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kmNnOy0tN9CFD5HTTAlOuGMg0+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06D021-00BE-4D11-8BD6-273525792A89}">
  <a:tblStyle styleId="{3E06D021-00BE-4D11-8BD6-273525792A8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This lesson provides an overview of how districts and schools can use data to make decisions that improve outcomes for students.</a:t>
            </a:r>
            <a:endParaRPr/>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To know/to say</a:t>
            </a:r>
            <a:r>
              <a:rPr lang="en-US"/>
              <a:t>: Data-based decision-making is used at all levels of educational organizations. Schools and districts use data to identify, plan for, and achieve improvement goals. Building leadership teams use discipline data to improve student behavior schoolwide. Grade or content alike collaborative teams integrate academic and behavior data to improve student outcomes around a standard.  Finally, Tier 2 and Tier 3 teams use data to select appropriate academic and behavior interventions and to make decisions based on the individual student’s response to the intervention. </a:t>
            </a:r>
            <a:endParaRPr/>
          </a:p>
        </p:txBody>
      </p:sp>
      <p:sp>
        <p:nvSpPr>
          <p:cNvPr id="129" name="Google Shape;1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Think of d</a:t>
            </a:r>
            <a:r>
              <a:rPr lang="en-US"/>
              <a:t>ata-based decision-making as a study in cause and effect. Adult actions result in certain outcomes for students. These outcomes can be desirable or undesirable. The goal of </a:t>
            </a:r>
            <a:r>
              <a:rPr lang="en-US" sz="1200" b="0" i="0" u="none" strike="noStrike" cap="none">
                <a:solidFill>
                  <a:schemeClr val="dk1"/>
                </a:solidFill>
                <a:latin typeface="Calibri"/>
                <a:ea typeface="Calibri"/>
                <a:cs typeface="Calibri"/>
                <a:sym typeface="Calibri"/>
              </a:rPr>
              <a:t>d</a:t>
            </a:r>
            <a:r>
              <a:rPr lang="en-US"/>
              <a:t>ata-based decision-making is to manipulate adult activities to achieve the desired outcomes for students. </a:t>
            </a:r>
            <a:r>
              <a:rPr lang="en-US" sz="1200" b="0" i="0" u="none" strike="noStrike" cap="none">
                <a:solidFill>
                  <a:schemeClr val="dk1"/>
                </a:solidFill>
                <a:latin typeface="Calibri"/>
                <a:ea typeface="Calibri"/>
                <a:cs typeface="Calibri"/>
                <a:sym typeface="Calibri"/>
              </a:rPr>
              <a:t>In this way, d</a:t>
            </a:r>
            <a:r>
              <a:rPr lang="en-US"/>
              <a:t>ata-based decision-making places the locus of control over student outcomes with the adults. While this can be intimidating, it is also very empowering!</a:t>
            </a:r>
            <a:endParaRPr/>
          </a:p>
        </p:txBody>
      </p:sp>
      <p:sp>
        <p:nvSpPr>
          <p:cNvPr id="136" name="Google Shape;1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Another way to think about cause and effect data is in terms of implementation and outcome data.</a:t>
            </a:r>
            <a:endParaRPr/>
          </a:p>
          <a:p>
            <a:pPr marL="0" lvl="0" indent="0" algn="l" rtl="0">
              <a:spcBef>
                <a:spcPts val="0"/>
              </a:spcBef>
              <a:spcAft>
                <a:spcPts val="0"/>
              </a:spcAft>
              <a:buClr>
                <a:schemeClr val="dk1"/>
              </a:buClr>
              <a:buSzPts val="1200"/>
              <a:buFont typeface="Calibri"/>
              <a:buNone/>
            </a:pPr>
            <a:r>
              <a:rPr lang="en-US" b="0"/>
              <a:t>1. Implementation data is simply data that measures adult actions, or cause data.</a:t>
            </a:r>
            <a:endParaRPr/>
          </a:p>
          <a:p>
            <a:pPr marL="0" lvl="0" indent="0" algn="l" rtl="0">
              <a:spcBef>
                <a:spcPts val="0"/>
              </a:spcBef>
              <a:spcAft>
                <a:spcPts val="0"/>
              </a:spcAft>
              <a:buClr>
                <a:schemeClr val="dk1"/>
              </a:buClr>
              <a:buSzPts val="1200"/>
              <a:buFont typeface="Calibri"/>
              <a:buNone/>
            </a:pPr>
            <a:r>
              <a:rPr lang="en-US" b="0"/>
              <a:t>2. Outcome data is the impact on desired student outcomes, or effect data.</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US" b="0"/>
              <a:t>Effective </a:t>
            </a:r>
            <a:r>
              <a:rPr lang="en-US" sz="1200" b="0" i="0" u="none" strike="noStrike" cap="none">
                <a:solidFill>
                  <a:schemeClr val="dk1"/>
                </a:solidFill>
                <a:latin typeface="Calibri"/>
                <a:ea typeface="Calibri"/>
                <a:cs typeface="Calibri"/>
                <a:sym typeface="Calibri"/>
              </a:rPr>
              <a:t>d</a:t>
            </a:r>
            <a:r>
              <a:rPr lang="en-US"/>
              <a:t>ata-based decision-making monitors both implementation and outcome data related to the mission of the school or district.</a:t>
            </a:r>
            <a:endParaRPr b="0"/>
          </a:p>
          <a:p>
            <a:pPr marL="241653" lvl="0" indent="-165453" algn="l" rtl="0">
              <a:spcBef>
                <a:spcPts val="0"/>
              </a:spcBef>
              <a:spcAft>
                <a:spcPts val="0"/>
              </a:spcAft>
              <a:buClr>
                <a:schemeClr val="dk1"/>
              </a:buClr>
              <a:buSzPts val="1200"/>
              <a:buFont typeface="Calibri"/>
              <a:buNone/>
            </a:pPr>
            <a:endParaRPr/>
          </a:p>
        </p:txBody>
      </p:sp>
      <p:sp>
        <p:nvSpPr>
          <p:cNvPr id="147" name="Google Shape;14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a:t>Complete HO1 Four Corners Worksheet. </a:t>
            </a:r>
            <a:endParaRPr/>
          </a:p>
          <a:p>
            <a:pPr marL="0" lvl="0" indent="0" algn="l" rtl="0">
              <a:spcBef>
                <a:spcPts val="0"/>
              </a:spcBef>
              <a:spcAft>
                <a:spcPts val="0"/>
              </a:spcAft>
              <a:buNone/>
            </a:pPr>
            <a:r>
              <a:rPr lang="en-US"/>
              <a:t>What academic and behavioral student outcome data does your school or district currently collect? </a:t>
            </a:r>
            <a:endParaRPr/>
          </a:p>
          <a:p>
            <a:pPr marL="0" lvl="0" indent="0" algn="l" rtl="0">
              <a:spcBef>
                <a:spcPts val="0"/>
              </a:spcBef>
              <a:spcAft>
                <a:spcPts val="0"/>
              </a:spcAft>
              <a:buNone/>
            </a:pPr>
            <a:r>
              <a:rPr lang="en-US"/>
              <a:t>What implementation data related to activities intended to impact academic and behavior outcomes does your school currently collect. </a:t>
            </a:r>
            <a:endParaRPr/>
          </a:p>
          <a:p>
            <a:pPr marL="0" lvl="0" indent="0" algn="l" rtl="0">
              <a:spcBef>
                <a:spcPts val="0"/>
              </a:spcBef>
              <a:spcAft>
                <a:spcPts val="0"/>
              </a:spcAft>
              <a:buNone/>
            </a:pPr>
            <a:endParaRPr/>
          </a:p>
        </p:txBody>
      </p:sp>
      <p:sp>
        <p:nvSpPr>
          <p:cNvPr id="156" name="Google Shape;15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Trainer Notes: </a:t>
            </a:r>
            <a:r>
              <a:rPr lang="en-US" sz="1200" b="0" i="0" u="none" strike="noStrike" cap="none">
                <a:solidFill>
                  <a:schemeClr val="dk1"/>
                </a:solidFill>
                <a:latin typeface="Calibri"/>
                <a:ea typeface="Calibri"/>
                <a:cs typeface="Calibri"/>
                <a:sym typeface="Calibri"/>
              </a:rPr>
              <a:t>This slide has animations</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This diagram is often used in SW-PBS to describe the relationship between Systems, Data, Practice, and Outcomes. They are often described as interconnected. However, one way to think about or interpret it is as a cyclical, iterative process. So, think about it this way: </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The desired student </a:t>
            </a:r>
            <a:r>
              <a:rPr lang="en-US" sz="1200" b="0" i="1" u="none" strike="noStrike">
                <a:solidFill>
                  <a:schemeClr val="dk1"/>
                </a:solidFill>
                <a:latin typeface="Calibri"/>
                <a:ea typeface="Calibri"/>
                <a:cs typeface="Calibri"/>
                <a:sym typeface="Calibri"/>
              </a:rPr>
              <a:t>outcome </a:t>
            </a:r>
            <a:r>
              <a:rPr lang="en-US" sz="1200" b="0" i="0" u="none" strike="noStrike">
                <a:solidFill>
                  <a:schemeClr val="dk1"/>
                </a:solidFill>
                <a:latin typeface="Calibri"/>
                <a:ea typeface="Calibri"/>
                <a:cs typeface="Calibri"/>
                <a:sym typeface="Calibri"/>
              </a:rPr>
              <a:t>provides a reference point to which you compare </a:t>
            </a:r>
            <a:r>
              <a:rPr lang="en-US" sz="1200" b="0" i="1" u="none" strike="noStrike">
                <a:solidFill>
                  <a:schemeClr val="dk1"/>
                </a:solidFill>
                <a:latin typeface="Calibri"/>
                <a:ea typeface="Calibri"/>
                <a:cs typeface="Calibri"/>
                <a:sym typeface="Calibri"/>
              </a:rPr>
              <a:t>data</a:t>
            </a:r>
            <a:r>
              <a:rPr lang="en-US" sz="1200" b="0" i="0" u="none" strike="noStrike">
                <a:solidFill>
                  <a:schemeClr val="dk1"/>
                </a:solidFill>
                <a:latin typeface="Calibri"/>
                <a:ea typeface="Calibri"/>
                <a:cs typeface="Calibri"/>
                <a:sym typeface="Calibri"/>
              </a:rPr>
              <a:t>;  </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The discrepancy between the desired outcome and the data can help you to identify opportunities to improve.</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Evidence-based </a:t>
            </a:r>
            <a:r>
              <a:rPr lang="en-US" sz="1200" b="0" i="1" u="none" strike="noStrike">
                <a:solidFill>
                  <a:schemeClr val="dk1"/>
                </a:solidFill>
                <a:latin typeface="Calibri"/>
                <a:ea typeface="Calibri"/>
                <a:cs typeface="Calibri"/>
                <a:sym typeface="Calibri"/>
              </a:rPr>
              <a:t>practices </a:t>
            </a:r>
            <a:r>
              <a:rPr lang="en-US" sz="1200" b="0" i="0" u="none" strike="noStrike">
                <a:solidFill>
                  <a:schemeClr val="dk1"/>
                </a:solidFill>
                <a:latin typeface="Calibri"/>
                <a:ea typeface="Calibri"/>
                <a:cs typeface="Calibri"/>
                <a:sym typeface="Calibri"/>
              </a:rPr>
              <a:t>are selected that are likely to lead to the desired outcome.</a:t>
            </a:r>
            <a:endParaRPr/>
          </a:p>
          <a:p>
            <a:pPr marL="228600" lvl="0" indent="-228600" algn="l" rtl="0">
              <a:spcBef>
                <a:spcPts val="0"/>
              </a:spcBef>
              <a:spcAft>
                <a:spcPts val="0"/>
              </a:spcAft>
              <a:buClr>
                <a:schemeClr val="dk1"/>
              </a:buClr>
              <a:buSzPts val="1200"/>
              <a:buFont typeface="Calibri"/>
              <a:buAutoNum type="arabicPeriod"/>
            </a:pPr>
            <a:r>
              <a:rPr lang="en-US" sz="1200" b="0" i="1" u="none" strike="noStrike">
                <a:solidFill>
                  <a:schemeClr val="dk1"/>
                </a:solidFill>
                <a:latin typeface="Calibri"/>
                <a:ea typeface="Calibri"/>
                <a:cs typeface="Calibri"/>
                <a:sym typeface="Calibri"/>
              </a:rPr>
              <a:t>Systems </a:t>
            </a:r>
            <a:r>
              <a:rPr lang="en-US" sz="1200" b="0" i="0" u="none" strike="noStrike">
                <a:solidFill>
                  <a:schemeClr val="dk1"/>
                </a:solidFill>
                <a:latin typeface="Calibri"/>
                <a:ea typeface="Calibri"/>
                <a:cs typeface="Calibri"/>
                <a:sym typeface="Calibri"/>
              </a:rPr>
              <a:t>are developed that support adults to engage in the evidence-based practices.</a:t>
            </a:r>
            <a:endParaRPr/>
          </a:p>
          <a:p>
            <a:pPr marL="228600" lvl="0" indent="-228600" algn="l" rtl="0">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Implementation and outcome data points are used to monitor progress toward the desired outcome, and to evaluate the success of the plan.</a:t>
            </a:r>
            <a:endParaRPr/>
          </a:p>
        </p:txBody>
      </p:sp>
      <p:sp>
        <p:nvSpPr>
          <p:cNvPr id="163" name="Google Shape;1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Trainer Notes:</a:t>
            </a:r>
            <a:r>
              <a:rPr lang="en-US" sz="1200" b="0" i="0" u="none" strike="noStrike" cap="none">
                <a:solidFill>
                  <a:schemeClr val="dk1"/>
                </a:solidFill>
                <a:latin typeface="Calibri"/>
                <a:ea typeface="Calibri"/>
                <a:cs typeface="Calibri"/>
                <a:sym typeface="Calibri"/>
              </a:rPr>
              <a:t> Read the notes as though this and the following 4 slides are part of the same animated slide.</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Similarly, </a:t>
            </a:r>
            <a:r>
              <a:rPr lang="en-US"/>
              <a:t>Tilly (2008) identified 4 questions that any effective </a:t>
            </a:r>
            <a:r>
              <a:rPr lang="en-US" sz="1200" b="0" i="0" u="none" strike="noStrike" cap="none">
                <a:solidFill>
                  <a:schemeClr val="dk1"/>
                </a:solidFill>
                <a:latin typeface="Calibri"/>
                <a:ea typeface="Calibri"/>
                <a:cs typeface="Calibri"/>
                <a:sym typeface="Calibri"/>
              </a:rPr>
              <a:t>d</a:t>
            </a:r>
            <a:r>
              <a:rPr lang="en-US"/>
              <a:t>ata-based decision-making process must answer. These questions are: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177" name="Google Shape;1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Trainer Notes:</a:t>
            </a:r>
            <a:r>
              <a:rPr lang="en-US" sz="1200" b="0" i="0" u="none" strike="noStrike" cap="none">
                <a:solidFill>
                  <a:schemeClr val="dk1"/>
                </a:solidFill>
                <a:latin typeface="Calibri"/>
                <a:ea typeface="Calibri"/>
                <a:cs typeface="Calibri"/>
                <a:sym typeface="Calibri"/>
              </a:rPr>
              <a:t> This slide is animated.</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a:t>
            </a:r>
            <a:r>
              <a:rPr lang="en-US" sz="1200" b="0" i="0" u="none" strike="noStrike" cap="none">
                <a:solidFill>
                  <a:schemeClr val="dk1"/>
                </a:solidFill>
                <a:latin typeface="Calibri"/>
                <a:ea typeface="Calibri"/>
                <a:cs typeface="Calibri"/>
                <a:sym typeface="Calibri"/>
              </a:rPr>
              <a:t> </a:t>
            </a:r>
            <a:r>
              <a:rPr lang="en-US"/>
              <a:t>Is there a problem?</a:t>
            </a:r>
            <a:endParaRPr/>
          </a:p>
          <a:p>
            <a:pPr marL="0" lvl="0" indent="0" algn="l" rtl="0">
              <a:spcBef>
                <a:spcPts val="0"/>
              </a:spcBef>
              <a:spcAft>
                <a:spcPts val="0"/>
              </a:spcAft>
              <a:buClr>
                <a:schemeClr val="dk1"/>
              </a:buClr>
              <a:buSzPts val="1200"/>
              <a:buFont typeface="Calibri"/>
              <a:buNone/>
            </a:pPr>
            <a:endParaRPr/>
          </a:p>
        </p:txBody>
      </p:sp>
      <p:sp>
        <p:nvSpPr>
          <p:cNvPr id="209" name="Google Shape;20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Why is the problem happening?</a:t>
            </a:r>
            <a:endParaRPr/>
          </a:p>
        </p:txBody>
      </p:sp>
      <p:sp>
        <p:nvSpPr>
          <p:cNvPr id="241" name="Google Shape;24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What can be done about the problem? and</a:t>
            </a:r>
            <a:endParaRPr/>
          </a:p>
          <a:p>
            <a:pPr marL="0" lvl="0" indent="0" algn="l" rtl="0">
              <a:spcBef>
                <a:spcPts val="0"/>
              </a:spcBef>
              <a:spcAft>
                <a:spcPts val="0"/>
              </a:spcAft>
              <a:buClr>
                <a:schemeClr val="dk1"/>
              </a:buClr>
              <a:buSzPts val="1200"/>
              <a:buFont typeface="Calibri"/>
              <a:buNone/>
            </a:pPr>
            <a:endParaRPr/>
          </a:p>
        </p:txBody>
      </p:sp>
      <p:sp>
        <p:nvSpPr>
          <p:cNvPr id="260" name="Google Shape;26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b="0"/>
              <a:t>Did the intervention work?</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US" b="0"/>
              <a:t>Notice that these questions are displayed in a circle. This represents the idea that the </a:t>
            </a:r>
            <a:r>
              <a:rPr lang="en-US" sz="1200" b="0" i="0" u="none" strike="noStrike" cap="none">
                <a:solidFill>
                  <a:schemeClr val="dk1"/>
                </a:solidFill>
                <a:latin typeface="Calibri"/>
                <a:ea typeface="Calibri"/>
                <a:cs typeface="Calibri"/>
                <a:sym typeface="Calibri"/>
              </a:rPr>
              <a:t>d</a:t>
            </a:r>
            <a:r>
              <a:rPr lang="en-US" b="0"/>
              <a:t>ata-based decision-making process is cyclical: that is, as soon as you evaluate whether the plan worked, you reenter the cycle by reviewing data and identifying a new problem on which to focus. </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endParaRPr/>
          </a:p>
        </p:txBody>
      </p:sp>
      <p:sp>
        <p:nvSpPr>
          <p:cNvPr id="279" name="Google Shape;2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Trainer Notes: </a:t>
            </a:r>
            <a:r>
              <a:rPr lang="en-US" sz="1200" b="0" i="0" u="none" strike="noStrike" cap="none">
                <a:solidFill>
                  <a:schemeClr val="dk1"/>
                </a:solidFill>
                <a:latin typeface="Calibri"/>
                <a:ea typeface="Calibri"/>
                <a:cs typeface="Calibri"/>
                <a:sym typeface="Calibri"/>
              </a:rPr>
              <a:t>This slide has animations</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How are the four questions related to the interconnected elements of outcomes, practices, systems and data?</a:t>
            </a:r>
            <a:endParaRPr/>
          </a:p>
        </p:txBody>
      </p:sp>
      <p:sp>
        <p:nvSpPr>
          <p:cNvPr id="298" name="Google Shape;29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b="0"/>
              <a:t> Schools and districts are encouraged to select a standardized decision making process. There are many DBDM protocols on the market that answer the four essential questions. These are just three that schools or districts may choose from. Select the protocol that works for you and your organization. </a:t>
            </a:r>
            <a:endParaRPr b="1"/>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200" b="0" i="0" u="none" strike="noStrike">
                <a:solidFill>
                  <a:srgbClr val="000000"/>
                </a:solidFill>
                <a:latin typeface="Arial"/>
                <a:ea typeface="Arial"/>
                <a:cs typeface="Arial"/>
                <a:sym typeface="Arial"/>
              </a:rPr>
              <a:t>Consider how your team would answer the following questions.</a:t>
            </a:r>
            <a:endParaRPr b="0"/>
          </a:p>
          <a:p>
            <a:pPr marL="0" lvl="0" indent="-7620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Does your team meet regularly to set goals and make plans based on data?</a:t>
            </a:r>
            <a:endParaRPr/>
          </a:p>
          <a:p>
            <a:pPr marL="0" lvl="0" indent="-7620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Does your team use a standard data based decision making process that addresses the following questions:</a:t>
            </a:r>
            <a:endParaRPr/>
          </a:p>
          <a:p>
            <a:pPr marL="742950" lvl="1" indent="-28575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Do we have a problem?</a:t>
            </a:r>
            <a:endParaRPr/>
          </a:p>
          <a:p>
            <a:pPr marL="742950" lvl="1" indent="-28575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Why is the problem happening?</a:t>
            </a:r>
            <a:endParaRPr/>
          </a:p>
          <a:p>
            <a:pPr marL="742950" lvl="1" indent="-28575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What can be done about the problem?</a:t>
            </a:r>
            <a:endParaRPr/>
          </a:p>
          <a:p>
            <a:pPr marL="742950" lvl="1" indent="-285750" algn="l" rtl="0">
              <a:spcBef>
                <a:spcPts val="0"/>
              </a:spcBef>
              <a:spcAft>
                <a:spcPts val="0"/>
              </a:spcAft>
              <a:buClr>
                <a:srgbClr val="000000"/>
              </a:buClr>
              <a:buSzPts val="1200"/>
              <a:buFont typeface="Arial"/>
              <a:buChar char="•"/>
            </a:pPr>
            <a:r>
              <a:rPr lang="en-US" sz="1200" b="0" i="0" u="none" strike="noStrike">
                <a:solidFill>
                  <a:srgbClr val="000000"/>
                </a:solidFill>
                <a:latin typeface="Arial"/>
                <a:ea typeface="Arial"/>
                <a:cs typeface="Arial"/>
                <a:sym typeface="Arial"/>
              </a:rPr>
              <a:t>And, did the intervention work?</a:t>
            </a:r>
            <a:endParaRPr/>
          </a:p>
          <a:p>
            <a:pPr marL="0" lvl="0" indent="0" algn="l" rtl="0">
              <a:spcBef>
                <a:spcPts val="0"/>
              </a:spcBef>
              <a:spcAft>
                <a:spcPts val="0"/>
              </a:spcAft>
              <a:buNone/>
            </a:pPr>
            <a:br>
              <a:rPr lang="en-US" b="0"/>
            </a:br>
            <a:r>
              <a:rPr lang="en-US" b="0"/>
              <a:t>If not, how will your team identify, evaluate and select a standardized data-based decision making process?</a:t>
            </a:r>
            <a:endParaRPr/>
          </a:p>
          <a:p>
            <a:pPr marL="0" lvl="0" indent="0" algn="l" rtl="0">
              <a:spcBef>
                <a:spcPts val="0"/>
              </a:spcBef>
              <a:spcAft>
                <a:spcPts val="0"/>
              </a:spcAft>
              <a:buNone/>
            </a:pPr>
            <a:endParaRPr/>
          </a:p>
        </p:txBody>
      </p:sp>
      <p:sp>
        <p:nvSpPr>
          <p:cNvPr id="330" name="Google Shape;33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Trainer Notes:</a:t>
            </a:r>
            <a:r>
              <a:rPr lang="en-US" sz="1200" b="0" i="0" u="none" strike="noStrike" cap="none">
                <a:solidFill>
                  <a:schemeClr val="dk1"/>
                </a:solidFill>
                <a:latin typeface="Calibri"/>
                <a:ea typeface="Calibri"/>
                <a:cs typeface="Calibri"/>
                <a:sym typeface="Calibri"/>
              </a:rPr>
              <a:t> This slide is animated.</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For the remainder of this lesson, we will use the essential questions that e</a:t>
            </a:r>
            <a:r>
              <a:rPr lang="en-US"/>
              <a:t>very good DBDM protocol answers to help us to unpack </a:t>
            </a:r>
            <a:r>
              <a:rPr lang="en-US" b="0"/>
              <a:t>data-based decision-making. The first of these</a:t>
            </a:r>
            <a:r>
              <a:rPr lang="en-US"/>
              <a:t> questions is: Is there a problem? In other words, teams use student outcome to identify an opportunity to improve.</a:t>
            </a:r>
            <a:endParaRPr/>
          </a:p>
          <a:p>
            <a:pPr marL="0" lvl="0" indent="0" algn="l" rtl="0">
              <a:spcBef>
                <a:spcPts val="0"/>
              </a:spcBef>
              <a:spcAft>
                <a:spcPts val="0"/>
              </a:spcAft>
              <a:buClr>
                <a:schemeClr val="dk1"/>
              </a:buClr>
              <a:buSzPts val="1200"/>
              <a:buFont typeface="Calibri"/>
              <a:buNone/>
            </a:pPr>
            <a:endParaRPr/>
          </a:p>
        </p:txBody>
      </p:sp>
      <p:sp>
        <p:nvSpPr>
          <p:cNvPr id="337" name="Google Shape;33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a:t>
            </a:r>
            <a:r>
              <a:rPr lang="en-US" sz="1200" b="0" i="0" u="none" strike="noStrike" cap="none">
                <a:solidFill>
                  <a:schemeClr val="dk1"/>
                </a:solidFill>
                <a:latin typeface="Calibri"/>
                <a:ea typeface="Calibri"/>
                <a:cs typeface="Calibri"/>
                <a:sym typeface="Calibri"/>
              </a:rPr>
              <a:t> to know what data to review to identify such opportunities, it may be helpful for the team to generate questions related to the important mission of the organization. Examples of questions that a school or district might ask are:</a:t>
            </a:r>
            <a:endParaRPr/>
          </a:p>
          <a:p>
            <a:pPr marL="214313" lvl="0" indent="-214313" algn="l" rtl="0">
              <a:spcBef>
                <a:spcPts val="0"/>
              </a:spcBef>
              <a:spcAft>
                <a:spcPts val="0"/>
              </a:spcAft>
              <a:buClr>
                <a:schemeClr val="dk1"/>
              </a:buClr>
              <a:buSzPts val="1200"/>
              <a:buFont typeface="Arial"/>
              <a:buChar char="•"/>
            </a:pPr>
            <a:r>
              <a:rPr lang="en-US" sz="1200"/>
              <a:t>Do students feel safe at school?</a:t>
            </a:r>
            <a:endParaRPr/>
          </a:p>
          <a:p>
            <a:pPr marL="214313" lvl="0" indent="-214313" algn="l" rtl="0">
              <a:spcBef>
                <a:spcPts val="0"/>
              </a:spcBef>
              <a:spcAft>
                <a:spcPts val="0"/>
              </a:spcAft>
              <a:buClr>
                <a:schemeClr val="dk1"/>
              </a:buClr>
              <a:buSzPts val="1200"/>
              <a:buFont typeface="Arial"/>
              <a:buChar char="•"/>
            </a:pPr>
            <a:r>
              <a:rPr lang="en-US" sz="1200"/>
              <a:t>Are all students disciplined equitably?</a:t>
            </a:r>
            <a:endParaRPr/>
          </a:p>
          <a:p>
            <a:pPr marL="214313" lvl="0" indent="-214313" algn="l" rtl="0">
              <a:spcBef>
                <a:spcPts val="0"/>
              </a:spcBef>
              <a:spcAft>
                <a:spcPts val="0"/>
              </a:spcAft>
              <a:buClr>
                <a:schemeClr val="dk1"/>
              </a:buClr>
              <a:buSzPts val="1200"/>
              <a:buFont typeface="Arial"/>
              <a:buChar char="•"/>
            </a:pPr>
            <a:r>
              <a:rPr lang="en-US" sz="1200"/>
              <a:t>Are we over-relying on exclusionary discipline?</a:t>
            </a:r>
            <a:endParaRPr/>
          </a:p>
          <a:p>
            <a:pPr marL="214313" lvl="0" indent="-214313" algn="l" rtl="0">
              <a:spcBef>
                <a:spcPts val="0"/>
              </a:spcBef>
              <a:spcAft>
                <a:spcPts val="0"/>
              </a:spcAft>
              <a:buClr>
                <a:schemeClr val="dk1"/>
              </a:buClr>
              <a:buSzPts val="1200"/>
              <a:buFont typeface="Arial"/>
              <a:buChar char="•"/>
            </a:pPr>
            <a:r>
              <a:rPr lang="en-US" sz="1200"/>
              <a:t>Are students attending school at high rates?</a:t>
            </a:r>
            <a:endParaRPr/>
          </a:p>
          <a:p>
            <a:pPr marL="214313" lvl="0" indent="-214313" algn="l" rtl="0">
              <a:spcBef>
                <a:spcPts val="0"/>
              </a:spcBef>
              <a:spcAft>
                <a:spcPts val="0"/>
              </a:spcAft>
              <a:buClr>
                <a:schemeClr val="dk1"/>
              </a:buClr>
              <a:buSzPts val="1200"/>
              <a:buFont typeface="Arial"/>
              <a:buChar char="•"/>
            </a:pPr>
            <a:r>
              <a:rPr lang="en-US" sz="1200"/>
              <a:t>Are students graduating on time?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These questions drive data sources the team will gather and review in the problem finding process.</a:t>
            </a:r>
            <a:endParaRPr/>
          </a:p>
        </p:txBody>
      </p:sp>
      <p:sp>
        <p:nvSpPr>
          <p:cNvPr id="369" name="Google Shape;36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Here are some examples of data sources that might answer the questions that the team generated.</a:t>
            </a:r>
            <a:endParaRPr/>
          </a:p>
          <a:p>
            <a:pPr marL="214313" lvl="0" indent="-214313" algn="l" rtl="0">
              <a:spcBef>
                <a:spcPts val="0"/>
              </a:spcBef>
              <a:spcAft>
                <a:spcPts val="0"/>
              </a:spcAft>
              <a:buClr>
                <a:schemeClr val="dk1"/>
              </a:buClr>
              <a:buSzPts val="1200"/>
              <a:buFont typeface="Arial"/>
              <a:buChar char="•"/>
            </a:pPr>
            <a:r>
              <a:rPr lang="en-US" sz="1200"/>
              <a:t>To determine whether students feel safe at school, the team might review school climate survey results;</a:t>
            </a:r>
            <a:endParaRPr sz="1200"/>
          </a:p>
          <a:p>
            <a:pPr marL="214313" lvl="0" indent="-214313" algn="l" rtl="0">
              <a:spcBef>
                <a:spcPts val="0"/>
              </a:spcBef>
              <a:spcAft>
                <a:spcPts val="0"/>
              </a:spcAft>
              <a:buClr>
                <a:schemeClr val="dk1"/>
              </a:buClr>
              <a:buSzPts val="1200"/>
              <a:buFont typeface="Arial"/>
              <a:buChar char="•"/>
            </a:pPr>
            <a:r>
              <a:rPr lang="en-US" sz="1200"/>
              <a:t>To determine whether all students are disciplined equitably, the team can review Risk Ratios or other equity data comparing how students belonging to different demographic groups are disciplined;</a:t>
            </a:r>
            <a:endParaRPr/>
          </a:p>
          <a:p>
            <a:pPr marL="214313" lvl="0" indent="-214313" algn="l" rtl="0">
              <a:spcBef>
                <a:spcPts val="0"/>
              </a:spcBef>
              <a:spcAft>
                <a:spcPts val="0"/>
              </a:spcAft>
              <a:buClr>
                <a:schemeClr val="dk1"/>
              </a:buClr>
              <a:buSzPts val="1200"/>
              <a:buFont typeface="Arial"/>
              <a:buChar char="•"/>
            </a:pPr>
            <a:r>
              <a:rPr lang="en-US" sz="1200"/>
              <a:t>To determine whether the school is over-relying on exclusionary discipline, the team might review ISS, OSS, and expulsion data;</a:t>
            </a:r>
            <a:endParaRPr/>
          </a:p>
          <a:p>
            <a:pPr marL="214313" lvl="0" indent="-214313" algn="l" rtl="0">
              <a:spcBef>
                <a:spcPts val="0"/>
              </a:spcBef>
              <a:spcAft>
                <a:spcPts val="0"/>
              </a:spcAft>
              <a:buClr>
                <a:schemeClr val="dk1"/>
              </a:buClr>
              <a:buSzPts val="1200"/>
              <a:buFont typeface="Arial"/>
              <a:buChar char="•"/>
            </a:pPr>
            <a:r>
              <a:rPr lang="en-US" sz="1200"/>
              <a:t>To determine whether students are students attending school at high rates, the team can review Average Daily Attendance data;</a:t>
            </a:r>
            <a:endParaRPr/>
          </a:p>
          <a:p>
            <a:pPr marL="214313" lvl="0" indent="-214313" algn="l" rtl="0">
              <a:spcBef>
                <a:spcPts val="0"/>
              </a:spcBef>
              <a:spcAft>
                <a:spcPts val="0"/>
              </a:spcAft>
              <a:buClr>
                <a:schemeClr val="dk1"/>
              </a:buClr>
              <a:buSzPts val="1200"/>
              <a:buFont typeface="Arial"/>
              <a:buChar char="•"/>
            </a:pPr>
            <a:r>
              <a:rPr lang="en-US" sz="1200"/>
              <a:t>Finally, if the team wants know whether students are graduating on time, they can review data on 4-year graduation rates.</a:t>
            </a:r>
            <a:endParaRPr/>
          </a:p>
          <a:p>
            <a:pPr marL="0" lvl="0" indent="0" algn="l" rtl="0">
              <a:spcBef>
                <a:spcPts val="0"/>
              </a:spcBef>
              <a:spcAft>
                <a:spcPts val="0"/>
              </a:spcAft>
              <a:buClr>
                <a:schemeClr val="dk1"/>
              </a:buClr>
              <a:buSzPts val="1200"/>
              <a:buFont typeface="Calibri"/>
              <a:buNone/>
            </a:pPr>
            <a:r>
              <a:rPr lang="en-US"/>
              <a:t>As you review this data, take time to notice and celebrate what is going well! Then get down to the business of finding an opportunity for growth.</a:t>
            </a:r>
            <a:endParaRPr/>
          </a:p>
        </p:txBody>
      </p:sp>
      <p:sp>
        <p:nvSpPr>
          <p:cNvPr id="377" name="Google Shape;37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To Know/To Say:</a:t>
            </a:r>
            <a:r>
              <a:rPr lang="en-US" b="0"/>
              <a:t> </a:t>
            </a:r>
            <a:r>
              <a:rPr lang="en-US" sz="1800" b="0" i="0" u="none" strike="noStrike">
                <a:solidFill>
                  <a:srgbClr val="000000"/>
                </a:solidFill>
                <a:latin typeface="Arial"/>
                <a:ea typeface="Arial"/>
                <a:cs typeface="Arial"/>
                <a:sym typeface="Arial"/>
              </a:rPr>
              <a:t>Consider how your team would answer the following questions:</a:t>
            </a:r>
            <a:endParaRPr b="0"/>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Think of a valued outcome you have for students at your school: What questions do you have related to that outcome?</a:t>
            </a:r>
            <a:endParaRPr/>
          </a:p>
          <a:p>
            <a:pPr marL="0" lvl="0" indent="-114300" algn="l" rtl="0">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What are one or more sources of data that would provide the answers to your questions?</a:t>
            </a:r>
            <a:endParaRPr/>
          </a:p>
          <a:p>
            <a:pPr marL="0" lvl="0" indent="0" algn="l" rtl="0">
              <a:spcBef>
                <a:spcPts val="0"/>
              </a:spcBef>
              <a:spcAft>
                <a:spcPts val="0"/>
              </a:spcAft>
              <a:buNone/>
            </a:pPr>
            <a:endParaRPr/>
          </a:p>
        </p:txBody>
      </p:sp>
      <p:sp>
        <p:nvSpPr>
          <p:cNvPr id="385" name="Google Shape;38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 Even the best run organizations can find many opportunities to grow</a:t>
            </a:r>
            <a:r>
              <a:rPr lang="en-US" i="0"/>
              <a:t>. Unfortunately, having too many goals can set the team up for failure. To improve the likelihood of success, the team should narrow their focus to a small number of improvement goals at a time. Teams can prioritize improvement goals by considering outcomes that are important for students, either in school or in life. These goals should help the school or district achieve their mission. Goals should have contextual fit; that is, they should be relevant for all stakeholders. Finally, it is helpful to consider Rob Horner’s advice to select a goal that would produce the greatest change with the smallest amount of effort. </a:t>
            </a:r>
            <a:endParaRPr/>
          </a:p>
        </p:txBody>
      </p:sp>
      <p:sp>
        <p:nvSpPr>
          <p:cNvPr id="392" name="Google Shape;39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Once the team has identified a problem to solve, it is important to understand why the problem is occurring. Knowing </a:t>
            </a:r>
            <a:r>
              <a:rPr lang="en-US" sz="1200" b="0" i="1" u="none" strike="noStrike" cap="none">
                <a:solidFill>
                  <a:schemeClr val="dk1"/>
                </a:solidFill>
                <a:latin typeface="Calibri"/>
                <a:ea typeface="Calibri"/>
                <a:cs typeface="Calibri"/>
                <a:sym typeface="Calibri"/>
              </a:rPr>
              <a:t>why</a:t>
            </a:r>
            <a:r>
              <a:rPr lang="en-US" sz="1200" b="0" i="0" u="none" strike="noStrike" cap="none">
                <a:solidFill>
                  <a:schemeClr val="dk1"/>
                </a:solidFill>
                <a:latin typeface="Calibri"/>
                <a:ea typeface="Calibri"/>
                <a:cs typeface="Calibri"/>
                <a:sym typeface="Calibri"/>
              </a:rPr>
              <a:t> something is happening can help us to identify strategies to effectively address the problem.</a:t>
            </a:r>
            <a:endParaRPr/>
          </a:p>
        </p:txBody>
      </p:sp>
      <p:sp>
        <p:nvSpPr>
          <p:cNvPr id="400" name="Google Shape;40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Just as the team used data to identify a problem, they analyze data to determine possible causes of the problem. Data analysis is a detailed examination of the structure or elements of something. It helps the team to identify contextual factors that may contribute to the problem, and possible causes of the problem.</a:t>
            </a:r>
            <a:endParaRPr/>
          </a:p>
        </p:txBody>
      </p:sp>
      <p:sp>
        <p:nvSpPr>
          <p:cNvPr id="419" name="Google Shape;41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a:t>
            </a:r>
            <a:endParaRPr b="1"/>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t>These will be the Working Agreements we will honor during all our training sessions this year.”</a:t>
            </a:r>
            <a:endParaRPr/>
          </a:p>
          <a:p>
            <a:pPr marL="0" lvl="0" indent="0" algn="l" rtl="0">
              <a:spcBef>
                <a:spcPts val="0"/>
              </a:spcBef>
              <a:spcAft>
                <a:spcPts val="0"/>
              </a:spcAft>
              <a:buNone/>
            </a:pPr>
            <a:endParaRPr/>
          </a:p>
        </p:txBody>
      </p:sp>
      <p:sp>
        <p:nvSpPr>
          <p:cNvPr id="78" name="Google Shape;7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To Know/To Say:</a:t>
            </a:r>
            <a:r>
              <a:rPr lang="en-US" b="0"/>
              <a:t> Data analysis provides the information teams use to infer why the problem is happening. </a:t>
            </a:r>
            <a:endParaRPr b="1"/>
          </a:p>
        </p:txBody>
      </p:sp>
      <p:sp>
        <p:nvSpPr>
          <p:cNvPr id="426" name="Google Shape;42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Once the team has identified a possible cause, they can better select a strategy that directly addresses the cause, or at least meliorate the effects of the problem. </a:t>
            </a:r>
            <a:endParaRPr/>
          </a:p>
        </p:txBody>
      </p:sp>
      <p:sp>
        <p:nvSpPr>
          <p:cNvPr id="433" name="Google Shape;4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When selecting an action step to address the problem, look for a practice or strategy for which there is evidence to support its use in solving the specific problem, preferably with a population similar to your target population. In addition, you will want to consider “Contextual Fit.” In other words, is it aligned with the skills, values and resources of those who will implement it. Finally, do you have the capacity (time, skills, knowledge base, resources) to implement the action steps?</a:t>
            </a:r>
            <a:endParaRPr/>
          </a:p>
        </p:txBody>
      </p:sp>
      <p:sp>
        <p:nvSpPr>
          <p:cNvPr id="452" name="Google Shape;45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a:t>
            </a:r>
            <a:r>
              <a:rPr lang="en-US" sz="1200" b="0" i="0" u="none" strike="noStrike" cap="none">
                <a:solidFill>
                  <a:schemeClr val="dk1"/>
                </a:solidFill>
                <a:latin typeface="Calibri"/>
                <a:ea typeface="Calibri"/>
                <a:cs typeface="Calibri"/>
                <a:sym typeface="Calibri"/>
              </a:rPr>
              <a:t> Once you have identified a goal and selected an appropriate practice or strategy, it is important to put it into an action plan format. While there are a variety of action plan formats you can select, a good action plan identifies what you are trying to do, how you will do it, who is responsible for what, and when will it be accomplished. In addition, you may want to consider what additional resources will be needed and identify how you will know when a given action step or series of action steps have been completed. </a:t>
            </a:r>
            <a:endParaRPr b="0"/>
          </a:p>
        </p:txBody>
      </p:sp>
      <p:sp>
        <p:nvSpPr>
          <p:cNvPr id="460" name="Google Shape;46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a:t>
            </a:r>
            <a:r>
              <a:rPr lang="en-US" sz="1200" b="0" i="0" u="none" strike="noStrike" cap="none">
                <a:solidFill>
                  <a:schemeClr val="dk1"/>
                </a:solidFill>
                <a:latin typeface="Calibri"/>
                <a:ea typeface="Calibri"/>
                <a:cs typeface="Calibri"/>
                <a:sym typeface="Calibri"/>
              </a:rPr>
              <a:t> The number one reason why a plan fails is that it was never implemented! Implement the plan! As you implement, hold yourselves accountable to your action plan by meeting periodically to monitor plan implementation and progress toward your goal.</a:t>
            </a:r>
            <a:endParaRPr/>
          </a:p>
        </p:txBody>
      </p:sp>
      <p:sp>
        <p:nvSpPr>
          <p:cNvPr id="471" name="Google Shape;471;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Progress monitoring involves reviewing two pieces of data, one that measures whether the adults are implementing important components of the plan, and whether students are making adequate progress toward the goal. </a:t>
            </a:r>
            <a:endParaRPr/>
          </a:p>
        </p:txBody>
      </p:sp>
      <p:sp>
        <p:nvSpPr>
          <p:cNvPr id="478" name="Google Shape;47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If you are </a:t>
            </a:r>
            <a:r>
              <a:rPr lang="en-US" sz="1200" b="0" i="1" u="none" strike="noStrike" cap="none">
                <a:solidFill>
                  <a:schemeClr val="dk1"/>
                </a:solidFill>
                <a:latin typeface="Calibri"/>
                <a:ea typeface="Calibri"/>
                <a:cs typeface="Calibri"/>
                <a:sym typeface="Calibri"/>
              </a:rPr>
              <a:t>not </a:t>
            </a:r>
            <a:r>
              <a:rPr lang="en-US" sz="1200" b="0" i="0" u="none" strike="noStrike" cap="none">
                <a:solidFill>
                  <a:schemeClr val="dk1"/>
                </a:solidFill>
                <a:latin typeface="Calibri"/>
                <a:ea typeface="Calibri"/>
                <a:cs typeface="Calibri"/>
                <a:sym typeface="Calibri"/>
              </a:rPr>
              <a:t>making adequate progress toward your goal, you can use this decision tree to guide next steps. </a:t>
            </a:r>
            <a:endParaRPr/>
          </a:p>
          <a:p>
            <a:pPr marL="171450" lvl="0" indent="-171450" algn="l" rtl="0">
              <a:spcBef>
                <a:spcPts val="0"/>
              </a:spcBef>
              <a:spcAft>
                <a:spcPts val="0"/>
              </a:spcAft>
              <a:buClr>
                <a:schemeClr val="dk1"/>
              </a:buClr>
              <a:buSzPts val="1200"/>
              <a:buFont typeface="Arial"/>
              <a:buChar char="•"/>
            </a:pPr>
            <a:r>
              <a:rPr lang="en-US" sz="1200" b="0" i="0" u="none" strike="noStrike" cap="none">
                <a:solidFill>
                  <a:schemeClr val="dk1"/>
                </a:solidFill>
                <a:latin typeface="Calibri"/>
                <a:ea typeface="Calibri"/>
                <a:cs typeface="Calibri"/>
                <a:sym typeface="Calibri"/>
              </a:rPr>
              <a:t>Are we making adequate progress?</a:t>
            </a:r>
            <a:endParaRPr/>
          </a:p>
          <a:p>
            <a:pPr marL="628650" lvl="1"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Yes: keep doing what we are doing</a:t>
            </a:r>
            <a:endParaRPr/>
          </a:p>
          <a:p>
            <a:pPr marL="628650" lvl="1"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No: Did we implement the plan?</a:t>
            </a:r>
            <a:endParaRPr/>
          </a:p>
          <a:p>
            <a:pPr marL="1085850" lvl="2"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Yes</a:t>
            </a:r>
            <a:endParaRPr/>
          </a:p>
          <a:p>
            <a:pPr marL="1543050" lvl="3"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Did we find the right root cause?</a:t>
            </a:r>
            <a:endParaRPr/>
          </a:p>
          <a:p>
            <a:pPr marL="2000250" lvl="4"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Yes</a:t>
            </a:r>
            <a:endParaRPr/>
          </a:p>
          <a:p>
            <a:pPr marL="2457450" lvl="5"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Modify the plan to better address the root cause</a:t>
            </a:r>
            <a:endParaRPr/>
          </a:p>
          <a:p>
            <a:pPr marL="2000250" lvl="4"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No</a:t>
            </a:r>
            <a:endParaRPr/>
          </a:p>
          <a:p>
            <a:pPr marL="2457450" lvl="5"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Go back to data to identify the correct root cause</a:t>
            </a:r>
            <a:endParaRPr/>
          </a:p>
          <a:p>
            <a:pPr marL="1085850" lvl="2"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No</a:t>
            </a:r>
            <a:endParaRPr/>
          </a:p>
          <a:p>
            <a:pPr marL="1543050" lvl="3"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Are there obstacles to implementation</a:t>
            </a:r>
            <a:endParaRPr/>
          </a:p>
          <a:p>
            <a:pPr marL="2000250" lvl="4"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Yes: address the obstacles</a:t>
            </a:r>
            <a:endParaRPr/>
          </a:p>
          <a:p>
            <a:pPr marL="2000250" lvl="4" indent="-171450" algn="l" rtl="0">
              <a:spcBef>
                <a:spcPts val="0"/>
              </a:spcBef>
              <a:spcAft>
                <a:spcPts val="0"/>
              </a:spcAft>
              <a:buClr>
                <a:schemeClr val="dk1"/>
              </a:buClr>
              <a:buSzPts val="1200"/>
              <a:buFont typeface="Arial"/>
              <a:buChar char="•"/>
            </a:pPr>
            <a:r>
              <a:rPr lang="en-US" b="0" i="0" u="none" strike="noStrike" cap="none">
                <a:solidFill>
                  <a:schemeClr val="dk1"/>
                </a:solidFill>
                <a:latin typeface="Calibri"/>
                <a:ea typeface="Calibri"/>
                <a:cs typeface="Calibri"/>
                <a:sym typeface="Calibri"/>
              </a:rPr>
              <a:t>No: Implement the plan</a:t>
            </a:r>
            <a:endParaRPr/>
          </a:p>
        </p:txBody>
      </p:sp>
      <p:sp>
        <p:nvSpPr>
          <p:cNvPr id="485" name="Google Shape;48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The final question that must be answered is, “Did the intervention work?” Implied in this question is a formative process of determining whether the intervention is working, as well as a final evaluation to determine whether the intervention worked as intended. Both the formative and evaluative functions involve collecting data on the progress students are making toward the desired outcome, as well as data on the extent to which adults are implementing the plan as intended.</a:t>
            </a:r>
            <a:endParaRPr/>
          </a:p>
        </p:txBody>
      </p:sp>
      <p:sp>
        <p:nvSpPr>
          <p:cNvPr id="546" name="Google Shape;54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a:t>This table shows a decision making rubric for evaluating the plan and determining next steps. This will work with any plan, academic or behavior. It is based on two questions: Did we meet our goal? And Did we implement our plan? </a:t>
            </a:r>
            <a:endParaRPr/>
          </a:p>
          <a:p>
            <a:pPr marL="0" lvl="0" indent="0" algn="l" rtl="0">
              <a:spcBef>
                <a:spcPts val="0"/>
              </a:spcBef>
              <a:spcAft>
                <a:spcPts val="0"/>
              </a:spcAft>
              <a:buClr>
                <a:schemeClr val="dk1"/>
              </a:buClr>
              <a:buSzPts val="1200"/>
              <a:buFont typeface="Calibri"/>
              <a:buNone/>
            </a:pPr>
            <a:endParaRPr/>
          </a:p>
          <a:p>
            <a:pPr marL="228600" lvl="0" indent="-228600" algn="l" rtl="0">
              <a:spcBef>
                <a:spcPts val="0"/>
              </a:spcBef>
              <a:spcAft>
                <a:spcPts val="0"/>
              </a:spcAft>
              <a:buClr>
                <a:schemeClr val="dk1"/>
              </a:buClr>
              <a:buSzPts val="1200"/>
              <a:buFont typeface="Calibri"/>
              <a:buAutoNum type="arabicPeriod"/>
            </a:pPr>
            <a:r>
              <a:rPr lang="en-US"/>
              <a:t>If the Goal was not met and the team did not implement with fidelity, then the team must determine whether there were obstacles to implementation. If so, they should modify the plan and try again. If there were no obstacles, then the team needs to implement their plan.</a:t>
            </a:r>
            <a:endParaRPr/>
          </a:p>
          <a:p>
            <a:pPr marL="228600" lvl="0" indent="-228600" algn="l" rtl="0">
              <a:spcBef>
                <a:spcPts val="0"/>
              </a:spcBef>
              <a:spcAft>
                <a:spcPts val="0"/>
              </a:spcAft>
              <a:buClr>
                <a:schemeClr val="dk1"/>
              </a:buClr>
              <a:buSzPts val="1200"/>
              <a:buFont typeface="Calibri"/>
              <a:buAutoNum type="arabicPeriod"/>
            </a:pPr>
            <a:r>
              <a:rPr lang="en-US"/>
              <a:t>If the goal was not met and the team implemented the action steps with fidelity, then they should reanalyze the data and reassess whether they identified the correct problem and whether their action steps were aligned with the problem</a:t>
            </a:r>
            <a:endParaRPr/>
          </a:p>
          <a:p>
            <a:pPr marL="228600" lvl="0" indent="-228600" algn="l" rtl="0">
              <a:spcBef>
                <a:spcPts val="0"/>
              </a:spcBef>
              <a:spcAft>
                <a:spcPts val="0"/>
              </a:spcAft>
              <a:buClr>
                <a:schemeClr val="dk1"/>
              </a:buClr>
              <a:buSzPts val="1200"/>
              <a:buFont typeface="Calibri"/>
              <a:buAutoNum type="arabicPeriod"/>
            </a:pPr>
            <a:r>
              <a:rPr lang="en-US"/>
              <a:t>If they met their goal, but they did not implement their plan, they may want to go back to the data to determine why the goal was met. This may help them to avoid or solve problems in the future.</a:t>
            </a:r>
            <a:endParaRPr/>
          </a:p>
          <a:p>
            <a:pPr marL="228600" lvl="0" indent="-228600" algn="l" rtl="0">
              <a:spcBef>
                <a:spcPts val="0"/>
              </a:spcBef>
              <a:spcAft>
                <a:spcPts val="0"/>
              </a:spcAft>
              <a:buClr>
                <a:schemeClr val="dk1"/>
              </a:buClr>
              <a:buSzPts val="1200"/>
              <a:buFont typeface="Calibri"/>
              <a:buAutoNum type="arabicPeriod"/>
            </a:pPr>
            <a:r>
              <a:rPr lang="en-US"/>
              <a:t>Finally, if the goal was met, and they implemented the plan with fidelity, then they should go back to the data and begin the cycle again with a new focus problem. This proactive approach to solving problems will help the team to establish cycles of continuous improvement.</a:t>
            </a:r>
            <a:endParaRPr/>
          </a:p>
          <a:p>
            <a:pPr marL="0" lvl="0" indent="0" algn="l" rtl="0">
              <a:spcBef>
                <a:spcPts val="0"/>
              </a:spcBef>
              <a:spcAft>
                <a:spcPts val="0"/>
              </a:spcAft>
              <a:buClr>
                <a:schemeClr val="dk1"/>
              </a:buClr>
              <a:buSzPts val="1200"/>
              <a:buFont typeface="Calibri"/>
              <a:buNone/>
            </a:pPr>
            <a:endParaRPr/>
          </a:p>
        </p:txBody>
      </p:sp>
      <p:sp>
        <p:nvSpPr>
          <p:cNvPr id="565" name="Google Shape;56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Once the team has evaluated the plan, they start the cycle again, reviewing data to identify the next problem to solve. This usually occurs at the next data meeting following the end of a data cycle. Thus establishing cycles of continuous improvement.</a:t>
            </a:r>
            <a:endParaRPr/>
          </a:p>
        </p:txBody>
      </p:sp>
      <p:sp>
        <p:nvSpPr>
          <p:cNvPr id="572" name="Google Shape;57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Trainer Notes: </a:t>
            </a:r>
            <a:r>
              <a:rPr lang="en-US" b="0"/>
              <a:t>Hide or delete this slide if presenting the entire PLM; </a:t>
            </a:r>
            <a:r>
              <a:rPr lang="en-US">
                <a:latin typeface="Arial"/>
                <a:ea typeface="Arial"/>
                <a:cs typeface="Arial"/>
                <a:sym typeface="Arial"/>
              </a:rPr>
              <a:t>Facilitator: Select an attention signal. </a:t>
            </a:r>
            <a:endParaRPr/>
          </a:p>
          <a:p>
            <a:pPr marL="0" marR="0" lvl="0" indent="0" algn="l" rtl="0">
              <a:lnSpc>
                <a:spcPct val="100000"/>
              </a:lnSpc>
              <a:spcBef>
                <a:spcPts val="0"/>
              </a:spcBef>
              <a:spcAft>
                <a:spcPts val="0"/>
              </a:spcAft>
              <a:buClr>
                <a:schemeClr val="dk1"/>
              </a:buClr>
              <a:buSzPts val="1200"/>
              <a:buFont typeface="Calibri"/>
              <a:buNone/>
            </a:pPr>
            <a:r>
              <a:rPr lang="en-US" b="1"/>
              <a:t>To Know/To Say</a:t>
            </a:r>
            <a:r>
              <a:rPr lang="en-US" b="0"/>
              <a:t>: </a:t>
            </a:r>
            <a:r>
              <a:rPr lang="en-US">
                <a:latin typeface="Arial"/>
                <a:ea typeface="Arial"/>
                <a:cs typeface="Arial"/>
                <a:sym typeface="Arial"/>
              </a:rPr>
              <a:t>“One of our agreements is to follow the attention signal.”   </a:t>
            </a:r>
            <a:endParaRPr/>
          </a:p>
          <a:p>
            <a:pPr marL="0" lvl="0" indent="0" algn="l" rtl="0">
              <a:spcBef>
                <a:spcPts val="0"/>
              </a:spcBef>
              <a:spcAft>
                <a:spcPts val="0"/>
              </a:spcAft>
              <a:buNone/>
            </a:pPr>
            <a:r>
              <a:rPr lang="en-US">
                <a:latin typeface="Arial"/>
                <a:ea typeface="Arial"/>
                <a:cs typeface="Arial"/>
                <a:sym typeface="Arial"/>
              </a:rPr>
              <a:t>“Your team will work with your school to develop an attention signal you will use in every setting.”</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“In order to get all of you focused after discussions, activities or breaks, </a:t>
            </a:r>
            <a:endParaRPr/>
          </a:p>
          <a:p>
            <a:pPr marL="0" lvl="0" indent="0" algn="l" rtl="0">
              <a:spcBef>
                <a:spcPts val="0"/>
              </a:spcBef>
              <a:spcAft>
                <a:spcPts val="0"/>
              </a:spcAft>
              <a:buNone/>
            </a:pPr>
            <a:r>
              <a:rPr lang="en-US">
                <a:latin typeface="Arial"/>
                <a:ea typeface="Arial"/>
                <a:cs typeface="Arial"/>
                <a:sym typeface="Arial"/>
              </a:rPr>
              <a:t>I </a:t>
            </a:r>
            <a:r>
              <a:rPr lang="en-US" u="none">
                <a:latin typeface="Arial"/>
                <a:ea typeface="Arial"/>
                <a:cs typeface="Arial"/>
                <a:sym typeface="Arial"/>
              </a:rPr>
              <a:t>will __________________</a:t>
            </a:r>
            <a:r>
              <a:rPr lang="en-US" u="none">
                <a:solidFill>
                  <a:srgbClr val="FF0000"/>
                </a:solidFill>
                <a:latin typeface="Arial"/>
                <a:ea typeface="Arial"/>
                <a:cs typeface="Arial"/>
                <a:sym typeface="Arial"/>
              </a:rPr>
              <a:t>______________________</a:t>
            </a:r>
            <a:r>
              <a:rPr lang="en-US">
                <a:solidFill>
                  <a:srgbClr val="FF0000"/>
                </a:solidFill>
                <a:latin typeface="Arial"/>
                <a:ea typeface="Arial"/>
                <a:cs typeface="Arial"/>
                <a:sym typeface="Arial"/>
              </a:rPr>
              <a:t>.”</a:t>
            </a:r>
            <a:endParaRPr/>
          </a:p>
          <a:p>
            <a:pPr marL="0" lvl="0" indent="0" algn="l" rtl="0">
              <a:spcBef>
                <a:spcPts val="0"/>
              </a:spcBef>
              <a:spcAft>
                <a:spcPts val="0"/>
              </a:spcAft>
              <a:buNone/>
            </a:pPr>
            <a:r>
              <a:rPr lang="en-US">
                <a:solidFill>
                  <a:srgbClr val="FF0000"/>
                </a:solidFill>
                <a:latin typeface="Arial"/>
                <a:ea typeface="Arial"/>
                <a:cs typeface="Arial"/>
                <a:sym typeface="Arial"/>
              </a:rPr>
              <a:t>	(</a:t>
            </a:r>
            <a:r>
              <a:rPr lang="en-US" b="1" u="none">
                <a:solidFill>
                  <a:srgbClr val="FF0000"/>
                </a:solidFill>
                <a:latin typeface="Arial"/>
                <a:ea typeface="Arial"/>
                <a:cs typeface="Arial"/>
                <a:sym typeface="Arial"/>
              </a:rPr>
              <a:t>Insert your attention signal here</a:t>
            </a:r>
            <a:r>
              <a:rPr lang="en-US" u="none">
                <a:solidFill>
                  <a:srgbClr val="FF0000"/>
                </a:solidFill>
                <a:latin typeface="Arial"/>
                <a:ea typeface="Arial"/>
                <a:cs typeface="Arial"/>
                <a:sym typeface="Arial"/>
              </a:rPr>
              <a:t>.)</a:t>
            </a:r>
            <a:endParaRPr/>
          </a:p>
          <a:p>
            <a:pPr marL="0" lvl="0" indent="0" algn="l" rtl="0">
              <a:spcBef>
                <a:spcPts val="0"/>
              </a:spcBef>
              <a:spcAft>
                <a:spcPts val="0"/>
              </a:spcAft>
              <a:buNone/>
            </a:pPr>
            <a:endParaRPr u="none">
              <a:solidFill>
                <a:srgbClr val="FF0000"/>
              </a:solidFill>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“Your task will be to finish your sentence, quiet your voice and ____________________________.”</a:t>
            </a:r>
            <a:endParaRPr/>
          </a:p>
          <a:p>
            <a:pPr marL="0" lvl="0" indent="0" algn="l" rtl="0">
              <a:spcBef>
                <a:spcPts val="0"/>
              </a:spcBef>
              <a:spcAft>
                <a:spcPts val="0"/>
              </a:spcAft>
              <a:buNone/>
            </a:pPr>
            <a:r>
              <a:rPr lang="en-US">
                <a:latin typeface="Arial"/>
                <a:ea typeface="Arial"/>
                <a:cs typeface="Arial"/>
                <a:sym typeface="Arial"/>
              </a:rPr>
              <a:t>							(</a:t>
            </a:r>
            <a:r>
              <a:rPr lang="en-US" b="1">
                <a:latin typeface="Arial"/>
                <a:ea typeface="Arial"/>
                <a:cs typeface="Arial"/>
                <a:sym typeface="Arial"/>
              </a:rPr>
              <a:t>Insert what you want participants to do</a:t>
            </a:r>
            <a:r>
              <a:rPr lang="en-US">
                <a:latin typeface="Arial"/>
                <a:ea typeface="Arial"/>
                <a:cs typeface="Arial"/>
                <a:sym typeface="Arial"/>
              </a:rPr>
              <a:t>.)</a:t>
            </a:r>
            <a:endParaRPr>
              <a:latin typeface="Arial"/>
              <a:ea typeface="Arial"/>
              <a:cs typeface="Arial"/>
              <a:sym typeface="Arial"/>
            </a:endParaRPr>
          </a:p>
          <a:p>
            <a:pPr marL="0" lvl="0" indent="0" algn="l" rtl="0">
              <a:spcBef>
                <a:spcPts val="0"/>
              </a:spcBef>
              <a:spcAft>
                <a:spcPts val="0"/>
              </a:spcAft>
              <a:buNone/>
            </a:pPr>
            <a:endParaRPr/>
          </a:p>
        </p:txBody>
      </p:sp>
      <p:sp>
        <p:nvSpPr>
          <p:cNvPr id="85" name="Google Shape;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Trainer Notes:</a:t>
            </a:r>
            <a:r>
              <a:rPr lang="en-US" b="0"/>
              <a:t> For this activity, participants can write in </a:t>
            </a:r>
            <a:r>
              <a:rPr lang="en-US" b="0" i="1"/>
              <a:t>HO4 Compass Points</a:t>
            </a:r>
            <a:r>
              <a:rPr lang="en-US" b="0"/>
              <a:t>, type in a google form or answer the questions with a partner. Alternatively, you can provide a piece of chart paper to each team. They divide their paper into four quadrants, labeling them E, W, N, and S. As a team, they fill in each segment with what Excites them, what Worries them, what they Need to know, and what their next Steps are.</a:t>
            </a:r>
            <a:endParaRPr b="1"/>
          </a:p>
          <a:p>
            <a:pPr marL="0" lvl="0" indent="0" algn="l" rtl="0">
              <a:spcBef>
                <a:spcPts val="0"/>
              </a:spcBef>
              <a:spcAft>
                <a:spcPts val="0"/>
              </a:spcAft>
              <a:buClr>
                <a:schemeClr val="dk1"/>
              </a:buClr>
              <a:buSzPts val="1200"/>
              <a:buFont typeface="Calibri"/>
              <a:buNone/>
            </a:pPr>
            <a:r>
              <a:rPr lang="en-US" b="1"/>
              <a:t>To Know/To Say</a:t>
            </a:r>
            <a:r>
              <a:rPr lang="en-US" b="0"/>
              <a:t>: As a team, complete compass points activity on the handout or a piece of chart paper. In the East quadrant, write what excites you; in the West Quadrant write what worries you. In the North Quadrant, write what you still need to know, and in the South quadrant, record your team’s next steps.</a:t>
            </a:r>
            <a:endParaRPr/>
          </a:p>
        </p:txBody>
      </p:sp>
      <p:sp>
        <p:nvSpPr>
          <p:cNvPr id="580" name="Google Shape;580;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To Know/To Say:</a:t>
            </a:r>
            <a:r>
              <a:rPr lang="en-US" b="0"/>
              <a:t> </a:t>
            </a:r>
            <a:r>
              <a:rPr lang="en-US"/>
              <a:t>During this lesson, you learned general information about Data-Based Decision-Making</a:t>
            </a:r>
            <a:endParaRPr/>
          </a:p>
          <a:p>
            <a:pPr marL="0" lvl="0" indent="0" algn="l" rtl="0">
              <a:spcBef>
                <a:spcPts val="0"/>
              </a:spcBef>
              <a:spcAft>
                <a:spcPts val="0"/>
              </a:spcAft>
              <a:buClr>
                <a:schemeClr val="dk1"/>
              </a:buClr>
              <a:buSzPts val="1200"/>
              <a:buFont typeface="Calibri"/>
              <a:buNone/>
            </a:pPr>
            <a:r>
              <a:rPr lang="en-US"/>
              <a:t>How will you get staff at all levels of the organization to engage in Data-Based Decision-Making?</a:t>
            </a:r>
            <a:endParaRPr/>
          </a:p>
          <a:p>
            <a:pPr marL="0" lvl="0" indent="0" algn="l" rtl="0">
              <a:lnSpc>
                <a:spcPct val="115000"/>
              </a:lnSpc>
              <a:spcBef>
                <a:spcPts val="1200"/>
              </a:spcBef>
              <a:spcAft>
                <a:spcPts val="0"/>
              </a:spcAft>
              <a:buClr>
                <a:schemeClr val="dk1"/>
              </a:buClr>
              <a:buSzPts val="1100"/>
              <a:buFont typeface="Arial"/>
              <a:buNone/>
            </a:pPr>
            <a:r>
              <a:rPr lang="en-US"/>
              <a:t>Next steps include updating your action plan using the Tier 1 Action Plan template and the Tier 1 Action Planning Checklist. Consider using the Tier 1 Artifacts Rubric to assess the quality of the resources your team develops. And finally, consider using the results of the PBIS Self-Assessment Survey (SAS)  to gain perspective from all staff, and results from the PBIS Tiered Fidelity Inventory (TFI) to gain perspective from your Building Leadership Team.</a:t>
            </a:r>
            <a:endParaRPr/>
          </a:p>
          <a:p>
            <a:pPr marL="0" lvl="0" indent="0" algn="l" rtl="0">
              <a:spcBef>
                <a:spcPts val="1200"/>
              </a:spcBef>
              <a:spcAft>
                <a:spcPts val="0"/>
              </a:spcAft>
              <a:buClr>
                <a:schemeClr val="dk1"/>
              </a:buClr>
              <a:buSzPts val="1200"/>
              <a:buFont typeface="Calibri"/>
              <a:buNone/>
            </a:pPr>
            <a:endParaRPr/>
          </a:p>
        </p:txBody>
      </p:sp>
      <p:sp>
        <p:nvSpPr>
          <p:cNvPr id="589" name="Google Shape;58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Trainer Notes: </a:t>
            </a:r>
            <a:r>
              <a:rPr lang="en-US" b="0"/>
              <a:t>Add names and contact information of the presenter(s) in the text box. Use this time to check for understanding and questions</a:t>
            </a:r>
            <a:endParaRPr b="0"/>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endParaRPr b="1"/>
          </a:p>
        </p:txBody>
      </p:sp>
      <p:sp>
        <p:nvSpPr>
          <p:cNvPr id="596" name="Google Shape;59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04" name="Google Shape;60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5:notes"/>
          <p:cNvSpPr txBox="1">
            <a:spLocks noGrp="1"/>
          </p:cNvSpPr>
          <p:nvPr>
            <p:ph type="body" idx="1"/>
          </p:nvPr>
        </p:nvSpPr>
        <p:spPr>
          <a:xfrm>
            <a:off x="707708" y="4447460"/>
            <a:ext cx="5661660" cy="4213384"/>
          </a:xfrm>
          <a:prstGeom prst="rect">
            <a:avLst/>
          </a:prstGeom>
          <a:noFill/>
          <a:ln>
            <a:noFill/>
          </a:ln>
        </p:spPr>
        <p:txBody>
          <a:bodyPr spcFirstLastPara="1" wrap="square" lIns="93925" tIns="46950" rIns="93925" bIns="46950" anchor="t" anchorCtr="0">
            <a:noAutofit/>
          </a:bodyPr>
          <a:lstStyle/>
          <a:p>
            <a:pPr marL="0" marR="0" lvl="0" indent="0" algn="l" rtl="0">
              <a:spcBef>
                <a:spcPts val="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Presenter Notes: </a:t>
            </a:r>
            <a:r>
              <a:rPr lang="en-US" sz="1200" b="0" i="0" u="none" strike="noStrike" cap="none">
                <a:solidFill>
                  <a:schemeClr val="dk1"/>
                </a:solidFill>
                <a:latin typeface="Calibri"/>
                <a:ea typeface="Calibri"/>
                <a:cs typeface="Calibri"/>
                <a:sym typeface="Calibri"/>
              </a:rPr>
              <a:t>Add the name(s) of the trainer(s) to the slide.</a:t>
            </a:r>
            <a:endParaRPr/>
          </a:p>
          <a:p>
            <a:pPr marL="0" marR="0" lvl="0" indent="0" algn="l" rtl="0">
              <a:spcBef>
                <a:spcPts val="360"/>
              </a:spcBef>
              <a:spcAft>
                <a:spcPts val="0"/>
              </a:spcAft>
              <a:buClr>
                <a:schemeClr val="dk1"/>
              </a:buClr>
              <a:buSzPts val="300"/>
              <a:buFont typeface="Calibri"/>
              <a:buNone/>
            </a:pPr>
            <a:endParaRPr sz="1200" b="1"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To Say:</a:t>
            </a:r>
            <a:r>
              <a:rPr lang="en-US" sz="1200" b="0" i="0" u="none" strike="noStrike" cap="none">
                <a:solidFill>
                  <a:schemeClr val="dk1"/>
                </a:solidFill>
                <a:latin typeface="Calibri"/>
                <a:ea typeface="Calibri"/>
                <a:cs typeface="Calibri"/>
                <a:sym typeface="Calibri"/>
              </a:rPr>
              <a:t> The introductions may be formal or informal depending on how well you know the group. Trainers should use whatever process is comfortable for introductions. I am/we are _______________ (provide some background about trainers). Please introduce yourself to the group (name, district, position). </a:t>
            </a:r>
            <a:endParaRPr/>
          </a:p>
          <a:p>
            <a:pPr marL="0" marR="0" lvl="0" indent="0" algn="l" rtl="0">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2" name="Google Shape;92;p5:notes"/>
          <p:cNvSpPr txBox="1">
            <a:spLocks noGrp="1"/>
          </p:cNvSpPr>
          <p:nvPr>
            <p:ph type="sldNum" idx="12"/>
          </p:nvPr>
        </p:nvSpPr>
        <p:spPr>
          <a:xfrm>
            <a:off x="4008705" y="8893296"/>
            <a:ext cx="3066733" cy="468154"/>
          </a:xfrm>
          <a:prstGeom prst="rect">
            <a:avLst/>
          </a:prstGeom>
          <a:noFill/>
          <a:ln>
            <a:noFill/>
          </a:ln>
        </p:spPr>
        <p:txBody>
          <a:bodyPr spcFirstLastPara="1" wrap="square" lIns="93925" tIns="46950" rIns="93925" bIns="46950" anchor="b" anchorCtr="0">
            <a:noAutofit/>
          </a:bodyPr>
          <a:lstStyle/>
          <a:p>
            <a:pPr marL="0" marR="0" lvl="0" indent="0" algn="r" rtl="0">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To Know/To Say: </a:t>
            </a:r>
            <a:r>
              <a:rPr lang="en-US"/>
              <a:t>The purpose of this session is to provide an overview of data-based decision making, so that you know what systems must be in place prior to implementing DBDM, to understand the purpose of DBDM in improving academic and behavioral outcomes, and to understand what features must be a part of any DBDM process, and use this information as you select a standard DBDM process for your organization. Future sessions will provide more detailed information of DBDM with behavior data at the schoolwide and grade or content level as the level of analysis.</a:t>
            </a:r>
            <a:endParaRPr/>
          </a:p>
        </p:txBody>
      </p:sp>
      <p:sp>
        <p:nvSpPr>
          <p:cNvPr id="100" name="Google Shape;10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Presenter Notes: </a:t>
            </a:r>
            <a:r>
              <a:rPr lang="en-US" sz="1200" b="0" i="0" u="none" strike="noStrike" cap="none">
                <a:solidFill>
                  <a:schemeClr val="dk1"/>
                </a:solidFill>
                <a:latin typeface="Calibri"/>
                <a:ea typeface="Calibri"/>
                <a:cs typeface="Calibri"/>
                <a:sym typeface="Calibri"/>
              </a:rPr>
              <a:t>Determine whether you make the handouts available electronically, or run copies for the participants. HO2_What’s Your Data and HO4_Got It_Need_It are used for activities in the presentation. You may want to provide chart paper for these activities and have the participants work in teams.</a:t>
            </a:r>
            <a:endParaRPr sz="1200" b="1" i="0" u="none" strike="noStrike" cap="none">
              <a:solidFill>
                <a:schemeClr val="dk1"/>
              </a:solidFill>
              <a:latin typeface="Calibri"/>
              <a:ea typeface="Calibri"/>
              <a:cs typeface="Calibri"/>
              <a:sym typeface="Calibri"/>
            </a:endParaRPr>
          </a:p>
          <a:p>
            <a:pPr marL="0" lvl="0" indent="0" algn="l" rtl="0">
              <a:spcBef>
                <a:spcPts val="0"/>
              </a:spcBef>
              <a:spcAft>
                <a:spcPts val="0"/>
              </a:spcAft>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These are the handouts we will be referencing during this lesson.</a:t>
            </a:r>
            <a:endParaRPr/>
          </a:p>
        </p:txBody>
      </p:sp>
      <p:sp>
        <p:nvSpPr>
          <p:cNvPr id="107" name="Google Shape;1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Trainer Notes</a:t>
            </a:r>
            <a:r>
              <a:rPr lang="en-US"/>
              <a:t>: This is a slide adapted from PBIS APPS SWIS facilitator Training. This slide has animations.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To Know/To Say: </a:t>
            </a:r>
            <a:r>
              <a:rPr lang="en-US" sz="1200" b="0" i="0" u="none" strike="noStrike" cap="none">
                <a:solidFill>
                  <a:schemeClr val="dk1"/>
                </a:solidFill>
                <a:latin typeface="Calibri"/>
                <a:ea typeface="Calibri"/>
                <a:cs typeface="Calibri"/>
                <a:sym typeface="Calibri"/>
              </a:rPr>
              <a:t>It is important to remember </a:t>
            </a:r>
            <a:r>
              <a:rPr lang="en-US" sz="1200" b="0" i="1" u="none" strike="noStrike" cap="none">
                <a:solidFill>
                  <a:schemeClr val="dk1"/>
                </a:solidFill>
                <a:latin typeface="Calibri"/>
                <a:ea typeface="Calibri"/>
                <a:cs typeface="Calibri"/>
                <a:sym typeface="Calibri"/>
              </a:rPr>
              <a:t>why</a:t>
            </a:r>
            <a:r>
              <a:rPr lang="en-US" sz="1200" b="0" i="0" u="none" strike="noStrike" cap="none">
                <a:solidFill>
                  <a:schemeClr val="dk1"/>
                </a:solidFill>
                <a:latin typeface="Calibri"/>
                <a:ea typeface="Calibri"/>
                <a:cs typeface="Calibri"/>
                <a:sym typeface="Calibri"/>
              </a:rPr>
              <a:t> data-based decision-making is important. </a:t>
            </a:r>
            <a:r>
              <a:rPr lang="en-US" i="0"/>
              <a:t>When</a:t>
            </a:r>
            <a:r>
              <a:rPr lang="en-US"/>
              <a:t> a decision is based upon information, especially data, it is more likely to effectively address a </a:t>
            </a:r>
            <a:r>
              <a:rPr lang="en-US" i="1"/>
              <a:t>true</a:t>
            </a:r>
            <a:r>
              <a:rPr lang="en-US"/>
              <a:t> problem rather than someone’s impression. Data reviews help teams to identify opportunities to improve. Teams that analyze data to identify the root cause of problems are more likely to select practices and strategies that have a better chance of succeeding. As educators see the data respond to their efforts, they are more likely to feel empowered. This builds collective educator efficacy, or the feeling that “what we do makes a difference.” as schools and districts regularly and frequently use data to solve problems, they establish cycles of continuous improvement. Finally, and most importantly, data-based decision-making can result in better academic and behavioral outcomes for our students. </a:t>
            </a:r>
            <a:endParaRPr/>
          </a:p>
        </p:txBody>
      </p:sp>
      <p:sp>
        <p:nvSpPr>
          <p:cNvPr id="115" name="Google Shape;11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Trainer Notes:</a:t>
            </a:r>
            <a:r>
              <a:rPr lang="en-US" b="0"/>
              <a:t>  Consider an activity for familiarizing the participants with key terms. One such activity is a variation of the children’s game “Head Bands.” In this activity, you can have participants find a partner. One partner faces the screen, the other has his/her back to the screen. The partner facing the screen gives clues regarding the meaning of the term, without saying the term. The partner with his/her back to the screen attempts to guess the word. Give a time limit per slide (30-60 seconds). Once you have made it through half of the terms, have the partners trade places, and continue the game.</a:t>
            </a:r>
            <a:endParaRPr/>
          </a:p>
          <a:p>
            <a:pPr marL="0" lvl="0" indent="0" algn="l" rtl="0">
              <a:spcBef>
                <a:spcPts val="0"/>
              </a:spcBef>
              <a:spcAft>
                <a:spcPts val="0"/>
              </a:spcAft>
              <a:buNone/>
            </a:pPr>
            <a:r>
              <a:rPr lang="en-US" b="1"/>
              <a:t>To Know/To Say:</a:t>
            </a:r>
            <a:r>
              <a:rPr lang="en-US" b="0"/>
              <a:t> There are a number of Key Terms associated with this course. These terms will be referenced in this and other lessons. It may be helpful to review these terms, and/or keep a copy for quick and easy reference.</a:t>
            </a:r>
            <a:endParaRPr/>
          </a:p>
          <a:p>
            <a:pPr marL="0" lvl="0" indent="0" algn="l" rtl="0">
              <a:spcBef>
                <a:spcPts val="0"/>
              </a:spcBef>
              <a:spcAft>
                <a:spcPts val="0"/>
              </a:spcAft>
              <a:buNone/>
            </a:pPr>
            <a:endParaRPr/>
          </a:p>
        </p:txBody>
      </p:sp>
      <p:sp>
        <p:nvSpPr>
          <p:cNvPr id="122" name="Google Shape;1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45"/>
          <p:cNvSpPr txBox="1">
            <a:spLocks noGrp="1"/>
          </p:cNvSpPr>
          <p:nvPr>
            <p:ph type="ctrTitle"/>
          </p:nvPr>
        </p:nvSpPr>
        <p:spPr>
          <a:xfrm>
            <a:off x="685800" y="720612"/>
            <a:ext cx="7772400" cy="90135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5"/>
          <p:cNvSpPr txBox="1">
            <a:spLocks noGrp="1"/>
          </p:cNvSpPr>
          <p:nvPr>
            <p:ph type="subTitle" idx="1"/>
          </p:nvPr>
        </p:nvSpPr>
        <p:spPr>
          <a:xfrm>
            <a:off x="1240971" y="2110859"/>
            <a:ext cx="6901543" cy="60760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F0000"/>
              </a:buClr>
              <a:buSzPts val="2400"/>
              <a:buNone/>
              <a:defRPr sz="2400">
                <a:solidFill>
                  <a:srgbClr val="FF000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3" name="Google Shape;23;p45"/>
          <p:cNvPicPr preferRelativeResize="0"/>
          <p:nvPr/>
        </p:nvPicPr>
        <p:blipFill rotWithShape="1">
          <a:blip r:embed="rId2">
            <a:alphaModFix/>
          </a:blip>
          <a:srcRect/>
          <a:stretch/>
        </p:blipFill>
        <p:spPr>
          <a:xfrm>
            <a:off x="166152" y="5395979"/>
            <a:ext cx="3267871" cy="788797"/>
          </a:xfrm>
          <a:prstGeom prst="rect">
            <a:avLst/>
          </a:prstGeom>
          <a:noFill/>
          <a:ln>
            <a:noFill/>
          </a:ln>
        </p:spPr>
      </p:pic>
      <p:pic>
        <p:nvPicPr>
          <p:cNvPr id="24" name="Google Shape;24;p45"/>
          <p:cNvPicPr preferRelativeResize="0"/>
          <p:nvPr/>
        </p:nvPicPr>
        <p:blipFill rotWithShape="1">
          <a:blip r:embed="rId3">
            <a:alphaModFix/>
          </a:blip>
          <a:srcRect/>
          <a:stretch/>
        </p:blipFill>
        <p:spPr>
          <a:xfrm>
            <a:off x="3434023" y="3086327"/>
            <a:ext cx="2602527" cy="2248584"/>
          </a:xfrm>
          <a:prstGeom prst="rect">
            <a:avLst/>
          </a:prstGeom>
          <a:noFill/>
          <a:ln>
            <a:noFill/>
          </a:ln>
        </p:spPr>
      </p:pic>
      <p:pic>
        <p:nvPicPr>
          <p:cNvPr id="25" name="Google Shape;25;p45"/>
          <p:cNvPicPr preferRelativeResize="0"/>
          <p:nvPr/>
        </p:nvPicPr>
        <p:blipFill rotWithShape="1">
          <a:blip r:embed="rId4">
            <a:alphaModFix/>
          </a:blip>
          <a:srcRect/>
          <a:stretch/>
        </p:blipFill>
        <p:spPr>
          <a:xfrm>
            <a:off x="3831325" y="5409020"/>
            <a:ext cx="2343623" cy="840842"/>
          </a:xfrm>
          <a:prstGeom prst="rect">
            <a:avLst/>
          </a:prstGeom>
          <a:noFill/>
          <a:ln>
            <a:noFill/>
          </a:ln>
        </p:spPr>
      </p:pic>
      <p:pic>
        <p:nvPicPr>
          <p:cNvPr id="26" name="Google Shape;26;p45"/>
          <p:cNvPicPr preferRelativeResize="0"/>
          <p:nvPr/>
        </p:nvPicPr>
        <p:blipFill rotWithShape="1">
          <a:blip r:embed="rId5">
            <a:alphaModFix/>
          </a:blip>
          <a:srcRect/>
          <a:stretch/>
        </p:blipFill>
        <p:spPr>
          <a:xfrm>
            <a:off x="6743555" y="5511265"/>
            <a:ext cx="2234293" cy="7813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sp>
        <p:nvSpPr>
          <p:cNvPr id="31" name="Google Shape;31;p4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4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2"/>
        <p:cNvGrpSpPr/>
        <p:nvPr/>
      </p:nvGrpSpPr>
      <p:grpSpPr>
        <a:xfrm>
          <a:off x="0" y="0"/>
          <a:ext cx="0" cy="0"/>
          <a:chOff x="0" y="0"/>
          <a:chExt cx="0" cy="0"/>
        </a:xfrm>
      </p:grpSpPr>
      <p:sp>
        <p:nvSpPr>
          <p:cNvPr id="43" name="Google Shape;43;p5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0000"/>
              </a:buClr>
              <a:buSzPts val="2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51"/>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1"/>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5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2"/>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2"/>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53"/>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3"/>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53"/>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3"/>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53"/>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5" name="Google Shape;15;p44"/>
          <p:cNvGrpSpPr/>
          <p:nvPr/>
        </p:nvGrpSpPr>
        <p:grpSpPr>
          <a:xfrm>
            <a:off x="3175" y="6211407"/>
            <a:ext cx="9144378" cy="659292"/>
            <a:chOff x="12700" y="6211407"/>
            <a:chExt cx="9144378" cy="659292"/>
          </a:xfrm>
        </p:grpSpPr>
        <p:sp>
          <p:nvSpPr>
            <p:cNvPr id="16" name="Google Shape;16;p4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7" name="Google Shape;17;p4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8" name="Google Shape;18;p4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Calibri"/>
                <a:ea typeface="Calibri"/>
                <a:cs typeface="Calibri"/>
                <a:sym typeface="Calibri"/>
              </a:endParaRPr>
            </a:p>
          </p:txBody>
        </p:sp>
        <p:sp>
          <p:nvSpPr>
            <p:cNvPr id="19" name="Google Shape;19;p44"/>
            <p:cNvSpPr txBox="1"/>
            <p:nvPr/>
          </p:nvSpPr>
          <p:spPr>
            <a:xfrm>
              <a:off x="673596" y="6211407"/>
              <a:ext cx="1752104" cy="300210"/>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351" b="0" i="0" u="none" strike="noStrike" cap="none">
                  <a:solidFill>
                    <a:schemeClr val="lt1"/>
                  </a:solidFill>
                  <a:latin typeface="Calibri"/>
                  <a:ea typeface="Calibri"/>
                  <a:cs typeface="Calibri"/>
                  <a:sym typeface="Calibri"/>
                </a:rPr>
                <a:t>MO SW-PBS</a:t>
              </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nirn.fpg.unc.edu/resources/hexagon-exploration-too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ctrTitle"/>
          </p:nvPr>
        </p:nvSpPr>
        <p:spPr>
          <a:xfrm>
            <a:off x="685800" y="720612"/>
            <a:ext cx="7772400" cy="90135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93938"/>
              <a:buFont typeface="Calibri"/>
              <a:buNone/>
            </a:pPr>
            <a:r>
              <a:rPr lang="en-US"/>
              <a:t>Course: Data-Based Decision-Making</a:t>
            </a:r>
            <a:br>
              <a:rPr lang="en-US"/>
            </a:br>
            <a:br>
              <a:rPr lang="en-US"/>
            </a:br>
            <a:r>
              <a:rPr lang="en-US" sz="3300"/>
              <a:t>Lesson: Data-Based Decision Making: Overview</a:t>
            </a:r>
            <a:endParaRPr sz="3300"/>
          </a:p>
        </p:txBody>
      </p:sp>
      <p:sp>
        <p:nvSpPr>
          <p:cNvPr id="67" name="Google Shape;67;p1"/>
          <p:cNvSpPr txBox="1">
            <a:spLocks noGrp="1"/>
          </p:cNvSpPr>
          <p:nvPr>
            <p:ph type="subTitle" idx="1"/>
          </p:nvPr>
        </p:nvSpPr>
        <p:spPr>
          <a:xfrm>
            <a:off x="1240971" y="2110859"/>
            <a:ext cx="6901543" cy="60760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0000"/>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Overview</a:t>
            </a:r>
            <a:endParaRPr/>
          </a:p>
        </p:txBody>
      </p:sp>
      <p:sp>
        <p:nvSpPr>
          <p:cNvPr id="132" name="Google Shape;132;p1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School or District Annual Improvement.</a:t>
            </a:r>
            <a:endParaRPr/>
          </a:p>
          <a:p>
            <a:pPr marL="228600" lvl="0" indent="-228600" algn="l" rtl="0">
              <a:lnSpc>
                <a:spcPct val="90000"/>
              </a:lnSpc>
              <a:spcBef>
                <a:spcPts val="1000"/>
              </a:spcBef>
              <a:spcAft>
                <a:spcPts val="0"/>
              </a:spcAft>
              <a:buClr>
                <a:srgbClr val="FF0000"/>
              </a:buClr>
              <a:buSzPts val="2800"/>
              <a:buChar char="•"/>
            </a:pPr>
            <a:r>
              <a:rPr lang="en-US"/>
              <a:t>Schoolwide Behavior Improvement Plans.</a:t>
            </a:r>
            <a:endParaRPr/>
          </a:p>
          <a:p>
            <a:pPr marL="228600" lvl="0" indent="-228600" algn="l" rtl="0">
              <a:lnSpc>
                <a:spcPct val="90000"/>
              </a:lnSpc>
              <a:spcBef>
                <a:spcPts val="1000"/>
              </a:spcBef>
              <a:spcAft>
                <a:spcPts val="0"/>
              </a:spcAft>
              <a:buClr>
                <a:srgbClr val="FF0000"/>
              </a:buClr>
              <a:buSzPts val="2800"/>
              <a:buChar char="•"/>
            </a:pPr>
            <a:r>
              <a:rPr lang="en-US"/>
              <a:t>Decisions within collaborative data teams</a:t>
            </a:r>
            <a:endParaRPr/>
          </a:p>
          <a:p>
            <a:pPr marL="228600" lvl="0" indent="-228600" algn="l" rtl="0">
              <a:lnSpc>
                <a:spcPct val="90000"/>
              </a:lnSpc>
              <a:spcBef>
                <a:spcPts val="1000"/>
              </a:spcBef>
              <a:spcAft>
                <a:spcPts val="0"/>
              </a:spcAft>
              <a:buClr>
                <a:srgbClr val="FF0000"/>
              </a:buClr>
              <a:buSzPts val="2800"/>
              <a:buChar char="•"/>
            </a:pPr>
            <a:r>
              <a:rPr lang="en-US"/>
              <a:t>Decisions around targeted and intensive interventions.</a:t>
            </a:r>
            <a:endParaRPr/>
          </a:p>
          <a:p>
            <a:pPr marL="228600" lvl="0" indent="-50800" algn="l" rtl="0">
              <a:lnSpc>
                <a:spcPct val="90000"/>
              </a:lnSpc>
              <a:spcBef>
                <a:spcPts val="1000"/>
              </a:spcBef>
              <a:spcAft>
                <a:spcPts val="0"/>
              </a:spcAft>
              <a:buClr>
                <a:srgbClr val="FF0000"/>
              </a:buClr>
              <a:buSzPts val="2800"/>
              <a:buNone/>
            </a:pPr>
            <a:endParaRPr/>
          </a:p>
          <a:p>
            <a:pPr marL="228600" lvl="0" indent="-508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11"/>
          <p:cNvGrpSpPr/>
          <p:nvPr/>
        </p:nvGrpSpPr>
        <p:grpSpPr>
          <a:xfrm>
            <a:off x="777620" y="1397000"/>
            <a:ext cx="7603998" cy="4064000"/>
            <a:chOff x="670940" y="0"/>
            <a:chExt cx="7603998" cy="4064000"/>
          </a:xfrm>
        </p:grpSpPr>
        <p:sp>
          <p:nvSpPr>
            <p:cNvPr id="139" name="Google Shape;139;p11"/>
            <p:cNvSpPr/>
            <p:nvPr/>
          </p:nvSpPr>
          <p:spPr>
            <a:xfrm>
              <a:off x="670940" y="0"/>
              <a:ext cx="7603998" cy="4064000"/>
            </a:xfrm>
            <a:prstGeom prst="rightArrow">
              <a:avLst>
                <a:gd name="adj1" fmla="val 50000"/>
                <a:gd name="adj2" fmla="val 50000"/>
              </a:avLst>
            </a:prstGeom>
            <a:solidFill>
              <a:srgbClr val="92D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0" name="Google Shape;140;p11"/>
            <p:cNvSpPr/>
            <p:nvPr/>
          </p:nvSpPr>
          <p:spPr>
            <a:xfrm>
              <a:off x="1565528" y="1219199"/>
              <a:ext cx="2683764" cy="1625600"/>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1" name="Google Shape;141;p11"/>
            <p:cNvSpPr txBox="1"/>
            <p:nvPr/>
          </p:nvSpPr>
          <p:spPr>
            <a:xfrm>
              <a:off x="1644883" y="1298554"/>
              <a:ext cx="2525054" cy="1466890"/>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Cause</a:t>
              </a:r>
              <a:endParaRPr sz="1800">
                <a:solidFill>
                  <a:schemeClr val="dk1"/>
                </a:solidFill>
                <a:latin typeface="Calibri"/>
                <a:ea typeface="Calibri"/>
                <a:cs typeface="Calibri"/>
                <a:sym typeface="Calibri"/>
              </a:endParaRPr>
            </a:p>
          </p:txBody>
        </p:sp>
        <p:sp>
          <p:nvSpPr>
            <p:cNvPr id="142" name="Google Shape;142;p11"/>
            <p:cNvSpPr/>
            <p:nvPr/>
          </p:nvSpPr>
          <p:spPr>
            <a:xfrm>
              <a:off x="4696587" y="1219199"/>
              <a:ext cx="2683764" cy="1625600"/>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3" name="Google Shape;143;p11"/>
            <p:cNvSpPr txBox="1"/>
            <p:nvPr/>
          </p:nvSpPr>
          <p:spPr>
            <a:xfrm>
              <a:off x="4775942" y="1298554"/>
              <a:ext cx="2525054" cy="1466890"/>
            </a:xfrm>
            <a:prstGeom prst="rect">
              <a:avLst/>
            </a:prstGeom>
            <a:noFill/>
            <a:ln>
              <a:noFill/>
            </a:ln>
          </p:spPr>
          <p:txBody>
            <a:bodyPr spcFirstLastPara="1" wrap="square" lIns="247650" tIns="247650" rIns="247650" bIns="247650"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Effect</a:t>
              </a:r>
              <a:endParaRPr sz="1800">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2"/>
          <p:cNvSpPr/>
          <p:nvPr/>
        </p:nvSpPr>
        <p:spPr>
          <a:xfrm>
            <a:off x="1557339" y="1976533"/>
            <a:ext cx="3798474" cy="3609879"/>
          </a:xfrm>
          <a:custGeom>
            <a:avLst/>
            <a:gdLst/>
            <a:ahLst/>
            <a:cxnLst/>
            <a:rect l="l" t="t" r="r" b="b"/>
            <a:pathLst>
              <a:path w="4482846" h="4482845" extrusionOk="0">
                <a:moveTo>
                  <a:pt x="0" y="2241423"/>
                </a:moveTo>
                <a:cubicBezTo>
                  <a:pt x="0" y="1003519"/>
                  <a:pt x="1003519" y="0"/>
                  <a:pt x="2241423" y="0"/>
                </a:cubicBezTo>
                <a:cubicBezTo>
                  <a:pt x="3479327" y="0"/>
                  <a:pt x="4482846" y="1003519"/>
                  <a:pt x="4482846" y="2241423"/>
                </a:cubicBezTo>
                <a:cubicBezTo>
                  <a:pt x="4482846" y="3479327"/>
                  <a:pt x="3479327" y="4482846"/>
                  <a:pt x="2241423" y="4482846"/>
                </a:cubicBezTo>
                <a:cubicBezTo>
                  <a:pt x="1003519" y="4482846"/>
                  <a:pt x="0" y="3479327"/>
                  <a:pt x="0" y="2241423"/>
                </a:cubicBezTo>
                <a:close/>
              </a:path>
            </a:pathLst>
          </a:custGeom>
          <a:gradFill>
            <a:gsLst>
              <a:gs pos="0">
                <a:srgbClr val="5E81C9">
                  <a:alpha val="49411"/>
                </a:srgbClr>
              </a:gs>
              <a:gs pos="50000">
                <a:srgbClr val="3B70C9">
                  <a:alpha val="49411"/>
                </a:srgbClr>
              </a:gs>
              <a:gs pos="100000">
                <a:srgbClr val="2E60B8">
                  <a:alpha val="49411"/>
                </a:srgbClr>
              </a:gs>
            </a:gsLst>
            <a:lin ang="5400000" scaled="0"/>
          </a:gradFill>
          <a:ln>
            <a:noFill/>
          </a:ln>
        </p:spPr>
        <p:txBody>
          <a:bodyPr spcFirstLastPara="1" wrap="square" lIns="469475" tIns="396450" rIns="954100" bIns="396450"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Implementation</a:t>
            </a:r>
            <a:endParaRPr sz="1800">
              <a:solidFill>
                <a:schemeClr val="dk1"/>
              </a:solidFill>
              <a:latin typeface="Calibri"/>
              <a:ea typeface="Calibri"/>
              <a:cs typeface="Calibri"/>
              <a:sym typeface="Calibri"/>
            </a:endParaRPr>
          </a:p>
        </p:txBody>
      </p:sp>
      <p:sp>
        <p:nvSpPr>
          <p:cNvPr id="150" name="Google Shape;150;p12"/>
          <p:cNvSpPr/>
          <p:nvPr/>
        </p:nvSpPr>
        <p:spPr>
          <a:xfrm>
            <a:off x="3980500" y="1976533"/>
            <a:ext cx="3798474" cy="3609879"/>
          </a:xfrm>
          <a:custGeom>
            <a:avLst/>
            <a:gdLst/>
            <a:ahLst/>
            <a:cxnLst/>
            <a:rect l="l" t="t" r="r" b="b"/>
            <a:pathLst>
              <a:path w="4482846" h="4482845" extrusionOk="0">
                <a:moveTo>
                  <a:pt x="0" y="2241423"/>
                </a:moveTo>
                <a:cubicBezTo>
                  <a:pt x="0" y="1003519"/>
                  <a:pt x="1003519" y="0"/>
                  <a:pt x="2241423" y="0"/>
                </a:cubicBezTo>
                <a:cubicBezTo>
                  <a:pt x="3479327" y="0"/>
                  <a:pt x="4482846" y="1003519"/>
                  <a:pt x="4482846" y="2241423"/>
                </a:cubicBezTo>
                <a:cubicBezTo>
                  <a:pt x="4482846" y="3479327"/>
                  <a:pt x="3479327" y="4482846"/>
                  <a:pt x="2241423" y="4482846"/>
                </a:cubicBezTo>
                <a:cubicBezTo>
                  <a:pt x="1003519" y="4482846"/>
                  <a:pt x="0" y="3479327"/>
                  <a:pt x="0" y="2241423"/>
                </a:cubicBezTo>
                <a:close/>
              </a:path>
            </a:pathLst>
          </a:custGeom>
          <a:gradFill>
            <a:gsLst>
              <a:gs pos="0">
                <a:srgbClr val="5E81C9">
                  <a:alpha val="49411"/>
                </a:srgbClr>
              </a:gs>
              <a:gs pos="50000">
                <a:srgbClr val="3B70C9">
                  <a:alpha val="49411"/>
                </a:srgbClr>
              </a:gs>
              <a:gs pos="100000">
                <a:srgbClr val="2E60B8">
                  <a:alpha val="49411"/>
                </a:srgbClr>
              </a:gs>
            </a:gsLst>
            <a:lin ang="5400000" scaled="0"/>
          </a:gradFill>
          <a:ln>
            <a:noFill/>
          </a:ln>
        </p:spPr>
        <p:txBody>
          <a:bodyPr spcFirstLastPara="1" wrap="square" lIns="954100" tIns="396450" rIns="469475" bIns="396450"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Outcomes</a:t>
            </a:r>
            <a:endParaRPr sz="1800">
              <a:solidFill>
                <a:schemeClr val="dk1"/>
              </a:solidFill>
              <a:latin typeface="Calibri"/>
              <a:ea typeface="Calibri"/>
              <a:cs typeface="Calibri"/>
              <a:sym typeface="Calibri"/>
            </a:endParaRPr>
          </a:p>
        </p:txBody>
      </p:sp>
      <p:sp>
        <p:nvSpPr>
          <p:cNvPr id="151" name="Google Shape;151;p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Types of data</a:t>
            </a:r>
            <a:endParaRPr/>
          </a:p>
        </p:txBody>
      </p:sp>
      <p:sp>
        <p:nvSpPr>
          <p:cNvPr id="152" name="Google Shape;152;p12"/>
          <p:cNvSpPr txBox="1"/>
          <p:nvPr/>
        </p:nvSpPr>
        <p:spPr>
          <a:xfrm>
            <a:off x="7292340" y="5438001"/>
            <a:ext cx="1402080"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PBIS Apps 2016</a:t>
            </a: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13"/>
          <p:cNvPicPr preferRelativeResize="0"/>
          <p:nvPr/>
        </p:nvPicPr>
        <p:blipFill rotWithShape="1">
          <a:blip r:embed="rId3">
            <a:alphaModFix/>
          </a:blip>
          <a:srcRect/>
          <a:stretch/>
        </p:blipFill>
        <p:spPr>
          <a:xfrm>
            <a:off x="376984" y="177698"/>
            <a:ext cx="8888682" cy="5916168"/>
          </a:xfrm>
          <a:prstGeom prst="rect">
            <a:avLst/>
          </a:prstGeom>
          <a:noFill/>
          <a:ln>
            <a:noFill/>
          </a:ln>
        </p:spPr>
      </p:pic>
      <p:sp>
        <p:nvSpPr>
          <p:cNvPr id="159" name="Google Shape;159;p13"/>
          <p:cNvSpPr txBox="1">
            <a:spLocks noGrp="1"/>
          </p:cNvSpPr>
          <p:nvPr>
            <p:ph type="title"/>
          </p:nvPr>
        </p:nvSpPr>
        <p:spPr>
          <a:xfrm>
            <a:off x="757604" y="168171"/>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solidFill>
                  <a:schemeClr val="lt1"/>
                </a:solidFill>
              </a:rPr>
              <a:t>Pause and Reflect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PBIS Logic Model/Interconnected Elements</a:t>
            </a:r>
            <a:endParaRPr/>
          </a:p>
        </p:txBody>
      </p:sp>
      <p:sp>
        <p:nvSpPr>
          <p:cNvPr id="166" name="Google Shape;166;p14"/>
          <p:cNvSpPr/>
          <p:nvPr/>
        </p:nvSpPr>
        <p:spPr>
          <a:xfrm>
            <a:off x="4141433" y="2868042"/>
            <a:ext cx="1771096" cy="1711171"/>
          </a:xfrm>
          <a:prstGeom prst="ellipse">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
        <p:nvSpPr>
          <p:cNvPr id="167" name="Google Shape;167;p14"/>
          <p:cNvSpPr txBox="1"/>
          <p:nvPr/>
        </p:nvSpPr>
        <p:spPr>
          <a:xfrm rot="2797756">
            <a:off x="4947176" y="3403057"/>
            <a:ext cx="7010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DATA</a:t>
            </a:r>
            <a:endParaRPr sz="1800">
              <a:solidFill>
                <a:schemeClr val="dk1"/>
              </a:solidFill>
              <a:latin typeface="Calibri"/>
              <a:ea typeface="Calibri"/>
              <a:cs typeface="Calibri"/>
              <a:sym typeface="Calibri"/>
            </a:endParaRPr>
          </a:p>
        </p:txBody>
      </p:sp>
      <p:sp>
        <p:nvSpPr>
          <p:cNvPr id="168" name="Google Shape;168;p14"/>
          <p:cNvSpPr/>
          <p:nvPr/>
        </p:nvSpPr>
        <p:spPr>
          <a:xfrm>
            <a:off x="2934755" y="2284565"/>
            <a:ext cx="3274490" cy="3442342"/>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
        <p:nvSpPr>
          <p:cNvPr id="169" name="Google Shape;169;p14"/>
          <p:cNvSpPr txBox="1"/>
          <p:nvPr/>
        </p:nvSpPr>
        <p:spPr>
          <a:xfrm>
            <a:off x="3899746" y="2506028"/>
            <a:ext cx="14609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OUTCOMES</a:t>
            </a:r>
            <a:endParaRPr sz="1800">
              <a:solidFill>
                <a:schemeClr val="dk1"/>
              </a:solidFill>
              <a:latin typeface="Calibri"/>
              <a:ea typeface="Calibri"/>
              <a:cs typeface="Calibri"/>
              <a:sym typeface="Calibri"/>
            </a:endParaRPr>
          </a:p>
        </p:txBody>
      </p:sp>
      <p:sp>
        <p:nvSpPr>
          <p:cNvPr id="170" name="Google Shape;170;p14"/>
          <p:cNvSpPr txBox="1"/>
          <p:nvPr/>
        </p:nvSpPr>
        <p:spPr>
          <a:xfrm rot="-3056116">
            <a:off x="3228751" y="3371906"/>
            <a:ext cx="12319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SYSTEMS</a:t>
            </a:r>
            <a:endParaRPr sz="1800">
              <a:solidFill>
                <a:schemeClr val="dk1"/>
              </a:solidFill>
              <a:latin typeface="Calibri"/>
              <a:ea typeface="Calibri"/>
              <a:cs typeface="Calibri"/>
              <a:sym typeface="Calibri"/>
            </a:endParaRPr>
          </a:p>
        </p:txBody>
      </p:sp>
      <p:sp>
        <p:nvSpPr>
          <p:cNvPr id="171" name="Google Shape;171;p14"/>
          <p:cNvSpPr txBox="1"/>
          <p:nvPr/>
        </p:nvSpPr>
        <p:spPr>
          <a:xfrm>
            <a:off x="3956034" y="4730212"/>
            <a:ext cx="12319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PRACTICES</a:t>
            </a:r>
            <a:endParaRPr sz="1800">
              <a:solidFill>
                <a:schemeClr val="dk1"/>
              </a:solidFill>
              <a:latin typeface="Calibri"/>
              <a:ea typeface="Calibri"/>
              <a:cs typeface="Calibri"/>
              <a:sym typeface="Calibri"/>
            </a:endParaRPr>
          </a:p>
        </p:txBody>
      </p:sp>
      <p:sp>
        <p:nvSpPr>
          <p:cNvPr id="172" name="Google Shape;172;p14"/>
          <p:cNvSpPr/>
          <p:nvPr/>
        </p:nvSpPr>
        <p:spPr>
          <a:xfrm>
            <a:off x="3168869" y="2883807"/>
            <a:ext cx="1702676" cy="1711171"/>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
        <p:nvSpPr>
          <p:cNvPr id="173" name="Google Shape;173;p14"/>
          <p:cNvSpPr/>
          <p:nvPr/>
        </p:nvSpPr>
        <p:spPr>
          <a:xfrm>
            <a:off x="3652242" y="3702926"/>
            <a:ext cx="1771096" cy="1773967"/>
          </a:xfrm>
          <a:prstGeom prst="ellipse">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179" name="Google Shape;179;p15"/>
          <p:cNvGrpSpPr/>
          <p:nvPr/>
        </p:nvGrpSpPr>
        <p:grpSpPr>
          <a:xfrm>
            <a:off x="1974278" y="807276"/>
            <a:ext cx="5228901" cy="5195442"/>
            <a:chOff x="838136" y="-1968"/>
            <a:chExt cx="5228901" cy="5195442"/>
          </a:xfrm>
        </p:grpSpPr>
        <p:sp>
          <p:nvSpPr>
            <p:cNvPr id="180" name="Google Shape;180;p15"/>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1" name="Google Shape;181;p15"/>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182" name="Google Shape;182;p15"/>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3" name="Google Shape;183;p15"/>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4" name="Google Shape;184;p15"/>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185" name="Google Shape;185;p15"/>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6" name="Google Shape;186;p15"/>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7" name="Google Shape;187;p15"/>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188" name="Google Shape;188;p15"/>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89" name="Google Shape;189;p15"/>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0" name="Google Shape;190;p15"/>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191" name="Google Shape;191;p15"/>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92" name="Google Shape;192;p15"/>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grpSp>
        <p:nvGrpSpPr>
          <p:cNvPr id="193" name="Google Shape;193;p15"/>
          <p:cNvGrpSpPr/>
          <p:nvPr/>
        </p:nvGrpSpPr>
        <p:grpSpPr>
          <a:xfrm>
            <a:off x="1974278" y="807276"/>
            <a:ext cx="5228901" cy="5195442"/>
            <a:chOff x="838136" y="-1968"/>
            <a:chExt cx="5228901" cy="5195442"/>
          </a:xfrm>
        </p:grpSpPr>
        <p:sp>
          <p:nvSpPr>
            <p:cNvPr id="194" name="Google Shape;194;p15"/>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5" name="Google Shape;195;p15"/>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196" name="Google Shape;196;p15"/>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7" name="Google Shape;197;p15"/>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8" name="Google Shape;198;p15"/>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199" name="Google Shape;199;p15"/>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0" name="Google Shape;200;p15"/>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1" name="Google Shape;201;p15"/>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202" name="Google Shape;202;p15"/>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3" name="Google Shape;203;p15"/>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4" name="Google Shape;204;p15"/>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205" name="Google Shape;205;p15"/>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16"/>
          <p:cNvGrpSpPr/>
          <p:nvPr/>
        </p:nvGrpSpPr>
        <p:grpSpPr>
          <a:xfrm>
            <a:off x="1974278" y="807276"/>
            <a:ext cx="5228901" cy="5195442"/>
            <a:chOff x="838136" y="-1968"/>
            <a:chExt cx="5228901" cy="5195442"/>
          </a:xfrm>
        </p:grpSpPr>
        <p:sp>
          <p:nvSpPr>
            <p:cNvPr id="212" name="Google Shape;212;p16"/>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3" name="Google Shape;213;p16"/>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214" name="Google Shape;214;p16"/>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5" name="Google Shape;215;p16"/>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6" name="Google Shape;216;p16"/>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217" name="Google Shape;217;p16"/>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8" name="Google Shape;218;p16"/>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9" name="Google Shape;219;p16"/>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220" name="Google Shape;220;p16"/>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1" name="Google Shape;221;p16"/>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2" name="Google Shape;222;p16"/>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223" name="Google Shape;223;p16"/>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24" name="Google Shape;224;p16"/>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grpSp>
        <p:nvGrpSpPr>
          <p:cNvPr id="225" name="Google Shape;225;p16"/>
          <p:cNvGrpSpPr/>
          <p:nvPr/>
        </p:nvGrpSpPr>
        <p:grpSpPr>
          <a:xfrm>
            <a:off x="1974278" y="807276"/>
            <a:ext cx="5228901" cy="5195442"/>
            <a:chOff x="838136" y="-1968"/>
            <a:chExt cx="5228901" cy="5195442"/>
          </a:xfrm>
        </p:grpSpPr>
        <p:sp>
          <p:nvSpPr>
            <p:cNvPr id="226" name="Google Shape;226;p16"/>
            <p:cNvSpPr/>
            <p:nvPr/>
          </p:nvSpPr>
          <p:spPr>
            <a:xfrm>
              <a:off x="4078702" y="11418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7" name="Google Shape;227;p16"/>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228" name="Google Shape;228;p16"/>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9" name="Google Shape;229;p16"/>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0" name="Google Shape;230;p16"/>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231" name="Google Shape;231;p16"/>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2" name="Google Shape;232;p16"/>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3" name="Google Shape;233;p16"/>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234" name="Google Shape;234;p16"/>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5" name="Google Shape;235;p16"/>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36" name="Google Shape;236;p16"/>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237" name="Google Shape;237;p16"/>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17"/>
          <p:cNvGrpSpPr/>
          <p:nvPr/>
        </p:nvGrpSpPr>
        <p:grpSpPr>
          <a:xfrm>
            <a:off x="1974278" y="807276"/>
            <a:ext cx="5228901" cy="5195442"/>
            <a:chOff x="838136" y="-1968"/>
            <a:chExt cx="5228901" cy="5195442"/>
          </a:xfrm>
        </p:grpSpPr>
        <p:sp>
          <p:nvSpPr>
            <p:cNvPr id="244" name="Google Shape;244;p17"/>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45" name="Google Shape;245;p17"/>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246" name="Google Shape;246;p17"/>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47" name="Google Shape;247;p17"/>
            <p:cNvSpPr/>
            <p:nvPr/>
          </p:nvSpPr>
          <p:spPr>
            <a:xfrm>
              <a:off x="4078702" y="323859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48" name="Google Shape;248;p17"/>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249" name="Google Shape;249;p17"/>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50" name="Google Shape;250;p17"/>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51" name="Google Shape;251;p17"/>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252" name="Google Shape;252;p17"/>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53" name="Google Shape;253;p17"/>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54" name="Google Shape;254;p17"/>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255" name="Google Shape;255;p17"/>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56" name="Google Shape;256;p17"/>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62" name="Google Shape;262;p18"/>
          <p:cNvGrpSpPr/>
          <p:nvPr/>
        </p:nvGrpSpPr>
        <p:grpSpPr>
          <a:xfrm>
            <a:off x="1974278" y="807276"/>
            <a:ext cx="5228901" cy="5195442"/>
            <a:chOff x="838136" y="-1968"/>
            <a:chExt cx="5228901" cy="5195442"/>
          </a:xfrm>
        </p:grpSpPr>
        <p:sp>
          <p:nvSpPr>
            <p:cNvPr id="263" name="Google Shape;263;p18"/>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4" name="Google Shape;264;p18"/>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265" name="Google Shape;265;p18"/>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6" name="Google Shape;266;p18"/>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7" name="Google Shape;267;p18"/>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268" name="Google Shape;268;p18"/>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9" name="Google Shape;269;p18"/>
            <p:cNvSpPr/>
            <p:nvPr/>
          </p:nvSpPr>
          <p:spPr>
            <a:xfrm>
              <a:off x="954292" y="323859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0" name="Google Shape;270;p18"/>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271" name="Google Shape;271;p18"/>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2" name="Google Shape;272;p18"/>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3" name="Google Shape;273;p18"/>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274" name="Google Shape;274;p18"/>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75" name="Google Shape;275;p18"/>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1" name="Google Shape;281;p19"/>
          <p:cNvGrpSpPr/>
          <p:nvPr/>
        </p:nvGrpSpPr>
        <p:grpSpPr>
          <a:xfrm>
            <a:off x="1974278" y="807276"/>
            <a:ext cx="5228901" cy="5195442"/>
            <a:chOff x="838136" y="-1968"/>
            <a:chExt cx="5228901" cy="5195442"/>
          </a:xfrm>
        </p:grpSpPr>
        <p:sp>
          <p:nvSpPr>
            <p:cNvPr id="282" name="Google Shape;282;p19"/>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3" name="Google Shape;283;p19"/>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284" name="Google Shape;284;p19"/>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5" name="Google Shape;285;p19"/>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6" name="Google Shape;286;p19"/>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287" name="Google Shape;287;p19"/>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8" name="Google Shape;288;p19"/>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9" name="Google Shape;289;p19"/>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290" name="Google Shape;290;p19"/>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1" name="Google Shape;291;p19"/>
            <p:cNvSpPr/>
            <p:nvPr/>
          </p:nvSpPr>
          <p:spPr>
            <a:xfrm>
              <a:off x="954292" y="11418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2" name="Google Shape;292;p19"/>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293" name="Google Shape;293;p19"/>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294" name="Google Shape;294;p19"/>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Facilitator Notes: Delete This Slide</a:t>
            </a:r>
            <a:endParaRPr/>
          </a:p>
        </p:txBody>
      </p:sp>
      <p:sp>
        <p:nvSpPr>
          <p:cNvPr id="74" name="Google Shape;74;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It is recommended that you read through the activities prior to the session; you may substitute activities that achieve the same goal (i.e., substitute one activation activity for another).</a:t>
            </a:r>
            <a:endParaRPr/>
          </a:p>
          <a:p>
            <a:pPr marL="228600" lvl="0" indent="-228600" algn="l" rtl="0">
              <a:lnSpc>
                <a:spcPct val="90000"/>
              </a:lnSpc>
              <a:spcBef>
                <a:spcPts val="1000"/>
              </a:spcBef>
              <a:spcAft>
                <a:spcPts val="0"/>
              </a:spcAft>
              <a:buClr>
                <a:srgbClr val="FF0000"/>
              </a:buClr>
              <a:buSzPts val="2800"/>
              <a:buChar char="•"/>
            </a:pPr>
            <a:r>
              <a:rPr lang="en-US"/>
              <a:t>Some activities have handouts; be sure to read through the activity to decide whether you want to run off handouts, or make the information available in some other way.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PBIS Logic Model/Interconnected Elements</a:t>
            </a:r>
            <a:endParaRPr/>
          </a:p>
        </p:txBody>
      </p:sp>
      <p:sp>
        <p:nvSpPr>
          <p:cNvPr id="301" name="Google Shape;301;p20"/>
          <p:cNvSpPr/>
          <p:nvPr/>
        </p:nvSpPr>
        <p:spPr>
          <a:xfrm>
            <a:off x="4141433" y="2868042"/>
            <a:ext cx="1771096" cy="1711171"/>
          </a:xfrm>
          <a:prstGeom prst="ellipse">
            <a:avLst/>
          </a:prstGeom>
          <a:noFill/>
          <a:ln w="5715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
        <p:nvSpPr>
          <p:cNvPr id="302" name="Google Shape;302;p20"/>
          <p:cNvSpPr txBox="1"/>
          <p:nvPr/>
        </p:nvSpPr>
        <p:spPr>
          <a:xfrm rot="2797756">
            <a:off x="4947176" y="3403057"/>
            <a:ext cx="7010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DATA</a:t>
            </a:r>
            <a:endParaRPr sz="1800">
              <a:solidFill>
                <a:schemeClr val="dk1"/>
              </a:solidFill>
              <a:latin typeface="Calibri"/>
              <a:ea typeface="Calibri"/>
              <a:cs typeface="Calibri"/>
              <a:sym typeface="Calibri"/>
            </a:endParaRPr>
          </a:p>
        </p:txBody>
      </p:sp>
      <p:sp>
        <p:nvSpPr>
          <p:cNvPr id="303" name="Google Shape;303;p20"/>
          <p:cNvSpPr/>
          <p:nvPr/>
        </p:nvSpPr>
        <p:spPr>
          <a:xfrm>
            <a:off x="2934755" y="2284565"/>
            <a:ext cx="3274490" cy="3442342"/>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
        <p:nvSpPr>
          <p:cNvPr id="304" name="Google Shape;304;p20"/>
          <p:cNvSpPr txBox="1"/>
          <p:nvPr/>
        </p:nvSpPr>
        <p:spPr>
          <a:xfrm>
            <a:off x="3899746" y="2506028"/>
            <a:ext cx="14609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OUTCOMES</a:t>
            </a:r>
            <a:endParaRPr sz="1800">
              <a:solidFill>
                <a:schemeClr val="dk1"/>
              </a:solidFill>
              <a:latin typeface="Calibri"/>
              <a:ea typeface="Calibri"/>
              <a:cs typeface="Calibri"/>
              <a:sym typeface="Calibri"/>
            </a:endParaRPr>
          </a:p>
        </p:txBody>
      </p:sp>
      <p:sp>
        <p:nvSpPr>
          <p:cNvPr id="305" name="Google Shape;305;p20"/>
          <p:cNvSpPr txBox="1"/>
          <p:nvPr/>
        </p:nvSpPr>
        <p:spPr>
          <a:xfrm rot="-3056116">
            <a:off x="3228751" y="3371906"/>
            <a:ext cx="12319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SYSTEMS</a:t>
            </a:r>
            <a:endParaRPr sz="1800">
              <a:solidFill>
                <a:schemeClr val="dk1"/>
              </a:solidFill>
              <a:latin typeface="Calibri"/>
              <a:ea typeface="Calibri"/>
              <a:cs typeface="Calibri"/>
              <a:sym typeface="Calibri"/>
            </a:endParaRPr>
          </a:p>
        </p:txBody>
      </p:sp>
      <p:sp>
        <p:nvSpPr>
          <p:cNvPr id="306" name="Google Shape;306;p20"/>
          <p:cNvSpPr txBox="1"/>
          <p:nvPr/>
        </p:nvSpPr>
        <p:spPr>
          <a:xfrm>
            <a:off x="3956034" y="4730212"/>
            <a:ext cx="12319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PRACTICES</a:t>
            </a:r>
            <a:endParaRPr sz="1800">
              <a:solidFill>
                <a:schemeClr val="dk1"/>
              </a:solidFill>
              <a:latin typeface="Calibri"/>
              <a:ea typeface="Calibri"/>
              <a:cs typeface="Calibri"/>
              <a:sym typeface="Calibri"/>
            </a:endParaRPr>
          </a:p>
        </p:txBody>
      </p:sp>
      <p:sp>
        <p:nvSpPr>
          <p:cNvPr id="307" name="Google Shape;307;p20"/>
          <p:cNvSpPr/>
          <p:nvPr/>
        </p:nvSpPr>
        <p:spPr>
          <a:xfrm>
            <a:off x="3168869" y="2883807"/>
            <a:ext cx="1702676" cy="1711171"/>
          </a:xfrm>
          <a:prstGeom prst="ellipse">
            <a:avLst/>
          </a:prstGeom>
          <a:noFill/>
          <a:ln w="571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
        <p:nvSpPr>
          <p:cNvPr id="308" name="Google Shape;308;p20"/>
          <p:cNvSpPr/>
          <p:nvPr/>
        </p:nvSpPr>
        <p:spPr>
          <a:xfrm>
            <a:off x="3652242" y="3702926"/>
            <a:ext cx="1771096" cy="1773967"/>
          </a:xfrm>
          <a:prstGeom prst="ellipse">
            <a:avLst/>
          </a:prstGeom>
          <a:noFill/>
          <a:ln w="5715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350"/>
              <a:buFont typeface="Calibri"/>
              <a:buNone/>
            </a:pPr>
            <a:endParaRPr sz="135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DBDM Protocols</a:t>
            </a:r>
            <a:endParaRPr/>
          </a:p>
        </p:txBody>
      </p:sp>
      <p:pic>
        <p:nvPicPr>
          <p:cNvPr id="315" name="Google Shape;315;p21"/>
          <p:cNvPicPr preferRelativeResize="0"/>
          <p:nvPr/>
        </p:nvPicPr>
        <p:blipFill rotWithShape="1">
          <a:blip r:embed="rId3">
            <a:alphaModFix/>
          </a:blip>
          <a:srcRect l="25094" r="25094"/>
          <a:stretch/>
        </p:blipFill>
        <p:spPr>
          <a:xfrm>
            <a:off x="116688" y="2368624"/>
            <a:ext cx="2960914" cy="2469094"/>
          </a:xfrm>
          <a:prstGeom prst="rect">
            <a:avLst/>
          </a:prstGeom>
          <a:noFill/>
          <a:ln>
            <a:noFill/>
          </a:ln>
        </p:spPr>
      </p:pic>
      <p:pic>
        <p:nvPicPr>
          <p:cNvPr id="316" name="Google Shape;316;p21"/>
          <p:cNvPicPr preferRelativeResize="0"/>
          <p:nvPr/>
        </p:nvPicPr>
        <p:blipFill rotWithShape="1">
          <a:blip r:embed="rId4">
            <a:alphaModFix/>
          </a:blip>
          <a:srcRect l="12282" r="11725"/>
          <a:stretch/>
        </p:blipFill>
        <p:spPr>
          <a:xfrm>
            <a:off x="3003994" y="3603171"/>
            <a:ext cx="3141401" cy="2469094"/>
          </a:xfrm>
          <a:prstGeom prst="rect">
            <a:avLst/>
          </a:prstGeom>
          <a:noFill/>
          <a:ln>
            <a:noFill/>
          </a:ln>
        </p:spPr>
      </p:pic>
      <p:pic>
        <p:nvPicPr>
          <p:cNvPr id="317" name="Google Shape;317;p21"/>
          <p:cNvPicPr preferRelativeResize="0"/>
          <p:nvPr/>
        </p:nvPicPr>
        <p:blipFill rotWithShape="1">
          <a:blip r:embed="rId5">
            <a:alphaModFix/>
          </a:blip>
          <a:srcRect l="20919" r="21827"/>
          <a:stretch/>
        </p:blipFill>
        <p:spPr>
          <a:xfrm>
            <a:off x="6128766" y="2023110"/>
            <a:ext cx="2759075" cy="2811780"/>
          </a:xfrm>
          <a:prstGeom prst="rect">
            <a:avLst/>
          </a:prstGeom>
          <a:noFill/>
          <a:ln>
            <a:noFill/>
          </a:ln>
        </p:spPr>
      </p:pic>
      <p:sp>
        <p:nvSpPr>
          <p:cNvPr id="318" name="Google Shape;318;p21"/>
          <p:cNvSpPr/>
          <p:nvPr/>
        </p:nvSpPr>
        <p:spPr>
          <a:xfrm rot="-5241771">
            <a:off x="6563106" y="3295650"/>
            <a:ext cx="198120" cy="24384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19" name="Google Shape;319;p21"/>
          <p:cNvSpPr/>
          <p:nvPr/>
        </p:nvSpPr>
        <p:spPr>
          <a:xfrm rot="-8863032">
            <a:off x="6882511" y="4246245"/>
            <a:ext cx="198120" cy="24384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0" name="Google Shape;320;p21"/>
          <p:cNvSpPr/>
          <p:nvPr/>
        </p:nvSpPr>
        <p:spPr>
          <a:xfrm rot="8553430">
            <a:off x="7957566" y="4210685"/>
            <a:ext cx="198120" cy="24384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1" name="Google Shape;321;p21"/>
          <p:cNvSpPr/>
          <p:nvPr/>
        </p:nvSpPr>
        <p:spPr>
          <a:xfrm rot="6272511">
            <a:off x="8415401" y="3316605"/>
            <a:ext cx="198120" cy="24384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2" name="Google Shape;322;p21"/>
          <p:cNvSpPr/>
          <p:nvPr/>
        </p:nvSpPr>
        <p:spPr>
          <a:xfrm rot="2257701">
            <a:off x="7958836" y="2409190"/>
            <a:ext cx="198120" cy="24384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3" name="Google Shape;323;p21"/>
          <p:cNvSpPr/>
          <p:nvPr/>
        </p:nvSpPr>
        <p:spPr>
          <a:xfrm rot="-2244780">
            <a:off x="6954266" y="2489835"/>
            <a:ext cx="198120" cy="24384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4" name="Google Shape;324;p21"/>
          <p:cNvSpPr txBox="1"/>
          <p:nvPr/>
        </p:nvSpPr>
        <p:spPr>
          <a:xfrm>
            <a:off x="382679" y="4834890"/>
            <a:ext cx="307222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MO SW-PBS Decision Making Model</a:t>
            </a:r>
            <a:endParaRPr sz="1800">
              <a:solidFill>
                <a:schemeClr val="dk1"/>
              </a:solidFill>
              <a:latin typeface="Calibri"/>
              <a:ea typeface="Calibri"/>
              <a:cs typeface="Calibri"/>
              <a:sym typeface="Calibri"/>
            </a:endParaRPr>
          </a:p>
        </p:txBody>
      </p:sp>
      <p:sp>
        <p:nvSpPr>
          <p:cNvPr id="325" name="Google Shape;325;p21"/>
          <p:cNvSpPr txBox="1"/>
          <p:nvPr/>
        </p:nvSpPr>
        <p:spPr>
          <a:xfrm>
            <a:off x="3225541" y="6069437"/>
            <a:ext cx="34366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Leadership and Learning Data Teams</a:t>
            </a:r>
            <a:endParaRPr sz="1800">
              <a:solidFill>
                <a:schemeClr val="dk1"/>
              </a:solidFill>
              <a:latin typeface="Calibri"/>
              <a:ea typeface="Calibri"/>
              <a:cs typeface="Calibri"/>
              <a:sym typeface="Calibri"/>
            </a:endParaRPr>
          </a:p>
        </p:txBody>
      </p:sp>
      <p:sp>
        <p:nvSpPr>
          <p:cNvPr id="326" name="Google Shape;326;p21"/>
          <p:cNvSpPr txBox="1"/>
          <p:nvPr/>
        </p:nvSpPr>
        <p:spPr>
          <a:xfrm>
            <a:off x="6522695" y="4855093"/>
            <a:ext cx="236514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National Center on PBIS T.I.P.S.</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2"/>
          <p:cNvPicPr preferRelativeResize="0"/>
          <p:nvPr/>
        </p:nvPicPr>
        <p:blipFill rotWithShape="1">
          <a:blip r:embed="rId3">
            <a:alphaModFix/>
          </a:blip>
          <a:srcRect/>
          <a:stretch/>
        </p:blipFill>
        <p:spPr>
          <a:xfrm>
            <a:off x="376984" y="177698"/>
            <a:ext cx="8888682" cy="5916168"/>
          </a:xfrm>
          <a:prstGeom prst="rect">
            <a:avLst/>
          </a:prstGeom>
          <a:noFill/>
          <a:ln>
            <a:noFill/>
          </a:ln>
        </p:spPr>
      </p:pic>
      <p:sp>
        <p:nvSpPr>
          <p:cNvPr id="333" name="Google Shape;333;p22"/>
          <p:cNvSpPr txBox="1">
            <a:spLocks noGrp="1"/>
          </p:cNvSpPr>
          <p:nvPr>
            <p:ph type="title"/>
          </p:nvPr>
        </p:nvSpPr>
        <p:spPr>
          <a:xfrm>
            <a:off x="757604" y="168171"/>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solidFill>
                  <a:schemeClr val="lt1"/>
                </a:solidFill>
              </a:rPr>
              <a:t>Pause and Reflect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pSp>
        <p:nvGrpSpPr>
          <p:cNvPr id="339" name="Google Shape;339;p23"/>
          <p:cNvGrpSpPr/>
          <p:nvPr/>
        </p:nvGrpSpPr>
        <p:grpSpPr>
          <a:xfrm>
            <a:off x="1974278" y="807276"/>
            <a:ext cx="5228901" cy="5195442"/>
            <a:chOff x="838136" y="-1968"/>
            <a:chExt cx="5228901" cy="5195442"/>
          </a:xfrm>
        </p:grpSpPr>
        <p:sp>
          <p:nvSpPr>
            <p:cNvPr id="340" name="Google Shape;340;p23"/>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1" name="Google Shape;341;p23"/>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342" name="Google Shape;342;p23"/>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3" name="Google Shape;343;p23"/>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4" name="Google Shape;344;p23"/>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345" name="Google Shape;345;p23"/>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6" name="Google Shape;346;p23"/>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7" name="Google Shape;347;p23"/>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348" name="Google Shape;348;p23"/>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49" name="Google Shape;349;p23"/>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0" name="Google Shape;350;p23"/>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351" name="Google Shape;351;p23"/>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352" name="Google Shape;352;p23"/>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grpSp>
        <p:nvGrpSpPr>
          <p:cNvPr id="353" name="Google Shape;353;p23"/>
          <p:cNvGrpSpPr/>
          <p:nvPr/>
        </p:nvGrpSpPr>
        <p:grpSpPr>
          <a:xfrm>
            <a:off x="1974278" y="807276"/>
            <a:ext cx="5228901" cy="5195442"/>
            <a:chOff x="838136" y="-1968"/>
            <a:chExt cx="5228901" cy="5195442"/>
          </a:xfrm>
        </p:grpSpPr>
        <p:sp>
          <p:nvSpPr>
            <p:cNvPr id="354" name="Google Shape;354;p23"/>
            <p:cNvSpPr/>
            <p:nvPr/>
          </p:nvSpPr>
          <p:spPr>
            <a:xfrm>
              <a:off x="4078702" y="11418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5" name="Google Shape;355;p23"/>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356" name="Google Shape;356;p23"/>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7" name="Google Shape;357;p23"/>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58" name="Google Shape;358;p23"/>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359" name="Google Shape;359;p23"/>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60" name="Google Shape;360;p23"/>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61" name="Google Shape;361;p23"/>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362" name="Google Shape;362;p23"/>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63" name="Google Shape;363;p23"/>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64" name="Google Shape;364;p23"/>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365" name="Google Shape;365;p23"/>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Enter with a Question</a:t>
            </a:r>
            <a:endParaRPr/>
          </a:p>
        </p:txBody>
      </p:sp>
      <p:pic>
        <p:nvPicPr>
          <p:cNvPr id="372" name="Google Shape;372;p24"/>
          <p:cNvPicPr preferRelativeResize="0">
            <a:picLocks noGrp="1"/>
          </p:cNvPicPr>
          <p:nvPr>
            <p:ph type="body" idx="1"/>
          </p:nvPr>
        </p:nvPicPr>
        <p:blipFill rotWithShape="1">
          <a:blip r:embed="rId3">
            <a:alphaModFix/>
          </a:blip>
          <a:srcRect/>
          <a:stretch/>
        </p:blipFill>
        <p:spPr>
          <a:xfrm>
            <a:off x="719895" y="1825625"/>
            <a:ext cx="7704210" cy="4351338"/>
          </a:xfrm>
          <a:prstGeom prst="rect">
            <a:avLst/>
          </a:prstGeom>
          <a:noFill/>
          <a:ln>
            <a:noFill/>
          </a:ln>
        </p:spPr>
      </p:pic>
      <p:sp>
        <p:nvSpPr>
          <p:cNvPr id="373" name="Google Shape;373;p24"/>
          <p:cNvSpPr txBox="1"/>
          <p:nvPr/>
        </p:nvSpPr>
        <p:spPr>
          <a:xfrm>
            <a:off x="695067" y="1879279"/>
            <a:ext cx="7046853" cy="3108543"/>
          </a:xfrm>
          <a:prstGeom prst="rect">
            <a:avLst/>
          </a:prstGeom>
          <a:noFill/>
          <a:ln>
            <a:noFill/>
          </a:ln>
        </p:spPr>
        <p:txBody>
          <a:bodyPr spcFirstLastPara="1" wrap="square" lIns="91425" tIns="45700" rIns="91425" bIns="45700" anchor="t" anchorCtr="0">
            <a:spAutoFit/>
          </a:bodyPr>
          <a:lstStyle/>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Do students feel safe at school?</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all students disciplined equitably?</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we over-relying on exclusionary discipline?</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students attending school at high rates?</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students graduating on time?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Gather Data</a:t>
            </a:r>
            <a:endParaRPr/>
          </a:p>
        </p:txBody>
      </p:sp>
      <p:pic>
        <p:nvPicPr>
          <p:cNvPr id="380" name="Google Shape;380;p25"/>
          <p:cNvPicPr preferRelativeResize="0">
            <a:picLocks noGrp="1"/>
          </p:cNvPicPr>
          <p:nvPr>
            <p:ph type="body" idx="1"/>
          </p:nvPr>
        </p:nvPicPr>
        <p:blipFill rotWithShape="1">
          <a:blip r:embed="rId3">
            <a:alphaModFix/>
          </a:blip>
          <a:srcRect/>
          <a:stretch/>
        </p:blipFill>
        <p:spPr>
          <a:xfrm>
            <a:off x="1852414" y="1825625"/>
            <a:ext cx="5439172" cy="4351338"/>
          </a:xfrm>
          <a:prstGeom prst="rect">
            <a:avLst/>
          </a:prstGeom>
          <a:noFill/>
          <a:ln>
            <a:noFill/>
          </a:ln>
        </p:spPr>
      </p:pic>
      <p:sp>
        <p:nvSpPr>
          <p:cNvPr id="381" name="Google Shape;381;p25"/>
          <p:cNvSpPr txBox="1"/>
          <p:nvPr/>
        </p:nvSpPr>
        <p:spPr>
          <a:xfrm>
            <a:off x="695067" y="1879279"/>
            <a:ext cx="7046853"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What Data would Answer your questions?</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School Climate Survey</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Risk Ratios on office referrals by race or disability</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ISS, OSS, and Expulsion rates</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Average Daily Attendance</a:t>
            </a:r>
            <a:endParaRPr sz="1800">
              <a:solidFill>
                <a:schemeClr val="dk1"/>
              </a:solidFill>
              <a:latin typeface="Calibri"/>
              <a:ea typeface="Calibri"/>
              <a:cs typeface="Calibri"/>
              <a:sym typeface="Calibri"/>
            </a:endParaRPr>
          </a:p>
          <a:p>
            <a:pPr marL="214313" marR="0" lvl="0" indent="-214313"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4-year graduation rates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6"/>
          <p:cNvPicPr preferRelativeResize="0"/>
          <p:nvPr/>
        </p:nvPicPr>
        <p:blipFill rotWithShape="1">
          <a:blip r:embed="rId3">
            <a:alphaModFix/>
          </a:blip>
          <a:srcRect/>
          <a:stretch/>
        </p:blipFill>
        <p:spPr>
          <a:xfrm>
            <a:off x="376984" y="177698"/>
            <a:ext cx="8888682" cy="5916168"/>
          </a:xfrm>
          <a:prstGeom prst="rect">
            <a:avLst/>
          </a:prstGeom>
          <a:noFill/>
          <a:ln>
            <a:noFill/>
          </a:ln>
        </p:spPr>
      </p:pic>
      <p:sp>
        <p:nvSpPr>
          <p:cNvPr id="388" name="Google Shape;388;p26"/>
          <p:cNvSpPr txBox="1">
            <a:spLocks noGrp="1"/>
          </p:cNvSpPr>
          <p:nvPr>
            <p:ph type="title"/>
          </p:nvPr>
        </p:nvSpPr>
        <p:spPr>
          <a:xfrm>
            <a:off x="757604" y="168171"/>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a:solidFill>
                  <a:schemeClr val="lt1"/>
                </a:solidFill>
              </a:rPr>
              <a:t>Pause and Reflect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Select an Opportunity for Growth</a:t>
            </a:r>
            <a:endParaRPr/>
          </a:p>
        </p:txBody>
      </p:sp>
      <p:sp>
        <p:nvSpPr>
          <p:cNvPr id="395" name="Google Shape;395;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Small in number</a:t>
            </a:r>
            <a:endParaRPr/>
          </a:p>
          <a:p>
            <a:pPr marL="228600" lvl="0" indent="-228600" algn="l" rtl="0">
              <a:lnSpc>
                <a:spcPct val="90000"/>
              </a:lnSpc>
              <a:spcBef>
                <a:spcPts val="1000"/>
              </a:spcBef>
              <a:spcAft>
                <a:spcPts val="0"/>
              </a:spcAft>
              <a:buClr>
                <a:srgbClr val="FF0000"/>
              </a:buClr>
              <a:buSzPts val="2800"/>
              <a:buChar char="•"/>
            </a:pPr>
            <a:r>
              <a:rPr lang="en-US"/>
              <a:t>Important for students in school and in life</a:t>
            </a:r>
            <a:endParaRPr/>
          </a:p>
          <a:p>
            <a:pPr marL="228600" lvl="0" indent="-228600" algn="l" rtl="0">
              <a:lnSpc>
                <a:spcPct val="90000"/>
              </a:lnSpc>
              <a:spcBef>
                <a:spcPts val="1000"/>
              </a:spcBef>
              <a:spcAft>
                <a:spcPts val="0"/>
              </a:spcAft>
              <a:buClr>
                <a:srgbClr val="FF0000"/>
              </a:buClr>
              <a:buSzPts val="2800"/>
              <a:buChar char="•"/>
            </a:pPr>
            <a:r>
              <a:rPr lang="en-US"/>
              <a:t>Focus on mission</a:t>
            </a:r>
            <a:endParaRPr/>
          </a:p>
          <a:p>
            <a:pPr marL="228600" lvl="0" indent="-228600" algn="l" rtl="0">
              <a:lnSpc>
                <a:spcPct val="90000"/>
              </a:lnSpc>
              <a:spcBef>
                <a:spcPts val="1000"/>
              </a:spcBef>
              <a:spcAft>
                <a:spcPts val="0"/>
              </a:spcAft>
              <a:buClr>
                <a:srgbClr val="FF0000"/>
              </a:buClr>
              <a:buSzPts val="2800"/>
              <a:buChar char="•"/>
            </a:pPr>
            <a:r>
              <a:rPr lang="en-US"/>
              <a:t>Contextual fit</a:t>
            </a:r>
            <a:endParaRPr/>
          </a:p>
          <a:p>
            <a:pPr marL="228600" lvl="0" indent="-228600" algn="l" rtl="0">
              <a:lnSpc>
                <a:spcPct val="90000"/>
              </a:lnSpc>
              <a:spcBef>
                <a:spcPts val="1000"/>
              </a:spcBef>
              <a:spcAft>
                <a:spcPts val="0"/>
              </a:spcAft>
              <a:buClr>
                <a:srgbClr val="FF0000"/>
              </a:buClr>
              <a:buSzPts val="2800"/>
              <a:buChar char="•"/>
            </a:pPr>
            <a:r>
              <a:rPr lang="en-US"/>
              <a:t>Biggest change for the effort</a:t>
            </a:r>
            <a:endParaRPr/>
          </a:p>
        </p:txBody>
      </p:sp>
      <p:sp>
        <p:nvSpPr>
          <p:cNvPr id="396" name="Google Shape;396;p27"/>
          <p:cNvSpPr txBox="1"/>
          <p:nvPr/>
        </p:nvSpPr>
        <p:spPr>
          <a:xfrm>
            <a:off x="5155856" y="4050828"/>
            <a:ext cx="1167713"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Horner 2011</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2" name="Google Shape;402;p28"/>
          <p:cNvGrpSpPr/>
          <p:nvPr/>
        </p:nvGrpSpPr>
        <p:grpSpPr>
          <a:xfrm>
            <a:off x="1974278" y="807276"/>
            <a:ext cx="5228901" cy="5195442"/>
            <a:chOff x="838136" y="-1968"/>
            <a:chExt cx="5228901" cy="5195442"/>
          </a:xfrm>
        </p:grpSpPr>
        <p:sp>
          <p:nvSpPr>
            <p:cNvPr id="403" name="Google Shape;403;p28"/>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4" name="Google Shape;404;p28"/>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405" name="Google Shape;405;p28"/>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6" name="Google Shape;406;p28"/>
            <p:cNvSpPr/>
            <p:nvPr/>
          </p:nvSpPr>
          <p:spPr>
            <a:xfrm>
              <a:off x="4078702" y="323859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7" name="Google Shape;407;p28"/>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408" name="Google Shape;408;p28"/>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09" name="Google Shape;409;p28"/>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10" name="Google Shape;410;p28"/>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411" name="Google Shape;411;p28"/>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12" name="Google Shape;412;p28"/>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13" name="Google Shape;413;p28"/>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414" name="Google Shape;414;p28"/>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415" name="Google Shape;415;p28"/>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Data Analysis</a:t>
            </a:r>
            <a:endParaRPr/>
          </a:p>
        </p:txBody>
      </p:sp>
      <p:pic>
        <p:nvPicPr>
          <p:cNvPr id="422" name="Google Shape;422;p29"/>
          <p:cNvPicPr preferRelativeResize="0"/>
          <p:nvPr/>
        </p:nvPicPr>
        <p:blipFill rotWithShape="1">
          <a:blip r:embed="rId3">
            <a:alphaModFix/>
          </a:blip>
          <a:srcRect/>
          <a:stretch/>
        </p:blipFill>
        <p:spPr>
          <a:xfrm>
            <a:off x="2806129" y="1690689"/>
            <a:ext cx="3531742" cy="4077853"/>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Working Agreements</a:t>
            </a:r>
            <a:endParaRPr/>
          </a:p>
        </p:txBody>
      </p:sp>
      <p:sp>
        <p:nvSpPr>
          <p:cNvPr id="81" name="Google Shape;81;p3"/>
          <p:cNvSpPr txBox="1">
            <a:spLocks noGrp="1"/>
          </p:cNvSpPr>
          <p:nvPr>
            <p:ph type="body" idx="1"/>
          </p:nvPr>
        </p:nvSpPr>
        <p:spPr>
          <a:xfrm>
            <a:off x="628651" y="2033586"/>
            <a:ext cx="7886700" cy="3891725"/>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SzPct val="100000"/>
              <a:buNone/>
            </a:pPr>
            <a:r>
              <a:rPr lang="en-US" sz="3300" b="1"/>
              <a:t>Be Respectful</a:t>
            </a:r>
            <a:endParaRPr/>
          </a:p>
          <a:p>
            <a:pPr marL="228600" lvl="0" indent="-228600" algn="l" rtl="0">
              <a:lnSpc>
                <a:spcPct val="90000"/>
              </a:lnSpc>
              <a:spcBef>
                <a:spcPts val="1000"/>
              </a:spcBef>
              <a:spcAft>
                <a:spcPts val="0"/>
              </a:spcAft>
              <a:buClr>
                <a:srgbClr val="FF0000"/>
              </a:buClr>
              <a:buSzPct val="100000"/>
              <a:buChar char="•"/>
            </a:pPr>
            <a:r>
              <a:rPr lang="en-US"/>
              <a:t>Be an active listener—open to new ideas</a:t>
            </a:r>
            <a:endParaRPr/>
          </a:p>
          <a:p>
            <a:pPr marL="228600" lvl="0" indent="-228600" algn="l" rtl="0">
              <a:lnSpc>
                <a:spcPct val="90000"/>
              </a:lnSpc>
              <a:spcBef>
                <a:spcPts val="1000"/>
              </a:spcBef>
              <a:spcAft>
                <a:spcPts val="0"/>
              </a:spcAft>
              <a:buClr>
                <a:srgbClr val="FF0000"/>
              </a:buClr>
              <a:buSzPct val="100000"/>
              <a:buChar char="•"/>
            </a:pPr>
            <a:r>
              <a:rPr lang="en-US"/>
              <a:t>Use notes for side bar conversations</a:t>
            </a:r>
            <a:endParaRPr/>
          </a:p>
          <a:p>
            <a:pPr marL="228600" lvl="0" indent="-228600" algn="l" rtl="0">
              <a:lnSpc>
                <a:spcPct val="90000"/>
              </a:lnSpc>
              <a:spcBef>
                <a:spcPts val="1000"/>
              </a:spcBef>
              <a:spcAft>
                <a:spcPts val="0"/>
              </a:spcAft>
              <a:buSzPct val="100000"/>
              <a:buNone/>
            </a:pPr>
            <a:r>
              <a:rPr lang="en-US" sz="3300" b="1"/>
              <a:t>Be Responsible</a:t>
            </a:r>
            <a:endParaRPr/>
          </a:p>
          <a:p>
            <a:pPr marL="228600" lvl="0" indent="-228600" algn="l" rtl="0">
              <a:lnSpc>
                <a:spcPct val="90000"/>
              </a:lnSpc>
              <a:spcBef>
                <a:spcPts val="1000"/>
              </a:spcBef>
              <a:spcAft>
                <a:spcPts val="0"/>
              </a:spcAft>
              <a:buClr>
                <a:srgbClr val="FF0000"/>
              </a:buClr>
              <a:buSzPct val="100000"/>
              <a:buChar char="•"/>
            </a:pPr>
            <a:r>
              <a:rPr lang="en-US"/>
              <a:t>Be on time for sessions</a:t>
            </a:r>
            <a:endParaRPr/>
          </a:p>
          <a:p>
            <a:pPr marL="228600" lvl="0" indent="-228600" algn="l" rtl="0">
              <a:lnSpc>
                <a:spcPct val="90000"/>
              </a:lnSpc>
              <a:spcBef>
                <a:spcPts val="1000"/>
              </a:spcBef>
              <a:spcAft>
                <a:spcPts val="0"/>
              </a:spcAft>
              <a:buClr>
                <a:srgbClr val="FF0000"/>
              </a:buClr>
              <a:buSzPct val="100000"/>
              <a:buChar char="•"/>
            </a:pPr>
            <a:r>
              <a:rPr lang="en-US"/>
              <a:t>Silence cell phones—reply appropriately</a:t>
            </a:r>
            <a:endParaRPr/>
          </a:p>
          <a:p>
            <a:pPr marL="228600" lvl="0" indent="-228600" algn="l" rtl="0">
              <a:lnSpc>
                <a:spcPct val="90000"/>
              </a:lnSpc>
              <a:spcBef>
                <a:spcPts val="1000"/>
              </a:spcBef>
              <a:spcAft>
                <a:spcPts val="0"/>
              </a:spcAft>
              <a:buSzPct val="100000"/>
              <a:buNone/>
            </a:pPr>
            <a:r>
              <a:rPr lang="en-US" sz="3300" b="1"/>
              <a:t>Be a Problem Solver</a:t>
            </a:r>
            <a:endParaRPr/>
          </a:p>
          <a:p>
            <a:pPr marL="228600" lvl="0" indent="-228600" algn="l" rtl="0">
              <a:lnSpc>
                <a:spcPct val="90000"/>
              </a:lnSpc>
              <a:spcBef>
                <a:spcPts val="1000"/>
              </a:spcBef>
              <a:spcAft>
                <a:spcPts val="0"/>
              </a:spcAft>
              <a:buClr>
                <a:srgbClr val="FF0000"/>
              </a:buClr>
              <a:buSzPct val="100000"/>
              <a:buChar char="•"/>
            </a:pPr>
            <a:r>
              <a:rPr lang="en-US"/>
              <a:t>Follow the decision making process</a:t>
            </a:r>
            <a:endParaRPr/>
          </a:p>
          <a:p>
            <a:pPr marL="228600" lvl="0" indent="-228600" algn="l" rtl="0">
              <a:lnSpc>
                <a:spcPct val="90000"/>
              </a:lnSpc>
              <a:spcBef>
                <a:spcPts val="1000"/>
              </a:spcBef>
              <a:spcAft>
                <a:spcPts val="0"/>
              </a:spcAft>
              <a:buClr>
                <a:srgbClr val="FF0000"/>
              </a:buClr>
              <a:buSzPct val="100000"/>
              <a:buChar char="•"/>
            </a:pPr>
            <a:r>
              <a:rPr lang="en-US"/>
              <a:t>Work toward consensus and support decisions of the group</a:t>
            </a:r>
            <a:endParaRPr/>
          </a:p>
          <a:p>
            <a:pPr marL="0" lvl="0" indent="0" algn="l" rtl="0">
              <a:lnSpc>
                <a:spcPct val="90000"/>
              </a:lnSpc>
              <a:spcBef>
                <a:spcPts val="1000"/>
              </a:spcBef>
              <a:spcAft>
                <a:spcPts val="0"/>
              </a:spcAft>
              <a:buSzPct val="1000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Make a causal inference</a:t>
            </a:r>
            <a:endParaRPr/>
          </a:p>
        </p:txBody>
      </p:sp>
      <p:pic>
        <p:nvPicPr>
          <p:cNvPr id="429" name="Google Shape;429;p30"/>
          <p:cNvPicPr preferRelativeResize="0">
            <a:picLocks noGrp="1"/>
          </p:cNvPicPr>
          <p:nvPr>
            <p:ph type="body" idx="1"/>
          </p:nvPr>
        </p:nvPicPr>
        <p:blipFill rotWithShape="1">
          <a:blip r:embed="rId3">
            <a:alphaModFix/>
          </a:blip>
          <a:srcRect/>
          <a:stretch/>
        </p:blipFill>
        <p:spPr>
          <a:xfrm>
            <a:off x="2304733" y="1825625"/>
            <a:ext cx="4534533" cy="43513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grpSp>
        <p:nvGrpSpPr>
          <p:cNvPr id="435" name="Google Shape;435;p31"/>
          <p:cNvGrpSpPr/>
          <p:nvPr/>
        </p:nvGrpSpPr>
        <p:grpSpPr>
          <a:xfrm>
            <a:off x="1974278" y="807276"/>
            <a:ext cx="5228901" cy="5195442"/>
            <a:chOff x="838136" y="-1968"/>
            <a:chExt cx="5228901" cy="5195442"/>
          </a:xfrm>
        </p:grpSpPr>
        <p:sp>
          <p:nvSpPr>
            <p:cNvPr id="436" name="Google Shape;436;p31"/>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7" name="Google Shape;437;p31"/>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438" name="Google Shape;438;p31"/>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39" name="Google Shape;439;p31"/>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0" name="Google Shape;440;p31"/>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441" name="Google Shape;441;p31"/>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2" name="Google Shape;442;p31"/>
            <p:cNvSpPr/>
            <p:nvPr/>
          </p:nvSpPr>
          <p:spPr>
            <a:xfrm>
              <a:off x="954292" y="323859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3" name="Google Shape;443;p31"/>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444" name="Google Shape;444;p31"/>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5" name="Google Shape;445;p31"/>
            <p:cNvSpPr/>
            <p:nvPr/>
          </p:nvSpPr>
          <p:spPr>
            <a:xfrm>
              <a:off x="95429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46" name="Google Shape;446;p31"/>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447" name="Google Shape;447;p31"/>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448" name="Google Shape;448;p31"/>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2"/>
          <p:cNvPicPr preferRelativeResize="0"/>
          <p:nvPr/>
        </p:nvPicPr>
        <p:blipFill rotWithShape="1">
          <a:blip r:embed="rId3">
            <a:alphaModFix/>
          </a:blip>
          <a:srcRect/>
          <a:stretch/>
        </p:blipFill>
        <p:spPr>
          <a:xfrm>
            <a:off x="3853121" y="2125266"/>
            <a:ext cx="5167312" cy="3875484"/>
          </a:xfrm>
          <a:prstGeom prst="rect">
            <a:avLst/>
          </a:prstGeom>
          <a:noFill/>
          <a:ln>
            <a:noFill/>
          </a:ln>
        </p:spPr>
      </p:pic>
      <p:sp>
        <p:nvSpPr>
          <p:cNvPr id="455" name="Google Shape;455;p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Select Change</a:t>
            </a:r>
            <a:endParaRPr/>
          </a:p>
        </p:txBody>
      </p:sp>
      <p:sp>
        <p:nvSpPr>
          <p:cNvPr id="456" name="Google Shape;456;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Directly addresses root cause</a:t>
            </a:r>
            <a:endParaRPr/>
          </a:p>
          <a:p>
            <a:pPr marL="228600" lvl="0" indent="-228600" algn="l" rtl="0">
              <a:lnSpc>
                <a:spcPct val="90000"/>
              </a:lnSpc>
              <a:spcBef>
                <a:spcPts val="1000"/>
              </a:spcBef>
              <a:spcAft>
                <a:spcPts val="0"/>
              </a:spcAft>
              <a:buClr>
                <a:srgbClr val="FF0000"/>
              </a:buClr>
              <a:buSzPts val="2800"/>
              <a:buChar char="•"/>
            </a:pPr>
            <a:r>
              <a:rPr lang="en-US"/>
              <a:t>Evidence-based</a:t>
            </a:r>
            <a:endParaRPr/>
          </a:p>
          <a:p>
            <a:pPr marL="228600" lvl="0" indent="-228600" algn="l" rtl="0">
              <a:lnSpc>
                <a:spcPct val="90000"/>
              </a:lnSpc>
              <a:spcBef>
                <a:spcPts val="1000"/>
              </a:spcBef>
              <a:spcAft>
                <a:spcPts val="0"/>
              </a:spcAft>
              <a:buClr>
                <a:srgbClr val="FF0000"/>
              </a:buClr>
              <a:buSzPts val="2800"/>
              <a:buChar char="•"/>
            </a:pPr>
            <a:r>
              <a:rPr lang="en-US"/>
              <a:t>Contextual fit</a:t>
            </a:r>
            <a:endParaRPr/>
          </a:p>
          <a:p>
            <a:pPr marL="228600" lvl="0" indent="-228600" algn="l" rtl="0">
              <a:lnSpc>
                <a:spcPct val="90000"/>
              </a:lnSpc>
              <a:spcBef>
                <a:spcPts val="1000"/>
              </a:spcBef>
              <a:spcAft>
                <a:spcPts val="0"/>
              </a:spcAft>
              <a:buClr>
                <a:srgbClr val="FF0000"/>
              </a:buClr>
              <a:buSzPts val="2800"/>
              <a:buChar char="•"/>
            </a:pPr>
            <a:r>
              <a:rPr lang="en-US"/>
              <a:t>Capacity</a:t>
            </a:r>
            <a:endParaRPr/>
          </a:p>
          <a:p>
            <a:pPr marL="228600" lvl="0" indent="-508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3"/>
          <p:cNvPicPr preferRelativeResize="0"/>
          <p:nvPr/>
        </p:nvPicPr>
        <p:blipFill rotWithShape="1">
          <a:blip r:embed="rId3">
            <a:alphaModFix/>
          </a:blip>
          <a:srcRect/>
          <a:stretch/>
        </p:blipFill>
        <p:spPr>
          <a:xfrm>
            <a:off x="5744839" y="1033463"/>
            <a:ext cx="3415421" cy="5143500"/>
          </a:xfrm>
          <a:prstGeom prst="rect">
            <a:avLst/>
          </a:prstGeom>
          <a:noFill/>
          <a:ln>
            <a:noFill/>
          </a:ln>
        </p:spPr>
      </p:pic>
      <p:sp>
        <p:nvSpPr>
          <p:cNvPr id="463" name="Google Shape;463;p3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Create a Plan</a:t>
            </a:r>
            <a:endParaRPr/>
          </a:p>
        </p:txBody>
      </p:sp>
      <p:sp>
        <p:nvSpPr>
          <p:cNvPr id="464" name="Google Shape;464;p3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Goal</a:t>
            </a:r>
            <a:endParaRPr/>
          </a:p>
          <a:p>
            <a:pPr marL="228600" lvl="0" indent="-228600" algn="l" rtl="0">
              <a:lnSpc>
                <a:spcPct val="90000"/>
              </a:lnSpc>
              <a:spcBef>
                <a:spcPts val="1000"/>
              </a:spcBef>
              <a:spcAft>
                <a:spcPts val="0"/>
              </a:spcAft>
              <a:buClr>
                <a:srgbClr val="FF0000"/>
              </a:buClr>
              <a:buSzPts val="2800"/>
              <a:buChar char="•"/>
            </a:pPr>
            <a:r>
              <a:rPr lang="en-US"/>
              <a:t>Practice/strategy</a:t>
            </a:r>
            <a:endParaRPr/>
          </a:p>
          <a:p>
            <a:pPr marL="228600" lvl="0" indent="-228600" algn="l" rtl="0">
              <a:lnSpc>
                <a:spcPct val="90000"/>
              </a:lnSpc>
              <a:spcBef>
                <a:spcPts val="1000"/>
              </a:spcBef>
              <a:spcAft>
                <a:spcPts val="0"/>
              </a:spcAft>
              <a:buClr>
                <a:srgbClr val="FF0000"/>
              </a:buClr>
              <a:buSzPts val="2800"/>
              <a:buChar char="•"/>
            </a:pPr>
            <a:r>
              <a:rPr lang="en-US"/>
              <a:t>Action steps</a:t>
            </a:r>
            <a:endParaRPr/>
          </a:p>
          <a:p>
            <a:pPr marL="228600" lvl="0" indent="-228600" algn="l" rtl="0">
              <a:lnSpc>
                <a:spcPct val="90000"/>
              </a:lnSpc>
              <a:spcBef>
                <a:spcPts val="1000"/>
              </a:spcBef>
              <a:spcAft>
                <a:spcPts val="0"/>
              </a:spcAft>
              <a:buClr>
                <a:srgbClr val="FF0000"/>
              </a:buClr>
              <a:buSzPts val="2800"/>
              <a:buChar char="•"/>
            </a:pPr>
            <a:r>
              <a:rPr lang="en-US"/>
              <a:t>Resources</a:t>
            </a:r>
            <a:endParaRPr/>
          </a:p>
          <a:p>
            <a:pPr marL="228600" lvl="0" indent="-228600" algn="l" rtl="0">
              <a:lnSpc>
                <a:spcPct val="90000"/>
              </a:lnSpc>
              <a:spcBef>
                <a:spcPts val="1000"/>
              </a:spcBef>
              <a:spcAft>
                <a:spcPts val="0"/>
              </a:spcAft>
              <a:buClr>
                <a:srgbClr val="FF0000"/>
              </a:buClr>
              <a:buSzPts val="2800"/>
              <a:buChar char="•"/>
            </a:pPr>
            <a:r>
              <a:rPr lang="en-US"/>
              <a:t>Person(s) responsible</a:t>
            </a:r>
            <a:endParaRPr/>
          </a:p>
          <a:p>
            <a:pPr marL="228600" lvl="0" indent="-228600" algn="l" rtl="0">
              <a:lnSpc>
                <a:spcPct val="90000"/>
              </a:lnSpc>
              <a:spcBef>
                <a:spcPts val="1000"/>
              </a:spcBef>
              <a:spcAft>
                <a:spcPts val="0"/>
              </a:spcAft>
              <a:buClr>
                <a:srgbClr val="FF0000"/>
              </a:buClr>
              <a:buSzPts val="2800"/>
              <a:buChar char="•"/>
            </a:pPr>
            <a:r>
              <a:rPr lang="en-US"/>
              <a:t>Timeline</a:t>
            </a:r>
            <a:endParaRPr/>
          </a:p>
          <a:p>
            <a:pPr marL="228600" lvl="0" indent="-228600" algn="l" rtl="0">
              <a:lnSpc>
                <a:spcPct val="90000"/>
              </a:lnSpc>
              <a:spcBef>
                <a:spcPts val="1000"/>
              </a:spcBef>
              <a:spcAft>
                <a:spcPts val="0"/>
              </a:spcAft>
              <a:buClr>
                <a:srgbClr val="FF0000"/>
              </a:buClr>
              <a:buSzPts val="2800"/>
              <a:buChar char="•"/>
            </a:pPr>
            <a:r>
              <a:rPr lang="en-US"/>
              <a:t>Evidence of completion</a:t>
            </a:r>
            <a:endParaRPr/>
          </a:p>
        </p:txBody>
      </p:sp>
      <p:pic>
        <p:nvPicPr>
          <p:cNvPr id="465" name="Google Shape;465;p33"/>
          <p:cNvPicPr preferRelativeResize="0"/>
          <p:nvPr/>
        </p:nvPicPr>
        <p:blipFill rotWithShape="1">
          <a:blip r:embed="rId4">
            <a:alphaModFix/>
          </a:blip>
          <a:srcRect/>
          <a:stretch/>
        </p:blipFill>
        <p:spPr>
          <a:xfrm>
            <a:off x="-903632" y="1186409"/>
            <a:ext cx="27000" cy="27000"/>
          </a:xfrm>
          <a:prstGeom prst="rect">
            <a:avLst/>
          </a:prstGeom>
          <a:noFill/>
          <a:ln>
            <a:noFill/>
          </a:ln>
        </p:spPr>
      </p:pic>
      <p:pic>
        <p:nvPicPr>
          <p:cNvPr id="466" name="Google Shape;466;p33"/>
          <p:cNvPicPr preferRelativeResize="0"/>
          <p:nvPr/>
        </p:nvPicPr>
        <p:blipFill rotWithShape="1">
          <a:blip r:embed="rId5">
            <a:alphaModFix/>
          </a:blip>
          <a:srcRect/>
          <a:stretch/>
        </p:blipFill>
        <p:spPr>
          <a:xfrm>
            <a:off x="5113889" y="3480399"/>
            <a:ext cx="2053080" cy="364680"/>
          </a:xfrm>
          <a:prstGeom prst="rect">
            <a:avLst/>
          </a:prstGeom>
          <a:noFill/>
          <a:ln>
            <a:noFill/>
          </a:ln>
        </p:spPr>
      </p:pic>
      <p:pic>
        <p:nvPicPr>
          <p:cNvPr id="467" name="Google Shape;467;p33"/>
          <p:cNvPicPr preferRelativeResize="0"/>
          <p:nvPr/>
        </p:nvPicPr>
        <p:blipFill rotWithShape="1">
          <a:blip r:embed="rId6">
            <a:alphaModFix/>
          </a:blip>
          <a:srcRect/>
          <a:stretch/>
        </p:blipFill>
        <p:spPr>
          <a:xfrm>
            <a:off x="4989563" y="2800471"/>
            <a:ext cx="3145809" cy="80474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Implement Change</a:t>
            </a:r>
            <a:endParaRPr/>
          </a:p>
        </p:txBody>
      </p:sp>
      <p:pic>
        <p:nvPicPr>
          <p:cNvPr id="474" name="Google Shape;474;p34"/>
          <p:cNvPicPr preferRelativeResize="0"/>
          <p:nvPr/>
        </p:nvPicPr>
        <p:blipFill rotWithShape="1">
          <a:blip r:embed="rId3">
            <a:alphaModFix/>
          </a:blip>
          <a:srcRect/>
          <a:stretch/>
        </p:blipFill>
        <p:spPr>
          <a:xfrm>
            <a:off x="2124372" y="2226469"/>
            <a:ext cx="4895257" cy="3263504"/>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Monitor Progress</a:t>
            </a:r>
            <a:endParaRPr/>
          </a:p>
        </p:txBody>
      </p:sp>
      <p:pic>
        <p:nvPicPr>
          <p:cNvPr id="481" name="Google Shape;481;p35"/>
          <p:cNvPicPr preferRelativeResize="0">
            <a:picLocks noGrp="1"/>
          </p:cNvPicPr>
          <p:nvPr>
            <p:ph type="body" idx="1"/>
          </p:nvPr>
        </p:nvPicPr>
        <p:blipFill rotWithShape="1">
          <a:blip r:embed="rId3">
            <a:alphaModFix/>
          </a:blip>
          <a:srcRect/>
          <a:stretch/>
        </p:blipFill>
        <p:spPr>
          <a:xfrm>
            <a:off x="2147697" y="2242019"/>
            <a:ext cx="4848606" cy="3232404"/>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pSp>
        <p:nvGrpSpPr>
          <p:cNvPr id="487" name="Google Shape;487;p36"/>
          <p:cNvGrpSpPr/>
          <p:nvPr/>
        </p:nvGrpSpPr>
        <p:grpSpPr>
          <a:xfrm>
            <a:off x="1251111" y="87203"/>
            <a:ext cx="6641777" cy="6177625"/>
            <a:chOff x="3959524" y="1859"/>
            <a:chExt cx="6641777" cy="6177625"/>
          </a:xfrm>
        </p:grpSpPr>
        <p:sp>
          <p:nvSpPr>
            <p:cNvPr id="488" name="Google Shape;488;p36"/>
            <p:cNvSpPr/>
            <p:nvPr/>
          </p:nvSpPr>
          <p:spPr>
            <a:xfrm>
              <a:off x="9706051" y="4745710"/>
              <a:ext cx="91440" cy="404298"/>
            </a:xfrm>
            <a:custGeom>
              <a:avLst/>
              <a:gdLst/>
              <a:ahLst/>
              <a:cxnLst/>
              <a:rect l="l" t="t" r="r" b="b"/>
              <a:pathLst>
                <a:path w="120000" h="120000" extrusionOk="0">
                  <a:moveTo>
                    <a:pt x="60000" y="0"/>
                  </a:moveTo>
                  <a:lnTo>
                    <a:pt x="60000" y="120000"/>
                  </a:lnTo>
                </a:path>
              </a:pathLst>
            </a:custGeom>
            <a:noFill/>
            <a:ln w="12700" cap="flat" cmpd="sng">
              <a:solidFill>
                <a:srgbClr val="3A66B1"/>
              </a:solidFill>
              <a:prstDash val="solid"/>
              <a:miter lim="800000"/>
              <a:headEnd type="none" w="sm" len="sm"/>
              <a:tailEnd type="none" w="sm" len="sm"/>
            </a:ln>
          </p:spPr>
        </p:sp>
        <p:sp>
          <p:nvSpPr>
            <p:cNvPr id="489" name="Google Shape;489;p36"/>
            <p:cNvSpPr/>
            <p:nvPr/>
          </p:nvSpPr>
          <p:spPr>
            <a:xfrm>
              <a:off x="8902242" y="3458672"/>
              <a:ext cx="849529" cy="404298"/>
            </a:xfrm>
            <a:custGeom>
              <a:avLst/>
              <a:gdLst/>
              <a:ahLst/>
              <a:cxnLst/>
              <a:rect l="l" t="t" r="r" b="b"/>
              <a:pathLst>
                <a:path w="120000" h="120000" extrusionOk="0">
                  <a:moveTo>
                    <a:pt x="0" y="0"/>
                  </a:moveTo>
                  <a:lnTo>
                    <a:pt x="0" y="81776"/>
                  </a:lnTo>
                  <a:lnTo>
                    <a:pt x="120000" y="81776"/>
                  </a:lnTo>
                  <a:lnTo>
                    <a:pt x="120000" y="120000"/>
                  </a:lnTo>
                </a:path>
              </a:pathLst>
            </a:custGeom>
            <a:noFill/>
            <a:ln w="12700" cap="flat" cmpd="sng">
              <a:solidFill>
                <a:srgbClr val="3A66B1"/>
              </a:solidFill>
              <a:prstDash val="solid"/>
              <a:miter lim="800000"/>
              <a:headEnd type="none" w="sm" len="sm"/>
              <a:tailEnd type="none" w="sm" len="sm"/>
            </a:ln>
          </p:spPr>
        </p:sp>
        <p:sp>
          <p:nvSpPr>
            <p:cNvPr id="490" name="Google Shape;490;p36"/>
            <p:cNvSpPr/>
            <p:nvPr/>
          </p:nvSpPr>
          <p:spPr>
            <a:xfrm>
              <a:off x="8006992" y="4745710"/>
              <a:ext cx="91440" cy="404298"/>
            </a:xfrm>
            <a:custGeom>
              <a:avLst/>
              <a:gdLst/>
              <a:ahLst/>
              <a:cxnLst/>
              <a:rect l="l" t="t" r="r" b="b"/>
              <a:pathLst>
                <a:path w="120000" h="120000" extrusionOk="0">
                  <a:moveTo>
                    <a:pt x="60000" y="0"/>
                  </a:moveTo>
                  <a:lnTo>
                    <a:pt x="60000" y="120000"/>
                  </a:lnTo>
                </a:path>
              </a:pathLst>
            </a:custGeom>
            <a:noFill/>
            <a:ln w="12700" cap="flat" cmpd="sng">
              <a:solidFill>
                <a:srgbClr val="3A66B1"/>
              </a:solidFill>
              <a:prstDash val="solid"/>
              <a:miter lim="800000"/>
              <a:headEnd type="none" w="sm" len="sm"/>
              <a:tailEnd type="none" w="sm" len="sm"/>
            </a:ln>
          </p:spPr>
        </p:sp>
        <p:sp>
          <p:nvSpPr>
            <p:cNvPr id="491" name="Google Shape;491;p36"/>
            <p:cNvSpPr/>
            <p:nvPr/>
          </p:nvSpPr>
          <p:spPr>
            <a:xfrm>
              <a:off x="8052712" y="3458672"/>
              <a:ext cx="849529" cy="404298"/>
            </a:xfrm>
            <a:custGeom>
              <a:avLst/>
              <a:gdLst/>
              <a:ahLst/>
              <a:cxnLst/>
              <a:rect l="l" t="t" r="r" b="b"/>
              <a:pathLst>
                <a:path w="120000" h="120000" extrusionOk="0">
                  <a:moveTo>
                    <a:pt x="120000" y="0"/>
                  </a:moveTo>
                  <a:lnTo>
                    <a:pt x="120000" y="81776"/>
                  </a:lnTo>
                  <a:lnTo>
                    <a:pt x="0" y="81776"/>
                  </a:lnTo>
                  <a:lnTo>
                    <a:pt x="0" y="120000"/>
                  </a:lnTo>
                </a:path>
              </a:pathLst>
            </a:custGeom>
            <a:noFill/>
            <a:ln w="12700" cap="flat" cmpd="sng">
              <a:solidFill>
                <a:srgbClr val="3A66B1"/>
              </a:solidFill>
              <a:prstDash val="solid"/>
              <a:miter lim="800000"/>
              <a:headEnd type="none" w="sm" len="sm"/>
              <a:tailEnd type="none" w="sm" len="sm"/>
            </a:ln>
          </p:spPr>
        </p:sp>
        <p:sp>
          <p:nvSpPr>
            <p:cNvPr id="492" name="Google Shape;492;p36"/>
            <p:cNvSpPr/>
            <p:nvPr/>
          </p:nvSpPr>
          <p:spPr>
            <a:xfrm>
              <a:off x="8856522" y="2171635"/>
              <a:ext cx="91440" cy="404298"/>
            </a:xfrm>
            <a:custGeom>
              <a:avLst/>
              <a:gdLst/>
              <a:ahLst/>
              <a:cxnLst/>
              <a:rect l="l" t="t" r="r" b="b"/>
              <a:pathLst>
                <a:path w="120000" h="120000" extrusionOk="0">
                  <a:moveTo>
                    <a:pt x="60000" y="0"/>
                  </a:moveTo>
                  <a:lnTo>
                    <a:pt x="60000" y="120000"/>
                  </a:lnTo>
                </a:path>
              </a:pathLst>
            </a:custGeom>
            <a:noFill/>
            <a:ln w="12700" cap="flat" cmpd="sng">
              <a:solidFill>
                <a:srgbClr val="3A66B1"/>
              </a:solidFill>
              <a:prstDash val="solid"/>
              <a:miter lim="800000"/>
              <a:headEnd type="none" w="sm" len="sm"/>
              <a:tailEnd type="none" w="sm" len="sm"/>
            </a:ln>
          </p:spPr>
        </p:sp>
        <p:sp>
          <p:nvSpPr>
            <p:cNvPr id="493" name="Google Shape;493;p36"/>
            <p:cNvSpPr/>
            <p:nvPr/>
          </p:nvSpPr>
          <p:spPr>
            <a:xfrm>
              <a:off x="7627947" y="884597"/>
              <a:ext cx="1274294" cy="404298"/>
            </a:xfrm>
            <a:custGeom>
              <a:avLst/>
              <a:gdLst/>
              <a:ahLst/>
              <a:cxnLst/>
              <a:rect l="l" t="t" r="r" b="b"/>
              <a:pathLst>
                <a:path w="120000" h="120000" extrusionOk="0">
                  <a:moveTo>
                    <a:pt x="0" y="0"/>
                  </a:moveTo>
                  <a:lnTo>
                    <a:pt x="0" y="81776"/>
                  </a:lnTo>
                  <a:lnTo>
                    <a:pt x="120000" y="81776"/>
                  </a:lnTo>
                  <a:lnTo>
                    <a:pt x="120000" y="120000"/>
                  </a:lnTo>
                </a:path>
              </a:pathLst>
            </a:custGeom>
            <a:noFill/>
            <a:ln w="12700" cap="flat" cmpd="sng">
              <a:solidFill>
                <a:srgbClr val="345A99"/>
              </a:solidFill>
              <a:prstDash val="solid"/>
              <a:miter lim="800000"/>
              <a:headEnd type="none" w="sm" len="sm"/>
              <a:tailEnd type="none" w="sm" len="sm"/>
            </a:ln>
          </p:spPr>
        </p:sp>
        <p:sp>
          <p:nvSpPr>
            <p:cNvPr id="494" name="Google Shape;494;p36"/>
            <p:cNvSpPr/>
            <p:nvPr/>
          </p:nvSpPr>
          <p:spPr>
            <a:xfrm>
              <a:off x="6353653" y="2171635"/>
              <a:ext cx="849529" cy="404298"/>
            </a:xfrm>
            <a:custGeom>
              <a:avLst/>
              <a:gdLst/>
              <a:ahLst/>
              <a:cxnLst/>
              <a:rect l="l" t="t" r="r" b="b"/>
              <a:pathLst>
                <a:path w="120000" h="120000" extrusionOk="0">
                  <a:moveTo>
                    <a:pt x="0" y="0"/>
                  </a:moveTo>
                  <a:lnTo>
                    <a:pt x="0" y="81776"/>
                  </a:lnTo>
                  <a:lnTo>
                    <a:pt x="120000" y="81776"/>
                  </a:lnTo>
                  <a:lnTo>
                    <a:pt x="120000" y="120000"/>
                  </a:lnTo>
                </a:path>
              </a:pathLst>
            </a:custGeom>
            <a:noFill/>
            <a:ln w="12700" cap="flat" cmpd="sng">
              <a:solidFill>
                <a:srgbClr val="3A66B1"/>
              </a:solidFill>
              <a:prstDash val="solid"/>
              <a:miter lim="800000"/>
              <a:headEnd type="none" w="sm" len="sm"/>
              <a:tailEnd type="none" w="sm" len="sm"/>
            </a:ln>
          </p:spPr>
        </p:sp>
        <p:sp>
          <p:nvSpPr>
            <p:cNvPr id="495" name="Google Shape;495;p36"/>
            <p:cNvSpPr/>
            <p:nvPr/>
          </p:nvSpPr>
          <p:spPr>
            <a:xfrm>
              <a:off x="6307933" y="4745710"/>
              <a:ext cx="91440" cy="404298"/>
            </a:xfrm>
            <a:custGeom>
              <a:avLst/>
              <a:gdLst/>
              <a:ahLst/>
              <a:cxnLst/>
              <a:rect l="l" t="t" r="r" b="b"/>
              <a:pathLst>
                <a:path w="120000" h="120000" extrusionOk="0">
                  <a:moveTo>
                    <a:pt x="60000" y="0"/>
                  </a:moveTo>
                  <a:lnTo>
                    <a:pt x="60000" y="120000"/>
                  </a:lnTo>
                </a:path>
              </a:pathLst>
            </a:custGeom>
            <a:noFill/>
            <a:ln w="12700" cap="flat" cmpd="sng">
              <a:solidFill>
                <a:srgbClr val="3A66B1"/>
              </a:solidFill>
              <a:prstDash val="solid"/>
              <a:miter lim="800000"/>
              <a:headEnd type="none" w="sm" len="sm"/>
              <a:tailEnd type="none" w="sm" len="sm"/>
            </a:ln>
          </p:spPr>
        </p:sp>
        <p:sp>
          <p:nvSpPr>
            <p:cNvPr id="496" name="Google Shape;496;p36"/>
            <p:cNvSpPr/>
            <p:nvPr/>
          </p:nvSpPr>
          <p:spPr>
            <a:xfrm>
              <a:off x="5504123" y="3458672"/>
              <a:ext cx="849529" cy="404298"/>
            </a:xfrm>
            <a:custGeom>
              <a:avLst/>
              <a:gdLst/>
              <a:ahLst/>
              <a:cxnLst/>
              <a:rect l="l" t="t" r="r" b="b"/>
              <a:pathLst>
                <a:path w="120000" h="120000" extrusionOk="0">
                  <a:moveTo>
                    <a:pt x="0" y="0"/>
                  </a:moveTo>
                  <a:lnTo>
                    <a:pt x="0" y="81776"/>
                  </a:lnTo>
                  <a:lnTo>
                    <a:pt x="120000" y="81776"/>
                  </a:lnTo>
                  <a:lnTo>
                    <a:pt x="120000" y="120000"/>
                  </a:lnTo>
                </a:path>
              </a:pathLst>
            </a:custGeom>
            <a:noFill/>
            <a:ln w="12700" cap="flat" cmpd="sng">
              <a:solidFill>
                <a:srgbClr val="3A66B1"/>
              </a:solidFill>
              <a:prstDash val="solid"/>
              <a:miter lim="800000"/>
              <a:headEnd type="none" w="sm" len="sm"/>
              <a:tailEnd type="none" w="sm" len="sm"/>
            </a:ln>
          </p:spPr>
        </p:sp>
        <p:sp>
          <p:nvSpPr>
            <p:cNvPr id="497" name="Google Shape;497;p36"/>
            <p:cNvSpPr/>
            <p:nvPr/>
          </p:nvSpPr>
          <p:spPr>
            <a:xfrm>
              <a:off x="4608874" y="4745710"/>
              <a:ext cx="91440" cy="404298"/>
            </a:xfrm>
            <a:custGeom>
              <a:avLst/>
              <a:gdLst/>
              <a:ahLst/>
              <a:cxnLst/>
              <a:rect l="l" t="t" r="r" b="b"/>
              <a:pathLst>
                <a:path w="120000" h="120000" extrusionOk="0">
                  <a:moveTo>
                    <a:pt x="60000" y="0"/>
                  </a:moveTo>
                  <a:lnTo>
                    <a:pt x="60000" y="120000"/>
                  </a:lnTo>
                </a:path>
              </a:pathLst>
            </a:custGeom>
            <a:noFill/>
            <a:ln w="12700" cap="flat" cmpd="sng">
              <a:solidFill>
                <a:srgbClr val="3A66B1"/>
              </a:solidFill>
              <a:prstDash val="solid"/>
              <a:miter lim="800000"/>
              <a:headEnd type="none" w="sm" len="sm"/>
              <a:tailEnd type="none" w="sm" len="sm"/>
            </a:ln>
          </p:spPr>
        </p:sp>
        <p:sp>
          <p:nvSpPr>
            <p:cNvPr id="498" name="Google Shape;498;p36"/>
            <p:cNvSpPr/>
            <p:nvPr/>
          </p:nvSpPr>
          <p:spPr>
            <a:xfrm>
              <a:off x="4654594" y="3458672"/>
              <a:ext cx="849529" cy="404298"/>
            </a:xfrm>
            <a:custGeom>
              <a:avLst/>
              <a:gdLst/>
              <a:ahLst/>
              <a:cxnLst/>
              <a:rect l="l" t="t" r="r" b="b"/>
              <a:pathLst>
                <a:path w="120000" h="120000" extrusionOk="0">
                  <a:moveTo>
                    <a:pt x="120000" y="0"/>
                  </a:moveTo>
                  <a:lnTo>
                    <a:pt x="120000" y="81776"/>
                  </a:lnTo>
                  <a:lnTo>
                    <a:pt x="0" y="81776"/>
                  </a:lnTo>
                  <a:lnTo>
                    <a:pt x="0" y="120000"/>
                  </a:lnTo>
                </a:path>
              </a:pathLst>
            </a:custGeom>
            <a:noFill/>
            <a:ln w="12700" cap="flat" cmpd="sng">
              <a:solidFill>
                <a:srgbClr val="3A66B1"/>
              </a:solidFill>
              <a:prstDash val="solid"/>
              <a:miter lim="800000"/>
              <a:headEnd type="none" w="sm" len="sm"/>
              <a:tailEnd type="none" w="sm" len="sm"/>
            </a:ln>
          </p:spPr>
        </p:sp>
        <p:sp>
          <p:nvSpPr>
            <p:cNvPr id="499" name="Google Shape;499;p36"/>
            <p:cNvSpPr/>
            <p:nvPr/>
          </p:nvSpPr>
          <p:spPr>
            <a:xfrm>
              <a:off x="5504123" y="2171635"/>
              <a:ext cx="849529" cy="404298"/>
            </a:xfrm>
            <a:custGeom>
              <a:avLst/>
              <a:gdLst/>
              <a:ahLst/>
              <a:cxnLst/>
              <a:rect l="l" t="t" r="r" b="b"/>
              <a:pathLst>
                <a:path w="120000" h="120000" extrusionOk="0">
                  <a:moveTo>
                    <a:pt x="120000" y="0"/>
                  </a:moveTo>
                  <a:lnTo>
                    <a:pt x="120000" y="81776"/>
                  </a:lnTo>
                  <a:lnTo>
                    <a:pt x="0" y="81776"/>
                  </a:lnTo>
                  <a:lnTo>
                    <a:pt x="0" y="120000"/>
                  </a:lnTo>
                </a:path>
              </a:pathLst>
            </a:custGeom>
            <a:noFill/>
            <a:ln w="12700" cap="flat" cmpd="sng">
              <a:solidFill>
                <a:srgbClr val="3A66B1"/>
              </a:solidFill>
              <a:prstDash val="solid"/>
              <a:miter lim="800000"/>
              <a:headEnd type="none" w="sm" len="sm"/>
              <a:tailEnd type="none" w="sm" len="sm"/>
            </a:ln>
          </p:spPr>
        </p:sp>
        <p:sp>
          <p:nvSpPr>
            <p:cNvPr id="500" name="Google Shape;500;p36"/>
            <p:cNvSpPr/>
            <p:nvPr/>
          </p:nvSpPr>
          <p:spPr>
            <a:xfrm>
              <a:off x="6353653" y="884597"/>
              <a:ext cx="1274294" cy="404298"/>
            </a:xfrm>
            <a:custGeom>
              <a:avLst/>
              <a:gdLst/>
              <a:ahLst/>
              <a:cxnLst/>
              <a:rect l="l" t="t" r="r" b="b"/>
              <a:pathLst>
                <a:path w="120000" h="120000" extrusionOk="0">
                  <a:moveTo>
                    <a:pt x="120000" y="0"/>
                  </a:moveTo>
                  <a:lnTo>
                    <a:pt x="120000" y="81776"/>
                  </a:lnTo>
                  <a:lnTo>
                    <a:pt x="0" y="81776"/>
                  </a:lnTo>
                  <a:lnTo>
                    <a:pt x="0" y="120000"/>
                  </a:lnTo>
                </a:path>
              </a:pathLst>
            </a:custGeom>
            <a:noFill/>
            <a:ln w="12700" cap="flat" cmpd="sng">
              <a:solidFill>
                <a:srgbClr val="345A99"/>
              </a:solidFill>
              <a:prstDash val="solid"/>
              <a:miter lim="800000"/>
              <a:headEnd type="none" w="sm" len="sm"/>
              <a:tailEnd type="none" w="sm" len="sm"/>
            </a:ln>
          </p:spPr>
        </p:sp>
        <p:sp>
          <p:nvSpPr>
            <p:cNvPr id="501" name="Google Shape;501;p36"/>
            <p:cNvSpPr/>
            <p:nvPr/>
          </p:nvSpPr>
          <p:spPr>
            <a:xfrm>
              <a:off x="6932878" y="1859"/>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02" name="Google Shape;502;p36"/>
            <p:cNvSpPr/>
            <p:nvPr/>
          </p:nvSpPr>
          <p:spPr>
            <a:xfrm>
              <a:off x="7087338" y="148596"/>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03" name="Google Shape;503;p36"/>
            <p:cNvSpPr txBox="1"/>
            <p:nvPr/>
          </p:nvSpPr>
          <p:spPr>
            <a:xfrm>
              <a:off x="7113193" y="174451"/>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Did we implement the plan?</a:t>
              </a:r>
              <a:endParaRPr sz="1800">
                <a:solidFill>
                  <a:schemeClr val="dk1"/>
                </a:solidFill>
                <a:latin typeface="Calibri"/>
                <a:ea typeface="Calibri"/>
                <a:cs typeface="Calibri"/>
                <a:sym typeface="Calibri"/>
              </a:endParaRPr>
            </a:p>
          </p:txBody>
        </p:sp>
        <p:sp>
          <p:nvSpPr>
            <p:cNvPr id="504" name="Google Shape;504;p36"/>
            <p:cNvSpPr/>
            <p:nvPr/>
          </p:nvSpPr>
          <p:spPr>
            <a:xfrm>
              <a:off x="5658583" y="1288896"/>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05" name="Google Shape;505;p36"/>
            <p:cNvSpPr/>
            <p:nvPr/>
          </p:nvSpPr>
          <p:spPr>
            <a:xfrm>
              <a:off x="5813043" y="1435633"/>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06" name="Google Shape;506;p36"/>
            <p:cNvSpPr txBox="1"/>
            <p:nvPr/>
          </p:nvSpPr>
          <p:spPr>
            <a:xfrm>
              <a:off x="5838898" y="1461488"/>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Yes</a:t>
              </a:r>
              <a:endParaRPr sz="1800">
                <a:solidFill>
                  <a:schemeClr val="dk1"/>
                </a:solidFill>
                <a:latin typeface="Calibri"/>
                <a:ea typeface="Calibri"/>
                <a:cs typeface="Calibri"/>
                <a:sym typeface="Calibri"/>
              </a:endParaRPr>
            </a:p>
          </p:txBody>
        </p:sp>
        <p:sp>
          <p:nvSpPr>
            <p:cNvPr id="507" name="Google Shape;507;p36"/>
            <p:cNvSpPr/>
            <p:nvPr/>
          </p:nvSpPr>
          <p:spPr>
            <a:xfrm>
              <a:off x="4809054" y="2575934"/>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08" name="Google Shape;508;p36"/>
            <p:cNvSpPr/>
            <p:nvPr/>
          </p:nvSpPr>
          <p:spPr>
            <a:xfrm>
              <a:off x="4963513" y="2722671"/>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09" name="Google Shape;509;p36"/>
            <p:cNvSpPr txBox="1"/>
            <p:nvPr/>
          </p:nvSpPr>
          <p:spPr>
            <a:xfrm>
              <a:off x="4989368" y="2748526"/>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Did we find the right root cause?</a:t>
              </a:r>
              <a:endParaRPr sz="1800">
                <a:solidFill>
                  <a:schemeClr val="dk1"/>
                </a:solidFill>
                <a:latin typeface="Calibri"/>
                <a:ea typeface="Calibri"/>
                <a:cs typeface="Calibri"/>
                <a:sym typeface="Calibri"/>
              </a:endParaRPr>
            </a:p>
          </p:txBody>
        </p:sp>
        <p:sp>
          <p:nvSpPr>
            <p:cNvPr id="510" name="Google Shape;510;p36"/>
            <p:cNvSpPr/>
            <p:nvPr/>
          </p:nvSpPr>
          <p:spPr>
            <a:xfrm>
              <a:off x="3959524" y="3862971"/>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11" name="Google Shape;511;p36"/>
            <p:cNvSpPr/>
            <p:nvPr/>
          </p:nvSpPr>
          <p:spPr>
            <a:xfrm>
              <a:off x="4113984" y="4009708"/>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12" name="Google Shape;512;p36"/>
            <p:cNvSpPr txBox="1"/>
            <p:nvPr/>
          </p:nvSpPr>
          <p:spPr>
            <a:xfrm>
              <a:off x="4139839" y="4035563"/>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Yes</a:t>
              </a:r>
              <a:endParaRPr sz="1800">
                <a:solidFill>
                  <a:schemeClr val="dk1"/>
                </a:solidFill>
                <a:latin typeface="Calibri"/>
                <a:ea typeface="Calibri"/>
                <a:cs typeface="Calibri"/>
                <a:sym typeface="Calibri"/>
              </a:endParaRPr>
            </a:p>
          </p:txBody>
        </p:sp>
        <p:sp>
          <p:nvSpPr>
            <p:cNvPr id="513" name="Google Shape;513;p36"/>
            <p:cNvSpPr/>
            <p:nvPr/>
          </p:nvSpPr>
          <p:spPr>
            <a:xfrm>
              <a:off x="3959524" y="5150009"/>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14" name="Google Shape;514;p36"/>
            <p:cNvSpPr/>
            <p:nvPr/>
          </p:nvSpPr>
          <p:spPr>
            <a:xfrm>
              <a:off x="4113984" y="5296746"/>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15" name="Google Shape;515;p36"/>
            <p:cNvSpPr txBox="1"/>
            <p:nvPr/>
          </p:nvSpPr>
          <p:spPr>
            <a:xfrm>
              <a:off x="4139839" y="5322601"/>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Modify plan to better address cause.</a:t>
              </a:r>
              <a:endParaRPr sz="1800">
                <a:solidFill>
                  <a:schemeClr val="dk1"/>
                </a:solidFill>
                <a:latin typeface="Calibri"/>
                <a:ea typeface="Calibri"/>
                <a:cs typeface="Calibri"/>
                <a:sym typeface="Calibri"/>
              </a:endParaRPr>
            </a:p>
          </p:txBody>
        </p:sp>
        <p:sp>
          <p:nvSpPr>
            <p:cNvPr id="516" name="Google Shape;516;p36"/>
            <p:cNvSpPr/>
            <p:nvPr/>
          </p:nvSpPr>
          <p:spPr>
            <a:xfrm>
              <a:off x="5658583" y="3862971"/>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17" name="Google Shape;517;p36"/>
            <p:cNvSpPr/>
            <p:nvPr/>
          </p:nvSpPr>
          <p:spPr>
            <a:xfrm>
              <a:off x="5813043" y="4009708"/>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18" name="Google Shape;518;p36"/>
            <p:cNvSpPr txBox="1"/>
            <p:nvPr/>
          </p:nvSpPr>
          <p:spPr>
            <a:xfrm>
              <a:off x="5838898" y="4035563"/>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No</a:t>
              </a:r>
              <a:endParaRPr sz="1800">
                <a:solidFill>
                  <a:schemeClr val="dk1"/>
                </a:solidFill>
                <a:latin typeface="Calibri"/>
                <a:ea typeface="Calibri"/>
                <a:cs typeface="Calibri"/>
                <a:sym typeface="Calibri"/>
              </a:endParaRPr>
            </a:p>
          </p:txBody>
        </p:sp>
        <p:sp>
          <p:nvSpPr>
            <p:cNvPr id="519" name="Google Shape;519;p36"/>
            <p:cNvSpPr/>
            <p:nvPr/>
          </p:nvSpPr>
          <p:spPr>
            <a:xfrm>
              <a:off x="5658583" y="5150009"/>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0" name="Google Shape;520;p36"/>
            <p:cNvSpPr/>
            <p:nvPr/>
          </p:nvSpPr>
          <p:spPr>
            <a:xfrm>
              <a:off x="5813043" y="5296746"/>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1" name="Google Shape;521;p36"/>
            <p:cNvSpPr txBox="1"/>
            <p:nvPr/>
          </p:nvSpPr>
          <p:spPr>
            <a:xfrm>
              <a:off x="5838898" y="5322601"/>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Go back to data to determine root cause.</a:t>
              </a:r>
              <a:endParaRPr sz="1800">
                <a:solidFill>
                  <a:schemeClr val="dk1"/>
                </a:solidFill>
                <a:latin typeface="Calibri"/>
                <a:ea typeface="Calibri"/>
                <a:cs typeface="Calibri"/>
                <a:sym typeface="Calibri"/>
              </a:endParaRPr>
            </a:p>
          </p:txBody>
        </p:sp>
        <p:sp>
          <p:nvSpPr>
            <p:cNvPr id="522" name="Google Shape;522;p36"/>
            <p:cNvSpPr/>
            <p:nvPr/>
          </p:nvSpPr>
          <p:spPr>
            <a:xfrm>
              <a:off x="6508113" y="2575934"/>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3" name="Google Shape;523;p36"/>
            <p:cNvSpPr/>
            <p:nvPr/>
          </p:nvSpPr>
          <p:spPr>
            <a:xfrm>
              <a:off x="6662573" y="2722671"/>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4" name="Google Shape;524;p36"/>
            <p:cNvSpPr txBox="1"/>
            <p:nvPr/>
          </p:nvSpPr>
          <p:spPr>
            <a:xfrm>
              <a:off x="6688428" y="2748526"/>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Did we address the right root cause?</a:t>
              </a:r>
              <a:endParaRPr sz="1800">
                <a:solidFill>
                  <a:schemeClr val="dk1"/>
                </a:solidFill>
                <a:latin typeface="Calibri"/>
                <a:ea typeface="Calibri"/>
                <a:cs typeface="Calibri"/>
                <a:sym typeface="Calibri"/>
              </a:endParaRPr>
            </a:p>
          </p:txBody>
        </p:sp>
        <p:sp>
          <p:nvSpPr>
            <p:cNvPr id="525" name="Google Shape;525;p36"/>
            <p:cNvSpPr/>
            <p:nvPr/>
          </p:nvSpPr>
          <p:spPr>
            <a:xfrm>
              <a:off x="8207172" y="1288896"/>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6" name="Google Shape;526;p36"/>
            <p:cNvSpPr/>
            <p:nvPr/>
          </p:nvSpPr>
          <p:spPr>
            <a:xfrm>
              <a:off x="8361632" y="1435633"/>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7" name="Google Shape;527;p36"/>
            <p:cNvSpPr txBox="1"/>
            <p:nvPr/>
          </p:nvSpPr>
          <p:spPr>
            <a:xfrm>
              <a:off x="8387487" y="1461488"/>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No</a:t>
              </a:r>
              <a:endParaRPr sz="1800">
                <a:solidFill>
                  <a:schemeClr val="dk1"/>
                </a:solidFill>
                <a:latin typeface="Calibri"/>
                <a:ea typeface="Calibri"/>
                <a:cs typeface="Calibri"/>
                <a:sym typeface="Calibri"/>
              </a:endParaRPr>
            </a:p>
          </p:txBody>
        </p:sp>
        <p:sp>
          <p:nvSpPr>
            <p:cNvPr id="528" name="Google Shape;528;p36"/>
            <p:cNvSpPr/>
            <p:nvPr/>
          </p:nvSpPr>
          <p:spPr>
            <a:xfrm>
              <a:off x="8207172" y="2575934"/>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9" name="Google Shape;529;p36"/>
            <p:cNvSpPr/>
            <p:nvPr/>
          </p:nvSpPr>
          <p:spPr>
            <a:xfrm>
              <a:off x="8361632" y="2722671"/>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0" name="Google Shape;530;p36"/>
            <p:cNvSpPr txBox="1"/>
            <p:nvPr/>
          </p:nvSpPr>
          <p:spPr>
            <a:xfrm>
              <a:off x="8387487" y="2748526"/>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Are there obstacles to implementation?</a:t>
              </a:r>
              <a:endParaRPr sz="1800">
                <a:solidFill>
                  <a:schemeClr val="dk1"/>
                </a:solidFill>
                <a:latin typeface="Calibri"/>
                <a:ea typeface="Calibri"/>
                <a:cs typeface="Calibri"/>
                <a:sym typeface="Calibri"/>
              </a:endParaRPr>
            </a:p>
          </p:txBody>
        </p:sp>
        <p:sp>
          <p:nvSpPr>
            <p:cNvPr id="531" name="Google Shape;531;p36"/>
            <p:cNvSpPr/>
            <p:nvPr/>
          </p:nvSpPr>
          <p:spPr>
            <a:xfrm>
              <a:off x="7357642" y="3862971"/>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2" name="Google Shape;532;p36"/>
            <p:cNvSpPr/>
            <p:nvPr/>
          </p:nvSpPr>
          <p:spPr>
            <a:xfrm>
              <a:off x="7512102" y="4009708"/>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3" name="Google Shape;533;p36"/>
            <p:cNvSpPr txBox="1"/>
            <p:nvPr/>
          </p:nvSpPr>
          <p:spPr>
            <a:xfrm>
              <a:off x="7537957" y="4035563"/>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Yes</a:t>
              </a:r>
              <a:endParaRPr sz="1800">
                <a:solidFill>
                  <a:schemeClr val="dk1"/>
                </a:solidFill>
                <a:latin typeface="Calibri"/>
                <a:ea typeface="Calibri"/>
                <a:cs typeface="Calibri"/>
                <a:sym typeface="Calibri"/>
              </a:endParaRPr>
            </a:p>
          </p:txBody>
        </p:sp>
        <p:sp>
          <p:nvSpPr>
            <p:cNvPr id="534" name="Google Shape;534;p36"/>
            <p:cNvSpPr/>
            <p:nvPr/>
          </p:nvSpPr>
          <p:spPr>
            <a:xfrm>
              <a:off x="7357642" y="5150009"/>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5" name="Google Shape;535;p36"/>
            <p:cNvSpPr/>
            <p:nvPr/>
          </p:nvSpPr>
          <p:spPr>
            <a:xfrm>
              <a:off x="7512102" y="5296746"/>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6" name="Google Shape;536;p36"/>
            <p:cNvSpPr txBox="1"/>
            <p:nvPr/>
          </p:nvSpPr>
          <p:spPr>
            <a:xfrm>
              <a:off x="7537957" y="5322601"/>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Address obstacles.</a:t>
              </a:r>
              <a:endParaRPr sz="1800">
                <a:solidFill>
                  <a:schemeClr val="dk1"/>
                </a:solidFill>
                <a:latin typeface="Calibri"/>
                <a:ea typeface="Calibri"/>
                <a:cs typeface="Calibri"/>
                <a:sym typeface="Calibri"/>
              </a:endParaRPr>
            </a:p>
          </p:txBody>
        </p:sp>
        <p:sp>
          <p:nvSpPr>
            <p:cNvPr id="537" name="Google Shape;537;p36"/>
            <p:cNvSpPr/>
            <p:nvPr/>
          </p:nvSpPr>
          <p:spPr>
            <a:xfrm>
              <a:off x="9056702" y="3862971"/>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8" name="Google Shape;538;p36"/>
            <p:cNvSpPr/>
            <p:nvPr/>
          </p:nvSpPr>
          <p:spPr>
            <a:xfrm>
              <a:off x="9211162" y="4009708"/>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39" name="Google Shape;539;p36"/>
            <p:cNvSpPr txBox="1"/>
            <p:nvPr/>
          </p:nvSpPr>
          <p:spPr>
            <a:xfrm>
              <a:off x="9237017" y="4035563"/>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No</a:t>
              </a:r>
              <a:endParaRPr sz="1800">
                <a:solidFill>
                  <a:schemeClr val="dk1"/>
                </a:solidFill>
                <a:latin typeface="Calibri"/>
                <a:ea typeface="Calibri"/>
                <a:cs typeface="Calibri"/>
                <a:sym typeface="Calibri"/>
              </a:endParaRPr>
            </a:p>
          </p:txBody>
        </p:sp>
        <p:sp>
          <p:nvSpPr>
            <p:cNvPr id="540" name="Google Shape;540;p36"/>
            <p:cNvSpPr/>
            <p:nvPr/>
          </p:nvSpPr>
          <p:spPr>
            <a:xfrm>
              <a:off x="9056702" y="5150009"/>
              <a:ext cx="1390139" cy="882738"/>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41" name="Google Shape;541;p36"/>
            <p:cNvSpPr/>
            <p:nvPr/>
          </p:nvSpPr>
          <p:spPr>
            <a:xfrm>
              <a:off x="9211162" y="5296746"/>
              <a:ext cx="1390139" cy="882738"/>
            </a:xfrm>
            <a:prstGeom prst="roundRect">
              <a:avLst>
                <a:gd name="adj" fmla="val 10000"/>
              </a:avLst>
            </a:prstGeom>
            <a:solidFill>
              <a:schemeClr val="lt1">
                <a:alpha val="89411"/>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42" name="Google Shape;542;p36"/>
            <p:cNvSpPr txBox="1"/>
            <p:nvPr/>
          </p:nvSpPr>
          <p:spPr>
            <a:xfrm>
              <a:off x="9237017" y="5322601"/>
              <a:ext cx="1338429" cy="831028"/>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dk1"/>
                </a:buClr>
                <a:buSzPts val="1300"/>
                <a:buFont typeface="Calibri"/>
                <a:buNone/>
              </a:pPr>
              <a:r>
                <a:rPr lang="en-US" sz="1300">
                  <a:solidFill>
                    <a:schemeClr val="dk1"/>
                  </a:solidFill>
                  <a:latin typeface="Calibri"/>
                  <a:ea typeface="Calibri"/>
                  <a:cs typeface="Calibri"/>
                  <a:sym typeface="Calibri"/>
                </a:rPr>
                <a:t>Implement plan.</a:t>
              </a:r>
              <a:endParaRPr sz="1800">
                <a:solidFill>
                  <a:schemeClr val="dk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48" name="Google Shape;548;p37"/>
          <p:cNvGrpSpPr/>
          <p:nvPr/>
        </p:nvGrpSpPr>
        <p:grpSpPr>
          <a:xfrm>
            <a:off x="1974278" y="807276"/>
            <a:ext cx="5228901" cy="5195442"/>
            <a:chOff x="838136" y="-1968"/>
            <a:chExt cx="5228901" cy="5195442"/>
          </a:xfrm>
        </p:grpSpPr>
        <p:sp>
          <p:nvSpPr>
            <p:cNvPr id="549" name="Google Shape;549;p37"/>
            <p:cNvSpPr/>
            <p:nvPr/>
          </p:nvSpPr>
          <p:spPr>
            <a:xfrm>
              <a:off x="4078702" y="11418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0" name="Google Shape;550;p37"/>
            <p:cNvSpPr txBox="1"/>
            <p:nvPr/>
          </p:nvSpPr>
          <p:spPr>
            <a:xfrm>
              <a:off x="407870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Is there a problem?</a:t>
              </a:r>
              <a:endParaRPr sz="1800">
                <a:solidFill>
                  <a:schemeClr val="dk1"/>
                </a:solidFill>
                <a:latin typeface="Calibri"/>
                <a:ea typeface="Calibri"/>
                <a:cs typeface="Calibri"/>
                <a:sym typeface="Calibri"/>
              </a:endParaRPr>
            </a:p>
          </p:txBody>
        </p:sp>
        <p:sp>
          <p:nvSpPr>
            <p:cNvPr id="551" name="Google Shape;551;p37"/>
            <p:cNvSpPr/>
            <p:nvPr/>
          </p:nvSpPr>
          <p:spPr>
            <a:xfrm>
              <a:off x="871595" y="-1968"/>
              <a:ext cx="5195442" cy="5195442"/>
            </a:xfrm>
            <a:custGeom>
              <a:avLst/>
              <a:gdLst/>
              <a:ahLst/>
              <a:cxnLst/>
              <a:rect l="l" t="t" r="r" b="b"/>
              <a:pathLst>
                <a:path w="120000" h="120000" extrusionOk="0">
                  <a:moveTo>
                    <a:pt x="112122" y="44148"/>
                  </a:moveTo>
                  <a:cubicBezTo>
                    <a:pt x="114593" y="52272"/>
                    <a:pt x="115130" y="60861"/>
                    <a:pt x="113692" y="69230"/>
                  </a:cubicBezTo>
                  <a:lnTo>
                    <a:pt x="118940" y="70826"/>
                  </a:lnTo>
                  <a:lnTo>
                    <a:pt x="108161" y="74647"/>
                  </a:lnTo>
                  <a:lnTo>
                    <a:pt x="100453" y="65204"/>
                  </a:lnTo>
                  <a:lnTo>
                    <a:pt x="105695" y="66798"/>
                  </a:lnTo>
                  <a:lnTo>
                    <a:pt x="105695" y="66798"/>
                  </a:lnTo>
                  <a:cubicBezTo>
                    <a:pt x="106703" y="60024"/>
                    <a:pt x="106192" y="53110"/>
                    <a:pt x="104199" y="46558"/>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2" name="Google Shape;552;p37"/>
            <p:cNvSpPr/>
            <p:nvPr/>
          </p:nvSpPr>
          <p:spPr>
            <a:xfrm>
              <a:off x="407870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3" name="Google Shape;553;p37"/>
            <p:cNvSpPr txBox="1"/>
            <p:nvPr/>
          </p:nvSpPr>
          <p:spPr>
            <a:xfrm>
              <a:off x="407870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Why is the problem happening?</a:t>
              </a:r>
              <a:endParaRPr sz="1800">
                <a:solidFill>
                  <a:schemeClr val="dk1"/>
                </a:solidFill>
                <a:latin typeface="Calibri"/>
                <a:ea typeface="Calibri"/>
                <a:cs typeface="Calibri"/>
                <a:sym typeface="Calibri"/>
              </a:endParaRPr>
            </a:p>
          </p:txBody>
        </p:sp>
        <p:sp>
          <p:nvSpPr>
            <p:cNvPr id="554" name="Google Shape;554;p37"/>
            <p:cNvSpPr/>
            <p:nvPr/>
          </p:nvSpPr>
          <p:spPr>
            <a:xfrm>
              <a:off x="838136" y="-1968"/>
              <a:ext cx="5195442" cy="5195442"/>
            </a:xfrm>
            <a:custGeom>
              <a:avLst/>
              <a:gdLst/>
              <a:ahLst/>
              <a:cxnLst/>
              <a:rect l="l" t="t" r="r" b="b"/>
              <a:pathLst>
                <a:path w="120000" h="120000" extrusionOk="0">
                  <a:moveTo>
                    <a:pt x="75852" y="112122"/>
                  </a:moveTo>
                  <a:cubicBezTo>
                    <a:pt x="67728" y="114593"/>
                    <a:pt x="59139" y="115130"/>
                    <a:pt x="50770" y="113692"/>
                  </a:cubicBezTo>
                  <a:lnTo>
                    <a:pt x="49174" y="118940"/>
                  </a:lnTo>
                  <a:lnTo>
                    <a:pt x="45353" y="108161"/>
                  </a:lnTo>
                  <a:lnTo>
                    <a:pt x="54796" y="100453"/>
                  </a:lnTo>
                  <a:lnTo>
                    <a:pt x="53202" y="105695"/>
                  </a:lnTo>
                  <a:cubicBezTo>
                    <a:pt x="59976" y="106703"/>
                    <a:pt x="66890" y="106192"/>
                    <a:pt x="73442" y="104199"/>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5" name="Google Shape;555;p37"/>
            <p:cNvSpPr/>
            <p:nvPr/>
          </p:nvSpPr>
          <p:spPr>
            <a:xfrm>
              <a:off x="954292" y="3238597"/>
              <a:ext cx="1838720" cy="183872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6" name="Google Shape;556;p37"/>
            <p:cNvSpPr txBox="1"/>
            <p:nvPr/>
          </p:nvSpPr>
          <p:spPr>
            <a:xfrm>
              <a:off x="954292" y="323859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What can be done about the problem?</a:t>
              </a:r>
              <a:endParaRPr sz="1800">
                <a:solidFill>
                  <a:schemeClr val="dk1"/>
                </a:solidFill>
                <a:latin typeface="Calibri"/>
                <a:ea typeface="Calibri"/>
                <a:cs typeface="Calibri"/>
                <a:sym typeface="Calibri"/>
              </a:endParaRPr>
            </a:p>
          </p:txBody>
        </p:sp>
        <p:sp>
          <p:nvSpPr>
            <p:cNvPr id="557" name="Google Shape;557;p37"/>
            <p:cNvSpPr/>
            <p:nvPr/>
          </p:nvSpPr>
          <p:spPr>
            <a:xfrm>
              <a:off x="838136" y="-1968"/>
              <a:ext cx="5195442" cy="5195442"/>
            </a:xfrm>
            <a:custGeom>
              <a:avLst/>
              <a:gdLst/>
              <a:ahLst/>
              <a:cxnLst/>
              <a:rect l="l" t="t" r="r" b="b"/>
              <a:pathLst>
                <a:path w="120000" h="120000" extrusionOk="0">
                  <a:moveTo>
                    <a:pt x="7878" y="75852"/>
                  </a:moveTo>
                  <a:lnTo>
                    <a:pt x="7878" y="75852"/>
                  </a:lnTo>
                  <a:cubicBezTo>
                    <a:pt x="5407" y="67728"/>
                    <a:pt x="4870" y="59139"/>
                    <a:pt x="6308" y="50770"/>
                  </a:cubicBezTo>
                  <a:lnTo>
                    <a:pt x="1060" y="49174"/>
                  </a:lnTo>
                  <a:lnTo>
                    <a:pt x="11839" y="45353"/>
                  </a:lnTo>
                  <a:lnTo>
                    <a:pt x="19547" y="54796"/>
                  </a:lnTo>
                  <a:lnTo>
                    <a:pt x="14305" y="53202"/>
                  </a:lnTo>
                  <a:lnTo>
                    <a:pt x="14305" y="53202"/>
                  </a:lnTo>
                  <a:cubicBezTo>
                    <a:pt x="13297" y="59976"/>
                    <a:pt x="13808" y="66890"/>
                    <a:pt x="15801" y="73442"/>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8" name="Google Shape;558;p37"/>
            <p:cNvSpPr/>
            <p:nvPr/>
          </p:nvSpPr>
          <p:spPr>
            <a:xfrm>
              <a:off x="954292" y="114187"/>
              <a:ext cx="1838720" cy="1838720"/>
            </a:xfrm>
            <a:prstGeom prst="rect">
              <a:avLst/>
            </a:prstGeom>
            <a:solidFill>
              <a:srgbClr val="FFF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59" name="Google Shape;559;p37"/>
            <p:cNvSpPr txBox="1"/>
            <p:nvPr/>
          </p:nvSpPr>
          <p:spPr>
            <a:xfrm>
              <a:off x="954292" y="114187"/>
              <a:ext cx="1838720" cy="183872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2700"/>
                <a:buFont typeface="Calibri"/>
                <a:buNone/>
              </a:pPr>
              <a:r>
                <a:rPr lang="en-US" sz="2700">
                  <a:solidFill>
                    <a:schemeClr val="dk1"/>
                  </a:solidFill>
                  <a:latin typeface="Calibri"/>
                  <a:ea typeface="Calibri"/>
                  <a:cs typeface="Calibri"/>
                  <a:sym typeface="Calibri"/>
                </a:rPr>
                <a:t>Did the intervention work?</a:t>
              </a:r>
              <a:endParaRPr sz="1800">
                <a:solidFill>
                  <a:schemeClr val="dk1"/>
                </a:solidFill>
                <a:latin typeface="Calibri"/>
                <a:ea typeface="Calibri"/>
                <a:cs typeface="Calibri"/>
                <a:sym typeface="Calibri"/>
              </a:endParaRPr>
            </a:p>
          </p:txBody>
        </p:sp>
        <p:sp>
          <p:nvSpPr>
            <p:cNvPr id="560" name="Google Shape;560;p37"/>
            <p:cNvSpPr/>
            <p:nvPr/>
          </p:nvSpPr>
          <p:spPr>
            <a:xfrm>
              <a:off x="838136" y="-1968"/>
              <a:ext cx="5195442" cy="5195442"/>
            </a:xfrm>
            <a:custGeom>
              <a:avLst/>
              <a:gdLst/>
              <a:ahLst/>
              <a:cxnLst/>
              <a:rect l="l" t="t" r="r" b="b"/>
              <a:pathLst>
                <a:path w="120000" h="120000" extrusionOk="0">
                  <a:moveTo>
                    <a:pt x="44148" y="7878"/>
                  </a:moveTo>
                  <a:lnTo>
                    <a:pt x="44148" y="7878"/>
                  </a:lnTo>
                  <a:cubicBezTo>
                    <a:pt x="52272" y="5407"/>
                    <a:pt x="60861" y="4870"/>
                    <a:pt x="69230" y="6308"/>
                  </a:cubicBezTo>
                  <a:lnTo>
                    <a:pt x="70826" y="1060"/>
                  </a:lnTo>
                  <a:lnTo>
                    <a:pt x="74647" y="11839"/>
                  </a:lnTo>
                  <a:lnTo>
                    <a:pt x="65204" y="19547"/>
                  </a:lnTo>
                  <a:lnTo>
                    <a:pt x="66798" y="14305"/>
                  </a:lnTo>
                  <a:lnTo>
                    <a:pt x="66798" y="14305"/>
                  </a:lnTo>
                  <a:cubicBezTo>
                    <a:pt x="60024" y="13297"/>
                    <a:pt x="53110" y="13808"/>
                    <a:pt x="46558" y="15801"/>
                  </a:cubicBezTo>
                  <a:close/>
                </a:path>
              </a:pathLst>
            </a:cu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561" name="Google Shape;561;p37"/>
          <p:cNvSpPr txBox="1"/>
          <p:nvPr/>
        </p:nvSpPr>
        <p:spPr>
          <a:xfrm>
            <a:off x="7477125" y="5467350"/>
            <a:ext cx="981075"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Calibri"/>
              <a:buNone/>
            </a:pPr>
            <a:r>
              <a:rPr lang="en-US" sz="1350">
                <a:solidFill>
                  <a:schemeClr val="dk1"/>
                </a:solidFill>
                <a:latin typeface="Calibri"/>
                <a:ea typeface="Calibri"/>
                <a:cs typeface="Calibri"/>
                <a:sym typeface="Calibri"/>
              </a:rPr>
              <a:t>Tilly 2008</a:t>
            </a: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aphicFrame>
        <p:nvGraphicFramePr>
          <p:cNvPr id="567" name="Google Shape;567;p38"/>
          <p:cNvGraphicFramePr/>
          <p:nvPr/>
        </p:nvGraphicFramePr>
        <p:xfrm>
          <a:off x="426720" y="1690689"/>
          <a:ext cx="3000000" cy="3000000"/>
        </p:xfrm>
        <a:graphic>
          <a:graphicData uri="http://schemas.openxmlformats.org/drawingml/2006/table">
            <a:tbl>
              <a:tblPr>
                <a:noFill/>
                <a:tableStyleId>{3E06D021-00BE-4D11-8BD6-273525792A89}</a:tableStyleId>
              </a:tblPr>
              <a:tblGrid>
                <a:gridCol w="2030525">
                  <a:extLst>
                    <a:ext uri="{9D8B030D-6E8A-4147-A177-3AD203B41FA5}">
                      <a16:colId xmlns:a16="http://schemas.microsoft.com/office/drawing/2014/main" val="20000"/>
                    </a:ext>
                  </a:extLst>
                </a:gridCol>
                <a:gridCol w="3190975">
                  <a:extLst>
                    <a:ext uri="{9D8B030D-6E8A-4147-A177-3AD203B41FA5}">
                      <a16:colId xmlns:a16="http://schemas.microsoft.com/office/drawing/2014/main" val="20001"/>
                    </a:ext>
                  </a:extLst>
                </a:gridCol>
                <a:gridCol w="3190975">
                  <a:extLst>
                    <a:ext uri="{9D8B030D-6E8A-4147-A177-3AD203B41FA5}">
                      <a16:colId xmlns:a16="http://schemas.microsoft.com/office/drawing/2014/main" val="20002"/>
                    </a:ext>
                  </a:extLst>
                </a:gridCol>
              </a:tblGrid>
              <a:tr h="409025">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 </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Goal not met</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Goal met</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extLst>
                  <a:ext uri="{0D108BD9-81ED-4DB2-BD59-A6C34878D82A}">
                    <a16:rowId xmlns:a16="http://schemas.microsoft.com/office/drawing/2014/main" val="10000"/>
                  </a:ext>
                </a:extLst>
              </a:tr>
              <a:tr h="2120875">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Plan not implemented</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Are there obstacles to implementation?</a:t>
                      </a:r>
                      <a:endParaRPr sz="1800" u="none" strike="noStrike" cap="none"/>
                    </a:p>
                    <a:p>
                      <a:pPr marL="0" marR="0" lvl="0" indent="0" algn="l" rtl="0">
                        <a:lnSpc>
                          <a:spcPct val="107000"/>
                        </a:lnSpc>
                        <a:spcBef>
                          <a:spcPts val="0"/>
                        </a:spcBef>
                        <a:spcAft>
                          <a:spcPts val="0"/>
                        </a:spcAft>
                        <a:buClr>
                          <a:schemeClr val="dk1"/>
                        </a:buClr>
                        <a:buSzPts val="2000"/>
                        <a:buFont typeface="Calibri"/>
                        <a:buNone/>
                      </a:pPr>
                      <a:r>
                        <a:rPr lang="en-US" sz="2000" b="1" u="none" strike="noStrike" cap="none">
                          <a:latin typeface="Calibri"/>
                          <a:ea typeface="Calibri"/>
                          <a:cs typeface="Calibri"/>
                          <a:sym typeface="Calibri"/>
                        </a:rPr>
                        <a:t>Yes</a:t>
                      </a:r>
                      <a:r>
                        <a:rPr lang="en-US" sz="2000" u="none" strike="noStrike" cap="none">
                          <a:latin typeface="Calibri"/>
                          <a:ea typeface="Calibri"/>
                          <a:cs typeface="Calibri"/>
                          <a:sym typeface="Calibri"/>
                        </a:rPr>
                        <a:t>: Modify plan to eliminate the obstacles.</a:t>
                      </a:r>
                      <a:endParaRPr sz="1800" u="none" strike="noStrike" cap="none"/>
                    </a:p>
                    <a:p>
                      <a:pPr marL="0" marR="0" lvl="0" indent="0" algn="l" rtl="0">
                        <a:lnSpc>
                          <a:spcPct val="107000"/>
                        </a:lnSpc>
                        <a:spcBef>
                          <a:spcPts val="0"/>
                        </a:spcBef>
                        <a:spcAft>
                          <a:spcPts val="0"/>
                        </a:spcAft>
                        <a:buClr>
                          <a:schemeClr val="dk1"/>
                        </a:buClr>
                        <a:buSzPts val="2000"/>
                        <a:buFont typeface="Calibri"/>
                        <a:buNone/>
                      </a:pPr>
                      <a:r>
                        <a:rPr lang="en-US" sz="2000" b="1" u="none" strike="noStrike" cap="none">
                          <a:latin typeface="Calibri"/>
                          <a:ea typeface="Calibri"/>
                          <a:cs typeface="Calibri"/>
                          <a:sym typeface="Calibri"/>
                        </a:rPr>
                        <a:t>No</a:t>
                      </a:r>
                      <a:r>
                        <a:rPr lang="en-US" sz="2000" u="none" strike="noStrike" cap="none">
                          <a:latin typeface="Calibri"/>
                          <a:ea typeface="Calibri"/>
                          <a:cs typeface="Calibri"/>
                          <a:sym typeface="Calibri"/>
                        </a:rPr>
                        <a:t>: Implement the plan.</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Look at data to determine </a:t>
                      </a:r>
                      <a:r>
                        <a:rPr lang="en-US" sz="2000" i="1" u="none" strike="noStrike" cap="none">
                          <a:latin typeface="Calibri"/>
                          <a:ea typeface="Calibri"/>
                          <a:cs typeface="Calibri"/>
                          <a:sym typeface="Calibri"/>
                        </a:rPr>
                        <a:t>why</a:t>
                      </a:r>
                      <a:r>
                        <a:rPr lang="en-US" sz="2000" u="none" strike="noStrike" cap="none">
                          <a:latin typeface="Calibri"/>
                          <a:ea typeface="Calibri"/>
                          <a:cs typeface="Calibri"/>
                          <a:sym typeface="Calibri"/>
                        </a:rPr>
                        <a:t> the goal was achieved, so you can replicate.</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21700">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Plan implemented</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B0F0"/>
                    </a:solidFill>
                  </a:tcPr>
                </a:tc>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Re-analyze data; develop an alternate hypotheses; modify the plan to address the alternative hypothesis.</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Plan for sustained implementation.</a:t>
                      </a:r>
                      <a:endParaRPr sz="1800" u="none" strike="noStrike" cap="none"/>
                    </a:p>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 </a:t>
                      </a:r>
                      <a:endParaRPr sz="1800" u="none" strike="noStrike" cap="none"/>
                    </a:p>
                    <a:p>
                      <a:pPr marL="0" marR="0" lvl="0" indent="0" algn="l"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Return to data to identify a new problem to address.</a:t>
                      </a:r>
                      <a:endParaRPr sz="1800" u="none" strike="noStrike" cap="none"/>
                    </a:p>
                  </a:txBody>
                  <a:tcPr marL="38575" marR="3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68" name="Google Shape;568;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Evaluate Plan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39"/>
          <p:cNvPicPr preferRelativeResize="0"/>
          <p:nvPr/>
        </p:nvPicPr>
        <p:blipFill rotWithShape="1">
          <a:blip r:embed="rId3">
            <a:alphaModFix/>
          </a:blip>
          <a:srcRect/>
          <a:stretch/>
        </p:blipFill>
        <p:spPr>
          <a:xfrm>
            <a:off x="6312023" y="2290490"/>
            <a:ext cx="2831978" cy="4021409"/>
          </a:xfrm>
          <a:prstGeom prst="rect">
            <a:avLst/>
          </a:prstGeom>
          <a:noFill/>
          <a:ln>
            <a:noFill/>
          </a:ln>
        </p:spPr>
      </p:pic>
      <p:sp>
        <p:nvSpPr>
          <p:cNvPr id="575" name="Google Shape;575;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Then we systematically repeat…</a:t>
            </a:r>
            <a:endParaRPr/>
          </a:p>
        </p:txBody>
      </p:sp>
      <p:sp>
        <p:nvSpPr>
          <p:cNvPr id="576" name="Google Shape;576;p3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ts val="2800"/>
              <a:buChar char="•"/>
            </a:pPr>
            <a:r>
              <a:rPr lang="en-US"/>
              <a:t>Creating cycles of continuous improvement.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latin typeface="Calibri"/>
                <a:ea typeface="Calibri"/>
                <a:cs typeface="Calibri"/>
                <a:sym typeface="Calibri"/>
              </a:rPr>
              <a:t>Attention Signal</a:t>
            </a:r>
            <a:endParaRPr/>
          </a:p>
        </p:txBody>
      </p:sp>
      <p:sp>
        <p:nvSpPr>
          <p:cNvPr id="88" name="Google Shape;88;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rgbClr val="FF0000"/>
              </a:buClr>
              <a:buSzPts val="28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40"/>
          <p:cNvPicPr preferRelativeResize="0"/>
          <p:nvPr/>
        </p:nvPicPr>
        <p:blipFill rotWithShape="1">
          <a:blip r:embed="rId3">
            <a:alphaModFix/>
          </a:blip>
          <a:srcRect/>
          <a:stretch/>
        </p:blipFill>
        <p:spPr>
          <a:xfrm>
            <a:off x="7524116" y="4619625"/>
            <a:ext cx="1619884" cy="1619884"/>
          </a:xfrm>
          <a:prstGeom prst="rect">
            <a:avLst/>
          </a:prstGeom>
          <a:noFill/>
          <a:ln>
            <a:noFill/>
          </a:ln>
        </p:spPr>
      </p:pic>
      <p:sp>
        <p:nvSpPr>
          <p:cNvPr id="583" name="Google Shape;583;p40"/>
          <p:cNvSpPr txBox="1">
            <a:spLocks noGrp="1"/>
          </p:cNvSpPr>
          <p:nvPr>
            <p:ph type="title"/>
          </p:nvPr>
        </p:nvSpPr>
        <p:spPr>
          <a:xfrm>
            <a:off x="628650" y="343611"/>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Compass Points</a:t>
            </a:r>
            <a:endParaRPr/>
          </a:p>
        </p:txBody>
      </p:sp>
      <p:graphicFrame>
        <p:nvGraphicFramePr>
          <p:cNvPr id="584" name="Google Shape;584;p40"/>
          <p:cNvGraphicFramePr/>
          <p:nvPr/>
        </p:nvGraphicFramePr>
        <p:xfrm>
          <a:off x="1524000" y="1797050"/>
          <a:ext cx="3000000" cy="3000000"/>
        </p:xfrm>
        <a:graphic>
          <a:graphicData uri="http://schemas.openxmlformats.org/drawingml/2006/table">
            <a:tbl>
              <a:tblPr>
                <a:noFill/>
                <a:tableStyleId>{3E06D021-00BE-4D11-8BD6-273525792A89}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1783075">
                <a:tc>
                  <a:txBody>
                    <a:bodyPr/>
                    <a:lstStyle/>
                    <a:p>
                      <a:pPr marL="0" marR="0" lvl="0" indent="0" algn="ctr" rtl="0">
                        <a:spcBef>
                          <a:spcPts val="0"/>
                        </a:spcBef>
                        <a:spcAft>
                          <a:spcPts val="0"/>
                        </a:spcAft>
                        <a:buClr>
                          <a:srgbClr val="000000"/>
                        </a:buClr>
                        <a:buSzPts val="4800"/>
                        <a:buFont typeface="Calibri"/>
                        <a:buNone/>
                      </a:pPr>
                      <a:r>
                        <a:rPr lang="en-US" sz="4800" b="0" u="none" strike="noStrike" cap="none">
                          <a:solidFill>
                            <a:srgbClr val="000000"/>
                          </a:solidFill>
                        </a:rPr>
                        <a:t>E</a:t>
                      </a:r>
                      <a:r>
                        <a:rPr lang="en-US" sz="2400" b="0" u="none" strike="noStrike" cap="none">
                          <a:solidFill>
                            <a:srgbClr val="000000"/>
                          </a:solidFill>
                        </a:rPr>
                        <a:t>xcites</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rgbClr val="000000"/>
                        </a:buClr>
                        <a:buSzPts val="4800"/>
                        <a:buFont typeface="Calibri"/>
                        <a:buNone/>
                      </a:pPr>
                      <a:r>
                        <a:rPr lang="en-US" sz="4800" b="0" u="none" strike="noStrike" cap="none">
                          <a:solidFill>
                            <a:srgbClr val="000000"/>
                          </a:solidFill>
                        </a:rPr>
                        <a:t>W</a:t>
                      </a:r>
                      <a:r>
                        <a:rPr lang="en-US" sz="2400" b="0" u="none" strike="noStrike" cap="none">
                          <a:solidFill>
                            <a:srgbClr val="000000"/>
                          </a:solidFill>
                        </a:rPr>
                        <a:t>orries</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783075">
                <a:tc>
                  <a:txBody>
                    <a:bodyPr/>
                    <a:lstStyle/>
                    <a:p>
                      <a:pPr marL="0" marR="0" lvl="0" indent="0" algn="ctr" rtl="0">
                        <a:spcBef>
                          <a:spcPts val="0"/>
                        </a:spcBef>
                        <a:spcAft>
                          <a:spcPts val="0"/>
                        </a:spcAft>
                        <a:buClr>
                          <a:srgbClr val="000000"/>
                        </a:buClr>
                        <a:buSzPts val="4800"/>
                        <a:buFont typeface="Calibri"/>
                        <a:buNone/>
                      </a:pPr>
                      <a:r>
                        <a:rPr lang="en-US" sz="4800" b="0" u="none" strike="noStrike" cap="none">
                          <a:solidFill>
                            <a:srgbClr val="000000"/>
                          </a:solidFill>
                        </a:rPr>
                        <a:t>N</a:t>
                      </a:r>
                      <a:r>
                        <a:rPr lang="en-US" sz="2400" b="0" u="none" strike="noStrike" cap="none">
                          <a:solidFill>
                            <a:srgbClr val="000000"/>
                          </a:solidFill>
                        </a:rPr>
                        <a:t>eed to Know</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Clr>
                          <a:srgbClr val="000000"/>
                        </a:buClr>
                        <a:buSzPts val="2400"/>
                        <a:buFont typeface="Calibri"/>
                        <a:buNone/>
                      </a:pPr>
                      <a:r>
                        <a:rPr lang="en-US" sz="2400" b="0" u="none" strike="noStrike" cap="none">
                          <a:solidFill>
                            <a:srgbClr val="000000"/>
                          </a:solidFill>
                        </a:rPr>
                        <a:t>Next</a:t>
                      </a:r>
                      <a:r>
                        <a:rPr lang="en-US" sz="1800" b="0" u="none" strike="noStrike" cap="none">
                          <a:solidFill>
                            <a:srgbClr val="000000"/>
                          </a:solidFill>
                        </a:rPr>
                        <a:t> </a:t>
                      </a:r>
                      <a:r>
                        <a:rPr lang="en-US" sz="4800" b="0" u="none" strike="noStrike" cap="none">
                          <a:solidFill>
                            <a:srgbClr val="000000"/>
                          </a:solidFill>
                        </a:rPr>
                        <a:t>S</a:t>
                      </a:r>
                      <a:r>
                        <a:rPr lang="en-US" sz="2400" b="0" u="none" strike="noStrike" cap="none">
                          <a:solidFill>
                            <a:srgbClr val="000000"/>
                          </a:solidFill>
                        </a:rPr>
                        <a:t>teps</a:t>
                      </a:r>
                      <a:endParaRPr sz="18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85" name="Google Shape;585;p40"/>
          <p:cNvSpPr/>
          <p:nvPr/>
        </p:nvSpPr>
        <p:spPr>
          <a:xfrm>
            <a:off x="5347252" y="6102850"/>
            <a:ext cx="327991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Adapted from Ritchhart, R., Church, M., and Morrison, K. (2011). </a:t>
            </a:r>
            <a:endParaRPr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Closing and Next Steps</a:t>
            </a:r>
            <a:endParaRPr/>
          </a:p>
        </p:txBody>
      </p:sp>
      <p:pic>
        <p:nvPicPr>
          <p:cNvPr id="592" name="Google Shape;592;p41"/>
          <p:cNvPicPr preferRelativeResize="0"/>
          <p:nvPr/>
        </p:nvPicPr>
        <p:blipFill rotWithShape="1">
          <a:blip r:embed="rId3">
            <a:alphaModFix/>
          </a:blip>
          <a:srcRect/>
          <a:stretch/>
        </p:blipFill>
        <p:spPr>
          <a:xfrm>
            <a:off x="1274445" y="1779756"/>
            <a:ext cx="6595110" cy="4397207"/>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42"/>
          <p:cNvPicPr preferRelativeResize="0"/>
          <p:nvPr/>
        </p:nvPicPr>
        <p:blipFill rotWithShape="1">
          <a:blip r:embed="rId3">
            <a:alphaModFix/>
          </a:blip>
          <a:srcRect/>
          <a:stretch/>
        </p:blipFill>
        <p:spPr>
          <a:xfrm>
            <a:off x="4488205" y="2842461"/>
            <a:ext cx="4346705" cy="2932697"/>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352"/>
              </a:srgbClr>
            </a:outerShdw>
          </a:effectLst>
        </p:spPr>
      </p:pic>
      <p:sp>
        <p:nvSpPr>
          <p:cNvPr id="599" name="Google Shape;599;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Questions &amp; Contacts</a:t>
            </a:r>
            <a:endParaRPr/>
          </a:p>
        </p:txBody>
      </p:sp>
      <p:sp>
        <p:nvSpPr>
          <p:cNvPr id="600" name="Google Shape;600;p42"/>
          <p:cNvSpPr txBox="1">
            <a:spLocks noGrp="1"/>
          </p:cNvSpPr>
          <p:nvPr>
            <p:ph type="body" idx="1"/>
          </p:nvPr>
        </p:nvSpPr>
        <p:spPr>
          <a:xfrm>
            <a:off x="565485" y="3957074"/>
            <a:ext cx="3432008" cy="18180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t>Name(s) and Contact Information</a:t>
            </a:r>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References</a:t>
            </a:r>
            <a:endParaRPr/>
          </a:p>
        </p:txBody>
      </p:sp>
      <p:sp>
        <p:nvSpPr>
          <p:cNvPr id="607" name="Google Shape;607;p43"/>
          <p:cNvSpPr txBox="1">
            <a:spLocks noGrp="1"/>
          </p:cNvSpPr>
          <p:nvPr>
            <p:ph type="body" idx="1"/>
          </p:nvPr>
        </p:nvSpPr>
        <p:spPr>
          <a:xfrm>
            <a:off x="738378" y="1524000"/>
            <a:ext cx="7886700" cy="4693919"/>
          </a:xfrm>
          <a:prstGeom prst="rect">
            <a:avLst/>
          </a:prstGeom>
          <a:noFill/>
          <a:ln>
            <a:noFill/>
          </a:ln>
        </p:spPr>
        <p:txBody>
          <a:bodyPr spcFirstLastPara="1" wrap="square" lIns="91425" tIns="45700" rIns="91425" bIns="45700" anchor="t" anchorCtr="0">
            <a:normAutofit fontScale="40000" lnSpcReduction="20000"/>
          </a:bodyPr>
          <a:lstStyle/>
          <a:p>
            <a:pPr marL="228600" lvl="0" indent="-228600" algn="l" rtl="0">
              <a:lnSpc>
                <a:spcPct val="90000"/>
              </a:lnSpc>
              <a:spcBef>
                <a:spcPts val="0"/>
              </a:spcBef>
              <a:spcAft>
                <a:spcPts val="0"/>
              </a:spcAft>
              <a:buClr>
                <a:srgbClr val="FF0000"/>
              </a:buClr>
              <a:buSzPct val="100000"/>
              <a:buChar char="•"/>
            </a:pPr>
            <a:r>
              <a:rPr lang="en-US"/>
              <a:t>Bernhardt, V. (1998) . Data Analysis for Comprehensive School Improvement. Eye on Education: Larchmont, New York.</a:t>
            </a:r>
            <a:endParaRPr/>
          </a:p>
          <a:p>
            <a:pPr marL="228600" lvl="0" indent="-228600" algn="l" rtl="0">
              <a:lnSpc>
                <a:spcPct val="90000"/>
              </a:lnSpc>
              <a:spcBef>
                <a:spcPts val="1000"/>
              </a:spcBef>
              <a:spcAft>
                <a:spcPts val="0"/>
              </a:spcAft>
              <a:buClr>
                <a:srgbClr val="FF0000"/>
              </a:buClr>
              <a:buSzPct val="100000"/>
              <a:buChar char="•"/>
            </a:pPr>
            <a:r>
              <a:rPr lang="en-US"/>
              <a:t>Gilbert, T.F. (1978). </a:t>
            </a:r>
            <a:r>
              <a:rPr lang="en-US" i="1"/>
              <a:t>Human competence: Engineering worthy performance</a:t>
            </a:r>
            <a:r>
              <a:rPr lang="en-US"/>
              <a:t>. New York : McGraw-Hill.</a:t>
            </a:r>
            <a:endParaRPr/>
          </a:p>
          <a:p>
            <a:pPr marL="228600" lvl="0" indent="-228600" algn="l" rtl="0">
              <a:lnSpc>
                <a:spcPct val="90000"/>
              </a:lnSpc>
              <a:spcBef>
                <a:spcPts val="1000"/>
              </a:spcBef>
              <a:spcAft>
                <a:spcPts val="0"/>
              </a:spcAft>
              <a:buClr>
                <a:srgbClr val="FF0000"/>
              </a:buClr>
              <a:buSzPct val="100000"/>
              <a:buChar char="•"/>
            </a:pPr>
            <a:r>
              <a:rPr lang="en-US"/>
              <a:t>Gresham, F. M., Sugai, G., &amp; Horner, R. H. (2001). Interpreting outcomes of social skills training for students with high-incidence disabilities. </a:t>
            </a:r>
            <a:r>
              <a:rPr lang="en-US" i="1"/>
              <a:t>Exceptional Children, 67(3), </a:t>
            </a:r>
            <a:r>
              <a:rPr lang="en-US"/>
              <a:t>331-344.</a:t>
            </a:r>
            <a:endParaRPr/>
          </a:p>
          <a:p>
            <a:pPr marL="228600" lvl="0" indent="-228600" algn="l" rtl="0">
              <a:lnSpc>
                <a:spcPct val="90000"/>
              </a:lnSpc>
              <a:spcBef>
                <a:spcPts val="1000"/>
              </a:spcBef>
              <a:spcAft>
                <a:spcPts val="0"/>
              </a:spcAft>
              <a:buClr>
                <a:srgbClr val="FF0000"/>
              </a:buClr>
              <a:buSzPct val="100000"/>
              <a:buChar char="•"/>
            </a:pPr>
            <a:r>
              <a:rPr lang="en-US"/>
              <a:t>Horner, R. (March 8, 2016). Personal Communication.</a:t>
            </a:r>
            <a:endParaRPr/>
          </a:p>
          <a:p>
            <a:pPr marL="228600" lvl="0" indent="-228600" algn="l" rtl="0">
              <a:lnSpc>
                <a:spcPct val="90000"/>
              </a:lnSpc>
              <a:spcBef>
                <a:spcPts val="1000"/>
              </a:spcBef>
              <a:spcAft>
                <a:spcPts val="0"/>
              </a:spcAft>
              <a:buClr>
                <a:srgbClr val="FF0000"/>
              </a:buClr>
              <a:buSzPct val="100000"/>
              <a:buChar char="•"/>
            </a:pPr>
            <a:r>
              <a:rPr lang="en-US"/>
              <a:t>Horner, R.H. (2011). Moving PBS forward with quality, equity and efficiency. Keynote: Eighth International Conference of the Association for Positive Behavior Support. Denver: CO.</a:t>
            </a:r>
            <a:endParaRPr/>
          </a:p>
          <a:p>
            <a:pPr marL="228600" lvl="0" indent="-228600" algn="l" rtl="0">
              <a:lnSpc>
                <a:spcPct val="90000"/>
              </a:lnSpc>
              <a:spcBef>
                <a:spcPts val="1000"/>
              </a:spcBef>
              <a:spcAft>
                <a:spcPts val="0"/>
              </a:spcAft>
              <a:buClr>
                <a:srgbClr val="FF0000"/>
              </a:buClr>
              <a:buSzPct val="100000"/>
              <a:buChar char="•"/>
            </a:pPr>
            <a:r>
              <a:rPr lang="en-US"/>
              <a:t>Metz, A. &amp; Louison, L. (2018) The Hexagon Tool: Exploring Context. Chapel Hill, NC: National Implementation Research Network, Frank Porter Graham Child Development Institute, University of North Carolina at Chapel Hill. Based on Kiser, Zabel, Zachik, &amp; Smith (2007) and Blase, Kiser &amp; Van Dyke (2013).retrieved on 5-13-2020 from </a:t>
            </a:r>
            <a:r>
              <a:rPr lang="en-US" u="sng">
                <a:solidFill>
                  <a:schemeClr val="hlink"/>
                </a:solidFill>
                <a:hlinkClick r:id="rId3"/>
              </a:rPr>
              <a:t>https://nirn.fpg.unc.edu/resources/hexagon-exploration-tool</a:t>
            </a:r>
            <a:r>
              <a:rPr lang="en-US"/>
              <a:t>.</a:t>
            </a:r>
            <a:endParaRPr/>
          </a:p>
          <a:p>
            <a:pPr marL="228600" lvl="0" indent="-228600" algn="l" rtl="0">
              <a:lnSpc>
                <a:spcPct val="90000"/>
              </a:lnSpc>
              <a:spcBef>
                <a:spcPts val="1000"/>
              </a:spcBef>
              <a:spcAft>
                <a:spcPts val="0"/>
              </a:spcAft>
              <a:buClr>
                <a:srgbClr val="FF0000"/>
              </a:buClr>
              <a:buSzPct val="100000"/>
              <a:buChar char="•"/>
            </a:pPr>
            <a:r>
              <a:rPr lang="en-US"/>
              <a:t>PBIS Apps (2016). Swift at SWIS. University of Oregon.</a:t>
            </a:r>
            <a:endParaRPr/>
          </a:p>
          <a:p>
            <a:pPr marL="228600" lvl="0" indent="-228600" algn="l" rtl="0">
              <a:lnSpc>
                <a:spcPct val="90000"/>
              </a:lnSpc>
              <a:spcBef>
                <a:spcPts val="1000"/>
              </a:spcBef>
              <a:spcAft>
                <a:spcPts val="0"/>
              </a:spcAft>
              <a:buClr>
                <a:srgbClr val="FF0000"/>
              </a:buClr>
              <a:buSzPct val="100000"/>
              <a:buChar char="•"/>
            </a:pPr>
            <a:r>
              <a:rPr lang="en-US"/>
              <a:t>Ritchhart, R., Church, M., Morrison, K. (2011). Making Thinking Visible: How to promote engagement, understanding, and independence for all learners. San Francisco, California: Josey-Bass</a:t>
            </a:r>
            <a:endParaRPr/>
          </a:p>
          <a:p>
            <a:pPr marL="228600" lvl="0" indent="-228600" algn="l" rtl="0">
              <a:lnSpc>
                <a:spcPct val="90000"/>
              </a:lnSpc>
              <a:spcBef>
                <a:spcPts val="1000"/>
              </a:spcBef>
              <a:spcAft>
                <a:spcPts val="0"/>
              </a:spcAft>
              <a:buClr>
                <a:srgbClr val="FF0000"/>
              </a:buClr>
              <a:buSzPct val="100000"/>
              <a:buChar char="•"/>
            </a:pPr>
            <a:r>
              <a:rPr lang="en-US"/>
              <a:t>Reaves, D.A. (2006). The learning leader: How to focus school improvement for better results. Association for Supervision and Curriculum Development:Alexandria, Virginia.</a:t>
            </a:r>
            <a:endParaRPr/>
          </a:p>
          <a:p>
            <a:pPr marL="228600" lvl="0" indent="-228600" algn="l" rtl="0">
              <a:lnSpc>
                <a:spcPct val="90000"/>
              </a:lnSpc>
              <a:spcBef>
                <a:spcPts val="1000"/>
              </a:spcBef>
              <a:spcAft>
                <a:spcPts val="0"/>
              </a:spcAft>
              <a:buClr>
                <a:srgbClr val="FF0000"/>
              </a:buClr>
              <a:buSzPct val="100000"/>
              <a:buChar char="•"/>
            </a:pPr>
            <a:r>
              <a:rPr lang="en-US"/>
              <a:t>Scott, T., Anderson, C., Alter, P. (2012). Managing classroom behavior using positive behavior supports. Pearson:Upper Saddle River, New Jersey.</a:t>
            </a:r>
            <a:endParaRPr/>
          </a:p>
          <a:p>
            <a:pPr marL="228600" lvl="0" indent="-228600" algn="l" rtl="0">
              <a:lnSpc>
                <a:spcPct val="90000"/>
              </a:lnSpc>
              <a:spcBef>
                <a:spcPts val="1000"/>
              </a:spcBef>
              <a:spcAft>
                <a:spcPts val="0"/>
              </a:spcAft>
              <a:buClr>
                <a:srgbClr val="FF0000"/>
              </a:buClr>
              <a:buSzPct val="100000"/>
              <a:buChar char="•"/>
            </a:pPr>
            <a:r>
              <a:rPr lang="en-US"/>
              <a:t>Sugai, G., Sprague, J.R., Horner, R.H., &amp; Walker, H.M. (2000). Preventing school violence. The use of office discipline referrals to assess and monitor schoolwide discipline interventions. Journal of Emotional and Behavioral Disorders, 9(2), 94–101.</a:t>
            </a:r>
            <a:endParaRPr/>
          </a:p>
          <a:p>
            <a:pPr marL="228600" lvl="0" indent="-228600" algn="l" rtl="0">
              <a:lnSpc>
                <a:spcPct val="90000"/>
              </a:lnSpc>
              <a:spcBef>
                <a:spcPts val="1000"/>
              </a:spcBef>
              <a:spcAft>
                <a:spcPts val="0"/>
              </a:spcAft>
              <a:buClr>
                <a:srgbClr val="FF0000"/>
              </a:buClr>
              <a:buSzPct val="100000"/>
              <a:buChar char="•"/>
            </a:pPr>
            <a:r>
              <a:rPr lang="en-US"/>
              <a:t>Tilly, W. D. (2008). The evolution of school psychology to science-based practice: Problem-solving and the three-tiered model. In A. Thomas &amp; J. P. Grimes (Eds.), </a:t>
            </a:r>
            <a:r>
              <a:rPr lang="en-US" i="1"/>
              <a:t>Best practices in school psychology V</a:t>
            </a:r>
            <a:r>
              <a:rPr lang="en-US"/>
              <a:t> (pp. 17-36). Bethesda, MD: National Association of School Psychologists.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Shape 93"/>
        <p:cNvGrpSpPr/>
        <p:nvPr/>
      </p:nvGrpSpPr>
      <p:grpSpPr>
        <a:xfrm>
          <a:off x="0" y="0"/>
          <a:ext cx="0" cy="0"/>
          <a:chOff x="0" y="0"/>
          <a:chExt cx="0" cy="0"/>
        </a:xfrm>
      </p:grpSpPr>
      <p:sp>
        <p:nvSpPr>
          <p:cNvPr id="94" name="Google Shape;9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5479"/>
              </a:buClr>
              <a:buSzPts val="4400"/>
              <a:buFont typeface="Calibri"/>
              <a:buNone/>
            </a:pPr>
            <a:r>
              <a:rPr lang="en-US">
                <a:solidFill>
                  <a:srgbClr val="005479"/>
                </a:solidFill>
              </a:rPr>
              <a:t>Welcome and Introductions</a:t>
            </a:r>
            <a:endParaRPr/>
          </a:p>
        </p:txBody>
      </p:sp>
      <p:sp>
        <p:nvSpPr>
          <p:cNvPr id="95" name="Google Shape;95;p5"/>
          <p:cNvSpPr txBox="1">
            <a:spLocks noGrp="1"/>
          </p:cNvSpPr>
          <p:nvPr>
            <p:ph type="body" idx="1"/>
          </p:nvPr>
        </p:nvSpPr>
        <p:spPr>
          <a:xfrm>
            <a:off x="457200" y="2476168"/>
            <a:ext cx="6172200" cy="1680539"/>
          </a:xfrm>
          <a:prstGeom prst="rect">
            <a:avLst/>
          </a:prstGeom>
          <a:noFill/>
          <a:ln>
            <a:noFill/>
          </a:ln>
        </p:spPr>
        <p:txBody>
          <a:bodyPr spcFirstLastPara="1" wrap="square" lIns="91425" tIns="45700" rIns="91425" bIns="45700" anchor="t" anchorCtr="0">
            <a:normAutofit/>
          </a:bodyPr>
          <a:lstStyle/>
          <a:p>
            <a:pPr marL="66736" lvl="0" indent="0" algn="l" rtl="0">
              <a:lnSpc>
                <a:spcPct val="115000"/>
              </a:lnSpc>
              <a:spcBef>
                <a:spcPts val="0"/>
              </a:spcBef>
              <a:spcAft>
                <a:spcPts val="0"/>
              </a:spcAft>
              <a:buSzPts val="2100"/>
              <a:buNone/>
            </a:pPr>
            <a:r>
              <a:rPr lang="en-US"/>
              <a:t>Our trainers for the day are:</a:t>
            </a:r>
            <a:endParaRPr/>
          </a:p>
          <a:p>
            <a:pPr marL="66736" lvl="0" indent="0" algn="l" rtl="0">
              <a:lnSpc>
                <a:spcPct val="115000"/>
              </a:lnSpc>
              <a:spcBef>
                <a:spcPts val="1000"/>
              </a:spcBef>
              <a:spcAft>
                <a:spcPts val="0"/>
              </a:spcAft>
              <a:buSzPts val="2100"/>
              <a:buNone/>
            </a:pPr>
            <a:endParaRPr/>
          </a:p>
        </p:txBody>
      </p:sp>
      <p:pic>
        <p:nvPicPr>
          <p:cNvPr id="96" name="Google Shape;96;p5"/>
          <p:cNvPicPr preferRelativeResize="0"/>
          <p:nvPr/>
        </p:nvPicPr>
        <p:blipFill rotWithShape="1">
          <a:blip r:embed="rId3">
            <a:alphaModFix/>
          </a:blip>
          <a:srcRect/>
          <a:stretch/>
        </p:blipFill>
        <p:spPr>
          <a:xfrm>
            <a:off x="5291781" y="3148871"/>
            <a:ext cx="3395019" cy="261708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Session Outcomes</a:t>
            </a:r>
            <a:endParaRPr/>
          </a:p>
        </p:txBody>
      </p:sp>
      <p:sp>
        <p:nvSpPr>
          <p:cNvPr id="103" name="Google Shape;103;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SzPts val="2800"/>
              <a:buNone/>
            </a:pPr>
            <a:r>
              <a:rPr lang="en-US" i="1">
                <a:solidFill>
                  <a:srgbClr val="008000"/>
                </a:solidFill>
              </a:rPr>
              <a:t>At the end of this session, you will…</a:t>
            </a:r>
            <a:endParaRPr/>
          </a:p>
          <a:p>
            <a:pPr marL="0" lvl="0" indent="0" algn="ctr" rtl="0">
              <a:lnSpc>
                <a:spcPct val="90000"/>
              </a:lnSpc>
              <a:spcBef>
                <a:spcPts val="451"/>
              </a:spcBef>
              <a:spcAft>
                <a:spcPts val="0"/>
              </a:spcAft>
              <a:buSzPts val="225"/>
              <a:buNone/>
            </a:pPr>
            <a:endParaRPr sz="225" i="1">
              <a:solidFill>
                <a:srgbClr val="008000"/>
              </a:solidFill>
            </a:endParaRPr>
          </a:p>
          <a:p>
            <a:pPr marL="228600" lvl="0" indent="-228600" algn="l" rtl="0">
              <a:lnSpc>
                <a:spcPct val="90000"/>
              </a:lnSpc>
              <a:spcBef>
                <a:spcPts val="1451"/>
              </a:spcBef>
              <a:spcAft>
                <a:spcPts val="0"/>
              </a:spcAft>
              <a:buClr>
                <a:srgbClr val="FF0000"/>
              </a:buClr>
              <a:buSzPts val="2800"/>
              <a:buChar char="•"/>
            </a:pPr>
            <a:r>
              <a:rPr lang="en-US"/>
              <a:t>understand the importance of Data Based Decision Making for improving outcomes for students;</a:t>
            </a:r>
            <a:endParaRPr/>
          </a:p>
          <a:p>
            <a:pPr marL="228600" lvl="0" indent="-228600" algn="l" rtl="0">
              <a:lnSpc>
                <a:spcPct val="90000"/>
              </a:lnSpc>
              <a:spcBef>
                <a:spcPts val="1451"/>
              </a:spcBef>
              <a:spcAft>
                <a:spcPts val="0"/>
              </a:spcAft>
              <a:buClr>
                <a:srgbClr val="FF0000"/>
              </a:buClr>
              <a:buSzPts val="2800"/>
              <a:buChar char="•"/>
            </a:pPr>
            <a:r>
              <a:rPr lang="en-US"/>
              <a:t>know how different levels within an organization can use DBDM to achieve important goals;</a:t>
            </a:r>
            <a:endParaRPr/>
          </a:p>
          <a:p>
            <a:pPr marL="228600" lvl="0" indent="-228600" algn="l" rtl="0">
              <a:lnSpc>
                <a:spcPct val="90000"/>
              </a:lnSpc>
              <a:spcBef>
                <a:spcPts val="1451"/>
              </a:spcBef>
              <a:spcAft>
                <a:spcPts val="0"/>
              </a:spcAft>
              <a:buClr>
                <a:srgbClr val="FF0000"/>
              </a:buClr>
              <a:buSzPts val="2800"/>
              <a:buChar char="•"/>
            </a:pPr>
            <a:r>
              <a:rPr lang="en-US"/>
              <a:t>have a basic understanding of the essential steps that must be part of any Data Based Decision Making process.</a:t>
            </a:r>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7"/>
          <p:cNvPicPr preferRelativeResize="0"/>
          <p:nvPr/>
        </p:nvPicPr>
        <p:blipFill rotWithShape="1">
          <a:blip r:embed="rId3">
            <a:alphaModFix/>
          </a:blip>
          <a:srcRect l="7866"/>
          <a:stretch/>
        </p:blipFill>
        <p:spPr>
          <a:xfrm>
            <a:off x="628650" y="175846"/>
            <a:ext cx="7888225" cy="5916168"/>
          </a:xfrm>
          <a:prstGeom prst="rect">
            <a:avLst/>
          </a:prstGeom>
          <a:noFill/>
          <a:ln>
            <a:noFill/>
          </a:ln>
        </p:spPr>
      </p:pic>
      <p:sp>
        <p:nvSpPr>
          <p:cNvPr id="110" name="Google Shape;11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Handouts</a:t>
            </a:r>
            <a:endParaRPr/>
          </a:p>
        </p:txBody>
      </p:sp>
      <p:sp>
        <p:nvSpPr>
          <p:cNvPr id="111" name="Google Shape;111;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Clr>
                <a:schemeClr val="lt1"/>
              </a:buClr>
              <a:buSzPts val="2800"/>
              <a:buChar char="•"/>
            </a:pPr>
            <a:r>
              <a:rPr lang="en-US" dirty="0">
                <a:solidFill>
                  <a:schemeClr val="lt1"/>
                </a:solidFill>
              </a:rPr>
              <a:t>HO1_4 Corners</a:t>
            </a:r>
            <a:endParaRPr dirty="0"/>
          </a:p>
          <a:p>
            <a:pPr marL="457200" lvl="0" indent="-406400" algn="l" rtl="0">
              <a:lnSpc>
                <a:spcPct val="90000"/>
              </a:lnSpc>
              <a:spcBef>
                <a:spcPts val="0"/>
              </a:spcBef>
              <a:spcAft>
                <a:spcPts val="0"/>
              </a:spcAft>
              <a:buClr>
                <a:schemeClr val="lt1"/>
              </a:buClr>
              <a:buSzPts val="2800"/>
              <a:buChar char="•"/>
            </a:pPr>
            <a:r>
              <a:rPr lang="en-US" dirty="0">
                <a:solidFill>
                  <a:schemeClr val="lt1"/>
                </a:solidFill>
              </a:rPr>
              <a:t>HO2_Key Terms and Phrases</a:t>
            </a:r>
            <a:endParaRPr dirty="0"/>
          </a:p>
          <a:p>
            <a:pPr marL="457200" lvl="0" indent="-406400" algn="l" rtl="0">
              <a:lnSpc>
                <a:spcPct val="90000"/>
              </a:lnSpc>
              <a:spcBef>
                <a:spcPts val="0"/>
              </a:spcBef>
              <a:spcAft>
                <a:spcPts val="0"/>
              </a:spcAft>
              <a:buClr>
                <a:schemeClr val="lt1"/>
              </a:buClr>
              <a:buSzPts val="2800"/>
              <a:buChar char="•"/>
            </a:pPr>
            <a:r>
              <a:rPr lang="en-US" dirty="0">
                <a:solidFill>
                  <a:schemeClr val="lt1"/>
                </a:solidFill>
              </a:rPr>
              <a:t>HO3_Progress Monitoring Decision Tree</a:t>
            </a:r>
            <a:endParaRPr dirty="0"/>
          </a:p>
          <a:p>
            <a:pPr marL="457200" lvl="0" indent="-406400" algn="l" rtl="0">
              <a:lnSpc>
                <a:spcPct val="90000"/>
              </a:lnSpc>
              <a:spcBef>
                <a:spcPts val="0"/>
              </a:spcBef>
              <a:spcAft>
                <a:spcPts val="0"/>
              </a:spcAft>
              <a:buClr>
                <a:schemeClr val="lt1"/>
              </a:buClr>
              <a:buSzPts val="2800"/>
              <a:buChar char="•"/>
            </a:pPr>
            <a:r>
              <a:rPr lang="en-US" dirty="0">
                <a:solidFill>
                  <a:schemeClr val="lt1"/>
                </a:solidFill>
              </a:rPr>
              <a:t>HO4_Compass Points</a:t>
            </a:r>
            <a:endParaRPr dirty="0"/>
          </a:p>
          <a:p>
            <a:pPr marL="457200" lvl="0" indent="-406400" algn="l" rtl="0">
              <a:lnSpc>
                <a:spcPct val="90000"/>
              </a:lnSpc>
              <a:spcBef>
                <a:spcPts val="0"/>
              </a:spcBef>
              <a:spcAft>
                <a:spcPts val="0"/>
              </a:spcAft>
              <a:buClr>
                <a:schemeClr val="lt1"/>
              </a:buClr>
              <a:buSzPts val="2800"/>
              <a:buChar char="•"/>
            </a:pPr>
            <a:r>
              <a:rPr lang="en-US" dirty="0">
                <a:solidFill>
                  <a:schemeClr val="lt1"/>
                </a:solidFill>
              </a:rPr>
              <a:t>HO5_DBDM Overview References</a:t>
            </a:r>
          </a:p>
          <a:p>
            <a:pPr marL="457200" lvl="0" indent="-406400" algn="l" rtl="0">
              <a:lnSpc>
                <a:spcPct val="90000"/>
              </a:lnSpc>
              <a:spcBef>
                <a:spcPts val="0"/>
              </a:spcBef>
              <a:spcAft>
                <a:spcPts val="0"/>
              </a:spcAft>
              <a:buClr>
                <a:schemeClr val="lt1"/>
              </a:buClr>
              <a:buSzPts val="2800"/>
              <a:buChar char="•"/>
            </a:pPr>
            <a:r>
              <a:rPr lang="en-US" dirty="0">
                <a:solidFill>
                  <a:schemeClr val="lt1"/>
                </a:solidFill>
              </a:rPr>
              <a:t>HO-AP SW-PBS Action Plan</a:t>
            </a:r>
          </a:p>
          <a:p>
            <a:pPr marL="457200" lvl="0" indent="-406400" algn="l" rtl="0">
              <a:lnSpc>
                <a:spcPct val="90000"/>
              </a:lnSpc>
              <a:spcBef>
                <a:spcPts val="0"/>
              </a:spcBef>
              <a:spcAft>
                <a:spcPts val="0"/>
              </a:spcAft>
              <a:buClr>
                <a:schemeClr val="lt1"/>
              </a:buClr>
              <a:buSzPts val="2800"/>
              <a:buChar char="•"/>
            </a:pPr>
            <a:r>
              <a:rPr lang="en-US" dirty="0">
                <a:solidFill>
                  <a:schemeClr val="lt1"/>
                </a:solidFill>
              </a:rPr>
              <a:t>HO-APC Tier 1 Action Planning Checklist</a:t>
            </a:r>
          </a:p>
          <a:p>
            <a:pPr marL="457200" lvl="0" indent="-406400" algn="l" rtl="0">
              <a:lnSpc>
                <a:spcPct val="90000"/>
              </a:lnSpc>
              <a:spcBef>
                <a:spcPts val="0"/>
              </a:spcBef>
              <a:spcAft>
                <a:spcPts val="0"/>
              </a:spcAft>
              <a:buClr>
                <a:schemeClr val="lt1"/>
              </a:buClr>
              <a:buSzPts val="2800"/>
              <a:buChar char="•"/>
            </a:pPr>
            <a:r>
              <a:rPr lang="en-US">
                <a:solidFill>
                  <a:schemeClr val="lt1"/>
                </a:solidFill>
              </a:rPr>
              <a:t>HO-APR MO SW-PBS Tier 1 Artifacts Rubric 2021</a:t>
            </a:r>
          </a:p>
          <a:p>
            <a:pPr marL="50800" lvl="0" indent="0" algn="l" rtl="0">
              <a:lnSpc>
                <a:spcPct val="90000"/>
              </a:lnSpc>
              <a:spcBef>
                <a:spcPts val="0"/>
              </a:spcBef>
              <a:spcAft>
                <a:spcPts val="0"/>
              </a:spcAft>
              <a:buClr>
                <a:schemeClr val="lt1"/>
              </a:buClr>
              <a:buSzPts val="2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Importance of the Topic</a:t>
            </a:r>
            <a:endParaRPr/>
          </a:p>
        </p:txBody>
      </p:sp>
      <p:sp>
        <p:nvSpPr>
          <p:cNvPr id="118" name="Google Shape;118;p8"/>
          <p:cNvSpPr txBox="1">
            <a:spLocks noGrp="1"/>
          </p:cNvSpPr>
          <p:nvPr>
            <p:ph type="body" idx="1"/>
          </p:nvPr>
        </p:nvSpPr>
        <p:spPr>
          <a:xfrm>
            <a:off x="1264920" y="1916267"/>
            <a:ext cx="7020732" cy="245874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0000"/>
              </a:buClr>
              <a:buSzPts val="2800"/>
              <a:buChar char="•"/>
            </a:pPr>
            <a:r>
              <a:rPr lang="en-US"/>
              <a:t>Identify opportunities for improvement.</a:t>
            </a:r>
            <a:endParaRPr/>
          </a:p>
          <a:p>
            <a:pPr marL="228600" lvl="0" indent="-228600" algn="l" rtl="0">
              <a:lnSpc>
                <a:spcPct val="90000"/>
              </a:lnSpc>
              <a:spcBef>
                <a:spcPts val="1000"/>
              </a:spcBef>
              <a:spcAft>
                <a:spcPts val="0"/>
              </a:spcAft>
              <a:buClr>
                <a:srgbClr val="FF0000"/>
              </a:buClr>
              <a:buSzPts val="2800"/>
              <a:buChar char="•"/>
            </a:pPr>
            <a:r>
              <a:rPr lang="en-US"/>
              <a:t>Select effective practices/strategies.</a:t>
            </a:r>
            <a:endParaRPr/>
          </a:p>
          <a:p>
            <a:pPr marL="228600" lvl="0" indent="-228600" algn="l" rtl="0">
              <a:lnSpc>
                <a:spcPct val="90000"/>
              </a:lnSpc>
              <a:spcBef>
                <a:spcPts val="1000"/>
              </a:spcBef>
              <a:spcAft>
                <a:spcPts val="0"/>
              </a:spcAft>
              <a:buClr>
                <a:srgbClr val="FF0000"/>
              </a:buClr>
              <a:buSzPts val="2800"/>
              <a:buChar char="•"/>
            </a:pPr>
            <a:r>
              <a:rPr lang="en-US"/>
              <a:t>Build collective educator efficacy.</a:t>
            </a:r>
            <a:endParaRPr/>
          </a:p>
          <a:p>
            <a:pPr marL="228600" lvl="0" indent="-228600" algn="l" rtl="0">
              <a:lnSpc>
                <a:spcPct val="90000"/>
              </a:lnSpc>
              <a:spcBef>
                <a:spcPts val="1000"/>
              </a:spcBef>
              <a:spcAft>
                <a:spcPts val="0"/>
              </a:spcAft>
              <a:buClr>
                <a:srgbClr val="FF0000"/>
              </a:buClr>
              <a:buSzPts val="2800"/>
              <a:buChar char="•"/>
            </a:pPr>
            <a:r>
              <a:rPr lang="en-US"/>
              <a:t>Establish cycles of continuous improvement.</a:t>
            </a:r>
            <a:endParaRPr/>
          </a:p>
          <a:p>
            <a:pPr marL="228600" lvl="0" indent="-228600" algn="l" rtl="0">
              <a:lnSpc>
                <a:spcPct val="90000"/>
              </a:lnSpc>
              <a:spcBef>
                <a:spcPts val="1000"/>
              </a:spcBef>
              <a:spcAft>
                <a:spcPts val="0"/>
              </a:spcAft>
              <a:buClr>
                <a:srgbClr val="FF0000"/>
              </a:buClr>
              <a:buSzPts val="2800"/>
              <a:buChar char="•"/>
            </a:pPr>
            <a:r>
              <a:rPr lang="en-US"/>
              <a:t>Improve academic and behavioral outcomes.</a:t>
            </a:r>
            <a:endParaRPr/>
          </a:p>
          <a:p>
            <a:pPr marL="0" lvl="0" indent="0" algn="l" rtl="0">
              <a:lnSpc>
                <a:spcPct val="90000"/>
              </a:lnSpc>
              <a:spcBef>
                <a:spcPts val="1000"/>
              </a:spcBef>
              <a:spcAft>
                <a:spcPts val="0"/>
              </a:spcAft>
              <a:buSzPts val="2800"/>
              <a:buNone/>
            </a:pPr>
            <a:endParaRPr/>
          </a:p>
          <a:p>
            <a:pPr marL="228600" lvl="0" indent="-50800" algn="l" rtl="0">
              <a:lnSpc>
                <a:spcPct val="90000"/>
              </a:lnSpc>
              <a:spcBef>
                <a:spcPts val="1000"/>
              </a:spcBef>
              <a:spcAft>
                <a:spcPts val="0"/>
              </a:spcAft>
              <a:buClr>
                <a:srgbClr val="FF0000"/>
              </a:buClr>
              <a:buSzPts val="2800"/>
              <a:buNone/>
            </a:pPr>
            <a:endParaRPr/>
          </a:p>
          <a:p>
            <a:pPr marL="0" lvl="0" indent="0" algn="l" rtl="0">
              <a:lnSpc>
                <a:spcPct val="90000"/>
              </a:lnSpc>
              <a:spcBef>
                <a:spcPts val="1000"/>
              </a:spcBef>
              <a:spcAft>
                <a:spcPts val="0"/>
              </a:spcAft>
              <a:buSzPts val="2800"/>
              <a:buNone/>
            </a:pPr>
            <a:endParaRPr/>
          </a:p>
          <a:p>
            <a:pPr marL="228600" lvl="0" indent="-50800" algn="l" rtl="0">
              <a:lnSpc>
                <a:spcPct val="90000"/>
              </a:lnSpc>
              <a:spcBef>
                <a:spcPts val="1000"/>
              </a:spcBef>
              <a:spcAft>
                <a:spcPts val="0"/>
              </a:spcAft>
              <a:buClr>
                <a:srgbClr val="FF0000"/>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Key Terms</a:t>
            </a:r>
            <a:endParaRPr/>
          </a:p>
        </p:txBody>
      </p:sp>
      <p:pic>
        <p:nvPicPr>
          <p:cNvPr id="125" name="Google Shape;125;p9"/>
          <p:cNvPicPr preferRelativeResize="0">
            <a:picLocks noGrp="1"/>
          </p:cNvPicPr>
          <p:nvPr>
            <p:ph type="body" idx="1"/>
          </p:nvPr>
        </p:nvPicPr>
        <p:blipFill rotWithShape="1">
          <a:blip r:embed="rId3">
            <a:alphaModFix/>
          </a:blip>
          <a:srcRect/>
          <a:stretch/>
        </p:blipFill>
        <p:spPr>
          <a:xfrm>
            <a:off x="1308496" y="1825625"/>
            <a:ext cx="6527007" cy="435133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4856</Words>
  <Application>Microsoft Office PowerPoint</Application>
  <PresentationFormat>On-screen Show (4:3)</PresentationFormat>
  <Paragraphs>380</Paragraphs>
  <Slides>43</Slides>
  <Notes>43</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Course: Data-Based Decision-Making  Lesson: Data-Based Decision Making: Overview</vt:lpstr>
      <vt:lpstr>Facilitator Notes: Delete This Slide</vt:lpstr>
      <vt:lpstr>Working Agreements</vt:lpstr>
      <vt:lpstr>Attention Signal</vt:lpstr>
      <vt:lpstr>Welcome and Introductions</vt:lpstr>
      <vt:lpstr>Session Outcomes</vt:lpstr>
      <vt:lpstr>Handouts</vt:lpstr>
      <vt:lpstr>Importance of the Topic</vt:lpstr>
      <vt:lpstr>Key Terms</vt:lpstr>
      <vt:lpstr>Overview</vt:lpstr>
      <vt:lpstr>PowerPoint Presentation</vt:lpstr>
      <vt:lpstr>Types of data</vt:lpstr>
      <vt:lpstr>Pause and Reflect</vt:lpstr>
      <vt:lpstr>PBIS Logic Model/Interconnected Elements</vt:lpstr>
      <vt:lpstr>PowerPoint Presentation</vt:lpstr>
      <vt:lpstr>PowerPoint Presentation</vt:lpstr>
      <vt:lpstr>PowerPoint Presentation</vt:lpstr>
      <vt:lpstr>PowerPoint Presentation</vt:lpstr>
      <vt:lpstr>PowerPoint Presentation</vt:lpstr>
      <vt:lpstr>PBIS Logic Model/Interconnected Elements</vt:lpstr>
      <vt:lpstr>DBDM Protocols</vt:lpstr>
      <vt:lpstr>Pause and Reflect</vt:lpstr>
      <vt:lpstr>PowerPoint Presentation</vt:lpstr>
      <vt:lpstr>Enter with a Question</vt:lpstr>
      <vt:lpstr>Gather Data</vt:lpstr>
      <vt:lpstr>Pause and Reflect</vt:lpstr>
      <vt:lpstr>Select an Opportunity for Growth</vt:lpstr>
      <vt:lpstr>PowerPoint Presentation</vt:lpstr>
      <vt:lpstr>Data Analysis</vt:lpstr>
      <vt:lpstr>Make a causal inference</vt:lpstr>
      <vt:lpstr>PowerPoint Presentation</vt:lpstr>
      <vt:lpstr>Select Change</vt:lpstr>
      <vt:lpstr>Create a Plan</vt:lpstr>
      <vt:lpstr>Implement Change</vt:lpstr>
      <vt:lpstr>Monitor Progress</vt:lpstr>
      <vt:lpstr>PowerPoint Presentation</vt:lpstr>
      <vt:lpstr>PowerPoint Presentation</vt:lpstr>
      <vt:lpstr>Evaluate Plan</vt:lpstr>
      <vt:lpstr>Then we systematically repeat…</vt:lpstr>
      <vt:lpstr>Compass Points</vt:lpstr>
      <vt:lpstr>Closing and Next Steps</vt:lpstr>
      <vt:lpstr>Questions &amp; Contacts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Data-Based Decision-Making  Lesson: Data-Based Decision Making: Overview</dc:title>
  <dc:creator>Danielle Starkey</dc:creator>
  <cp:lastModifiedBy>Way, Gordon</cp:lastModifiedBy>
  <cp:revision>1</cp:revision>
  <dcterms:created xsi:type="dcterms:W3CDTF">2020-04-07T02:31:16Z</dcterms:created>
  <dcterms:modified xsi:type="dcterms:W3CDTF">2022-03-10T18:56:11Z</dcterms:modified>
</cp:coreProperties>
</file>