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y="6858000" cx="12192000"/>
  <p:notesSz cx="7010400" cy="9296400"/>
  <p:embeddedFontLst>
    <p:embeddedFont>
      <p:font typeface="Libre Baskerville"/>
      <p:regular r:id="rId25"/>
      <p:bold r:id="rId26"/>
      <p: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LibreBaskerville-bold.fntdata"/><Relationship Id="rId25" Type="http://schemas.openxmlformats.org/officeDocument/2006/relationships/font" Target="fonts/LibreBaskerville-regular.fntdata"/><Relationship Id="rId27" Type="http://schemas.openxmlformats.org/officeDocument/2006/relationships/font" Target="fonts/LibreBaskerville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Shape 90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Shape 149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Shape 156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Shape 163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Shape 170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Shape 177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Shape 183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Shape 190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Shape 197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Shape 204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Shape 213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Shape 97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Shape 218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Shape 102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Shape 108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Shape 113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Shape 120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Shape 127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Shape 134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Shape 141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Shape 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7679" y="5644311"/>
            <a:ext cx="4200939" cy="1077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0" name="Shape 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7679" y="5644311"/>
            <a:ext cx="4200939" cy="1077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3" name="Shape 8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7" name="Shape 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7679" y="5644311"/>
            <a:ext cx="4200939" cy="1077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" name="Shape 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7679" y="5644311"/>
            <a:ext cx="4200939" cy="1077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8" name="Shape 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7679" y="5644311"/>
            <a:ext cx="4200939" cy="1077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7679" y="5644311"/>
            <a:ext cx="4200939" cy="1077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6" name="Shape 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7679" y="5644311"/>
            <a:ext cx="4200939" cy="1077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9" name="Shape 4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2" name="Shape 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7679" y="5644311"/>
            <a:ext cx="4200939" cy="1077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7" name="Shape 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7679" y="5644311"/>
            <a:ext cx="4200939" cy="1077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5" name="Shape 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7679" y="5644311"/>
            <a:ext cx="4200939" cy="1077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8" name="Shape 6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3" name="Shape 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7679" y="5644311"/>
            <a:ext cx="4200939" cy="1077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jpg"/><Relationship Id="rId4" Type="http://schemas.openxmlformats.org/officeDocument/2006/relationships/image" Target="../media/image9.jpg"/><Relationship Id="rId5" Type="http://schemas.openxmlformats.org/officeDocument/2006/relationships/image" Target="../media/image17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Federo"/>
              <a:buNone/>
            </a:pPr>
            <a:r>
              <a:rPr b="1" i="0" lang="en-US" sz="6600" u="none" cap="none" strike="noStrike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Central Middle School</a:t>
            </a:r>
            <a:endParaRPr b="1" i="0" sz="6600" u="none" cap="none" strike="noStrike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  <p:sp>
        <p:nvSpPr>
          <p:cNvPr id="93" name="Shape 9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Cape Girardeau, Missouri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Shape 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4129" y="1448137"/>
            <a:ext cx="1319741" cy="1217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ibre Baskerville"/>
              <a:buNone/>
            </a:pPr>
            <a:r>
              <a:rPr b="0" i="0" lang="en-US" sz="6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Applications</a:t>
            </a:r>
            <a:endParaRPr b="0" i="0" sz="60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b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b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Promote                       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b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Collect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b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Shape 1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10125" y="2243137"/>
            <a:ext cx="2571750" cy="237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ibre Baskerville"/>
              <a:buNone/>
            </a:pPr>
            <a:r>
              <a:rPr b="0" i="0" lang="en-US" sz="6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Action Step</a:t>
            </a:r>
            <a:endParaRPr b="0" i="0" sz="60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b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Create a Mission/Vision for their Student Lead Team</a:t>
            </a:r>
            <a:endParaRPr/>
          </a:p>
          <a:p>
            <a:pPr indent="254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254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Shape 1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5588000" y="2921000"/>
            <a:ext cx="4064000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ibre Baskerville"/>
              <a:buNone/>
            </a:pPr>
            <a:br>
              <a:rPr b="0" i="0" lang="en-US" sz="6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</a:br>
            <a:r>
              <a:rPr b="0" i="0" lang="en-US" sz="6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Central Middle School </a:t>
            </a:r>
            <a:br>
              <a:rPr b="0" i="0" lang="en-US" sz="6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</a:br>
            <a:r>
              <a:rPr b="0" i="0" lang="en-US" sz="6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Student Leadership Team</a:t>
            </a:r>
            <a:br>
              <a:rPr b="0" i="0" lang="en-US" sz="6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</a:br>
            <a:r>
              <a:rPr b="0" i="0" lang="en-US" sz="6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Mission Statement</a:t>
            </a:r>
            <a:endParaRPr b="0" i="0" sz="60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b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Shape 167"/>
          <p:cNvSpPr/>
          <p:nvPr/>
        </p:nvSpPr>
        <p:spPr>
          <a:xfrm>
            <a:off x="3431822" y="2708632"/>
            <a:ext cx="6096000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CMS student Leadership Team will work together to give all students a voice in creating a positive school community. 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ibre Baskerville"/>
              <a:buNone/>
            </a:pPr>
            <a:r>
              <a:rPr b="0" i="0" lang="en-US" sz="6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Structure</a:t>
            </a:r>
            <a:endParaRPr b="0" i="0" sz="60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b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 is responsible?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b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Meetings/Agenda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b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Events            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Shape 1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5305777" y="2460976"/>
            <a:ext cx="5384799" cy="4038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ibre Baskerville"/>
              <a:buNone/>
            </a:pPr>
            <a:r>
              <a:rPr b="0" i="0" lang="en-US" sz="6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Who is responsible?</a:t>
            </a:r>
            <a:endParaRPr b="0" i="0" sz="60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b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Mrs. Wright, School Counselor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b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Staff and Administration can add to Monthly Meeting Agendas as needed.</a:t>
            </a:r>
            <a:endParaRPr/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ibre Baskerville"/>
              <a:buNone/>
            </a:pPr>
            <a:r>
              <a:rPr b="0" i="0" lang="en-US" sz="6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Resources</a:t>
            </a:r>
            <a:endParaRPr b="0" i="0" sz="60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b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PBIS- RPDC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b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Central High School Student Leaders</a:t>
            </a:r>
            <a:endParaRPr/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7" name="Shape 1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74205" y="2575630"/>
            <a:ext cx="2772161" cy="29107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ibre Baskerville"/>
              <a:buNone/>
            </a:pPr>
            <a:r>
              <a:rPr b="0" i="0" lang="en-US" sz="6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Philanthropy</a:t>
            </a:r>
            <a:endParaRPr b="0" i="0" sz="60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b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 Selected 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b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Fundraising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b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Buddy Bench</a:t>
            </a:r>
            <a:endParaRPr/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Shape 1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67110" y="2356732"/>
            <a:ext cx="6287911" cy="353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type="title"/>
          </p:nvPr>
        </p:nvSpPr>
        <p:spPr>
          <a:xfrm>
            <a:off x="838200" y="31996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ibre Baskerville"/>
              <a:buNone/>
            </a:pPr>
            <a:r>
              <a:rPr b="0" i="0" lang="en-US" sz="6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Ownership  </a:t>
            </a:r>
            <a:endParaRPr b="0" i="0" sz="60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b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 Leadership Work Schedule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 student is has a job responsibility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Shape 2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34844" y="2984501"/>
            <a:ext cx="5511487" cy="3100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ibre Baskerville"/>
              <a:buNone/>
            </a:pPr>
            <a:r>
              <a:rPr b="0" i="0" lang="en-US" sz="6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Positive Results	</a:t>
            </a:r>
            <a:endParaRPr b="0" i="0" sz="60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 Buy in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Ownership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Pride in their school and in their accomplishments </a:t>
            </a:r>
            <a:endParaRPr/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Shape 2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62113" y="434269"/>
            <a:ext cx="2626183" cy="2782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Shape 2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84710" y="3422650"/>
            <a:ext cx="3973689" cy="223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Shape 2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3704" y="3422650"/>
            <a:ext cx="4339324" cy="24408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Shape 21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25600" y="417689"/>
            <a:ext cx="8839200" cy="5294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scontent-ort2-2.xx.fbcdn.net/v/t31.0-8/20690421_2167279660165567_6103792720971896626_o.jpg?oh=d1c006001724fc23d22a238a5d8eb650&amp;oe=5B43D788" id="99" name="Shape 9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6222" y="677333"/>
            <a:ext cx="7450666" cy="4822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Rebeka J. Wright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 Guidance Counselor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wrightr@capetigers.com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Federo"/>
              <a:buNone/>
            </a:pPr>
            <a:r>
              <a:rPr b="1" i="0" lang="en-US" sz="6000" u="none" cap="none" strike="noStrike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Demographics</a:t>
            </a: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65% of students come from low income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11% of student receive Special Education 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Ethic Distribution –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57% White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31% Black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8% Bi-racial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3% Hispanic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1% Asian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0489" y="1"/>
            <a:ext cx="10769599" cy="68390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ibre Baskerville"/>
              <a:buNone/>
            </a:pPr>
            <a:r>
              <a:rPr b="0" i="0" lang="en-US" sz="6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Our Tigers Needed a Voice</a:t>
            </a:r>
            <a:endParaRPr b="0" i="0" sz="60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Shape 1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05956" y="2797457"/>
            <a:ext cx="4385733" cy="2124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ibre Baskerville"/>
              <a:buNone/>
            </a:pPr>
            <a:r>
              <a:rPr b="0" i="0" lang="en-US" sz="6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Action Step</a:t>
            </a:r>
            <a:endParaRPr b="0" i="0" sz="60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 1 Survey the Need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Shape 1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34289" y="2573866"/>
            <a:ext cx="5348110" cy="40110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ibre Baskerville"/>
              <a:buNone/>
            </a:pPr>
            <a:r>
              <a:rPr b="0" i="0" lang="en-US" sz="6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Survey Students</a:t>
            </a:r>
            <a:endParaRPr/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b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want to be heard and have a say in what was going on in their building </a:t>
            </a:r>
            <a:endParaRPr/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Shape 1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45821" y="3428119"/>
            <a:ext cx="5348424" cy="3008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ibre Baskerville"/>
              <a:buNone/>
            </a:pPr>
            <a:r>
              <a:rPr b="0" i="0" lang="en-US" sz="6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Survey Teachers</a:t>
            </a:r>
            <a:endParaRPr b="0" i="0" sz="60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b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 Leaders will give incite into the overall culture of the student body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Shape 1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68801" y="3186178"/>
            <a:ext cx="6152444" cy="29907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ibre Baskerville"/>
              <a:buNone/>
            </a:pPr>
            <a:r>
              <a:rPr b="0" i="0" lang="en-US" sz="6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Action Steps</a:t>
            </a:r>
            <a:endParaRPr b="0" i="0" sz="60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b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Educated students on What a Student Leadership team looks like.</a:t>
            </a:r>
            <a:endParaRPr/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Shape 1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00444" y="1466143"/>
            <a:ext cx="2398889" cy="2398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8511" y="1467554"/>
            <a:ext cx="2397478" cy="2397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