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xls" ContentType="application/vnd.ms-exce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73" r:id="rId3"/>
    <p:sldId id="337" r:id="rId4"/>
    <p:sldId id="293" r:id="rId5"/>
    <p:sldId id="328" r:id="rId6"/>
    <p:sldId id="292" r:id="rId7"/>
    <p:sldId id="309" r:id="rId8"/>
    <p:sldId id="302" r:id="rId9"/>
    <p:sldId id="340" r:id="rId10"/>
    <p:sldId id="307" r:id="rId11"/>
    <p:sldId id="310" r:id="rId12"/>
    <p:sldId id="311" r:id="rId13"/>
    <p:sldId id="312" r:id="rId14"/>
    <p:sldId id="313" r:id="rId15"/>
    <p:sldId id="346" r:id="rId16"/>
    <p:sldId id="297" r:id="rId17"/>
    <p:sldId id="299" r:id="rId18"/>
    <p:sldId id="345" r:id="rId19"/>
    <p:sldId id="300" r:id="rId20"/>
    <p:sldId id="348" r:id="rId21"/>
    <p:sldId id="349" r:id="rId22"/>
    <p:sldId id="256" r:id="rId23"/>
    <p:sldId id="316" r:id="rId24"/>
    <p:sldId id="344" r:id="rId25"/>
    <p:sldId id="278" r:id="rId26"/>
    <p:sldId id="347" r:id="rId27"/>
    <p:sldId id="330" r:id="rId28"/>
    <p:sldId id="314" r:id="rId29"/>
    <p:sldId id="267" r:id="rId30"/>
    <p:sldId id="331" r:id="rId31"/>
    <p:sldId id="342" r:id="rId32"/>
    <p:sldId id="332" r:id="rId33"/>
    <p:sldId id="268" r:id="rId34"/>
    <p:sldId id="343" r:id="rId35"/>
    <p:sldId id="333" r:id="rId36"/>
    <p:sldId id="323" r:id="rId37"/>
    <p:sldId id="324" r:id="rId38"/>
    <p:sldId id="325" r:id="rId39"/>
    <p:sldId id="318" r:id="rId40"/>
    <p:sldId id="276" r:id="rId41"/>
    <p:sldId id="335" r:id="rId42"/>
    <p:sldId id="338" r:id="rId43"/>
    <p:sldId id="350" r:id="rId44"/>
    <p:sldId id="319"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832" autoAdjust="0"/>
  </p:normalViewPr>
  <p:slideViewPr>
    <p:cSldViewPr>
      <p:cViewPr varScale="1">
        <p:scale>
          <a:sx n="62" d="100"/>
          <a:sy n="62" d="100"/>
        </p:scale>
        <p:origin x="-726" y="-90"/>
      </p:cViewPr>
      <p:guideLst>
        <p:guide orient="horz" pos="2160"/>
        <p:guide pos="2880"/>
      </p:guideLst>
    </p:cSldViewPr>
  </p:slideViewPr>
  <p:outlineViewPr>
    <p:cViewPr>
      <p:scale>
        <a:sx n="33" d="100"/>
        <a:sy n="33" d="100"/>
      </p:scale>
      <p:origin x="0" y="-216"/>
    </p:cViewPr>
  </p:outlineViewPr>
  <p:notesTextViewPr>
    <p:cViewPr>
      <p:scale>
        <a:sx n="1" d="1"/>
        <a:sy n="1" d="1"/>
      </p:scale>
      <p:origin x="0" y="0"/>
    </p:cViewPr>
  </p:notesTextViewPr>
  <p:sorterViewPr>
    <p:cViewPr>
      <p:scale>
        <a:sx n="110" d="100"/>
        <a:sy n="110" d="100"/>
      </p:scale>
      <p:origin x="0" y="-1325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E7090-6C9A-4EDD-958C-F154CFC3832C}" type="datetimeFigureOut">
              <a:rPr lang="en-US" smtClean="0"/>
              <a:pPr/>
              <a:t>6/13/2014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088724-A5E3-433F-AEF6-F15E3E788317}" type="slidenum">
              <a:rPr lang="en-US" smtClean="0"/>
              <a:pPr/>
              <a:t>‹#›</a:t>
            </a:fld>
            <a:endParaRPr lang="en-US" dirty="0"/>
          </a:p>
        </p:txBody>
      </p:sp>
    </p:spTree>
    <p:extLst>
      <p:ext uri="{BB962C8B-B14F-4D97-AF65-F5344CB8AC3E}">
        <p14:creationId xmlns:p14="http://schemas.microsoft.com/office/powerpoint/2010/main" xmlns="" val="401083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2</a:t>
            </a:fld>
            <a:endParaRPr lang="en-US" dirty="0"/>
          </a:p>
        </p:txBody>
      </p:sp>
    </p:spTree>
    <p:extLst>
      <p:ext uri="{BB962C8B-B14F-4D97-AF65-F5344CB8AC3E}">
        <p14:creationId xmlns:p14="http://schemas.microsoft.com/office/powerpoint/2010/main" xmlns="" val="1441764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Yellow Handout – Turn and Talk </a:t>
            </a:r>
            <a:endParaRPr lang="en-US" sz="1400" b="1"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12</a:t>
            </a:fld>
            <a:endParaRPr lang="en-US" dirty="0"/>
          </a:p>
        </p:txBody>
      </p:sp>
    </p:spTree>
    <p:extLst>
      <p:ext uri="{BB962C8B-B14F-4D97-AF65-F5344CB8AC3E}">
        <p14:creationId xmlns:p14="http://schemas.microsoft.com/office/powerpoint/2010/main" xmlns="" val="1187687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districts have to do is to align their evaluation to these 7 principles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13</a:t>
            </a:fld>
            <a:endParaRPr lang="en-US" dirty="0"/>
          </a:p>
        </p:txBody>
      </p:sp>
    </p:spTree>
    <p:extLst>
      <p:ext uri="{BB962C8B-B14F-4D97-AF65-F5344CB8AC3E}">
        <p14:creationId xmlns:p14="http://schemas.microsoft.com/office/powerpoint/2010/main" xmlns="" val="90859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Why is Educator Evaluation Important</a:t>
            </a:r>
            <a:r>
              <a:rPr lang="en-US" sz="1200" dirty="0" smtClean="0"/>
              <a:t>?  </a:t>
            </a:r>
            <a:r>
              <a:rPr lang="en-US" sz="1200" b="1" u="sng" dirty="0" smtClean="0"/>
              <a:t>How many of you went into education to have an effect?  How do we know what we are doing in the classroom is effective?</a:t>
            </a:r>
            <a:r>
              <a:rPr lang="en-US" b="1" u="sng" baseline="0" dirty="0" smtClean="0"/>
              <a:t>  </a:t>
            </a:r>
          </a:p>
        </p:txBody>
      </p:sp>
      <p:sp>
        <p:nvSpPr>
          <p:cNvPr id="4" name="Slide Number Placeholder 3"/>
          <p:cNvSpPr>
            <a:spLocks noGrp="1"/>
          </p:cNvSpPr>
          <p:nvPr>
            <p:ph type="sldNum" sz="quarter" idx="10"/>
          </p:nvPr>
        </p:nvSpPr>
        <p:spPr/>
        <p:txBody>
          <a:bodyPr/>
          <a:lstStyle/>
          <a:p>
            <a:fld id="{10088724-A5E3-433F-AEF6-F15E3E788317}" type="slidenum">
              <a:rPr lang="en-US" smtClean="0"/>
              <a:pPr/>
              <a:t>14</a:t>
            </a:fld>
            <a:endParaRPr lang="en-US" dirty="0"/>
          </a:p>
        </p:txBody>
      </p:sp>
    </p:spTree>
    <p:extLst>
      <p:ext uri="{BB962C8B-B14F-4D97-AF65-F5344CB8AC3E}">
        <p14:creationId xmlns:p14="http://schemas.microsoft.com/office/powerpoint/2010/main" xmlns="" val="1186174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-One resource</a:t>
            </a:r>
            <a:r>
              <a:rPr lang="en-US" baseline="0" dirty="0" smtClean="0"/>
              <a:t> to determine what is effective</a:t>
            </a:r>
            <a:br>
              <a:rPr lang="en-US" baseline="0" dirty="0" smtClean="0"/>
            </a:br>
            <a:r>
              <a:rPr lang="en-US" baseline="0" dirty="0" smtClean="0"/>
              <a:t>-Exposure/reinforcement of Hattie’s resource</a:t>
            </a:r>
            <a:br>
              <a:rPr lang="en-US" baseline="0" dirty="0" smtClean="0"/>
            </a:br>
            <a:r>
              <a:rPr lang="en-US" baseline="0" dirty="0" smtClean="0"/>
              <a:t>-Mo Teacher Standard alignment to Hattie’s findings</a:t>
            </a:r>
            <a:endParaRPr lang="en-US"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47D016D-0F6A-43ED-9E4E-1FC66AD2501C}" type="slidenum">
              <a:rPr lang="en-US" smtClean="0">
                <a:solidFill>
                  <a:prstClr val="black"/>
                </a:solidFill>
              </a:rPr>
              <a:pPr>
                <a:defRPr/>
              </a:pPr>
              <a:t>16</a:t>
            </a:fld>
            <a:endParaRPr lang="en-US" smtClean="0">
              <a:solidFill>
                <a:prstClr val="black"/>
              </a:solidFill>
            </a:endParaRPr>
          </a:p>
        </p:txBody>
      </p:sp>
    </p:spTree>
    <p:extLst>
      <p:ext uri="{BB962C8B-B14F-4D97-AF65-F5344CB8AC3E}">
        <p14:creationId xmlns:p14="http://schemas.microsoft.com/office/powerpoint/2010/main" xmlns="" val="1368437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-Effect</a:t>
            </a:r>
            <a:r>
              <a:rPr lang="en-US" baseline="0" dirty="0" smtClean="0"/>
              <a:t> size</a:t>
            </a:r>
            <a:br>
              <a:rPr lang="en-US" baseline="0" dirty="0" smtClean="0"/>
            </a:br>
            <a:r>
              <a:rPr lang="en-US" baseline="0" dirty="0" smtClean="0"/>
              <a:t>-.40=one year of academic growth</a:t>
            </a:r>
            <a:br>
              <a:rPr lang="en-US" baseline="0" dirty="0" smtClean="0"/>
            </a:br>
            <a:r>
              <a:rPr lang="en-US" baseline="0" dirty="0" smtClean="0"/>
              <a:t>-almost any effort will have some sort of effect, is it wise to choose and implement effectively those practices with high levels of return?</a:t>
            </a:r>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47D016D-0F6A-43ED-9E4E-1FC66AD2501C}" type="slidenum">
              <a:rPr lang="en-US" smtClean="0">
                <a:solidFill>
                  <a:prstClr val="black"/>
                </a:solidFill>
              </a:rPr>
              <a:pPr>
                <a:defRPr/>
              </a:pPr>
              <a:t>17</a:t>
            </a:fld>
            <a:endParaRPr lang="en-US" smtClean="0">
              <a:solidFill>
                <a:prstClr val="black"/>
              </a:solidFill>
            </a:endParaRPr>
          </a:p>
        </p:txBody>
      </p:sp>
    </p:spTree>
    <p:extLst>
      <p:ext uri="{BB962C8B-B14F-4D97-AF65-F5344CB8AC3E}">
        <p14:creationId xmlns:p14="http://schemas.microsoft.com/office/powerpoint/2010/main" xmlns="" val="4113217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a:t>
            </a:r>
            <a:r>
              <a:rPr lang="en-US" baseline="0" dirty="0" smtClean="0"/>
              <a:t>ffect size for each practice…</a:t>
            </a:r>
            <a:endParaRPr lang="en-US"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47D016D-0F6A-43ED-9E4E-1FC66AD2501C}" type="slidenum">
              <a:rPr lang="en-US" smtClean="0">
                <a:solidFill>
                  <a:prstClr val="black"/>
                </a:solidFill>
              </a:rPr>
              <a:pPr>
                <a:defRPr/>
              </a:pPr>
              <a:t>19</a:t>
            </a:fld>
            <a:endParaRPr lang="en-US" smtClean="0">
              <a:solidFill>
                <a:prstClr val="black"/>
              </a:solidFill>
            </a:endParaRPr>
          </a:p>
        </p:txBody>
      </p:sp>
    </p:spTree>
    <p:extLst>
      <p:ext uri="{BB962C8B-B14F-4D97-AF65-F5344CB8AC3E}">
        <p14:creationId xmlns:p14="http://schemas.microsoft.com/office/powerpoint/2010/main" xmlns="" val="947929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a:t>
            </a:r>
            <a:r>
              <a:rPr lang="en-US" baseline="0" dirty="0" smtClean="0"/>
              <a:t> the Charts!</a:t>
            </a:r>
          </a:p>
          <a:p>
            <a:endParaRPr lang="en-US" baseline="0" dirty="0" smtClean="0"/>
          </a:p>
          <a:p>
            <a:r>
              <a:rPr lang="en-US" baseline="0" dirty="0" smtClean="0"/>
              <a:t>Put in notes </a:t>
            </a:r>
          </a:p>
        </p:txBody>
      </p:sp>
      <p:sp>
        <p:nvSpPr>
          <p:cNvPr id="4" name="Slide Number Placeholder 3"/>
          <p:cNvSpPr>
            <a:spLocks noGrp="1"/>
          </p:cNvSpPr>
          <p:nvPr>
            <p:ph type="sldNum" sz="quarter" idx="10"/>
          </p:nvPr>
        </p:nvSpPr>
        <p:spPr/>
        <p:txBody>
          <a:bodyPr/>
          <a:lstStyle/>
          <a:p>
            <a:fld id="{7DBCE8C7-69BA-4ED6-B5AC-B6B8CF909519}" type="slidenum">
              <a:rPr lang="en-US" smtClean="0"/>
              <a:pPr/>
              <a:t>20</a:t>
            </a:fld>
            <a:endParaRPr lang="en-US"/>
          </a:p>
        </p:txBody>
      </p:sp>
    </p:spTree>
    <p:extLst>
      <p:ext uri="{BB962C8B-B14F-4D97-AF65-F5344CB8AC3E}">
        <p14:creationId xmlns:p14="http://schemas.microsoft.com/office/powerpoint/2010/main" xmlns="" val="4190230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a:t>
            </a:r>
            <a:r>
              <a:rPr lang="en-US" baseline="0" dirty="0" smtClean="0"/>
              <a:t> the Charts!</a:t>
            </a:r>
          </a:p>
          <a:p>
            <a:endParaRPr lang="en-US" baseline="0" dirty="0" smtClean="0"/>
          </a:p>
          <a:p>
            <a:r>
              <a:rPr lang="en-US" baseline="0" dirty="0" smtClean="0"/>
              <a:t>Put in notes </a:t>
            </a:r>
          </a:p>
        </p:txBody>
      </p:sp>
      <p:sp>
        <p:nvSpPr>
          <p:cNvPr id="4" name="Slide Number Placeholder 3"/>
          <p:cNvSpPr>
            <a:spLocks noGrp="1"/>
          </p:cNvSpPr>
          <p:nvPr>
            <p:ph type="sldNum" sz="quarter" idx="10"/>
          </p:nvPr>
        </p:nvSpPr>
        <p:spPr/>
        <p:txBody>
          <a:bodyPr/>
          <a:lstStyle/>
          <a:p>
            <a:fld id="{7DBCE8C7-69BA-4ED6-B5AC-B6B8CF909519}" type="slidenum">
              <a:rPr lang="en-US" smtClean="0"/>
              <a:pPr/>
              <a:t>21</a:t>
            </a:fld>
            <a:endParaRPr lang="en-US"/>
          </a:p>
        </p:txBody>
      </p:sp>
    </p:spTree>
    <p:extLst>
      <p:ext uri="{BB962C8B-B14F-4D97-AF65-F5344CB8AC3E}">
        <p14:creationId xmlns:p14="http://schemas.microsoft.com/office/powerpoint/2010/main" xmlns="" val="3965933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Activity</a:t>
            </a:r>
            <a:r>
              <a:rPr lang="en-US" b="1" baseline="0" dirty="0" smtClean="0"/>
              <a:t> _ Hand out yellow sheet with 9 standards and have them decides which ones were chosen to be the Highly Leverage Standards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22</a:t>
            </a:fld>
            <a:endParaRPr lang="en-US" dirty="0"/>
          </a:p>
        </p:txBody>
      </p:sp>
    </p:spTree>
    <p:extLst>
      <p:ext uri="{BB962C8B-B14F-4D97-AF65-F5344CB8AC3E}">
        <p14:creationId xmlns:p14="http://schemas.microsoft.com/office/powerpoint/2010/main" xmlns="" val="2053009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-Quality Indicator comparison visual</a:t>
            </a:r>
            <a:br>
              <a:rPr lang="en-US" dirty="0" smtClean="0"/>
            </a:br>
            <a:r>
              <a:rPr lang="en-US" dirty="0" smtClean="0"/>
              <a:t>-Call attention to Learning Growth and Development and Use of Student Data containing most Quality Indicators.</a:t>
            </a:r>
          </a:p>
          <a:p>
            <a:pPr eaLnBrk="1" hangingPunct="1">
              <a:spcBef>
                <a:spcPct val="0"/>
              </a:spcBef>
            </a:pPr>
            <a:r>
              <a:rPr lang="en-US" dirty="0" smtClean="0"/>
              <a:t>-Take</a:t>
            </a:r>
            <a:r>
              <a:rPr lang="en-US" baseline="0" dirty="0" smtClean="0"/>
              <a:t> a moment to reflect on the indicators within these two areas.</a:t>
            </a:r>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47D016D-0F6A-43ED-9E4E-1FC66AD2501C}" type="slidenum">
              <a:rPr lang="en-US" smtClean="0">
                <a:solidFill>
                  <a:prstClr val="black"/>
                </a:solidFill>
              </a:rPr>
              <a:pPr>
                <a:defRPr/>
              </a:pPr>
              <a:t>23</a:t>
            </a:fld>
            <a:endParaRPr lang="en-US" smtClean="0">
              <a:solidFill>
                <a:prstClr val="black"/>
              </a:solidFill>
            </a:endParaRPr>
          </a:p>
        </p:txBody>
      </p:sp>
    </p:spTree>
    <p:extLst>
      <p:ext uri="{BB962C8B-B14F-4D97-AF65-F5344CB8AC3E}">
        <p14:creationId xmlns:p14="http://schemas.microsoft.com/office/powerpoint/2010/main" xmlns="" val="205043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one is more important than you.  Teachers are the most important</a:t>
            </a:r>
            <a:r>
              <a:rPr lang="en-US" baseline="0" dirty="0" smtClean="0"/>
              <a:t> factor in students achievement.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are the most critical element whether a child succeeds in school, whether they are happy in school ,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Relationships we form with students, the feedback we give to students both verbal and non verbal matter. </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4</a:t>
            </a:fld>
            <a:endParaRPr lang="en-US" dirty="0"/>
          </a:p>
        </p:txBody>
      </p:sp>
    </p:spTree>
    <p:extLst>
      <p:ext uri="{BB962C8B-B14F-4D97-AF65-F5344CB8AC3E}">
        <p14:creationId xmlns:p14="http://schemas.microsoft.com/office/powerpoint/2010/main" xmlns="" val="3717862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 of the 9 standards – 6 have been determined by</a:t>
            </a:r>
            <a:r>
              <a:rPr lang="en-US" baseline="0" dirty="0" smtClean="0"/>
              <a:t> the research to be High Leverage Standards</a:t>
            </a:r>
          </a:p>
          <a:p>
            <a:r>
              <a:rPr lang="en-US" baseline="0" dirty="0" smtClean="0"/>
              <a:t>Content Knowledge, Understanding and encouraging student learning, implementing the curriculum , teaching for critical thinking , Positive  Classroom, Use of assessment data to analyze and modify</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25</a:t>
            </a:fld>
            <a:endParaRPr lang="en-US" dirty="0"/>
          </a:p>
        </p:txBody>
      </p:sp>
    </p:spTree>
    <p:extLst>
      <p:ext uri="{BB962C8B-B14F-4D97-AF65-F5344CB8AC3E}">
        <p14:creationId xmlns:p14="http://schemas.microsoft.com/office/powerpoint/2010/main" xmlns="" val="311416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know?</a:t>
            </a:r>
          </a:p>
          <a:p>
            <a:r>
              <a:rPr lang="en-US" dirty="0" smtClean="0"/>
              <a:t>What would we see… what would the teacher be doing? What would the students be doing? Investing in ourselves. </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27</a:t>
            </a:fld>
            <a:endParaRPr lang="en-US" dirty="0"/>
          </a:p>
        </p:txBody>
      </p:sp>
    </p:spTree>
    <p:extLst>
      <p:ext uri="{BB962C8B-B14F-4D97-AF65-F5344CB8AC3E}">
        <p14:creationId xmlns:p14="http://schemas.microsoft.com/office/powerpoint/2010/main" xmlns="" val="1198776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the Ideal Classroom look like ? Activity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28</a:t>
            </a:fld>
            <a:endParaRPr lang="en-US" dirty="0"/>
          </a:p>
        </p:txBody>
      </p:sp>
    </p:spTree>
    <p:extLst>
      <p:ext uri="{BB962C8B-B14F-4D97-AF65-F5344CB8AC3E}">
        <p14:creationId xmlns:p14="http://schemas.microsoft.com/office/powerpoint/2010/main" xmlns="" val="4118425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can’t make  students learn or behave</a:t>
            </a:r>
          </a:p>
          <a:p>
            <a:r>
              <a:rPr lang="en-US" dirty="0" smtClean="0"/>
              <a:t>We</a:t>
            </a:r>
            <a:r>
              <a:rPr lang="en-US" baseline="0" dirty="0" smtClean="0"/>
              <a:t> can create environments to increase the likelihood students learn and behave</a:t>
            </a:r>
          </a:p>
          <a:p>
            <a:r>
              <a:rPr lang="en-US" baseline="0" dirty="0" smtClean="0"/>
              <a:t>Environments that increase the likelihood are guided by a core curriculum and implemented with consistency and fidelity</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29</a:t>
            </a:fld>
            <a:endParaRPr lang="en-US" dirty="0"/>
          </a:p>
        </p:txBody>
      </p:sp>
    </p:spTree>
    <p:extLst>
      <p:ext uri="{BB962C8B-B14F-4D97-AF65-F5344CB8AC3E}">
        <p14:creationId xmlns:p14="http://schemas.microsoft.com/office/powerpoint/2010/main" xmlns="" val="270297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Reflection</a:t>
            </a:r>
            <a:r>
              <a:rPr lang="en-US" baseline="0" dirty="0" smtClean="0"/>
              <a:t> activity – what worked well, what didn’t?</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30</a:t>
            </a:fld>
            <a:endParaRPr lang="en-US" dirty="0"/>
          </a:p>
        </p:txBody>
      </p:sp>
    </p:spTree>
    <p:extLst>
      <p:ext uri="{BB962C8B-B14F-4D97-AF65-F5344CB8AC3E}">
        <p14:creationId xmlns:p14="http://schemas.microsoft.com/office/powerpoint/2010/main" xmlns="" val="2370888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beginning to develop practices for encouraging behavior, it is important to revisit the A-B-C’s of behavior. Up to now our work has focused on altering antecedents. We now turn to look at consequences, making adult attention contingent on the performance of the expected behavior.  The consequences of behavior affect future performance of that behavior. One effect is an increase</a:t>
            </a:r>
            <a:r>
              <a:rPr lang="en-US" baseline="0" dirty="0" smtClean="0"/>
              <a:t> in the likelihood the behavior will recur in the future, called reinforcement. . </a:t>
            </a:r>
            <a:endParaRPr lang="en-US" dirty="0"/>
          </a:p>
        </p:txBody>
      </p:sp>
      <p:sp>
        <p:nvSpPr>
          <p:cNvPr id="4" name="Slide Number Placeholder 3"/>
          <p:cNvSpPr>
            <a:spLocks noGrp="1"/>
          </p:cNvSpPr>
          <p:nvPr>
            <p:ph type="sldNum" sz="quarter" idx="10"/>
          </p:nvPr>
        </p:nvSpPr>
        <p:spPr/>
        <p:txBody>
          <a:bodyPr/>
          <a:lstStyle/>
          <a:p>
            <a:fld id="{E8FDEA8F-BB52-4D6F-909F-3D99ABDE92ED}" type="slidenum">
              <a:rPr lang="en-US" smtClean="0"/>
              <a:pPr/>
              <a:t>32</a:t>
            </a:fld>
            <a:endParaRPr lang="en-US"/>
          </a:p>
        </p:txBody>
      </p:sp>
    </p:spTree>
    <p:extLst>
      <p:ext uri="{BB962C8B-B14F-4D97-AF65-F5344CB8AC3E}">
        <p14:creationId xmlns:p14="http://schemas.microsoft.com/office/powerpoint/2010/main" xmlns="" val="27109080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8000"/>
                </a:solidFill>
              </a:rPr>
              <a:t>Effective classroom managers are known, not by what they do when misbehavior occurs, but by what they do to set their classroom up for academic success and prevent problems from occurring.</a:t>
            </a:r>
          </a:p>
          <a:p>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33</a:t>
            </a:fld>
            <a:endParaRPr lang="en-US" dirty="0"/>
          </a:p>
        </p:txBody>
      </p:sp>
    </p:spTree>
    <p:extLst>
      <p:ext uri="{BB962C8B-B14F-4D97-AF65-F5344CB8AC3E}">
        <p14:creationId xmlns:p14="http://schemas.microsoft.com/office/powerpoint/2010/main" xmlns="" val="32098226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Read</a:t>
            </a:r>
            <a:r>
              <a:rPr lang="en-US" sz="1600" b="1" baseline="0" dirty="0" smtClean="0"/>
              <a:t> the Blue Handout titled “Understanding the Power of Adult Attention”- each person shares one statement. Sentence that was thought provoking, that resonated with them.  How does it compare to their school?</a:t>
            </a:r>
            <a:endParaRPr lang="en-US" sz="1600" b="1" dirty="0"/>
          </a:p>
        </p:txBody>
      </p:sp>
      <p:sp>
        <p:nvSpPr>
          <p:cNvPr id="4" name="Slide Number Placeholder 3"/>
          <p:cNvSpPr>
            <a:spLocks noGrp="1"/>
          </p:cNvSpPr>
          <p:nvPr>
            <p:ph type="sldNum" sz="quarter" idx="10"/>
          </p:nvPr>
        </p:nvSpPr>
        <p:spPr/>
        <p:txBody>
          <a:bodyPr/>
          <a:lstStyle/>
          <a:p>
            <a:fld id="{E8FDEA8F-BB52-4D6F-909F-3D99ABDE92ED}" type="slidenum">
              <a:rPr lang="en-US" smtClean="0"/>
              <a:pPr/>
              <a:t>36</a:t>
            </a:fld>
            <a:endParaRPr lang="en-US"/>
          </a:p>
        </p:txBody>
      </p:sp>
    </p:spTree>
    <p:extLst>
      <p:ext uri="{BB962C8B-B14F-4D97-AF65-F5344CB8AC3E}">
        <p14:creationId xmlns:p14="http://schemas.microsoft.com/office/powerpoint/2010/main" xmlns="" val="3265012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types of adult attention. – </a:t>
            </a:r>
            <a:r>
              <a:rPr lang="en-US" sz="1800" b="1" u="sng" dirty="0" smtClean="0"/>
              <a:t>as a team</a:t>
            </a:r>
            <a:r>
              <a:rPr lang="en-US" baseline="0" dirty="0" smtClean="0"/>
              <a:t> create a Venn diagraph….. </a:t>
            </a:r>
            <a:r>
              <a:rPr lang="en-US" sz="1400" b="1" i="1" baseline="0" dirty="0" smtClean="0"/>
              <a:t>what is the difference between the two- what do they have in common?</a:t>
            </a:r>
            <a:endParaRPr lang="en-US" sz="1400" b="1" i="1" dirty="0"/>
          </a:p>
        </p:txBody>
      </p:sp>
      <p:sp>
        <p:nvSpPr>
          <p:cNvPr id="4" name="Slide Number Placeholder 3"/>
          <p:cNvSpPr>
            <a:spLocks noGrp="1"/>
          </p:cNvSpPr>
          <p:nvPr>
            <p:ph type="sldNum" sz="quarter" idx="10"/>
          </p:nvPr>
        </p:nvSpPr>
        <p:spPr/>
        <p:txBody>
          <a:bodyPr/>
          <a:lstStyle/>
          <a:p>
            <a:fld id="{E8FDEA8F-BB52-4D6F-909F-3D99ABDE92ED}" type="slidenum">
              <a:rPr lang="en-US" smtClean="0"/>
              <a:pPr/>
              <a:t>37</a:t>
            </a:fld>
            <a:endParaRPr lang="en-US"/>
          </a:p>
        </p:txBody>
      </p:sp>
    </p:spTree>
    <p:extLst>
      <p:ext uri="{BB962C8B-B14F-4D97-AF65-F5344CB8AC3E}">
        <p14:creationId xmlns:p14="http://schemas.microsoft.com/office/powerpoint/2010/main" xmlns="" val="42721138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a:t>
            </a:r>
            <a:r>
              <a:rPr lang="en-US" sz="1200" b="0" i="0" u="none" strike="noStrike" kern="1200" baseline="0" dirty="0" smtClean="0">
                <a:solidFill>
                  <a:schemeClr val="tx1"/>
                </a:solidFill>
                <a:latin typeface="+mn-lt"/>
                <a:ea typeface="+mn-ea"/>
                <a:cs typeface="+mn-cs"/>
              </a:rPr>
              <a:t>In the ABC’s of behavior, non</a:t>
            </a:r>
            <a:r>
              <a:rPr lang="en-US" dirty="0" smtClean="0"/>
              <a:t>-contingent</a:t>
            </a:r>
            <a:r>
              <a:rPr lang="en-US" baseline="0" dirty="0" smtClean="0"/>
              <a:t> attention serves as an a</a:t>
            </a:r>
            <a:r>
              <a:rPr lang="en-US" i="1" baseline="0" dirty="0" smtClean="0"/>
              <a:t>ntecedent</a:t>
            </a:r>
            <a:r>
              <a:rPr lang="en-US" baseline="0" dirty="0" smtClean="0"/>
              <a:t>. </a:t>
            </a:r>
            <a:r>
              <a:rPr lang="en-US" sz="1200" b="0" i="0" u="none" strike="noStrike" kern="1200" baseline="0" dirty="0" smtClean="0">
                <a:solidFill>
                  <a:schemeClr val="tx1"/>
                </a:solidFill>
                <a:latin typeface="+mn-lt"/>
                <a:ea typeface="+mn-ea"/>
                <a:cs typeface="+mn-cs"/>
              </a:rPr>
              <a:t>Given that some instances of inappropriate behavior are based on a desire for attention, providing sufficient non-contingent attention can result in reducing the frequency of problem behavior.”</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8FDEA8F-BB52-4D6F-909F-3D99ABDE92ED}" type="slidenum">
              <a:rPr lang="en-US" smtClean="0"/>
              <a:pPr/>
              <a:t>38</a:t>
            </a:fld>
            <a:endParaRPr lang="en-US"/>
          </a:p>
        </p:txBody>
      </p:sp>
    </p:spTree>
    <p:extLst>
      <p:ext uri="{BB962C8B-B14F-4D97-AF65-F5344CB8AC3E}">
        <p14:creationId xmlns:p14="http://schemas.microsoft.com/office/powerpoint/2010/main" xmlns="" val="368985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Why is Educator Evaluation Important</a:t>
            </a:r>
            <a:r>
              <a:rPr lang="en-US" sz="1200" dirty="0" smtClean="0"/>
              <a:t>?  </a:t>
            </a:r>
            <a:r>
              <a:rPr lang="en-US" sz="1200" b="1" u="sng" dirty="0" smtClean="0"/>
              <a:t>How many of you went into education to have an effect?  How do we know what we are doing in the classroom is effective?</a:t>
            </a:r>
            <a:r>
              <a:rPr lang="en-US" b="1" u="sng" baseline="0" dirty="0" smtClean="0"/>
              <a:t>  </a:t>
            </a:r>
          </a:p>
        </p:txBody>
      </p:sp>
      <p:sp>
        <p:nvSpPr>
          <p:cNvPr id="4" name="Slide Number Placeholder 3"/>
          <p:cNvSpPr>
            <a:spLocks noGrp="1"/>
          </p:cNvSpPr>
          <p:nvPr>
            <p:ph type="sldNum" sz="quarter" idx="10"/>
          </p:nvPr>
        </p:nvSpPr>
        <p:spPr/>
        <p:txBody>
          <a:bodyPr/>
          <a:lstStyle/>
          <a:p>
            <a:fld id="{10088724-A5E3-433F-AEF6-F15E3E788317}" type="slidenum">
              <a:rPr lang="en-US" smtClean="0"/>
              <a:pPr/>
              <a:t>5</a:t>
            </a:fld>
            <a:endParaRPr lang="en-US" dirty="0"/>
          </a:p>
        </p:txBody>
      </p:sp>
    </p:spTree>
    <p:extLst>
      <p:ext uri="{BB962C8B-B14F-4D97-AF65-F5344CB8AC3E}">
        <p14:creationId xmlns:p14="http://schemas.microsoft.com/office/powerpoint/2010/main" xmlns="" val="8289820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SW-PBS is based on the science of behavior…it is not what I believe or think works. It is a science. This is reflected in babies through adult hood. Go to page 112 for more information. </a:t>
            </a: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E7A2C46F-0D08-4226-BAE5-E58AF48BBD62}" type="slidenum">
              <a:rPr lang="en-US" smtClean="0">
                <a:latin typeface="Calibri" pitchFamily="34" charset="0"/>
              </a:rPr>
              <a:pPr eaLnBrk="1" hangingPunct="1"/>
              <a:t>39</a:t>
            </a:fld>
            <a:endParaRPr lang="en-US" smtClean="0">
              <a:latin typeface="Calibri" pitchFamily="34" charset="0"/>
            </a:endParaRPr>
          </a:p>
        </p:txBody>
      </p:sp>
    </p:spTree>
    <p:extLst>
      <p:ext uri="{BB962C8B-B14F-4D97-AF65-F5344CB8AC3E}">
        <p14:creationId xmlns:p14="http://schemas.microsoft.com/office/powerpoint/2010/main" xmlns="" val="40396133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know?</a:t>
            </a:r>
          </a:p>
          <a:p>
            <a:r>
              <a:rPr lang="en-US" dirty="0" smtClean="0"/>
              <a:t>What would we see… what would the teacher be doing? What would the students be doing? Investing in ourselves. </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40</a:t>
            </a:fld>
            <a:endParaRPr lang="en-US" dirty="0"/>
          </a:p>
        </p:txBody>
      </p:sp>
    </p:spTree>
    <p:extLst>
      <p:ext uri="{BB962C8B-B14F-4D97-AF65-F5344CB8AC3E}">
        <p14:creationId xmlns:p14="http://schemas.microsoft.com/office/powerpoint/2010/main" xmlns="" val="3897210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pPr/>
              <a:t>41</a:t>
            </a:fld>
            <a:endParaRPr lang="en-US" dirty="0"/>
          </a:p>
        </p:txBody>
      </p:sp>
    </p:spTree>
    <p:extLst>
      <p:ext uri="{BB962C8B-B14F-4D97-AF65-F5344CB8AC3E}">
        <p14:creationId xmlns:p14="http://schemas.microsoft.com/office/powerpoint/2010/main" xmlns="" val="24599972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When you have clear expectations you depersonalize conflicts and protect teachers and administrators. The conflict is between the student and an expectation not the teacher or administrators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pPr/>
              <a:t>42</a:t>
            </a:fld>
            <a:endParaRPr lang="en-US" dirty="0"/>
          </a:p>
        </p:txBody>
      </p:sp>
    </p:spTree>
    <p:extLst>
      <p:ext uri="{BB962C8B-B14F-4D97-AF65-F5344CB8AC3E}">
        <p14:creationId xmlns:p14="http://schemas.microsoft.com/office/powerpoint/2010/main" xmlns="" val="16990549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43</a:t>
            </a:fld>
            <a:endParaRPr lang="en-US" dirty="0"/>
          </a:p>
        </p:txBody>
      </p:sp>
    </p:spTree>
    <p:extLst>
      <p:ext uri="{BB962C8B-B14F-4D97-AF65-F5344CB8AC3E}">
        <p14:creationId xmlns:p14="http://schemas.microsoft.com/office/powerpoint/2010/main" xmlns="" val="4103496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 the capacity of teachers to become more effective ‘trumps”  other initiatives, </a:t>
            </a:r>
            <a:r>
              <a:rPr lang="en-US" baseline="0" dirty="0" smtClean="0"/>
              <a:t> What does high quality look like?      </a:t>
            </a:r>
            <a:r>
              <a:rPr lang="en-US" dirty="0" smtClean="0"/>
              <a:t/>
            </a:r>
            <a:br>
              <a:rPr lang="en-US" dirty="0" smtClean="0"/>
            </a:br>
            <a:endParaRPr lang="en-US" sz="1200"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6</a:t>
            </a:fld>
            <a:endParaRPr lang="en-US" dirty="0"/>
          </a:p>
        </p:txBody>
      </p:sp>
    </p:spTree>
    <p:extLst>
      <p:ext uri="{BB962C8B-B14F-4D97-AF65-F5344CB8AC3E}">
        <p14:creationId xmlns:p14="http://schemas.microsoft.com/office/powerpoint/2010/main" xmlns="" val="137050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Investing in our teachers, investing in  ourselves…. Focusing on growth of teachers effectiveness</a:t>
            </a:r>
            <a:r>
              <a:rPr lang="en-US" baseline="0" dirty="0" smtClean="0"/>
              <a:t>  Continual growth model </a:t>
            </a:r>
            <a:endParaRPr lang="en-US" dirty="0" smtClean="0"/>
          </a:p>
          <a:p>
            <a:endParaRPr lang="en-US" dirty="0" smtClean="0"/>
          </a:p>
          <a:p>
            <a:r>
              <a:rPr lang="en-US" dirty="0" smtClean="0"/>
              <a:t>Why is Educator Evaluation Important?</a:t>
            </a:r>
          </a:p>
          <a:p>
            <a:r>
              <a:rPr lang="en-US" dirty="0" smtClean="0"/>
              <a:t>Who determines</a:t>
            </a:r>
            <a:r>
              <a:rPr lang="en-US" baseline="0" dirty="0" smtClean="0"/>
              <a:t> the competency of the teacher </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7</a:t>
            </a:fld>
            <a:endParaRPr lang="en-US" dirty="0"/>
          </a:p>
        </p:txBody>
      </p:sp>
    </p:spTree>
    <p:extLst>
      <p:ext uri="{BB962C8B-B14F-4D97-AF65-F5344CB8AC3E}">
        <p14:creationId xmlns:p14="http://schemas.microsoft.com/office/powerpoint/2010/main" xmlns="" val="227757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What do you know….</a:t>
            </a:r>
            <a:r>
              <a:rPr lang="en-US" b="1" dirty="0" smtClean="0"/>
              <a:t>How did we get here. </a:t>
            </a:r>
            <a:r>
              <a:rPr lang="en-US" dirty="0" smtClean="0"/>
              <a:t>Who</a:t>
            </a:r>
            <a:r>
              <a:rPr lang="en-US" baseline="0" dirty="0" smtClean="0"/>
              <a:t> remembers the date for the </a:t>
            </a:r>
            <a:r>
              <a:rPr lang="en-US" sz="1600" b="1" u="sng" baseline="0" dirty="0" smtClean="0"/>
              <a:t>No Child Left behind</a:t>
            </a:r>
            <a:r>
              <a:rPr lang="en-US" baseline="0" dirty="0" smtClean="0"/>
              <a:t>.  Brief Summary-</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8</a:t>
            </a:fld>
            <a:endParaRPr lang="en-US" dirty="0"/>
          </a:p>
        </p:txBody>
      </p:sp>
    </p:spTree>
    <p:extLst>
      <p:ext uri="{BB962C8B-B14F-4D97-AF65-F5344CB8AC3E}">
        <p14:creationId xmlns:p14="http://schemas.microsoft.com/office/powerpoint/2010/main" xmlns="" val="845912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Card sort activity-</a:t>
            </a:r>
            <a:r>
              <a:rPr lang="en-US" baseline="0" dirty="0" smtClean="0"/>
              <a:t> put in order, which came first, “what caused what?”</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9</a:t>
            </a:fld>
            <a:endParaRPr lang="en-US" dirty="0"/>
          </a:p>
        </p:txBody>
      </p:sp>
    </p:spTree>
    <p:extLst>
      <p:ext uri="{BB962C8B-B14F-4D97-AF65-F5344CB8AC3E}">
        <p14:creationId xmlns:p14="http://schemas.microsoft.com/office/powerpoint/2010/main" xmlns="" val="3616514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Missouri Responds to NCLB…..</a:t>
            </a:r>
            <a:endParaRPr lang="en-US" dirty="0"/>
          </a:p>
        </p:txBody>
      </p:sp>
      <p:sp>
        <p:nvSpPr>
          <p:cNvPr id="4" name="Slide Number Placeholder 3"/>
          <p:cNvSpPr>
            <a:spLocks noGrp="1"/>
          </p:cNvSpPr>
          <p:nvPr>
            <p:ph type="sldNum" sz="quarter" idx="10"/>
          </p:nvPr>
        </p:nvSpPr>
        <p:spPr/>
        <p:txBody>
          <a:bodyPr/>
          <a:lstStyle/>
          <a:p>
            <a:fld id="{10088724-A5E3-433F-AEF6-F15E3E788317}" type="slidenum">
              <a:rPr lang="en-US" smtClean="0"/>
              <a:pPr/>
              <a:t>10</a:t>
            </a:fld>
            <a:endParaRPr lang="en-US" dirty="0"/>
          </a:p>
        </p:txBody>
      </p:sp>
    </p:spTree>
    <p:extLst>
      <p:ext uri="{BB962C8B-B14F-4D97-AF65-F5344CB8AC3E}">
        <p14:creationId xmlns:p14="http://schemas.microsoft.com/office/powerpoint/2010/main" xmlns="" val="1718642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-Review intent</a:t>
            </a:r>
            <a:r>
              <a:rPr lang="en-US" baseline="0" dirty="0" smtClean="0"/>
              <a:t> of </a:t>
            </a:r>
            <a:r>
              <a:rPr lang="en-US" dirty="0" smtClean="0"/>
              <a:t>Senate Bill 291.</a:t>
            </a:r>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47D016D-0F6A-43ED-9E4E-1FC66AD2501C}" type="slidenum">
              <a:rPr lang="en-US" smtClean="0">
                <a:solidFill>
                  <a:prstClr val="black"/>
                </a:solidFill>
              </a:rPr>
              <a:pPr>
                <a:defRPr/>
              </a:pPr>
              <a:t>11</a:t>
            </a:fld>
            <a:endParaRPr lang="en-US" smtClean="0">
              <a:solidFill>
                <a:prstClr val="black"/>
              </a:solidFill>
            </a:endParaRPr>
          </a:p>
        </p:txBody>
      </p:sp>
    </p:spTree>
    <p:extLst>
      <p:ext uri="{BB962C8B-B14F-4D97-AF65-F5344CB8AC3E}">
        <p14:creationId xmlns:p14="http://schemas.microsoft.com/office/powerpoint/2010/main" xmlns="" val="238706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180574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120753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167191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233718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381591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368160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306200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418495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305069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80491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FA183-FE20-457F-8E48-F559B4F750CD}"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411868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FA183-FE20-457F-8E48-F559B4F750CD}" type="datetimeFigureOut">
              <a:rPr lang="en-US" smtClean="0"/>
              <a:pPr/>
              <a:t>6/13/2014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BD6BC-6D50-4CC4-9371-D28880F73E52}" type="slidenum">
              <a:rPr lang="en-US" smtClean="0"/>
              <a:pPr/>
              <a:t>‹#›</a:t>
            </a:fld>
            <a:endParaRPr lang="en-US" dirty="0"/>
          </a:p>
        </p:txBody>
      </p:sp>
    </p:spTree>
    <p:extLst>
      <p:ext uri="{BB962C8B-B14F-4D97-AF65-F5344CB8AC3E}">
        <p14:creationId xmlns:p14="http://schemas.microsoft.com/office/powerpoint/2010/main" xmlns="" val="4151630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Margie@shean.com" TargetMode="External"/><Relationship Id="rId2" Type="http://schemas.openxmlformats.org/officeDocument/2006/relationships/hyperlink" Target="mailto:sheanm@umkc.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Missouri Educator Evaluation System</a:t>
            </a:r>
            <a:br>
              <a:rPr lang="en-US" dirty="0" smtClean="0"/>
            </a:br>
            <a:r>
              <a:rPr lang="en-US" dirty="0"/>
              <a:t>&amp;</a:t>
            </a:r>
            <a:r>
              <a:rPr lang="en-US" dirty="0" smtClean="0"/>
              <a:t> </a:t>
            </a:r>
            <a:endParaRPr lang="en-US" dirty="0"/>
          </a:p>
        </p:txBody>
      </p:sp>
      <p:sp>
        <p:nvSpPr>
          <p:cNvPr id="3" name="Subtitle 2"/>
          <p:cNvSpPr>
            <a:spLocks noGrp="1"/>
          </p:cNvSpPr>
          <p:nvPr>
            <p:ph type="subTitle" idx="1"/>
          </p:nvPr>
        </p:nvSpPr>
        <p:spPr>
          <a:xfrm>
            <a:off x="1371600" y="3600450"/>
            <a:ext cx="6400800" cy="2038350"/>
          </a:xfrm>
        </p:spPr>
        <p:txBody>
          <a:bodyPr/>
          <a:lstStyle/>
          <a:p>
            <a:r>
              <a:rPr lang="en-US" dirty="0" smtClean="0"/>
              <a:t> </a:t>
            </a:r>
            <a:r>
              <a:rPr lang="en-US" sz="4400" dirty="0" smtClean="0">
                <a:solidFill>
                  <a:schemeClr val="tx2">
                    <a:lumMod val="50000"/>
                  </a:schemeClr>
                </a:solidFill>
              </a:rPr>
              <a:t>Positive Behavior Support </a:t>
            </a:r>
            <a:endParaRPr lang="en-US" sz="4400" dirty="0">
              <a:solidFill>
                <a:schemeClr val="tx2">
                  <a:lumMod val="50000"/>
                </a:schemeClr>
              </a:solidFill>
            </a:endParaRPr>
          </a:p>
        </p:txBody>
      </p:sp>
    </p:spTree>
    <p:extLst>
      <p:ext uri="{BB962C8B-B14F-4D97-AF65-F5344CB8AC3E}">
        <p14:creationId xmlns:p14="http://schemas.microsoft.com/office/powerpoint/2010/main" xmlns="" val="1921891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991600" cy="6781800"/>
          </a:xfrm>
        </p:spPr>
        <p:txBody>
          <a:bodyPr>
            <a:noAutofit/>
          </a:bodyPr>
          <a:lstStyle/>
          <a:p>
            <a:pPr marL="0" indent="0" algn="ctr">
              <a:buClr>
                <a:srgbClr val="439639"/>
              </a:buClr>
              <a:buSzPct val="80000"/>
              <a:buNone/>
              <a:defRPr/>
            </a:pPr>
            <a:endParaRPr lang="en-US" sz="1800" b="1" dirty="0" smtClean="0">
              <a:solidFill>
                <a:srgbClr val="439639"/>
              </a:solidFill>
              <a:latin typeface="Verdana"/>
            </a:endParaRPr>
          </a:p>
          <a:p>
            <a:pPr marL="0" indent="0" algn="ctr">
              <a:buClr>
                <a:srgbClr val="439639"/>
              </a:buClr>
              <a:buSzPct val="80000"/>
              <a:buNone/>
              <a:defRPr/>
            </a:pPr>
            <a:endParaRPr lang="en-US" sz="1800" b="1" dirty="0">
              <a:solidFill>
                <a:srgbClr val="439639"/>
              </a:solidFill>
              <a:latin typeface="Verdana"/>
            </a:endParaRPr>
          </a:p>
          <a:p>
            <a:pPr marL="0" indent="0" algn="ctr">
              <a:buClr>
                <a:srgbClr val="439639"/>
              </a:buClr>
              <a:buSzPct val="80000"/>
              <a:buNone/>
              <a:defRPr/>
            </a:pPr>
            <a:r>
              <a:rPr lang="en-US" sz="1800" b="1" dirty="0" smtClean="0">
                <a:solidFill>
                  <a:srgbClr val="439639"/>
                </a:solidFill>
                <a:latin typeface="Verdana"/>
              </a:rPr>
              <a:t>Senate </a:t>
            </a:r>
            <a:r>
              <a:rPr lang="en-US" sz="1800" b="1" dirty="0">
                <a:solidFill>
                  <a:srgbClr val="439639"/>
                </a:solidFill>
                <a:latin typeface="Verdana"/>
              </a:rPr>
              <a:t>Bill 291</a:t>
            </a:r>
            <a:br>
              <a:rPr lang="en-US" sz="1800" b="1" dirty="0">
                <a:solidFill>
                  <a:srgbClr val="439639"/>
                </a:solidFill>
                <a:latin typeface="Verdana"/>
              </a:rPr>
            </a:br>
            <a:r>
              <a:rPr lang="en-US" sz="1800" dirty="0">
                <a:solidFill>
                  <a:srgbClr val="439639"/>
                </a:solidFill>
                <a:latin typeface="Verdana"/>
              </a:rPr>
              <a:t>(2010)</a:t>
            </a:r>
          </a:p>
          <a:p>
            <a:pPr marL="36513" indent="-265113">
              <a:buClr>
                <a:srgbClr val="439639"/>
              </a:buClr>
              <a:buSzPct val="80000"/>
              <a:buFont typeface="Wingdings 2" pitchFamily="18" charset="2"/>
              <a:buChar char=""/>
              <a:defRPr/>
            </a:pPr>
            <a:endParaRPr lang="en-US" sz="1800" b="1" dirty="0">
              <a:solidFill>
                <a:srgbClr val="439639"/>
              </a:solidFill>
              <a:latin typeface="Verdana"/>
            </a:endParaRPr>
          </a:p>
          <a:p>
            <a:pPr marL="0" indent="0" algn="ctr">
              <a:buClr>
                <a:srgbClr val="439639"/>
              </a:buClr>
              <a:buSzPct val="80000"/>
              <a:buNone/>
              <a:defRPr/>
            </a:pPr>
            <a:r>
              <a:rPr lang="en-US" sz="1800" b="1" dirty="0">
                <a:solidFill>
                  <a:srgbClr val="439639"/>
                </a:solidFill>
                <a:latin typeface="Verdana"/>
              </a:rPr>
              <a:t>Development of New Teacher Standards</a:t>
            </a:r>
            <a:br>
              <a:rPr lang="en-US" sz="1800" b="1" dirty="0">
                <a:solidFill>
                  <a:srgbClr val="439639"/>
                </a:solidFill>
                <a:latin typeface="Verdana"/>
              </a:rPr>
            </a:br>
            <a:r>
              <a:rPr lang="en-US" sz="1800" dirty="0">
                <a:solidFill>
                  <a:srgbClr val="439639"/>
                </a:solidFill>
                <a:latin typeface="Verdana"/>
              </a:rPr>
              <a:t>(2011)</a:t>
            </a:r>
          </a:p>
          <a:p>
            <a:pPr marL="36513" indent="-265113">
              <a:buClr>
                <a:srgbClr val="439639"/>
              </a:buClr>
              <a:buSzPct val="80000"/>
              <a:buFont typeface="Wingdings 2" pitchFamily="18" charset="2"/>
              <a:buChar char=""/>
              <a:defRPr/>
            </a:pPr>
            <a:endParaRPr lang="en-US" sz="1800" b="1" dirty="0">
              <a:solidFill>
                <a:srgbClr val="439639"/>
              </a:solidFill>
              <a:latin typeface="Verdana"/>
            </a:endParaRPr>
          </a:p>
          <a:p>
            <a:pPr marL="0" indent="0" algn="ctr">
              <a:buClr>
                <a:srgbClr val="439639"/>
              </a:buClr>
              <a:buSzPct val="80000"/>
              <a:buNone/>
              <a:defRPr/>
            </a:pPr>
            <a:r>
              <a:rPr lang="en-US" sz="1800" b="1" dirty="0">
                <a:solidFill>
                  <a:srgbClr val="439639"/>
                </a:solidFill>
                <a:latin typeface="Verdana"/>
              </a:rPr>
              <a:t>NCLB Flexibility Waiver</a:t>
            </a:r>
            <a:br>
              <a:rPr lang="en-US" sz="1800" b="1" dirty="0">
                <a:solidFill>
                  <a:srgbClr val="439639"/>
                </a:solidFill>
                <a:latin typeface="Verdana"/>
              </a:rPr>
            </a:br>
            <a:r>
              <a:rPr lang="en-US" sz="1800" dirty="0">
                <a:solidFill>
                  <a:srgbClr val="439639"/>
                </a:solidFill>
                <a:latin typeface="Verdana"/>
              </a:rPr>
              <a:t>(2012)</a:t>
            </a:r>
          </a:p>
          <a:p>
            <a:pPr>
              <a:buClr>
                <a:srgbClr val="439639"/>
              </a:buClr>
              <a:buSzPct val="80000"/>
              <a:defRPr/>
            </a:pPr>
            <a:r>
              <a:rPr lang="en-US" sz="1800" b="1" dirty="0">
                <a:solidFill>
                  <a:srgbClr val="439639"/>
                </a:solidFill>
                <a:latin typeface="Verdana"/>
              </a:rPr>
              <a:t>  </a:t>
            </a:r>
          </a:p>
          <a:p>
            <a:pPr marL="0" indent="0" algn="ctr">
              <a:buClr>
                <a:srgbClr val="439639"/>
              </a:buClr>
              <a:buSzPct val="80000"/>
              <a:buNone/>
              <a:defRPr/>
            </a:pPr>
            <a:r>
              <a:rPr lang="en-US" sz="1800" b="1" dirty="0">
                <a:solidFill>
                  <a:srgbClr val="439639"/>
                </a:solidFill>
                <a:latin typeface="Verdana"/>
              </a:rPr>
              <a:t>Essential Principles of Effective Evaluation</a:t>
            </a:r>
            <a:br>
              <a:rPr lang="en-US" sz="1800" b="1" dirty="0">
                <a:solidFill>
                  <a:srgbClr val="439639"/>
                </a:solidFill>
                <a:latin typeface="Verdana"/>
              </a:rPr>
            </a:br>
            <a:r>
              <a:rPr lang="en-US" sz="1800" dirty="0">
                <a:solidFill>
                  <a:srgbClr val="439639"/>
                </a:solidFill>
                <a:latin typeface="Verdana"/>
              </a:rPr>
              <a:t>(2012)</a:t>
            </a:r>
          </a:p>
          <a:p>
            <a:pPr>
              <a:buClr>
                <a:srgbClr val="439639"/>
              </a:buClr>
              <a:buSzPct val="80000"/>
              <a:defRPr/>
            </a:pPr>
            <a:endParaRPr lang="en-US" sz="1800" b="1" dirty="0">
              <a:solidFill>
                <a:srgbClr val="439639"/>
              </a:solidFill>
              <a:latin typeface="Verdana"/>
            </a:endParaRPr>
          </a:p>
          <a:p>
            <a:pPr marL="0" indent="0" algn="ctr">
              <a:buClr>
                <a:srgbClr val="439639"/>
              </a:buClr>
              <a:buSzPct val="80000"/>
              <a:buNone/>
              <a:defRPr/>
            </a:pPr>
            <a:r>
              <a:rPr lang="en-US" sz="1800" b="1" dirty="0">
                <a:solidFill>
                  <a:srgbClr val="439639"/>
                </a:solidFill>
                <a:latin typeface="Verdana"/>
              </a:rPr>
              <a:t>Missouri Educator Evaluation Model—Pilot </a:t>
            </a:r>
            <a:br>
              <a:rPr lang="en-US" sz="1800" b="1" dirty="0">
                <a:solidFill>
                  <a:srgbClr val="439639"/>
                </a:solidFill>
                <a:latin typeface="Verdana"/>
              </a:rPr>
            </a:br>
            <a:r>
              <a:rPr lang="en-US" sz="1800" dirty="0">
                <a:solidFill>
                  <a:srgbClr val="439639"/>
                </a:solidFill>
                <a:latin typeface="Verdana"/>
              </a:rPr>
              <a:t>(2012-2013)</a:t>
            </a:r>
            <a:endParaRPr lang="en-US" sz="1800" b="1" dirty="0">
              <a:solidFill>
                <a:srgbClr val="439639"/>
              </a:solidFill>
              <a:latin typeface="Verdana"/>
            </a:endParaRPr>
          </a:p>
          <a:p>
            <a:pPr algn="ctr">
              <a:buClr>
                <a:srgbClr val="439639"/>
              </a:buClr>
              <a:buSzPct val="80000"/>
              <a:defRPr/>
            </a:pPr>
            <a:endParaRPr lang="en-US" sz="1800" b="1" dirty="0">
              <a:solidFill>
                <a:srgbClr val="439639"/>
              </a:solidFill>
              <a:latin typeface="Verdana"/>
            </a:endParaRPr>
          </a:p>
          <a:p>
            <a:pPr marL="0" indent="0" algn="ctr">
              <a:buClr>
                <a:srgbClr val="439639"/>
              </a:buClr>
              <a:buSzPct val="80000"/>
              <a:buNone/>
              <a:defRPr/>
            </a:pPr>
            <a:r>
              <a:rPr lang="en-US" sz="1800" b="1" dirty="0">
                <a:solidFill>
                  <a:srgbClr val="439639"/>
                </a:solidFill>
                <a:latin typeface="Verdana"/>
              </a:rPr>
              <a:t>Educator Evaluation Overview and Training</a:t>
            </a:r>
            <a:br>
              <a:rPr lang="en-US" sz="1800" b="1" dirty="0">
                <a:solidFill>
                  <a:srgbClr val="439639"/>
                </a:solidFill>
                <a:latin typeface="Verdana"/>
              </a:rPr>
            </a:br>
            <a:r>
              <a:rPr lang="en-US" sz="1800" dirty="0">
                <a:solidFill>
                  <a:srgbClr val="439639"/>
                </a:solidFill>
                <a:latin typeface="Verdana"/>
              </a:rPr>
              <a:t>(2012-2014)</a:t>
            </a:r>
          </a:p>
          <a:p>
            <a:endParaRPr lang="en-US" sz="1800" dirty="0"/>
          </a:p>
        </p:txBody>
      </p:sp>
    </p:spTree>
    <p:extLst>
      <p:ext uri="{BB962C8B-B14F-4D97-AF65-F5344CB8AC3E}">
        <p14:creationId xmlns:p14="http://schemas.microsoft.com/office/powerpoint/2010/main" xmlns="" val="565143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050925"/>
          </a:xfrm>
        </p:spPr>
        <p:txBody>
          <a:bodyPr anchor="t" anchorCtr="0"/>
          <a:lstStyle/>
          <a:p>
            <a:pPr algn="ctr" fontAlgn="auto">
              <a:spcAft>
                <a:spcPts val="0"/>
              </a:spcAft>
              <a:defRPr/>
            </a:pPr>
            <a:r>
              <a:rPr lang="en-US" dirty="0" smtClean="0">
                <a:solidFill>
                  <a:srgbClr val="004B8D"/>
                </a:solidFill>
              </a:rPr>
              <a:t>Senate Bill 291</a:t>
            </a:r>
            <a:endParaRPr lang="en-US" dirty="0">
              <a:solidFill>
                <a:srgbClr val="004B8D"/>
              </a:solidFill>
            </a:endParaRPr>
          </a:p>
        </p:txBody>
      </p:sp>
      <p:sp>
        <p:nvSpPr>
          <p:cNvPr id="3" name="Slide Number Placeholder 3"/>
          <p:cNvSpPr>
            <a:spLocks noGrp="1"/>
          </p:cNvSpPr>
          <p:nvPr>
            <p:ph type="sldNum" sz="quarter" idx="12"/>
          </p:nvPr>
        </p:nvSpPr>
        <p:spPr/>
        <p:txBody>
          <a:bodyPr/>
          <a:lstStyle/>
          <a:p>
            <a:pPr>
              <a:defRPr/>
            </a:pPr>
            <a:fld id="{D4A15051-B1C1-4A69-A26D-15F9C72E7AF0}" type="slidenum">
              <a:rPr lang="en-US">
                <a:solidFill>
                  <a:srgbClr val="0083A9">
                    <a:shade val="50000"/>
                  </a:srgbClr>
                </a:solidFill>
              </a:rPr>
              <a:pPr>
                <a:defRPr/>
              </a:pPr>
              <a:t>11</a:t>
            </a:fld>
            <a:endParaRPr lang="en-US" dirty="0">
              <a:solidFill>
                <a:srgbClr val="0083A9">
                  <a:shade val="50000"/>
                </a:srgbClr>
              </a:solidFill>
            </a:endParaRPr>
          </a:p>
        </p:txBody>
      </p:sp>
      <p:sp>
        <p:nvSpPr>
          <p:cNvPr id="4" name="Subtitle 2"/>
          <p:cNvSpPr txBox="1">
            <a:spLocks/>
          </p:cNvSpPr>
          <p:nvPr/>
        </p:nvSpPr>
        <p:spPr>
          <a:xfrm>
            <a:off x="533400" y="1447800"/>
            <a:ext cx="8077200" cy="658812"/>
          </a:xfrm>
          <a:prstGeom prst="rect">
            <a:avLst/>
          </a:prstGeom>
        </p:spPr>
        <p:txBody>
          <a:bodyPr/>
          <a:lstStyle/>
          <a:p>
            <a:pPr>
              <a:buClr>
                <a:srgbClr val="439639"/>
              </a:buClr>
              <a:buSzPct val="80000"/>
              <a:defRPr/>
            </a:pPr>
            <a:r>
              <a:rPr lang="en-US" sz="2000" dirty="0" smtClean="0">
                <a:solidFill>
                  <a:srgbClr val="439639"/>
                </a:solidFill>
                <a:latin typeface="Verdana"/>
              </a:rPr>
              <a:t>June</a:t>
            </a:r>
            <a:r>
              <a:rPr lang="en-US" sz="2000" dirty="0">
                <a:solidFill>
                  <a:srgbClr val="439639"/>
                </a:solidFill>
                <a:latin typeface="Verdana"/>
              </a:rPr>
              <a:t>, </a:t>
            </a:r>
            <a:r>
              <a:rPr lang="en-US" sz="2000" dirty="0" smtClean="0">
                <a:solidFill>
                  <a:srgbClr val="439639"/>
                </a:solidFill>
                <a:latin typeface="Verdana"/>
              </a:rPr>
              <a:t>2010</a:t>
            </a:r>
            <a:endParaRPr lang="en-US" sz="2000" dirty="0">
              <a:solidFill>
                <a:srgbClr val="439639"/>
              </a:solidFill>
              <a:latin typeface="Verdana"/>
            </a:endParaRPr>
          </a:p>
          <a:p>
            <a:pPr>
              <a:buClr>
                <a:srgbClr val="439639"/>
              </a:buClr>
              <a:buSzPct val="80000"/>
              <a:defRPr/>
            </a:pPr>
            <a:endParaRPr lang="en-US" sz="2000" dirty="0" smtClean="0">
              <a:solidFill>
                <a:srgbClr val="439639"/>
              </a:solidFill>
              <a:latin typeface="Verdana"/>
            </a:endParaRPr>
          </a:p>
          <a:p>
            <a:pPr>
              <a:buClr>
                <a:srgbClr val="439639"/>
              </a:buClr>
              <a:buSzPct val="80000"/>
              <a:defRPr/>
            </a:pPr>
            <a:r>
              <a:rPr lang="en-US" sz="2000" dirty="0" smtClean="0">
                <a:solidFill>
                  <a:srgbClr val="439639"/>
                </a:solidFill>
                <a:latin typeface="Verdana"/>
              </a:rPr>
              <a:t>Directing </a:t>
            </a:r>
            <a:r>
              <a:rPr lang="en-US" sz="2000" dirty="0">
                <a:solidFill>
                  <a:srgbClr val="439639"/>
                </a:solidFill>
                <a:latin typeface="Verdana"/>
              </a:rPr>
              <a:t>school districts to adopt </a:t>
            </a:r>
            <a:r>
              <a:rPr lang="en-US" sz="2000" dirty="0" smtClean="0">
                <a:solidFill>
                  <a:srgbClr val="439639"/>
                </a:solidFill>
                <a:latin typeface="Verdana"/>
              </a:rPr>
              <a:t>teaching standards which were to include the following elements:</a:t>
            </a:r>
          </a:p>
          <a:p>
            <a:pPr>
              <a:buClr>
                <a:srgbClr val="439639"/>
              </a:buClr>
              <a:buSzPct val="80000"/>
              <a:defRPr/>
            </a:pPr>
            <a:r>
              <a:rPr lang="en-US" b="1" dirty="0">
                <a:solidFill>
                  <a:srgbClr val="439639"/>
                </a:solidFill>
                <a:latin typeface="Verdana"/>
              </a:rPr>
              <a:t>	</a:t>
            </a:r>
            <a:endParaRPr lang="en-US" b="1" dirty="0" smtClean="0">
              <a:solidFill>
                <a:srgbClr val="439639"/>
              </a:solidFill>
              <a:latin typeface="Verdana"/>
            </a:endParaRPr>
          </a:p>
          <a:p>
            <a:pPr>
              <a:buClr>
                <a:srgbClr val="439639"/>
              </a:buClr>
              <a:buSzPct val="80000"/>
              <a:defRPr/>
            </a:pPr>
            <a:r>
              <a:rPr lang="en-US" b="1" i="1" dirty="0">
                <a:solidFill>
                  <a:srgbClr val="0083A9">
                    <a:lumMod val="75000"/>
                  </a:srgbClr>
                </a:solidFill>
                <a:latin typeface="Verdana"/>
              </a:rPr>
              <a:t>	</a:t>
            </a:r>
            <a:r>
              <a:rPr lang="en-US" b="1" i="1" dirty="0" smtClean="0">
                <a:solidFill>
                  <a:srgbClr val="0083A9">
                    <a:lumMod val="75000"/>
                  </a:srgbClr>
                </a:solidFill>
                <a:latin typeface="Verdana"/>
              </a:rPr>
              <a:t>--</a:t>
            </a:r>
            <a:r>
              <a:rPr lang="en-US" b="1" i="1" dirty="0">
                <a:solidFill>
                  <a:srgbClr val="0083A9">
                    <a:lumMod val="75000"/>
                  </a:srgbClr>
                </a:solidFill>
                <a:latin typeface="Verdana"/>
              </a:rPr>
              <a:t>students actively engaged in learning </a:t>
            </a:r>
            <a:r>
              <a:rPr lang="en-US" b="1" i="1" dirty="0" smtClean="0">
                <a:solidFill>
                  <a:srgbClr val="0083A9">
                    <a:lumMod val="75000"/>
                  </a:srgbClr>
                </a:solidFill>
                <a:latin typeface="Verdana"/>
              </a:rPr>
              <a:t>process</a:t>
            </a:r>
            <a:br>
              <a:rPr lang="en-US" b="1" i="1" dirty="0" smtClean="0">
                <a:solidFill>
                  <a:srgbClr val="0083A9">
                    <a:lumMod val="75000"/>
                  </a:srgbClr>
                </a:solidFill>
                <a:latin typeface="Verdana"/>
              </a:rPr>
            </a:br>
            <a:endParaRPr lang="en-US" b="1" i="1" dirty="0" smtClean="0">
              <a:solidFill>
                <a:srgbClr val="0083A9">
                  <a:lumMod val="75000"/>
                </a:srgbClr>
              </a:solidFill>
              <a:latin typeface="Verdana"/>
            </a:endParaRPr>
          </a:p>
          <a:p>
            <a:pPr>
              <a:buClr>
                <a:srgbClr val="439639"/>
              </a:buClr>
              <a:buSzPct val="80000"/>
              <a:defRPr/>
            </a:pPr>
            <a:r>
              <a:rPr lang="en-US" b="1" i="1" dirty="0">
                <a:solidFill>
                  <a:srgbClr val="0083A9">
                    <a:lumMod val="75000"/>
                  </a:srgbClr>
                </a:solidFill>
                <a:latin typeface="Verdana"/>
              </a:rPr>
              <a:t>	</a:t>
            </a:r>
            <a:r>
              <a:rPr lang="en-US" b="1" i="1" dirty="0" smtClean="0">
                <a:solidFill>
                  <a:srgbClr val="0083A9">
                    <a:lumMod val="75000"/>
                  </a:srgbClr>
                </a:solidFill>
                <a:latin typeface="Verdana"/>
              </a:rPr>
              <a:t>--</a:t>
            </a:r>
            <a:r>
              <a:rPr lang="en-US" b="1" i="1" dirty="0">
                <a:solidFill>
                  <a:srgbClr val="0083A9">
                    <a:lumMod val="75000"/>
                  </a:srgbClr>
                </a:solidFill>
                <a:latin typeface="Verdana"/>
              </a:rPr>
              <a:t>various forms of </a:t>
            </a:r>
            <a:r>
              <a:rPr lang="en-US" b="1" i="1" dirty="0" smtClean="0">
                <a:solidFill>
                  <a:srgbClr val="0083A9">
                    <a:lumMod val="75000"/>
                  </a:srgbClr>
                </a:solidFill>
                <a:latin typeface="Verdana"/>
              </a:rPr>
              <a:t>assessment</a:t>
            </a:r>
            <a:br>
              <a:rPr lang="en-US" b="1" i="1" dirty="0" smtClean="0">
                <a:solidFill>
                  <a:srgbClr val="0083A9">
                    <a:lumMod val="75000"/>
                  </a:srgbClr>
                </a:solidFill>
                <a:latin typeface="Verdana"/>
              </a:rPr>
            </a:br>
            <a:endParaRPr lang="en-US" b="1" i="1" dirty="0" smtClean="0">
              <a:solidFill>
                <a:srgbClr val="0083A9">
                  <a:lumMod val="75000"/>
                </a:srgbClr>
              </a:solidFill>
              <a:latin typeface="Verdana"/>
            </a:endParaRPr>
          </a:p>
          <a:p>
            <a:pPr>
              <a:buClr>
                <a:srgbClr val="439639"/>
              </a:buClr>
              <a:buSzPct val="80000"/>
              <a:defRPr/>
            </a:pPr>
            <a:r>
              <a:rPr lang="en-US" b="1" i="1" dirty="0">
                <a:solidFill>
                  <a:srgbClr val="0083A9">
                    <a:lumMod val="75000"/>
                  </a:srgbClr>
                </a:solidFill>
                <a:latin typeface="Verdana"/>
              </a:rPr>
              <a:t>	</a:t>
            </a:r>
            <a:r>
              <a:rPr lang="en-US" b="1" i="1" dirty="0" smtClean="0">
                <a:solidFill>
                  <a:srgbClr val="0083A9">
                    <a:lumMod val="75000"/>
                  </a:srgbClr>
                </a:solidFill>
                <a:latin typeface="Verdana"/>
              </a:rPr>
              <a:t>--</a:t>
            </a:r>
            <a:r>
              <a:rPr lang="en-US" b="1" i="1" dirty="0">
                <a:solidFill>
                  <a:srgbClr val="0083A9">
                    <a:lumMod val="75000"/>
                  </a:srgbClr>
                </a:solidFill>
                <a:latin typeface="Verdana"/>
              </a:rPr>
              <a:t>teacher is prepared and knowledgeable of </a:t>
            </a:r>
            <a:r>
              <a:rPr lang="en-US" b="1" i="1" dirty="0" smtClean="0">
                <a:solidFill>
                  <a:srgbClr val="0083A9">
                    <a:lumMod val="75000"/>
                  </a:srgbClr>
                </a:solidFill>
                <a:latin typeface="Verdana"/>
              </a:rPr>
              <a:t>content</a:t>
            </a:r>
            <a:br>
              <a:rPr lang="en-US" b="1" i="1" dirty="0" smtClean="0">
                <a:solidFill>
                  <a:srgbClr val="0083A9">
                    <a:lumMod val="75000"/>
                  </a:srgbClr>
                </a:solidFill>
                <a:latin typeface="Verdana"/>
              </a:rPr>
            </a:br>
            <a:endParaRPr lang="en-US" b="1" i="1" dirty="0" smtClean="0">
              <a:solidFill>
                <a:srgbClr val="0083A9">
                  <a:lumMod val="75000"/>
                </a:srgbClr>
              </a:solidFill>
              <a:latin typeface="Verdana"/>
            </a:endParaRPr>
          </a:p>
          <a:p>
            <a:pPr>
              <a:buClr>
                <a:srgbClr val="439639"/>
              </a:buClr>
              <a:buSzPct val="80000"/>
              <a:defRPr/>
            </a:pPr>
            <a:r>
              <a:rPr lang="en-US" b="1" i="1" dirty="0">
                <a:solidFill>
                  <a:srgbClr val="0083A9">
                    <a:lumMod val="75000"/>
                  </a:srgbClr>
                </a:solidFill>
                <a:latin typeface="Verdana"/>
              </a:rPr>
              <a:t>	</a:t>
            </a:r>
            <a:r>
              <a:rPr lang="en-US" b="1" i="1" dirty="0" smtClean="0">
                <a:solidFill>
                  <a:srgbClr val="0083A9">
                    <a:lumMod val="75000"/>
                  </a:srgbClr>
                </a:solidFill>
                <a:latin typeface="Verdana"/>
              </a:rPr>
              <a:t>--</a:t>
            </a:r>
            <a:r>
              <a:rPr lang="en-US" b="1" i="1" dirty="0">
                <a:solidFill>
                  <a:srgbClr val="0083A9">
                    <a:lumMod val="75000"/>
                  </a:srgbClr>
                </a:solidFill>
                <a:latin typeface="Verdana"/>
              </a:rPr>
              <a:t>uses professional communication and interaction </a:t>
            </a:r>
            <a:r>
              <a:rPr lang="en-US" b="1" i="1" dirty="0" smtClean="0">
                <a:solidFill>
                  <a:srgbClr val="0083A9">
                    <a:lumMod val="75000"/>
                  </a:srgbClr>
                </a:solidFill>
                <a:latin typeface="Verdana"/>
              </a:rPr>
              <a:t>in 	   school community</a:t>
            </a:r>
            <a:br>
              <a:rPr lang="en-US" b="1" i="1" dirty="0" smtClean="0">
                <a:solidFill>
                  <a:srgbClr val="0083A9">
                    <a:lumMod val="75000"/>
                  </a:srgbClr>
                </a:solidFill>
                <a:latin typeface="Verdana"/>
              </a:rPr>
            </a:br>
            <a:endParaRPr lang="en-US" b="1" i="1" dirty="0" smtClean="0">
              <a:solidFill>
                <a:srgbClr val="0083A9">
                  <a:lumMod val="75000"/>
                </a:srgbClr>
              </a:solidFill>
              <a:latin typeface="Verdana"/>
            </a:endParaRPr>
          </a:p>
          <a:p>
            <a:pPr>
              <a:buClr>
                <a:srgbClr val="439639"/>
              </a:buClr>
              <a:buSzPct val="80000"/>
              <a:defRPr/>
            </a:pPr>
            <a:r>
              <a:rPr lang="en-US" b="1" i="1" dirty="0">
                <a:solidFill>
                  <a:srgbClr val="0083A9">
                    <a:lumMod val="75000"/>
                  </a:srgbClr>
                </a:solidFill>
                <a:latin typeface="Verdana"/>
              </a:rPr>
              <a:t>	</a:t>
            </a:r>
            <a:r>
              <a:rPr lang="en-US" b="1" i="1" dirty="0" smtClean="0">
                <a:solidFill>
                  <a:srgbClr val="0083A9">
                    <a:lumMod val="75000"/>
                  </a:srgbClr>
                </a:solidFill>
                <a:latin typeface="Verdana"/>
              </a:rPr>
              <a:t>--</a:t>
            </a:r>
            <a:r>
              <a:rPr lang="en-US" b="1" i="1" dirty="0">
                <a:solidFill>
                  <a:srgbClr val="0083A9">
                    <a:lumMod val="75000"/>
                  </a:srgbClr>
                </a:solidFill>
                <a:latin typeface="Verdana"/>
              </a:rPr>
              <a:t>keeps current on instructional </a:t>
            </a:r>
            <a:r>
              <a:rPr lang="en-US" b="1" i="1" dirty="0" smtClean="0">
                <a:solidFill>
                  <a:srgbClr val="0083A9">
                    <a:lumMod val="75000"/>
                  </a:srgbClr>
                </a:solidFill>
                <a:latin typeface="Verdana"/>
              </a:rPr>
              <a:t>knowledge</a:t>
            </a:r>
            <a:br>
              <a:rPr lang="en-US" b="1" i="1" dirty="0" smtClean="0">
                <a:solidFill>
                  <a:srgbClr val="0083A9">
                    <a:lumMod val="75000"/>
                  </a:srgbClr>
                </a:solidFill>
                <a:latin typeface="Verdana"/>
              </a:rPr>
            </a:br>
            <a:endParaRPr lang="en-US" b="1" i="1" dirty="0" smtClean="0">
              <a:solidFill>
                <a:srgbClr val="0083A9">
                  <a:lumMod val="75000"/>
                </a:srgbClr>
              </a:solidFill>
              <a:latin typeface="Verdana"/>
            </a:endParaRPr>
          </a:p>
          <a:p>
            <a:pPr>
              <a:buClr>
                <a:srgbClr val="439639"/>
              </a:buClr>
              <a:buSzPct val="80000"/>
              <a:defRPr/>
            </a:pPr>
            <a:r>
              <a:rPr lang="en-US" b="1" i="1" dirty="0">
                <a:solidFill>
                  <a:srgbClr val="0083A9">
                    <a:lumMod val="75000"/>
                  </a:srgbClr>
                </a:solidFill>
                <a:latin typeface="Verdana"/>
              </a:rPr>
              <a:t>	</a:t>
            </a:r>
            <a:r>
              <a:rPr lang="en-US" b="1" i="1" dirty="0" smtClean="0">
                <a:solidFill>
                  <a:srgbClr val="0083A9">
                    <a:lumMod val="75000"/>
                  </a:srgbClr>
                </a:solidFill>
                <a:latin typeface="Verdana"/>
              </a:rPr>
              <a:t>--</a:t>
            </a:r>
            <a:r>
              <a:rPr lang="en-US" b="1" i="1" dirty="0">
                <a:solidFill>
                  <a:srgbClr val="0083A9">
                    <a:lumMod val="75000"/>
                  </a:srgbClr>
                </a:solidFill>
                <a:latin typeface="Verdana"/>
              </a:rPr>
              <a:t>responsible professional in overall mission of school</a:t>
            </a:r>
          </a:p>
          <a:p>
            <a:pPr marL="36513" indent="-265113">
              <a:buClr>
                <a:srgbClr val="439639"/>
              </a:buClr>
              <a:buSzPct val="80000"/>
              <a:buFont typeface="Wingdings 2" pitchFamily="18" charset="2"/>
              <a:buChar char=""/>
              <a:defRPr/>
            </a:pPr>
            <a:endParaRPr lang="en-US" b="1" dirty="0">
              <a:solidFill>
                <a:srgbClr val="439639"/>
              </a:solidFill>
              <a:latin typeface="Verdana"/>
            </a:endParaRPr>
          </a:p>
          <a:p>
            <a:pPr algn="ctr">
              <a:buClr>
                <a:srgbClr val="439639"/>
              </a:buClr>
              <a:buSzPct val="80000"/>
              <a:defRPr/>
            </a:pPr>
            <a:endParaRPr lang="en-US" b="1" dirty="0" smtClean="0">
              <a:solidFill>
                <a:srgbClr val="439639"/>
              </a:solidFill>
              <a:latin typeface="Verdana"/>
            </a:endParaRPr>
          </a:p>
          <a:p>
            <a:pPr marL="36513" indent="-265113">
              <a:buClr>
                <a:srgbClr val="439639"/>
              </a:buClr>
              <a:buSzPct val="80000"/>
              <a:buFont typeface="Wingdings 2" pitchFamily="18" charset="2"/>
              <a:buChar char=""/>
              <a:defRPr/>
            </a:pPr>
            <a:endParaRPr lang="en-US" b="1" dirty="0">
              <a:solidFill>
                <a:srgbClr val="439639"/>
              </a:solidFill>
              <a:latin typeface="Verdana"/>
            </a:endParaRPr>
          </a:p>
          <a:p>
            <a:pPr marL="36513" indent="-265113">
              <a:buClr>
                <a:srgbClr val="439639"/>
              </a:buClr>
              <a:buSzPct val="80000"/>
              <a:buFont typeface="Wingdings 2" pitchFamily="18" charset="2"/>
              <a:buChar char=""/>
              <a:defRPr/>
            </a:pPr>
            <a:endParaRPr lang="en-US" b="1" dirty="0" smtClean="0">
              <a:solidFill>
                <a:srgbClr val="439639"/>
              </a:solidFill>
              <a:latin typeface="Verdana"/>
            </a:endParaRPr>
          </a:p>
        </p:txBody>
      </p:sp>
    </p:spTree>
    <p:extLst>
      <p:ext uri="{BB962C8B-B14F-4D97-AF65-F5344CB8AC3E}">
        <p14:creationId xmlns:p14="http://schemas.microsoft.com/office/powerpoint/2010/main" xmlns="" val="411335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fontScale="90000"/>
          </a:bodyPr>
          <a:lstStyle/>
          <a:p>
            <a:r>
              <a:rPr lang="en-US" sz="5300" dirty="0"/>
              <a:t>2012 </a:t>
            </a:r>
            <a:r>
              <a:rPr lang="en-US" sz="5300" dirty="0" smtClean="0"/>
              <a:t>Missouri’s NCLB Waiver</a:t>
            </a:r>
            <a:br>
              <a:rPr lang="en-US" sz="5300" dirty="0" smtClean="0"/>
            </a:br>
            <a:r>
              <a:rPr lang="en-US" sz="5300" dirty="0" smtClean="0"/>
              <a:t/>
            </a:r>
            <a:br>
              <a:rPr lang="en-US" sz="5300" dirty="0" smtClean="0"/>
            </a:br>
            <a:r>
              <a:rPr lang="en-US" sz="5300" b="1" dirty="0" smtClean="0">
                <a:solidFill>
                  <a:schemeClr val="accent1">
                    <a:lumMod val="75000"/>
                  </a:schemeClr>
                </a:solidFill>
              </a:rPr>
              <a:t>7 Essential Principles </a:t>
            </a:r>
            <a:r>
              <a:rPr lang="en-US" b="1" dirty="0" smtClean="0">
                <a:solidFill>
                  <a:schemeClr val="accent1">
                    <a:lumMod val="75000"/>
                  </a:schemeClr>
                </a:solidFill>
              </a:rPr>
              <a:t/>
            </a:r>
            <a:br>
              <a:rPr lang="en-US" b="1" dirty="0" smtClean="0">
                <a:solidFill>
                  <a:schemeClr val="accent1">
                    <a:lumMod val="75000"/>
                  </a:schemeClr>
                </a:solidFill>
              </a:rPr>
            </a:br>
            <a:endParaRPr lang="en-US" b="1" dirty="0">
              <a:solidFill>
                <a:schemeClr val="accent1">
                  <a:lumMod val="75000"/>
                </a:schemeClr>
              </a:solidFill>
            </a:endParaRPr>
          </a:p>
        </p:txBody>
      </p:sp>
    </p:spTree>
    <p:extLst>
      <p:ext uri="{BB962C8B-B14F-4D97-AF65-F5344CB8AC3E}">
        <p14:creationId xmlns:p14="http://schemas.microsoft.com/office/powerpoint/2010/main" xmlns="" val="554470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915400" cy="6278562"/>
          </a:xfrm>
        </p:spPr>
        <p:txBody>
          <a:bodyPr>
            <a:normAutofit fontScale="90000"/>
          </a:bodyPr>
          <a:lstStyle/>
          <a:p>
            <a:pPr algn="l"/>
            <a:r>
              <a:rPr lang="en-US" b="1" dirty="0" smtClean="0"/>
              <a:t>Missouri’s NCLB waiver says….</a:t>
            </a:r>
            <a:br>
              <a:rPr lang="en-US" b="1" dirty="0" smtClean="0"/>
            </a:br>
            <a:r>
              <a:rPr lang="en-US" b="1" dirty="0" smtClean="0"/>
              <a:t/>
            </a:r>
            <a:br>
              <a:rPr lang="en-US" b="1" dirty="0" smtClean="0"/>
            </a:br>
            <a:r>
              <a:rPr lang="en-US" i="1" dirty="0" smtClean="0">
                <a:solidFill>
                  <a:schemeClr val="accent1">
                    <a:lumMod val="75000"/>
                  </a:schemeClr>
                </a:solidFill>
              </a:rPr>
              <a:t>“These 7 essential principles of </a:t>
            </a:r>
            <a:r>
              <a:rPr lang="en-US" i="1" u="sng" dirty="0" smtClean="0">
                <a:solidFill>
                  <a:schemeClr val="accent1">
                    <a:lumMod val="75000"/>
                  </a:schemeClr>
                </a:solidFill>
              </a:rPr>
              <a:t>effective evaluation</a:t>
            </a:r>
            <a:r>
              <a:rPr lang="en-US" i="1" dirty="0" smtClean="0">
                <a:solidFill>
                  <a:schemeClr val="accent1">
                    <a:lumMod val="75000"/>
                  </a:schemeClr>
                </a:solidFill>
              </a:rPr>
              <a:t> are the foundation for the state’s model. Local evaluation models align to these principles to create consistency in assessing educator performance across the state.”</a:t>
            </a:r>
            <a:br>
              <a:rPr lang="en-US" i="1" dirty="0" smtClean="0">
                <a:solidFill>
                  <a:schemeClr val="accent1">
                    <a:lumMod val="75000"/>
                  </a:schemeClr>
                </a:solidFill>
              </a:rPr>
            </a:br>
            <a:endParaRPr lang="en-US" i="1" dirty="0">
              <a:solidFill>
                <a:schemeClr val="accent1">
                  <a:lumMod val="75000"/>
                </a:schemeClr>
              </a:solidFill>
            </a:endParaRPr>
          </a:p>
        </p:txBody>
      </p:sp>
    </p:spTree>
    <p:extLst>
      <p:ext uri="{BB962C8B-B14F-4D97-AF65-F5344CB8AC3E}">
        <p14:creationId xmlns:p14="http://schemas.microsoft.com/office/powerpoint/2010/main" xmlns="" val="103662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3" name="Content Placeholder 2"/>
          <p:cNvSpPr>
            <a:spLocks noGrp="1"/>
          </p:cNvSpPr>
          <p:nvPr>
            <p:ph idx="1"/>
          </p:nvPr>
        </p:nvSpPr>
        <p:spPr/>
        <p:txBody>
          <a:bodyPr>
            <a:normAutofit/>
          </a:bodyPr>
          <a:lstStyle/>
          <a:p>
            <a:pPr marL="0" indent="0" algn="ctr">
              <a:buNone/>
            </a:pPr>
            <a:endParaRPr lang="en-US" sz="4000" i="1" dirty="0" smtClean="0"/>
          </a:p>
          <a:p>
            <a:pPr marL="0" indent="0" algn="ctr">
              <a:buNone/>
            </a:pPr>
            <a:r>
              <a:rPr lang="en-US" sz="4000" i="1" dirty="0" smtClean="0">
                <a:solidFill>
                  <a:schemeClr val="accent1">
                    <a:lumMod val="75000"/>
                  </a:schemeClr>
                </a:solidFill>
              </a:rPr>
              <a:t>“The effect of “increases in teacher quality”  swamps the impact of any other educational investment.”    </a:t>
            </a:r>
          </a:p>
          <a:p>
            <a:pPr marL="3657600" lvl="8" indent="0">
              <a:buNone/>
            </a:pPr>
            <a:r>
              <a:rPr lang="en-US" sz="4000" dirty="0" smtClean="0">
                <a:solidFill>
                  <a:schemeClr val="accent1">
                    <a:lumMod val="75000"/>
                  </a:schemeClr>
                </a:solidFill>
              </a:rPr>
              <a:t>		</a:t>
            </a:r>
            <a:r>
              <a:rPr lang="en-US" sz="2800" dirty="0" smtClean="0">
                <a:solidFill>
                  <a:schemeClr val="accent1">
                    <a:lumMod val="75000"/>
                  </a:schemeClr>
                </a:solidFill>
              </a:rPr>
              <a:t>Goldhaber, 2009</a:t>
            </a:r>
            <a:endParaRPr lang="en-US" sz="2800" dirty="0">
              <a:solidFill>
                <a:schemeClr val="accent1">
                  <a:lumMod val="75000"/>
                </a:schemeClr>
              </a:solidFill>
            </a:endParaRPr>
          </a:p>
        </p:txBody>
      </p:sp>
    </p:spTree>
    <p:extLst>
      <p:ext uri="{BB962C8B-B14F-4D97-AF65-F5344CB8AC3E}">
        <p14:creationId xmlns:p14="http://schemas.microsoft.com/office/powerpoint/2010/main" xmlns="" val="2744138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Focus on Growth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5400" dirty="0" smtClean="0">
                <a:solidFill>
                  <a:srgbClr val="0070C0"/>
                </a:solidFill>
              </a:rPr>
              <a:t>The most valuable evaluation model will not only meet state legislative requirements, it must produce gains in student learning. Next-generation models, grounded n sound research, will emphasize teacher growth and development. </a:t>
            </a:r>
          </a:p>
          <a:p>
            <a:pPr marL="0" indent="0">
              <a:buNone/>
            </a:pPr>
            <a:endParaRPr lang="en-US" sz="5400" dirty="0" smtClean="0"/>
          </a:p>
        </p:txBody>
      </p:sp>
    </p:spTree>
    <p:extLst>
      <p:ext uri="{BB962C8B-B14F-4D97-AF65-F5344CB8AC3E}">
        <p14:creationId xmlns:p14="http://schemas.microsoft.com/office/powerpoint/2010/main" xmlns="" val="3128415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050925"/>
          </a:xfrm>
        </p:spPr>
        <p:txBody>
          <a:bodyPr anchor="t" anchorCtr="0"/>
          <a:lstStyle/>
          <a:p>
            <a:pPr algn="ctr" fontAlgn="auto">
              <a:spcAft>
                <a:spcPts val="0"/>
              </a:spcAft>
              <a:defRPr/>
            </a:pPr>
            <a:r>
              <a:rPr lang="en-US" dirty="0" smtClean="0">
                <a:solidFill>
                  <a:srgbClr val="004B8D"/>
                </a:solidFill>
              </a:rPr>
              <a:t>Research-Based Instruction</a:t>
            </a:r>
            <a:endParaRPr lang="en-US" dirty="0">
              <a:solidFill>
                <a:srgbClr val="004B8D"/>
              </a:solidFill>
            </a:endParaRPr>
          </a:p>
        </p:txBody>
      </p:sp>
      <p:sp>
        <p:nvSpPr>
          <p:cNvPr id="3" name="Slide Number Placeholder 3"/>
          <p:cNvSpPr>
            <a:spLocks noGrp="1"/>
          </p:cNvSpPr>
          <p:nvPr>
            <p:ph type="sldNum" sz="quarter" idx="12"/>
          </p:nvPr>
        </p:nvSpPr>
        <p:spPr/>
        <p:txBody>
          <a:bodyPr/>
          <a:lstStyle/>
          <a:p>
            <a:pPr>
              <a:defRPr/>
            </a:pPr>
            <a:fld id="{D4A15051-B1C1-4A69-A26D-15F9C72E7AF0}" type="slidenum">
              <a:rPr lang="en-US">
                <a:solidFill>
                  <a:srgbClr val="0083A9">
                    <a:shade val="50000"/>
                  </a:srgbClr>
                </a:solidFill>
              </a:rPr>
              <a:pPr>
                <a:defRPr/>
              </a:pPr>
              <a:t>16</a:t>
            </a:fld>
            <a:endParaRPr lang="en-US" dirty="0">
              <a:solidFill>
                <a:srgbClr val="0083A9">
                  <a:shade val="50000"/>
                </a:srgbClr>
              </a:solidFill>
            </a:endParaRPr>
          </a:p>
        </p:txBody>
      </p:sp>
      <p:sp>
        <p:nvSpPr>
          <p:cNvPr id="4" name="Subtitle 2"/>
          <p:cNvSpPr txBox="1">
            <a:spLocks/>
          </p:cNvSpPr>
          <p:nvPr/>
        </p:nvSpPr>
        <p:spPr>
          <a:xfrm>
            <a:off x="533400" y="1600200"/>
            <a:ext cx="8077200" cy="658812"/>
          </a:xfrm>
          <a:prstGeom prst="rect">
            <a:avLst/>
          </a:prstGeom>
        </p:spPr>
        <p:txBody>
          <a:bodyPr/>
          <a:lstStyle/>
          <a:p>
            <a:pPr>
              <a:buClr>
                <a:srgbClr val="439639"/>
              </a:buClr>
              <a:buSzPct val="80000"/>
              <a:defRPr/>
            </a:pPr>
            <a:endParaRPr lang="de-DE" sz="2800" dirty="0" smtClean="0">
              <a:solidFill>
                <a:srgbClr val="439639"/>
              </a:solidFill>
              <a:latin typeface="Verdana"/>
            </a:endParaRPr>
          </a:p>
          <a:p>
            <a:pPr>
              <a:buClr>
                <a:srgbClr val="439639"/>
              </a:buClr>
              <a:buSzPct val="80000"/>
              <a:defRPr/>
            </a:pPr>
            <a:r>
              <a:rPr lang="de-DE" sz="2800" dirty="0" smtClean="0">
                <a:solidFill>
                  <a:srgbClr val="439639"/>
                </a:solidFill>
                <a:latin typeface="Verdana"/>
              </a:rPr>
              <a:t>15+ years of research</a:t>
            </a:r>
            <a:br>
              <a:rPr lang="de-DE" sz="2800" dirty="0" smtClean="0">
                <a:solidFill>
                  <a:srgbClr val="439639"/>
                </a:solidFill>
                <a:latin typeface="Verdana"/>
              </a:rPr>
            </a:br>
            <a:r>
              <a:rPr lang="de-DE" sz="2800" dirty="0" smtClean="0">
                <a:solidFill>
                  <a:srgbClr val="439639"/>
                </a:solidFill>
                <a:latin typeface="Verdana"/>
              </a:rPr>
              <a:t/>
            </a:r>
            <a:br>
              <a:rPr lang="de-DE" sz="2800" dirty="0" smtClean="0">
                <a:solidFill>
                  <a:srgbClr val="439639"/>
                </a:solidFill>
                <a:latin typeface="Verdana"/>
              </a:rPr>
            </a:br>
            <a:r>
              <a:rPr lang="de-DE" sz="2800" dirty="0" smtClean="0">
                <a:solidFill>
                  <a:srgbClr val="439639"/>
                </a:solidFill>
                <a:latin typeface="Verdana"/>
              </a:rPr>
              <a:t>800</a:t>
            </a:r>
            <a:r>
              <a:rPr lang="de-DE" sz="2800" dirty="0">
                <a:solidFill>
                  <a:srgbClr val="439639"/>
                </a:solidFill>
                <a:latin typeface="Verdana"/>
              </a:rPr>
              <a:t>+ meta-analyses</a:t>
            </a:r>
          </a:p>
          <a:p>
            <a:pPr>
              <a:buClr>
                <a:srgbClr val="439639"/>
              </a:buClr>
              <a:buSzPct val="80000"/>
              <a:defRPr/>
            </a:pPr>
            <a:endParaRPr lang="de-DE" sz="2800" dirty="0">
              <a:solidFill>
                <a:srgbClr val="439639"/>
              </a:solidFill>
              <a:latin typeface="Verdana"/>
            </a:endParaRPr>
          </a:p>
          <a:p>
            <a:pPr>
              <a:buClr>
                <a:srgbClr val="439639"/>
              </a:buClr>
              <a:buSzPct val="80000"/>
              <a:defRPr/>
            </a:pPr>
            <a:r>
              <a:rPr lang="de-DE" sz="2800" dirty="0">
                <a:solidFill>
                  <a:srgbClr val="439639"/>
                </a:solidFill>
                <a:latin typeface="Verdana"/>
              </a:rPr>
              <a:t>50,000+ studies</a:t>
            </a:r>
          </a:p>
          <a:p>
            <a:pPr>
              <a:buClr>
                <a:srgbClr val="439639"/>
              </a:buClr>
              <a:buSzPct val="80000"/>
              <a:defRPr/>
            </a:pPr>
            <a:endParaRPr lang="de-DE" sz="2800" dirty="0">
              <a:solidFill>
                <a:srgbClr val="439639"/>
              </a:solidFill>
              <a:latin typeface="Verdana"/>
            </a:endParaRPr>
          </a:p>
          <a:p>
            <a:pPr>
              <a:buClr>
                <a:srgbClr val="439639"/>
              </a:buClr>
              <a:buSzPct val="80000"/>
              <a:defRPr/>
            </a:pPr>
            <a:r>
              <a:rPr lang="de-DE" sz="2800" dirty="0">
                <a:solidFill>
                  <a:srgbClr val="439639"/>
                </a:solidFill>
                <a:latin typeface="Verdana"/>
              </a:rPr>
              <a:t>240+ million students</a:t>
            </a:r>
          </a:p>
          <a:p>
            <a:pPr>
              <a:buClr>
                <a:srgbClr val="439639"/>
              </a:buClr>
              <a:buSzPct val="80000"/>
              <a:defRPr/>
            </a:pPr>
            <a:endParaRPr lang="en-US" sz="2800" dirty="0" smtClean="0">
              <a:solidFill>
                <a:srgbClr val="439639"/>
              </a:solidFill>
              <a:latin typeface="Verdana"/>
            </a:endParaRPr>
          </a:p>
        </p:txBody>
      </p:sp>
      <p:pic>
        <p:nvPicPr>
          <p:cNvPr id="5" name="Picture 2"/>
          <p:cNvPicPr>
            <a:picLocks noChangeAspect="1" noChangeArrowheads="1"/>
          </p:cNvPicPr>
          <p:nvPr/>
        </p:nvPicPr>
        <p:blipFill>
          <a:blip r:embed="rId3" cstate="screen"/>
          <a:srcRect r="5077" b="5489"/>
          <a:stretch>
            <a:fillRect/>
          </a:stretch>
        </p:blipFill>
        <p:spPr bwMode="auto">
          <a:xfrm>
            <a:off x="5181601" y="1752600"/>
            <a:ext cx="2080960" cy="294659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48400" y="2220912"/>
            <a:ext cx="2180727" cy="33823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130703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050925"/>
          </a:xfrm>
        </p:spPr>
        <p:txBody>
          <a:bodyPr anchor="t" anchorCtr="0"/>
          <a:lstStyle/>
          <a:p>
            <a:pPr algn="ctr" fontAlgn="auto">
              <a:spcAft>
                <a:spcPts val="0"/>
              </a:spcAft>
              <a:defRPr/>
            </a:pPr>
            <a:r>
              <a:rPr lang="en-US" dirty="0" smtClean="0">
                <a:solidFill>
                  <a:srgbClr val="004B8D"/>
                </a:solidFill>
              </a:rPr>
              <a:t>Research-Based Instruction</a:t>
            </a:r>
            <a:endParaRPr lang="en-US" dirty="0">
              <a:solidFill>
                <a:srgbClr val="004B8D"/>
              </a:solidFill>
            </a:endParaRPr>
          </a:p>
        </p:txBody>
      </p:sp>
      <p:sp>
        <p:nvSpPr>
          <p:cNvPr id="3" name="Slide Number Placeholder 3"/>
          <p:cNvSpPr>
            <a:spLocks noGrp="1"/>
          </p:cNvSpPr>
          <p:nvPr>
            <p:ph type="sldNum" sz="quarter" idx="12"/>
          </p:nvPr>
        </p:nvSpPr>
        <p:spPr/>
        <p:txBody>
          <a:bodyPr/>
          <a:lstStyle/>
          <a:p>
            <a:pPr>
              <a:defRPr/>
            </a:pPr>
            <a:fld id="{D4A15051-B1C1-4A69-A26D-15F9C72E7AF0}" type="slidenum">
              <a:rPr lang="en-US">
                <a:solidFill>
                  <a:srgbClr val="0083A9">
                    <a:shade val="50000"/>
                  </a:srgbClr>
                </a:solidFill>
              </a:rPr>
              <a:pPr>
                <a:defRPr/>
              </a:pPr>
              <a:t>17</a:t>
            </a:fld>
            <a:endParaRPr lang="en-US" dirty="0">
              <a:solidFill>
                <a:srgbClr val="0083A9">
                  <a:shade val="50000"/>
                </a:srgbClr>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4350" y="2057400"/>
            <a:ext cx="8001000" cy="38129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4661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are the most effective?</a:t>
            </a:r>
            <a:endParaRPr lang="en-US" dirty="0"/>
          </a:p>
        </p:txBody>
      </p:sp>
      <p:sp>
        <p:nvSpPr>
          <p:cNvPr id="3" name="Content Placeholder 2"/>
          <p:cNvSpPr>
            <a:spLocks noGrp="1"/>
          </p:cNvSpPr>
          <p:nvPr>
            <p:ph idx="1"/>
          </p:nvPr>
        </p:nvSpPr>
        <p:spPr/>
        <p:txBody>
          <a:bodyPr>
            <a:normAutofit lnSpcReduction="10000"/>
          </a:bodyPr>
          <a:lstStyle/>
          <a:p>
            <a:pPr marL="0" indent="0">
              <a:buClr>
                <a:srgbClr val="439639"/>
              </a:buClr>
              <a:buSzPct val="80000"/>
              <a:buNone/>
              <a:defRPr/>
            </a:pPr>
            <a:r>
              <a:rPr lang="en-US" dirty="0">
                <a:solidFill>
                  <a:srgbClr val="0070C0"/>
                </a:solidFill>
                <a:latin typeface="Verdana"/>
              </a:rPr>
              <a:t>Ability grouping 	</a:t>
            </a:r>
          </a:p>
          <a:p>
            <a:pPr marL="0" indent="0">
              <a:buClr>
                <a:srgbClr val="439639"/>
              </a:buClr>
              <a:buSzPct val="80000"/>
              <a:buNone/>
              <a:defRPr/>
            </a:pPr>
            <a:r>
              <a:rPr lang="en-US" dirty="0">
                <a:solidFill>
                  <a:srgbClr val="0070C0"/>
                </a:solidFill>
                <a:latin typeface="Verdana"/>
              </a:rPr>
              <a:t>Acceleration </a:t>
            </a:r>
            <a:r>
              <a:rPr lang="en-US" dirty="0" smtClean="0">
                <a:solidFill>
                  <a:srgbClr val="0070C0"/>
                </a:solidFill>
                <a:latin typeface="Verdana"/>
              </a:rPr>
              <a:t> </a:t>
            </a:r>
            <a:r>
              <a:rPr lang="en-US" dirty="0">
                <a:solidFill>
                  <a:srgbClr val="0070C0"/>
                </a:solidFill>
                <a:latin typeface="Verdana"/>
              </a:rPr>
              <a:t>	 			  </a:t>
            </a:r>
          </a:p>
          <a:p>
            <a:pPr marL="0" indent="0">
              <a:buClr>
                <a:srgbClr val="439639"/>
              </a:buClr>
              <a:buSzPct val="80000"/>
              <a:buNone/>
              <a:defRPr/>
            </a:pPr>
            <a:r>
              <a:rPr lang="en-US" dirty="0" smtClean="0">
                <a:solidFill>
                  <a:srgbClr val="0070C0"/>
                </a:solidFill>
                <a:latin typeface="Verdana"/>
              </a:rPr>
              <a:t>Feedback</a:t>
            </a:r>
            <a:r>
              <a:rPr lang="en-US" dirty="0">
                <a:solidFill>
                  <a:srgbClr val="0070C0"/>
                </a:solidFill>
                <a:latin typeface="Verdana"/>
              </a:rPr>
              <a:t>					  </a:t>
            </a:r>
          </a:p>
          <a:p>
            <a:pPr marL="0" indent="0">
              <a:buClr>
                <a:srgbClr val="439639"/>
              </a:buClr>
              <a:buSzPct val="80000"/>
              <a:buNone/>
              <a:defRPr/>
            </a:pPr>
            <a:r>
              <a:rPr lang="en-US" dirty="0">
                <a:solidFill>
                  <a:srgbClr val="0070C0"/>
                </a:solidFill>
                <a:latin typeface="Verdana"/>
              </a:rPr>
              <a:t>Student-teacher </a:t>
            </a:r>
            <a:r>
              <a:rPr lang="en-US" dirty="0" smtClean="0">
                <a:solidFill>
                  <a:srgbClr val="0070C0"/>
                </a:solidFill>
                <a:latin typeface="Verdana"/>
              </a:rPr>
              <a:t>relationships</a:t>
            </a:r>
            <a:endParaRPr lang="en-US" dirty="0">
              <a:solidFill>
                <a:srgbClr val="0070C0"/>
              </a:solidFill>
              <a:latin typeface="Verdana"/>
            </a:endParaRPr>
          </a:p>
          <a:p>
            <a:pPr marL="0" indent="0">
              <a:buClr>
                <a:srgbClr val="439639"/>
              </a:buClr>
              <a:buSzPct val="80000"/>
              <a:buNone/>
              <a:defRPr/>
            </a:pPr>
            <a:r>
              <a:rPr lang="en-US" dirty="0">
                <a:solidFill>
                  <a:srgbClr val="0070C0"/>
                </a:solidFill>
                <a:latin typeface="Verdana"/>
              </a:rPr>
              <a:t>Teaching study </a:t>
            </a:r>
            <a:r>
              <a:rPr lang="en-US" dirty="0" smtClean="0">
                <a:solidFill>
                  <a:srgbClr val="0070C0"/>
                </a:solidFill>
                <a:latin typeface="Verdana"/>
              </a:rPr>
              <a:t>skills</a:t>
            </a:r>
            <a:r>
              <a:rPr lang="en-US" dirty="0">
                <a:solidFill>
                  <a:srgbClr val="0070C0"/>
                </a:solidFill>
                <a:latin typeface="Verdana"/>
              </a:rPr>
              <a:t>			  </a:t>
            </a:r>
          </a:p>
          <a:p>
            <a:pPr marL="0" indent="0">
              <a:buClr>
                <a:srgbClr val="439639"/>
              </a:buClr>
              <a:buSzPct val="80000"/>
              <a:buNone/>
              <a:defRPr/>
            </a:pPr>
            <a:r>
              <a:rPr lang="en-US" dirty="0">
                <a:solidFill>
                  <a:srgbClr val="0070C0"/>
                </a:solidFill>
                <a:latin typeface="Verdana"/>
              </a:rPr>
              <a:t>Cooperative </a:t>
            </a:r>
            <a:r>
              <a:rPr lang="en-US" dirty="0" smtClean="0">
                <a:solidFill>
                  <a:srgbClr val="0070C0"/>
                </a:solidFill>
                <a:latin typeface="Verdana"/>
              </a:rPr>
              <a:t>learning</a:t>
            </a:r>
            <a:r>
              <a:rPr lang="en-US" dirty="0">
                <a:solidFill>
                  <a:srgbClr val="0070C0"/>
                </a:solidFill>
                <a:latin typeface="Verdana"/>
              </a:rPr>
              <a:t>	 		  </a:t>
            </a:r>
          </a:p>
          <a:p>
            <a:pPr marL="0" indent="0">
              <a:buClr>
                <a:srgbClr val="439639"/>
              </a:buClr>
              <a:buSzPct val="80000"/>
              <a:buNone/>
              <a:defRPr/>
            </a:pPr>
            <a:r>
              <a:rPr lang="en-US" dirty="0" smtClean="0">
                <a:solidFill>
                  <a:srgbClr val="0070C0"/>
                </a:solidFill>
                <a:latin typeface="Verdana"/>
              </a:rPr>
              <a:t>Homework</a:t>
            </a:r>
            <a:r>
              <a:rPr lang="en-US" dirty="0">
                <a:solidFill>
                  <a:srgbClr val="0070C0"/>
                </a:solidFill>
                <a:latin typeface="Verdana"/>
              </a:rPr>
              <a:t>	 				  </a:t>
            </a:r>
          </a:p>
          <a:p>
            <a:pPr marL="0" indent="0">
              <a:buClr>
                <a:srgbClr val="439639"/>
              </a:buClr>
              <a:buSzPct val="80000"/>
              <a:buNone/>
              <a:defRPr/>
            </a:pPr>
            <a:r>
              <a:rPr lang="en-US" dirty="0">
                <a:solidFill>
                  <a:srgbClr val="0070C0"/>
                </a:solidFill>
                <a:latin typeface="Verdana"/>
              </a:rPr>
              <a:t>Individualized </a:t>
            </a:r>
            <a:r>
              <a:rPr lang="en-US" dirty="0" smtClean="0">
                <a:solidFill>
                  <a:srgbClr val="0070C0"/>
                </a:solidFill>
                <a:latin typeface="Verdana"/>
              </a:rPr>
              <a:t>instruction</a:t>
            </a:r>
            <a:endParaRPr lang="en-US" dirty="0">
              <a:solidFill>
                <a:srgbClr val="0070C0"/>
              </a:solidFill>
            </a:endParaRPr>
          </a:p>
        </p:txBody>
      </p:sp>
    </p:spTree>
    <p:extLst>
      <p:ext uri="{BB962C8B-B14F-4D97-AF65-F5344CB8AC3E}">
        <p14:creationId xmlns:p14="http://schemas.microsoft.com/office/powerpoint/2010/main" xmlns="" val="932629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D4A15051-B1C1-4A69-A26D-15F9C72E7AF0}" type="slidenum">
              <a:rPr lang="en-US">
                <a:solidFill>
                  <a:srgbClr val="0083A9">
                    <a:shade val="50000"/>
                  </a:srgbClr>
                </a:solidFill>
              </a:rPr>
              <a:pPr>
                <a:defRPr/>
              </a:pPr>
              <a:t>19</a:t>
            </a:fld>
            <a:endParaRPr lang="en-US" dirty="0">
              <a:solidFill>
                <a:srgbClr val="0083A9">
                  <a:shade val="50000"/>
                </a:srgbClr>
              </a:solidFill>
            </a:endParaRPr>
          </a:p>
        </p:txBody>
      </p:sp>
      <p:sp>
        <p:nvSpPr>
          <p:cNvPr id="4" name="Subtitle 2"/>
          <p:cNvSpPr txBox="1">
            <a:spLocks/>
          </p:cNvSpPr>
          <p:nvPr/>
        </p:nvSpPr>
        <p:spPr>
          <a:xfrm>
            <a:off x="533400" y="0"/>
            <a:ext cx="8077200" cy="2259012"/>
          </a:xfrm>
          <a:prstGeom prst="rect">
            <a:avLst/>
          </a:prstGeom>
        </p:spPr>
        <p:txBody>
          <a:bodyPr/>
          <a:lstStyle/>
          <a:p>
            <a:pPr>
              <a:buClr>
                <a:srgbClr val="439639"/>
              </a:buClr>
              <a:buSzPct val="80000"/>
              <a:defRPr/>
            </a:pPr>
            <a:r>
              <a:rPr lang="en-US" sz="2800" dirty="0" smtClean="0">
                <a:solidFill>
                  <a:srgbClr val="439639"/>
                </a:solidFill>
                <a:latin typeface="Verdana"/>
              </a:rPr>
              <a:t>Ability </a:t>
            </a:r>
            <a:r>
              <a:rPr lang="en-US" sz="2800" dirty="0">
                <a:solidFill>
                  <a:srgbClr val="439639"/>
                </a:solidFill>
                <a:latin typeface="Verdana"/>
              </a:rPr>
              <a:t>grouping </a:t>
            </a:r>
            <a:r>
              <a:rPr lang="en-US" sz="2800" dirty="0" smtClean="0">
                <a:solidFill>
                  <a:srgbClr val="439639"/>
                </a:solidFill>
                <a:latin typeface="Verdana"/>
              </a:rPr>
              <a:t>			</a:t>
            </a:r>
            <a:r>
              <a:rPr lang="en-US" sz="2800" b="1" dirty="0" smtClean="0">
                <a:latin typeface="Verdana"/>
              </a:rPr>
              <a:t>(.</a:t>
            </a:r>
            <a:r>
              <a:rPr lang="en-US" sz="2800" b="1" dirty="0">
                <a:latin typeface="Verdana"/>
              </a:rPr>
              <a:t>12</a:t>
            </a:r>
            <a:r>
              <a:rPr lang="en-US" sz="2800" b="1" dirty="0" smtClean="0">
                <a:latin typeface="Verdana"/>
              </a:rPr>
              <a:t>)</a:t>
            </a:r>
          </a:p>
          <a:p>
            <a:pPr>
              <a:buClr>
                <a:srgbClr val="439639"/>
              </a:buClr>
              <a:buSzPct val="80000"/>
              <a:defRPr/>
            </a:pPr>
            <a:r>
              <a:rPr lang="en-US" sz="2800" dirty="0">
                <a:solidFill>
                  <a:srgbClr val="439639"/>
                </a:solidFill>
                <a:latin typeface="Verdana"/>
              </a:rPr>
              <a:t>	</a:t>
            </a:r>
          </a:p>
          <a:p>
            <a:pPr>
              <a:buClr>
                <a:srgbClr val="439639"/>
              </a:buClr>
              <a:buSzPct val="80000"/>
              <a:defRPr/>
            </a:pPr>
            <a:r>
              <a:rPr lang="en-US" sz="2800" dirty="0" smtClean="0">
                <a:solidFill>
                  <a:srgbClr val="439639"/>
                </a:solidFill>
                <a:latin typeface="Verdana"/>
              </a:rPr>
              <a:t>Acceleration		 		</a:t>
            </a:r>
            <a:r>
              <a:rPr lang="en-US" sz="2800" b="1" dirty="0" smtClean="0">
                <a:latin typeface="Verdana"/>
              </a:rPr>
              <a:t>(.</a:t>
            </a:r>
            <a:r>
              <a:rPr lang="en-US" sz="2800" b="1" dirty="0">
                <a:latin typeface="Verdana"/>
              </a:rPr>
              <a:t>88</a:t>
            </a:r>
            <a:r>
              <a:rPr lang="en-US" sz="2800" b="1" dirty="0" smtClean="0">
                <a:latin typeface="Verdana"/>
              </a:rPr>
              <a:t>)</a:t>
            </a:r>
          </a:p>
          <a:p>
            <a:pPr>
              <a:buClr>
                <a:srgbClr val="439639"/>
              </a:buClr>
              <a:buSzPct val="80000"/>
              <a:defRPr/>
            </a:pPr>
            <a:r>
              <a:rPr lang="en-US" sz="2800" dirty="0">
                <a:solidFill>
                  <a:srgbClr val="439639"/>
                </a:solidFill>
                <a:latin typeface="Verdana"/>
              </a:rPr>
              <a:t>	 	 			  </a:t>
            </a:r>
          </a:p>
          <a:p>
            <a:pPr>
              <a:buClr>
                <a:srgbClr val="439639"/>
              </a:buClr>
              <a:buSzPct val="80000"/>
              <a:defRPr/>
            </a:pPr>
            <a:r>
              <a:rPr lang="en-US" sz="2800" dirty="0">
                <a:solidFill>
                  <a:srgbClr val="439639"/>
                </a:solidFill>
                <a:latin typeface="Verdana"/>
              </a:rPr>
              <a:t>Feedback </a:t>
            </a:r>
            <a:r>
              <a:rPr lang="en-US" sz="2800" dirty="0" smtClean="0">
                <a:solidFill>
                  <a:srgbClr val="439639"/>
                </a:solidFill>
                <a:latin typeface="Verdana"/>
              </a:rPr>
              <a:t>					</a:t>
            </a:r>
            <a:r>
              <a:rPr lang="en-US" sz="2800" b="1" dirty="0" smtClean="0">
                <a:latin typeface="Verdana"/>
              </a:rPr>
              <a:t>(.</a:t>
            </a:r>
            <a:r>
              <a:rPr lang="en-US" sz="2800" b="1" dirty="0">
                <a:latin typeface="Verdana"/>
              </a:rPr>
              <a:t>73</a:t>
            </a:r>
            <a:r>
              <a:rPr lang="en-US" sz="2800" b="1" dirty="0" smtClean="0">
                <a:latin typeface="Verdana"/>
              </a:rPr>
              <a:t>)</a:t>
            </a:r>
          </a:p>
          <a:p>
            <a:pPr>
              <a:buClr>
                <a:srgbClr val="439639"/>
              </a:buClr>
              <a:buSzPct val="80000"/>
              <a:defRPr/>
            </a:pPr>
            <a:r>
              <a:rPr lang="en-US" sz="2800" dirty="0">
                <a:solidFill>
                  <a:srgbClr val="439639"/>
                </a:solidFill>
                <a:latin typeface="Verdana"/>
              </a:rPr>
              <a:t>					  </a:t>
            </a:r>
          </a:p>
          <a:p>
            <a:pPr>
              <a:buClr>
                <a:srgbClr val="439639"/>
              </a:buClr>
              <a:buSzPct val="80000"/>
              <a:defRPr/>
            </a:pPr>
            <a:r>
              <a:rPr lang="en-US" sz="2800" dirty="0" smtClean="0">
                <a:solidFill>
                  <a:srgbClr val="439639"/>
                </a:solidFill>
                <a:latin typeface="Verdana"/>
              </a:rPr>
              <a:t>Student-teacher </a:t>
            </a:r>
            <a:r>
              <a:rPr lang="en-US" sz="2800" dirty="0">
                <a:solidFill>
                  <a:srgbClr val="439639"/>
                </a:solidFill>
                <a:latin typeface="Verdana"/>
              </a:rPr>
              <a:t>relationships </a:t>
            </a:r>
            <a:r>
              <a:rPr lang="en-US" sz="2800" b="1" dirty="0">
                <a:latin typeface="Verdana"/>
              </a:rPr>
              <a:t>(.</a:t>
            </a:r>
            <a:r>
              <a:rPr lang="en-US" sz="2800" b="1" dirty="0" smtClean="0">
                <a:latin typeface="Verdana"/>
              </a:rPr>
              <a:t>72)</a:t>
            </a:r>
          </a:p>
          <a:p>
            <a:pPr>
              <a:buClr>
                <a:srgbClr val="439639"/>
              </a:buClr>
              <a:buSzPct val="80000"/>
              <a:defRPr/>
            </a:pPr>
            <a:endParaRPr lang="en-US" sz="2800" dirty="0">
              <a:latin typeface="Verdana"/>
            </a:endParaRPr>
          </a:p>
          <a:p>
            <a:pPr>
              <a:buClr>
                <a:srgbClr val="439639"/>
              </a:buClr>
              <a:buSzPct val="80000"/>
              <a:defRPr/>
            </a:pPr>
            <a:r>
              <a:rPr lang="en-US" sz="2800" dirty="0" smtClean="0">
                <a:solidFill>
                  <a:srgbClr val="439639"/>
                </a:solidFill>
                <a:latin typeface="Verdana"/>
              </a:rPr>
              <a:t>Teaching </a:t>
            </a:r>
            <a:r>
              <a:rPr lang="en-US" sz="2800" dirty="0">
                <a:solidFill>
                  <a:srgbClr val="439639"/>
                </a:solidFill>
                <a:latin typeface="Verdana"/>
              </a:rPr>
              <a:t>study skills </a:t>
            </a:r>
            <a:r>
              <a:rPr lang="en-US" sz="2800" dirty="0" smtClean="0">
                <a:solidFill>
                  <a:srgbClr val="439639"/>
                </a:solidFill>
                <a:latin typeface="Verdana"/>
              </a:rPr>
              <a:t>		</a:t>
            </a:r>
            <a:r>
              <a:rPr lang="en-US" sz="2800" b="1" dirty="0" smtClean="0">
                <a:latin typeface="Verdana"/>
              </a:rPr>
              <a:t>(.</a:t>
            </a:r>
            <a:r>
              <a:rPr lang="en-US" sz="2800" b="1" dirty="0">
                <a:latin typeface="Verdana"/>
              </a:rPr>
              <a:t>59</a:t>
            </a:r>
            <a:r>
              <a:rPr lang="en-US" sz="2800" b="1" dirty="0" smtClean="0">
                <a:latin typeface="Verdana"/>
              </a:rPr>
              <a:t>)</a:t>
            </a:r>
          </a:p>
          <a:p>
            <a:pPr>
              <a:buClr>
                <a:srgbClr val="439639"/>
              </a:buClr>
              <a:buSzPct val="80000"/>
              <a:defRPr/>
            </a:pPr>
            <a:r>
              <a:rPr lang="en-US" sz="2800" dirty="0">
                <a:solidFill>
                  <a:srgbClr val="439639"/>
                </a:solidFill>
                <a:latin typeface="Verdana"/>
              </a:rPr>
              <a:t>			  </a:t>
            </a:r>
          </a:p>
          <a:p>
            <a:pPr>
              <a:buClr>
                <a:srgbClr val="439639"/>
              </a:buClr>
              <a:buSzPct val="80000"/>
              <a:defRPr/>
            </a:pPr>
            <a:r>
              <a:rPr lang="en-US" sz="2800" dirty="0">
                <a:solidFill>
                  <a:srgbClr val="439639"/>
                </a:solidFill>
                <a:latin typeface="Verdana"/>
              </a:rPr>
              <a:t>Cooperative learning </a:t>
            </a:r>
            <a:r>
              <a:rPr lang="en-US" sz="2800" dirty="0" smtClean="0">
                <a:solidFill>
                  <a:srgbClr val="439639"/>
                </a:solidFill>
                <a:latin typeface="Verdana"/>
              </a:rPr>
              <a:t>		</a:t>
            </a:r>
            <a:r>
              <a:rPr lang="en-US" sz="2800" b="1" dirty="0" smtClean="0">
                <a:latin typeface="Verdana"/>
              </a:rPr>
              <a:t>(.</a:t>
            </a:r>
            <a:r>
              <a:rPr lang="en-US" sz="2800" b="1" dirty="0">
                <a:latin typeface="Verdana"/>
              </a:rPr>
              <a:t>41</a:t>
            </a:r>
            <a:r>
              <a:rPr lang="en-US" sz="2800" b="1" dirty="0" smtClean="0">
                <a:latin typeface="Verdana"/>
              </a:rPr>
              <a:t>)</a:t>
            </a:r>
          </a:p>
          <a:p>
            <a:pPr>
              <a:buClr>
                <a:srgbClr val="439639"/>
              </a:buClr>
              <a:buSzPct val="80000"/>
              <a:defRPr/>
            </a:pPr>
            <a:r>
              <a:rPr lang="en-US" sz="2800" dirty="0">
                <a:solidFill>
                  <a:srgbClr val="439639"/>
                </a:solidFill>
                <a:latin typeface="Verdana"/>
              </a:rPr>
              <a:t>	 		  </a:t>
            </a:r>
          </a:p>
          <a:p>
            <a:pPr>
              <a:buClr>
                <a:srgbClr val="439639"/>
              </a:buClr>
              <a:buSzPct val="80000"/>
              <a:defRPr/>
            </a:pPr>
            <a:r>
              <a:rPr lang="en-US" sz="2800" dirty="0" smtClean="0">
                <a:solidFill>
                  <a:srgbClr val="439639"/>
                </a:solidFill>
                <a:latin typeface="Verdana"/>
              </a:rPr>
              <a:t>Homework				 </a:t>
            </a:r>
            <a:r>
              <a:rPr lang="en-US" sz="2800" b="1" dirty="0">
                <a:latin typeface="Verdana"/>
              </a:rPr>
              <a:t>(.29)</a:t>
            </a:r>
            <a:r>
              <a:rPr lang="en-US" sz="2800" dirty="0">
                <a:solidFill>
                  <a:srgbClr val="439639"/>
                </a:solidFill>
                <a:latin typeface="Verdana"/>
              </a:rPr>
              <a:t>	</a:t>
            </a:r>
            <a:endParaRPr lang="en-US" sz="2800" dirty="0" smtClean="0">
              <a:solidFill>
                <a:srgbClr val="439639"/>
              </a:solidFill>
              <a:latin typeface="Verdana"/>
            </a:endParaRPr>
          </a:p>
          <a:p>
            <a:pPr>
              <a:buClr>
                <a:srgbClr val="439639"/>
              </a:buClr>
              <a:buSzPct val="80000"/>
              <a:defRPr/>
            </a:pPr>
            <a:r>
              <a:rPr lang="en-US" sz="2800" dirty="0" smtClean="0">
                <a:solidFill>
                  <a:srgbClr val="439639"/>
                </a:solidFill>
                <a:latin typeface="Verdana"/>
              </a:rPr>
              <a:t> </a:t>
            </a:r>
            <a:r>
              <a:rPr lang="en-US" sz="2800" dirty="0">
                <a:solidFill>
                  <a:srgbClr val="439639"/>
                </a:solidFill>
                <a:latin typeface="Verdana"/>
              </a:rPr>
              <a:t>				  </a:t>
            </a:r>
          </a:p>
          <a:p>
            <a:pPr>
              <a:buClr>
                <a:srgbClr val="439639"/>
              </a:buClr>
              <a:buSzPct val="80000"/>
              <a:defRPr/>
            </a:pPr>
            <a:r>
              <a:rPr lang="en-US" sz="2800" dirty="0">
                <a:solidFill>
                  <a:srgbClr val="439639"/>
                </a:solidFill>
                <a:latin typeface="Verdana"/>
              </a:rPr>
              <a:t>Individualized instruction </a:t>
            </a:r>
            <a:r>
              <a:rPr lang="en-US" sz="2800" dirty="0" smtClean="0">
                <a:solidFill>
                  <a:srgbClr val="439639"/>
                </a:solidFill>
                <a:latin typeface="Verdana"/>
              </a:rPr>
              <a:t>	</a:t>
            </a:r>
            <a:r>
              <a:rPr lang="en-US" sz="2800" b="1" dirty="0" smtClean="0">
                <a:latin typeface="Verdana"/>
              </a:rPr>
              <a:t>(.</a:t>
            </a:r>
            <a:r>
              <a:rPr lang="en-US" sz="2800" b="1" dirty="0">
                <a:latin typeface="Verdana"/>
              </a:rPr>
              <a:t>22)</a:t>
            </a:r>
            <a:r>
              <a:rPr lang="en-US" sz="2800" dirty="0">
                <a:solidFill>
                  <a:srgbClr val="439639"/>
                </a:solidFill>
                <a:latin typeface="Verdana"/>
              </a:rPr>
              <a:t>	</a:t>
            </a:r>
            <a:endParaRPr lang="en-US" sz="2800" dirty="0" smtClean="0">
              <a:solidFill>
                <a:srgbClr val="439639"/>
              </a:solidFill>
              <a:latin typeface="Verdana"/>
            </a:endParaRPr>
          </a:p>
        </p:txBody>
      </p:sp>
      <p:sp>
        <p:nvSpPr>
          <p:cNvPr id="6" name="Footer Placeholder 1"/>
          <p:cNvSpPr txBox="1">
            <a:spLocks/>
          </p:cNvSpPr>
          <p:nvPr/>
        </p:nvSpPr>
        <p:spPr>
          <a:xfrm>
            <a:off x="3124200" y="5984875"/>
            <a:ext cx="28956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mtClean="0">
                <a:solidFill>
                  <a:prstClr val="black">
                    <a:tint val="75000"/>
                  </a:prstClr>
                </a:solidFill>
              </a:rPr>
              <a:t>Hattie (2009, 2012)</a:t>
            </a:r>
            <a:endParaRPr lang="en-US">
              <a:solidFill>
                <a:prstClr val="black">
                  <a:tint val="75000"/>
                </a:prstClr>
              </a:solidFill>
            </a:endParaRPr>
          </a:p>
        </p:txBody>
      </p:sp>
    </p:spTree>
    <p:extLst>
      <p:ext uri="{BB962C8B-B14F-4D97-AF65-F5344CB8AC3E}">
        <p14:creationId xmlns:p14="http://schemas.microsoft.com/office/powerpoint/2010/main" xmlns="" val="239882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fade">
                                      <p:cBhvr>
                                        <p:cTn id="62" dur="500"/>
                                        <p:tgtEl>
                                          <p:spTgt spid="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animEffect transition="in" filter="fade">
                                      <p:cBhvr>
                                        <p:cTn id="67" dur="500"/>
                                        <p:tgtEl>
                                          <p:spTgt spid="4">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4" end="14"/>
                                            </p:txEl>
                                          </p:spTgt>
                                        </p:tgtEl>
                                        <p:attrNameLst>
                                          <p:attrName>style.visibility</p:attrName>
                                        </p:attrNameLst>
                                      </p:cBhvr>
                                      <p:to>
                                        <p:strVal val="visible"/>
                                      </p:to>
                                    </p:set>
                                    <p:animEffect transition="in" filter="fade">
                                      <p:cBhvr>
                                        <p:cTn id="72"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By the end of this session, you will:</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sz="2800" dirty="0" smtClean="0"/>
              <a:t>Be </a:t>
            </a:r>
            <a:r>
              <a:rPr lang="en-US" sz="2800" dirty="0"/>
              <a:t>able to discuss the new Missouri Educator Evaluation System, and how the essential principals relate to </a:t>
            </a:r>
            <a:r>
              <a:rPr lang="en-US" sz="2800" i="1" dirty="0" smtClean="0"/>
              <a:t>you</a:t>
            </a:r>
            <a:r>
              <a:rPr lang="en-US" sz="2800" dirty="0" smtClean="0"/>
              <a:t>. </a:t>
            </a:r>
            <a:endParaRPr lang="en-US" sz="2800" dirty="0"/>
          </a:p>
          <a:p>
            <a:pPr marL="0" indent="0">
              <a:buNone/>
            </a:pPr>
            <a:r>
              <a:rPr lang="en-US" sz="2800" dirty="0"/>
              <a:t> </a:t>
            </a:r>
          </a:p>
          <a:p>
            <a:pPr lvl="0"/>
            <a:r>
              <a:rPr lang="en-US" sz="2800" dirty="0" smtClean="0"/>
              <a:t>Reflect  </a:t>
            </a:r>
            <a:r>
              <a:rPr lang="en-US" sz="2800" dirty="0"/>
              <a:t>how your classroom aligns to Teacher Standard 5: Listing the possible sources of evidence to  demonstrate your  level of proficiency in creating a positive effective classroom </a:t>
            </a:r>
          </a:p>
          <a:p>
            <a:pPr marL="0" indent="0">
              <a:buNone/>
            </a:pPr>
            <a:r>
              <a:rPr lang="en-US" sz="2800" dirty="0"/>
              <a:t> </a:t>
            </a:r>
          </a:p>
          <a:p>
            <a:pPr lvl="0"/>
            <a:r>
              <a:rPr lang="en-US" sz="2800" dirty="0"/>
              <a:t>Summarize your future action you will take as a result of what you have learned here today. </a:t>
            </a:r>
          </a:p>
          <a:p>
            <a:pPr marL="0" indent="0">
              <a:buNone/>
            </a:pPr>
            <a:r>
              <a:rPr lang="en-US" sz="2800" b="1" dirty="0"/>
              <a:t> </a:t>
            </a:r>
            <a:endParaRPr lang="en-US" sz="2800" dirty="0"/>
          </a:p>
          <a:p>
            <a:endParaRPr lang="en-US" sz="2800" dirty="0"/>
          </a:p>
        </p:txBody>
      </p:sp>
    </p:spTree>
    <p:extLst>
      <p:ext uri="{BB962C8B-B14F-4D97-AF65-F5344CB8AC3E}">
        <p14:creationId xmlns:p14="http://schemas.microsoft.com/office/powerpoint/2010/main" xmlns="" val="1210591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6962"/>
          </a:xfrm>
        </p:spPr>
        <p:txBody>
          <a:bodyPr>
            <a:normAutofit/>
          </a:bodyPr>
          <a:lstStyle/>
          <a:p>
            <a:r>
              <a:rPr lang="en-US" dirty="0" smtClean="0"/>
              <a:t>Relationship</a:t>
            </a:r>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1594861"/>
            <a:ext cx="7450874" cy="38915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Arrow Connector 5"/>
          <p:cNvCxnSpPr/>
          <p:nvPr/>
        </p:nvCxnSpPr>
        <p:spPr>
          <a:xfrm>
            <a:off x="4572000" y="5038726"/>
            <a:ext cx="2676647" cy="105727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82727" y="6334780"/>
            <a:ext cx="5185073" cy="523220"/>
          </a:xfrm>
          <a:prstGeom prst="rect">
            <a:avLst/>
          </a:prstGeom>
          <a:noFill/>
        </p:spPr>
        <p:txBody>
          <a:bodyPr wrap="none" rtlCol="0">
            <a:spAutoFit/>
          </a:bodyPr>
          <a:lstStyle/>
          <a:p>
            <a:pPr algn="r"/>
            <a:r>
              <a:rPr lang="en-US" sz="1400" dirty="0">
                <a:solidFill>
                  <a:prstClr val="black"/>
                </a:solidFill>
              </a:rPr>
              <a:t>Hattie, J. (2009). </a:t>
            </a:r>
            <a:r>
              <a:rPr lang="en-US" sz="1400" i="1" dirty="0">
                <a:solidFill>
                  <a:prstClr val="black"/>
                </a:solidFill>
              </a:rPr>
              <a:t>Visible Learning. </a:t>
            </a:r>
            <a:r>
              <a:rPr lang="en-US" sz="1400" dirty="0">
                <a:solidFill>
                  <a:prstClr val="black"/>
                </a:solidFill>
              </a:rPr>
              <a:t>New York: </a:t>
            </a:r>
            <a:r>
              <a:rPr lang="en-US" sz="1400" dirty="0" err="1">
                <a:solidFill>
                  <a:prstClr val="black"/>
                </a:solidFill>
              </a:rPr>
              <a:t>Routledge</a:t>
            </a:r>
            <a:endParaRPr lang="en-US" sz="1400" dirty="0">
              <a:solidFill>
                <a:prstClr val="black"/>
              </a:solidFill>
            </a:endParaRPr>
          </a:p>
          <a:p>
            <a:pPr algn="r"/>
            <a:r>
              <a:rPr lang="en-US" sz="1400" dirty="0">
                <a:solidFill>
                  <a:prstClr val="black"/>
                </a:solidFill>
              </a:rPr>
              <a:t>Hattie, J. (2012). </a:t>
            </a:r>
            <a:r>
              <a:rPr lang="en-US" sz="1400" i="1" dirty="0">
                <a:solidFill>
                  <a:prstClr val="black"/>
                </a:solidFill>
              </a:rPr>
              <a:t>Visible Learning for </a:t>
            </a:r>
            <a:r>
              <a:rPr lang="en-US" sz="1400" i="1" dirty="0" err="1">
                <a:solidFill>
                  <a:prstClr val="black"/>
                </a:solidFill>
              </a:rPr>
              <a:t>Teaachers</a:t>
            </a:r>
            <a:r>
              <a:rPr lang="en-US" sz="1400" i="1" dirty="0">
                <a:solidFill>
                  <a:prstClr val="black"/>
                </a:solidFill>
              </a:rPr>
              <a:t>.</a:t>
            </a:r>
            <a:r>
              <a:rPr lang="en-US" sz="1400" dirty="0">
                <a:solidFill>
                  <a:prstClr val="black"/>
                </a:solidFill>
              </a:rPr>
              <a:t> New York: </a:t>
            </a:r>
            <a:r>
              <a:rPr lang="en-US" sz="1400" dirty="0" err="1">
                <a:solidFill>
                  <a:prstClr val="black"/>
                </a:solidFill>
              </a:rPr>
              <a:t>Routledge</a:t>
            </a:r>
            <a:endParaRPr lang="en-US" sz="1400" dirty="0">
              <a:solidFill>
                <a:prstClr val="black"/>
              </a:solidFill>
            </a:endParaRPr>
          </a:p>
        </p:txBody>
      </p:sp>
      <p:sp>
        <p:nvSpPr>
          <p:cNvPr id="8" name="Rectangle 7"/>
          <p:cNvSpPr/>
          <p:nvPr/>
        </p:nvSpPr>
        <p:spPr>
          <a:xfrm>
            <a:off x="2286000" y="1411069"/>
            <a:ext cx="4572000" cy="369332"/>
          </a:xfrm>
          <a:prstGeom prst="rect">
            <a:avLst/>
          </a:prstGeom>
        </p:spPr>
        <p:txBody>
          <a:bodyPr>
            <a:spAutoFit/>
          </a:bodyPr>
          <a:lstStyle/>
          <a:p>
            <a:pPr algn="ctr"/>
            <a:r>
              <a:rPr lang="en-US" dirty="0"/>
              <a:t> </a:t>
            </a:r>
          </a:p>
        </p:txBody>
      </p:sp>
      <p:sp>
        <p:nvSpPr>
          <p:cNvPr id="3" name="TextBox 2"/>
          <p:cNvSpPr txBox="1"/>
          <p:nvPr/>
        </p:nvSpPr>
        <p:spPr>
          <a:xfrm rot="20835051">
            <a:off x="7229964" y="5382697"/>
            <a:ext cx="1600118" cy="36933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en-US" b="1" dirty="0" smtClean="0">
                <a:solidFill>
                  <a:srgbClr val="0070C0"/>
                </a:solidFill>
                <a:effectLst>
                  <a:outerShdw blurRad="38100" dist="38100" dir="2700000" algn="tl">
                    <a:srgbClr val="000000">
                      <a:alpha val="43137"/>
                    </a:srgbClr>
                  </a:outerShdw>
                </a:effectLst>
              </a:rPr>
              <a:t>Off the Charts!</a:t>
            </a: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5969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6962"/>
          </a:xfrm>
        </p:spPr>
        <p:txBody>
          <a:bodyPr>
            <a:normAutofit/>
          </a:bodyPr>
          <a:lstStyle/>
          <a:p>
            <a:r>
              <a:rPr lang="en-US" dirty="0" smtClean="0"/>
              <a:t>Feedback </a:t>
            </a:r>
            <a:endParaRPr lang="en-US"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1594861"/>
            <a:ext cx="7450874" cy="38915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Straight Arrow Connector 5"/>
          <p:cNvCxnSpPr/>
          <p:nvPr/>
        </p:nvCxnSpPr>
        <p:spPr>
          <a:xfrm>
            <a:off x="4572000" y="5038726"/>
            <a:ext cx="2676647" cy="105727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82727" y="6334780"/>
            <a:ext cx="5185073" cy="523220"/>
          </a:xfrm>
          <a:prstGeom prst="rect">
            <a:avLst/>
          </a:prstGeom>
          <a:noFill/>
        </p:spPr>
        <p:txBody>
          <a:bodyPr wrap="none" rtlCol="0">
            <a:spAutoFit/>
          </a:bodyPr>
          <a:lstStyle/>
          <a:p>
            <a:pPr algn="r"/>
            <a:r>
              <a:rPr lang="en-US" sz="1400" dirty="0">
                <a:solidFill>
                  <a:prstClr val="black"/>
                </a:solidFill>
              </a:rPr>
              <a:t>Hattie, J. (2009). </a:t>
            </a:r>
            <a:r>
              <a:rPr lang="en-US" sz="1400" i="1" dirty="0">
                <a:solidFill>
                  <a:prstClr val="black"/>
                </a:solidFill>
              </a:rPr>
              <a:t>Visible Learning. </a:t>
            </a:r>
            <a:r>
              <a:rPr lang="en-US" sz="1400" dirty="0">
                <a:solidFill>
                  <a:prstClr val="black"/>
                </a:solidFill>
              </a:rPr>
              <a:t>New York: </a:t>
            </a:r>
            <a:r>
              <a:rPr lang="en-US" sz="1400" dirty="0" err="1">
                <a:solidFill>
                  <a:prstClr val="black"/>
                </a:solidFill>
              </a:rPr>
              <a:t>Routledge</a:t>
            </a:r>
            <a:endParaRPr lang="en-US" sz="1400" dirty="0">
              <a:solidFill>
                <a:prstClr val="black"/>
              </a:solidFill>
            </a:endParaRPr>
          </a:p>
          <a:p>
            <a:pPr algn="r"/>
            <a:r>
              <a:rPr lang="en-US" sz="1400" dirty="0">
                <a:solidFill>
                  <a:prstClr val="black"/>
                </a:solidFill>
              </a:rPr>
              <a:t>Hattie, J. (2012). </a:t>
            </a:r>
            <a:r>
              <a:rPr lang="en-US" sz="1400" i="1" dirty="0">
                <a:solidFill>
                  <a:prstClr val="black"/>
                </a:solidFill>
              </a:rPr>
              <a:t>Visible Learning for </a:t>
            </a:r>
            <a:r>
              <a:rPr lang="en-US" sz="1400" i="1" dirty="0" err="1">
                <a:solidFill>
                  <a:prstClr val="black"/>
                </a:solidFill>
              </a:rPr>
              <a:t>Teaachers</a:t>
            </a:r>
            <a:r>
              <a:rPr lang="en-US" sz="1400" i="1" dirty="0">
                <a:solidFill>
                  <a:prstClr val="black"/>
                </a:solidFill>
              </a:rPr>
              <a:t>.</a:t>
            </a:r>
            <a:r>
              <a:rPr lang="en-US" sz="1400" dirty="0">
                <a:solidFill>
                  <a:prstClr val="black"/>
                </a:solidFill>
              </a:rPr>
              <a:t> New York: </a:t>
            </a:r>
            <a:r>
              <a:rPr lang="en-US" sz="1400" dirty="0" err="1">
                <a:solidFill>
                  <a:prstClr val="black"/>
                </a:solidFill>
              </a:rPr>
              <a:t>Routledge</a:t>
            </a:r>
            <a:endParaRPr lang="en-US" sz="1400" dirty="0">
              <a:solidFill>
                <a:prstClr val="black"/>
              </a:solidFill>
            </a:endParaRPr>
          </a:p>
        </p:txBody>
      </p:sp>
      <p:sp>
        <p:nvSpPr>
          <p:cNvPr id="8" name="Rectangle 7"/>
          <p:cNvSpPr/>
          <p:nvPr/>
        </p:nvSpPr>
        <p:spPr>
          <a:xfrm>
            <a:off x="2286000" y="1411069"/>
            <a:ext cx="4572000" cy="369332"/>
          </a:xfrm>
          <a:prstGeom prst="rect">
            <a:avLst/>
          </a:prstGeom>
        </p:spPr>
        <p:txBody>
          <a:bodyPr>
            <a:spAutoFit/>
          </a:bodyPr>
          <a:lstStyle/>
          <a:p>
            <a:pPr algn="ctr"/>
            <a:r>
              <a:rPr lang="en-US" dirty="0"/>
              <a:t> </a:t>
            </a:r>
          </a:p>
        </p:txBody>
      </p:sp>
      <p:sp>
        <p:nvSpPr>
          <p:cNvPr id="3" name="TextBox 2"/>
          <p:cNvSpPr txBox="1"/>
          <p:nvPr/>
        </p:nvSpPr>
        <p:spPr>
          <a:xfrm rot="20835051">
            <a:off x="7229964" y="5382697"/>
            <a:ext cx="1600118" cy="36933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en-US" b="1" dirty="0" smtClean="0">
                <a:solidFill>
                  <a:srgbClr val="0070C0"/>
                </a:solidFill>
                <a:effectLst>
                  <a:outerShdw blurRad="38100" dist="38100" dir="2700000" algn="tl">
                    <a:srgbClr val="000000">
                      <a:alpha val="43137"/>
                    </a:srgbClr>
                  </a:outerShdw>
                </a:effectLst>
              </a:rPr>
              <a:t>Off the Charts!</a:t>
            </a: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7068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667000"/>
          </a:xfrm>
        </p:spPr>
        <p:txBody>
          <a:bodyPr>
            <a:normAutofit fontScale="90000"/>
          </a:bodyPr>
          <a:lstStyle/>
          <a:p>
            <a:r>
              <a:rPr lang="en-US" b="1" dirty="0" smtClean="0"/>
              <a:t>2011 Missouri Teacher Standards</a:t>
            </a:r>
            <a:br>
              <a:rPr lang="en-US" b="1" dirty="0" smtClean="0"/>
            </a:br>
            <a:r>
              <a:rPr lang="en-US" b="1" dirty="0"/>
              <a:t/>
            </a:r>
            <a:br>
              <a:rPr lang="en-US" b="1" dirty="0"/>
            </a:br>
            <a:r>
              <a:rPr lang="en-US" b="1" dirty="0" smtClean="0"/>
              <a:t/>
            </a:r>
            <a:br>
              <a:rPr lang="en-US" b="1" dirty="0" smtClean="0"/>
            </a:br>
            <a:r>
              <a:rPr lang="en-US" b="1" dirty="0" smtClean="0"/>
              <a:t> </a:t>
            </a:r>
            <a:endParaRPr lang="en-US" dirty="0"/>
          </a:p>
        </p:txBody>
      </p:sp>
      <p:sp>
        <p:nvSpPr>
          <p:cNvPr id="3" name="Subtitle 2"/>
          <p:cNvSpPr>
            <a:spLocks noGrp="1"/>
          </p:cNvSpPr>
          <p:nvPr>
            <p:ph type="subTitle" idx="1"/>
          </p:nvPr>
        </p:nvSpPr>
        <p:spPr>
          <a:xfrm>
            <a:off x="1447800" y="1752600"/>
            <a:ext cx="6400800" cy="4191000"/>
          </a:xfrm>
        </p:spPr>
        <p:txBody>
          <a:bodyPr>
            <a:normAutofit lnSpcReduction="10000"/>
          </a:bodyPr>
          <a:lstStyle/>
          <a:p>
            <a:r>
              <a:rPr lang="en-US" sz="4400" dirty="0" smtClean="0">
                <a:solidFill>
                  <a:schemeClr val="tx1"/>
                </a:solidFill>
              </a:rPr>
              <a:t>9 Teacher Standards </a:t>
            </a:r>
          </a:p>
          <a:p>
            <a:r>
              <a:rPr lang="en-US" sz="2800" dirty="0" smtClean="0">
                <a:solidFill>
                  <a:schemeClr val="tx1"/>
                </a:solidFill>
              </a:rPr>
              <a:t>and</a:t>
            </a:r>
          </a:p>
          <a:p>
            <a:r>
              <a:rPr lang="en-US" sz="4400" dirty="0" smtClean="0">
                <a:solidFill>
                  <a:schemeClr val="tx1"/>
                </a:solidFill>
              </a:rPr>
              <a:t>36 Quality Indicators </a:t>
            </a:r>
          </a:p>
          <a:p>
            <a:endParaRPr lang="en-US" sz="4400" dirty="0">
              <a:solidFill>
                <a:schemeClr val="tx1"/>
              </a:solidFill>
            </a:endParaRPr>
          </a:p>
          <a:p>
            <a:endParaRPr lang="en-US" sz="4400" dirty="0" smtClean="0">
              <a:solidFill>
                <a:schemeClr val="tx1"/>
              </a:solidFill>
            </a:endParaRPr>
          </a:p>
          <a:p>
            <a:r>
              <a:rPr lang="en-US" sz="4400" dirty="0">
                <a:solidFill>
                  <a:schemeClr val="tx1"/>
                </a:solidFill>
              </a:rPr>
              <a:t>	</a:t>
            </a:r>
            <a:r>
              <a:rPr lang="en-US" sz="4400" dirty="0" smtClean="0">
                <a:solidFill>
                  <a:schemeClr val="tx1"/>
                </a:solidFill>
              </a:rPr>
              <a:t>				</a:t>
            </a:r>
            <a:endParaRPr lang="en-US" sz="4400" dirty="0">
              <a:solidFill>
                <a:schemeClr val="tx1"/>
              </a:solidFill>
            </a:endParaRPr>
          </a:p>
        </p:txBody>
      </p:sp>
      <p:pic>
        <p:nvPicPr>
          <p:cNvPr id="4" name="Picture 3" descr="Green-Pencil-Icon-pencils-7151356-150-150.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153046" y="5492689"/>
            <a:ext cx="1370308" cy="1370308"/>
          </a:xfrm>
          <a:prstGeom prst="rect">
            <a:avLst/>
          </a:prstGeom>
        </p:spPr>
      </p:pic>
    </p:spTree>
    <p:extLst>
      <p:ext uri="{BB962C8B-B14F-4D97-AF65-F5344CB8AC3E}">
        <p14:creationId xmlns:p14="http://schemas.microsoft.com/office/powerpoint/2010/main" xmlns="" val="3663178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279525"/>
          </a:xfrm>
        </p:spPr>
        <p:txBody>
          <a:bodyPr anchor="t" anchorCtr="0"/>
          <a:lstStyle/>
          <a:p>
            <a:pPr algn="ctr" fontAlgn="auto">
              <a:spcAft>
                <a:spcPts val="0"/>
              </a:spcAft>
              <a:defRPr/>
            </a:pPr>
            <a:r>
              <a:rPr lang="en-US" dirty="0" smtClean="0">
                <a:solidFill>
                  <a:srgbClr val="004B8D"/>
                </a:solidFill>
              </a:rPr>
              <a:t>36 Quality Indicators</a:t>
            </a:r>
            <a:endParaRPr lang="en-US" dirty="0">
              <a:solidFill>
                <a:srgbClr val="004B8D"/>
              </a:solidFill>
            </a:endParaRPr>
          </a:p>
        </p:txBody>
      </p:sp>
      <p:sp>
        <p:nvSpPr>
          <p:cNvPr id="3" name="Slide Number Placeholder 3"/>
          <p:cNvSpPr>
            <a:spLocks noGrp="1"/>
          </p:cNvSpPr>
          <p:nvPr>
            <p:ph type="sldNum" sz="quarter" idx="12"/>
          </p:nvPr>
        </p:nvSpPr>
        <p:spPr/>
        <p:txBody>
          <a:bodyPr/>
          <a:lstStyle/>
          <a:p>
            <a:pPr>
              <a:defRPr/>
            </a:pPr>
            <a:fld id="{D4A15051-B1C1-4A69-A26D-15F9C72E7AF0}" type="slidenum">
              <a:rPr lang="en-US">
                <a:solidFill>
                  <a:srgbClr val="0083A9">
                    <a:shade val="50000"/>
                  </a:srgbClr>
                </a:solidFill>
              </a:rPr>
              <a:pPr>
                <a:defRPr/>
              </a:pPr>
              <a:t>23</a:t>
            </a:fld>
            <a:endParaRPr lang="en-US" dirty="0">
              <a:solidFill>
                <a:srgbClr val="0083A9">
                  <a:shade val="50000"/>
                </a:srgbClr>
              </a:solidFill>
            </a:endParaRPr>
          </a:p>
        </p:txBody>
      </p:sp>
      <p:graphicFrame>
        <p:nvGraphicFramePr>
          <p:cNvPr id="5" name="Object 4"/>
          <p:cNvGraphicFramePr>
            <a:graphicFrameLocks noGrp="1"/>
          </p:cNvGraphicFramePr>
          <p:nvPr>
            <p:extLst>
              <p:ext uri="{D42A27DB-BD31-4B8C-83A1-F6EECF244321}">
                <p14:modId xmlns:p14="http://schemas.microsoft.com/office/powerpoint/2010/main" xmlns="" val="3674579794"/>
              </p:ext>
            </p:extLst>
          </p:nvPr>
        </p:nvGraphicFramePr>
        <p:xfrm>
          <a:off x="685800" y="1487571"/>
          <a:ext cx="7772400" cy="4876800"/>
        </p:xfrm>
        <a:graphic>
          <a:graphicData uri="http://schemas.openxmlformats.org/presentationml/2006/ole">
            <p:oleObj spid="_x0000_s1041" r:id="rId4" imgW="8535140" imgH="5005250" progId="Excel.Sheet.8">
              <p:embed/>
            </p:oleObj>
          </a:graphicData>
        </a:graphic>
      </p:graphicFrame>
      <p:cxnSp>
        <p:nvCxnSpPr>
          <p:cNvPr id="7" name="Straight Arrow Connector 6"/>
          <p:cNvCxnSpPr/>
          <p:nvPr/>
        </p:nvCxnSpPr>
        <p:spPr>
          <a:xfrm>
            <a:off x="2667000" y="2590800"/>
            <a:ext cx="1905000" cy="0"/>
          </a:xfrm>
          <a:prstGeom prst="straightConnector1">
            <a:avLst/>
          </a:prstGeom>
          <a:ln w="38100">
            <a:solidFill>
              <a:srgbClr val="00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542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Leverage” Standards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0070C0"/>
                </a:solidFill>
              </a:rPr>
              <a:t>High Leverage Standards and Quality Indicators  were identified by threading across the research findings of John Hattie, Robert </a:t>
            </a:r>
            <a:r>
              <a:rPr lang="en-US" dirty="0" err="1" smtClean="0">
                <a:solidFill>
                  <a:srgbClr val="0070C0"/>
                </a:solidFill>
              </a:rPr>
              <a:t>Marzano</a:t>
            </a:r>
            <a:r>
              <a:rPr lang="en-US" dirty="0" smtClean="0">
                <a:solidFill>
                  <a:srgbClr val="0070C0"/>
                </a:solidFill>
              </a:rPr>
              <a:t>, Doug </a:t>
            </a:r>
            <a:r>
              <a:rPr lang="en-US" dirty="0" err="1" smtClean="0">
                <a:solidFill>
                  <a:srgbClr val="0070C0"/>
                </a:solidFill>
              </a:rPr>
              <a:t>Lemov</a:t>
            </a:r>
            <a:r>
              <a:rPr lang="en-US" dirty="0" smtClean="0">
                <a:solidFill>
                  <a:srgbClr val="0070C0"/>
                </a:solidFill>
              </a:rPr>
              <a:t> and findings gleaned from the Missouri pilot process </a:t>
            </a:r>
          </a:p>
          <a:p>
            <a:pPr marL="0" indent="0">
              <a:buNone/>
            </a:pPr>
            <a:endParaRPr lang="en-US" dirty="0"/>
          </a:p>
        </p:txBody>
      </p:sp>
    </p:spTree>
    <p:extLst>
      <p:ext uri="{BB962C8B-B14F-4D97-AF65-F5344CB8AC3E}">
        <p14:creationId xmlns:p14="http://schemas.microsoft.com/office/powerpoint/2010/main" xmlns="" val="2038987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r>
              <a:rPr lang="en-US" dirty="0" smtClean="0"/>
              <a:t>High Leverage Teacher Standards </a:t>
            </a:r>
            <a:endParaRPr lang="en-US" dirty="0"/>
          </a:p>
        </p:txBody>
      </p:sp>
      <p:sp>
        <p:nvSpPr>
          <p:cNvPr id="3" name="Content Placeholder 2"/>
          <p:cNvSpPr>
            <a:spLocks noGrp="1"/>
          </p:cNvSpPr>
          <p:nvPr>
            <p:ph idx="1"/>
          </p:nvPr>
        </p:nvSpPr>
        <p:spPr/>
        <p:txBody>
          <a:bodyPr>
            <a:normAutofit/>
          </a:bodyPr>
          <a:lstStyle/>
          <a:p>
            <a:pPr marL="0" indent="0">
              <a:buNone/>
            </a:pPr>
            <a:endParaRPr lang="en-US" sz="2800" baseline="0" dirty="0" smtClean="0"/>
          </a:p>
          <a:p>
            <a:pPr marL="0" indent="0">
              <a:buNone/>
            </a:pPr>
            <a:r>
              <a:rPr lang="en-US" baseline="0" dirty="0" smtClean="0"/>
              <a:t>Content Knowledge</a:t>
            </a:r>
          </a:p>
          <a:p>
            <a:pPr marL="0" indent="0">
              <a:buNone/>
            </a:pPr>
            <a:r>
              <a:rPr lang="en-US" baseline="0" dirty="0" smtClean="0"/>
              <a:t>Understanding and Encouraging </a:t>
            </a:r>
            <a:r>
              <a:rPr lang="en-US" dirty="0"/>
              <a:t>S</a:t>
            </a:r>
            <a:r>
              <a:rPr lang="en-US" baseline="0" dirty="0" smtClean="0"/>
              <a:t>tudent </a:t>
            </a:r>
            <a:r>
              <a:rPr lang="en-US" dirty="0" smtClean="0"/>
              <a:t>L</a:t>
            </a:r>
            <a:r>
              <a:rPr lang="en-US" baseline="0" dirty="0" smtClean="0"/>
              <a:t>earning</a:t>
            </a:r>
          </a:p>
          <a:p>
            <a:pPr marL="0" indent="0">
              <a:buNone/>
            </a:pPr>
            <a:r>
              <a:rPr lang="en-US" baseline="0" dirty="0" smtClean="0"/>
              <a:t>Implementing the </a:t>
            </a:r>
            <a:r>
              <a:rPr lang="en-US" dirty="0" smtClean="0"/>
              <a:t>C</a:t>
            </a:r>
            <a:r>
              <a:rPr lang="en-US" baseline="0" dirty="0" smtClean="0"/>
              <a:t>urriculum </a:t>
            </a:r>
          </a:p>
          <a:p>
            <a:pPr marL="0" indent="0">
              <a:buNone/>
            </a:pPr>
            <a:r>
              <a:rPr lang="en-US" baseline="0" dirty="0" smtClean="0"/>
              <a:t>Teaching for Critical </a:t>
            </a:r>
            <a:r>
              <a:rPr lang="en-US" dirty="0" smtClean="0"/>
              <a:t>T</a:t>
            </a:r>
            <a:r>
              <a:rPr lang="en-US" baseline="0" dirty="0" smtClean="0"/>
              <a:t>hinking</a:t>
            </a:r>
          </a:p>
          <a:p>
            <a:pPr marL="0" indent="0">
              <a:buNone/>
            </a:pPr>
            <a:r>
              <a:rPr lang="en-US" baseline="0" dirty="0" smtClean="0">
                <a:solidFill>
                  <a:schemeClr val="accent1">
                    <a:lumMod val="75000"/>
                  </a:schemeClr>
                </a:solidFill>
              </a:rPr>
              <a:t>Positive  Classroom </a:t>
            </a:r>
          </a:p>
          <a:p>
            <a:pPr marL="0" indent="0">
              <a:buNone/>
            </a:pPr>
            <a:r>
              <a:rPr lang="en-US" baseline="0" dirty="0" smtClean="0"/>
              <a:t>Use of assessment data to analyze and modify</a:t>
            </a:r>
            <a:endParaRPr lang="en-US" dirty="0" smtClean="0"/>
          </a:p>
          <a:p>
            <a:endParaRPr lang="en-US" sz="2800" dirty="0"/>
          </a:p>
        </p:txBody>
      </p:sp>
      <p:pic>
        <p:nvPicPr>
          <p:cNvPr id="4" name="Picture 3" descr="Green-Pencil-Icon-pencils-7151356-150-150.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471522" y="914400"/>
            <a:ext cx="760708" cy="760708"/>
          </a:xfrm>
          <a:prstGeom prst="rect">
            <a:avLst/>
          </a:prstGeom>
        </p:spPr>
      </p:pic>
    </p:spTree>
    <p:extLst>
      <p:ext uri="{BB962C8B-B14F-4D97-AF65-F5344CB8AC3E}">
        <p14:creationId xmlns:p14="http://schemas.microsoft.com/office/powerpoint/2010/main" xmlns="" val="361008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vs. Fixed Mindset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solidFill>
                  <a:srgbClr val="0070C0"/>
                </a:solidFill>
              </a:rPr>
              <a:t>The growth mindset is based on the belief that your basic qualities are things that you can cultivate through your efforts.  Everyone can change and grow through application and experience.</a:t>
            </a:r>
          </a:p>
          <a:p>
            <a:endParaRPr lang="en-US" dirty="0"/>
          </a:p>
          <a:p>
            <a:pPr marL="0" indent="0">
              <a:buNone/>
            </a:pPr>
            <a:endParaRPr lang="en-US" dirty="0" smtClean="0"/>
          </a:p>
          <a:p>
            <a:pPr marL="0" indent="0">
              <a:buNone/>
            </a:pPr>
            <a:r>
              <a:rPr lang="en-US" sz="1600" dirty="0" smtClean="0"/>
              <a:t>The New Psychology of Success</a:t>
            </a:r>
          </a:p>
          <a:p>
            <a:pPr marL="0" indent="0">
              <a:buNone/>
            </a:pPr>
            <a:r>
              <a:rPr lang="en-US" sz="1600" dirty="0" smtClean="0"/>
              <a:t>How We Can Learn to Fulfill our Potential </a:t>
            </a:r>
          </a:p>
          <a:p>
            <a:pPr marL="0" indent="0">
              <a:buNone/>
            </a:pPr>
            <a:r>
              <a:rPr lang="en-US" sz="1600" dirty="0" smtClean="0"/>
              <a:t>Carol </a:t>
            </a:r>
            <a:r>
              <a:rPr lang="en-US" sz="1600" dirty="0" err="1" smtClean="0"/>
              <a:t>Dweck</a:t>
            </a:r>
            <a:r>
              <a:rPr lang="en-US" sz="1600" dirty="0" smtClean="0"/>
              <a:t>, 2006</a:t>
            </a:r>
            <a:endParaRPr lang="en-US" sz="1600" dirty="0"/>
          </a:p>
        </p:txBody>
      </p:sp>
    </p:spTree>
    <p:extLst>
      <p:ext uri="{BB962C8B-B14F-4D97-AF65-F5344CB8AC3E}">
        <p14:creationId xmlns:p14="http://schemas.microsoft.com/office/powerpoint/2010/main" xmlns="" val="1308746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The Growth Model</a:t>
            </a:r>
            <a:endParaRPr lang="en-US" b="1" dirty="0">
              <a:solidFill>
                <a:srgbClr val="00B050"/>
              </a:solidFill>
            </a:endParaRPr>
          </a:p>
        </p:txBody>
      </p:sp>
      <p:sp>
        <p:nvSpPr>
          <p:cNvPr id="3" name="Content Placeholder 2"/>
          <p:cNvSpPr>
            <a:spLocks noGrp="1"/>
          </p:cNvSpPr>
          <p:nvPr>
            <p:ph idx="1"/>
          </p:nvPr>
        </p:nvSpPr>
        <p:spPr/>
        <p:txBody>
          <a:bodyPr/>
          <a:lstStyle/>
          <a:p>
            <a:pPr marL="0" indent="0">
              <a:buNone/>
            </a:pPr>
            <a:r>
              <a:rPr lang="en-US" dirty="0"/>
              <a:t>T</a:t>
            </a:r>
            <a:r>
              <a:rPr lang="en-US" dirty="0" smtClean="0"/>
              <a:t>eacher  </a:t>
            </a:r>
            <a:r>
              <a:rPr lang="en-US" dirty="0"/>
              <a:t>demonstrates their own learning and progress for the standard they choose to work on .  </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xmlns="" val="4630446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
            </a:r>
            <a:br>
              <a:rPr lang="en-US" dirty="0" smtClean="0"/>
            </a:br>
            <a:r>
              <a:rPr lang="en-US" dirty="0" smtClean="0"/>
              <a:t>Standard 5: Positive classroom Environment </a:t>
            </a:r>
            <a:br>
              <a:rPr lang="en-US" dirty="0" smtClean="0"/>
            </a:br>
            <a:endParaRPr lang="en-US" dirty="0"/>
          </a:p>
        </p:txBody>
      </p:sp>
      <p:sp>
        <p:nvSpPr>
          <p:cNvPr id="3" name="Content Placeholder 2"/>
          <p:cNvSpPr>
            <a:spLocks noGrp="1"/>
          </p:cNvSpPr>
          <p:nvPr>
            <p:ph idx="1"/>
          </p:nvPr>
        </p:nvSpPr>
        <p:spPr>
          <a:xfrm>
            <a:off x="533400" y="1371600"/>
            <a:ext cx="8229600" cy="4525963"/>
          </a:xfrm>
        </p:spPr>
        <p:txBody>
          <a:bodyPr>
            <a:normAutofit/>
          </a:bodyPr>
          <a:lstStyle/>
          <a:p>
            <a:pPr marL="0" indent="0">
              <a:buNone/>
            </a:pPr>
            <a:endParaRPr lang="en-US" dirty="0" smtClean="0"/>
          </a:p>
          <a:p>
            <a:pPr marL="0" indent="0">
              <a:buNone/>
            </a:pPr>
            <a:r>
              <a:rPr lang="en-US" b="1" dirty="0" smtClean="0">
                <a:solidFill>
                  <a:schemeClr val="tx2">
                    <a:lumMod val="60000"/>
                    <a:lumOff val="40000"/>
                  </a:schemeClr>
                </a:solidFill>
              </a:rPr>
              <a:t>The teacher uses an understanding of individual/group motivation and behavior to create a learning environment that  encourages active engagement in leaning, positive social interaction, and self motivation </a:t>
            </a:r>
          </a:p>
          <a:p>
            <a:pPr marL="0" indent="0">
              <a:buNone/>
            </a:pPr>
            <a:r>
              <a:rPr lang="en-US" sz="2000" b="1" dirty="0">
                <a:solidFill>
                  <a:schemeClr val="tx2">
                    <a:lumMod val="60000"/>
                    <a:lumOff val="40000"/>
                  </a:schemeClr>
                </a:solidFill>
              </a:rPr>
              <a:t>	</a:t>
            </a:r>
            <a:r>
              <a:rPr lang="en-US" sz="2000" b="1" dirty="0" smtClean="0">
                <a:solidFill>
                  <a:schemeClr val="tx2">
                    <a:lumMod val="60000"/>
                    <a:lumOff val="40000"/>
                  </a:schemeClr>
                </a:solidFill>
              </a:rPr>
              <a:t>				(SB 291 Section 161.380.2)</a:t>
            </a:r>
            <a:r>
              <a:rPr lang="en-US" b="1" dirty="0" smtClean="0">
                <a:solidFill>
                  <a:schemeClr val="tx2">
                    <a:lumMod val="60000"/>
                    <a:lumOff val="40000"/>
                  </a:schemeClr>
                </a:solidFill>
              </a:rPr>
              <a:t> </a:t>
            </a:r>
          </a:p>
          <a:p>
            <a:pPr marL="0" indent="0">
              <a:buNone/>
            </a:pPr>
            <a:endParaRPr lang="en-US" sz="2200" dirty="0"/>
          </a:p>
        </p:txBody>
      </p:sp>
      <p:pic>
        <p:nvPicPr>
          <p:cNvPr id="4" name="Picture 3" descr="Green-Pencil-Icon-pencils-7151356-150-150.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490572" y="520370"/>
            <a:ext cx="851230" cy="851230"/>
          </a:xfrm>
          <a:prstGeom prst="rect">
            <a:avLst/>
          </a:prstGeom>
        </p:spPr>
      </p:pic>
    </p:spTree>
    <p:extLst>
      <p:ext uri="{BB962C8B-B14F-4D97-AF65-F5344CB8AC3E}">
        <p14:creationId xmlns:p14="http://schemas.microsoft.com/office/powerpoint/2010/main" xmlns="" val="27528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5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5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25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25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75000"/>
                  </a:schemeClr>
                </a:solidFill>
              </a:rPr>
              <a:t>“The goal of effective classroom management is not creating “perfect” children, but providing the perfect environment for enhancing their growth , using research-based strategies that guide students toward increasingly responsible and motivated behavior</a:t>
            </a:r>
            <a:r>
              <a:rPr lang="en-US" dirty="0" smtClean="0"/>
              <a:t>”</a:t>
            </a:r>
          </a:p>
          <a:p>
            <a:pPr marL="0" indent="0" algn="r">
              <a:buNone/>
            </a:pPr>
            <a:r>
              <a:rPr lang="en-US" sz="1600" dirty="0" err="1" smtClean="0"/>
              <a:t>Sprick</a:t>
            </a:r>
            <a:r>
              <a:rPr lang="en-US" sz="1600" dirty="0" smtClean="0"/>
              <a:t>, Knight, </a:t>
            </a:r>
            <a:r>
              <a:rPr lang="en-US" sz="1600" dirty="0" err="1" smtClean="0"/>
              <a:t>Reinke</a:t>
            </a:r>
            <a:r>
              <a:rPr lang="en-US" sz="1600" dirty="0" smtClean="0"/>
              <a:t>, &amp; </a:t>
            </a:r>
            <a:r>
              <a:rPr lang="en-US" sz="1600" dirty="0" err="1" smtClean="0"/>
              <a:t>McKale</a:t>
            </a:r>
            <a:r>
              <a:rPr lang="en-US" sz="1600" dirty="0" smtClean="0"/>
              <a:t>, 2006</a:t>
            </a:r>
            <a:endParaRPr lang="en-US" sz="1600" dirty="0"/>
          </a:p>
        </p:txBody>
      </p:sp>
    </p:spTree>
    <p:extLst>
      <p:ext uri="{BB962C8B-B14F-4D97-AF65-F5344CB8AC3E}">
        <p14:creationId xmlns:p14="http://schemas.microsoft.com/office/powerpoint/2010/main" xmlns="" val="2020717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1378"/>
            <a:ext cx="8229600" cy="1143000"/>
          </a:xfrm>
        </p:spPr>
        <p:txBody>
          <a:bodyPr/>
          <a:lstStyle/>
          <a:p>
            <a:r>
              <a:rPr lang="en-US" dirty="0" smtClean="0"/>
              <a:t>Success Criteria</a:t>
            </a:r>
            <a:endParaRPr lang="en-US" dirty="0"/>
          </a:p>
        </p:txBody>
      </p:sp>
      <p:sp>
        <p:nvSpPr>
          <p:cNvPr id="3" name="Content Placeholder 2"/>
          <p:cNvSpPr>
            <a:spLocks noGrp="1"/>
          </p:cNvSpPr>
          <p:nvPr>
            <p:ph idx="1"/>
          </p:nvPr>
        </p:nvSpPr>
        <p:spPr>
          <a:xfrm>
            <a:off x="457200" y="1061622"/>
            <a:ext cx="8229600" cy="5064541"/>
          </a:xfrm>
        </p:spPr>
        <p:txBody>
          <a:bodyPr>
            <a:normAutofit fontScale="92500" lnSpcReduction="20000"/>
          </a:bodyPr>
          <a:lstStyle/>
          <a:p>
            <a:r>
              <a:rPr lang="en-US" dirty="0"/>
              <a:t>I can describe the essential principals of the Missouri Educator Evaluation System</a:t>
            </a:r>
          </a:p>
          <a:p>
            <a:pPr marL="0" indent="0">
              <a:buNone/>
            </a:pPr>
            <a:r>
              <a:rPr lang="en-US" dirty="0"/>
              <a:t> </a:t>
            </a:r>
          </a:p>
          <a:p>
            <a:r>
              <a:rPr lang="en-US" dirty="0"/>
              <a:t>I can actively participate in learning how to use the Teacher Standards to inform and improve my own practice  </a:t>
            </a:r>
          </a:p>
          <a:p>
            <a:pPr marL="0" indent="0">
              <a:buNone/>
            </a:pPr>
            <a:r>
              <a:rPr lang="en-US" dirty="0"/>
              <a:t> </a:t>
            </a:r>
          </a:p>
          <a:p>
            <a:r>
              <a:rPr lang="en-US" dirty="0"/>
              <a:t>I can reflect on my classroom using the Teacher Standard 5: listing the possible sources of evidence and action plan my growth model for my positive classroom </a:t>
            </a:r>
            <a:r>
              <a:rPr lang="en-US" dirty="0" smtClean="0"/>
              <a:t>Environment </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xmlns="" val="2677874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Preventative</a:t>
            </a:r>
            <a:endParaRPr lang="en-US" dirty="0"/>
          </a:p>
        </p:txBody>
      </p:sp>
      <p:sp>
        <p:nvSpPr>
          <p:cNvPr id="3" name="Content Placeholder 2"/>
          <p:cNvSpPr>
            <a:spLocks noGrp="1"/>
          </p:cNvSpPr>
          <p:nvPr>
            <p:ph idx="1"/>
          </p:nvPr>
        </p:nvSpPr>
        <p:spPr/>
        <p:txBody>
          <a:bodyPr/>
          <a:lstStyle/>
          <a:p>
            <a:pPr marL="0" indent="0">
              <a:buNone/>
            </a:pPr>
            <a:endParaRPr lang="en-US" i="1" dirty="0" smtClean="0">
              <a:solidFill>
                <a:schemeClr val="tx2">
                  <a:lumMod val="75000"/>
                </a:schemeClr>
              </a:solidFill>
            </a:endParaRPr>
          </a:p>
          <a:p>
            <a:pPr marL="0" indent="0" algn="ctr">
              <a:buNone/>
            </a:pPr>
            <a:r>
              <a:rPr lang="en-US" i="1" dirty="0" smtClean="0">
                <a:solidFill>
                  <a:schemeClr val="tx2">
                    <a:lumMod val="75000"/>
                  </a:schemeClr>
                </a:solidFill>
              </a:rPr>
              <a:t>Designing your classroom for success</a:t>
            </a:r>
            <a:endParaRPr lang="en-US" i="1" dirty="0">
              <a:solidFill>
                <a:schemeClr val="tx2">
                  <a:lumMod val="75000"/>
                </a:schemeClr>
              </a:solidFill>
            </a:endParaRPr>
          </a:p>
        </p:txBody>
      </p:sp>
    </p:spTree>
    <p:extLst>
      <p:ext uri="{BB962C8B-B14F-4D97-AF65-F5344CB8AC3E}">
        <p14:creationId xmlns:p14="http://schemas.microsoft.com/office/powerpoint/2010/main" xmlns="" val="486001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Design your own effective classroom using researched based strategies and the science of behavior proactively present problems from happening . </a:t>
            </a:r>
            <a:endParaRPr lang="en-US" dirty="0">
              <a:solidFill>
                <a:srgbClr val="0070C0"/>
              </a:solidFill>
            </a:endParaRPr>
          </a:p>
        </p:txBody>
      </p:sp>
    </p:spTree>
    <p:extLst>
      <p:ext uri="{BB962C8B-B14F-4D97-AF65-F5344CB8AC3E}">
        <p14:creationId xmlns:p14="http://schemas.microsoft.com/office/powerpoint/2010/main" xmlns="" val="3614873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of Behavior</a:t>
            </a:r>
            <a:endParaRPr lang="en-US" dirty="0"/>
          </a:p>
        </p:txBody>
      </p:sp>
      <p:graphicFrame>
        <p:nvGraphicFramePr>
          <p:cNvPr id="4" name="Table 3"/>
          <p:cNvGraphicFramePr>
            <a:graphicFrameLocks noGrp="1"/>
          </p:cNvGraphicFramePr>
          <p:nvPr>
            <p:extLst/>
          </p:nvPr>
        </p:nvGraphicFramePr>
        <p:xfrm>
          <a:off x="1092200" y="2664678"/>
          <a:ext cx="6908800" cy="2316480"/>
        </p:xfrm>
        <a:graphic>
          <a:graphicData uri="http://schemas.openxmlformats.org/drawingml/2006/table">
            <a:tbl>
              <a:tblPr firstRow="1" bandRow="1">
                <a:tableStyleId>{5C22544A-7EE6-4342-B048-85BDC9FD1C3A}</a:tableStyleId>
              </a:tblPr>
              <a:tblGrid>
                <a:gridCol w="2387600"/>
                <a:gridCol w="1968500"/>
                <a:gridCol w="2552700"/>
              </a:tblGrid>
              <a:tr h="370840">
                <a:tc>
                  <a:txBody>
                    <a:bodyPr/>
                    <a:lstStyle/>
                    <a:p>
                      <a:pPr algn="ctr"/>
                      <a:r>
                        <a:rPr lang="en-US" sz="2000" b="0" dirty="0" smtClean="0">
                          <a:solidFill>
                            <a:srgbClr val="000000"/>
                          </a:solidFill>
                        </a:rPr>
                        <a:t>Antecedent</a:t>
                      </a:r>
                      <a:endParaRPr lang="en-US" sz="2000" b="0" dirty="0">
                        <a:solidFill>
                          <a:srgbClr val="000000"/>
                        </a:solidFill>
                      </a:endParaRPr>
                    </a:p>
                  </a:txBody>
                  <a:tcPr anchor="ct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tc>
                  <a:txBody>
                    <a:bodyPr/>
                    <a:lstStyle/>
                    <a:p>
                      <a:pPr marL="63500" indent="0" algn="ctr"/>
                      <a:r>
                        <a:rPr lang="en-US" sz="2000" b="0" dirty="0" smtClean="0">
                          <a:solidFill>
                            <a:srgbClr val="000000"/>
                          </a:solidFill>
                        </a:rPr>
                        <a:t>Behavior</a:t>
                      </a:r>
                      <a:endParaRPr lang="en-US" sz="2000"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tc>
                  <a:txBody>
                    <a:bodyPr/>
                    <a:lstStyle/>
                    <a:p>
                      <a:pPr algn="ctr"/>
                      <a:r>
                        <a:rPr lang="en-US" sz="2000" b="0" dirty="0" smtClean="0">
                          <a:solidFill>
                            <a:srgbClr val="000000"/>
                          </a:solidFill>
                        </a:rPr>
                        <a:t>Consequence</a:t>
                      </a:r>
                      <a:endParaRPr lang="en-US" sz="2000" b="0" dirty="0">
                        <a:solidFill>
                          <a:srgbClr val="000000"/>
                        </a:solidFill>
                      </a:endParaRPr>
                    </a:p>
                  </a:txBody>
                  <a:tcPr anchor="ct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noFill/>
                  </a:tcPr>
                </a:tc>
              </a:tr>
              <a:tr h="370840">
                <a:tc>
                  <a:txBody>
                    <a:bodyPr/>
                    <a:lstStyle/>
                    <a:p>
                      <a:pPr algn="ctr"/>
                      <a:r>
                        <a:rPr lang="en-US" sz="2000" b="0" dirty="0" smtClean="0">
                          <a:solidFill>
                            <a:schemeClr val="tx1"/>
                          </a:solidFill>
                          <a:latin typeface="Franklin Gothic Book"/>
                          <a:ea typeface="ＭＳ 明朝"/>
                        </a:rPr>
                        <a:t>Conditions or circumstances that alter the probability of a behavior occurring.</a:t>
                      </a:r>
                      <a:endParaRPr lang="en-US" sz="2000" b="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noFill/>
                  </a:tcPr>
                </a:tc>
                <a:tc>
                  <a:txBody>
                    <a:bodyPr/>
                    <a:lstStyle/>
                    <a:p>
                      <a:pPr marL="63500" indent="0" algn="ctr"/>
                      <a:r>
                        <a:rPr lang="en-US" sz="2000" b="0" dirty="0" smtClean="0">
                          <a:solidFill>
                            <a:srgbClr val="000000"/>
                          </a:solidFill>
                          <a:latin typeface="Franklin Gothic Book"/>
                          <a:ea typeface="ＭＳ 明朝"/>
                        </a:rPr>
                        <a:t>An observable act. What the student does. The actions or reactions to the antecedents.</a:t>
                      </a:r>
                      <a:endParaRPr lang="en-US" sz="2000"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noFill/>
                  </a:tcPr>
                </a:tc>
                <a:tc>
                  <a:txBody>
                    <a:bodyPr/>
                    <a:lstStyle/>
                    <a:p>
                      <a:pPr algn="ctr"/>
                      <a:r>
                        <a:rPr lang="en-US" sz="2000" b="0" dirty="0" smtClean="0">
                          <a:solidFill>
                            <a:srgbClr val="000000"/>
                          </a:solidFill>
                          <a:latin typeface="Franklin Gothic Book"/>
                          <a:ea typeface="ＭＳ 明朝"/>
                        </a:rPr>
                        <a:t>The resulting event or outcome that occurs immediately following the behavior. Impacts future occurrence of the behavior.</a:t>
                      </a:r>
                      <a:endParaRPr lang="en-US" sz="2000" b="0" dirty="0">
                        <a:solidFill>
                          <a:srgbClr val="000000"/>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noFill/>
                  </a:tcPr>
                </a:tc>
              </a:tr>
            </a:tbl>
          </a:graphicData>
        </a:graphic>
      </p:graphicFrame>
      <p:sp>
        <p:nvSpPr>
          <p:cNvPr id="5" name="Content Placeholder 4"/>
          <p:cNvSpPr>
            <a:spLocks noGrp="1"/>
          </p:cNvSpPr>
          <p:nvPr>
            <p:ph idx="1"/>
          </p:nvPr>
        </p:nvSpPr>
        <p:spPr>
          <a:xfrm>
            <a:off x="457200" y="1489076"/>
            <a:ext cx="8229600" cy="3314700"/>
          </a:xfrm>
          <a:effectLst>
            <a:outerShdw blurRad="50800" dist="38100" dir="2700000" algn="tl" rotWithShape="0">
              <a:prstClr val="black">
                <a:alpha val="40000"/>
              </a:prstClr>
            </a:outerShdw>
          </a:effectLst>
        </p:spPr>
        <p:txBody>
          <a:bodyPr>
            <a:normAutofit/>
          </a:bodyPr>
          <a:lstStyle/>
          <a:p>
            <a:pPr marL="0" indent="0" algn="ctr">
              <a:buNone/>
            </a:pPr>
            <a:r>
              <a:rPr lang="en-US" sz="8000" dirty="0" smtClean="0">
                <a:solidFill>
                  <a:srgbClr val="008000"/>
                </a:solidFill>
                <a:latin typeface="Copperplate Gothic Bold"/>
                <a:ea typeface="ＭＳ 明朝"/>
              </a:rPr>
              <a:t>A</a:t>
            </a:r>
            <a:r>
              <a:rPr lang="en-US" sz="8000" dirty="0">
                <a:latin typeface="Copperplate Gothic Bold"/>
                <a:ea typeface="ＭＳ 明朝"/>
              </a:rPr>
              <a:t> </a:t>
            </a:r>
            <a:r>
              <a:rPr lang="en-US" sz="8000" dirty="0" smtClean="0">
                <a:latin typeface="Copperplate Gothic Bold"/>
                <a:ea typeface="ＭＳ 明朝"/>
              </a:rPr>
              <a:t>   </a:t>
            </a:r>
            <a:r>
              <a:rPr lang="en-US" sz="8000" dirty="0" smtClean="0">
                <a:solidFill>
                  <a:srgbClr val="FF0000"/>
                </a:solidFill>
                <a:latin typeface="Copperplate Gothic Bold"/>
                <a:ea typeface="ＭＳ 明朝"/>
              </a:rPr>
              <a:t>B</a:t>
            </a:r>
            <a:r>
              <a:rPr lang="en-US" sz="8000" dirty="0" smtClean="0">
                <a:latin typeface="Copperplate Gothic Bold"/>
                <a:ea typeface="ＭＳ 明朝"/>
              </a:rPr>
              <a:t>    </a:t>
            </a:r>
            <a:r>
              <a:rPr lang="en-US" sz="8000" dirty="0" smtClean="0">
                <a:solidFill>
                  <a:srgbClr val="008000"/>
                </a:solidFill>
                <a:latin typeface="Copperplate Gothic Bold"/>
                <a:ea typeface="ＭＳ 明朝"/>
              </a:rPr>
              <a:t>C</a:t>
            </a:r>
          </a:p>
          <a:p>
            <a:endParaRPr lang="en-US" sz="4400" dirty="0">
              <a:latin typeface="Times New Roman"/>
              <a:ea typeface="ＭＳ 明朝"/>
            </a:endParaRPr>
          </a:p>
          <a:p>
            <a:pPr marL="0" indent="0">
              <a:buNone/>
            </a:pPr>
            <a:r>
              <a:rPr lang="en-US" dirty="0">
                <a:latin typeface="Franklin Gothic Book"/>
                <a:ea typeface="ＭＳ 明朝"/>
              </a:rPr>
              <a:t>		</a:t>
            </a:r>
            <a:endParaRPr lang="en-US" sz="3600" dirty="0">
              <a:latin typeface="Times New Roman"/>
              <a:ea typeface="ＭＳ 明朝"/>
            </a:endParaRPr>
          </a:p>
          <a:p>
            <a:pPr marL="0" indent="0">
              <a:buNone/>
            </a:pPr>
            <a:endParaRPr lang="en-US" dirty="0"/>
          </a:p>
        </p:txBody>
      </p:sp>
      <p:sp>
        <p:nvSpPr>
          <p:cNvPr id="6" name="Right Arrow 5"/>
          <p:cNvSpPr/>
          <p:nvPr/>
        </p:nvSpPr>
        <p:spPr>
          <a:xfrm>
            <a:off x="3276600" y="1905000"/>
            <a:ext cx="838200" cy="4572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ight Arrow 6"/>
          <p:cNvSpPr/>
          <p:nvPr/>
        </p:nvSpPr>
        <p:spPr>
          <a:xfrm>
            <a:off x="5105400" y="1913106"/>
            <a:ext cx="838200" cy="4572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661804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Environments: </a:t>
            </a:r>
            <a:endParaRPr lang="en-US" dirty="0"/>
          </a:p>
        </p:txBody>
      </p:sp>
      <p:sp>
        <p:nvSpPr>
          <p:cNvPr id="3" name="Content Placeholder 2"/>
          <p:cNvSpPr>
            <a:spLocks noGrp="1"/>
          </p:cNvSpPr>
          <p:nvPr>
            <p:ph idx="1"/>
          </p:nvPr>
        </p:nvSpPr>
        <p:spPr/>
        <p:txBody>
          <a:bodyPr>
            <a:normAutofit/>
          </a:bodyPr>
          <a:lstStyle/>
          <a:p>
            <a:r>
              <a:rPr lang="en-US" dirty="0" smtClean="0"/>
              <a:t>Focus on socially important behaviors</a:t>
            </a:r>
          </a:p>
          <a:p>
            <a:r>
              <a:rPr lang="en-US" dirty="0" smtClean="0"/>
              <a:t>Inviting atmosphere</a:t>
            </a:r>
          </a:p>
          <a:p>
            <a:r>
              <a:rPr lang="en-US" dirty="0" smtClean="0"/>
              <a:t>Connections/relationships between: </a:t>
            </a:r>
          </a:p>
          <a:p>
            <a:pPr lvl="1"/>
            <a:r>
              <a:rPr lang="en-US" dirty="0" smtClean="0"/>
              <a:t>Teacher and students </a:t>
            </a:r>
          </a:p>
          <a:p>
            <a:pPr lvl="1"/>
            <a:r>
              <a:rPr lang="en-US" dirty="0" smtClean="0"/>
              <a:t>Students and students </a:t>
            </a:r>
          </a:p>
          <a:p>
            <a:pPr marL="457200" lvl="1" indent="0">
              <a:buNone/>
            </a:pPr>
            <a:endParaRPr lang="en-US" dirty="0"/>
          </a:p>
          <a:p>
            <a:pPr marL="457200" lvl="1" indent="0">
              <a:buNone/>
            </a:pPr>
            <a:r>
              <a:rPr lang="en-US" b="1" i="1" dirty="0">
                <a:solidFill>
                  <a:srgbClr val="00B050"/>
                </a:solidFill>
              </a:rPr>
              <a:t>Is your school a place where you would want your own child to attend?</a:t>
            </a:r>
          </a:p>
        </p:txBody>
      </p:sp>
    </p:spTree>
    <p:extLst>
      <p:ext uri="{BB962C8B-B14F-4D97-AF65-F5344CB8AC3E}">
        <p14:creationId xmlns:p14="http://schemas.microsoft.com/office/powerpoint/2010/main" xmlns="" val="5368198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culture</a:t>
            </a:r>
            <a:endParaRPr lang="en-US" dirty="0"/>
          </a:p>
        </p:txBody>
      </p:sp>
      <p:sp>
        <p:nvSpPr>
          <p:cNvPr id="3" name="Content Placeholder 2"/>
          <p:cNvSpPr>
            <a:spLocks noGrp="1"/>
          </p:cNvSpPr>
          <p:nvPr>
            <p:ph idx="1"/>
          </p:nvPr>
        </p:nvSpPr>
        <p:spPr/>
        <p:txBody>
          <a:bodyPr/>
          <a:lstStyle/>
          <a:p>
            <a:pPr marL="0" indent="0">
              <a:buNone/>
            </a:pPr>
            <a:r>
              <a:rPr lang="en-US" i="1" dirty="0" smtClean="0">
                <a:solidFill>
                  <a:srgbClr val="0070C0"/>
                </a:solidFill>
              </a:rPr>
              <a:t>Create a culture of mutual respect where expectations , procedures and routines are intentionally taught, deliberately practiced, and consistently  recognized with explicit feedback. </a:t>
            </a:r>
            <a:endParaRPr lang="en-US" i="1" dirty="0">
              <a:solidFill>
                <a:srgbClr val="0070C0"/>
              </a:solidFill>
            </a:endParaRPr>
          </a:p>
        </p:txBody>
      </p:sp>
    </p:spTree>
    <p:extLst>
      <p:ext uri="{BB962C8B-B14F-4D97-AF65-F5344CB8AC3E}">
        <p14:creationId xmlns:p14="http://schemas.microsoft.com/office/powerpoint/2010/main" xmlns="" val="2939711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a:t>
            </a:r>
            <a:endParaRPr lang="en-US" dirty="0"/>
          </a:p>
        </p:txBody>
      </p:sp>
      <p:sp>
        <p:nvSpPr>
          <p:cNvPr id="3" name="Content Placeholder 2"/>
          <p:cNvSpPr>
            <a:spLocks noGrp="1"/>
          </p:cNvSpPr>
          <p:nvPr>
            <p:ph idx="1"/>
          </p:nvPr>
        </p:nvSpPr>
        <p:spPr>
          <a:xfrm>
            <a:off x="685800" y="1828154"/>
            <a:ext cx="8229600" cy="4525963"/>
          </a:xfrm>
        </p:spPr>
        <p:txBody>
          <a:bodyPr/>
          <a:lstStyle/>
          <a:p>
            <a:pPr marL="0" indent="0">
              <a:buNone/>
            </a:pPr>
            <a:r>
              <a:rPr lang="en-US" dirty="0" smtClean="0"/>
              <a:t>			</a:t>
            </a:r>
          </a:p>
          <a:p>
            <a:pPr marL="0" indent="0">
              <a:buNone/>
            </a:pPr>
            <a:endParaRPr lang="en-US" dirty="0"/>
          </a:p>
          <a:p>
            <a:pPr marL="0" indent="0">
              <a:buNone/>
            </a:pPr>
            <a:r>
              <a:rPr lang="en-US" dirty="0" smtClean="0"/>
              <a:t>	    </a:t>
            </a:r>
            <a:r>
              <a:rPr lang="en-US" sz="4000" dirty="0" smtClean="0"/>
              <a:t>Examples &amp; Non examples</a:t>
            </a:r>
            <a:endParaRPr lang="en-US" sz="4000" dirty="0"/>
          </a:p>
        </p:txBody>
      </p:sp>
      <p:pic>
        <p:nvPicPr>
          <p:cNvPr id="4" name="Picture 3" descr="Green-Pencil-Icon-pencils-7151356-150-150.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28600" y="1143000"/>
            <a:ext cx="1370308" cy="1370308"/>
          </a:xfrm>
          <a:prstGeom prst="rect">
            <a:avLst/>
          </a:prstGeom>
        </p:spPr>
      </p:pic>
    </p:spTree>
    <p:extLst>
      <p:ext uri="{BB962C8B-B14F-4D97-AF65-F5344CB8AC3E}">
        <p14:creationId xmlns:p14="http://schemas.microsoft.com/office/powerpoint/2010/main" xmlns="" val="526658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power of</a:t>
            </a:r>
            <a:br>
              <a:rPr lang="en-US" dirty="0" smtClean="0"/>
            </a:br>
            <a:r>
              <a:rPr lang="en-US" dirty="0" smtClean="0"/>
              <a:t>Adult Attention </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xmlns="" val="3875527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Contingent </a:t>
            </a:r>
            <a:r>
              <a:rPr lang="en-US" i="1" dirty="0" smtClean="0"/>
              <a:t>v. </a:t>
            </a:r>
            <a:r>
              <a:rPr lang="en-US" dirty="0" smtClean="0"/>
              <a:t>Non-Contingent Attention</a:t>
            </a:r>
            <a:endParaRPr lang="en-US" dirty="0"/>
          </a:p>
        </p:txBody>
      </p:sp>
      <p:sp>
        <p:nvSpPr>
          <p:cNvPr id="4" name="Oval 3"/>
          <p:cNvSpPr/>
          <p:nvPr/>
        </p:nvSpPr>
        <p:spPr>
          <a:xfrm>
            <a:off x="762000" y="1974715"/>
            <a:ext cx="4343400" cy="42672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581400" y="1979579"/>
            <a:ext cx="4343400" cy="42672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Green-Pencil-Icon-pencils-7151356-150-150.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177224" y="5943600"/>
            <a:ext cx="965129" cy="855392"/>
          </a:xfrm>
          <a:prstGeom prst="rect">
            <a:avLst/>
          </a:prstGeom>
        </p:spPr>
      </p:pic>
    </p:spTree>
    <p:extLst>
      <p:ext uri="{BB962C8B-B14F-4D97-AF65-F5344CB8AC3E}">
        <p14:creationId xmlns:p14="http://schemas.microsoft.com/office/powerpoint/2010/main" xmlns="" val="34941283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Non-Contingent</a:t>
            </a:r>
            <a:endParaRPr lang="en-US" dirty="0"/>
          </a:p>
        </p:txBody>
      </p:sp>
      <p:sp>
        <p:nvSpPr>
          <p:cNvPr id="4" name="Content Placeholder 2"/>
          <p:cNvSpPr>
            <a:spLocks noGrp="1"/>
          </p:cNvSpPr>
          <p:nvPr>
            <p:ph idx="1"/>
          </p:nvPr>
        </p:nvSpPr>
        <p:spPr>
          <a:xfrm>
            <a:off x="457200" y="1600200"/>
            <a:ext cx="8229600" cy="4525963"/>
          </a:xfrm>
        </p:spPr>
        <p:txBody>
          <a:bodyPr>
            <a:normAutofit/>
          </a:bodyPr>
          <a:lstStyle/>
          <a:p>
            <a:pPr>
              <a:buClr>
                <a:srgbClr val="FF0000"/>
              </a:buClr>
            </a:pPr>
            <a:r>
              <a:rPr lang="en-US" dirty="0" smtClean="0"/>
              <a:t>Time and attention  </a:t>
            </a:r>
            <a:r>
              <a:rPr lang="en-US" i="1" dirty="0" smtClean="0">
                <a:solidFill>
                  <a:srgbClr val="008000"/>
                </a:solidFill>
              </a:rPr>
              <a:t>not tied to performance.</a:t>
            </a:r>
          </a:p>
          <a:p>
            <a:pPr>
              <a:buClr>
                <a:srgbClr val="FF0000"/>
              </a:buClr>
            </a:pPr>
            <a:r>
              <a:rPr lang="en-US" dirty="0" smtClean="0"/>
              <a:t>Fulfills need to be noticed and valued.</a:t>
            </a:r>
          </a:p>
          <a:p>
            <a:pPr>
              <a:buClr>
                <a:srgbClr val="FF0000"/>
              </a:buClr>
            </a:pPr>
            <a:r>
              <a:rPr lang="en-US" dirty="0" smtClean="0"/>
              <a:t>May decrease attention-seeking misbehavior.</a:t>
            </a:r>
          </a:p>
          <a:p>
            <a:pPr>
              <a:buClr>
                <a:srgbClr val="FF0000"/>
              </a:buClr>
            </a:pPr>
            <a:r>
              <a:rPr lang="en-US" dirty="0" smtClean="0"/>
              <a:t>Models positive social interactions.</a:t>
            </a:r>
          </a:p>
          <a:p>
            <a:pPr>
              <a:buClr>
                <a:srgbClr val="FF0000"/>
              </a:buClr>
            </a:pPr>
            <a:r>
              <a:rPr lang="en-US" dirty="0" smtClean="0"/>
              <a:t>Antecedents:</a:t>
            </a:r>
          </a:p>
          <a:p>
            <a:pPr lvl="1">
              <a:buClr>
                <a:srgbClr val="FF0000"/>
              </a:buClr>
            </a:pPr>
            <a:r>
              <a:rPr lang="en-US" dirty="0" smtClean="0"/>
              <a:t>Sets stage for academic and social behaviors</a:t>
            </a:r>
          </a:p>
          <a:p>
            <a:pPr lvl="1">
              <a:buClr>
                <a:srgbClr val="FF0000"/>
              </a:buClr>
            </a:pPr>
            <a:r>
              <a:rPr lang="en-US" dirty="0" smtClean="0"/>
              <a:t>Preps student to take correction</a:t>
            </a:r>
            <a:endParaRPr lang="en-US" dirty="0"/>
          </a:p>
        </p:txBody>
      </p:sp>
    </p:spTree>
    <p:extLst>
      <p:ext uri="{BB962C8B-B14F-4D97-AF65-F5344CB8AC3E}">
        <p14:creationId xmlns:p14="http://schemas.microsoft.com/office/powerpoint/2010/main" xmlns="" val="153429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 calcmode="lin" valueType="num">
                                      <p:cBhvr>
                                        <p:cTn id="40"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4">
                                            <p:txEl>
                                              <p:pRg st="5" end="5"/>
                                            </p:tx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 calcmode="lin" valueType="num">
                                      <p:cBhvr>
                                        <p:cTn id="4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1143000"/>
          </a:xfrm>
        </p:spPr>
        <p:txBody>
          <a:bodyPr rtlCol="0">
            <a:normAutofit fontScale="90000"/>
          </a:bodyPr>
          <a:lstStyle/>
          <a:p>
            <a:pPr eaLnBrk="1" fontAlgn="auto" hangingPunct="1">
              <a:spcAft>
                <a:spcPts val="0"/>
              </a:spcAft>
              <a:defRPr/>
            </a:pPr>
            <a:r>
              <a:rPr lang="en-US" dirty="0" smtClean="0">
                <a:solidFill>
                  <a:srgbClr val="008000"/>
                </a:solidFill>
                <a:ea typeface="+mj-ea"/>
              </a:rPr>
              <a:t>The science of behavior has taught us:</a:t>
            </a:r>
            <a:endParaRPr lang="en-US" dirty="0">
              <a:solidFill>
                <a:srgbClr val="008000"/>
              </a:solidFill>
              <a:ea typeface="+mj-ea"/>
            </a:endParaRP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Clr>
                <a:srgbClr val="FF0000"/>
              </a:buClr>
              <a:buFont typeface="Arial"/>
              <a:buChar char="•"/>
              <a:defRPr/>
            </a:pPr>
            <a:r>
              <a:rPr lang="en-US" dirty="0" smtClean="0">
                <a:ea typeface="+mn-ea"/>
              </a:rPr>
              <a:t>Students are not born with bad behavior.</a:t>
            </a:r>
          </a:p>
          <a:p>
            <a:pPr eaLnBrk="1" fontAlgn="auto" hangingPunct="1">
              <a:spcAft>
                <a:spcPts val="0"/>
              </a:spcAft>
              <a:buClr>
                <a:srgbClr val="FF0000"/>
              </a:buClr>
              <a:buFont typeface="Arial"/>
              <a:buChar char="•"/>
              <a:defRPr/>
            </a:pPr>
            <a:r>
              <a:rPr lang="en-US" dirty="0" smtClean="0">
                <a:ea typeface="+mn-ea"/>
              </a:rPr>
              <a:t>Students do not learn better ways of behaving when only given aversive consequences.</a:t>
            </a:r>
          </a:p>
          <a:p>
            <a:pPr eaLnBrk="1" fontAlgn="auto" hangingPunct="1">
              <a:spcAft>
                <a:spcPts val="0"/>
              </a:spcAft>
              <a:buClr>
                <a:srgbClr val="FF0000"/>
              </a:buClr>
              <a:buFont typeface="Arial"/>
              <a:buChar char="•"/>
              <a:defRPr/>
            </a:pPr>
            <a:r>
              <a:rPr lang="en-US" dirty="0" smtClean="0">
                <a:ea typeface="+mn-ea"/>
              </a:rPr>
              <a:t>To learn better ways of behaving, student must be directly taught the expected behaviors.</a:t>
            </a:r>
          </a:p>
          <a:p>
            <a:pPr eaLnBrk="1" fontAlgn="auto" hangingPunct="1">
              <a:spcAft>
                <a:spcPts val="0"/>
              </a:spcAft>
              <a:buClr>
                <a:srgbClr val="FF0000"/>
              </a:buClr>
              <a:buFont typeface="Arial"/>
              <a:buChar char="•"/>
              <a:defRPr/>
            </a:pPr>
            <a:r>
              <a:rPr lang="en-US" dirty="0" smtClean="0">
                <a:ea typeface="+mn-ea"/>
              </a:rPr>
              <a:t>To retain new behaviors, student must practice in a variety of settings where the behaviors should be used.</a:t>
            </a:r>
            <a:endParaRPr lang="en-US" dirty="0">
              <a:ea typeface="+mn-ea"/>
            </a:endParaRPr>
          </a:p>
        </p:txBody>
      </p:sp>
      <p:grpSp>
        <p:nvGrpSpPr>
          <p:cNvPr id="17412" name="Group 3"/>
          <p:cNvGrpSpPr>
            <a:grpSpLocks/>
          </p:cNvGrpSpPr>
          <p:nvPr/>
        </p:nvGrpSpPr>
        <p:grpSpPr bwMode="auto">
          <a:xfrm>
            <a:off x="12700" y="6211888"/>
            <a:ext cx="9144000" cy="65881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673127" y="6211407"/>
              <a:ext cx="1752672" cy="368568"/>
            </a:xfrm>
            <a:prstGeom prst="rect">
              <a:avLst/>
            </a:prstGeom>
            <a:noFill/>
            <a:ln w="9525">
              <a:noFill/>
              <a:miter lim="800000"/>
              <a:headEnd/>
              <a:tailEnd/>
            </a:ln>
            <a:effectLst>
              <a:outerShdw dist="38100" dir="2700000" algn="tl" rotWithShape="0">
                <a:srgbClr val="008000"/>
              </a:outerShdw>
            </a:effectLst>
          </p:spPr>
          <p:txBody>
            <a:bodyPr>
              <a:spAutoFit/>
            </a:bodyPr>
            <a:lstStyle/>
            <a:p>
              <a:pPr fontAlgn="auto">
                <a:spcBef>
                  <a:spcPts val="0"/>
                </a:spcBef>
                <a:spcAft>
                  <a:spcPts val="0"/>
                </a:spcAft>
                <a:defRPr/>
              </a:pPr>
              <a:r>
                <a:rPr lang="en-US" dirty="0">
                  <a:solidFill>
                    <a:schemeClr val="bg1"/>
                  </a:solidFill>
                  <a:latin typeface="+mn-lt"/>
                  <a:ea typeface="+mn-ea"/>
                </a:rPr>
                <a:t>MO SW-PBS</a:t>
              </a:r>
            </a:p>
          </p:txBody>
        </p:sp>
      </p:grpSp>
    </p:spTree>
    <p:extLst>
      <p:ext uri="{BB962C8B-B14F-4D97-AF65-F5344CB8AC3E}">
        <p14:creationId xmlns:p14="http://schemas.microsoft.com/office/powerpoint/2010/main" xmlns="" val="4270697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says…..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400" i="1" dirty="0" smtClean="0"/>
          </a:p>
          <a:p>
            <a:pPr marL="0" indent="0" algn="ctr">
              <a:buNone/>
            </a:pPr>
            <a:endParaRPr lang="en-US" sz="2400" i="1" dirty="0"/>
          </a:p>
          <a:p>
            <a:pPr marL="0" indent="0" algn="ctr">
              <a:buNone/>
            </a:pPr>
            <a:r>
              <a:rPr lang="en-US" sz="4400" i="1" dirty="0" smtClean="0">
                <a:solidFill>
                  <a:schemeClr val="accent1">
                    <a:lumMod val="75000"/>
                  </a:schemeClr>
                </a:solidFill>
              </a:rPr>
              <a:t>You are the most important factor! </a:t>
            </a:r>
            <a:endParaRPr lang="en-US" sz="4400" i="1" dirty="0">
              <a:solidFill>
                <a:schemeClr val="accent1">
                  <a:lumMod val="75000"/>
                </a:schemeClr>
              </a:solidFill>
            </a:endParaRPr>
          </a:p>
        </p:txBody>
      </p:sp>
    </p:spTree>
    <p:extLst>
      <p:ext uri="{BB962C8B-B14F-4D97-AF65-F5344CB8AC3E}">
        <p14:creationId xmlns:p14="http://schemas.microsoft.com/office/powerpoint/2010/main" xmlns="" val="6919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edg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Model</a:t>
            </a:r>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eacher  </a:t>
            </a:r>
            <a:r>
              <a:rPr lang="en-US" dirty="0"/>
              <a:t>demonstrates their own learning and progress for the standard they choose to work on .  </a:t>
            </a:r>
          </a:p>
          <a:p>
            <a:endParaRPr lang="en-US" dirty="0"/>
          </a:p>
        </p:txBody>
      </p:sp>
    </p:spTree>
    <p:extLst>
      <p:ext uri="{BB962C8B-B14F-4D97-AF65-F5344CB8AC3E}">
        <p14:creationId xmlns:p14="http://schemas.microsoft.com/office/powerpoint/2010/main" xmlns="" val="3257108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471522" y="304800"/>
            <a:ext cx="1370308" cy="1370308"/>
          </a:xfrm>
          <a:prstGeom prst="rect">
            <a:avLst/>
          </a:prstGeom>
        </p:spPr>
      </p:pic>
      <p:sp>
        <p:nvSpPr>
          <p:cNvPr id="2" name="Title 1"/>
          <p:cNvSpPr>
            <a:spLocks noGrp="1"/>
          </p:cNvSpPr>
          <p:nvPr>
            <p:ph type="title"/>
          </p:nvPr>
        </p:nvSpPr>
        <p:spPr>
          <a:xfrm>
            <a:off x="1705744" y="491686"/>
            <a:ext cx="7450956" cy="925952"/>
          </a:xfrm>
        </p:spPr>
        <p:txBody>
          <a:bodyPr>
            <a:noAutofit/>
          </a:bodyPr>
          <a:lstStyle/>
          <a:p>
            <a:pPr algn="l"/>
            <a:r>
              <a:rPr lang="en-US" sz="3400" dirty="0" smtClean="0">
                <a:solidFill>
                  <a:srgbClr val="008000"/>
                </a:solidFill>
                <a:cs typeface="Franklin Gothic Book"/>
              </a:rPr>
              <a:t/>
            </a:r>
            <a:br>
              <a:rPr lang="en-US" sz="3400" dirty="0" smtClean="0">
                <a:solidFill>
                  <a:srgbClr val="008000"/>
                </a:solidFill>
                <a:cs typeface="Franklin Gothic Book"/>
              </a:rPr>
            </a:br>
            <a:r>
              <a:rPr lang="en-US" sz="3400" dirty="0" smtClean="0">
                <a:solidFill>
                  <a:srgbClr val="FF0000"/>
                </a:solidFill>
                <a:cs typeface="Franklin Gothic Book"/>
              </a:rPr>
              <a:t>Classroom Management Self-Assessment </a:t>
            </a:r>
            <a:endParaRPr lang="en-US" sz="3400" dirty="0">
              <a:solidFill>
                <a:srgbClr val="FF0000"/>
              </a:solidFill>
              <a:cs typeface="Franklin Gothic Book"/>
            </a:endParaRPr>
          </a:p>
        </p:txBody>
      </p:sp>
      <p:sp>
        <p:nvSpPr>
          <p:cNvPr id="3" name="Content Placeholder 2"/>
          <p:cNvSpPr>
            <a:spLocks noGrp="1"/>
          </p:cNvSpPr>
          <p:nvPr>
            <p:ph idx="1"/>
          </p:nvPr>
        </p:nvSpPr>
        <p:spPr>
          <a:xfrm>
            <a:off x="596900" y="1907453"/>
            <a:ext cx="8001000" cy="3405465"/>
          </a:xfrm>
        </p:spPr>
        <p:txBody>
          <a:bodyPr>
            <a:normAutofit/>
          </a:bodyPr>
          <a:lstStyle/>
          <a:p>
            <a:pPr marL="0" indent="0">
              <a:spcBef>
                <a:spcPts val="0"/>
              </a:spcBef>
              <a:spcAft>
                <a:spcPts val="800"/>
              </a:spcAft>
              <a:buNone/>
            </a:pPr>
            <a:r>
              <a:rPr lang="en-US" i="1" dirty="0" smtClean="0">
                <a:solidFill>
                  <a:srgbClr val="008000"/>
                </a:solidFill>
              </a:rPr>
              <a:t>Review-Reflect-Discuss</a:t>
            </a:r>
            <a:endParaRPr lang="en-US" dirty="0" smtClean="0"/>
          </a:p>
          <a:p>
            <a:pPr marL="0" indent="0" defTabSz="458788">
              <a:spcBef>
                <a:spcPts val="0"/>
              </a:spcBef>
              <a:spcAft>
                <a:spcPts val="600"/>
              </a:spcAft>
              <a:buClr>
                <a:srgbClr val="FF0000"/>
              </a:buClr>
              <a:buNone/>
            </a:pPr>
            <a:r>
              <a:rPr lang="en-US" sz="2800" dirty="0"/>
              <a:t>R</a:t>
            </a:r>
            <a:r>
              <a:rPr lang="en-US" sz="2800" dirty="0" smtClean="0"/>
              <a:t>ead through the ten items items on the Classroom Management Self-Assessment . Reflect on your classroom; what is your current </a:t>
            </a:r>
            <a:r>
              <a:rPr lang="en-US" sz="2800" dirty="0" err="1" smtClean="0"/>
              <a:t>stautus</a:t>
            </a:r>
            <a:r>
              <a:rPr lang="en-US" sz="2800" dirty="0" smtClean="0"/>
              <a:t>: In place, partially in place , or not in place. </a:t>
            </a:r>
          </a:p>
          <a:p>
            <a:pPr marL="0" indent="0" defTabSz="458788">
              <a:spcBef>
                <a:spcPts val="0"/>
              </a:spcBef>
              <a:spcAft>
                <a:spcPts val="600"/>
              </a:spcAft>
              <a:buClr>
                <a:srgbClr val="FF0000"/>
              </a:buClr>
              <a:buNone/>
            </a:pPr>
            <a:endParaRPr lang="en-US" sz="2800" i="1" dirty="0"/>
          </a:p>
          <a:p>
            <a:pPr marL="0" indent="0" defTabSz="458788">
              <a:spcBef>
                <a:spcPts val="0"/>
              </a:spcBef>
              <a:spcAft>
                <a:spcPts val="600"/>
              </a:spcAft>
              <a:buClr>
                <a:srgbClr val="FF0000"/>
              </a:buClr>
              <a:buNone/>
            </a:pPr>
            <a:r>
              <a:rPr lang="en-US" sz="2800" i="1" dirty="0" smtClean="0"/>
              <a:t> What do you need to focus on?</a:t>
            </a:r>
          </a:p>
        </p:txBody>
      </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326</a:t>
            </a:r>
            <a:endParaRPr lang="en-US" sz="1600" b="1" dirty="0"/>
          </a:p>
        </p:txBody>
      </p:sp>
    </p:spTree>
    <p:extLst>
      <p:ext uri="{BB962C8B-B14F-4D97-AF65-F5344CB8AC3E}">
        <p14:creationId xmlns:p14="http://schemas.microsoft.com/office/powerpoint/2010/main" xmlns="" val="10796569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Eight Effective Classroom Practices</a:t>
            </a:r>
            <a:endParaRPr lang="en-US" dirty="0">
              <a:solidFill>
                <a:srgbClr val="008000"/>
              </a:solidFill>
            </a:endParaRPr>
          </a:p>
        </p:txBody>
      </p:sp>
      <p:sp>
        <p:nvSpPr>
          <p:cNvPr id="3" name="Content Placeholder 2"/>
          <p:cNvSpPr>
            <a:spLocks noGrp="1"/>
          </p:cNvSpPr>
          <p:nvPr>
            <p:ph idx="1"/>
          </p:nvPr>
        </p:nvSpPr>
        <p:spPr>
          <a:xfrm>
            <a:off x="999296" y="1553730"/>
            <a:ext cx="7287030" cy="4525963"/>
          </a:xfrm>
        </p:spPr>
        <p:txBody>
          <a:bodyPr>
            <a:normAutofit lnSpcReduction="10000"/>
          </a:bodyPr>
          <a:lstStyle/>
          <a:p>
            <a:pPr marL="514350" indent="-514350">
              <a:buClr>
                <a:srgbClr val="008000"/>
              </a:buClr>
              <a:buFont typeface="+mj-lt"/>
              <a:buAutoNum type="arabicPeriod"/>
            </a:pPr>
            <a:r>
              <a:rPr lang="en-US" dirty="0" smtClean="0"/>
              <a:t>Classroom Expectations</a:t>
            </a:r>
          </a:p>
          <a:p>
            <a:pPr marL="514350" indent="-514350">
              <a:buClr>
                <a:srgbClr val="008000"/>
              </a:buClr>
              <a:buFont typeface="+mj-lt"/>
              <a:buAutoNum type="arabicPeriod"/>
            </a:pPr>
            <a:r>
              <a:rPr lang="en-US" dirty="0" smtClean="0"/>
              <a:t>Classroom Procedures &amp; Routines</a:t>
            </a:r>
          </a:p>
          <a:p>
            <a:pPr marL="514350" indent="-514350">
              <a:buClr>
                <a:srgbClr val="008000"/>
              </a:buClr>
              <a:buFont typeface="+mj-lt"/>
              <a:buAutoNum type="arabicPeriod"/>
            </a:pPr>
            <a:r>
              <a:rPr lang="en-US" dirty="0" smtClean="0"/>
              <a:t>Encouraging Expected Behavior</a:t>
            </a:r>
          </a:p>
          <a:p>
            <a:pPr marL="514350" indent="-514350">
              <a:buClr>
                <a:srgbClr val="008000"/>
              </a:buClr>
              <a:buFont typeface="+mj-lt"/>
              <a:buAutoNum type="arabicPeriod"/>
            </a:pPr>
            <a:r>
              <a:rPr lang="en-US" dirty="0" smtClean="0"/>
              <a:t>Discouraging Inappropriate Behavior</a:t>
            </a:r>
          </a:p>
          <a:p>
            <a:pPr marL="514350" indent="-514350">
              <a:buClr>
                <a:srgbClr val="008000"/>
              </a:buClr>
              <a:buFont typeface="+mj-lt"/>
              <a:buAutoNum type="arabicPeriod"/>
            </a:pPr>
            <a:r>
              <a:rPr lang="en-US" dirty="0" smtClean="0"/>
              <a:t>Active Supervision</a:t>
            </a:r>
          </a:p>
          <a:p>
            <a:pPr marL="514350" indent="-514350">
              <a:buClr>
                <a:srgbClr val="008000"/>
              </a:buClr>
              <a:buFont typeface="+mj-lt"/>
              <a:buAutoNum type="arabicPeriod"/>
            </a:pPr>
            <a:r>
              <a:rPr lang="en-US" dirty="0" smtClean="0"/>
              <a:t>Opportunities to Respond</a:t>
            </a:r>
          </a:p>
          <a:p>
            <a:pPr marL="514350" indent="-514350">
              <a:buClr>
                <a:srgbClr val="008000"/>
              </a:buClr>
              <a:buFont typeface="+mj-lt"/>
              <a:buAutoNum type="arabicPeriod"/>
            </a:pPr>
            <a:r>
              <a:rPr lang="en-US" dirty="0" smtClean="0"/>
              <a:t>Activity Sequencing &amp; Choice</a:t>
            </a:r>
          </a:p>
          <a:p>
            <a:pPr marL="514350" indent="-514350">
              <a:buClr>
                <a:srgbClr val="008000"/>
              </a:buClr>
              <a:buFont typeface="+mj-lt"/>
              <a:buAutoNum type="arabicPeriod"/>
            </a:pPr>
            <a:r>
              <a:rPr lang="en-US" dirty="0" smtClean="0"/>
              <a:t>Task Difficulty</a:t>
            </a:r>
          </a:p>
          <a:p>
            <a:pPr marL="514350" indent="-514350">
              <a:buFont typeface="+mj-lt"/>
              <a:buAutoNum type="arabicPeriod"/>
            </a:pPr>
            <a:endParaRPr lang="en-US" dirty="0"/>
          </a:p>
        </p:txBody>
      </p:sp>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xmlns="" val="103269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7" presetClass="emph" presetSubtype="0" fill="remove" nodeType="clickEffect">
                                  <p:stCondLst>
                                    <p:cond delay="0"/>
                                  </p:stCondLst>
                                  <p:iterate type="lt">
                                    <p:tmPct val="0"/>
                                  </p:iterate>
                                  <p:childTnLst>
                                    <p:animClr clrSpc="rgb" dir="cw">
                                      <p:cBhvr override="childStyle">
                                        <p:cTn id="38" dur="250" autoRev="1" fill="remove"/>
                                        <p:tgtEl>
                                          <p:spTgt spid="3">
                                            <p:txEl>
                                              <p:pRg st="0" end="0"/>
                                            </p:txEl>
                                          </p:spTgt>
                                        </p:tgtEl>
                                        <p:attrNameLst>
                                          <p:attrName>style.color</p:attrName>
                                        </p:attrNameLst>
                                      </p:cBhvr>
                                      <p:to>
                                        <a:schemeClr val="bg1"/>
                                      </p:to>
                                    </p:animClr>
                                    <p:animClr clrSpc="rgb" dir="cw">
                                      <p:cBhvr>
                                        <p:cTn id="39" dur="250" autoRev="1" fill="remove"/>
                                        <p:tgtEl>
                                          <p:spTgt spid="3">
                                            <p:txEl>
                                              <p:pRg st="0" end="0"/>
                                            </p:txEl>
                                          </p:spTgt>
                                        </p:tgtEl>
                                        <p:attrNameLst>
                                          <p:attrName>fillcolor</p:attrName>
                                        </p:attrNameLst>
                                      </p:cBhvr>
                                      <p:to>
                                        <a:schemeClr val="bg1"/>
                                      </p:to>
                                    </p:animClr>
                                    <p:set>
                                      <p:cBhvr>
                                        <p:cTn id="40" dur="250" autoRev="1" fill="remove"/>
                                        <p:tgtEl>
                                          <p:spTgt spid="3">
                                            <p:txEl>
                                              <p:pRg st="0" end="0"/>
                                            </p:txEl>
                                          </p:spTgt>
                                        </p:tgtEl>
                                        <p:attrNameLst>
                                          <p:attrName>fill.type</p:attrName>
                                        </p:attrNameLst>
                                      </p:cBhvr>
                                      <p:to>
                                        <p:strVal val="solid"/>
                                      </p:to>
                                    </p:set>
                                    <p:set>
                                      <p:cBhvr>
                                        <p:cTn id="41" dur="250" autoRev="1" fill="remove"/>
                                        <p:tgtEl>
                                          <p:spTgt spid="3">
                                            <p:txEl>
                                              <p:pRg st="0" end="0"/>
                                            </p:txEl>
                                          </p:spTgt>
                                        </p:tgtEl>
                                        <p:attrNameLst>
                                          <p:attrName>fill.on</p:attrName>
                                        </p:attrNameLst>
                                      </p:cBhvr>
                                      <p:to>
                                        <p:strVal val="true"/>
                                      </p:to>
                                    </p:set>
                                  </p:childTnLst>
                                </p:cTn>
                              </p:par>
                              <p:par>
                                <p:cTn id="42" presetID="27" presetClass="emph" presetSubtype="0" fill="remove" nodeType="withEffect">
                                  <p:stCondLst>
                                    <p:cond delay="0"/>
                                  </p:stCondLst>
                                  <p:iterate type="lt">
                                    <p:tmPct val="0"/>
                                  </p:iterate>
                                  <p:childTnLst>
                                    <p:animClr clrSpc="rgb" dir="cw">
                                      <p:cBhvr override="childStyle">
                                        <p:cTn id="43" dur="250" autoRev="1" fill="remove"/>
                                        <p:tgtEl>
                                          <p:spTgt spid="3">
                                            <p:txEl>
                                              <p:pRg st="1" end="1"/>
                                            </p:txEl>
                                          </p:spTgt>
                                        </p:tgtEl>
                                        <p:attrNameLst>
                                          <p:attrName>style.color</p:attrName>
                                        </p:attrNameLst>
                                      </p:cBhvr>
                                      <p:to>
                                        <a:schemeClr val="bg1"/>
                                      </p:to>
                                    </p:animClr>
                                    <p:animClr clrSpc="rgb" dir="cw">
                                      <p:cBhvr>
                                        <p:cTn id="44" dur="250" autoRev="1" fill="remove"/>
                                        <p:tgtEl>
                                          <p:spTgt spid="3">
                                            <p:txEl>
                                              <p:pRg st="1" end="1"/>
                                            </p:txEl>
                                          </p:spTgt>
                                        </p:tgtEl>
                                        <p:attrNameLst>
                                          <p:attrName>fillcolor</p:attrName>
                                        </p:attrNameLst>
                                      </p:cBhvr>
                                      <p:to>
                                        <a:schemeClr val="bg1"/>
                                      </p:to>
                                    </p:animClr>
                                    <p:set>
                                      <p:cBhvr>
                                        <p:cTn id="45" dur="250" autoRev="1" fill="remove"/>
                                        <p:tgtEl>
                                          <p:spTgt spid="3">
                                            <p:txEl>
                                              <p:pRg st="1" end="1"/>
                                            </p:txEl>
                                          </p:spTgt>
                                        </p:tgtEl>
                                        <p:attrNameLst>
                                          <p:attrName>fill.type</p:attrName>
                                        </p:attrNameLst>
                                      </p:cBhvr>
                                      <p:to>
                                        <p:strVal val="solid"/>
                                      </p:to>
                                    </p:set>
                                    <p:set>
                                      <p:cBhvr>
                                        <p:cTn id="46" dur="250" autoRev="1" fill="remove"/>
                                        <p:tgtEl>
                                          <p:spTgt spid="3">
                                            <p:txEl>
                                              <p:pRg st="1" end="1"/>
                                            </p:txEl>
                                          </p:spTgt>
                                        </p:tgtEl>
                                        <p:attrNameLst>
                                          <p:attrName>fill.on</p:attrName>
                                        </p:attrNameLst>
                                      </p:cBhvr>
                                      <p:to>
                                        <p:strVal val="true"/>
                                      </p:to>
                                    </p:set>
                                  </p:childTnLst>
                                </p:cTn>
                              </p:par>
                              <p:par>
                                <p:cTn id="47" presetID="27" presetClass="emph" presetSubtype="0" fill="remove" nodeType="withEffect">
                                  <p:stCondLst>
                                    <p:cond delay="0"/>
                                  </p:stCondLst>
                                  <p:iterate type="lt">
                                    <p:tmPct val="0"/>
                                  </p:iterate>
                                  <p:childTnLst>
                                    <p:animClr clrSpc="rgb" dir="cw">
                                      <p:cBhvr override="childStyle">
                                        <p:cTn id="48" dur="250" autoRev="1" fill="remove"/>
                                        <p:tgtEl>
                                          <p:spTgt spid="3">
                                            <p:txEl>
                                              <p:pRg st="2" end="2"/>
                                            </p:txEl>
                                          </p:spTgt>
                                        </p:tgtEl>
                                        <p:attrNameLst>
                                          <p:attrName>style.color</p:attrName>
                                        </p:attrNameLst>
                                      </p:cBhvr>
                                      <p:to>
                                        <a:schemeClr val="bg1"/>
                                      </p:to>
                                    </p:animClr>
                                    <p:animClr clrSpc="rgb" dir="cw">
                                      <p:cBhvr>
                                        <p:cTn id="49" dur="250" autoRev="1" fill="remove"/>
                                        <p:tgtEl>
                                          <p:spTgt spid="3">
                                            <p:txEl>
                                              <p:pRg st="2" end="2"/>
                                            </p:txEl>
                                          </p:spTgt>
                                        </p:tgtEl>
                                        <p:attrNameLst>
                                          <p:attrName>fillcolor</p:attrName>
                                        </p:attrNameLst>
                                      </p:cBhvr>
                                      <p:to>
                                        <a:schemeClr val="bg1"/>
                                      </p:to>
                                    </p:animClr>
                                    <p:set>
                                      <p:cBhvr>
                                        <p:cTn id="50" dur="250" autoRev="1" fill="remove"/>
                                        <p:tgtEl>
                                          <p:spTgt spid="3">
                                            <p:txEl>
                                              <p:pRg st="2" end="2"/>
                                            </p:txEl>
                                          </p:spTgt>
                                        </p:tgtEl>
                                        <p:attrNameLst>
                                          <p:attrName>fill.type</p:attrName>
                                        </p:attrNameLst>
                                      </p:cBhvr>
                                      <p:to>
                                        <p:strVal val="solid"/>
                                      </p:to>
                                    </p:set>
                                    <p:set>
                                      <p:cBhvr>
                                        <p:cTn id="51" dur="250" autoRev="1" fill="remove"/>
                                        <p:tgtEl>
                                          <p:spTgt spid="3">
                                            <p:txEl>
                                              <p:pRg st="2" end="2"/>
                                            </p:txEl>
                                          </p:spTgt>
                                        </p:tgtEl>
                                        <p:attrNameLst>
                                          <p:attrName>fill.on</p:attrName>
                                        </p:attrNameLst>
                                      </p:cBhvr>
                                      <p:to>
                                        <p:strVal val="true"/>
                                      </p:to>
                                    </p:set>
                                  </p:childTnLst>
                                </p:cTn>
                              </p:par>
                              <p:par>
                                <p:cTn id="52" presetID="27" presetClass="emph" presetSubtype="0" fill="remove" nodeType="withEffect">
                                  <p:stCondLst>
                                    <p:cond delay="0"/>
                                  </p:stCondLst>
                                  <p:iterate type="lt">
                                    <p:tmPct val="0"/>
                                  </p:iterate>
                                  <p:childTnLst>
                                    <p:animClr clrSpc="rgb" dir="cw">
                                      <p:cBhvr override="childStyle">
                                        <p:cTn id="53" dur="250" autoRev="1" fill="remove"/>
                                        <p:tgtEl>
                                          <p:spTgt spid="3">
                                            <p:txEl>
                                              <p:pRg st="3" end="3"/>
                                            </p:txEl>
                                          </p:spTgt>
                                        </p:tgtEl>
                                        <p:attrNameLst>
                                          <p:attrName>style.color</p:attrName>
                                        </p:attrNameLst>
                                      </p:cBhvr>
                                      <p:to>
                                        <a:schemeClr val="bg1"/>
                                      </p:to>
                                    </p:animClr>
                                    <p:animClr clrSpc="rgb" dir="cw">
                                      <p:cBhvr>
                                        <p:cTn id="54" dur="250" autoRev="1" fill="remove"/>
                                        <p:tgtEl>
                                          <p:spTgt spid="3">
                                            <p:txEl>
                                              <p:pRg st="3" end="3"/>
                                            </p:txEl>
                                          </p:spTgt>
                                        </p:tgtEl>
                                        <p:attrNameLst>
                                          <p:attrName>fillcolor</p:attrName>
                                        </p:attrNameLst>
                                      </p:cBhvr>
                                      <p:to>
                                        <a:schemeClr val="bg1"/>
                                      </p:to>
                                    </p:animClr>
                                    <p:set>
                                      <p:cBhvr>
                                        <p:cTn id="55" dur="250" autoRev="1" fill="remove"/>
                                        <p:tgtEl>
                                          <p:spTgt spid="3">
                                            <p:txEl>
                                              <p:pRg st="3" end="3"/>
                                            </p:txEl>
                                          </p:spTgt>
                                        </p:tgtEl>
                                        <p:attrNameLst>
                                          <p:attrName>fill.type</p:attrName>
                                        </p:attrNameLst>
                                      </p:cBhvr>
                                      <p:to>
                                        <p:strVal val="solid"/>
                                      </p:to>
                                    </p:set>
                                    <p:set>
                                      <p:cBhvr>
                                        <p:cTn id="56" dur="250" autoRev="1" fill="remove"/>
                                        <p:tgtEl>
                                          <p:spTgt spid="3">
                                            <p:txEl>
                                              <p:pRg st="3" end="3"/>
                                            </p:txEl>
                                          </p:spTgt>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19" presetClass="emph" presetSubtype="0" fill="hold" nodeType="clickEffect">
                                  <p:stCondLst>
                                    <p:cond delay="0"/>
                                  </p:stCondLst>
                                  <p:childTnLst>
                                    <p:animClr clrSpc="rgb" dir="cw">
                                      <p:cBhvr override="childStyle">
                                        <p:cTn id="60" dur="500" fill="hold"/>
                                        <p:tgtEl>
                                          <p:spTgt spid="3">
                                            <p:txEl>
                                              <p:pRg st="4" end="4"/>
                                            </p:txEl>
                                          </p:spTgt>
                                        </p:tgtEl>
                                        <p:attrNameLst>
                                          <p:attrName>style.color</p:attrName>
                                        </p:attrNameLst>
                                      </p:cBhvr>
                                      <p:to>
                                        <a:schemeClr val="accent2"/>
                                      </p:to>
                                    </p:animClr>
                                    <p:animClr clrSpc="rgb" dir="cw">
                                      <p:cBhvr>
                                        <p:cTn id="61" dur="500" fill="hold"/>
                                        <p:tgtEl>
                                          <p:spTgt spid="3">
                                            <p:txEl>
                                              <p:pRg st="4" end="4"/>
                                            </p:txEl>
                                          </p:spTgt>
                                        </p:tgtEl>
                                        <p:attrNameLst>
                                          <p:attrName>fillcolor</p:attrName>
                                        </p:attrNameLst>
                                      </p:cBhvr>
                                      <p:to>
                                        <a:schemeClr val="accent2"/>
                                      </p:to>
                                    </p:animClr>
                                    <p:set>
                                      <p:cBhvr>
                                        <p:cTn id="62" dur="500" fill="hold"/>
                                        <p:tgtEl>
                                          <p:spTgt spid="3">
                                            <p:txEl>
                                              <p:pRg st="4" end="4"/>
                                            </p:txEl>
                                          </p:spTgt>
                                        </p:tgtEl>
                                        <p:attrNameLst>
                                          <p:attrName>fill.type</p:attrName>
                                        </p:attrNameLst>
                                      </p:cBhvr>
                                      <p:to>
                                        <p:strVal val="solid"/>
                                      </p:to>
                                    </p:set>
                                    <p:set>
                                      <p:cBhvr>
                                        <p:cTn id="63" dur="500" fill="hold"/>
                                        <p:tgtEl>
                                          <p:spTgt spid="3">
                                            <p:txEl>
                                              <p:pRg st="4" end="4"/>
                                            </p:txEl>
                                          </p:spTgt>
                                        </p:tgtEl>
                                        <p:attrNameLst>
                                          <p:attrName>fill.on</p:attrName>
                                        </p:attrNameLst>
                                      </p:cBhvr>
                                      <p:to>
                                        <p:strVal val="true"/>
                                      </p:to>
                                    </p:set>
                                  </p:childTnLst>
                                </p:cTn>
                              </p:par>
                              <p:par>
                                <p:cTn id="64" presetID="19" presetClass="emph" presetSubtype="0" fill="hold" nodeType="withEffect">
                                  <p:stCondLst>
                                    <p:cond delay="0"/>
                                  </p:stCondLst>
                                  <p:childTnLst>
                                    <p:animClr clrSpc="rgb" dir="cw">
                                      <p:cBhvr override="childStyle">
                                        <p:cTn id="65" dur="500" fill="hold"/>
                                        <p:tgtEl>
                                          <p:spTgt spid="3">
                                            <p:txEl>
                                              <p:pRg st="5" end="5"/>
                                            </p:txEl>
                                          </p:spTgt>
                                        </p:tgtEl>
                                        <p:attrNameLst>
                                          <p:attrName>style.color</p:attrName>
                                        </p:attrNameLst>
                                      </p:cBhvr>
                                      <p:to>
                                        <a:schemeClr val="accent2"/>
                                      </p:to>
                                    </p:animClr>
                                    <p:animClr clrSpc="rgb" dir="cw">
                                      <p:cBhvr>
                                        <p:cTn id="66" dur="500" fill="hold"/>
                                        <p:tgtEl>
                                          <p:spTgt spid="3">
                                            <p:txEl>
                                              <p:pRg st="5" end="5"/>
                                            </p:txEl>
                                          </p:spTgt>
                                        </p:tgtEl>
                                        <p:attrNameLst>
                                          <p:attrName>fillcolor</p:attrName>
                                        </p:attrNameLst>
                                      </p:cBhvr>
                                      <p:to>
                                        <a:schemeClr val="accent2"/>
                                      </p:to>
                                    </p:animClr>
                                    <p:set>
                                      <p:cBhvr>
                                        <p:cTn id="67" dur="500" fill="hold"/>
                                        <p:tgtEl>
                                          <p:spTgt spid="3">
                                            <p:txEl>
                                              <p:pRg st="5" end="5"/>
                                            </p:txEl>
                                          </p:spTgt>
                                        </p:tgtEl>
                                        <p:attrNameLst>
                                          <p:attrName>fill.type</p:attrName>
                                        </p:attrNameLst>
                                      </p:cBhvr>
                                      <p:to>
                                        <p:strVal val="solid"/>
                                      </p:to>
                                    </p:set>
                                    <p:set>
                                      <p:cBhvr>
                                        <p:cTn id="68" dur="500" fill="hold"/>
                                        <p:tgtEl>
                                          <p:spTgt spid="3">
                                            <p:txEl>
                                              <p:pRg st="5" end="5"/>
                                            </p:txEl>
                                          </p:spTgt>
                                        </p:tgtEl>
                                        <p:attrNameLst>
                                          <p:attrName>fill.on</p:attrName>
                                        </p:attrNameLst>
                                      </p:cBhvr>
                                      <p:to>
                                        <p:strVal val="true"/>
                                      </p:to>
                                    </p:set>
                                  </p:childTnLst>
                                </p:cTn>
                              </p:par>
                              <p:par>
                                <p:cTn id="69" presetID="19" presetClass="emph" presetSubtype="0" fill="hold" nodeType="withEffect">
                                  <p:stCondLst>
                                    <p:cond delay="0"/>
                                  </p:stCondLst>
                                  <p:childTnLst>
                                    <p:animClr clrSpc="rgb" dir="cw">
                                      <p:cBhvr override="childStyle">
                                        <p:cTn id="70" dur="500" fill="hold"/>
                                        <p:tgtEl>
                                          <p:spTgt spid="3">
                                            <p:txEl>
                                              <p:pRg st="6" end="6"/>
                                            </p:txEl>
                                          </p:spTgt>
                                        </p:tgtEl>
                                        <p:attrNameLst>
                                          <p:attrName>style.color</p:attrName>
                                        </p:attrNameLst>
                                      </p:cBhvr>
                                      <p:to>
                                        <a:schemeClr val="accent2"/>
                                      </p:to>
                                    </p:animClr>
                                    <p:animClr clrSpc="rgb" dir="cw">
                                      <p:cBhvr>
                                        <p:cTn id="71" dur="500" fill="hold"/>
                                        <p:tgtEl>
                                          <p:spTgt spid="3">
                                            <p:txEl>
                                              <p:pRg st="6" end="6"/>
                                            </p:txEl>
                                          </p:spTgt>
                                        </p:tgtEl>
                                        <p:attrNameLst>
                                          <p:attrName>fillcolor</p:attrName>
                                        </p:attrNameLst>
                                      </p:cBhvr>
                                      <p:to>
                                        <a:schemeClr val="accent2"/>
                                      </p:to>
                                    </p:animClr>
                                    <p:set>
                                      <p:cBhvr>
                                        <p:cTn id="72" dur="500" fill="hold"/>
                                        <p:tgtEl>
                                          <p:spTgt spid="3">
                                            <p:txEl>
                                              <p:pRg st="6" end="6"/>
                                            </p:txEl>
                                          </p:spTgt>
                                        </p:tgtEl>
                                        <p:attrNameLst>
                                          <p:attrName>fill.type</p:attrName>
                                        </p:attrNameLst>
                                      </p:cBhvr>
                                      <p:to>
                                        <p:strVal val="solid"/>
                                      </p:to>
                                    </p:set>
                                    <p:set>
                                      <p:cBhvr>
                                        <p:cTn id="73" dur="500" fill="hold"/>
                                        <p:tgtEl>
                                          <p:spTgt spid="3">
                                            <p:txEl>
                                              <p:pRg st="6" end="6"/>
                                            </p:txEl>
                                          </p:spTgt>
                                        </p:tgtEl>
                                        <p:attrNameLst>
                                          <p:attrName>fill.on</p:attrName>
                                        </p:attrNameLst>
                                      </p:cBhvr>
                                      <p:to>
                                        <p:strVal val="true"/>
                                      </p:to>
                                    </p:set>
                                  </p:childTnLst>
                                </p:cTn>
                              </p:par>
                              <p:par>
                                <p:cTn id="74" presetID="19" presetClass="emph" presetSubtype="0" fill="hold" nodeType="withEffect">
                                  <p:stCondLst>
                                    <p:cond delay="0"/>
                                  </p:stCondLst>
                                  <p:childTnLst>
                                    <p:animClr clrSpc="rgb" dir="cw">
                                      <p:cBhvr override="childStyle">
                                        <p:cTn id="75" dur="500" fill="hold"/>
                                        <p:tgtEl>
                                          <p:spTgt spid="3">
                                            <p:txEl>
                                              <p:pRg st="7" end="7"/>
                                            </p:txEl>
                                          </p:spTgt>
                                        </p:tgtEl>
                                        <p:attrNameLst>
                                          <p:attrName>style.color</p:attrName>
                                        </p:attrNameLst>
                                      </p:cBhvr>
                                      <p:to>
                                        <a:schemeClr val="accent2"/>
                                      </p:to>
                                    </p:animClr>
                                    <p:animClr clrSpc="rgb" dir="cw">
                                      <p:cBhvr>
                                        <p:cTn id="76" dur="500" fill="hold"/>
                                        <p:tgtEl>
                                          <p:spTgt spid="3">
                                            <p:txEl>
                                              <p:pRg st="7" end="7"/>
                                            </p:txEl>
                                          </p:spTgt>
                                        </p:tgtEl>
                                        <p:attrNameLst>
                                          <p:attrName>fillcolor</p:attrName>
                                        </p:attrNameLst>
                                      </p:cBhvr>
                                      <p:to>
                                        <a:schemeClr val="accent2"/>
                                      </p:to>
                                    </p:animClr>
                                    <p:set>
                                      <p:cBhvr>
                                        <p:cTn id="77" dur="500" fill="hold"/>
                                        <p:tgtEl>
                                          <p:spTgt spid="3">
                                            <p:txEl>
                                              <p:pRg st="7" end="7"/>
                                            </p:txEl>
                                          </p:spTgt>
                                        </p:tgtEl>
                                        <p:attrNameLst>
                                          <p:attrName>fill.type</p:attrName>
                                        </p:attrNameLst>
                                      </p:cBhvr>
                                      <p:to>
                                        <p:strVal val="solid"/>
                                      </p:to>
                                    </p:set>
                                    <p:set>
                                      <p:cBhvr>
                                        <p:cTn id="78" dur="500" fill="hold"/>
                                        <p:tgtEl>
                                          <p:spTgt spid="3">
                                            <p:txEl>
                                              <p:pRg st="7" end="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Investing in ourselves</a:t>
            </a:r>
            <a:endParaRPr lang="en-US" dirty="0"/>
          </a:p>
        </p:txBody>
      </p:sp>
      <p:sp>
        <p:nvSpPr>
          <p:cNvPr id="3" name="Content Placeholder 2"/>
          <p:cNvSpPr>
            <a:spLocks noGrp="1"/>
          </p:cNvSpPr>
          <p:nvPr>
            <p:ph idx="1"/>
          </p:nvPr>
        </p:nvSpPr>
        <p:spPr/>
        <p:txBody>
          <a:bodyPr/>
          <a:lstStyle/>
          <a:p>
            <a:r>
              <a:rPr lang="en-US" dirty="0" smtClean="0"/>
              <a:t>How do we cite evidence of our Positive Classroom?</a:t>
            </a:r>
          </a:p>
          <a:p>
            <a:r>
              <a:rPr lang="en-US" dirty="0" smtClean="0"/>
              <a:t>How to make it real for us?</a:t>
            </a:r>
          </a:p>
          <a:p>
            <a:r>
              <a:rPr lang="en-US" dirty="0" smtClean="0"/>
              <a:t>How will we demonstrate growth for ourselves?</a:t>
            </a:r>
            <a:endParaRPr lang="en-US" dirty="0"/>
          </a:p>
        </p:txBody>
      </p:sp>
    </p:spTree>
    <p:extLst>
      <p:ext uri="{BB962C8B-B14F-4D97-AF65-F5344CB8AC3E}">
        <p14:creationId xmlns:p14="http://schemas.microsoft.com/office/powerpoint/2010/main" xmlns="" val="32289040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71236"/>
            <a:ext cx="8229600" cy="4525963"/>
          </a:xfrm>
        </p:spPr>
        <p:txBody>
          <a:bodyPr>
            <a:normAutofit lnSpcReduction="10000"/>
          </a:bodyPr>
          <a:lstStyle/>
          <a:p>
            <a:pPr marL="0" indent="0" algn="ctr">
              <a:buNone/>
            </a:pPr>
            <a:r>
              <a:rPr lang="en-US" dirty="0">
                <a:ea typeface="ＭＳ Ｐゴシック" pitchFamily="34" charset="-128"/>
              </a:rPr>
              <a:t>Resources for </a:t>
            </a:r>
            <a:r>
              <a:rPr lang="en-US" dirty="0" smtClean="0">
                <a:ea typeface="ＭＳ Ｐゴシック" pitchFamily="34" charset="-128"/>
              </a:rPr>
              <a:t>Effective Classroom Practices:</a:t>
            </a:r>
          </a:p>
          <a:p>
            <a:pPr marL="0" indent="0" algn="ctr">
              <a:buNone/>
            </a:pPr>
            <a:r>
              <a:rPr lang="en-US" dirty="0" smtClean="0">
                <a:ea typeface="ＭＳ Ｐゴシック" pitchFamily="34" charset="-128"/>
              </a:rPr>
              <a:t>Missouri PBIS.org</a:t>
            </a:r>
          </a:p>
          <a:p>
            <a:pPr marL="0" indent="0" algn="ctr">
              <a:buNone/>
            </a:pPr>
            <a:r>
              <a:rPr lang="en-US" dirty="0" smtClean="0">
                <a:ea typeface="ＭＳ Ｐゴシック" pitchFamily="34" charset="-128"/>
              </a:rPr>
              <a:t>Team Page</a:t>
            </a:r>
          </a:p>
          <a:p>
            <a:pPr marL="0" indent="0" algn="ctr">
              <a:buNone/>
            </a:pPr>
            <a:endParaRPr lang="en-US" dirty="0">
              <a:ea typeface="ＭＳ Ｐゴシック" pitchFamily="34" charset="-128"/>
            </a:endParaRPr>
          </a:p>
          <a:p>
            <a:pPr marL="0" indent="0" algn="ctr">
              <a:buNone/>
            </a:pPr>
            <a:r>
              <a:rPr lang="en-US" dirty="0" smtClean="0">
                <a:ea typeface="ＭＳ Ｐゴシック" pitchFamily="34" charset="-128"/>
              </a:rPr>
              <a:t>Margie </a:t>
            </a:r>
            <a:r>
              <a:rPr lang="en-US" dirty="0" err="1" smtClean="0">
                <a:ea typeface="ＭＳ Ｐゴシック" pitchFamily="34" charset="-128"/>
              </a:rPr>
              <a:t>Shean</a:t>
            </a:r>
            <a:r>
              <a:rPr lang="en-US" dirty="0" smtClean="0">
                <a:ea typeface="ＭＳ Ｐゴシック" pitchFamily="34" charset="-128"/>
              </a:rPr>
              <a:t> </a:t>
            </a:r>
          </a:p>
          <a:p>
            <a:pPr marL="0" indent="0" algn="ctr">
              <a:buNone/>
            </a:pPr>
            <a:r>
              <a:rPr lang="en-US" dirty="0" smtClean="0">
                <a:ea typeface="ＭＳ Ｐゴシック" pitchFamily="34" charset="-128"/>
                <a:hlinkClick r:id="rId2"/>
              </a:rPr>
              <a:t>sheanm@umkc.edu</a:t>
            </a:r>
            <a:endParaRPr lang="en-US" dirty="0" smtClean="0">
              <a:ea typeface="ＭＳ Ｐゴシック" pitchFamily="34" charset="-128"/>
            </a:endParaRPr>
          </a:p>
          <a:p>
            <a:pPr marL="0" indent="0" algn="ctr">
              <a:buNone/>
            </a:pPr>
            <a:r>
              <a:rPr lang="en-US">
                <a:ea typeface="ＭＳ Ｐゴシック" pitchFamily="34" charset="-128"/>
                <a:hlinkClick r:id="rId3"/>
              </a:rPr>
              <a:t>m</a:t>
            </a:r>
            <a:r>
              <a:rPr lang="en-US" smtClean="0">
                <a:ea typeface="ＭＳ Ｐゴシック" pitchFamily="34" charset="-128"/>
                <a:hlinkClick r:id="rId3"/>
              </a:rPr>
              <a:t>argie@shean.com</a:t>
            </a:r>
            <a:r>
              <a:rPr lang="en-US" smtClean="0">
                <a:ea typeface="ＭＳ Ｐゴシック" pitchFamily="34" charset="-128"/>
              </a:rPr>
              <a:t> </a:t>
            </a:r>
            <a:endParaRPr lang="en-US" dirty="0" smtClean="0">
              <a:ea typeface="ＭＳ Ｐゴシック" pitchFamily="34" charset="-128"/>
            </a:endParaRPr>
          </a:p>
          <a:p>
            <a:pPr marL="0" indent="0">
              <a:buNone/>
            </a:pPr>
            <a:r>
              <a:rPr lang="en-US" sz="2800" dirty="0" smtClean="0">
                <a:ea typeface="ＭＳ Ｐゴシック" pitchFamily="34" charset="-128"/>
              </a:rPr>
              <a:t>   </a:t>
            </a:r>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55257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3" name="Content Placeholder 2"/>
          <p:cNvSpPr>
            <a:spLocks noGrp="1"/>
          </p:cNvSpPr>
          <p:nvPr>
            <p:ph idx="1"/>
          </p:nvPr>
        </p:nvSpPr>
        <p:spPr/>
        <p:txBody>
          <a:bodyPr>
            <a:normAutofit/>
          </a:bodyPr>
          <a:lstStyle/>
          <a:p>
            <a:pPr marL="0" indent="0" algn="ctr">
              <a:buNone/>
            </a:pPr>
            <a:r>
              <a:rPr lang="en-US" sz="4000" i="1" dirty="0" smtClean="0">
                <a:solidFill>
                  <a:schemeClr val="accent1">
                    <a:lumMod val="75000"/>
                  </a:schemeClr>
                </a:solidFill>
              </a:rPr>
              <a:t>“The effect of increases in teacher quality swamps the impact of any other educational investment.”    </a:t>
            </a:r>
          </a:p>
          <a:p>
            <a:pPr marL="3657600" lvl="8" indent="0">
              <a:buNone/>
            </a:pPr>
            <a:r>
              <a:rPr lang="en-US" sz="4000" dirty="0" smtClean="0">
                <a:solidFill>
                  <a:schemeClr val="accent1">
                    <a:lumMod val="75000"/>
                  </a:schemeClr>
                </a:solidFill>
              </a:rPr>
              <a:t>		</a:t>
            </a:r>
            <a:r>
              <a:rPr lang="en-US" sz="2800" dirty="0" smtClean="0">
                <a:solidFill>
                  <a:schemeClr val="accent1">
                    <a:lumMod val="75000"/>
                  </a:schemeClr>
                </a:solidFill>
              </a:rPr>
              <a:t>Goldhaber, 2009</a:t>
            </a:r>
            <a:endParaRPr lang="en-US" sz="2800" dirty="0">
              <a:solidFill>
                <a:schemeClr val="accent1">
                  <a:lumMod val="75000"/>
                </a:schemeClr>
              </a:solidFill>
            </a:endParaRPr>
          </a:p>
        </p:txBody>
      </p:sp>
    </p:spTree>
    <p:extLst>
      <p:ext uri="{BB962C8B-B14F-4D97-AF65-F5344CB8AC3E}">
        <p14:creationId xmlns:p14="http://schemas.microsoft.com/office/powerpoint/2010/main" xmlns="" val="80731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accent1">
                    <a:lumMod val="75000"/>
                  </a:schemeClr>
                </a:solidFill>
              </a:rPr>
              <a:t>“</a:t>
            </a:r>
            <a:r>
              <a:rPr lang="en-US" sz="3600" i="1" dirty="0" smtClean="0">
                <a:solidFill>
                  <a:schemeClr val="accent1">
                    <a:lumMod val="75000"/>
                  </a:schemeClr>
                </a:solidFill>
              </a:rPr>
              <a:t>Having a high quality teacher throughout elementary school can substantially offset or even eliminate the disadvantage of socio-economic background.”</a:t>
            </a:r>
          </a:p>
          <a:p>
            <a:pPr marL="0" indent="0">
              <a:buNone/>
            </a:pPr>
            <a:r>
              <a:rPr lang="en-US" dirty="0">
                <a:solidFill>
                  <a:schemeClr val="accent1">
                    <a:lumMod val="75000"/>
                  </a:schemeClr>
                </a:solidFill>
              </a:rPr>
              <a:t>	</a:t>
            </a:r>
            <a:r>
              <a:rPr lang="en-US" dirty="0" smtClean="0">
                <a:solidFill>
                  <a:schemeClr val="accent1">
                    <a:lumMod val="75000"/>
                  </a:schemeClr>
                </a:solidFill>
              </a:rPr>
              <a:t>				</a:t>
            </a:r>
            <a:r>
              <a:rPr lang="en-US" sz="2000" dirty="0" err="1" smtClean="0">
                <a:solidFill>
                  <a:schemeClr val="accent1">
                    <a:lumMod val="75000"/>
                  </a:schemeClr>
                </a:solidFill>
              </a:rPr>
              <a:t>Rivkin</a:t>
            </a:r>
            <a:r>
              <a:rPr lang="en-US" sz="2000" dirty="0" smtClean="0">
                <a:solidFill>
                  <a:schemeClr val="accent1">
                    <a:lumMod val="75000"/>
                  </a:schemeClr>
                </a:solidFill>
              </a:rPr>
              <a:t>, </a:t>
            </a:r>
            <a:r>
              <a:rPr lang="en-US" sz="2000" dirty="0" err="1" smtClean="0">
                <a:solidFill>
                  <a:schemeClr val="accent1">
                    <a:lumMod val="75000"/>
                  </a:schemeClr>
                </a:solidFill>
              </a:rPr>
              <a:t>Hanushek</a:t>
            </a:r>
            <a:r>
              <a:rPr lang="en-US" sz="2000" dirty="0" smtClean="0">
                <a:solidFill>
                  <a:schemeClr val="accent1">
                    <a:lumMod val="75000"/>
                  </a:schemeClr>
                </a:solidFill>
              </a:rPr>
              <a:t> and </a:t>
            </a:r>
            <a:r>
              <a:rPr lang="en-US" sz="2000" dirty="0" err="1" smtClean="0">
                <a:solidFill>
                  <a:schemeClr val="accent1">
                    <a:lumMod val="75000"/>
                  </a:schemeClr>
                </a:solidFill>
              </a:rPr>
              <a:t>Kain</a:t>
            </a:r>
            <a:r>
              <a:rPr lang="en-US" sz="2000" dirty="0" smtClean="0">
                <a:solidFill>
                  <a:schemeClr val="accent1">
                    <a:lumMod val="75000"/>
                  </a:schemeClr>
                </a:solidFill>
              </a:rPr>
              <a:t> 2002</a:t>
            </a:r>
            <a:endParaRPr lang="en-US" sz="2000" dirty="0">
              <a:solidFill>
                <a:schemeClr val="accent1">
                  <a:lumMod val="75000"/>
                </a:schemeClr>
              </a:solidFill>
            </a:endParaRPr>
          </a:p>
          <a:p>
            <a:pPr marL="0" indent="0" algn="ctr">
              <a:buNone/>
            </a:pPr>
            <a:r>
              <a:rPr lang="en-US" sz="2000" i="1" dirty="0" smtClean="0"/>
              <a:t> </a:t>
            </a:r>
            <a:endParaRPr lang="en-US" sz="2000" i="1" dirty="0"/>
          </a:p>
        </p:txBody>
      </p:sp>
    </p:spTree>
    <p:extLst>
      <p:ext uri="{BB962C8B-B14F-4D97-AF65-F5344CB8AC3E}">
        <p14:creationId xmlns:p14="http://schemas.microsoft.com/office/powerpoint/2010/main" xmlns="" val="4231475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marL="0" indent="0" algn="ctr">
              <a:buNone/>
            </a:pPr>
            <a:r>
              <a:rPr lang="en-US" sz="4000" i="1" dirty="0" smtClean="0">
                <a:solidFill>
                  <a:schemeClr val="accent1">
                    <a:lumMod val="75000"/>
                  </a:schemeClr>
                </a:solidFill>
              </a:rPr>
              <a:t>“The greatest challenge that most students experience is the level of competence of the teacher.” </a:t>
            </a:r>
          </a:p>
          <a:p>
            <a:pPr marL="3200400" lvl="7" indent="0">
              <a:buNone/>
            </a:pPr>
            <a:r>
              <a:rPr lang="en-US" dirty="0" smtClean="0">
                <a:solidFill>
                  <a:schemeClr val="accent1">
                    <a:lumMod val="75000"/>
                  </a:schemeClr>
                </a:solidFill>
              </a:rPr>
              <a:t>		</a:t>
            </a:r>
          </a:p>
          <a:p>
            <a:pPr marL="3200400" lvl="7" indent="0">
              <a:buNone/>
            </a:pPr>
            <a:r>
              <a:rPr lang="en-US" dirty="0" smtClean="0">
                <a:solidFill>
                  <a:schemeClr val="accent1">
                    <a:lumMod val="75000"/>
                  </a:schemeClr>
                </a:solidFill>
              </a:rPr>
              <a:t>			John Hattie </a:t>
            </a:r>
            <a:endParaRPr lang="en-US" dirty="0">
              <a:solidFill>
                <a:schemeClr val="accent1">
                  <a:lumMod val="75000"/>
                </a:schemeClr>
              </a:solidFill>
            </a:endParaRPr>
          </a:p>
        </p:txBody>
      </p:sp>
    </p:spTree>
    <p:extLst>
      <p:ext uri="{BB962C8B-B14F-4D97-AF65-F5344CB8AC3E}">
        <p14:creationId xmlns:p14="http://schemas.microsoft.com/office/powerpoint/2010/main" xmlns="" val="3805757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a:t>Educator Evaluation</a:t>
            </a:r>
            <a:r>
              <a:rPr lang="en-US" dirty="0">
                <a:solidFill>
                  <a:schemeClr val="accent1">
                    <a:lumMod val="75000"/>
                  </a:schemeClr>
                </a:solidFill>
              </a:rPr>
              <a:t/>
            </a:r>
            <a:br>
              <a:rPr lang="en-US" dirty="0">
                <a:solidFill>
                  <a:schemeClr val="accent1">
                    <a:lumMod val="75000"/>
                  </a:schemeClr>
                </a:solidFill>
              </a:rPr>
            </a:br>
            <a:endParaRPr lang="en-US" i="1" dirty="0"/>
          </a:p>
        </p:txBody>
      </p:sp>
      <p:sp>
        <p:nvSpPr>
          <p:cNvPr id="3" name="Content Placeholder 2"/>
          <p:cNvSpPr>
            <a:spLocks noGrp="1"/>
          </p:cNvSpPr>
          <p:nvPr>
            <p:ph idx="1"/>
          </p:nvPr>
        </p:nvSpPr>
        <p:spPr/>
        <p:txBody>
          <a:bodyPr>
            <a:normAutofit/>
          </a:bodyPr>
          <a:lstStyle/>
          <a:p>
            <a:pPr marL="0" indent="0">
              <a:buNone/>
            </a:pPr>
            <a:r>
              <a:rPr lang="en-US" sz="5400" dirty="0" smtClean="0">
                <a:solidFill>
                  <a:schemeClr val="accent1">
                    <a:lumMod val="75000"/>
                  </a:schemeClr>
                </a:solidFill>
              </a:rPr>
              <a:t>Turn and Talk….</a:t>
            </a:r>
          </a:p>
          <a:p>
            <a:pPr marL="0" indent="0" algn="ctr">
              <a:buNone/>
            </a:pPr>
            <a:r>
              <a:rPr lang="en-US" sz="4400" i="1" dirty="0" smtClean="0">
                <a:solidFill>
                  <a:schemeClr val="accent1">
                    <a:lumMod val="75000"/>
                  </a:schemeClr>
                </a:solidFill>
              </a:rPr>
              <a:t>What has been your experience?</a:t>
            </a:r>
          </a:p>
          <a:p>
            <a:pPr marL="0" indent="0" algn="ctr">
              <a:buNone/>
            </a:pPr>
            <a:endParaRPr lang="en-US" sz="4400" i="1" dirty="0">
              <a:solidFill>
                <a:schemeClr val="accent1">
                  <a:lumMod val="75000"/>
                </a:schemeClr>
              </a:solidFill>
            </a:endParaRPr>
          </a:p>
          <a:p>
            <a:pPr marL="0" indent="0" algn="ctr">
              <a:buNone/>
            </a:pPr>
            <a:endParaRPr lang="en-US" sz="4400" i="1" dirty="0" smtClean="0">
              <a:solidFill>
                <a:schemeClr val="accent1">
                  <a:lumMod val="75000"/>
                </a:schemeClr>
              </a:solidFill>
            </a:endParaRPr>
          </a:p>
        </p:txBody>
      </p:sp>
    </p:spTree>
    <p:extLst>
      <p:ext uri="{BB962C8B-B14F-4D97-AF65-F5344CB8AC3E}">
        <p14:creationId xmlns:p14="http://schemas.microsoft.com/office/powerpoint/2010/main" xmlns="" val="269198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NCLB</a:t>
            </a:r>
            <a:endParaRPr lang="en-US" sz="8000" dirty="0"/>
          </a:p>
        </p:txBody>
      </p:sp>
    </p:spTree>
    <p:extLst>
      <p:ext uri="{BB962C8B-B14F-4D97-AF65-F5344CB8AC3E}">
        <p14:creationId xmlns:p14="http://schemas.microsoft.com/office/powerpoint/2010/main" xmlns="" val="19695407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1759</Words>
  <Application>Microsoft Office PowerPoint</Application>
  <PresentationFormat>On-screen Show (4:3)</PresentationFormat>
  <Paragraphs>305</Paragraphs>
  <Slides>44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Microsoft Office Excel 97-2003 Worksheet</vt:lpstr>
      <vt:lpstr>Missouri Educator Evaluation System &amp; </vt:lpstr>
      <vt:lpstr>By the end of this session, you will: </vt:lpstr>
      <vt:lpstr>Success Criteria</vt:lpstr>
      <vt:lpstr>Research says…..</vt:lpstr>
      <vt:lpstr>Slide 5</vt:lpstr>
      <vt:lpstr> </vt:lpstr>
      <vt:lpstr>Slide 7</vt:lpstr>
      <vt:lpstr>Educator Evaluation </vt:lpstr>
      <vt:lpstr>NCLB</vt:lpstr>
      <vt:lpstr>Slide 10</vt:lpstr>
      <vt:lpstr>Senate Bill 291</vt:lpstr>
      <vt:lpstr>2012 Missouri’s NCLB Waiver  7 Essential Principles  </vt:lpstr>
      <vt:lpstr>Missouri’s NCLB waiver says….  “These 7 essential principles of effective evaluation are the foundation for the state’s model. Local evaluation models align to these principles to create consistency in assessing educator performance across the state.” </vt:lpstr>
      <vt:lpstr>Slide 14</vt:lpstr>
      <vt:lpstr>A Focus on Growth </vt:lpstr>
      <vt:lpstr>Research-Based Instruction</vt:lpstr>
      <vt:lpstr>Research-Based Instruction</vt:lpstr>
      <vt:lpstr>Which are the most effective?</vt:lpstr>
      <vt:lpstr>Slide 19</vt:lpstr>
      <vt:lpstr>Relationship</vt:lpstr>
      <vt:lpstr>Feedback </vt:lpstr>
      <vt:lpstr>2011 Missouri Teacher Standards    </vt:lpstr>
      <vt:lpstr>36 Quality Indicators</vt:lpstr>
      <vt:lpstr>“High Leverage” Standards</vt:lpstr>
      <vt:lpstr>High Leverage Teacher Standards </vt:lpstr>
      <vt:lpstr>Growth vs. Fixed Mindset</vt:lpstr>
      <vt:lpstr>The Growth Model</vt:lpstr>
      <vt:lpstr> Standard 5: Positive classroom Environment  </vt:lpstr>
      <vt:lpstr> </vt:lpstr>
      <vt:lpstr>Proactive, Preventative</vt:lpstr>
      <vt:lpstr>Slide 31</vt:lpstr>
      <vt:lpstr>The Science of Behavior</vt:lpstr>
      <vt:lpstr>Creating Environments: </vt:lpstr>
      <vt:lpstr>Create a culture</vt:lpstr>
      <vt:lpstr>Climate</vt:lpstr>
      <vt:lpstr>Understanding the power of Adult Attention </vt:lpstr>
      <vt:lpstr>Contingent v. Non-Contingent Attention</vt:lpstr>
      <vt:lpstr>Non-Contingent</vt:lpstr>
      <vt:lpstr>The science of behavior has taught us:</vt:lpstr>
      <vt:lpstr>The Growth Model</vt:lpstr>
      <vt:lpstr> Classroom Management Self-Assessment </vt:lpstr>
      <vt:lpstr>Eight Effective Classroom Practices</vt:lpstr>
      <vt:lpstr>Investing in ourselves</vt:lpstr>
      <vt:lpstr>Slide 44</vt:lpstr>
    </vt:vector>
  </TitlesOfParts>
  <Company>UMKC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Educator Evaluation System</dc:title>
  <dc:creator>Shean, Margie</dc:creator>
  <cp:lastModifiedBy>Electronic Campus</cp:lastModifiedBy>
  <cp:revision>54</cp:revision>
  <dcterms:created xsi:type="dcterms:W3CDTF">2014-06-06T18:26:03Z</dcterms:created>
  <dcterms:modified xsi:type="dcterms:W3CDTF">2014-06-13T15:42:58Z</dcterms:modified>
</cp:coreProperties>
</file>