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1.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drawings/drawing4.xml" ContentType="application/vnd.openxmlformats-officedocument.drawingml.chartshape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45"/>
  </p:notesMasterIdLst>
  <p:handoutMasterIdLst>
    <p:handoutMasterId r:id="rId46"/>
  </p:handoutMasterIdLst>
  <p:sldIdLst>
    <p:sldId id="264" r:id="rId2"/>
    <p:sldId id="270" r:id="rId3"/>
    <p:sldId id="271" r:id="rId4"/>
    <p:sldId id="272" r:id="rId5"/>
    <p:sldId id="273" r:id="rId6"/>
    <p:sldId id="274" r:id="rId7"/>
    <p:sldId id="275" r:id="rId8"/>
    <p:sldId id="276" r:id="rId9"/>
    <p:sldId id="277" r:id="rId10"/>
    <p:sldId id="278" r:id="rId11"/>
    <p:sldId id="279" r:id="rId12"/>
    <p:sldId id="280" r:id="rId13"/>
    <p:sldId id="282" r:id="rId14"/>
    <p:sldId id="281" r:id="rId15"/>
    <p:sldId id="284" r:id="rId16"/>
    <p:sldId id="287" r:id="rId17"/>
    <p:sldId id="286" r:id="rId18"/>
    <p:sldId id="288" r:id="rId19"/>
    <p:sldId id="290" r:id="rId20"/>
    <p:sldId id="291" r:id="rId21"/>
    <p:sldId id="283" r:id="rId22"/>
    <p:sldId id="329" r:id="rId23"/>
    <p:sldId id="331" r:id="rId24"/>
    <p:sldId id="330" r:id="rId25"/>
    <p:sldId id="293" r:id="rId26"/>
    <p:sldId id="337" r:id="rId27"/>
    <p:sldId id="332" r:id="rId28"/>
    <p:sldId id="294" r:id="rId29"/>
    <p:sldId id="296" r:id="rId30"/>
    <p:sldId id="306" r:id="rId31"/>
    <p:sldId id="308" r:id="rId32"/>
    <p:sldId id="309" r:id="rId33"/>
    <p:sldId id="310" r:id="rId34"/>
    <p:sldId id="313" r:id="rId35"/>
    <p:sldId id="333" r:id="rId36"/>
    <p:sldId id="316" r:id="rId37"/>
    <p:sldId id="317" r:id="rId38"/>
    <p:sldId id="324" r:id="rId39"/>
    <p:sldId id="326" r:id="rId40"/>
    <p:sldId id="327" r:id="rId41"/>
    <p:sldId id="335" r:id="rId42"/>
    <p:sldId id="334" r:id="rId43"/>
    <p:sldId id="336"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eley, Diane J." initials="FDJ"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4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101" autoAdjust="0"/>
    <p:restoredTop sz="86207" autoAdjust="0"/>
  </p:normalViewPr>
  <p:slideViewPr>
    <p:cSldViewPr snapToGrid="0" snapToObjects="1">
      <p:cViewPr varScale="1">
        <p:scale>
          <a:sx n="61" d="100"/>
          <a:sy n="61" d="100"/>
        </p:scale>
        <p:origin x="1304" y="4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44" d="100"/>
          <a:sy n="44" d="100"/>
        </p:scale>
        <p:origin x="-217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commentAuthors" Target="commentAuthors.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TB%20FILES:MO%20SWPBS%20Secondary%20Intervention%20Model:Advanced_Tier_Data_Collection_Spreadsheet_2009.2010.xls" TargetMode="External"/><Relationship Id="rId3"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TB%20FILES:MO%20SWPBS%20Secondary%20Intervention%20Model:Advanced_Tier_Data_Collection_Spreadsheet_2009.2010.xls" TargetMode="External"/><Relationship Id="rId3"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TB%20FILES:MO%20SWPBS%20Secondary%20Intervention%20Model:Advanced_Tier_Data_Collection_Spreadsheet_2009.2010.xls" TargetMode="External"/><Relationship Id="rId3"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oleObject" Target="TB%20FILES:MO%20SWPBS%20Secondary%20Intervention%20Model:Advanced_Tier_Data_Collection_Spreadsheet_2009.2010.xls" TargetMode="External"/><Relationship Id="rId3" Type="http://schemas.openxmlformats.org/officeDocument/2006/relationships/chartUserShapes" Target="../drawings/drawing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'Student Info'!$B$7</c:f>
          <c:strCache>
            <c:ptCount val="1"/>
          </c:strCache>
        </c:strRef>
      </c:tx>
      <c:layout>
        <c:manualLayout>
          <c:xMode val="edge"/>
          <c:yMode val="edge"/>
          <c:x val="0.494594594594595"/>
          <c:y val="0.0319410319410319"/>
        </c:manualLayout>
      </c:layout>
      <c:overlay val="0"/>
      <c:spPr>
        <a:noFill/>
        <a:ln w="25400">
          <a:noFill/>
        </a:ln>
      </c:spPr>
      <c:txPr>
        <a:bodyPr/>
        <a:lstStyle/>
        <a:p>
          <a:pPr>
            <a:defRPr sz="1800" b="1" i="0" u="none" strike="noStrike" baseline="0">
              <a:solidFill>
                <a:srgbClr val="000000"/>
              </a:solidFill>
              <a:latin typeface="Arial"/>
              <a:ea typeface="Arial"/>
              <a:cs typeface="Arial"/>
            </a:defRPr>
          </a:pPr>
          <a:endParaRPr lang="en-US"/>
        </a:p>
      </c:txPr>
    </c:title>
    <c:autoTitleDeleted val="0"/>
    <c:plotArea>
      <c:layout>
        <c:manualLayout>
          <c:layoutTarget val="inner"/>
          <c:xMode val="edge"/>
          <c:yMode val="edge"/>
          <c:x val="0.0990565277241444"/>
          <c:y val="0.142857142857145"/>
          <c:w val="0.871068513637706"/>
          <c:h val="0.560975609756099"/>
        </c:manualLayout>
      </c:layout>
      <c:lineChart>
        <c:grouping val="standard"/>
        <c:varyColors val="0"/>
        <c:ser>
          <c:idx val="0"/>
          <c:order val="0"/>
          <c:spPr>
            <a:ln w="12700">
              <a:solidFill>
                <a:srgbClr val="000090"/>
              </a:solidFill>
              <a:prstDash val="solid"/>
            </a:ln>
          </c:spPr>
          <c:marker>
            <c:symbol val="diamond"/>
            <c:size val="5"/>
            <c:spPr>
              <a:solidFill>
                <a:srgbClr val="000090"/>
              </a:solidFill>
              <a:ln>
                <a:solidFill>
                  <a:srgbClr val="000090"/>
                </a:solidFill>
                <a:prstDash val="solid"/>
              </a:ln>
            </c:spPr>
          </c:marker>
          <c:trendline>
            <c:spPr>
              <a:ln w="25400">
                <a:solidFill>
                  <a:srgbClr val="000000"/>
                </a:solidFill>
                <a:prstDash val="solid"/>
              </a:ln>
            </c:spPr>
            <c:trendlineType val="linear"/>
            <c:dispRSqr val="0"/>
            <c:dispEq val="0"/>
          </c:trendline>
          <c:cat>
            <c:numRef>
              <c:f>'Data Entry'!$B$173:$B$231</c:f>
              <c:numCache>
                <c:formatCode>m/d/yy</c:formatCode>
                <c:ptCount val="59"/>
                <c:pt idx="0">
                  <c:v>40210.0</c:v>
                </c:pt>
                <c:pt idx="1">
                  <c:v>40211.0</c:v>
                </c:pt>
                <c:pt idx="2">
                  <c:v>40212.0</c:v>
                </c:pt>
                <c:pt idx="3">
                  <c:v>40213.0</c:v>
                </c:pt>
                <c:pt idx="4">
                  <c:v>40214.0</c:v>
                </c:pt>
                <c:pt idx="5">
                  <c:v>40215.0</c:v>
                </c:pt>
                <c:pt idx="6">
                  <c:v>40216.0</c:v>
                </c:pt>
                <c:pt idx="7">
                  <c:v>40217.0</c:v>
                </c:pt>
                <c:pt idx="8">
                  <c:v>40218.0</c:v>
                </c:pt>
                <c:pt idx="9">
                  <c:v>40219.0</c:v>
                </c:pt>
                <c:pt idx="10">
                  <c:v>40220.0</c:v>
                </c:pt>
                <c:pt idx="11">
                  <c:v>40221.0</c:v>
                </c:pt>
                <c:pt idx="12">
                  <c:v>40222.0</c:v>
                </c:pt>
                <c:pt idx="13">
                  <c:v>40223.0</c:v>
                </c:pt>
                <c:pt idx="14">
                  <c:v>40224.0</c:v>
                </c:pt>
                <c:pt idx="15">
                  <c:v>40225.0</c:v>
                </c:pt>
                <c:pt idx="16">
                  <c:v>40226.0</c:v>
                </c:pt>
                <c:pt idx="17">
                  <c:v>40227.0</c:v>
                </c:pt>
                <c:pt idx="18">
                  <c:v>40228.0</c:v>
                </c:pt>
                <c:pt idx="19">
                  <c:v>40229.0</c:v>
                </c:pt>
                <c:pt idx="20">
                  <c:v>40230.0</c:v>
                </c:pt>
                <c:pt idx="21">
                  <c:v>40231.0</c:v>
                </c:pt>
                <c:pt idx="22">
                  <c:v>40232.0</c:v>
                </c:pt>
                <c:pt idx="23">
                  <c:v>40233.0</c:v>
                </c:pt>
                <c:pt idx="24">
                  <c:v>40234.0</c:v>
                </c:pt>
                <c:pt idx="25">
                  <c:v>40235.0</c:v>
                </c:pt>
                <c:pt idx="26">
                  <c:v>40236.0</c:v>
                </c:pt>
                <c:pt idx="27">
                  <c:v>40237.0</c:v>
                </c:pt>
                <c:pt idx="28">
                  <c:v>40238.0</c:v>
                </c:pt>
                <c:pt idx="29">
                  <c:v>40239.0</c:v>
                </c:pt>
                <c:pt idx="30">
                  <c:v>40240.0</c:v>
                </c:pt>
                <c:pt idx="31">
                  <c:v>40241.0</c:v>
                </c:pt>
                <c:pt idx="32">
                  <c:v>40242.0</c:v>
                </c:pt>
                <c:pt idx="33">
                  <c:v>40243.0</c:v>
                </c:pt>
                <c:pt idx="34">
                  <c:v>40244.0</c:v>
                </c:pt>
                <c:pt idx="35">
                  <c:v>40245.0</c:v>
                </c:pt>
                <c:pt idx="36">
                  <c:v>40246.0</c:v>
                </c:pt>
                <c:pt idx="37">
                  <c:v>40247.0</c:v>
                </c:pt>
                <c:pt idx="38">
                  <c:v>40248.0</c:v>
                </c:pt>
                <c:pt idx="39">
                  <c:v>40249.0</c:v>
                </c:pt>
                <c:pt idx="40">
                  <c:v>40250.0</c:v>
                </c:pt>
                <c:pt idx="41">
                  <c:v>40251.0</c:v>
                </c:pt>
                <c:pt idx="42">
                  <c:v>40252.0</c:v>
                </c:pt>
                <c:pt idx="43">
                  <c:v>40253.0</c:v>
                </c:pt>
                <c:pt idx="44">
                  <c:v>40254.0</c:v>
                </c:pt>
                <c:pt idx="45">
                  <c:v>40255.0</c:v>
                </c:pt>
                <c:pt idx="46">
                  <c:v>40256.0</c:v>
                </c:pt>
                <c:pt idx="47">
                  <c:v>40257.0</c:v>
                </c:pt>
                <c:pt idx="48">
                  <c:v>40258.0</c:v>
                </c:pt>
                <c:pt idx="49">
                  <c:v>40259.0</c:v>
                </c:pt>
                <c:pt idx="50">
                  <c:v>40260.0</c:v>
                </c:pt>
                <c:pt idx="51">
                  <c:v>40261.0</c:v>
                </c:pt>
                <c:pt idx="52">
                  <c:v>40262.0</c:v>
                </c:pt>
                <c:pt idx="53">
                  <c:v>40263.0</c:v>
                </c:pt>
                <c:pt idx="54">
                  <c:v>40264.0</c:v>
                </c:pt>
                <c:pt idx="55">
                  <c:v>40265.0</c:v>
                </c:pt>
                <c:pt idx="56">
                  <c:v>40266.0</c:v>
                </c:pt>
                <c:pt idx="57">
                  <c:v>40267.0</c:v>
                </c:pt>
                <c:pt idx="58">
                  <c:v>40268.0</c:v>
                </c:pt>
              </c:numCache>
            </c:numRef>
          </c:cat>
          <c:val>
            <c:numRef>
              <c:f>'Data Entry'!$G$173:$G$231</c:f>
              <c:numCache>
                <c:formatCode>General</c:formatCode>
                <c:ptCount val="59"/>
                <c:pt idx="0">
                  <c:v>40.0</c:v>
                </c:pt>
                <c:pt idx="1">
                  <c:v>45.0</c:v>
                </c:pt>
                <c:pt idx="2">
                  <c:v>50.0</c:v>
                </c:pt>
                <c:pt idx="3">
                  <c:v>50.0</c:v>
                </c:pt>
                <c:pt idx="4">
                  <c:v>55.0</c:v>
                </c:pt>
                <c:pt idx="7">
                  <c:v>60.0</c:v>
                </c:pt>
                <c:pt idx="8">
                  <c:v>60.0</c:v>
                </c:pt>
                <c:pt idx="9">
                  <c:v>65.0</c:v>
                </c:pt>
                <c:pt idx="10">
                  <c:v>70.0</c:v>
                </c:pt>
                <c:pt idx="11">
                  <c:v>70.0</c:v>
                </c:pt>
              </c:numCache>
            </c:numRef>
          </c:val>
          <c:smooth val="0"/>
        </c:ser>
        <c:dLbls>
          <c:showLegendKey val="0"/>
          <c:showVal val="0"/>
          <c:showCatName val="0"/>
          <c:showSerName val="0"/>
          <c:showPercent val="0"/>
          <c:showBubbleSize val="0"/>
        </c:dLbls>
        <c:marker val="1"/>
        <c:smooth val="0"/>
        <c:axId val="-2113661832"/>
        <c:axId val="-2146812344"/>
      </c:lineChart>
      <c:dateAx>
        <c:axId val="-2113661832"/>
        <c:scaling>
          <c:orientation val="minMax"/>
        </c:scaling>
        <c:delete val="0"/>
        <c:axPos val="b"/>
        <c:title>
          <c:tx>
            <c:rich>
              <a:bodyPr/>
              <a:lstStyle/>
              <a:p>
                <a:pPr>
                  <a:defRPr sz="1400" b="1" i="0" u="none" strike="noStrike" baseline="0">
                    <a:solidFill>
                      <a:srgbClr val="000000"/>
                    </a:solidFill>
                    <a:latin typeface="Arial"/>
                    <a:ea typeface="Arial"/>
                    <a:cs typeface="Arial"/>
                  </a:defRPr>
                </a:pPr>
                <a:r>
                  <a:rPr lang="en-US"/>
                  <a:t>Date</a:t>
                </a:r>
              </a:p>
            </c:rich>
          </c:tx>
          <c:layout>
            <c:manualLayout>
              <c:xMode val="edge"/>
              <c:yMode val="edge"/>
              <c:x val="0.505405405405405"/>
              <c:y val="0.884520884520891"/>
            </c:manualLayout>
          </c:layout>
          <c:overlay val="0"/>
          <c:spPr>
            <a:noFill/>
            <a:ln w="25400">
              <a:noFill/>
            </a:ln>
          </c:spPr>
        </c:title>
        <c:numFmt formatCode="m/d/yy" sourceLinked="0"/>
        <c:majorTickMark val="out"/>
        <c:minorTickMark val="none"/>
        <c:tickLblPos val="nextTo"/>
        <c:spPr>
          <a:ln w="3175">
            <a:solidFill>
              <a:srgbClr val="000000"/>
            </a:solidFill>
            <a:prstDash val="solid"/>
          </a:ln>
        </c:spPr>
        <c:txPr>
          <a:bodyPr rot="-5400000" vert="horz"/>
          <a:lstStyle/>
          <a:p>
            <a:pPr>
              <a:defRPr sz="1000" b="0" i="0" u="none" strike="noStrike" baseline="0">
                <a:solidFill>
                  <a:srgbClr val="000000"/>
                </a:solidFill>
                <a:latin typeface="Arial"/>
                <a:ea typeface="Arial"/>
                <a:cs typeface="Arial"/>
              </a:defRPr>
            </a:pPr>
            <a:endParaRPr lang="en-US"/>
          </a:p>
        </c:txPr>
        <c:crossAx val="-2146812344"/>
        <c:crosses val="autoZero"/>
        <c:auto val="1"/>
        <c:lblOffset val="100"/>
        <c:baseTimeUnit val="days"/>
        <c:majorUnit val="7.0"/>
        <c:majorTimeUnit val="days"/>
        <c:minorUnit val="1.0"/>
        <c:minorTimeUnit val="days"/>
      </c:dateAx>
      <c:valAx>
        <c:axId val="-2146812344"/>
        <c:scaling>
          <c:orientation val="minMax"/>
          <c:max val="100.0"/>
          <c:min val="0.0"/>
        </c:scaling>
        <c:delete val="0"/>
        <c:axPos val="l"/>
        <c:majorGridlines>
          <c:spPr>
            <a:ln w="3175">
              <a:solidFill>
                <a:srgbClr val="000000"/>
              </a:solidFill>
              <a:prstDash val="solid"/>
            </a:ln>
          </c:spPr>
        </c:majorGridlines>
        <c:title>
          <c:tx>
            <c:rich>
              <a:bodyPr/>
              <a:lstStyle/>
              <a:p>
                <a:pPr>
                  <a:defRPr sz="1400" b="1" i="0" u="none" strike="noStrike" baseline="0">
                    <a:solidFill>
                      <a:srgbClr val="000000"/>
                    </a:solidFill>
                    <a:latin typeface="Arial"/>
                    <a:ea typeface="Arial"/>
                    <a:cs typeface="Arial"/>
                  </a:defRPr>
                </a:pPr>
                <a:r>
                  <a:rPr lang="en-US"/>
                  <a:t>Percent Total Points</a:t>
                </a:r>
              </a:p>
            </c:rich>
          </c:tx>
          <c:layout>
            <c:manualLayout>
              <c:xMode val="edge"/>
              <c:yMode val="edge"/>
              <c:x val="0.0100475721784777"/>
              <c:y val="0.155739509222031"/>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2113661832"/>
        <c:crosses val="autoZero"/>
        <c:crossBetween val="between"/>
        <c:majorUnit val="10.0"/>
      </c:valAx>
      <c:spPr>
        <a:noFill/>
        <a:ln w="25400">
          <a:noFill/>
        </a:ln>
      </c:spPr>
    </c:plotArea>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'Student Info'!$B$7</c:f>
          <c:strCache>
            <c:ptCount val="1"/>
          </c:strCache>
        </c:strRef>
      </c:tx>
      <c:layout>
        <c:manualLayout>
          <c:xMode val="edge"/>
          <c:yMode val="edge"/>
          <c:x val="0.494594594594595"/>
          <c:y val="0.0319410319410319"/>
        </c:manualLayout>
      </c:layout>
      <c:overlay val="0"/>
      <c:spPr>
        <a:noFill/>
        <a:ln w="25400">
          <a:noFill/>
        </a:ln>
      </c:spPr>
      <c:txPr>
        <a:bodyPr/>
        <a:lstStyle/>
        <a:p>
          <a:pPr>
            <a:defRPr sz="1800" b="1" i="0" u="none" strike="noStrike" baseline="0">
              <a:solidFill>
                <a:srgbClr val="000000"/>
              </a:solidFill>
              <a:latin typeface="Arial"/>
              <a:ea typeface="Arial"/>
              <a:cs typeface="Arial"/>
            </a:defRPr>
          </a:pPr>
          <a:endParaRPr lang="en-US"/>
        </a:p>
      </c:txPr>
    </c:title>
    <c:autoTitleDeleted val="0"/>
    <c:plotArea>
      <c:layout>
        <c:manualLayout>
          <c:layoutTarget val="inner"/>
          <c:xMode val="edge"/>
          <c:yMode val="edge"/>
          <c:x val="0.0990565277241444"/>
          <c:y val="0.142857142857145"/>
          <c:w val="0.871068513637706"/>
          <c:h val="0.560975609756099"/>
        </c:manualLayout>
      </c:layout>
      <c:lineChart>
        <c:grouping val="standard"/>
        <c:varyColors val="0"/>
        <c:ser>
          <c:idx val="0"/>
          <c:order val="0"/>
          <c:spPr>
            <a:ln w="12700">
              <a:solidFill>
                <a:srgbClr val="000090"/>
              </a:solidFill>
              <a:prstDash val="solid"/>
            </a:ln>
          </c:spPr>
          <c:marker>
            <c:symbol val="diamond"/>
            <c:size val="5"/>
            <c:spPr>
              <a:solidFill>
                <a:srgbClr val="000090"/>
              </a:solidFill>
              <a:ln>
                <a:solidFill>
                  <a:srgbClr val="000090"/>
                </a:solidFill>
                <a:prstDash val="solid"/>
              </a:ln>
            </c:spPr>
          </c:marker>
          <c:trendline>
            <c:spPr>
              <a:ln w="25400">
                <a:solidFill>
                  <a:srgbClr val="000000"/>
                </a:solidFill>
                <a:prstDash val="solid"/>
              </a:ln>
            </c:spPr>
            <c:trendlineType val="linear"/>
            <c:dispRSqr val="0"/>
            <c:dispEq val="0"/>
          </c:trendline>
          <c:cat>
            <c:numRef>
              <c:f>'Data Entry'!$B$173:$B$231</c:f>
              <c:numCache>
                <c:formatCode>m/d/yy</c:formatCode>
                <c:ptCount val="59"/>
                <c:pt idx="0">
                  <c:v>40210.0</c:v>
                </c:pt>
                <c:pt idx="1">
                  <c:v>40211.0</c:v>
                </c:pt>
                <c:pt idx="2">
                  <c:v>40212.0</c:v>
                </c:pt>
                <c:pt idx="3">
                  <c:v>40213.0</c:v>
                </c:pt>
                <c:pt idx="4">
                  <c:v>40214.0</c:v>
                </c:pt>
                <c:pt idx="5">
                  <c:v>40215.0</c:v>
                </c:pt>
                <c:pt idx="6">
                  <c:v>40216.0</c:v>
                </c:pt>
                <c:pt idx="7">
                  <c:v>40217.0</c:v>
                </c:pt>
                <c:pt idx="8">
                  <c:v>40218.0</c:v>
                </c:pt>
                <c:pt idx="9">
                  <c:v>40219.0</c:v>
                </c:pt>
                <c:pt idx="10">
                  <c:v>40220.0</c:v>
                </c:pt>
                <c:pt idx="11">
                  <c:v>40221.0</c:v>
                </c:pt>
                <c:pt idx="12">
                  <c:v>40222.0</c:v>
                </c:pt>
                <c:pt idx="13">
                  <c:v>40223.0</c:v>
                </c:pt>
                <c:pt idx="14">
                  <c:v>40224.0</c:v>
                </c:pt>
                <c:pt idx="15">
                  <c:v>40225.0</c:v>
                </c:pt>
                <c:pt idx="16">
                  <c:v>40226.0</c:v>
                </c:pt>
                <c:pt idx="17">
                  <c:v>40227.0</c:v>
                </c:pt>
                <c:pt idx="18">
                  <c:v>40228.0</c:v>
                </c:pt>
                <c:pt idx="19">
                  <c:v>40229.0</c:v>
                </c:pt>
                <c:pt idx="20">
                  <c:v>40230.0</c:v>
                </c:pt>
                <c:pt idx="21">
                  <c:v>40231.0</c:v>
                </c:pt>
                <c:pt idx="22">
                  <c:v>40232.0</c:v>
                </c:pt>
                <c:pt idx="23">
                  <c:v>40233.0</c:v>
                </c:pt>
                <c:pt idx="24">
                  <c:v>40234.0</c:v>
                </c:pt>
                <c:pt idx="25">
                  <c:v>40235.0</c:v>
                </c:pt>
                <c:pt idx="26">
                  <c:v>40236.0</c:v>
                </c:pt>
                <c:pt idx="27">
                  <c:v>40237.0</c:v>
                </c:pt>
                <c:pt idx="28">
                  <c:v>40238.0</c:v>
                </c:pt>
                <c:pt idx="29">
                  <c:v>40239.0</c:v>
                </c:pt>
                <c:pt idx="30">
                  <c:v>40240.0</c:v>
                </c:pt>
                <c:pt idx="31">
                  <c:v>40241.0</c:v>
                </c:pt>
                <c:pt idx="32">
                  <c:v>40242.0</c:v>
                </c:pt>
                <c:pt idx="33">
                  <c:v>40243.0</c:v>
                </c:pt>
                <c:pt idx="34">
                  <c:v>40244.0</c:v>
                </c:pt>
                <c:pt idx="35">
                  <c:v>40245.0</c:v>
                </c:pt>
                <c:pt idx="36">
                  <c:v>40246.0</c:v>
                </c:pt>
                <c:pt idx="37">
                  <c:v>40247.0</c:v>
                </c:pt>
                <c:pt idx="38">
                  <c:v>40248.0</c:v>
                </c:pt>
                <c:pt idx="39">
                  <c:v>40249.0</c:v>
                </c:pt>
                <c:pt idx="40">
                  <c:v>40250.0</c:v>
                </c:pt>
                <c:pt idx="41">
                  <c:v>40251.0</c:v>
                </c:pt>
                <c:pt idx="42">
                  <c:v>40252.0</c:v>
                </c:pt>
                <c:pt idx="43">
                  <c:v>40253.0</c:v>
                </c:pt>
                <c:pt idx="44">
                  <c:v>40254.0</c:v>
                </c:pt>
                <c:pt idx="45">
                  <c:v>40255.0</c:v>
                </c:pt>
                <c:pt idx="46">
                  <c:v>40256.0</c:v>
                </c:pt>
                <c:pt idx="47">
                  <c:v>40257.0</c:v>
                </c:pt>
                <c:pt idx="48">
                  <c:v>40258.0</c:v>
                </c:pt>
                <c:pt idx="49">
                  <c:v>40259.0</c:v>
                </c:pt>
                <c:pt idx="50">
                  <c:v>40260.0</c:v>
                </c:pt>
                <c:pt idx="51">
                  <c:v>40261.0</c:v>
                </c:pt>
                <c:pt idx="52">
                  <c:v>40262.0</c:v>
                </c:pt>
                <c:pt idx="53">
                  <c:v>40263.0</c:v>
                </c:pt>
                <c:pt idx="54">
                  <c:v>40264.0</c:v>
                </c:pt>
                <c:pt idx="55">
                  <c:v>40265.0</c:v>
                </c:pt>
                <c:pt idx="56">
                  <c:v>40266.0</c:v>
                </c:pt>
                <c:pt idx="57">
                  <c:v>40267.0</c:v>
                </c:pt>
                <c:pt idx="58">
                  <c:v>40268.0</c:v>
                </c:pt>
              </c:numCache>
            </c:numRef>
          </c:cat>
          <c:val>
            <c:numRef>
              <c:f>'Data Entry'!$G$173:$G$231</c:f>
              <c:numCache>
                <c:formatCode>General</c:formatCode>
                <c:ptCount val="59"/>
                <c:pt idx="0">
                  <c:v>40.0</c:v>
                </c:pt>
                <c:pt idx="1">
                  <c:v>45.0</c:v>
                </c:pt>
                <c:pt idx="2">
                  <c:v>50.0</c:v>
                </c:pt>
                <c:pt idx="3">
                  <c:v>50.0</c:v>
                </c:pt>
                <c:pt idx="4">
                  <c:v>55.0</c:v>
                </c:pt>
                <c:pt idx="7">
                  <c:v>60.0</c:v>
                </c:pt>
                <c:pt idx="8">
                  <c:v>60.0</c:v>
                </c:pt>
                <c:pt idx="9">
                  <c:v>65.0</c:v>
                </c:pt>
                <c:pt idx="10">
                  <c:v>70.0</c:v>
                </c:pt>
                <c:pt idx="11">
                  <c:v>70.0</c:v>
                </c:pt>
              </c:numCache>
            </c:numRef>
          </c:val>
          <c:smooth val="0"/>
        </c:ser>
        <c:dLbls>
          <c:showLegendKey val="0"/>
          <c:showVal val="0"/>
          <c:showCatName val="0"/>
          <c:showSerName val="0"/>
          <c:showPercent val="0"/>
          <c:showBubbleSize val="0"/>
        </c:dLbls>
        <c:marker val="1"/>
        <c:smooth val="0"/>
        <c:axId val="-2101801736"/>
        <c:axId val="2140719544"/>
      </c:lineChart>
      <c:dateAx>
        <c:axId val="-2101801736"/>
        <c:scaling>
          <c:orientation val="minMax"/>
        </c:scaling>
        <c:delete val="0"/>
        <c:axPos val="b"/>
        <c:title>
          <c:tx>
            <c:rich>
              <a:bodyPr/>
              <a:lstStyle/>
              <a:p>
                <a:pPr>
                  <a:defRPr sz="1400" b="1" i="0" u="none" strike="noStrike" baseline="0">
                    <a:solidFill>
                      <a:srgbClr val="000000"/>
                    </a:solidFill>
                    <a:latin typeface="Arial"/>
                    <a:ea typeface="Arial"/>
                    <a:cs typeface="Arial"/>
                  </a:defRPr>
                </a:pPr>
                <a:r>
                  <a:rPr lang="en-US"/>
                  <a:t>Date</a:t>
                </a:r>
              </a:p>
            </c:rich>
          </c:tx>
          <c:layout>
            <c:manualLayout>
              <c:xMode val="edge"/>
              <c:yMode val="edge"/>
              <c:x val="0.505405405405405"/>
              <c:y val="0.884520884520891"/>
            </c:manualLayout>
          </c:layout>
          <c:overlay val="0"/>
          <c:spPr>
            <a:noFill/>
            <a:ln w="25400">
              <a:noFill/>
            </a:ln>
          </c:spPr>
        </c:title>
        <c:numFmt formatCode="m/d/yy" sourceLinked="0"/>
        <c:majorTickMark val="out"/>
        <c:minorTickMark val="none"/>
        <c:tickLblPos val="nextTo"/>
        <c:spPr>
          <a:ln w="3175">
            <a:solidFill>
              <a:srgbClr val="000000"/>
            </a:solidFill>
            <a:prstDash val="solid"/>
          </a:ln>
        </c:spPr>
        <c:txPr>
          <a:bodyPr rot="-5400000" vert="horz"/>
          <a:lstStyle/>
          <a:p>
            <a:pPr>
              <a:defRPr sz="1000" b="0" i="0" u="none" strike="noStrike" baseline="0">
                <a:solidFill>
                  <a:srgbClr val="000000"/>
                </a:solidFill>
                <a:latin typeface="Arial"/>
                <a:ea typeface="Arial"/>
                <a:cs typeface="Arial"/>
              </a:defRPr>
            </a:pPr>
            <a:endParaRPr lang="en-US"/>
          </a:p>
        </c:txPr>
        <c:crossAx val="2140719544"/>
        <c:crosses val="autoZero"/>
        <c:auto val="1"/>
        <c:lblOffset val="100"/>
        <c:baseTimeUnit val="days"/>
        <c:majorUnit val="7.0"/>
        <c:majorTimeUnit val="days"/>
        <c:minorUnit val="1.0"/>
        <c:minorTimeUnit val="days"/>
      </c:dateAx>
      <c:valAx>
        <c:axId val="2140719544"/>
        <c:scaling>
          <c:orientation val="minMax"/>
          <c:max val="100.0"/>
          <c:min val="0.0"/>
        </c:scaling>
        <c:delete val="0"/>
        <c:axPos val="l"/>
        <c:majorGridlines>
          <c:spPr>
            <a:ln w="3175">
              <a:solidFill>
                <a:srgbClr val="000000"/>
              </a:solidFill>
              <a:prstDash val="solid"/>
            </a:ln>
          </c:spPr>
        </c:majorGridlines>
        <c:title>
          <c:tx>
            <c:rich>
              <a:bodyPr/>
              <a:lstStyle/>
              <a:p>
                <a:pPr>
                  <a:defRPr sz="1400" b="1" i="0" u="none" strike="noStrike" baseline="0">
                    <a:solidFill>
                      <a:srgbClr val="000000"/>
                    </a:solidFill>
                    <a:latin typeface="Arial"/>
                    <a:ea typeface="Arial"/>
                    <a:cs typeface="Arial"/>
                  </a:defRPr>
                </a:pPr>
                <a:r>
                  <a:rPr lang="en-US"/>
                  <a:t>Percent Total Points</a:t>
                </a:r>
              </a:p>
            </c:rich>
          </c:tx>
          <c:layout>
            <c:manualLayout>
              <c:xMode val="edge"/>
              <c:yMode val="edge"/>
              <c:x val="0.0100475721784777"/>
              <c:y val="0.155739509222031"/>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2101801736"/>
        <c:crosses val="autoZero"/>
        <c:crossBetween val="between"/>
        <c:majorUnit val="10.0"/>
      </c:valAx>
      <c:spPr>
        <a:noFill/>
        <a:ln w="25400">
          <a:noFill/>
        </a:ln>
      </c:spPr>
    </c:plotArea>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'Student Info'!$B$6</c:f>
          <c:strCache>
            <c:ptCount val="1"/>
          </c:strCache>
        </c:strRef>
      </c:tx>
      <c:layout>
        <c:manualLayout>
          <c:xMode val="edge"/>
          <c:yMode val="edge"/>
          <c:x val="0.49460944740398"/>
          <c:y val="0.0320197044334975"/>
        </c:manualLayout>
      </c:layout>
      <c:overlay val="0"/>
      <c:spPr>
        <a:noFill/>
        <a:ln w="25400">
          <a:noFill/>
        </a:ln>
      </c:spPr>
      <c:txPr>
        <a:bodyPr/>
        <a:lstStyle/>
        <a:p>
          <a:pPr>
            <a:defRPr sz="1800" b="1" i="0" u="none" strike="noStrike" baseline="0">
              <a:solidFill>
                <a:srgbClr val="000000"/>
              </a:solidFill>
              <a:latin typeface="Arial"/>
              <a:ea typeface="Arial"/>
              <a:cs typeface="Arial"/>
            </a:defRPr>
          </a:pPr>
          <a:endParaRPr lang="en-US"/>
        </a:p>
      </c:txPr>
    </c:title>
    <c:autoTitleDeleted val="0"/>
    <c:plotArea>
      <c:layout>
        <c:manualLayout>
          <c:layoutTarget val="inner"/>
          <c:xMode val="edge"/>
          <c:yMode val="edge"/>
          <c:x val="0.0987460815047022"/>
          <c:y val="0.164335524052526"/>
          <c:w val="0.873040752351112"/>
          <c:h val="0.538461078810402"/>
        </c:manualLayout>
      </c:layout>
      <c:lineChart>
        <c:grouping val="standard"/>
        <c:varyColors val="0"/>
        <c:ser>
          <c:idx val="0"/>
          <c:order val="0"/>
          <c:spPr>
            <a:ln w="12700">
              <a:solidFill>
                <a:srgbClr val="000090"/>
              </a:solidFill>
              <a:prstDash val="solid"/>
            </a:ln>
          </c:spPr>
          <c:marker>
            <c:symbol val="diamond"/>
            <c:size val="5"/>
            <c:spPr>
              <a:solidFill>
                <a:srgbClr val="000090"/>
              </a:solidFill>
              <a:ln>
                <a:solidFill>
                  <a:srgbClr val="000090"/>
                </a:solidFill>
                <a:prstDash val="solid"/>
              </a:ln>
            </c:spPr>
          </c:marker>
          <c:trendline>
            <c:spPr>
              <a:ln w="25400">
                <a:solidFill>
                  <a:srgbClr val="000000"/>
                </a:solidFill>
                <a:prstDash val="solid"/>
              </a:ln>
            </c:spPr>
            <c:trendlineType val="linear"/>
            <c:dispRSqr val="0"/>
            <c:dispEq val="0"/>
          </c:trendline>
          <c:cat>
            <c:numRef>
              <c:f>'Data Entry'!$B$173:$B$231</c:f>
              <c:numCache>
                <c:formatCode>m/d/yy</c:formatCode>
                <c:ptCount val="59"/>
                <c:pt idx="0">
                  <c:v>40210.0</c:v>
                </c:pt>
                <c:pt idx="1">
                  <c:v>40211.0</c:v>
                </c:pt>
                <c:pt idx="2">
                  <c:v>40212.0</c:v>
                </c:pt>
                <c:pt idx="3">
                  <c:v>40213.0</c:v>
                </c:pt>
                <c:pt idx="4">
                  <c:v>40214.0</c:v>
                </c:pt>
                <c:pt idx="5">
                  <c:v>40215.0</c:v>
                </c:pt>
                <c:pt idx="6">
                  <c:v>40216.0</c:v>
                </c:pt>
                <c:pt idx="7">
                  <c:v>40217.0</c:v>
                </c:pt>
                <c:pt idx="8">
                  <c:v>40218.0</c:v>
                </c:pt>
                <c:pt idx="9">
                  <c:v>40219.0</c:v>
                </c:pt>
                <c:pt idx="10">
                  <c:v>40220.0</c:v>
                </c:pt>
                <c:pt idx="11">
                  <c:v>40221.0</c:v>
                </c:pt>
                <c:pt idx="12">
                  <c:v>40222.0</c:v>
                </c:pt>
                <c:pt idx="13">
                  <c:v>40223.0</c:v>
                </c:pt>
                <c:pt idx="14">
                  <c:v>40224.0</c:v>
                </c:pt>
                <c:pt idx="15">
                  <c:v>40225.0</c:v>
                </c:pt>
                <c:pt idx="16">
                  <c:v>40226.0</c:v>
                </c:pt>
                <c:pt idx="17">
                  <c:v>40227.0</c:v>
                </c:pt>
                <c:pt idx="18">
                  <c:v>40228.0</c:v>
                </c:pt>
                <c:pt idx="19">
                  <c:v>40229.0</c:v>
                </c:pt>
                <c:pt idx="20">
                  <c:v>40230.0</c:v>
                </c:pt>
                <c:pt idx="21">
                  <c:v>40231.0</c:v>
                </c:pt>
                <c:pt idx="22">
                  <c:v>40232.0</c:v>
                </c:pt>
                <c:pt idx="23">
                  <c:v>40233.0</c:v>
                </c:pt>
                <c:pt idx="24">
                  <c:v>40234.0</c:v>
                </c:pt>
                <c:pt idx="25">
                  <c:v>40235.0</c:v>
                </c:pt>
                <c:pt idx="26">
                  <c:v>40236.0</c:v>
                </c:pt>
                <c:pt idx="27">
                  <c:v>40237.0</c:v>
                </c:pt>
                <c:pt idx="28">
                  <c:v>40238.0</c:v>
                </c:pt>
                <c:pt idx="29">
                  <c:v>40239.0</c:v>
                </c:pt>
                <c:pt idx="30">
                  <c:v>40240.0</c:v>
                </c:pt>
                <c:pt idx="31">
                  <c:v>40241.0</c:v>
                </c:pt>
                <c:pt idx="32">
                  <c:v>40242.0</c:v>
                </c:pt>
                <c:pt idx="33">
                  <c:v>40243.0</c:v>
                </c:pt>
                <c:pt idx="34">
                  <c:v>40244.0</c:v>
                </c:pt>
                <c:pt idx="35">
                  <c:v>40245.0</c:v>
                </c:pt>
                <c:pt idx="36">
                  <c:v>40246.0</c:v>
                </c:pt>
                <c:pt idx="37">
                  <c:v>40247.0</c:v>
                </c:pt>
                <c:pt idx="38">
                  <c:v>40248.0</c:v>
                </c:pt>
                <c:pt idx="39">
                  <c:v>40249.0</c:v>
                </c:pt>
                <c:pt idx="40">
                  <c:v>40250.0</c:v>
                </c:pt>
                <c:pt idx="41">
                  <c:v>40251.0</c:v>
                </c:pt>
                <c:pt idx="42">
                  <c:v>40252.0</c:v>
                </c:pt>
                <c:pt idx="43">
                  <c:v>40253.0</c:v>
                </c:pt>
                <c:pt idx="44">
                  <c:v>40254.0</c:v>
                </c:pt>
                <c:pt idx="45">
                  <c:v>40255.0</c:v>
                </c:pt>
                <c:pt idx="46">
                  <c:v>40256.0</c:v>
                </c:pt>
                <c:pt idx="47">
                  <c:v>40257.0</c:v>
                </c:pt>
                <c:pt idx="48">
                  <c:v>40258.0</c:v>
                </c:pt>
                <c:pt idx="49">
                  <c:v>40259.0</c:v>
                </c:pt>
                <c:pt idx="50">
                  <c:v>40260.0</c:v>
                </c:pt>
                <c:pt idx="51">
                  <c:v>40261.0</c:v>
                </c:pt>
                <c:pt idx="52">
                  <c:v>40262.0</c:v>
                </c:pt>
                <c:pt idx="53">
                  <c:v>40263.0</c:v>
                </c:pt>
                <c:pt idx="54">
                  <c:v>40264.0</c:v>
                </c:pt>
                <c:pt idx="55">
                  <c:v>40265.0</c:v>
                </c:pt>
                <c:pt idx="56">
                  <c:v>40266.0</c:v>
                </c:pt>
                <c:pt idx="57">
                  <c:v>40267.0</c:v>
                </c:pt>
                <c:pt idx="58">
                  <c:v>40268.0</c:v>
                </c:pt>
              </c:numCache>
            </c:numRef>
          </c:cat>
          <c:val>
            <c:numRef>
              <c:f>'Data Entry'!$F$173:$F$231</c:f>
              <c:numCache>
                <c:formatCode>General</c:formatCode>
                <c:ptCount val="59"/>
                <c:pt idx="0">
                  <c:v>30.0</c:v>
                </c:pt>
                <c:pt idx="1">
                  <c:v>30.0</c:v>
                </c:pt>
                <c:pt idx="2">
                  <c:v>35.0</c:v>
                </c:pt>
                <c:pt idx="3">
                  <c:v>30.0</c:v>
                </c:pt>
                <c:pt idx="4">
                  <c:v>40.0</c:v>
                </c:pt>
                <c:pt idx="7">
                  <c:v>35.0</c:v>
                </c:pt>
                <c:pt idx="8">
                  <c:v>40.0</c:v>
                </c:pt>
                <c:pt idx="9">
                  <c:v>40.0</c:v>
                </c:pt>
                <c:pt idx="10">
                  <c:v>45.0</c:v>
                </c:pt>
                <c:pt idx="11">
                  <c:v>45.0</c:v>
                </c:pt>
              </c:numCache>
            </c:numRef>
          </c:val>
          <c:smooth val="0"/>
        </c:ser>
        <c:dLbls>
          <c:showLegendKey val="0"/>
          <c:showVal val="0"/>
          <c:showCatName val="0"/>
          <c:showSerName val="0"/>
          <c:showPercent val="0"/>
          <c:showBubbleSize val="0"/>
        </c:dLbls>
        <c:marker val="1"/>
        <c:smooth val="0"/>
        <c:axId val="-2146975544"/>
        <c:axId val="-2146969368"/>
      </c:lineChart>
      <c:dateAx>
        <c:axId val="-2146975544"/>
        <c:scaling>
          <c:orientation val="minMax"/>
        </c:scaling>
        <c:delete val="0"/>
        <c:axPos val="b"/>
        <c:title>
          <c:tx>
            <c:rich>
              <a:bodyPr/>
              <a:lstStyle/>
              <a:p>
                <a:pPr>
                  <a:defRPr sz="1400" b="1" i="0" u="none" strike="noStrike" baseline="0">
                    <a:solidFill>
                      <a:srgbClr val="000000"/>
                    </a:solidFill>
                    <a:latin typeface="Arial"/>
                    <a:ea typeface="Arial"/>
                    <a:cs typeface="Arial"/>
                  </a:defRPr>
                </a:pPr>
                <a:r>
                  <a:rPr lang="en-US"/>
                  <a:t>Date</a:t>
                </a:r>
              </a:p>
            </c:rich>
          </c:tx>
          <c:layout>
            <c:manualLayout>
              <c:xMode val="edge"/>
              <c:yMode val="edge"/>
              <c:x val="0.504043409668137"/>
              <c:y val="0.884237487555435"/>
            </c:manualLayout>
          </c:layout>
          <c:overlay val="0"/>
          <c:spPr>
            <a:noFill/>
            <a:ln w="25400">
              <a:noFill/>
            </a:ln>
          </c:spPr>
        </c:title>
        <c:numFmt formatCode="m/d/yy" sourceLinked="0"/>
        <c:majorTickMark val="out"/>
        <c:minorTickMark val="none"/>
        <c:tickLblPos val="nextTo"/>
        <c:spPr>
          <a:ln w="3175">
            <a:solidFill>
              <a:srgbClr val="000000"/>
            </a:solidFill>
            <a:prstDash val="solid"/>
          </a:ln>
        </c:spPr>
        <c:txPr>
          <a:bodyPr rot="-5400000" vert="horz"/>
          <a:lstStyle/>
          <a:p>
            <a:pPr>
              <a:defRPr sz="1000" b="0" i="0" u="none" strike="noStrike" baseline="0">
                <a:solidFill>
                  <a:srgbClr val="000000"/>
                </a:solidFill>
                <a:latin typeface="Arial"/>
                <a:ea typeface="Arial"/>
                <a:cs typeface="Arial"/>
              </a:defRPr>
            </a:pPr>
            <a:endParaRPr lang="en-US"/>
          </a:p>
        </c:txPr>
        <c:crossAx val="-2146969368"/>
        <c:crosses val="autoZero"/>
        <c:auto val="1"/>
        <c:lblOffset val="100"/>
        <c:baseTimeUnit val="days"/>
        <c:majorUnit val="7.0"/>
        <c:majorTimeUnit val="days"/>
        <c:minorUnit val="1.0"/>
        <c:minorTimeUnit val="days"/>
      </c:dateAx>
      <c:valAx>
        <c:axId val="-2146969368"/>
        <c:scaling>
          <c:orientation val="minMax"/>
          <c:max val="100.0"/>
          <c:min val="0.0"/>
        </c:scaling>
        <c:delete val="0"/>
        <c:axPos val="l"/>
        <c:majorGridlines>
          <c:spPr>
            <a:ln w="3175">
              <a:solidFill>
                <a:srgbClr val="000000"/>
              </a:solidFill>
              <a:prstDash val="solid"/>
            </a:ln>
          </c:spPr>
        </c:majorGridlines>
        <c:title>
          <c:tx>
            <c:rich>
              <a:bodyPr/>
              <a:lstStyle/>
              <a:p>
                <a:pPr>
                  <a:defRPr sz="1400" b="1" i="0" u="none" strike="noStrike" baseline="0">
                    <a:solidFill>
                      <a:srgbClr val="000000"/>
                    </a:solidFill>
                    <a:latin typeface="Arial"/>
                    <a:ea typeface="Arial"/>
                    <a:cs typeface="Arial"/>
                  </a:defRPr>
                </a:pPr>
                <a:r>
                  <a:rPr lang="en-US"/>
                  <a:t>Percent Total Points</a:t>
                </a:r>
              </a:p>
            </c:rich>
          </c:tx>
          <c:layout>
            <c:manualLayout>
              <c:xMode val="edge"/>
              <c:yMode val="edge"/>
              <c:x val="0.0109563648293963"/>
              <c:y val="0.147630171325408"/>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2146975544"/>
        <c:crosses val="autoZero"/>
        <c:crossBetween val="between"/>
        <c:majorUnit val="10.0"/>
      </c:valAx>
      <c:spPr>
        <a:noFill/>
        <a:ln w="25400">
          <a:noFill/>
        </a:ln>
      </c:spPr>
    </c:plotArea>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'Student Info'!$B$6</c:f>
          <c:strCache>
            <c:ptCount val="1"/>
          </c:strCache>
        </c:strRef>
      </c:tx>
      <c:layout>
        <c:manualLayout>
          <c:xMode val="edge"/>
          <c:yMode val="edge"/>
          <c:x val="0.494609508059144"/>
          <c:y val="0.0320197125708945"/>
        </c:manualLayout>
      </c:layout>
      <c:overlay val="0"/>
      <c:spPr>
        <a:noFill/>
        <a:ln w="25400">
          <a:noFill/>
        </a:ln>
      </c:spPr>
      <c:txPr>
        <a:bodyPr/>
        <a:lstStyle/>
        <a:p>
          <a:pPr>
            <a:defRPr sz="1800" b="1" i="0" u="none" strike="noStrike" baseline="0">
              <a:solidFill>
                <a:srgbClr val="000000"/>
              </a:solidFill>
              <a:latin typeface="Arial"/>
              <a:ea typeface="Arial"/>
              <a:cs typeface="Arial"/>
            </a:defRPr>
          </a:pPr>
          <a:endParaRPr lang="en-US"/>
        </a:p>
      </c:txPr>
    </c:title>
    <c:autoTitleDeleted val="0"/>
    <c:plotArea>
      <c:layout>
        <c:manualLayout>
          <c:layoutTarget val="inner"/>
          <c:xMode val="edge"/>
          <c:yMode val="edge"/>
          <c:x val="0.0987460815047022"/>
          <c:y val="0.164335524052526"/>
          <c:w val="0.873040752351112"/>
          <c:h val="0.538461078810402"/>
        </c:manualLayout>
      </c:layout>
      <c:lineChart>
        <c:grouping val="standard"/>
        <c:varyColors val="0"/>
        <c:ser>
          <c:idx val="0"/>
          <c:order val="0"/>
          <c:spPr>
            <a:ln w="12700">
              <a:solidFill>
                <a:srgbClr val="000090"/>
              </a:solidFill>
              <a:prstDash val="solid"/>
            </a:ln>
          </c:spPr>
          <c:marker>
            <c:symbol val="diamond"/>
            <c:size val="5"/>
            <c:spPr>
              <a:solidFill>
                <a:srgbClr val="000090"/>
              </a:solidFill>
              <a:ln>
                <a:solidFill>
                  <a:srgbClr val="000090"/>
                </a:solidFill>
                <a:prstDash val="solid"/>
              </a:ln>
            </c:spPr>
          </c:marker>
          <c:trendline>
            <c:spPr>
              <a:ln w="25400">
                <a:solidFill>
                  <a:srgbClr val="000000"/>
                </a:solidFill>
                <a:prstDash val="solid"/>
              </a:ln>
            </c:spPr>
            <c:trendlineType val="linear"/>
            <c:dispRSqr val="0"/>
            <c:dispEq val="0"/>
          </c:trendline>
          <c:cat>
            <c:numRef>
              <c:f>'Data Entry'!$B$173:$B$231</c:f>
              <c:numCache>
                <c:formatCode>m/d/yy</c:formatCode>
                <c:ptCount val="59"/>
                <c:pt idx="0">
                  <c:v>40210.0</c:v>
                </c:pt>
                <c:pt idx="1">
                  <c:v>40211.0</c:v>
                </c:pt>
                <c:pt idx="2">
                  <c:v>40212.0</c:v>
                </c:pt>
                <c:pt idx="3">
                  <c:v>40213.0</c:v>
                </c:pt>
                <c:pt idx="4">
                  <c:v>40214.0</c:v>
                </c:pt>
                <c:pt idx="5">
                  <c:v>40215.0</c:v>
                </c:pt>
                <c:pt idx="6">
                  <c:v>40216.0</c:v>
                </c:pt>
                <c:pt idx="7">
                  <c:v>40217.0</c:v>
                </c:pt>
                <c:pt idx="8">
                  <c:v>40218.0</c:v>
                </c:pt>
                <c:pt idx="9">
                  <c:v>40219.0</c:v>
                </c:pt>
                <c:pt idx="10">
                  <c:v>40220.0</c:v>
                </c:pt>
                <c:pt idx="11">
                  <c:v>40221.0</c:v>
                </c:pt>
                <c:pt idx="12">
                  <c:v>40222.0</c:v>
                </c:pt>
                <c:pt idx="13">
                  <c:v>40223.0</c:v>
                </c:pt>
                <c:pt idx="14">
                  <c:v>40224.0</c:v>
                </c:pt>
                <c:pt idx="15">
                  <c:v>40225.0</c:v>
                </c:pt>
                <c:pt idx="16">
                  <c:v>40226.0</c:v>
                </c:pt>
                <c:pt idx="17">
                  <c:v>40227.0</c:v>
                </c:pt>
                <c:pt idx="18">
                  <c:v>40228.0</c:v>
                </c:pt>
                <c:pt idx="19">
                  <c:v>40229.0</c:v>
                </c:pt>
                <c:pt idx="20">
                  <c:v>40230.0</c:v>
                </c:pt>
                <c:pt idx="21">
                  <c:v>40231.0</c:v>
                </c:pt>
                <c:pt idx="22">
                  <c:v>40232.0</c:v>
                </c:pt>
                <c:pt idx="23">
                  <c:v>40233.0</c:v>
                </c:pt>
                <c:pt idx="24">
                  <c:v>40234.0</c:v>
                </c:pt>
                <c:pt idx="25">
                  <c:v>40235.0</c:v>
                </c:pt>
                <c:pt idx="26">
                  <c:v>40236.0</c:v>
                </c:pt>
                <c:pt idx="27">
                  <c:v>40237.0</c:v>
                </c:pt>
                <c:pt idx="28">
                  <c:v>40238.0</c:v>
                </c:pt>
                <c:pt idx="29">
                  <c:v>40239.0</c:v>
                </c:pt>
                <c:pt idx="30">
                  <c:v>40240.0</c:v>
                </c:pt>
                <c:pt idx="31">
                  <c:v>40241.0</c:v>
                </c:pt>
                <c:pt idx="32">
                  <c:v>40242.0</c:v>
                </c:pt>
                <c:pt idx="33">
                  <c:v>40243.0</c:v>
                </c:pt>
                <c:pt idx="34">
                  <c:v>40244.0</c:v>
                </c:pt>
                <c:pt idx="35">
                  <c:v>40245.0</c:v>
                </c:pt>
                <c:pt idx="36">
                  <c:v>40246.0</c:v>
                </c:pt>
                <c:pt idx="37">
                  <c:v>40247.0</c:v>
                </c:pt>
                <c:pt idx="38">
                  <c:v>40248.0</c:v>
                </c:pt>
                <c:pt idx="39">
                  <c:v>40249.0</c:v>
                </c:pt>
                <c:pt idx="40">
                  <c:v>40250.0</c:v>
                </c:pt>
                <c:pt idx="41">
                  <c:v>40251.0</c:v>
                </c:pt>
                <c:pt idx="42">
                  <c:v>40252.0</c:v>
                </c:pt>
                <c:pt idx="43">
                  <c:v>40253.0</c:v>
                </c:pt>
                <c:pt idx="44">
                  <c:v>40254.0</c:v>
                </c:pt>
                <c:pt idx="45">
                  <c:v>40255.0</c:v>
                </c:pt>
                <c:pt idx="46">
                  <c:v>40256.0</c:v>
                </c:pt>
                <c:pt idx="47">
                  <c:v>40257.0</c:v>
                </c:pt>
                <c:pt idx="48">
                  <c:v>40258.0</c:v>
                </c:pt>
                <c:pt idx="49">
                  <c:v>40259.0</c:v>
                </c:pt>
                <c:pt idx="50">
                  <c:v>40260.0</c:v>
                </c:pt>
                <c:pt idx="51">
                  <c:v>40261.0</c:v>
                </c:pt>
                <c:pt idx="52">
                  <c:v>40262.0</c:v>
                </c:pt>
                <c:pt idx="53">
                  <c:v>40263.0</c:v>
                </c:pt>
                <c:pt idx="54">
                  <c:v>40264.0</c:v>
                </c:pt>
                <c:pt idx="55">
                  <c:v>40265.0</c:v>
                </c:pt>
                <c:pt idx="56">
                  <c:v>40266.0</c:v>
                </c:pt>
                <c:pt idx="57">
                  <c:v>40267.0</c:v>
                </c:pt>
                <c:pt idx="58">
                  <c:v>40268.0</c:v>
                </c:pt>
              </c:numCache>
            </c:numRef>
          </c:cat>
          <c:val>
            <c:numRef>
              <c:f>'Data Entry'!$F$173:$F$231</c:f>
              <c:numCache>
                <c:formatCode>General</c:formatCode>
                <c:ptCount val="59"/>
                <c:pt idx="0">
                  <c:v>50.0</c:v>
                </c:pt>
                <c:pt idx="1">
                  <c:v>40.0</c:v>
                </c:pt>
                <c:pt idx="2">
                  <c:v>35.0</c:v>
                </c:pt>
                <c:pt idx="3">
                  <c:v>35.0</c:v>
                </c:pt>
                <c:pt idx="4">
                  <c:v>40.0</c:v>
                </c:pt>
                <c:pt idx="7">
                  <c:v>35.0</c:v>
                </c:pt>
                <c:pt idx="8">
                  <c:v>35.0</c:v>
                </c:pt>
                <c:pt idx="9">
                  <c:v>30.0</c:v>
                </c:pt>
                <c:pt idx="10">
                  <c:v>25.0</c:v>
                </c:pt>
                <c:pt idx="11">
                  <c:v>25.0</c:v>
                </c:pt>
              </c:numCache>
            </c:numRef>
          </c:val>
          <c:smooth val="0"/>
        </c:ser>
        <c:dLbls>
          <c:showLegendKey val="0"/>
          <c:showVal val="0"/>
          <c:showCatName val="0"/>
          <c:showSerName val="0"/>
          <c:showPercent val="0"/>
          <c:showBubbleSize val="0"/>
        </c:dLbls>
        <c:marker val="1"/>
        <c:smooth val="0"/>
        <c:axId val="-2113799736"/>
        <c:axId val="-2113806424"/>
      </c:lineChart>
      <c:dateAx>
        <c:axId val="-2113799736"/>
        <c:scaling>
          <c:orientation val="minMax"/>
        </c:scaling>
        <c:delete val="0"/>
        <c:axPos val="b"/>
        <c:title>
          <c:tx>
            <c:rich>
              <a:bodyPr/>
              <a:lstStyle/>
              <a:p>
                <a:pPr>
                  <a:defRPr sz="1400" b="1" i="0" u="none" strike="noStrike" baseline="0">
                    <a:solidFill>
                      <a:srgbClr val="000000"/>
                    </a:solidFill>
                    <a:latin typeface="Arial"/>
                    <a:ea typeface="Arial"/>
                    <a:cs typeface="Arial"/>
                  </a:defRPr>
                </a:pPr>
                <a:r>
                  <a:rPr lang="en-US"/>
                  <a:t>Date</a:t>
                </a:r>
              </a:p>
            </c:rich>
          </c:tx>
          <c:layout>
            <c:manualLayout>
              <c:xMode val="edge"/>
              <c:yMode val="edge"/>
              <c:x val="0.504043393478636"/>
              <c:y val="0.884237376796427"/>
            </c:manualLayout>
          </c:layout>
          <c:overlay val="0"/>
          <c:spPr>
            <a:noFill/>
            <a:ln w="25400">
              <a:noFill/>
            </a:ln>
          </c:spPr>
        </c:title>
        <c:numFmt formatCode="m/d/yy" sourceLinked="0"/>
        <c:majorTickMark val="out"/>
        <c:minorTickMark val="none"/>
        <c:tickLblPos val="nextTo"/>
        <c:spPr>
          <a:ln w="3175">
            <a:solidFill>
              <a:srgbClr val="000000"/>
            </a:solidFill>
            <a:prstDash val="solid"/>
          </a:ln>
        </c:spPr>
        <c:txPr>
          <a:bodyPr rot="-5400000" vert="horz"/>
          <a:lstStyle/>
          <a:p>
            <a:pPr>
              <a:defRPr sz="1000" b="0" i="0" u="none" strike="noStrike" baseline="0">
                <a:solidFill>
                  <a:srgbClr val="000000"/>
                </a:solidFill>
                <a:latin typeface="Arial"/>
                <a:ea typeface="Arial"/>
                <a:cs typeface="Arial"/>
              </a:defRPr>
            </a:pPr>
            <a:endParaRPr lang="en-US"/>
          </a:p>
        </c:txPr>
        <c:crossAx val="-2113806424"/>
        <c:crosses val="autoZero"/>
        <c:auto val="1"/>
        <c:lblOffset val="100"/>
        <c:baseTimeUnit val="days"/>
        <c:majorUnit val="7.0"/>
        <c:majorTimeUnit val="days"/>
        <c:minorUnit val="1.0"/>
        <c:minorTimeUnit val="days"/>
      </c:dateAx>
      <c:valAx>
        <c:axId val="-2113806424"/>
        <c:scaling>
          <c:orientation val="minMax"/>
          <c:max val="100.0"/>
          <c:min val="0.0"/>
        </c:scaling>
        <c:delete val="0"/>
        <c:axPos val="l"/>
        <c:majorGridlines>
          <c:spPr>
            <a:ln w="3175">
              <a:solidFill>
                <a:srgbClr val="000000"/>
              </a:solidFill>
              <a:prstDash val="solid"/>
            </a:ln>
          </c:spPr>
        </c:majorGridlines>
        <c:title>
          <c:tx>
            <c:rich>
              <a:bodyPr/>
              <a:lstStyle/>
              <a:p>
                <a:pPr>
                  <a:defRPr sz="1400" b="1" i="0" u="none" strike="noStrike" baseline="0">
                    <a:solidFill>
                      <a:srgbClr val="000000"/>
                    </a:solidFill>
                    <a:latin typeface="Arial"/>
                    <a:ea typeface="Arial"/>
                    <a:cs typeface="Arial"/>
                  </a:defRPr>
                </a:pPr>
                <a:r>
                  <a:rPr lang="en-US"/>
                  <a:t>Percent Total Points</a:t>
                </a:r>
              </a:p>
            </c:rich>
          </c:tx>
          <c:layout>
            <c:manualLayout>
              <c:xMode val="edge"/>
              <c:yMode val="edge"/>
              <c:x val="0.00924746430001334"/>
              <c:y val="0.14246621573543"/>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2113799736"/>
        <c:crosses val="autoZero"/>
        <c:crossBetween val="between"/>
        <c:majorUnit val="10.0"/>
      </c:valAx>
      <c:spPr>
        <a:noFill/>
        <a:ln w="25400">
          <a:noFill/>
        </a:ln>
      </c:spPr>
    </c:plotArea>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omments/comment1.xml><?xml version="1.0" encoding="utf-8"?>
<p:cmLst xmlns:a="http://schemas.openxmlformats.org/drawingml/2006/main" xmlns:r="http://schemas.openxmlformats.org/officeDocument/2006/relationships" xmlns:p="http://schemas.openxmlformats.org/presentationml/2006/main">
  <p:cm authorId="1" dt="2013-08-05T10:08:34.953" idx="14">
    <p:pos x="10" y="10"/>
    <p:text>remove slide background</p:text>
  </p:cm>
</p:cmLst>
</file>

<file path=ppt/drawings/drawing1.xml><?xml version="1.0" encoding="utf-8"?>
<c:userShapes xmlns:c="http://schemas.openxmlformats.org/drawingml/2006/chart">
  <cdr:relSizeAnchor xmlns:cdr="http://schemas.openxmlformats.org/drawingml/2006/chartDrawing">
    <cdr:from>
      <cdr:x>0.09996</cdr:x>
      <cdr:y>0.25213</cdr:y>
    </cdr:from>
    <cdr:to>
      <cdr:x>0.98857</cdr:x>
      <cdr:y>0.25213</cdr:y>
    </cdr:to>
    <cdr:sp macro="" textlink="">
      <cdr:nvSpPr>
        <cdr:cNvPr id="44033" name="Line 1"/>
        <cdr:cNvSpPr>
          <a:spLocks xmlns:a="http://schemas.openxmlformats.org/drawingml/2006/main" noChangeShapeType="1"/>
        </cdr:cNvSpPr>
      </cdr:nvSpPr>
      <cdr:spPr bwMode="auto">
        <a:xfrm xmlns:a="http://schemas.openxmlformats.org/drawingml/2006/main">
          <a:off x="807388" y="918978"/>
          <a:ext cx="7177494" cy="0"/>
        </a:xfrm>
        <a:prstGeom xmlns:a="http://schemas.openxmlformats.org/drawingml/2006/main" prst="line">
          <a:avLst/>
        </a:prstGeom>
        <a:noFill xmlns:a="http://schemas.openxmlformats.org/drawingml/2006/main"/>
        <a:ln xmlns:a="http://schemas.openxmlformats.org/drawingml/2006/main" w="38100">
          <a:solidFill>
            <a:srgbClr val="FF0000"/>
          </a:solidFill>
          <a:round/>
          <a:headEnd/>
          <a:tailEnd/>
        </a:ln>
      </cdr:spPr>
      <cdr:txBody>
        <a:bodyPr xmlns:a="http://schemas.openxmlformats.org/drawingml/2006/main"/>
        <a:lstStyle xmlns:a="http://schemas.openxmlformats.org/drawingml/2006/main"/>
        <a:p xmlns:a="http://schemas.openxmlformats.org/drawingml/2006/main">
          <a:endParaRPr lang="en-US" dirty="0">
            <a:latin typeface="Calibri"/>
          </a:endParaRPr>
        </a:p>
      </cdr:txBody>
    </cdr:sp>
  </cdr:relSizeAnchor>
  <cdr:relSizeAnchor xmlns:cdr="http://schemas.openxmlformats.org/drawingml/2006/chartDrawing">
    <cdr:from>
      <cdr:x>0.12037</cdr:x>
      <cdr:y>0.40407</cdr:y>
    </cdr:from>
    <cdr:to>
      <cdr:x>0.49537</cdr:x>
      <cdr:y>0.49702</cdr:y>
    </cdr:to>
    <cdr:sp macro="" textlink="">
      <cdr:nvSpPr>
        <cdr:cNvPr id="3" name="TextBox 2"/>
        <cdr:cNvSpPr txBox="1"/>
      </cdr:nvSpPr>
      <cdr:spPr>
        <a:xfrm xmlns:a="http://schemas.openxmlformats.org/drawingml/2006/main">
          <a:off x="990600" y="1828800"/>
          <a:ext cx="3086100" cy="42068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n-US" sz="2000" dirty="0" smtClean="0">
              <a:latin typeface="Calibri"/>
              <a:cs typeface="Calibri"/>
            </a:rPr>
            <a:t> </a:t>
          </a:r>
          <a:r>
            <a:rPr lang="en-US" sz="2000" dirty="0">
              <a:latin typeface="Calibri"/>
              <a:cs typeface="Calibri"/>
            </a:rPr>
            <a:t>Level of</a:t>
          </a:r>
          <a:r>
            <a:rPr lang="en-US" sz="2000" baseline="0" dirty="0">
              <a:latin typeface="Calibri"/>
              <a:cs typeface="Calibri"/>
            </a:rPr>
            <a:t> Performance</a:t>
          </a:r>
          <a:endParaRPr lang="en-US" sz="2000" dirty="0">
            <a:latin typeface="Calibri"/>
            <a:cs typeface="Calibri"/>
          </a:endParaRPr>
        </a:p>
      </cdr:txBody>
    </cdr:sp>
  </cdr:relSizeAnchor>
  <cdr:relSizeAnchor xmlns:cdr="http://schemas.openxmlformats.org/drawingml/2006/chartDrawing">
    <cdr:from>
      <cdr:x>0.49074</cdr:x>
      <cdr:y>0.15153</cdr:y>
    </cdr:from>
    <cdr:to>
      <cdr:x>0.74074</cdr:x>
      <cdr:y>0.23571</cdr:y>
    </cdr:to>
    <cdr:sp macro="" textlink="">
      <cdr:nvSpPr>
        <cdr:cNvPr id="4" name="TextBox 3"/>
        <cdr:cNvSpPr txBox="1"/>
      </cdr:nvSpPr>
      <cdr:spPr>
        <a:xfrm xmlns:a="http://schemas.openxmlformats.org/drawingml/2006/main">
          <a:off x="4038600" y="685800"/>
          <a:ext cx="2057400" cy="3810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2000" dirty="0" smtClean="0">
              <a:latin typeface="Calibri"/>
              <a:cs typeface="Calibri"/>
            </a:rPr>
            <a:t>Goal Line</a:t>
          </a:r>
          <a:endParaRPr lang="en-US" sz="2000" dirty="0">
            <a:latin typeface="Calibri"/>
            <a:cs typeface="Calibri"/>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0.09996</cdr:x>
      <cdr:y>0.25213</cdr:y>
    </cdr:from>
    <cdr:to>
      <cdr:x>0.98857</cdr:x>
      <cdr:y>0.25213</cdr:y>
    </cdr:to>
    <cdr:sp macro="" textlink="">
      <cdr:nvSpPr>
        <cdr:cNvPr id="44033" name="Line 1"/>
        <cdr:cNvSpPr>
          <a:spLocks xmlns:a="http://schemas.openxmlformats.org/drawingml/2006/main" noChangeShapeType="1"/>
        </cdr:cNvSpPr>
      </cdr:nvSpPr>
      <cdr:spPr bwMode="auto">
        <a:xfrm xmlns:a="http://schemas.openxmlformats.org/drawingml/2006/main">
          <a:off x="807388" y="918978"/>
          <a:ext cx="7177494" cy="0"/>
        </a:xfrm>
        <a:prstGeom xmlns:a="http://schemas.openxmlformats.org/drawingml/2006/main" prst="line">
          <a:avLst/>
        </a:prstGeom>
        <a:noFill xmlns:a="http://schemas.openxmlformats.org/drawingml/2006/main"/>
        <a:ln xmlns:a="http://schemas.openxmlformats.org/drawingml/2006/main" w="38100">
          <a:solidFill>
            <a:srgbClr val="FF0000"/>
          </a:solidFill>
          <a:round/>
          <a:headEnd/>
          <a:tailEnd/>
        </a:ln>
      </cdr:spPr>
      <cdr:txBody>
        <a:bodyPr xmlns:a="http://schemas.openxmlformats.org/drawingml/2006/main"/>
        <a:lstStyle xmlns:a="http://schemas.openxmlformats.org/drawingml/2006/main"/>
        <a:p xmlns:a="http://schemas.openxmlformats.org/drawingml/2006/main">
          <a:endParaRPr lang="en-US" dirty="0">
            <a:latin typeface="Calibri"/>
          </a:endParaRPr>
        </a:p>
      </cdr:txBody>
    </cdr:sp>
  </cdr:relSizeAnchor>
  <cdr:relSizeAnchor xmlns:cdr="http://schemas.openxmlformats.org/drawingml/2006/chartDrawing">
    <cdr:from>
      <cdr:x>0.12037</cdr:x>
      <cdr:y>0.40407</cdr:y>
    </cdr:from>
    <cdr:to>
      <cdr:x>0.49537</cdr:x>
      <cdr:y>0.49702</cdr:y>
    </cdr:to>
    <cdr:sp macro="" textlink="">
      <cdr:nvSpPr>
        <cdr:cNvPr id="3" name="TextBox 2"/>
        <cdr:cNvSpPr txBox="1"/>
      </cdr:nvSpPr>
      <cdr:spPr>
        <a:xfrm xmlns:a="http://schemas.openxmlformats.org/drawingml/2006/main">
          <a:off x="990600" y="1828800"/>
          <a:ext cx="3086100" cy="42068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n-US" sz="2000" dirty="0" smtClean="0">
              <a:latin typeface="Calibri"/>
              <a:cs typeface="Calibri"/>
            </a:rPr>
            <a:t> </a:t>
          </a:r>
          <a:r>
            <a:rPr lang="en-US" sz="2000" dirty="0">
              <a:latin typeface="Calibri"/>
              <a:cs typeface="Calibri"/>
            </a:rPr>
            <a:t>Level of</a:t>
          </a:r>
          <a:r>
            <a:rPr lang="en-US" sz="2000" baseline="0" dirty="0">
              <a:latin typeface="Calibri"/>
              <a:cs typeface="Calibri"/>
            </a:rPr>
            <a:t> Performance</a:t>
          </a:r>
          <a:endParaRPr lang="en-US" sz="2000" dirty="0">
            <a:latin typeface="Calibri"/>
            <a:cs typeface="Calibri"/>
          </a:endParaRPr>
        </a:p>
      </cdr:txBody>
    </cdr:sp>
  </cdr:relSizeAnchor>
  <cdr:relSizeAnchor xmlns:cdr="http://schemas.openxmlformats.org/drawingml/2006/chartDrawing">
    <cdr:from>
      <cdr:x>0.49074</cdr:x>
      <cdr:y>0.15153</cdr:y>
    </cdr:from>
    <cdr:to>
      <cdr:x>0.74074</cdr:x>
      <cdr:y>0.23571</cdr:y>
    </cdr:to>
    <cdr:sp macro="" textlink="">
      <cdr:nvSpPr>
        <cdr:cNvPr id="4" name="TextBox 3"/>
        <cdr:cNvSpPr txBox="1"/>
      </cdr:nvSpPr>
      <cdr:spPr>
        <a:xfrm xmlns:a="http://schemas.openxmlformats.org/drawingml/2006/main">
          <a:off x="4038600" y="685800"/>
          <a:ext cx="2057400" cy="3810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2000" dirty="0" smtClean="0">
              <a:latin typeface="Calibri"/>
              <a:cs typeface="Calibri"/>
            </a:rPr>
            <a:t>Goal Line</a:t>
          </a:r>
          <a:endParaRPr lang="en-US" sz="2000" dirty="0">
            <a:latin typeface="Calibri"/>
            <a:cs typeface="Calibri"/>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0.09937</cdr:x>
      <cdr:y>0.27286</cdr:y>
    </cdr:from>
    <cdr:to>
      <cdr:x>0.97444</cdr:x>
      <cdr:y>0.27286</cdr:y>
    </cdr:to>
    <cdr:sp macro="" textlink="">
      <cdr:nvSpPr>
        <cdr:cNvPr id="43009" name="Line 1"/>
        <cdr:cNvSpPr>
          <a:spLocks xmlns:a="http://schemas.openxmlformats.org/drawingml/2006/main" noChangeShapeType="1"/>
        </cdr:cNvSpPr>
      </cdr:nvSpPr>
      <cdr:spPr bwMode="auto">
        <a:xfrm xmlns:a="http://schemas.openxmlformats.org/drawingml/2006/main">
          <a:off x="805149" y="991076"/>
          <a:ext cx="7090368" cy="0"/>
        </a:xfrm>
        <a:prstGeom xmlns:a="http://schemas.openxmlformats.org/drawingml/2006/main" prst="line">
          <a:avLst/>
        </a:prstGeom>
        <a:noFill xmlns:a="http://schemas.openxmlformats.org/drawingml/2006/main"/>
        <a:ln xmlns:a="http://schemas.openxmlformats.org/drawingml/2006/main" w="38100">
          <a:solidFill>
            <a:srgbClr val="FF0000"/>
          </a:solidFill>
          <a:round/>
          <a:headEnd/>
          <a:tailEnd/>
        </a:ln>
      </cdr:spPr>
      <cdr:txBody>
        <a:bodyPr xmlns:a="http://schemas.openxmlformats.org/drawingml/2006/main"/>
        <a:lstStyle xmlns:a="http://schemas.openxmlformats.org/drawingml/2006/main"/>
        <a:p xmlns:a="http://schemas.openxmlformats.org/drawingml/2006/main">
          <a:endParaRPr lang="en-US" dirty="0">
            <a:latin typeface="Calibri"/>
          </a:endParaRPr>
        </a:p>
      </cdr:txBody>
    </cdr:sp>
  </cdr:relSizeAnchor>
  <cdr:relSizeAnchor xmlns:cdr="http://schemas.openxmlformats.org/drawingml/2006/chartDrawing">
    <cdr:from>
      <cdr:x>0.13889</cdr:x>
      <cdr:y>0.50509</cdr:y>
    </cdr:from>
    <cdr:to>
      <cdr:x>0.51389</cdr:x>
      <cdr:y>0.59804</cdr:y>
    </cdr:to>
    <cdr:sp macro="" textlink="">
      <cdr:nvSpPr>
        <cdr:cNvPr id="3" name="TextBox 2"/>
        <cdr:cNvSpPr txBox="1"/>
      </cdr:nvSpPr>
      <cdr:spPr>
        <a:xfrm xmlns:a="http://schemas.openxmlformats.org/drawingml/2006/main">
          <a:off x="1143000" y="2286000"/>
          <a:ext cx="3086100" cy="420689"/>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2000" dirty="0" smtClean="0">
              <a:latin typeface="Calibri"/>
              <a:cs typeface="Calibri"/>
            </a:rPr>
            <a:t>Level </a:t>
          </a:r>
          <a:r>
            <a:rPr lang="en-US" sz="2000" dirty="0">
              <a:latin typeface="Calibri"/>
              <a:cs typeface="Calibri"/>
            </a:rPr>
            <a:t>of</a:t>
          </a:r>
          <a:r>
            <a:rPr lang="en-US" sz="2000" baseline="0" dirty="0">
              <a:latin typeface="Calibri"/>
              <a:cs typeface="Calibri"/>
            </a:rPr>
            <a:t> Performance</a:t>
          </a:r>
          <a:endParaRPr lang="en-US" sz="2000" dirty="0">
            <a:latin typeface="Calibri"/>
            <a:cs typeface="Calibri"/>
          </a:endParaRPr>
        </a:p>
      </cdr:txBody>
    </cdr:sp>
  </cdr:relSizeAnchor>
  <cdr:relSizeAnchor xmlns:cdr="http://schemas.openxmlformats.org/drawingml/2006/chartDrawing">
    <cdr:from>
      <cdr:x>0.41667</cdr:x>
      <cdr:y>0.20203</cdr:y>
    </cdr:from>
    <cdr:to>
      <cdr:x>0.625</cdr:x>
      <cdr:y>0.29499</cdr:y>
    </cdr:to>
    <cdr:sp macro="" textlink="">
      <cdr:nvSpPr>
        <cdr:cNvPr id="4" name="TextBox 3"/>
        <cdr:cNvSpPr txBox="1"/>
      </cdr:nvSpPr>
      <cdr:spPr>
        <a:xfrm xmlns:a="http://schemas.openxmlformats.org/drawingml/2006/main">
          <a:off x="3429000" y="914400"/>
          <a:ext cx="1714473" cy="420734"/>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2000" dirty="0">
              <a:latin typeface="Calibri"/>
              <a:cs typeface="Calibri"/>
            </a:rPr>
            <a:t>Goal Line</a:t>
          </a:r>
        </a:p>
      </cdr:txBody>
    </cdr:sp>
  </cdr:relSizeAnchor>
  <cdr:relSizeAnchor xmlns:cdr="http://schemas.openxmlformats.org/drawingml/2006/chartDrawing">
    <cdr:from>
      <cdr:x>0.2389</cdr:x>
      <cdr:y>0.27642</cdr:y>
    </cdr:from>
    <cdr:to>
      <cdr:x>0.6139</cdr:x>
      <cdr:y>0.36937</cdr:y>
    </cdr:to>
    <cdr:sp macro="" textlink="">
      <cdr:nvSpPr>
        <cdr:cNvPr id="5" name="TextBox 4"/>
        <cdr:cNvSpPr txBox="1"/>
      </cdr:nvSpPr>
      <cdr:spPr>
        <a:xfrm xmlns:a="http://schemas.openxmlformats.org/drawingml/2006/main" rot="20464520">
          <a:off x="1966011" y="1251080"/>
          <a:ext cx="3086100" cy="420688"/>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2000" dirty="0">
              <a:latin typeface="Calibri"/>
              <a:cs typeface="Calibri"/>
            </a:rPr>
            <a:t>Trend Line</a:t>
          </a:r>
        </a:p>
      </cdr:txBody>
    </cdr:sp>
  </cdr:relSizeAnchor>
</c:userShapes>
</file>

<file path=ppt/drawings/drawing4.xml><?xml version="1.0" encoding="utf-8"?>
<c:userShapes xmlns:c="http://schemas.openxmlformats.org/drawingml/2006/chart">
  <cdr:relSizeAnchor xmlns:cdr="http://schemas.openxmlformats.org/drawingml/2006/chartDrawing">
    <cdr:from>
      <cdr:x>0.09937</cdr:x>
      <cdr:y>0.27286</cdr:y>
    </cdr:from>
    <cdr:to>
      <cdr:x>0.97444</cdr:x>
      <cdr:y>0.27286</cdr:y>
    </cdr:to>
    <cdr:sp macro="" textlink="">
      <cdr:nvSpPr>
        <cdr:cNvPr id="43009" name="Line 1"/>
        <cdr:cNvSpPr>
          <a:spLocks xmlns:a="http://schemas.openxmlformats.org/drawingml/2006/main" noChangeShapeType="1"/>
        </cdr:cNvSpPr>
      </cdr:nvSpPr>
      <cdr:spPr bwMode="auto">
        <a:xfrm xmlns:a="http://schemas.openxmlformats.org/drawingml/2006/main">
          <a:off x="805149" y="991076"/>
          <a:ext cx="7090368" cy="0"/>
        </a:xfrm>
        <a:prstGeom xmlns:a="http://schemas.openxmlformats.org/drawingml/2006/main" prst="line">
          <a:avLst/>
        </a:prstGeom>
        <a:noFill xmlns:a="http://schemas.openxmlformats.org/drawingml/2006/main"/>
        <a:ln xmlns:a="http://schemas.openxmlformats.org/drawingml/2006/main" w="38100">
          <a:solidFill>
            <a:srgbClr val="FF0000"/>
          </a:solidFill>
          <a:round/>
          <a:headEnd/>
          <a:tailEnd/>
        </a:ln>
      </cdr:spPr>
      <cdr:txBody>
        <a:bodyPr xmlns:a="http://schemas.openxmlformats.org/drawingml/2006/main"/>
        <a:lstStyle xmlns:a="http://schemas.openxmlformats.org/drawingml/2006/main"/>
        <a:p xmlns:a="http://schemas.openxmlformats.org/drawingml/2006/main">
          <a:endParaRPr lang="en-US" dirty="0">
            <a:latin typeface="Calibri"/>
          </a:endParaRPr>
        </a:p>
      </cdr:txBody>
    </cdr:sp>
  </cdr:relSizeAnchor>
  <cdr:relSizeAnchor xmlns:cdr="http://schemas.openxmlformats.org/drawingml/2006/chartDrawing">
    <cdr:from>
      <cdr:x>0.14831</cdr:x>
      <cdr:y>0.36148</cdr:y>
    </cdr:from>
    <cdr:to>
      <cdr:x>0.30085</cdr:x>
      <cdr:y>0.47302</cdr:y>
    </cdr:to>
    <cdr:sp macro="" textlink="">
      <cdr:nvSpPr>
        <cdr:cNvPr id="3" name="TextBox 2"/>
        <cdr:cNvSpPr txBox="1"/>
      </cdr:nvSpPr>
      <cdr:spPr>
        <a:xfrm xmlns:a="http://schemas.openxmlformats.org/drawingml/2006/main">
          <a:off x="889000" y="889000"/>
          <a:ext cx="914400" cy="274319"/>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en-US" sz="1100" dirty="0">
            <a:latin typeface="Calibri"/>
          </a:endParaRPr>
        </a:p>
      </cdr:txBody>
    </cdr:sp>
  </cdr:relSizeAnchor>
  <cdr:relSizeAnchor xmlns:cdr="http://schemas.openxmlformats.org/drawingml/2006/chartDrawing">
    <cdr:from>
      <cdr:x>0.24326</cdr:x>
      <cdr:y>0.4748</cdr:y>
    </cdr:from>
    <cdr:to>
      <cdr:x>0.44415</cdr:x>
      <cdr:y>0.56203</cdr:y>
    </cdr:to>
    <cdr:sp macro="" textlink="">
      <cdr:nvSpPr>
        <cdr:cNvPr id="5" name="TextBox 4"/>
        <cdr:cNvSpPr txBox="1"/>
      </cdr:nvSpPr>
      <cdr:spPr>
        <a:xfrm xmlns:a="http://schemas.openxmlformats.org/drawingml/2006/main" rot="1071138">
          <a:off x="2001917" y="2148908"/>
          <a:ext cx="1653244" cy="394821"/>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2000" dirty="0">
              <a:latin typeface="Calibri"/>
              <a:cs typeface="Calibri"/>
            </a:rPr>
            <a:t>Trend Line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0FB762B-1AB4-7149-9A47-D222CCAF76D7}" type="datetimeFigureOut">
              <a:rPr lang="en-US" smtClean="0"/>
              <a:pPr/>
              <a:t>5/11/15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4614579-F112-034A-9ABE-7050F67F9B99}" type="slidenum">
              <a:rPr lang="en-US" smtClean="0"/>
              <a:pPr/>
              <a:t>‹#›</a:t>
            </a:fld>
            <a:endParaRPr lang="en-US"/>
          </a:p>
        </p:txBody>
      </p:sp>
    </p:spTree>
    <p:extLst>
      <p:ext uri="{BB962C8B-B14F-4D97-AF65-F5344CB8AC3E}">
        <p14:creationId xmlns:p14="http://schemas.microsoft.com/office/powerpoint/2010/main" val="35863076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D0E9B8-F6FA-DA48-900D-304F968A2FA6}" type="datetimeFigureOut">
              <a:rPr lang="en-US" smtClean="0"/>
              <a:pPr/>
              <a:t>5/11/15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75B4DD-DD12-5549-9756-868EB0781E70}" type="slidenum">
              <a:rPr lang="en-US" smtClean="0"/>
              <a:pPr/>
              <a:t>‹#›</a:t>
            </a:fld>
            <a:endParaRPr lang="en-US" dirty="0"/>
          </a:p>
        </p:txBody>
      </p:sp>
    </p:spTree>
    <p:extLst>
      <p:ext uri="{BB962C8B-B14F-4D97-AF65-F5344CB8AC3E}">
        <p14:creationId xmlns:p14="http://schemas.microsoft.com/office/powerpoint/2010/main" val="41900518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an intervention to be considered by SWPBS to be an intervention there must</a:t>
            </a:r>
            <a:r>
              <a:rPr lang="en-US" baseline="0" dirty="0" smtClean="0"/>
              <a:t> be a component of teaching, or practice built in to the practice.  An example, some such as AIMS web consider in school suspension for be an intervention.  By our definition, that is not an intervention unless you are teaching or asking the students to practice the skills which caused them to earn that consequence.</a:t>
            </a:r>
            <a:endParaRPr lang="en-US" dirty="0"/>
          </a:p>
        </p:txBody>
      </p:sp>
      <p:sp>
        <p:nvSpPr>
          <p:cNvPr id="4" name="Slide Number Placeholder 3"/>
          <p:cNvSpPr>
            <a:spLocks noGrp="1"/>
          </p:cNvSpPr>
          <p:nvPr>
            <p:ph type="sldNum" sz="quarter" idx="10"/>
          </p:nvPr>
        </p:nvSpPr>
        <p:spPr/>
        <p:txBody>
          <a:bodyPr/>
          <a:lstStyle/>
          <a:p>
            <a:fld id="{BC0BDB5B-8A69-DA49-B3FA-F9DE6EC936B5}" type="slidenum">
              <a:rPr lang="en-US" smtClean="0"/>
              <a:pPr/>
              <a:t>3</a:t>
            </a:fld>
            <a:endParaRPr lang="en-US" dirty="0"/>
          </a:p>
        </p:txBody>
      </p:sp>
    </p:spTree>
    <p:extLst>
      <p:ext uri="{BB962C8B-B14F-4D97-AF65-F5344CB8AC3E}">
        <p14:creationId xmlns:p14="http://schemas.microsoft.com/office/powerpoint/2010/main" val="4196459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we certainly</a:t>
            </a:r>
            <a:r>
              <a:rPr lang="en-US" baseline="0" dirty="0" smtClean="0"/>
              <a:t> want to focus on monitoring  students during periods of time in which the behavior is problematic, it is also informational to begin by monitoring all time frames.  Then, as a behavior  is consistently demonstrated during a time frame, it can be eliminated.  We can positively reinforce the student by telling them they have been doing so well during that time, they no longer need to  be monitored  but focus  will be on  the time  frames in which  there is still problems.</a:t>
            </a:r>
            <a:endParaRPr lang="en-US"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13</a:t>
            </a:fld>
            <a:endParaRPr lang="en-US" dirty="0"/>
          </a:p>
        </p:txBody>
      </p:sp>
    </p:spTree>
    <p:extLst>
      <p:ext uri="{BB962C8B-B14F-4D97-AF65-F5344CB8AC3E}">
        <p14:creationId xmlns:p14="http://schemas.microsoft.com/office/powerpoint/2010/main" val="4037444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Tier 2 intervention should  have a monitoring form associated with it.  Remember, Tier</a:t>
            </a:r>
            <a:r>
              <a:rPr lang="en-US" baseline="0" dirty="0" smtClean="0"/>
              <a:t> 2 focuses on  group  interventions so  behaviors listed  should  relate to behaviors  common to  those  who are deemed  appropriate for  the  intervention.   </a:t>
            </a:r>
          </a:p>
          <a:p>
            <a:r>
              <a:rPr lang="en-US" baseline="0" dirty="0" smtClean="0"/>
              <a:t>Daily completion of the form is usually recommended but some interventions suggest weekly.  Who completes the form is  determined  by who has  access to  observing the student.  In many interventions the monitoring  form is completed  WITH  the student or at minimum shared with the student as part of the feedback/reinforcement/practice component.</a:t>
            </a:r>
            <a:endParaRPr lang="en-US"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14</a:t>
            </a:fld>
            <a:endParaRPr lang="en-US" dirty="0"/>
          </a:p>
        </p:txBody>
      </p:sp>
    </p:spTree>
    <p:extLst>
      <p:ext uri="{BB962C8B-B14F-4D97-AF65-F5344CB8AC3E}">
        <p14:creationId xmlns:p14="http://schemas.microsoft.com/office/powerpoint/2010/main" val="887317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expected behavior should be specific enough that all   know what it should  look  like  </a:t>
            </a:r>
          </a:p>
          <a:p>
            <a:r>
              <a:rPr lang="en-US" dirty="0" smtClean="0"/>
              <a:t>Regular time frames  should  be included.   The</a:t>
            </a:r>
            <a:r>
              <a:rPr lang="en-US" baseline="0" dirty="0" smtClean="0"/>
              <a:t>  younger the child is,   the more frequent the behavior should be  checked</a:t>
            </a:r>
          </a:p>
          <a:p>
            <a:r>
              <a:rPr lang="en-US" baseline="0" dirty="0" smtClean="0"/>
              <a:t>Ratings indicate how well the student completed the target   skills.   </a:t>
            </a:r>
          </a:p>
          <a:p>
            <a:r>
              <a:rPr lang="en-US" baseline="0" dirty="0" smtClean="0"/>
              <a:t>A goal  allows the student to  have a target rate </a:t>
            </a:r>
          </a:p>
          <a:p>
            <a:r>
              <a:rPr lang="en-US" baseline="0" dirty="0" smtClean="0"/>
              <a:t>And a line  for a total will allow the student and teacher   to determine if the student has achieved their  goal</a:t>
            </a:r>
            <a:endParaRPr lang="en-US"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15</a:t>
            </a:fld>
            <a:endParaRPr lang="en-US" dirty="0"/>
          </a:p>
        </p:txBody>
      </p:sp>
    </p:spTree>
    <p:extLst>
      <p:ext uri="{BB962C8B-B14F-4D97-AF65-F5344CB8AC3E}">
        <p14:creationId xmlns:p14="http://schemas.microsoft.com/office/powerpoint/2010/main" val="185538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CICO monitoring form.  It has the class periods down the side, the  expected behaviors  defined along the top, the  ratings and those  ratings  are defined – what constitutes  a 1, 2, or 3,</a:t>
            </a:r>
            <a:r>
              <a:rPr lang="en-US" baseline="0" dirty="0" smtClean="0"/>
              <a:t> it has  a space for  the goal, and total points</a:t>
            </a:r>
            <a:endParaRPr lang="en-US"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16</a:t>
            </a:fld>
            <a:endParaRPr lang="en-US" dirty="0"/>
          </a:p>
        </p:txBody>
      </p:sp>
    </p:spTree>
    <p:extLst>
      <p:ext uri="{BB962C8B-B14F-4D97-AF65-F5344CB8AC3E}">
        <p14:creationId xmlns:p14="http://schemas.microsoft.com/office/powerpoint/2010/main" val="3493889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29057" indent="-280406" eaLnBrk="0" hangingPunct="0">
              <a:defRPr sz="2400">
                <a:solidFill>
                  <a:schemeClr val="tx1"/>
                </a:solidFill>
                <a:latin typeface="Arial" charset="0"/>
                <a:ea typeface="ＭＳ Ｐゴシック" pitchFamily="34" charset="-128"/>
              </a:defRPr>
            </a:lvl2pPr>
            <a:lvl3pPr marL="1121626" indent="-224325" eaLnBrk="0" hangingPunct="0">
              <a:defRPr sz="2400">
                <a:solidFill>
                  <a:schemeClr val="tx1"/>
                </a:solidFill>
                <a:latin typeface="Arial" charset="0"/>
                <a:ea typeface="ＭＳ Ｐゴシック" pitchFamily="34" charset="-128"/>
              </a:defRPr>
            </a:lvl3pPr>
            <a:lvl4pPr marL="1570276" indent="-224325" eaLnBrk="0" hangingPunct="0">
              <a:defRPr sz="2400">
                <a:solidFill>
                  <a:schemeClr val="tx1"/>
                </a:solidFill>
                <a:latin typeface="Arial" charset="0"/>
                <a:ea typeface="ＭＳ Ｐゴシック" pitchFamily="34" charset="-128"/>
              </a:defRPr>
            </a:lvl4pPr>
            <a:lvl5pPr marL="2018927" indent="-224325" eaLnBrk="0" hangingPunct="0">
              <a:defRPr sz="2400">
                <a:solidFill>
                  <a:schemeClr val="tx1"/>
                </a:solidFill>
                <a:latin typeface="Arial" charset="0"/>
                <a:ea typeface="ＭＳ Ｐゴシック" pitchFamily="34" charset="-128"/>
              </a:defRPr>
            </a:lvl5pPr>
            <a:lvl6pPr marL="2467577" indent="-224325" eaLnBrk="0" fontAlgn="base" hangingPunct="0">
              <a:spcBef>
                <a:spcPct val="0"/>
              </a:spcBef>
              <a:spcAft>
                <a:spcPct val="0"/>
              </a:spcAft>
              <a:defRPr sz="2400">
                <a:solidFill>
                  <a:schemeClr val="tx1"/>
                </a:solidFill>
                <a:latin typeface="Arial" charset="0"/>
                <a:ea typeface="ＭＳ Ｐゴシック" pitchFamily="34" charset="-128"/>
              </a:defRPr>
            </a:lvl6pPr>
            <a:lvl7pPr marL="2916227" indent="-224325" eaLnBrk="0" fontAlgn="base" hangingPunct="0">
              <a:spcBef>
                <a:spcPct val="0"/>
              </a:spcBef>
              <a:spcAft>
                <a:spcPct val="0"/>
              </a:spcAft>
              <a:defRPr sz="2400">
                <a:solidFill>
                  <a:schemeClr val="tx1"/>
                </a:solidFill>
                <a:latin typeface="Arial" charset="0"/>
                <a:ea typeface="ＭＳ Ｐゴシック" pitchFamily="34" charset="-128"/>
              </a:defRPr>
            </a:lvl7pPr>
            <a:lvl8pPr marL="3364878" indent="-224325" eaLnBrk="0" fontAlgn="base" hangingPunct="0">
              <a:spcBef>
                <a:spcPct val="0"/>
              </a:spcBef>
              <a:spcAft>
                <a:spcPct val="0"/>
              </a:spcAft>
              <a:defRPr sz="2400">
                <a:solidFill>
                  <a:schemeClr val="tx1"/>
                </a:solidFill>
                <a:latin typeface="Arial" charset="0"/>
                <a:ea typeface="ＭＳ Ｐゴシック" pitchFamily="34" charset="-128"/>
              </a:defRPr>
            </a:lvl8pPr>
            <a:lvl9pPr marL="3813528" indent="-224325"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6133A964-49B1-4AE3-B46E-83F88536E50F}" type="slidenum">
              <a:rPr lang="en-US" sz="1200">
                <a:latin typeface="Calibri" pitchFamily="34" charset="0"/>
              </a:rPr>
              <a:pPr eaLnBrk="1" hangingPunct="1"/>
              <a:t>17</a:t>
            </a:fld>
            <a:endParaRPr lang="en-US" sz="1200">
              <a:latin typeface="Calibri" pitchFamily="34" charset="0"/>
            </a:endParaRPr>
          </a:p>
        </p:txBody>
      </p:sp>
      <p:sp>
        <p:nvSpPr>
          <p:cNvPr id="108547"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Rectangle 3"/>
          <p:cNvSpPr>
            <a:spLocks noGrp="1" noChangeArrowheads="1"/>
          </p:cNvSpPr>
          <p:nvPr>
            <p:ph type="body" idx="1"/>
          </p:nvPr>
        </p:nvSpPr>
        <p:spPr bwMode="auto">
          <a:xfrm>
            <a:off x="914711" y="4344025"/>
            <a:ext cx="5028579" cy="4114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Here</a:t>
            </a:r>
            <a:r>
              <a:rPr lang="en-US" baseline="0" dirty="0" smtClean="0">
                <a:ea typeface="ＭＳ Ｐゴシック" pitchFamily="34" charset="-128"/>
              </a:rPr>
              <a:t> is another CICO  form.  Notice this  one includes recess and lunch.</a:t>
            </a:r>
            <a:endParaRPr lang="en-US" dirty="0" smtClean="0">
              <a:ea typeface="ＭＳ Ｐゴシック" pitchFamily="34" charset="-128"/>
            </a:endParaRPr>
          </a:p>
        </p:txBody>
      </p:sp>
    </p:spTree>
    <p:extLst>
      <p:ext uri="{BB962C8B-B14F-4D97-AF65-F5344CB8AC3E}">
        <p14:creationId xmlns:p14="http://schemas.microsoft.com/office/powerpoint/2010/main" val="432255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a:t>
            </a:r>
            <a:r>
              <a:rPr lang="en-US" baseline="0" dirty="0" smtClean="0"/>
              <a:t> an example of a daily monitoring form for Social  Skills  group.  Again, notice the behaviors defined by what the  group is  working on, and the teacher  rates the performance of the skill  on a daily basis</a:t>
            </a:r>
            <a:endParaRPr lang="en-US"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18</a:t>
            </a:fld>
            <a:endParaRPr lang="en-US" dirty="0"/>
          </a:p>
        </p:txBody>
      </p:sp>
    </p:spTree>
    <p:extLst>
      <p:ext uri="{BB962C8B-B14F-4D97-AF65-F5344CB8AC3E}">
        <p14:creationId xmlns:p14="http://schemas.microsoft.com/office/powerpoint/2010/main" val="3006629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is another SGSS monitoring form which a teacher would   complete on a weekly basis.    The  skill the</a:t>
            </a:r>
            <a:r>
              <a:rPr lang="en-US" baseline="0" dirty="0" smtClean="0"/>
              <a:t>  students are working on is listed along the side</a:t>
            </a:r>
            <a:endParaRPr lang="en-US" dirty="0" smtClean="0"/>
          </a:p>
          <a:p>
            <a:endParaRPr lang="en-US"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19</a:t>
            </a:fld>
            <a:endParaRPr lang="en-US" dirty="0"/>
          </a:p>
        </p:txBody>
      </p:sp>
    </p:spTree>
    <p:extLst>
      <p:ext uri="{BB962C8B-B14F-4D97-AF65-F5344CB8AC3E}">
        <p14:creationId xmlns:p14="http://schemas.microsoft.com/office/powerpoint/2010/main" val="1679748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an example of a mentoring form.  Notice the behaviors of concern are those common to  students in a mentoring program</a:t>
            </a:r>
            <a:endParaRPr lang="en-US"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20</a:t>
            </a:fld>
            <a:endParaRPr lang="en-US" dirty="0"/>
          </a:p>
        </p:txBody>
      </p:sp>
    </p:spTree>
    <p:extLst>
      <p:ext uri="{BB962C8B-B14F-4D97-AF65-F5344CB8AC3E}">
        <p14:creationId xmlns:p14="http://schemas.microsoft.com/office/powerpoint/2010/main" val="33211591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a monitoring</a:t>
            </a:r>
            <a:r>
              <a:rPr lang="en-US" baseline="0" dirty="0" smtClean="0"/>
              <a:t> form has  been completed, the  results should be  graphed.  </a:t>
            </a:r>
            <a:r>
              <a:rPr lang="en-US" dirty="0" smtClean="0"/>
              <a:t>One</a:t>
            </a:r>
            <a:r>
              <a:rPr lang="en-US" baseline="0" dirty="0" smtClean="0"/>
              <a:t> can quickly look at a graph  and determine how a student is doing</a:t>
            </a:r>
            <a:endParaRPr lang="en-US"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21</a:t>
            </a:fld>
            <a:endParaRPr lang="en-US" dirty="0"/>
          </a:p>
        </p:txBody>
      </p:sp>
    </p:spTree>
    <p:extLst>
      <p:ext uri="{BB962C8B-B14F-4D97-AF65-F5344CB8AC3E}">
        <p14:creationId xmlns:p14="http://schemas.microsoft.com/office/powerpoint/2010/main" val="17254576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5883" indent="-225883">
              <a:buFontTx/>
              <a:buAutoNum type="arabicParenR"/>
            </a:pPr>
            <a:r>
              <a:rPr lang="en-US" smtClean="0">
                <a:ea typeface="ＭＳ Ｐゴシック" pitchFamily="34" charset="-128"/>
              </a:rPr>
              <a:t>This child’s level of performance is entered each day.  This child’s level of performance ranges from 40% to 70%.</a:t>
            </a:r>
          </a:p>
          <a:p>
            <a:pPr marL="225883" indent="-225883">
              <a:buFontTx/>
              <a:buAutoNum type="arabicParenR"/>
            </a:pPr>
            <a:endParaRPr lang="en-US" smtClean="0">
              <a:ea typeface="ＭＳ Ｐゴシック" pitchFamily="34" charset="-128"/>
            </a:endParaRPr>
          </a:p>
          <a:p>
            <a:pPr marL="225883" indent="-225883">
              <a:buFontTx/>
              <a:buAutoNum type="arabicParenR"/>
            </a:pPr>
            <a:r>
              <a:rPr lang="en-US" smtClean="0">
                <a:ea typeface="ＭＳ Ｐゴシック" pitchFamily="34" charset="-128"/>
              </a:rPr>
              <a:t>The desired level of performance for this child is 80%.  The goal line is drawn in red.</a:t>
            </a:r>
          </a:p>
          <a:p>
            <a:pPr marL="225883" indent="-225883"/>
            <a:endParaRPr lang="en-US" smtClean="0">
              <a:ea typeface="ＭＳ Ｐゴシック" pitchFamily="34" charset="-128"/>
            </a:endParaRPr>
          </a:p>
          <a:p>
            <a:pPr marL="225883" indent="-225883"/>
            <a:r>
              <a:rPr lang="en-US" smtClean="0">
                <a:ea typeface="ＭＳ Ｐゴシック" pitchFamily="34" charset="-128"/>
              </a:rPr>
              <a:t>3) The Advanced Tier Data Collection Spreadsheet automatically calculates the trend line when you enter the percentages on the Data Entry Tab.  Remember, the trend line represents the student’s actual </a:t>
            </a:r>
            <a:r>
              <a:rPr lang="en-US" b="1" i="1" smtClean="0">
                <a:ea typeface="ＭＳ Ｐゴシック" pitchFamily="34" charset="-128"/>
              </a:rPr>
              <a:t>rate</a:t>
            </a:r>
            <a:r>
              <a:rPr lang="en-US" smtClean="0">
                <a:ea typeface="ＭＳ Ｐゴシック" pitchFamily="34" charset="-128"/>
              </a:rPr>
              <a:t> of progress.</a:t>
            </a:r>
          </a:p>
          <a:p>
            <a:pPr marL="225883" indent="-225883"/>
            <a:endParaRPr lang="en-US" smtClean="0">
              <a:ea typeface="ＭＳ Ｐゴシック" pitchFamily="34" charset="-128"/>
            </a:endParaRPr>
          </a:p>
          <a:p>
            <a:pPr marL="225883" indent="-225883"/>
            <a:r>
              <a:rPr lang="en-US" smtClean="0">
                <a:ea typeface="ＭＳ Ｐゴシック" pitchFamily="34" charset="-128"/>
              </a:rPr>
              <a:t>4) At this student’s current rate of progress, he will reach the goal line in 3 weeks. The student is making progress toward the goal at an acceptable rate.</a:t>
            </a:r>
          </a:p>
          <a:p>
            <a:pPr marL="225883" indent="-225883"/>
            <a:endParaRPr lang="en-US" smtClean="0">
              <a:ea typeface="ＭＳ Ｐゴシック" pitchFamily="34" charset="-128"/>
            </a:endParaRPr>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29057" indent="-280406" eaLnBrk="0" hangingPunct="0">
              <a:defRPr sz="2400">
                <a:solidFill>
                  <a:schemeClr val="tx1"/>
                </a:solidFill>
                <a:latin typeface="Arial" charset="0"/>
                <a:ea typeface="ＭＳ Ｐゴシック" pitchFamily="34" charset="-128"/>
              </a:defRPr>
            </a:lvl2pPr>
            <a:lvl3pPr marL="1121626" indent="-224325" eaLnBrk="0" hangingPunct="0">
              <a:defRPr sz="2400">
                <a:solidFill>
                  <a:schemeClr val="tx1"/>
                </a:solidFill>
                <a:latin typeface="Arial" charset="0"/>
                <a:ea typeface="ＭＳ Ｐゴシック" pitchFamily="34" charset="-128"/>
              </a:defRPr>
            </a:lvl3pPr>
            <a:lvl4pPr marL="1570276" indent="-224325" eaLnBrk="0" hangingPunct="0">
              <a:defRPr sz="2400">
                <a:solidFill>
                  <a:schemeClr val="tx1"/>
                </a:solidFill>
                <a:latin typeface="Arial" charset="0"/>
                <a:ea typeface="ＭＳ Ｐゴシック" pitchFamily="34" charset="-128"/>
              </a:defRPr>
            </a:lvl4pPr>
            <a:lvl5pPr marL="2018927" indent="-224325" eaLnBrk="0" hangingPunct="0">
              <a:defRPr sz="2400">
                <a:solidFill>
                  <a:schemeClr val="tx1"/>
                </a:solidFill>
                <a:latin typeface="Arial" charset="0"/>
                <a:ea typeface="ＭＳ Ｐゴシック" pitchFamily="34" charset="-128"/>
              </a:defRPr>
            </a:lvl5pPr>
            <a:lvl6pPr marL="2467577" indent="-224325" eaLnBrk="0" fontAlgn="base" hangingPunct="0">
              <a:spcBef>
                <a:spcPct val="0"/>
              </a:spcBef>
              <a:spcAft>
                <a:spcPct val="0"/>
              </a:spcAft>
              <a:defRPr sz="2400">
                <a:solidFill>
                  <a:schemeClr val="tx1"/>
                </a:solidFill>
                <a:latin typeface="Arial" charset="0"/>
                <a:ea typeface="ＭＳ Ｐゴシック" pitchFamily="34" charset="-128"/>
              </a:defRPr>
            </a:lvl6pPr>
            <a:lvl7pPr marL="2916227" indent="-224325" eaLnBrk="0" fontAlgn="base" hangingPunct="0">
              <a:spcBef>
                <a:spcPct val="0"/>
              </a:spcBef>
              <a:spcAft>
                <a:spcPct val="0"/>
              </a:spcAft>
              <a:defRPr sz="2400">
                <a:solidFill>
                  <a:schemeClr val="tx1"/>
                </a:solidFill>
                <a:latin typeface="Arial" charset="0"/>
                <a:ea typeface="ＭＳ Ｐゴシック" pitchFamily="34" charset="-128"/>
              </a:defRPr>
            </a:lvl7pPr>
            <a:lvl8pPr marL="3364878" indent="-224325" eaLnBrk="0" fontAlgn="base" hangingPunct="0">
              <a:spcBef>
                <a:spcPct val="0"/>
              </a:spcBef>
              <a:spcAft>
                <a:spcPct val="0"/>
              </a:spcAft>
              <a:defRPr sz="2400">
                <a:solidFill>
                  <a:schemeClr val="tx1"/>
                </a:solidFill>
                <a:latin typeface="Arial" charset="0"/>
                <a:ea typeface="ＭＳ Ｐゴシック" pitchFamily="34" charset="-128"/>
              </a:defRPr>
            </a:lvl8pPr>
            <a:lvl9pPr marL="3813528" indent="-224325"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3B05B95A-F87C-45D7-A3ED-A90B5922B2C5}" type="slidenum">
              <a:rPr lang="en-US" sz="1200">
                <a:latin typeface="Calibri" pitchFamily="34" charset="0"/>
              </a:rPr>
              <a:pPr eaLnBrk="1" hangingPunct="1"/>
              <a:t>22</a:t>
            </a:fld>
            <a:endParaRPr lang="en-US" sz="1200">
              <a:latin typeface="Calibri" pitchFamily="34" charset="0"/>
            </a:endParaRPr>
          </a:p>
        </p:txBody>
      </p:sp>
    </p:spTree>
    <p:extLst>
      <p:ext uri="{BB962C8B-B14F-4D97-AF65-F5344CB8AC3E}">
        <p14:creationId xmlns:p14="http://schemas.microsoft.com/office/powerpoint/2010/main" val="1689434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t>
            </a:r>
            <a:r>
              <a:rPr lang="en-US" baseline="0" dirty="0" smtClean="0"/>
              <a:t> interventions taught by PBIS are research based.  All require individual student progress to be monitored so that information may be used to make decisions.</a:t>
            </a:r>
            <a:endParaRPr lang="en-US" dirty="0"/>
          </a:p>
        </p:txBody>
      </p:sp>
      <p:sp>
        <p:nvSpPr>
          <p:cNvPr id="4" name="Slide Number Placeholder 3"/>
          <p:cNvSpPr>
            <a:spLocks noGrp="1"/>
          </p:cNvSpPr>
          <p:nvPr>
            <p:ph type="sldNum" sz="quarter" idx="10"/>
          </p:nvPr>
        </p:nvSpPr>
        <p:spPr/>
        <p:txBody>
          <a:bodyPr/>
          <a:lstStyle/>
          <a:p>
            <a:fld id="{BC0BDB5B-8A69-DA49-B3FA-F9DE6EC936B5}" type="slidenum">
              <a:rPr lang="en-US" smtClean="0"/>
              <a:pPr/>
              <a:t>4</a:t>
            </a:fld>
            <a:endParaRPr lang="en-US" dirty="0"/>
          </a:p>
        </p:txBody>
      </p:sp>
    </p:spTree>
    <p:extLst>
      <p:ext uri="{BB962C8B-B14F-4D97-AF65-F5344CB8AC3E}">
        <p14:creationId xmlns:p14="http://schemas.microsoft.com/office/powerpoint/2010/main" val="2345757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Sprague (2008) indicates that a student in a Tier 2 Intervention should first reach the goal line within 3 weeks.  </a:t>
            </a:r>
          </a:p>
          <a:p>
            <a:r>
              <a:rPr lang="en-US" smtClean="0">
                <a:ea typeface="ＭＳ Ｐゴシック" pitchFamily="34" charset="-128"/>
              </a:rPr>
              <a:t>If the student in a Tier 2 Intervention does not reach the goal line within 3 weeks, the rate of progress may be considered too slow.</a:t>
            </a:r>
          </a:p>
          <a:p>
            <a:r>
              <a:rPr lang="en-US" smtClean="0">
                <a:ea typeface="ＭＳ Ｐゴシック" pitchFamily="34" charset="-128"/>
              </a:rPr>
              <a:t>Dr. Erica Lembke advises that the general recommendation from most researchers is that we need at least eight data points within 3 weeks of instruction before making a decision about whether or not an intervention change is needed</a:t>
            </a:r>
          </a:p>
          <a:p>
            <a:endParaRPr lang="en-US" smtClean="0">
              <a:ea typeface="ＭＳ Ｐゴシック" pitchFamily="34" charset="-128"/>
            </a:endParaRPr>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29057" indent="-280406" eaLnBrk="0" hangingPunct="0">
              <a:defRPr sz="2400">
                <a:solidFill>
                  <a:schemeClr val="tx1"/>
                </a:solidFill>
                <a:latin typeface="Arial" charset="0"/>
                <a:ea typeface="ＭＳ Ｐゴシック" pitchFamily="34" charset="-128"/>
              </a:defRPr>
            </a:lvl2pPr>
            <a:lvl3pPr marL="1121626" indent="-224325" eaLnBrk="0" hangingPunct="0">
              <a:defRPr sz="2400">
                <a:solidFill>
                  <a:schemeClr val="tx1"/>
                </a:solidFill>
                <a:latin typeface="Arial" charset="0"/>
                <a:ea typeface="ＭＳ Ｐゴシック" pitchFamily="34" charset="-128"/>
              </a:defRPr>
            </a:lvl3pPr>
            <a:lvl4pPr marL="1570276" indent="-224325" eaLnBrk="0" hangingPunct="0">
              <a:defRPr sz="2400">
                <a:solidFill>
                  <a:schemeClr val="tx1"/>
                </a:solidFill>
                <a:latin typeface="Arial" charset="0"/>
                <a:ea typeface="ＭＳ Ｐゴシック" pitchFamily="34" charset="-128"/>
              </a:defRPr>
            </a:lvl4pPr>
            <a:lvl5pPr marL="2018927" indent="-224325" eaLnBrk="0" hangingPunct="0">
              <a:defRPr sz="2400">
                <a:solidFill>
                  <a:schemeClr val="tx1"/>
                </a:solidFill>
                <a:latin typeface="Arial" charset="0"/>
                <a:ea typeface="ＭＳ Ｐゴシック" pitchFamily="34" charset="-128"/>
              </a:defRPr>
            </a:lvl5pPr>
            <a:lvl6pPr marL="2467577" indent="-224325" eaLnBrk="0" fontAlgn="base" hangingPunct="0">
              <a:spcBef>
                <a:spcPct val="0"/>
              </a:spcBef>
              <a:spcAft>
                <a:spcPct val="0"/>
              </a:spcAft>
              <a:defRPr sz="2400">
                <a:solidFill>
                  <a:schemeClr val="tx1"/>
                </a:solidFill>
                <a:latin typeface="Arial" charset="0"/>
                <a:ea typeface="ＭＳ Ｐゴシック" pitchFamily="34" charset="-128"/>
              </a:defRPr>
            </a:lvl6pPr>
            <a:lvl7pPr marL="2916227" indent="-224325" eaLnBrk="0" fontAlgn="base" hangingPunct="0">
              <a:spcBef>
                <a:spcPct val="0"/>
              </a:spcBef>
              <a:spcAft>
                <a:spcPct val="0"/>
              </a:spcAft>
              <a:defRPr sz="2400">
                <a:solidFill>
                  <a:schemeClr val="tx1"/>
                </a:solidFill>
                <a:latin typeface="Arial" charset="0"/>
                <a:ea typeface="ＭＳ Ｐゴシック" pitchFamily="34" charset="-128"/>
              </a:defRPr>
            </a:lvl7pPr>
            <a:lvl8pPr marL="3364878" indent="-224325" eaLnBrk="0" fontAlgn="base" hangingPunct="0">
              <a:spcBef>
                <a:spcPct val="0"/>
              </a:spcBef>
              <a:spcAft>
                <a:spcPct val="0"/>
              </a:spcAft>
              <a:defRPr sz="2400">
                <a:solidFill>
                  <a:schemeClr val="tx1"/>
                </a:solidFill>
                <a:latin typeface="Arial" charset="0"/>
                <a:ea typeface="ＭＳ Ｐゴシック" pitchFamily="34" charset="-128"/>
              </a:defRPr>
            </a:lvl8pPr>
            <a:lvl9pPr marL="3813528" indent="-224325"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BDDDB709-53F2-46E3-A8D0-82CED622B46B}" type="slidenum">
              <a:rPr lang="en-US" sz="1200">
                <a:latin typeface="Calibri" pitchFamily="34" charset="0"/>
              </a:rPr>
              <a:pPr eaLnBrk="1" hangingPunct="1"/>
              <a:t>25</a:t>
            </a:fld>
            <a:endParaRPr lang="en-US" sz="1200">
              <a:latin typeface="Calibri" pitchFamily="34" charset="0"/>
            </a:endParaRPr>
          </a:p>
        </p:txBody>
      </p:sp>
    </p:spTree>
    <p:extLst>
      <p:ext uri="{BB962C8B-B14F-4D97-AF65-F5344CB8AC3E}">
        <p14:creationId xmlns:p14="http://schemas.microsoft.com/office/powerpoint/2010/main" val="7536275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set a reasonable  but  achievable</a:t>
            </a:r>
            <a:r>
              <a:rPr lang="en-US" baseline="0" dirty="0" smtClean="0"/>
              <a:t>   goal   for a  student, begin by  collecting baseline   - read slide.</a:t>
            </a:r>
            <a:endParaRPr lang="en-US"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26</a:t>
            </a:fld>
            <a:endParaRPr lang="en-US" dirty="0"/>
          </a:p>
        </p:txBody>
      </p:sp>
    </p:spTree>
    <p:extLst>
      <p:ext uri="{BB962C8B-B14F-4D97-AF65-F5344CB8AC3E}">
        <p14:creationId xmlns:p14="http://schemas.microsoft.com/office/powerpoint/2010/main" val="25988199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frequency of reviewing data is  determined somewhat by the intervention.  CICO data should be reviewed every 2 to 3 weeks, while SGSS data may only be reviewed at the end  of each session.  Reviewing  student  data should  be a regular  agenda item for all Tier 2 meetings.</a:t>
            </a:r>
          </a:p>
          <a:p>
            <a:r>
              <a:rPr lang="en-US" dirty="0" smtClean="0"/>
              <a:t>When using Data  to make decisions, there are 3 possible  choices….</a:t>
            </a:r>
            <a:endParaRPr lang="en-US"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27</a:t>
            </a:fld>
            <a:endParaRPr lang="en-US" dirty="0"/>
          </a:p>
        </p:txBody>
      </p:sp>
    </p:spTree>
    <p:extLst>
      <p:ext uri="{BB962C8B-B14F-4D97-AF65-F5344CB8AC3E}">
        <p14:creationId xmlns:p14="http://schemas.microsoft.com/office/powerpoint/2010/main" val="30119575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5883" indent="-225883"/>
            <a:r>
              <a:rPr lang="en-US" dirty="0" smtClean="0">
                <a:ea typeface="ＭＳ Ｐゴシック" pitchFamily="34" charset="-128"/>
              </a:rPr>
              <a:t>This</a:t>
            </a:r>
            <a:r>
              <a:rPr lang="en-US" baseline="0" dirty="0" smtClean="0">
                <a:ea typeface="ＭＳ Ｐゴシック" pitchFamily="34" charset="-128"/>
              </a:rPr>
              <a:t> is  an  example  of what a positive  response graph might  look like.  While the student started  at a  40%,   the goal  line  has  been increase  as the  student progressed.   If the student continues on this  trend  (as indicated  by the trend  line) they  will reach  the final goal of 80% during the  3</a:t>
            </a:r>
            <a:r>
              <a:rPr lang="en-US" baseline="30000" dirty="0" smtClean="0">
                <a:ea typeface="ＭＳ Ｐゴシック" pitchFamily="34" charset="-128"/>
              </a:rPr>
              <a:t>rd</a:t>
            </a:r>
            <a:r>
              <a:rPr lang="en-US" baseline="0" dirty="0" smtClean="0">
                <a:ea typeface="ＭＳ Ｐゴシック" pitchFamily="34" charset="-128"/>
              </a:rPr>
              <a:t>  week  of implementation  </a:t>
            </a:r>
            <a:endParaRPr lang="en-US" dirty="0" smtClean="0">
              <a:ea typeface="ＭＳ Ｐゴシック" pitchFamily="34" charset="-128"/>
            </a:endParaRPr>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29057" indent="-280406" eaLnBrk="0" hangingPunct="0">
              <a:defRPr sz="2400">
                <a:solidFill>
                  <a:schemeClr val="tx1"/>
                </a:solidFill>
                <a:latin typeface="Arial" charset="0"/>
                <a:ea typeface="ＭＳ Ｐゴシック" pitchFamily="34" charset="-128"/>
              </a:defRPr>
            </a:lvl2pPr>
            <a:lvl3pPr marL="1121626" indent="-224325" eaLnBrk="0" hangingPunct="0">
              <a:defRPr sz="2400">
                <a:solidFill>
                  <a:schemeClr val="tx1"/>
                </a:solidFill>
                <a:latin typeface="Arial" charset="0"/>
                <a:ea typeface="ＭＳ Ｐゴシック" pitchFamily="34" charset="-128"/>
              </a:defRPr>
            </a:lvl3pPr>
            <a:lvl4pPr marL="1570276" indent="-224325" eaLnBrk="0" hangingPunct="0">
              <a:defRPr sz="2400">
                <a:solidFill>
                  <a:schemeClr val="tx1"/>
                </a:solidFill>
                <a:latin typeface="Arial" charset="0"/>
                <a:ea typeface="ＭＳ Ｐゴシック" pitchFamily="34" charset="-128"/>
              </a:defRPr>
            </a:lvl4pPr>
            <a:lvl5pPr marL="2018927" indent="-224325" eaLnBrk="0" hangingPunct="0">
              <a:defRPr sz="2400">
                <a:solidFill>
                  <a:schemeClr val="tx1"/>
                </a:solidFill>
                <a:latin typeface="Arial" charset="0"/>
                <a:ea typeface="ＭＳ Ｐゴシック" pitchFamily="34" charset="-128"/>
              </a:defRPr>
            </a:lvl5pPr>
            <a:lvl6pPr marL="2467577" indent="-224325" eaLnBrk="0" fontAlgn="base" hangingPunct="0">
              <a:spcBef>
                <a:spcPct val="0"/>
              </a:spcBef>
              <a:spcAft>
                <a:spcPct val="0"/>
              </a:spcAft>
              <a:defRPr sz="2400">
                <a:solidFill>
                  <a:schemeClr val="tx1"/>
                </a:solidFill>
                <a:latin typeface="Arial" charset="0"/>
                <a:ea typeface="ＭＳ Ｐゴシック" pitchFamily="34" charset="-128"/>
              </a:defRPr>
            </a:lvl6pPr>
            <a:lvl7pPr marL="2916227" indent="-224325" eaLnBrk="0" fontAlgn="base" hangingPunct="0">
              <a:spcBef>
                <a:spcPct val="0"/>
              </a:spcBef>
              <a:spcAft>
                <a:spcPct val="0"/>
              </a:spcAft>
              <a:defRPr sz="2400">
                <a:solidFill>
                  <a:schemeClr val="tx1"/>
                </a:solidFill>
                <a:latin typeface="Arial" charset="0"/>
                <a:ea typeface="ＭＳ Ｐゴシック" pitchFamily="34" charset="-128"/>
              </a:defRPr>
            </a:lvl7pPr>
            <a:lvl8pPr marL="3364878" indent="-224325" eaLnBrk="0" fontAlgn="base" hangingPunct="0">
              <a:spcBef>
                <a:spcPct val="0"/>
              </a:spcBef>
              <a:spcAft>
                <a:spcPct val="0"/>
              </a:spcAft>
              <a:defRPr sz="2400">
                <a:solidFill>
                  <a:schemeClr val="tx1"/>
                </a:solidFill>
                <a:latin typeface="Arial" charset="0"/>
                <a:ea typeface="ＭＳ Ｐゴシック" pitchFamily="34" charset="-128"/>
              </a:defRPr>
            </a:lvl8pPr>
            <a:lvl9pPr marL="3813528" indent="-224325"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3B05B95A-F87C-45D7-A3ED-A90B5922B2C5}" type="slidenum">
              <a:rPr lang="en-US" sz="1200">
                <a:latin typeface="Calibri" pitchFamily="34" charset="0"/>
              </a:rPr>
              <a:pPr eaLnBrk="1" hangingPunct="1"/>
              <a:t>28</a:t>
            </a:fld>
            <a:endParaRPr lang="en-US" sz="1200">
              <a:latin typeface="Calibri" pitchFamily="34" charset="0"/>
            </a:endParaRPr>
          </a:p>
        </p:txBody>
      </p:sp>
    </p:spTree>
    <p:extLst>
      <p:ext uri="{BB962C8B-B14F-4D97-AF65-F5344CB8AC3E}">
        <p14:creationId xmlns:p14="http://schemas.microsoft.com/office/powerpoint/2010/main" val="13813197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29057" indent="-280406" eaLnBrk="0" hangingPunct="0">
              <a:defRPr sz="2400">
                <a:solidFill>
                  <a:schemeClr val="tx1"/>
                </a:solidFill>
                <a:latin typeface="Arial" charset="0"/>
                <a:ea typeface="ＭＳ Ｐゴシック" pitchFamily="34" charset="-128"/>
              </a:defRPr>
            </a:lvl2pPr>
            <a:lvl3pPr marL="1121626" indent="-224325" eaLnBrk="0" hangingPunct="0">
              <a:defRPr sz="2400">
                <a:solidFill>
                  <a:schemeClr val="tx1"/>
                </a:solidFill>
                <a:latin typeface="Arial" charset="0"/>
                <a:ea typeface="ＭＳ Ｐゴシック" pitchFamily="34" charset="-128"/>
              </a:defRPr>
            </a:lvl3pPr>
            <a:lvl4pPr marL="1570276" indent="-224325" eaLnBrk="0" hangingPunct="0">
              <a:defRPr sz="2400">
                <a:solidFill>
                  <a:schemeClr val="tx1"/>
                </a:solidFill>
                <a:latin typeface="Arial" charset="0"/>
                <a:ea typeface="ＭＳ Ｐゴシック" pitchFamily="34" charset="-128"/>
              </a:defRPr>
            </a:lvl4pPr>
            <a:lvl5pPr marL="2018927" indent="-224325" eaLnBrk="0" hangingPunct="0">
              <a:defRPr sz="2400">
                <a:solidFill>
                  <a:schemeClr val="tx1"/>
                </a:solidFill>
                <a:latin typeface="Arial" charset="0"/>
                <a:ea typeface="ＭＳ Ｐゴシック" pitchFamily="34" charset="-128"/>
              </a:defRPr>
            </a:lvl5pPr>
            <a:lvl6pPr marL="2467577" indent="-224325" eaLnBrk="0" fontAlgn="base" hangingPunct="0">
              <a:spcBef>
                <a:spcPct val="0"/>
              </a:spcBef>
              <a:spcAft>
                <a:spcPct val="0"/>
              </a:spcAft>
              <a:defRPr sz="2400">
                <a:solidFill>
                  <a:schemeClr val="tx1"/>
                </a:solidFill>
                <a:latin typeface="Arial" charset="0"/>
                <a:ea typeface="ＭＳ Ｐゴシック" pitchFamily="34" charset="-128"/>
              </a:defRPr>
            </a:lvl6pPr>
            <a:lvl7pPr marL="2916227" indent="-224325" eaLnBrk="0" fontAlgn="base" hangingPunct="0">
              <a:spcBef>
                <a:spcPct val="0"/>
              </a:spcBef>
              <a:spcAft>
                <a:spcPct val="0"/>
              </a:spcAft>
              <a:defRPr sz="2400">
                <a:solidFill>
                  <a:schemeClr val="tx1"/>
                </a:solidFill>
                <a:latin typeface="Arial" charset="0"/>
                <a:ea typeface="ＭＳ Ｐゴシック" pitchFamily="34" charset="-128"/>
              </a:defRPr>
            </a:lvl7pPr>
            <a:lvl8pPr marL="3364878" indent="-224325" eaLnBrk="0" fontAlgn="base" hangingPunct="0">
              <a:spcBef>
                <a:spcPct val="0"/>
              </a:spcBef>
              <a:spcAft>
                <a:spcPct val="0"/>
              </a:spcAft>
              <a:defRPr sz="2400">
                <a:solidFill>
                  <a:schemeClr val="tx1"/>
                </a:solidFill>
                <a:latin typeface="Arial" charset="0"/>
                <a:ea typeface="ＭＳ Ｐゴシック" pitchFamily="34" charset="-128"/>
              </a:defRPr>
            </a:lvl8pPr>
            <a:lvl9pPr marL="3813528" indent="-224325"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40730006-61A3-42BF-83CE-296B99C9415D}" type="slidenum">
              <a:rPr lang="en-US" sz="1200">
                <a:latin typeface="Calibri" pitchFamily="34" charset="0"/>
              </a:rPr>
              <a:pPr eaLnBrk="1" hangingPunct="1"/>
              <a:t>29</a:t>
            </a:fld>
            <a:endParaRPr lang="en-US" sz="1200">
              <a:latin typeface="Calibri" pitchFamily="34" charset="0"/>
            </a:endParaRPr>
          </a:p>
        </p:txBody>
      </p:sp>
      <p:sp>
        <p:nvSpPr>
          <p:cNvPr id="121859" name="Rectangle 7"/>
          <p:cNvSpPr txBox="1">
            <a:spLocks noGrp="1" noChangeArrowheads="1"/>
          </p:cNvSpPr>
          <p:nvPr/>
        </p:nvSpPr>
        <p:spPr bwMode="auto">
          <a:xfrm>
            <a:off x="3885579" y="8686489"/>
            <a:ext cx="2972421"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4" rIns="91425" bIns="45714" anchor="b"/>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fld id="{41475F7B-A5A7-4647-A546-331169BA43AC}" type="slidenum">
              <a:rPr lang="en-US" sz="1200"/>
              <a:pPr algn="r"/>
              <a:t>29</a:t>
            </a:fld>
            <a:endParaRPr lang="en-US" sz="1200"/>
          </a:p>
        </p:txBody>
      </p:sp>
      <p:sp>
        <p:nvSpPr>
          <p:cNvPr id="12186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6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lIns="91425" tIns="45714" rIns="91425" bIns="45714" numCol="1" anchor="t" anchorCtr="0" compatLnSpc="1">
            <a:prstTxWarp prst="textNoShape">
              <a:avLst/>
            </a:prstTxWarp>
          </a:bodyPr>
          <a:lstStyle/>
          <a:p>
            <a:pPr eaLnBrk="1" hangingPunct="1"/>
            <a:r>
              <a:rPr lang="en-US" dirty="0" smtClean="0">
                <a:ea typeface="ＭＳ Ｐゴシック" pitchFamily="34" charset="-128"/>
              </a:rPr>
              <a:t>There are  3 possible choices if a student  has a positive response.  They may continue  the intervention</a:t>
            </a:r>
            <a:r>
              <a:rPr lang="en-US" baseline="0" dirty="0" smtClean="0">
                <a:ea typeface="ＭＳ Ｐゴシック" pitchFamily="34" charset="-128"/>
              </a:rPr>
              <a:t> as written, </a:t>
            </a:r>
            <a:r>
              <a:rPr lang="en-US" dirty="0" smtClean="0">
                <a:ea typeface="ＭＳ Ｐゴシック" pitchFamily="34" charset="-128"/>
              </a:rPr>
              <a:t>If the  goal  is not at 80%,</a:t>
            </a:r>
            <a:r>
              <a:rPr lang="en-US" baseline="0" dirty="0" smtClean="0">
                <a:ea typeface="ＭＳ Ｐゴシック" pitchFamily="34" charset="-128"/>
              </a:rPr>
              <a:t> it should be increased until it reaches and is maintained   at 80%  or higher.  If the student has been at  or  above goal for a minimum  of 4 weeks,  it may be  time  to  begin fading the intervention.   When   to begin fading is a decision the tier 2 team makes.   The decision when to fade is not a  hard and fast rule  but  rather  a guideline  as to  when  to begin that discussion.  Students who are responding positively may be discussed as  a group during  the Tier 2  meeting -  “we have 8  students   who are having a positive   response  to CICO, 2 of those  will need to  be discussed next week as they will reach or guide to begin the fading procedure.  </a:t>
            </a:r>
            <a:endParaRPr lang="en-US" dirty="0" smtClean="0">
              <a:ea typeface="ＭＳ Ｐゴシック" pitchFamily="34" charset="-128"/>
            </a:endParaRPr>
          </a:p>
        </p:txBody>
      </p:sp>
    </p:spTree>
    <p:extLst>
      <p:ext uri="{BB962C8B-B14F-4D97-AF65-F5344CB8AC3E}">
        <p14:creationId xmlns:p14="http://schemas.microsoft.com/office/powerpoint/2010/main" val="31490543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5883" indent="-225883"/>
            <a:r>
              <a:rPr lang="en-US" dirty="0" smtClean="0">
                <a:ea typeface="ＭＳ Ｐゴシック" pitchFamily="34" charset="-128"/>
              </a:rPr>
              <a:t>This</a:t>
            </a:r>
            <a:r>
              <a:rPr lang="en-US" baseline="0" dirty="0" smtClean="0">
                <a:ea typeface="ＭＳ Ｐゴシック" pitchFamily="34" charset="-128"/>
              </a:rPr>
              <a:t> is an  example of  a  questionable response to the intervention.  The trend line is gong the right direction but the student is making   slow gains.  At this projection, the student will not reach the final goal of 80%  until almost 6 weeks.  </a:t>
            </a:r>
            <a:endParaRPr lang="en-US" dirty="0" smtClean="0">
              <a:ea typeface="ＭＳ Ｐゴシック" pitchFamily="34" charset="-128"/>
            </a:endParaRPr>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29057" indent="-280406" eaLnBrk="0" hangingPunct="0">
              <a:defRPr sz="2400">
                <a:solidFill>
                  <a:schemeClr val="tx1"/>
                </a:solidFill>
                <a:latin typeface="Arial" charset="0"/>
                <a:ea typeface="ＭＳ Ｐゴシック" pitchFamily="34" charset="-128"/>
              </a:defRPr>
            </a:lvl2pPr>
            <a:lvl3pPr marL="1121626" indent="-224325" eaLnBrk="0" hangingPunct="0">
              <a:defRPr sz="2400">
                <a:solidFill>
                  <a:schemeClr val="tx1"/>
                </a:solidFill>
                <a:latin typeface="Arial" charset="0"/>
                <a:ea typeface="ＭＳ Ｐゴシック" pitchFamily="34" charset="-128"/>
              </a:defRPr>
            </a:lvl3pPr>
            <a:lvl4pPr marL="1570276" indent="-224325" eaLnBrk="0" hangingPunct="0">
              <a:defRPr sz="2400">
                <a:solidFill>
                  <a:schemeClr val="tx1"/>
                </a:solidFill>
                <a:latin typeface="Arial" charset="0"/>
                <a:ea typeface="ＭＳ Ｐゴシック" pitchFamily="34" charset="-128"/>
              </a:defRPr>
            </a:lvl4pPr>
            <a:lvl5pPr marL="2018927" indent="-224325" eaLnBrk="0" hangingPunct="0">
              <a:defRPr sz="2400">
                <a:solidFill>
                  <a:schemeClr val="tx1"/>
                </a:solidFill>
                <a:latin typeface="Arial" charset="0"/>
                <a:ea typeface="ＭＳ Ｐゴシック" pitchFamily="34" charset="-128"/>
              </a:defRPr>
            </a:lvl5pPr>
            <a:lvl6pPr marL="2467577" indent="-224325" eaLnBrk="0" fontAlgn="base" hangingPunct="0">
              <a:spcBef>
                <a:spcPct val="0"/>
              </a:spcBef>
              <a:spcAft>
                <a:spcPct val="0"/>
              </a:spcAft>
              <a:defRPr sz="2400">
                <a:solidFill>
                  <a:schemeClr val="tx1"/>
                </a:solidFill>
                <a:latin typeface="Arial" charset="0"/>
                <a:ea typeface="ＭＳ Ｐゴシック" pitchFamily="34" charset="-128"/>
              </a:defRPr>
            </a:lvl6pPr>
            <a:lvl7pPr marL="2916227" indent="-224325" eaLnBrk="0" fontAlgn="base" hangingPunct="0">
              <a:spcBef>
                <a:spcPct val="0"/>
              </a:spcBef>
              <a:spcAft>
                <a:spcPct val="0"/>
              </a:spcAft>
              <a:defRPr sz="2400">
                <a:solidFill>
                  <a:schemeClr val="tx1"/>
                </a:solidFill>
                <a:latin typeface="Arial" charset="0"/>
                <a:ea typeface="ＭＳ Ｐゴシック" pitchFamily="34" charset="-128"/>
              </a:defRPr>
            </a:lvl7pPr>
            <a:lvl8pPr marL="3364878" indent="-224325" eaLnBrk="0" fontAlgn="base" hangingPunct="0">
              <a:spcBef>
                <a:spcPct val="0"/>
              </a:spcBef>
              <a:spcAft>
                <a:spcPct val="0"/>
              </a:spcAft>
              <a:defRPr sz="2400">
                <a:solidFill>
                  <a:schemeClr val="tx1"/>
                </a:solidFill>
                <a:latin typeface="Arial" charset="0"/>
                <a:ea typeface="ＭＳ Ｐゴシック" pitchFamily="34" charset="-128"/>
              </a:defRPr>
            </a:lvl8pPr>
            <a:lvl9pPr marL="3813528" indent="-224325"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AD0EA081-01C8-4186-AF0F-996A2E69159F}" type="slidenum">
              <a:rPr lang="en-US" sz="1200">
                <a:latin typeface="Calibri" pitchFamily="34" charset="0"/>
              </a:rPr>
              <a:pPr eaLnBrk="1" hangingPunct="1"/>
              <a:t>30</a:t>
            </a:fld>
            <a:endParaRPr lang="en-US" sz="1200">
              <a:latin typeface="Calibri" pitchFamily="34" charset="0"/>
            </a:endParaRPr>
          </a:p>
        </p:txBody>
      </p:sp>
    </p:spTree>
    <p:extLst>
      <p:ext uri="{BB962C8B-B14F-4D97-AF65-F5344CB8AC3E}">
        <p14:creationId xmlns:p14="http://schemas.microsoft.com/office/powerpoint/2010/main" val="4220416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29057" indent="-280406" eaLnBrk="0" hangingPunct="0">
              <a:defRPr sz="2400">
                <a:solidFill>
                  <a:schemeClr val="tx1"/>
                </a:solidFill>
                <a:latin typeface="Arial" charset="0"/>
                <a:ea typeface="ＭＳ Ｐゴシック" pitchFamily="34" charset="-128"/>
              </a:defRPr>
            </a:lvl2pPr>
            <a:lvl3pPr marL="1121626" indent="-224325" eaLnBrk="0" hangingPunct="0">
              <a:defRPr sz="2400">
                <a:solidFill>
                  <a:schemeClr val="tx1"/>
                </a:solidFill>
                <a:latin typeface="Arial" charset="0"/>
                <a:ea typeface="ＭＳ Ｐゴシック" pitchFamily="34" charset="-128"/>
              </a:defRPr>
            </a:lvl3pPr>
            <a:lvl4pPr marL="1570276" indent="-224325" eaLnBrk="0" hangingPunct="0">
              <a:defRPr sz="2400">
                <a:solidFill>
                  <a:schemeClr val="tx1"/>
                </a:solidFill>
                <a:latin typeface="Arial" charset="0"/>
                <a:ea typeface="ＭＳ Ｐゴシック" pitchFamily="34" charset="-128"/>
              </a:defRPr>
            </a:lvl4pPr>
            <a:lvl5pPr marL="2018927" indent="-224325" eaLnBrk="0" hangingPunct="0">
              <a:defRPr sz="2400">
                <a:solidFill>
                  <a:schemeClr val="tx1"/>
                </a:solidFill>
                <a:latin typeface="Arial" charset="0"/>
                <a:ea typeface="ＭＳ Ｐゴシック" pitchFamily="34" charset="-128"/>
              </a:defRPr>
            </a:lvl5pPr>
            <a:lvl6pPr marL="2467577" indent="-224325" eaLnBrk="0" fontAlgn="base" hangingPunct="0">
              <a:spcBef>
                <a:spcPct val="0"/>
              </a:spcBef>
              <a:spcAft>
                <a:spcPct val="0"/>
              </a:spcAft>
              <a:defRPr sz="2400">
                <a:solidFill>
                  <a:schemeClr val="tx1"/>
                </a:solidFill>
                <a:latin typeface="Arial" charset="0"/>
                <a:ea typeface="ＭＳ Ｐゴシック" pitchFamily="34" charset="-128"/>
              </a:defRPr>
            </a:lvl6pPr>
            <a:lvl7pPr marL="2916227" indent="-224325" eaLnBrk="0" fontAlgn="base" hangingPunct="0">
              <a:spcBef>
                <a:spcPct val="0"/>
              </a:spcBef>
              <a:spcAft>
                <a:spcPct val="0"/>
              </a:spcAft>
              <a:defRPr sz="2400">
                <a:solidFill>
                  <a:schemeClr val="tx1"/>
                </a:solidFill>
                <a:latin typeface="Arial" charset="0"/>
                <a:ea typeface="ＭＳ Ｐゴシック" pitchFamily="34" charset="-128"/>
              </a:defRPr>
            </a:lvl7pPr>
            <a:lvl8pPr marL="3364878" indent="-224325" eaLnBrk="0" fontAlgn="base" hangingPunct="0">
              <a:spcBef>
                <a:spcPct val="0"/>
              </a:spcBef>
              <a:spcAft>
                <a:spcPct val="0"/>
              </a:spcAft>
              <a:defRPr sz="2400">
                <a:solidFill>
                  <a:schemeClr val="tx1"/>
                </a:solidFill>
                <a:latin typeface="Arial" charset="0"/>
                <a:ea typeface="ＭＳ Ｐゴシック" pitchFamily="34" charset="-128"/>
              </a:defRPr>
            </a:lvl8pPr>
            <a:lvl9pPr marL="3813528" indent="-224325"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B205C3FF-A652-4452-A097-44F51A7A43C1}" type="slidenum">
              <a:rPr lang="en-US" sz="1200">
                <a:latin typeface="Calibri" pitchFamily="34" charset="0"/>
              </a:rPr>
              <a:pPr eaLnBrk="1" hangingPunct="1"/>
              <a:t>31</a:t>
            </a:fld>
            <a:endParaRPr lang="en-US" sz="1200">
              <a:latin typeface="Calibri" pitchFamily="34" charset="0"/>
            </a:endParaRPr>
          </a:p>
        </p:txBody>
      </p:sp>
      <p:sp>
        <p:nvSpPr>
          <p:cNvPr id="124931" name="Rectangle 7"/>
          <p:cNvSpPr txBox="1">
            <a:spLocks noGrp="1" noChangeArrowheads="1"/>
          </p:cNvSpPr>
          <p:nvPr/>
        </p:nvSpPr>
        <p:spPr bwMode="auto">
          <a:xfrm>
            <a:off x="3885579" y="8686489"/>
            <a:ext cx="2972421"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4" rIns="91425" bIns="45714" anchor="b"/>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fld id="{DF8B1D5F-0923-4A49-85F9-00003C8316CF}" type="slidenum">
              <a:rPr lang="en-US" sz="1200"/>
              <a:pPr algn="r"/>
              <a:t>31</a:t>
            </a:fld>
            <a:endParaRPr lang="en-US" sz="1200"/>
          </a:p>
        </p:txBody>
      </p:sp>
      <p:sp>
        <p:nvSpPr>
          <p:cNvPr id="12493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3"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lIns="91425" tIns="45714" rIns="91425" bIns="45714" numCol="1" anchor="t" anchorCtr="0" compatLnSpc="1">
            <a:prstTxWarp prst="textNoShape">
              <a:avLst/>
            </a:prstTxWarp>
          </a:bodyPr>
          <a:lstStyle/>
          <a:p>
            <a:pPr eaLnBrk="1" hangingPunct="1"/>
            <a:r>
              <a:rPr lang="en-US" smtClean="0">
                <a:ea typeface="ＭＳ Ｐゴシック" pitchFamily="34" charset="-128"/>
              </a:rPr>
              <a:t>Read the slide.</a:t>
            </a:r>
          </a:p>
        </p:txBody>
      </p:sp>
    </p:spTree>
    <p:extLst>
      <p:ext uri="{BB962C8B-B14F-4D97-AF65-F5344CB8AC3E}">
        <p14:creationId xmlns:p14="http://schemas.microsoft.com/office/powerpoint/2010/main" val="5637951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p:spPr>
      </p:sp>
      <p:sp>
        <p:nvSpPr>
          <p:cNvPr id="1669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latin typeface="Calibri" pitchFamily="34" charset="0"/>
                <a:ea typeface="ＭＳ Ｐゴシック" pitchFamily="34" charset="-128"/>
              </a:rPr>
              <a:t>In other words, the intervention will achieved “promised” results ONLY when the adults “follow the intervention instructions.”  </a:t>
            </a:r>
          </a:p>
        </p:txBody>
      </p:sp>
      <p:sp>
        <p:nvSpPr>
          <p:cNvPr id="166916" name="Slide Number Placeholder 3"/>
          <p:cNvSpPr>
            <a:spLocks noGrp="1"/>
          </p:cNvSpPr>
          <p:nvPr>
            <p:ph type="sldNum" sz="quarter" idx="5"/>
          </p:nvPr>
        </p:nvSpPr>
        <p:spPr bwMode="auto">
          <a:noFill/>
          <a:ln>
            <a:miter lim="800000"/>
            <a:headEnd/>
            <a:tailEnd/>
          </a:ln>
        </p:spPr>
        <p:txBody>
          <a:bodyPr/>
          <a:lstStyle/>
          <a:p>
            <a:fld id="{0266A3BA-8655-4628-8B10-BD38502B83B0}" type="slidenum">
              <a:rPr lang="en-US" smtClean="0">
                <a:latin typeface="Calibri" pitchFamily="34" charset="0"/>
                <a:ea typeface="ＭＳ Ｐゴシック" pitchFamily="34" charset="-128"/>
              </a:rPr>
              <a:pPr/>
              <a:t>32</a:t>
            </a:fld>
            <a:endParaRPr lang="en-US" smtClean="0">
              <a:latin typeface="Calibri" pitchFamily="34" charset="0"/>
              <a:ea typeface="ＭＳ Ｐゴシック" pitchFamily="34" charset="-128"/>
            </a:endParaRPr>
          </a:p>
        </p:txBody>
      </p:sp>
    </p:spTree>
    <p:extLst>
      <p:ext uri="{BB962C8B-B14F-4D97-AF65-F5344CB8AC3E}">
        <p14:creationId xmlns:p14="http://schemas.microsoft.com/office/powerpoint/2010/main" val="23202641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p:spPr>
      </p:sp>
      <p:sp>
        <p:nvSpPr>
          <p:cNvPr id="1699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Calibri" pitchFamily="34" charset="0"/>
                <a:ea typeface="ＭＳ Ｐゴシック" pitchFamily="34" charset="-128"/>
              </a:rPr>
              <a:t>One</a:t>
            </a:r>
            <a:r>
              <a:rPr lang="en-US" baseline="0" dirty="0" smtClean="0">
                <a:latin typeface="Calibri" pitchFamily="34" charset="0"/>
                <a:ea typeface="ＭＳ Ｐゴシック" pitchFamily="34" charset="-128"/>
              </a:rPr>
              <a:t> method   of checking fidelity is to look at the progress monitoring form to see if it is being completed regularly.  Is each  time frame  marked?  Another method  to check  fidelity is to create a checklist.  Read  slide.</a:t>
            </a:r>
            <a:endParaRPr lang="en-US" dirty="0" smtClean="0">
              <a:latin typeface="Calibri" pitchFamily="34" charset="0"/>
              <a:ea typeface="ＭＳ Ｐゴシック" pitchFamily="34" charset="-128"/>
            </a:endParaRPr>
          </a:p>
        </p:txBody>
      </p:sp>
      <p:sp>
        <p:nvSpPr>
          <p:cNvPr id="169988" name="Slide Number Placeholder 3"/>
          <p:cNvSpPr>
            <a:spLocks noGrp="1"/>
          </p:cNvSpPr>
          <p:nvPr>
            <p:ph type="sldNum" sz="quarter" idx="5"/>
          </p:nvPr>
        </p:nvSpPr>
        <p:spPr bwMode="auto">
          <a:noFill/>
          <a:ln>
            <a:miter lim="800000"/>
            <a:headEnd/>
            <a:tailEnd/>
          </a:ln>
        </p:spPr>
        <p:txBody>
          <a:bodyPr/>
          <a:lstStyle/>
          <a:p>
            <a:fld id="{DFD307A6-62AF-4E74-9E73-3FBD771794DC}" type="slidenum">
              <a:rPr lang="en-US" smtClean="0">
                <a:latin typeface="Calibri" pitchFamily="34" charset="0"/>
                <a:ea typeface="ＭＳ Ｐゴシック" pitchFamily="34" charset="-128"/>
              </a:rPr>
              <a:pPr/>
              <a:t>33</a:t>
            </a:fld>
            <a:endParaRPr lang="en-US" smtClean="0">
              <a:latin typeface="Calibri" pitchFamily="34" charset="0"/>
              <a:ea typeface="ＭＳ Ｐゴシック" pitchFamily="34" charset="-128"/>
            </a:endParaRPr>
          </a:p>
        </p:txBody>
      </p:sp>
    </p:spTree>
    <p:extLst>
      <p:ext uri="{BB962C8B-B14F-4D97-AF65-F5344CB8AC3E}">
        <p14:creationId xmlns:p14="http://schemas.microsoft.com/office/powerpoint/2010/main" val="34534424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Calibri" pitchFamily="34" charset="0"/>
                <a:ea typeface="ＭＳ Ｐゴシック" pitchFamily="34" charset="-128"/>
              </a:rPr>
              <a:t>Her</a:t>
            </a:r>
            <a:r>
              <a:rPr lang="en-US" baseline="0" dirty="0" smtClean="0">
                <a:latin typeface="Calibri" pitchFamily="34" charset="0"/>
                <a:ea typeface="ＭＳ Ｐゴシック" pitchFamily="34" charset="-128"/>
              </a:rPr>
              <a:t>e is an  example of checking  a permanent product – the DPR  for CICO  to  determine  fidelity of implementation</a:t>
            </a:r>
            <a:endParaRPr lang="en-US" dirty="0" smtClean="0">
              <a:latin typeface="Calibri" pitchFamily="34" charset="0"/>
              <a:ea typeface="ＭＳ Ｐゴシック" pitchFamily="34" charset="-128"/>
            </a:endParaRPr>
          </a:p>
        </p:txBody>
      </p:sp>
      <p:sp>
        <p:nvSpPr>
          <p:cNvPr id="173060" name="Slide Number Placeholder 3"/>
          <p:cNvSpPr>
            <a:spLocks noGrp="1"/>
          </p:cNvSpPr>
          <p:nvPr>
            <p:ph type="sldNum" sz="quarter" idx="5"/>
          </p:nvPr>
        </p:nvSpPr>
        <p:spPr bwMode="auto">
          <a:noFill/>
          <a:ln>
            <a:miter lim="800000"/>
            <a:headEnd/>
            <a:tailEnd/>
          </a:ln>
        </p:spPr>
        <p:txBody>
          <a:bodyPr/>
          <a:lstStyle/>
          <a:p>
            <a:fld id="{D286CA83-63E5-4217-B819-FCAE7D2610EA}" type="slidenum">
              <a:rPr lang="en-US" smtClean="0">
                <a:latin typeface="Calibri" pitchFamily="34" charset="0"/>
                <a:ea typeface="ＭＳ Ｐゴシック" pitchFamily="34" charset="-128"/>
              </a:rPr>
              <a:pPr/>
              <a:t>34</a:t>
            </a:fld>
            <a:endParaRPr lang="en-US" smtClean="0">
              <a:latin typeface="Calibri" pitchFamily="34" charset="0"/>
              <a:ea typeface="ＭＳ Ｐゴシック" pitchFamily="34" charset="-128"/>
            </a:endParaRPr>
          </a:p>
        </p:txBody>
      </p:sp>
    </p:spTree>
    <p:extLst>
      <p:ext uri="{BB962C8B-B14F-4D97-AF65-F5344CB8AC3E}">
        <p14:creationId xmlns:p14="http://schemas.microsoft.com/office/powerpoint/2010/main" val="1362237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when tier 1 is implemented with fidelity you will have at least 80% of your population in the green.  You should be able to also use triangle data to determine an approximate number of students who will be accessing tier 2 interventions.</a:t>
            </a:r>
            <a:endParaRPr lang="en-US" dirty="0"/>
          </a:p>
        </p:txBody>
      </p:sp>
      <p:sp>
        <p:nvSpPr>
          <p:cNvPr id="4" name="Slide Number Placeholder 3"/>
          <p:cNvSpPr>
            <a:spLocks noGrp="1"/>
          </p:cNvSpPr>
          <p:nvPr>
            <p:ph type="sldNum" sz="quarter" idx="10"/>
          </p:nvPr>
        </p:nvSpPr>
        <p:spPr/>
        <p:txBody>
          <a:bodyPr/>
          <a:lstStyle/>
          <a:p>
            <a:fld id="{BC0BDB5B-8A69-DA49-B3FA-F9DE6EC936B5}" type="slidenum">
              <a:rPr lang="en-US" smtClean="0"/>
              <a:pPr/>
              <a:t>5</a:t>
            </a:fld>
            <a:endParaRPr lang="en-US" dirty="0"/>
          </a:p>
        </p:txBody>
      </p:sp>
    </p:spTree>
    <p:extLst>
      <p:ext uri="{BB962C8B-B14F-4D97-AF65-F5344CB8AC3E}">
        <p14:creationId xmlns:p14="http://schemas.microsoft.com/office/powerpoint/2010/main" val="27539139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29057" indent="-280406" eaLnBrk="0" hangingPunct="0">
              <a:defRPr sz="2400">
                <a:solidFill>
                  <a:schemeClr val="tx1"/>
                </a:solidFill>
                <a:latin typeface="Arial" charset="0"/>
                <a:ea typeface="ＭＳ Ｐゴシック" pitchFamily="34" charset="-128"/>
              </a:defRPr>
            </a:lvl2pPr>
            <a:lvl3pPr marL="1121626" indent="-224325" eaLnBrk="0" hangingPunct="0">
              <a:defRPr sz="2400">
                <a:solidFill>
                  <a:schemeClr val="tx1"/>
                </a:solidFill>
                <a:latin typeface="Arial" charset="0"/>
                <a:ea typeface="ＭＳ Ｐゴシック" pitchFamily="34" charset="-128"/>
              </a:defRPr>
            </a:lvl3pPr>
            <a:lvl4pPr marL="1570276" indent="-224325" eaLnBrk="0" hangingPunct="0">
              <a:defRPr sz="2400">
                <a:solidFill>
                  <a:schemeClr val="tx1"/>
                </a:solidFill>
                <a:latin typeface="Arial" charset="0"/>
                <a:ea typeface="ＭＳ Ｐゴシック" pitchFamily="34" charset="-128"/>
              </a:defRPr>
            </a:lvl4pPr>
            <a:lvl5pPr marL="2018927" indent="-224325" eaLnBrk="0" hangingPunct="0">
              <a:defRPr sz="2400">
                <a:solidFill>
                  <a:schemeClr val="tx1"/>
                </a:solidFill>
                <a:latin typeface="Arial" charset="0"/>
                <a:ea typeface="ＭＳ Ｐゴシック" pitchFamily="34" charset="-128"/>
              </a:defRPr>
            </a:lvl5pPr>
            <a:lvl6pPr marL="2467577" indent="-224325" eaLnBrk="0" fontAlgn="base" hangingPunct="0">
              <a:spcBef>
                <a:spcPct val="0"/>
              </a:spcBef>
              <a:spcAft>
                <a:spcPct val="0"/>
              </a:spcAft>
              <a:defRPr sz="2400">
                <a:solidFill>
                  <a:schemeClr val="tx1"/>
                </a:solidFill>
                <a:latin typeface="Arial" charset="0"/>
                <a:ea typeface="ＭＳ Ｐゴシック" pitchFamily="34" charset="-128"/>
              </a:defRPr>
            </a:lvl6pPr>
            <a:lvl7pPr marL="2916227" indent="-224325" eaLnBrk="0" fontAlgn="base" hangingPunct="0">
              <a:spcBef>
                <a:spcPct val="0"/>
              </a:spcBef>
              <a:spcAft>
                <a:spcPct val="0"/>
              </a:spcAft>
              <a:defRPr sz="2400">
                <a:solidFill>
                  <a:schemeClr val="tx1"/>
                </a:solidFill>
                <a:latin typeface="Arial" charset="0"/>
                <a:ea typeface="ＭＳ Ｐゴシック" pitchFamily="34" charset="-128"/>
              </a:defRPr>
            </a:lvl7pPr>
            <a:lvl8pPr marL="3364878" indent="-224325" eaLnBrk="0" fontAlgn="base" hangingPunct="0">
              <a:spcBef>
                <a:spcPct val="0"/>
              </a:spcBef>
              <a:spcAft>
                <a:spcPct val="0"/>
              </a:spcAft>
              <a:defRPr sz="2400">
                <a:solidFill>
                  <a:schemeClr val="tx1"/>
                </a:solidFill>
                <a:latin typeface="Arial" charset="0"/>
                <a:ea typeface="ＭＳ Ｐゴシック" pitchFamily="34" charset="-128"/>
              </a:defRPr>
            </a:lvl8pPr>
            <a:lvl9pPr marL="3813528" indent="-224325"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B205C3FF-A652-4452-A097-44F51A7A43C1}" type="slidenum">
              <a:rPr lang="en-US" sz="1200">
                <a:latin typeface="Calibri" pitchFamily="34" charset="0"/>
              </a:rPr>
              <a:pPr eaLnBrk="1" hangingPunct="1"/>
              <a:t>36</a:t>
            </a:fld>
            <a:endParaRPr lang="en-US" sz="1200">
              <a:latin typeface="Calibri" pitchFamily="34" charset="0"/>
            </a:endParaRPr>
          </a:p>
        </p:txBody>
      </p:sp>
      <p:sp>
        <p:nvSpPr>
          <p:cNvPr id="124931" name="Rectangle 7"/>
          <p:cNvSpPr txBox="1">
            <a:spLocks noGrp="1" noChangeArrowheads="1"/>
          </p:cNvSpPr>
          <p:nvPr/>
        </p:nvSpPr>
        <p:spPr bwMode="auto">
          <a:xfrm>
            <a:off x="3885579" y="8686489"/>
            <a:ext cx="2972421"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4" rIns="91425" bIns="45714" anchor="b"/>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fld id="{DF8B1D5F-0923-4A49-85F9-00003C8316CF}" type="slidenum">
              <a:rPr lang="en-US" sz="1200"/>
              <a:pPr algn="r"/>
              <a:t>36</a:t>
            </a:fld>
            <a:endParaRPr lang="en-US" sz="1200"/>
          </a:p>
        </p:txBody>
      </p:sp>
      <p:sp>
        <p:nvSpPr>
          <p:cNvPr id="12493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3"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lIns="91425" tIns="45714" rIns="91425" bIns="45714" numCol="1" anchor="t" anchorCtr="0" compatLnSpc="1">
            <a:prstTxWarp prst="textNoShape">
              <a:avLst/>
            </a:prstTxWarp>
          </a:bodyPr>
          <a:lstStyle/>
          <a:p>
            <a:pPr eaLnBrk="1" hangingPunct="1"/>
            <a:r>
              <a:rPr lang="en-US" smtClean="0">
                <a:ea typeface="ＭＳ Ｐゴシック" pitchFamily="34" charset="-128"/>
              </a:rPr>
              <a:t>Read the slide.</a:t>
            </a:r>
          </a:p>
        </p:txBody>
      </p:sp>
    </p:spTree>
    <p:extLst>
      <p:ext uri="{BB962C8B-B14F-4D97-AF65-F5344CB8AC3E}">
        <p14:creationId xmlns:p14="http://schemas.microsoft.com/office/powerpoint/2010/main" val="36122443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p:spPr>
      </p:sp>
      <p:sp>
        <p:nvSpPr>
          <p:cNvPr id="1351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Calibri" pitchFamily="34" charset="0"/>
                <a:ea typeface="ＭＳ Ｐゴシック" pitchFamily="34" charset="-128"/>
              </a:rPr>
              <a:t>Specifics  in how to  intensify</a:t>
            </a:r>
            <a:r>
              <a:rPr lang="en-US" baseline="0" dirty="0" smtClean="0">
                <a:latin typeface="Calibri" pitchFamily="34" charset="0"/>
                <a:ea typeface="ＭＳ Ｐゴシック" pitchFamily="34" charset="-128"/>
              </a:rPr>
              <a:t> each Tier 2 intervention is discussed during training.  In  general</a:t>
            </a:r>
            <a:r>
              <a:rPr lang="en-US" dirty="0" smtClean="0">
                <a:latin typeface="Calibri" pitchFamily="34" charset="0"/>
                <a:ea typeface="ＭＳ Ｐゴシック" pitchFamily="34" charset="-128"/>
              </a:rPr>
              <a:t>, the team should have developed a standard system to provide feedback to students in the intervention.  The team should also have reinforced students receiving Tier 2 intervention by utilizing the </a:t>
            </a:r>
            <a:r>
              <a:rPr lang="en-US" dirty="0" err="1" smtClean="0">
                <a:latin typeface="Calibri" pitchFamily="34" charset="0"/>
                <a:ea typeface="ＭＳ Ｐゴシック" pitchFamily="34" charset="-128"/>
              </a:rPr>
              <a:t>schoolwide</a:t>
            </a:r>
            <a:r>
              <a:rPr lang="en-US" dirty="0" smtClean="0">
                <a:latin typeface="Calibri" pitchFamily="34" charset="0"/>
                <a:ea typeface="ＭＳ Ｐゴシック" pitchFamily="34" charset="-128"/>
              </a:rPr>
              <a:t> reinforcement system.  The team will intensify an intervention by individualizing the feedback procedure or individualizing the reinforcement.</a:t>
            </a:r>
          </a:p>
        </p:txBody>
      </p:sp>
      <p:sp>
        <p:nvSpPr>
          <p:cNvPr id="135172" name="Slide Number Placeholder 3"/>
          <p:cNvSpPr>
            <a:spLocks noGrp="1"/>
          </p:cNvSpPr>
          <p:nvPr>
            <p:ph type="sldNum" sz="quarter" idx="5"/>
          </p:nvPr>
        </p:nvSpPr>
        <p:spPr bwMode="auto">
          <a:noFill/>
          <a:ln>
            <a:miter lim="800000"/>
            <a:headEnd/>
            <a:tailEnd/>
          </a:ln>
        </p:spPr>
        <p:txBody>
          <a:bodyPr/>
          <a:lstStyle/>
          <a:p>
            <a:fld id="{0E9B8E1D-8CA5-4B3F-8BEE-DA4A6A2F15F2}" type="slidenum">
              <a:rPr lang="en-US" smtClean="0">
                <a:latin typeface="Calibri" pitchFamily="34" charset="0"/>
                <a:ea typeface="ＭＳ Ｐゴシック" pitchFamily="34" charset="-128"/>
              </a:rPr>
              <a:pPr/>
              <a:t>37</a:t>
            </a:fld>
            <a:endParaRPr lang="en-US" smtClean="0">
              <a:latin typeface="Calibri" pitchFamily="34" charset="0"/>
              <a:ea typeface="ＭＳ Ｐゴシック" pitchFamily="34" charset="-128"/>
            </a:endParaRPr>
          </a:p>
        </p:txBody>
      </p:sp>
    </p:spTree>
    <p:extLst>
      <p:ext uri="{BB962C8B-B14F-4D97-AF65-F5344CB8AC3E}">
        <p14:creationId xmlns:p14="http://schemas.microsoft.com/office/powerpoint/2010/main" val="31888634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Tx/>
              <a:buNone/>
            </a:pPr>
            <a:r>
              <a:rPr lang="en-US" dirty="0" smtClean="0">
                <a:ea typeface="ＭＳ Ｐゴシック" pitchFamily="34" charset="-128"/>
              </a:rPr>
              <a:t>In this example,</a:t>
            </a:r>
            <a:r>
              <a:rPr lang="en-US" baseline="0" dirty="0" smtClean="0">
                <a:ea typeface="ＭＳ Ｐゴシック" pitchFamily="34" charset="-128"/>
              </a:rPr>
              <a:t> the  student’s  behavior is getting worse rather than improving.</a:t>
            </a:r>
            <a:endParaRPr lang="en-US" dirty="0" smtClean="0">
              <a:ea typeface="ＭＳ Ｐゴシック" pitchFamily="34" charset="-128"/>
            </a:endParaRPr>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29057" indent="-280406" eaLnBrk="0" hangingPunct="0">
              <a:defRPr sz="2400">
                <a:solidFill>
                  <a:schemeClr val="tx1"/>
                </a:solidFill>
                <a:latin typeface="Arial" charset="0"/>
                <a:ea typeface="ＭＳ Ｐゴシック" pitchFamily="34" charset="-128"/>
              </a:defRPr>
            </a:lvl2pPr>
            <a:lvl3pPr marL="1121626" indent="-224325" eaLnBrk="0" hangingPunct="0">
              <a:defRPr sz="2400">
                <a:solidFill>
                  <a:schemeClr val="tx1"/>
                </a:solidFill>
                <a:latin typeface="Arial" charset="0"/>
                <a:ea typeface="ＭＳ Ｐゴシック" pitchFamily="34" charset="-128"/>
              </a:defRPr>
            </a:lvl3pPr>
            <a:lvl4pPr marL="1570276" indent="-224325" eaLnBrk="0" hangingPunct="0">
              <a:defRPr sz="2400">
                <a:solidFill>
                  <a:schemeClr val="tx1"/>
                </a:solidFill>
                <a:latin typeface="Arial" charset="0"/>
                <a:ea typeface="ＭＳ Ｐゴシック" pitchFamily="34" charset="-128"/>
              </a:defRPr>
            </a:lvl4pPr>
            <a:lvl5pPr marL="2018927" indent="-224325" eaLnBrk="0" hangingPunct="0">
              <a:defRPr sz="2400">
                <a:solidFill>
                  <a:schemeClr val="tx1"/>
                </a:solidFill>
                <a:latin typeface="Arial" charset="0"/>
                <a:ea typeface="ＭＳ Ｐゴシック" pitchFamily="34" charset="-128"/>
              </a:defRPr>
            </a:lvl5pPr>
            <a:lvl6pPr marL="2467577" indent="-224325" eaLnBrk="0" fontAlgn="base" hangingPunct="0">
              <a:spcBef>
                <a:spcPct val="0"/>
              </a:spcBef>
              <a:spcAft>
                <a:spcPct val="0"/>
              </a:spcAft>
              <a:defRPr sz="2400">
                <a:solidFill>
                  <a:schemeClr val="tx1"/>
                </a:solidFill>
                <a:latin typeface="Arial" charset="0"/>
                <a:ea typeface="ＭＳ Ｐゴシック" pitchFamily="34" charset="-128"/>
              </a:defRPr>
            </a:lvl6pPr>
            <a:lvl7pPr marL="2916227" indent="-224325" eaLnBrk="0" fontAlgn="base" hangingPunct="0">
              <a:spcBef>
                <a:spcPct val="0"/>
              </a:spcBef>
              <a:spcAft>
                <a:spcPct val="0"/>
              </a:spcAft>
              <a:defRPr sz="2400">
                <a:solidFill>
                  <a:schemeClr val="tx1"/>
                </a:solidFill>
                <a:latin typeface="Arial" charset="0"/>
                <a:ea typeface="ＭＳ Ｐゴシック" pitchFamily="34" charset="-128"/>
              </a:defRPr>
            </a:lvl7pPr>
            <a:lvl8pPr marL="3364878" indent="-224325" eaLnBrk="0" fontAlgn="base" hangingPunct="0">
              <a:spcBef>
                <a:spcPct val="0"/>
              </a:spcBef>
              <a:spcAft>
                <a:spcPct val="0"/>
              </a:spcAft>
              <a:defRPr sz="2400">
                <a:solidFill>
                  <a:schemeClr val="tx1"/>
                </a:solidFill>
                <a:latin typeface="Arial" charset="0"/>
                <a:ea typeface="ＭＳ Ｐゴシック" pitchFamily="34" charset="-128"/>
              </a:defRPr>
            </a:lvl8pPr>
            <a:lvl9pPr marL="3813528" indent="-224325"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05323BE5-28BE-4ED2-8C51-664479B5AB54}" type="slidenum">
              <a:rPr lang="en-US" sz="1200">
                <a:latin typeface="Calibri" pitchFamily="34" charset="0"/>
              </a:rPr>
              <a:pPr eaLnBrk="1" hangingPunct="1"/>
              <a:t>38</a:t>
            </a:fld>
            <a:endParaRPr lang="en-US" sz="1200">
              <a:latin typeface="Calibri" pitchFamily="34" charset="0"/>
            </a:endParaRPr>
          </a:p>
        </p:txBody>
      </p:sp>
    </p:spTree>
    <p:extLst>
      <p:ext uri="{BB962C8B-B14F-4D97-AF65-F5344CB8AC3E}">
        <p14:creationId xmlns:p14="http://schemas.microsoft.com/office/powerpoint/2010/main" val="11342100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29057" indent="-280406" eaLnBrk="0" hangingPunct="0">
              <a:defRPr sz="2400">
                <a:solidFill>
                  <a:schemeClr val="tx1"/>
                </a:solidFill>
                <a:latin typeface="Arial" charset="0"/>
                <a:ea typeface="ＭＳ Ｐゴシック" pitchFamily="34" charset="-128"/>
              </a:defRPr>
            </a:lvl2pPr>
            <a:lvl3pPr marL="1121626" indent="-224325" eaLnBrk="0" hangingPunct="0">
              <a:defRPr sz="2400">
                <a:solidFill>
                  <a:schemeClr val="tx1"/>
                </a:solidFill>
                <a:latin typeface="Arial" charset="0"/>
                <a:ea typeface="ＭＳ Ｐゴシック" pitchFamily="34" charset="-128"/>
              </a:defRPr>
            </a:lvl3pPr>
            <a:lvl4pPr marL="1570276" indent="-224325" eaLnBrk="0" hangingPunct="0">
              <a:defRPr sz="2400">
                <a:solidFill>
                  <a:schemeClr val="tx1"/>
                </a:solidFill>
                <a:latin typeface="Arial" charset="0"/>
                <a:ea typeface="ＭＳ Ｐゴシック" pitchFamily="34" charset="-128"/>
              </a:defRPr>
            </a:lvl4pPr>
            <a:lvl5pPr marL="2018927" indent="-224325" eaLnBrk="0" hangingPunct="0">
              <a:defRPr sz="2400">
                <a:solidFill>
                  <a:schemeClr val="tx1"/>
                </a:solidFill>
                <a:latin typeface="Arial" charset="0"/>
                <a:ea typeface="ＭＳ Ｐゴシック" pitchFamily="34" charset="-128"/>
              </a:defRPr>
            </a:lvl5pPr>
            <a:lvl6pPr marL="2467577" indent="-224325" eaLnBrk="0" fontAlgn="base" hangingPunct="0">
              <a:spcBef>
                <a:spcPct val="0"/>
              </a:spcBef>
              <a:spcAft>
                <a:spcPct val="0"/>
              </a:spcAft>
              <a:defRPr sz="2400">
                <a:solidFill>
                  <a:schemeClr val="tx1"/>
                </a:solidFill>
                <a:latin typeface="Arial" charset="0"/>
                <a:ea typeface="ＭＳ Ｐゴシック" pitchFamily="34" charset="-128"/>
              </a:defRPr>
            </a:lvl6pPr>
            <a:lvl7pPr marL="2916227" indent="-224325" eaLnBrk="0" fontAlgn="base" hangingPunct="0">
              <a:spcBef>
                <a:spcPct val="0"/>
              </a:spcBef>
              <a:spcAft>
                <a:spcPct val="0"/>
              </a:spcAft>
              <a:defRPr sz="2400">
                <a:solidFill>
                  <a:schemeClr val="tx1"/>
                </a:solidFill>
                <a:latin typeface="Arial" charset="0"/>
                <a:ea typeface="ＭＳ Ｐゴシック" pitchFamily="34" charset="-128"/>
              </a:defRPr>
            </a:lvl7pPr>
            <a:lvl8pPr marL="3364878" indent="-224325" eaLnBrk="0" fontAlgn="base" hangingPunct="0">
              <a:spcBef>
                <a:spcPct val="0"/>
              </a:spcBef>
              <a:spcAft>
                <a:spcPct val="0"/>
              </a:spcAft>
              <a:defRPr sz="2400">
                <a:solidFill>
                  <a:schemeClr val="tx1"/>
                </a:solidFill>
                <a:latin typeface="Arial" charset="0"/>
                <a:ea typeface="ＭＳ Ｐゴシック" pitchFamily="34" charset="-128"/>
              </a:defRPr>
            </a:lvl8pPr>
            <a:lvl9pPr marL="3813528" indent="-224325"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9FAD45D3-3977-4017-86C2-79F4973B8572}" type="slidenum">
              <a:rPr lang="en-US" sz="1200">
                <a:latin typeface="Calibri" pitchFamily="34" charset="0"/>
              </a:rPr>
              <a:pPr eaLnBrk="1" hangingPunct="1"/>
              <a:t>39</a:t>
            </a:fld>
            <a:endParaRPr lang="en-US" sz="1200">
              <a:latin typeface="Calibri" pitchFamily="34" charset="0"/>
            </a:endParaRPr>
          </a:p>
        </p:txBody>
      </p:sp>
      <p:sp>
        <p:nvSpPr>
          <p:cNvPr id="128003" name="Rectangle 7"/>
          <p:cNvSpPr txBox="1">
            <a:spLocks noGrp="1" noChangeArrowheads="1"/>
          </p:cNvSpPr>
          <p:nvPr/>
        </p:nvSpPr>
        <p:spPr bwMode="auto">
          <a:xfrm>
            <a:off x="3885579" y="8686489"/>
            <a:ext cx="2972421"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4" rIns="91425" bIns="45714" anchor="b"/>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fld id="{063A0E5B-D702-4CAB-9CCB-4B9327ED13EC}" type="slidenum">
              <a:rPr lang="en-US" sz="1200"/>
              <a:pPr algn="r"/>
              <a:t>39</a:t>
            </a:fld>
            <a:endParaRPr lang="en-US" sz="1200"/>
          </a:p>
        </p:txBody>
      </p:sp>
      <p:sp>
        <p:nvSpPr>
          <p:cNvPr id="12800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5"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lIns="91425" tIns="45714" rIns="91425" bIns="45714" numCol="1" anchor="t" anchorCtr="0" compatLnSpc="1">
            <a:prstTxWarp prst="textNoShape">
              <a:avLst/>
            </a:prstTxWarp>
          </a:bodyPr>
          <a:lstStyle/>
          <a:p>
            <a:pPr eaLnBrk="1" hangingPunct="1"/>
            <a:r>
              <a:rPr lang="en-US" dirty="0" smtClean="0">
                <a:ea typeface="ＭＳ Ｐゴシック" pitchFamily="34" charset="-128"/>
              </a:rPr>
              <a:t>If the intervention is</a:t>
            </a:r>
            <a:r>
              <a:rPr lang="en-US" baseline="0" dirty="0" smtClean="0">
                <a:ea typeface="ＭＳ Ｐゴシック" pitchFamily="34" charset="-128"/>
              </a:rPr>
              <a:t> having a poor response we still first check fidelity using  the  same  steps as discussed for  questionable   response.   If fidelity is  high,  then  we   should   ask -  read the  rest  of the slide.</a:t>
            </a:r>
            <a:endParaRPr lang="en-US" dirty="0" smtClean="0">
              <a:ea typeface="ＭＳ Ｐゴシック" pitchFamily="34" charset="-128"/>
            </a:endParaRPr>
          </a:p>
        </p:txBody>
      </p:sp>
    </p:spTree>
    <p:extLst>
      <p:ext uri="{BB962C8B-B14F-4D97-AF65-F5344CB8AC3E}">
        <p14:creationId xmlns:p14="http://schemas.microsoft.com/office/powerpoint/2010/main" val="40987328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Arial" pitchFamily="34" charset="0"/>
              </a:rPr>
              <a:t>Cross out unrelated behaviors</a:t>
            </a:r>
            <a:r>
              <a:rPr lang="en-US" baseline="0" dirty="0" smtClean="0">
                <a:latin typeface="Arial" pitchFamily="34" charset="0"/>
              </a:rPr>
              <a:t> on the DPR and clarify specific behavior where it applies on the DPR</a:t>
            </a:r>
            <a:endParaRPr lang="en-US" dirty="0" smtClean="0">
              <a:latin typeface="Arial" pitchFamily="34" charset="0"/>
            </a:endParaRPr>
          </a:p>
        </p:txBody>
      </p:sp>
      <p:sp>
        <p:nvSpPr>
          <p:cNvPr id="1024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1B2353-65A4-49DC-A3BA-A9EF154F18FF}" type="slidenum">
              <a:rPr lang="en-US" smtClean="0">
                <a:ea typeface="ＭＳ Ｐゴシック" pitchFamily="34" charset="-128"/>
              </a:rPr>
              <a:pPr fontAlgn="base">
                <a:spcBef>
                  <a:spcPct val="0"/>
                </a:spcBef>
                <a:spcAft>
                  <a:spcPct val="0"/>
                </a:spcAft>
                <a:defRPr/>
              </a:pPr>
              <a:t>40</a:t>
            </a:fld>
            <a:endParaRPr lang="en-US" smtClean="0">
              <a:ea typeface="ＭＳ Ｐゴシック" pitchFamily="34" charset="-128"/>
            </a:endParaRPr>
          </a:p>
        </p:txBody>
      </p:sp>
    </p:spTree>
    <p:extLst>
      <p:ext uri="{BB962C8B-B14F-4D97-AF65-F5344CB8AC3E}">
        <p14:creationId xmlns:p14="http://schemas.microsoft.com/office/powerpoint/2010/main" val="35826993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a rough  example of a possible  team meeting where decisions are based on data.</a:t>
            </a:r>
            <a:endParaRPr lang="en-US"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42</a:t>
            </a:fld>
            <a:endParaRPr lang="en-US" dirty="0"/>
          </a:p>
        </p:txBody>
      </p:sp>
    </p:spTree>
    <p:extLst>
      <p:ext uri="{BB962C8B-B14F-4D97-AF65-F5344CB8AC3E}">
        <p14:creationId xmlns:p14="http://schemas.microsoft.com/office/powerpoint/2010/main" val="1310856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tier 2 interventions</a:t>
            </a:r>
            <a:r>
              <a:rPr lang="en-US" baseline="0" dirty="0" smtClean="0"/>
              <a:t> are designed to require a minimal amount of time from classroom teachers, teachers must know they will be part of the process.  Tier 2 is NOT designed to send the students somewhere to be magically “fixed” and sent back.  Teachers must be prepared to contribute to the implementation of the interventions for them to be successful.</a:t>
            </a:r>
            <a:endParaRPr lang="en-US" dirty="0"/>
          </a:p>
        </p:txBody>
      </p:sp>
      <p:sp>
        <p:nvSpPr>
          <p:cNvPr id="4" name="Slide Number Placeholder 3"/>
          <p:cNvSpPr>
            <a:spLocks noGrp="1"/>
          </p:cNvSpPr>
          <p:nvPr>
            <p:ph type="sldNum" sz="quarter" idx="10"/>
          </p:nvPr>
        </p:nvSpPr>
        <p:spPr/>
        <p:txBody>
          <a:bodyPr/>
          <a:lstStyle/>
          <a:p>
            <a:fld id="{BC0BDB5B-8A69-DA49-B3FA-F9DE6EC936B5}" type="slidenum">
              <a:rPr lang="en-US" smtClean="0"/>
              <a:pPr/>
              <a:t>6</a:t>
            </a:fld>
            <a:endParaRPr lang="en-US" dirty="0"/>
          </a:p>
        </p:txBody>
      </p:sp>
    </p:spTree>
    <p:extLst>
      <p:ext uri="{BB962C8B-B14F-4D97-AF65-F5344CB8AC3E}">
        <p14:creationId xmlns:p14="http://schemas.microsoft.com/office/powerpoint/2010/main" val="1392368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skills taught with tier 2 supports should be easy</a:t>
            </a:r>
            <a:r>
              <a:rPr lang="en-US" baseline="0" dirty="0" smtClean="0"/>
              <a:t> to learn.</a:t>
            </a:r>
          </a:p>
          <a:p>
            <a:r>
              <a:rPr lang="en-US" dirty="0" smtClean="0"/>
              <a:t>Tier 2 is a ‘higher</a:t>
            </a:r>
            <a:r>
              <a:rPr lang="en-US" baseline="0" dirty="0" smtClean="0"/>
              <a:t> or more concentrated dose” of what  has already been done in tier 1.  </a:t>
            </a:r>
          </a:p>
          <a:p>
            <a:r>
              <a:rPr lang="en-US" baseline="0" dirty="0" smtClean="0"/>
              <a:t>All staff will have a role in implementation therefore all must be aware and trained</a:t>
            </a:r>
            <a:endParaRPr lang="en-US" dirty="0"/>
          </a:p>
        </p:txBody>
      </p:sp>
      <p:sp>
        <p:nvSpPr>
          <p:cNvPr id="4" name="Slide Number Placeholder 3"/>
          <p:cNvSpPr>
            <a:spLocks noGrp="1"/>
          </p:cNvSpPr>
          <p:nvPr>
            <p:ph type="sldNum" sz="quarter" idx="10"/>
          </p:nvPr>
        </p:nvSpPr>
        <p:spPr/>
        <p:txBody>
          <a:bodyPr/>
          <a:lstStyle/>
          <a:p>
            <a:fld id="{BC0BDB5B-8A69-DA49-B3FA-F9DE6EC936B5}" type="slidenum">
              <a:rPr lang="en-US" smtClean="0"/>
              <a:pPr/>
              <a:t>7</a:t>
            </a:fld>
            <a:endParaRPr lang="en-US" dirty="0"/>
          </a:p>
        </p:txBody>
      </p:sp>
    </p:spTree>
    <p:extLst>
      <p:ext uri="{BB962C8B-B14F-4D97-AF65-F5344CB8AC3E}">
        <p14:creationId xmlns:p14="http://schemas.microsoft.com/office/powerpoint/2010/main" val="1433530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Tier 2 interventions have</a:t>
            </a:r>
            <a:r>
              <a:rPr lang="en-US" baseline="0" dirty="0" smtClean="0"/>
              <a:t> specific features so they can be implemented the same for most students</a:t>
            </a:r>
          </a:p>
          <a:p>
            <a:r>
              <a:rPr lang="en-US" baseline="0" dirty="0" smtClean="0"/>
              <a:t>While a comprehensive FBA is not required, we will show you how to gather enough information to make an educated ‘guess’ as to function of student’s behavior so an appropriate intervention may be matched to student need.</a:t>
            </a:r>
            <a:endParaRPr lang="en-US" dirty="0"/>
          </a:p>
        </p:txBody>
      </p:sp>
      <p:sp>
        <p:nvSpPr>
          <p:cNvPr id="4" name="Slide Number Placeholder 3"/>
          <p:cNvSpPr>
            <a:spLocks noGrp="1"/>
          </p:cNvSpPr>
          <p:nvPr>
            <p:ph type="sldNum" sz="quarter" idx="10"/>
          </p:nvPr>
        </p:nvSpPr>
        <p:spPr/>
        <p:txBody>
          <a:bodyPr/>
          <a:lstStyle/>
          <a:p>
            <a:fld id="{BC0BDB5B-8A69-DA49-B3FA-F9DE6EC936B5}" type="slidenum">
              <a:rPr lang="en-US" smtClean="0"/>
              <a:pPr/>
              <a:t>8</a:t>
            </a:fld>
            <a:endParaRPr lang="en-US" dirty="0"/>
          </a:p>
        </p:txBody>
      </p:sp>
    </p:spTree>
    <p:extLst>
      <p:ext uri="{BB962C8B-B14F-4D97-AF65-F5344CB8AC3E}">
        <p14:creationId xmlns:p14="http://schemas.microsoft.com/office/powerpoint/2010/main" val="2633783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Items frequently incorporated into tier 2 interventions are…</a:t>
            </a:r>
            <a:endParaRPr lang="en-US" dirty="0"/>
          </a:p>
        </p:txBody>
      </p:sp>
      <p:sp>
        <p:nvSpPr>
          <p:cNvPr id="4" name="Slide Number Placeholder 3"/>
          <p:cNvSpPr>
            <a:spLocks noGrp="1"/>
          </p:cNvSpPr>
          <p:nvPr>
            <p:ph type="sldNum" sz="quarter" idx="10"/>
          </p:nvPr>
        </p:nvSpPr>
        <p:spPr/>
        <p:txBody>
          <a:bodyPr/>
          <a:lstStyle/>
          <a:p>
            <a:fld id="{BC0BDB5B-8A69-DA49-B3FA-F9DE6EC936B5}" type="slidenum">
              <a:rPr lang="en-US" smtClean="0"/>
              <a:pPr/>
              <a:t>9</a:t>
            </a:fld>
            <a:endParaRPr lang="en-US" dirty="0"/>
          </a:p>
        </p:txBody>
      </p:sp>
    </p:spTree>
    <p:extLst>
      <p:ext uri="{BB962C8B-B14F-4D97-AF65-F5344CB8AC3E}">
        <p14:creationId xmlns:p14="http://schemas.microsoft.com/office/powerpoint/2010/main" val="4185986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common tier 2 interventions</a:t>
            </a:r>
            <a:endParaRPr lang="en-US" dirty="0"/>
          </a:p>
        </p:txBody>
      </p:sp>
      <p:sp>
        <p:nvSpPr>
          <p:cNvPr id="4" name="Slide Number Placeholder 3"/>
          <p:cNvSpPr>
            <a:spLocks noGrp="1"/>
          </p:cNvSpPr>
          <p:nvPr>
            <p:ph type="sldNum" sz="quarter" idx="10"/>
          </p:nvPr>
        </p:nvSpPr>
        <p:spPr/>
        <p:txBody>
          <a:bodyPr/>
          <a:lstStyle/>
          <a:p>
            <a:fld id="{BC0BDB5B-8A69-DA49-B3FA-F9DE6EC936B5}" type="slidenum">
              <a:rPr lang="en-US" smtClean="0"/>
              <a:pPr/>
              <a:t>10</a:t>
            </a:fld>
            <a:endParaRPr lang="en-US" dirty="0"/>
          </a:p>
        </p:txBody>
      </p:sp>
    </p:spTree>
    <p:extLst>
      <p:ext uri="{BB962C8B-B14F-4D97-AF65-F5344CB8AC3E}">
        <p14:creationId xmlns:p14="http://schemas.microsoft.com/office/powerpoint/2010/main" val="491568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are going  to spend our valuable time to implement an intervention, we</a:t>
            </a:r>
            <a:r>
              <a:rPr lang="en-US" baseline="0" dirty="0" smtClean="0"/>
              <a:t> should also want to take our time to make sure it is being effective.  Sometimes we are too close to the situation, or behavior changes slowly enough, without concrete data, we would not know if it is  being effective.</a:t>
            </a:r>
          </a:p>
          <a:p>
            <a:r>
              <a:rPr lang="en-US" baseline="0" dirty="0" smtClean="0"/>
              <a:t>There is much  research which demonstrates that when students view a graph depicting their progress, they are more likely to work towards improving the skill</a:t>
            </a:r>
            <a:endParaRPr lang="en-US"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12</a:t>
            </a:fld>
            <a:endParaRPr lang="en-US" dirty="0"/>
          </a:p>
        </p:txBody>
      </p:sp>
    </p:spTree>
    <p:extLst>
      <p:ext uri="{BB962C8B-B14F-4D97-AF65-F5344CB8AC3E}">
        <p14:creationId xmlns:p14="http://schemas.microsoft.com/office/powerpoint/2010/main" val="9930292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jpe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61424"/>
            <a:ext cx="7772400" cy="1470025"/>
          </a:xfrm>
        </p:spPr>
        <p:txBody>
          <a:bodyPr>
            <a:normAutofit/>
          </a:bodyPr>
          <a:lstStyle>
            <a:lvl1pP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004134"/>
            <a:ext cx="6400800" cy="650289"/>
          </a:xfrm>
        </p:spPr>
        <p:txBody>
          <a:bodyPr/>
          <a:lstStyle>
            <a:lvl1pPr marL="0" indent="0" algn="ctr">
              <a:buNone/>
              <a:defRPr>
                <a:solidFill>
                  <a:srgbClr val="FF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1" descr="MO_SWPBS_Logo-201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90875" y="2752725"/>
            <a:ext cx="2689225"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1788" y="5618163"/>
            <a:ext cx="5207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6"/>
          <p:cNvSpPr txBox="1">
            <a:spLocks noChangeArrowheads="1"/>
          </p:cNvSpPr>
          <p:nvPr userDrawn="1"/>
        </p:nvSpPr>
        <p:spPr bwMode="auto">
          <a:xfrm>
            <a:off x="950913" y="5519321"/>
            <a:ext cx="187166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400" b="1" dirty="0">
                <a:latin typeface="Calibri" panose="020F0502020204030204" pitchFamily="34" charset="0"/>
                <a:ea typeface="ＭＳ Ｐゴシック" panose="020B0600070205080204" pitchFamily="34" charset="-128"/>
              </a:rPr>
              <a:t>MU Center for SW-PBS</a:t>
            </a:r>
          </a:p>
          <a:p>
            <a:pPr eaLnBrk="1" hangingPunct="1"/>
            <a:r>
              <a:rPr lang="en-US" sz="1400" dirty="0">
                <a:latin typeface="Calibri" panose="020F0502020204030204" pitchFamily="34" charset="0"/>
                <a:ea typeface="ＭＳ Ｐゴシック" panose="020B0600070205080204" pitchFamily="34" charset="-128"/>
              </a:rPr>
              <a:t>College of Education</a:t>
            </a:r>
          </a:p>
          <a:p>
            <a:pPr eaLnBrk="1" hangingPunct="1"/>
            <a:r>
              <a:rPr lang="en-US" sz="1400" dirty="0">
                <a:latin typeface="Calibri" panose="020F0502020204030204" pitchFamily="34" charset="0"/>
                <a:ea typeface="ＭＳ Ｐゴシック" panose="020B0600070205080204" pitchFamily="34" charset="-128"/>
              </a:rPr>
              <a:t>University of Missouri</a:t>
            </a:r>
          </a:p>
          <a:p>
            <a:pPr eaLnBrk="1" hangingPunct="1"/>
            <a:endParaRPr lang="en-US" sz="1400" dirty="0">
              <a:latin typeface="Times New Roman" panose="02020603050405020304" pitchFamily="18" charset="0"/>
              <a:ea typeface="ＭＳ Ｐゴシック" panose="020B0600070205080204" pitchFamily="34" charset="-128"/>
            </a:endParaRPr>
          </a:p>
        </p:txBody>
      </p:sp>
      <p:pic>
        <p:nvPicPr>
          <p:cNvPr id="10" name="Picture 7" descr="M:\BD\SUGAI\PBIS LOGO-LARGE.TIF"/>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458075" y="5448300"/>
            <a:ext cx="107791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descr="C:\Users\joann\Pictures\iPod Photo Cache\DESE-color.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470275" y="5618163"/>
            <a:ext cx="2697163"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1498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982788" y="536575"/>
            <a:ext cx="6710362" cy="938213"/>
          </a:xfrm>
        </p:spPr>
        <p:txBody>
          <a:bodyPr/>
          <a:lstStyle>
            <a:lvl1pPr>
              <a:defRPr/>
            </a:lvl1pPr>
          </a:lstStyle>
          <a:p>
            <a:pPr algn="l"/>
            <a:r>
              <a:rPr lang="en-US" sz="3600" dirty="0" smtClean="0">
                <a:solidFill>
                  <a:srgbClr val="008000"/>
                </a:solidFill>
                <a:ea typeface="Franklin Gothic Book" panose="020B0503020102020204" pitchFamily="34" charset="0"/>
                <a:cs typeface="Franklin Gothic Book" panose="020B0503020102020204" pitchFamily="34" charset="0"/>
              </a:rPr>
              <a:t>Discussion: </a:t>
            </a:r>
            <a:r>
              <a:rPr lang="en-US" sz="3600" dirty="0" smtClean="0">
                <a:solidFill>
                  <a:srgbClr val="FF0000"/>
                </a:solidFill>
                <a:ea typeface="Franklin Gothic Book" panose="020B0503020102020204" pitchFamily="34" charset="0"/>
                <a:cs typeface="Franklin Gothic Book" panose="020B0503020102020204" pitchFamily="34" charset="0"/>
              </a:rPr>
              <a:t>Title</a:t>
            </a:r>
          </a:p>
        </p:txBody>
      </p:sp>
      <p:pic>
        <p:nvPicPr>
          <p:cNvPr id="9" name="Picture 5" descr="Macintosh HD:Users:wellspl:Desktop:6-Free-Teamwork-Clipart-Illustration-Showing-Diversity.jpg"/>
          <p:cNvPicPr>
            <a:picLocks noChangeAspect="1"/>
          </p:cNvPicPr>
          <p:nvPr userDrawn="1"/>
        </p:nvPicPr>
        <p:blipFill>
          <a:blip r:embed="rId2">
            <a:extLst>
              <a:ext uri="{28A0092B-C50C-407E-A947-70E740481C1C}">
                <a14:useLocalDpi xmlns:a14="http://schemas.microsoft.com/office/drawing/2010/main" val="0"/>
              </a:ext>
            </a:extLst>
          </a:blip>
          <a:srcRect r="25555"/>
          <a:stretch>
            <a:fillRect/>
          </a:stretch>
        </p:blipFill>
        <p:spPr bwMode="auto">
          <a:xfrm>
            <a:off x="552450" y="587375"/>
            <a:ext cx="13716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p:cNvSpPr>
            <a:spLocks noGrp="1"/>
          </p:cNvSpPr>
          <p:nvPr>
            <p:ph idx="1"/>
          </p:nvPr>
        </p:nvSpPr>
        <p:spPr>
          <a:xfrm>
            <a:off x="457200" y="1600200"/>
            <a:ext cx="8229600" cy="4525963"/>
          </a:xfrm>
        </p:spPr>
        <p:txBody>
          <a:bodyPr/>
          <a:lstStyle>
            <a:lvl1pPr marL="0" indent="0">
              <a:buClr>
                <a:srgbClr val="FF0000"/>
              </a:buClr>
              <a:buFont typeface="Arial" panose="020B0604020202020204" pitchFamily="34" charset="0"/>
              <a:buNone/>
              <a:defRPr>
                <a:solidFill>
                  <a:srgbClr val="009E47"/>
                </a:solidFill>
              </a:defRPr>
            </a:lvl1pPr>
            <a:lvl2pPr marL="742950" indent="-285750">
              <a:buClr>
                <a:srgbClr val="FF0000"/>
              </a:buClr>
              <a:buFont typeface="Arial" panose="020B0604020202020204" pitchFamily="34" charset="0"/>
              <a:buChar char="•"/>
              <a:defRPr i="1"/>
            </a:lvl2pPr>
            <a:lvl3pPr marL="1143000" indent="-228600">
              <a:buClr>
                <a:srgbClr val="FF0000"/>
              </a:buClr>
              <a:buFont typeface="Arial" panose="020B0604020202020204" pitchFamily="34" charset="0"/>
              <a:buChar char="•"/>
              <a:defRPr i="1"/>
            </a:lvl3pPr>
            <a:lvl4pPr marL="1600200" indent="-228600">
              <a:buClr>
                <a:srgbClr val="FF0000"/>
              </a:buClr>
              <a:buFont typeface="Arial" panose="020B0604020202020204" pitchFamily="34" charset="0"/>
              <a:buChar char="•"/>
              <a:defRPr i="1"/>
            </a:lvl4pPr>
            <a:lvl5pPr marL="2057400" indent="-228600">
              <a:buClr>
                <a:srgbClr val="FF0000"/>
              </a:buClr>
              <a:buFont typeface="Arial" panose="020B0604020202020204" pitchFamily="34" charset="0"/>
              <a:buChar char="•"/>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12" name="Group 11"/>
          <p:cNvGrpSpPr/>
          <p:nvPr userDrawn="1"/>
        </p:nvGrpSpPr>
        <p:grpSpPr>
          <a:xfrm>
            <a:off x="12700" y="6211407"/>
            <a:ext cx="9144378" cy="659292"/>
            <a:chOff x="12700" y="6211407"/>
            <a:chExt cx="9144378" cy="659292"/>
          </a:xfrm>
        </p:grpSpPr>
        <p:sp>
          <p:nvSpPr>
            <p:cNvPr id="13" name="Rectangle 12"/>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smtClean="0">
                  <a:solidFill>
                    <a:schemeClr val="bg1"/>
                  </a:solidFill>
                </a:rPr>
                <a:t>MO SW-PBS</a:t>
              </a:r>
              <a:endParaRPr lang="en-US" dirty="0">
                <a:solidFill>
                  <a:schemeClr val="bg1"/>
                </a:solidFill>
              </a:endParaRPr>
            </a:p>
          </p:txBody>
        </p:sp>
      </p:grpSp>
    </p:spTree>
    <p:extLst>
      <p:ext uri="{BB962C8B-B14F-4D97-AF65-F5344CB8AC3E}">
        <p14:creationId xmlns:p14="http://schemas.microsoft.com/office/powerpoint/2010/main" val="1496122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Picture 7" descr="Green-Pencil-Icon-pencils-7151356-150-15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471522" y="440886"/>
            <a:ext cx="1234222" cy="1234222"/>
          </a:xfrm>
          <a:prstGeom prst="rect">
            <a:avLst/>
          </a:prstGeom>
        </p:spPr>
      </p:pic>
      <p:sp>
        <p:nvSpPr>
          <p:cNvPr id="9" name="Title 1"/>
          <p:cNvSpPr>
            <a:spLocks noGrp="1"/>
          </p:cNvSpPr>
          <p:nvPr>
            <p:ph type="title" hasCustomPrompt="1"/>
          </p:nvPr>
        </p:nvSpPr>
        <p:spPr>
          <a:xfrm>
            <a:off x="1471882" y="491686"/>
            <a:ext cx="7363508" cy="925952"/>
          </a:xfrm>
        </p:spPr>
        <p:txBody>
          <a:bodyPr>
            <a:noAutofit/>
          </a:bodyPr>
          <a:lstStyle>
            <a:lvl1pPr>
              <a:defRPr/>
            </a:lvl1pPr>
          </a:lstStyle>
          <a:p>
            <a:pPr algn="l"/>
            <a:r>
              <a:rPr lang="en-US" sz="3600" dirty="0" smtClean="0">
                <a:solidFill>
                  <a:srgbClr val="008000"/>
                </a:solidFill>
                <a:cs typeface="Franklin Gothic Book"/>
              </a:rPr>
              <a:t>Activity: </a:t>
            </a:r>
            <a:r>
              <a:rPr lang="en-US" sz="3200" dirty="0" smtClean="0">
                <a:solidFill>
                  <a:srgbClr val="FF0000"/>
                </a:solidFill>
                <a:cs typeface="Franklin Gothic Book"/>
              </a:rPr>
              <a:t>Title</a:t>
            </a:r>
            <a:endParaRPr lang="en-US" sz="3200" dirty="0">
              <a:solidFill>
                <a:srgbClr val="FF0000"/>
              </a:solidFill>
              <a:cs typeface="Franklin Gothic Book"/>
            </a:endParaRPr>
          </a:p>
        </p:txBody>
      </p:sp>
      <p:grpSp>
        <p:nvGrpSpPr>
          <p:cNvPr id="10" name="Group 9"/>
          <p:cNvGrpSpPr/>
          <p:nvPr userDrawn="1"/>
        </p:nvGrpSpPr>
        <p:grpSpPr>
          <a:xfrm>
            <a:off x="12700" y="6211407"/>
            <a:ext cx="9144378" cy="659292"/>
            <a:chOff x="12700" y="6211407"/>
            <a:chExt cx="9144378" cy="659292"/>
          </a:xfrm>
        </p:grpSpPr>
        <p:sp>
          <p:nvSpPr>
            <p:cNvPr id="11" name="Rectangle 10"/>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smtClean="0">
                  <a:solidFill>
                    <a:schemeClr val="bg1"/>
                  </a:solidFill>
                </a:rPr>
                <a:t>MO SW-PBS</a:t>
              </a:r>
              <a:endParaRPr lang="en-US" dirty="0">
                <a:solidFill>
                  <a:schemeClr val="bg1"/>
                </a:solidFill>
              </a:endParaRPr>
            </a:p>
          </p:txBody>
        </p:sp>
      </p:grpSp>
      <p:sp>
        <p:nvSpPr>
          <p:cNvPr id="15" name="Content Placeholder 2"/>
          <p:cNvSpPr>
            <a:spLocks noGrp="1"/>
          </p:cNvSpPr>
          <p:nvPr>
            <p:ph idx="1"/>
          </p:nvPr>
        </p:nvSpPr>
        <p:spPr>
          <a:xfrm>
            <a:off x="457200" y="1600200"/>
            <a:ext cx="8229600" cy="4525963"/>
          </a:xfrm>
        </p:spPr>
        <p:txBody>
          <a:bodyPr/>
          <a:lstStyle>
            <a:lvl1pPr marL="0" indent="0">
              <a:buClr>
                <a:srgbClr val="FF0000"/>
              </a:buClr>
              <a:buFont typeface="Arial" panose="020B0604020202020204" pitchFamily="34" charset="0"/>
              <a:buNone/>
              <a:defRPr>
                <a:solidFill>
                  <a:srgbClr val="009E47"/>
                </a:solidFill>
              </a:defRPr>
            </a:lvl1pPr>
            <a:lvl2pPr marL="742950" indent="-285750">
              <a:buClr>
                <a:srgbClr val="FF0000"/>
              </a:buClr>
              <a:buFont typeface="Arial" panose="020B0604020202020204" pitchFamily="34" charset="0"/>
              <a:buChar char="•"/>
              <a:defRPr i="1"/>
            </a:lvl2pPr>
            <a:lvl3pPr marL="1143000" indent="-228600">
              <a:buClr>
                <a:srgbClr val="FF0000"/>
              </a:buClr>
              <a:buFont typeface="Arial" panose="020B0604020202020204" pitchFamily="34" charset="0"/>
              <a:buChar char="•"/>
              <a:defRPr i="1"/>
            </a:lvl3pPr>
            <a:lvl4pPr marL="1600200" indent="-228600">
              <a:buClr>
                <a:srgbClr val="FF0000"/>
              </a:buClr>
              <a:buFont typeface="Arial" panose="020B0604020202020204" pitchFamily="34" charset="0"/>
              <a:buChar char="•"/>
              <a:defRPr i="1"/>
            </a:lvl4pPr>
            <a:lvl5pPr marL="2057400" indent="-228600">
              <a:buClr>
                <a:srgbClr val="FF0000"/>
              </a:buClr>
              <a:buFont typeface="Arial" panose="020B0604020202020204" pitchFamily="34" charset="0"/>
              <a:buChar char="•"/>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21820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471881" y="491686"/>
            <a:ext cx="7472093" cy="925952"/>
          </a:xfrm>
        </p:spPr>
        <p:txBody>
          <a:bodyPr>
            <a:noAutofit/>
          </a:bodyPr>
          <a:lstStyle>
            <a:lvl1pPr>
              <a:defRPr/>
            </a:lvl1pPr>
          </a:lstStyle>
          <a:p>
            <a:pPr algn="l"/>
            <a:r>
              <a:rPr lang="en-US" sz="3600" dirty="0" smtClean="0">
                <a:solidFill>
                  <a:srgbClr val="008000"/>
                </a:solidFill>
                <a:cs typeface="Franklin Gothic Book"/>
              </a:rPr>
              <a:t>Action Planning: </a:t>
            </a:r>
            <a:r>
              <a:rPr lang="en-US" sz="3600" dirty="0" smtClean="0">
                <a:solidFill>
                  <a:srgbClr val="FF0000"/>
                </a:solidFill>
                <a:cs typeface="Franklin Gothic Book"/>
              </a:rPr>
              <a:t>Title</a:t>
            </a:r>
            <a:endParaRPr lang="en-US" sz="3600" dirty="0">
              <a:solidFill>
                <a:srgbClr val="FF0000"/>
              </a:solidFill>
              <a:cs typeface="Franklin Gothic Book"/>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608" y="207049"/>
            <a:ext cx="1463040" cy="1463040"/>
          </a:xfrm>
          <a:prstGeom prst="rect">
            <a:avLst/>
          </a:prstGeom>
        </p:spPr>
      </p:pic>
      <p:sp>
        <p:nvSpPr>
          <p:cNvPr id="5" name="Content Placeholder 2"/>
          <p:cNvSpPr>
            <a:spLocks noGrp="1"/>
          </p:cNvSpPr>
          <p:nvPr>
            <p:ph idx="1" hasCustomPrompt="1"/>
          </p:nvPr>
        </p:nvSpPr>
        <p:spPr>
          <a:xfrm>
            <a:off x="596900" y="1922540"/>
            <a:ext cx="8001000" cy="3636440"/>
          </a:xfrm>
        </p:spPr>
        <p:txBody>
          <a:bodyPr>
            <a:normAutofit/>
          </a:bodyPr>
          <a:lstStyle>
            <a:lvl1pPr marL="457200" indent="-457200">
              <a:buFont typeface="Arial" panose="020B0604020202020204" pitchFamily="34" charset="0"/>
              <a:buChar char="•"/>
              <a:defRPr/>
            </a:lvl1pPr>
          </a:lstStyle>
          <a:p>
            <a:pPr marL="0" indent="0">
              <a:spcBef>
                <a:spcPts val="0"/>
              </a:spcBef>
              <a:spcAft>
                <a:spcPts val="800"/>
              </a:spcAft>
              <a:buNone/>
            </a:pPr>
            <a:r>
              <a:rPr lang="en-US" i="1" dirty="0" smtClean="0">
                <a:solidFill>
                  <a:srgbClr val="008000"/>
                </a:solidFill>
              </a:rPr>
              <a:t>Add the following to your Action Plan: </a:t>
            </a:r>
          </a:p>
          <a:p>
            <a:pPr defTabSz="458788">
              <a:spcBef>
                <a:spcPts val="0"/>
              </a:spcBef>
              <a:spcAft>
                <a:spcPts val="600"/>
              </a:spcAft>
              <a:buClr>
                <a:srgbClr val="FF0000"/>
              </a:buClr>
            </a:pPr>
            <a:endParaRPr lang="en-US" sz="2800" dirty="0" smtClean="0"/>
          </a:p>
        </p:txBody>
      </p:sp>
      <p:grpSp>
        <p:nvGrpSpPr>
          <p:cNvPr id="6" name="Group 5"/>
          <p:cNvGrpSpPr/>
          <p:nvPr userDrawn="1"/>
        </p:nvGrpSpPr>
        <p:grpSpPr>
          <a:xfrm>
            <a:off x="12700" y="6211407"/>
            <a:ext cx="9144378" cy="659292"/>
            <a:chOff x="12700" y="6211407"/>
            <a:chExt cx="9144378" cy="659292"/>
          </a:xfrm>
        </p:grpSpPr>
        <p:sp>
          <p:nvSpPr>
            <p:cNvPr id="7" name="Rectangle 6"/>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smtClean="0">
                  <a:solidFill>
                    <a:schemeClr val="bg1"/>
                  </a:solidFill>
                </a:rPr>
                <a:t>MO SW-PBS</a:t>
              </a:r>
              <a:endParaRPr lang="en-US" dirty="0">
                <a:solidFill>
                  <a:schemeClr val="bg1"/>
                </a:solidFill>
              </a:endParaRPr>
            </a:p>
          </p:txBody>
        </p:sp>
      </p:grpSp>
    </p:spTree>
    <p:extLst>
      <p:ext uri="{BB962C8B-B14F-4D97-AF65-F5344CB8AC3E}">
        <p14:creationId xmlns:p14="http://schemas.microsoft.com/office/powerpoint/2010/main" val="2207416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274638"/>
            <a:ext cx="8229600" cy="1143000"/>
          </a:xfrm>
        </p:spPr>
        <p:txBody>
          <a:bodyPr/>
          <a:lstStyle>
            <a:lvl1pPr>
              <a:defRPr/>
            </a:lvl1pPr>
          </a:lstStyle>
          <a:p>
            <a:pPr eaLnBrk="1" hangingPunct="1"/>
            <a:r>
              <a:rPr lang="en-US" dirty="0" smtClean="0"/>
              <a:t>Title</a:t>
            </a:r>
          </a:p>
        </p:txBody>
      </p:sp>
      <p:grpSp>
        <p:nvGrpSpPr>
          <p:cNvPr id="8" name="Group 9"/>
          <p:cNvGrpSpPr>
            <a:grpSpLocks/>
          </p:cNvGrpSpPr>
          <p:nvPr userDrawn="1"/>
        </p:nvGrpSpPr>
        <p:grpSpPr bwMode="auto">
          <a:xfrm>
            <a:off x="12700" y="6211888"/>
            <a:ext cx="9144000" cy="658812"/>
            <a:chOff x="12700" y="6211407"/>
            <a:chExt cx="9144378" cy="659292"/>
          </a:xfrm>
        </p:grpSpPr>
        <p:sp>
          <p:nvSpPr>
            <p:cNvPr id="9" name="Rectangle 8"/>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 name="Rectangle 9"/>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1" name="Rectangle 10"/>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2" name="TextBox 11"/>
            <p:cNvSpPr txBox="1"/>
            <p:nvPr/>
          </p:nvSpPr>
          <p:spPr>
            <a:xfrm>
              <a:off x="673127" y="6211407"/>
              <a:ext cx="1752672" cy="368568"/>
            </a:xfrm>
            <a:prstGeom prst="rect">
              <a:avLst/>
            </a:prstGeom>
            <a:noFill/>
            <a:effectLst>
              <a:outerShdw blurRad="44450" dist="38100" dir="2700000" algn="tl" rotWithShape="0">
                <a:srgbClr val="008000"/>
              </a:outerShdw>
            </a:effectLst>
          </p:spPr>
          <p:txBody>
            <a:bodyPr>
              <a:spAutoFit/>
            </a:bodyPr>
            <a:lstStyle/>
            <a:p>
              <a:pPr>
                <a:defRPr/>
              </a:pPr>
              <a:r>
                <a:rPr lang="en-US" dirty="0">
                  <a:solidFill>
                    <a:schemeClr val="bg1"/>
                  </a:solidFill>
                </a:rPr>
                <a:t>MO SW-PBS</a:t>
              </a:r>
            </a:p>
          </p:txBody>
        </p:sp>
      </p:grpSp>
      <p:sp>
        <p:nvSpPr>
          <p:cNvPr id="13" name="Action Button: Movie 12">
            <a:hlinkClick r:id="" action="ppaction://noaction" highlightClick="1"/>
          </p:cNvPr>
          <p:cNvSpPr/>
          <p:nvPr userDrawn="1"/>
        </p:nvSpPr>
        <p:spPr>
          <a:xfrm>
            <a:off x="3492500" y="4505325"/>
            <a:ext cx="2032000" cy="1198563"/>
          </a:xfrm>
          <a:prstGeom prst="actionButtonMovi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Content Placeholder 2"/>
          <p:cNvSpPr>
            <a:spLocks noGrp="1"/>
          </p:cNvSpPr>
          <p:nvPr>
            <p:ph idx="1"/>
          </p:nvPr>
        </p:nvSpPr>
        <p:spPr>
          <a:xfrm>
            <a:off x="457200" y="1600200"/>
            <a:ext cx="8229600" cy="4525963"/>
          </a:xfrm>
        </p:spPr>
        <p:txBody>
          <a:bodyPr/>
          <a:lstStyle>
            <a:lvl1pPr marL="457200" indent="-457200">
              <a:buFont typeface="Arial" panose="020B0604020202020204" pitchFamily="34" charset="0"/>
              <a:buChar char="•"/>
              <a:defRPr/>
            </a:lvl1pPr>
          </a:lstStyle>
          <a:p>
            <a:pPr eaLnBrk="1" hangingPunct="1">
              <a:buClr>
                <a:srgbClr val="FF0000"/>
              </a:buClr>
            </a:pPr>
            <a:endParaRPr lang="en-US" dirty="0" smtClean="0"/>
          </a:p>
        </p:txBody>
      </p:sp>
    </p:spTree>
    <p:extLst>
      <p:ext uri="{BB962C8B-B14F-4D97-AF65-F5344CB8AC3E}">
        <p14:creationId xmlns:p14="http://schemas.microsoft.com/office/powerpoint/2010/main" val="1538174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descr="sneak-peek-icon-web-2.jpg"/>
          <p:cNvPicPr>
            <a:picLocks noChangeAspect="1"/>
          </p:cNvPicPr>
          <p:nvPr userDrawn="1"/>
        </p:nvPicPr>
        <p:blipFill rotWithShape="1">
          <a:blip r:embed="rId2">
            <a:extLst>
              <a:ext uri="{28A0092B-C50C-407E-A947-70E740481C1C}">
                <a14:useLocalDpi xmlns:a14="http://schemas.microsoft.com/office/drawing/2010/main" val="0"/>
              </a:ext>
            </a:extLst>
          </a:blip>
          <a:srcRect b="38000"/>
          <a:stretch/>
        </p:blipFill>
        <p:spPr>
          <a:xfrm>
            <a:off x="430429" y="323197"/>
            <a:ext cx="2884127" cy="1490134"/>
          </a:xfrm>
          <a:prstGeom prst="rect">
            <a:avLst/>
          </a:prstGeom>
        </p:spPr>
      </p:pic>
      <p:sp>
        <p:nvSpPr>
          <p:cNvPr id="4" name="Content Placeholder 2"/>
          <p:cNvSpPr>
            <a:spLocks noGrp="1"/>
          </p:cNvSpPr>
          <p:nvPr>
            <p:ph idx="1"/>
          </p:nvPr>
        </p:nvSpPr>
        <p:spPr>
          <a:xfrm>
            <a:off x="800099" y="1447802"/>
            <a:ext cx="7466229" cy="3746498"/>
          </a:xfrm>
        </p:spPr>
        <p:txBody>
          <a:bodyPr>
            <a:normAutofit lnSpcReduction="10000"/>
          </a:bodyPr>
          <a:lstStyle/>
          <a:p>
            <a:pPr marL="0" indent="0" algn="ctr">
              <a:buNone/>
            </a:pPr>
            <a:r>
              <a:rPr lang="en-US" sz="4400" dirty="0" smtClean="0">
                <a:solidFill>
                  <a:srgbClr val="008000"/>
                </a:solidFill>
              </a:rPr>
              <a:t>Next Session:</a:t>
            </a:r>
          </a:p>
          <a:p>
            <a:pPr marL="0" indent="0" algn="ctr">
              <a:buNone/>
            </a:pPr>
            <a:r>
              <a:rPr lang="en-US" sz="4000" i="1" dirty="0" smtClean="0">
                <a:solidFill>
                  <a:srgbClr val="FF0000"/>
                </a:solidFill>
              </a:rPr>
              <a:t>Title</a:t>
            </a:r>
          </a:p>
          <a:p>
            <a:pPr marL="0" indent="0" algn="ctr">
              <a:buNone/>
            </a:pPr>
            <a:r>
              <a:rPr lang="en-US" sz="3600" dirty="0" smtClean="0">
                <a:solidFill>
                  <a:srgbClr val="000000"/>
                </a:solidFill>
              </a:rPr>
              <a:t>[Date, Location]</a:t>
            </a:r>
          </a:p>
          <a:p>
            <a:pPr marL="0" indent="0" algn="ctr">
              <a:buNone/>
            </a:pPr>
            <a:endParaRPr lang="en-US" sz="2800" dirty="0" smtClean="0">
              <a:solidFill>
                <a:srgbClr val="000000"/>
              </a:solidFill>
            </a:endParaRPr>
          </a:p>
          <a:p>
            <a:pPr marL="0" indent="0" algn="ctr">
              <a:buNone/>
            </a:pPr>
            <a:r>
              <a:rPr lang="en-US" sz="3600" dirty="0" smtClean="0">
                <a:solidFill>
                  <a:srgbClr val="008000"/>
                </a:solidFill>
              </a:rPr>
              <a:t>Things to Bring:</a:t>
            </a:r>
          </a:p>
          <a:p>
            <a:pPr marL="1260475">
              <a:buClr>
                <a:srgbClr val="FF0000"/>
              </a:buClr>
            </a:pPr>
            <a:r>
              <a:rPr lang="en-US" sz="3000" dirty="0" smtClean="0">
                <a:solidFill>
                  <a:srgbClr val="000000"/>
                </a:solidFill>
              </a:rPr>
              <a:t> </a:t>
            </a:r>
          </a:p>
          <a:p>
            <a:pPr marL="0" indent="0">
              <a:buNone/>
            </a:pPr>
            <a:endParaRPr lang="en-US" sz="3600" dirty="0">
              <a:solidFill>
                <a:srgbClr val="008000"/>
              </a:solidFill>
            </a:endParaRPr>
          </a:p>
        </p:txBody>
      </p:sp>
      <p:grpSp>
        <p:nvGrpSpPr>
          <p:cNvPr id="5" name="Group 4"/>
          <p:cNvGrpSpPr/>
          <p:nvPr userDrawn="1"/>
        </p:nvGrpSpPr>
        <p:grpSpPr>
          <a:xfrm>
            <a:off x="12700" y="6211407"/>
            <a:ext cx="9144378" cy="659292"/>
            <a:chOff x="12700" y="6211407"/>
            <a:chExt cx="9144378" cy="659292"/>
          </a:xfrm>
        </p:grpSpPr>
        <p:sp>
          <p:nvSpPr>
            <p:cNvPr id="6" name="Rectangle 5"/>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smtClean="0">
                  <a:solidFill>
                    <a:schemeClr val="bg1"/>
                  </a:solidFill>
                </a:rPr>
                <a:t>MO SW-PBS</a:t>
              </a:r>
              <a:endParaRPr lang="en-US" dirty="0">
                <a:solidFill>
                  <a:schemeClr val="bg1"/>
                </a:solidFill>
              </a:endParaRPr>
            </a:p>
          </p:txBody>
        </p:sp>
      </p:grpSp>
    </p:spTree>
    <p:extLst>
      <p:ext uri="{BB962C8B-B14F-4D97-AF65-F5344CB8AC3E}">
        <p14:creationId xmlns:p14="http://schemas.microsoft.com/office/powerpoint/2010/main" val="1737996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342900" indent="-342900">
              <a:buClr>
                <a:srgbClr val="FF0000"/>
              </a:buClr>
              <a:buFont typeface="Arial" panose="020B0604020202020204" pitchFamily="34" charset="0"/>
              <a:buChar char="•"/>
              <a:defRPr/>
            </a:lvl1pPr>
            <a:lvl2pPr marL="742950" indent="-285750">
              <a:buClr>
                <a:srgbClr val="FF0000"/>
              </a:buClr>
              <a:buFont typeface="Arial" panose="020B0604020202020204" pitchFamily="34" charset="0"/>
              <a:buChar char="•"/>
              <a:defRPr/>
            </a:lvl2pPr>
            <a:lvl3pPr marL="1143000" indent="-228600">
              <a:buClr>
                <a:srgbClr val="FF0000"/>
              </a:buClr>
              <a:buFont typeface="Arial" panose="020B0604020202020204" pitchFamily="34" charset="0"/>
              <a:buChar char="•"/>
              <a:defRPr/>
            </a:lvl3pPr>
            <a:lvl4pPr marL="1600200" indent="-228600">
              <a:buClr>
                <a:srgbClr val="FF0000"/>
              </a:buClr>
              <a:buFont typeface="Arial" panose="020B0604020202020204" pitchFamily="34" charset="0"/>
              <a:buChar char="•"/>
              <a:defRPr/>
            </a:lvl4pPr>
            <a:lvl5pPr marL="2057400" indent="-228600">
              <a:buClr>
                <a:srgbClr val="FF0000"/>
              </a:buClr>
              <a:buFont typeface="Arial" panose="020B0604020202020204"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7" name="Group 6"/>
          <p:cNvGrpSpPr/>
          <p:nvPr userDrawn="1"/>
        </p:nvGrpSpPr>
        <p:grpSpPr>
          <a:xfrm>
            <a:off x="12700" y="6211407"/>
            <a:ext cx="9144378" cy="659292"/>
            <a:chOff x="12700" y="6211407"/>
            <a:chExt cx="9144378" cy="659292"/>
          </a:xfrm>
        </p:grpSpPr>
        <p:sp>
          <p:nvSpPr>
            <p:cNvPr id="8" name="Rectangle 7"/>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smtClean="0">
                  <a:solidFill>
                    <a:schemeClr val="bg1"/>
                  </a:solidFill>
                </a:rPr>
                <a:t>MO SW-PBS</a:t>
              </a:r>
              <a:endParaRPr lang="en-US" dirty="0">
                <a:solidFill>
                  <a:schemeClr val="bg1"/>
                </a:solidFill>
              </a:endParaRPr>
            </a:p>
          </p:txBody>
        </p:sp>
      </p:grpSp>
    </p:spTree>
    <p:extLst>
      <p:ext uri="{BB962C8B-B14F-4D97-AF65-F5344CB8AC3E}">
        <p14:creationId xmlns:p14="http://schemas.microsoft.com/office/powerpoint/2010/main" val="1330128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1143000"/>
          </a:xfrm>
        </p:spPr>
        <p:txBody>
          <a:bodyPr/>
          <a:lstStyle/>
          <a:p>
            <a:pPr eaLnBrk="1" hangingPunct="1"/>
            <a:r>
              <a:rPr lang="en-US" dirty="0" smtClean="0"/>
              <a:t>Working Agreements</a:t>
            </a:r>
          </a:p>
        </p:txBody>
      </p:sp>
      <p:sp>
        <p:nvSpPr>
          <p:cNvPr id="4" name="Content Placeholder 2"/>
          <p:cNvSpPr>
            <a:spLocks noGrp="1"/>
          </p:cNvSpPr>
          <p:nvPr>
            <p:ph idx="1"/>
          </p:nvPr>
        </p:nvSpPr>
        <p:spPr>
          <a:xfrm>
            <a:off x="1022350" y="1417638"/>
            <a:ext cx="8229600" cy="4525962"/>
          </a:xfrm>
        </p:spPr>
        <p:txBody>
          <a:bodyPr/>
          <a:lstStyle/>
          <a:p>
            <a:pPr eaLnBrk="1" hangingPunct="1">
              <a:buFont typeface="Arial" panose="020B0604020202020204" pitchFamily="34" charset="0"/>
              <a:buNone/>
            </a:pPr>
            <a:r>
              <a:rPr lang="en-US" sz="2600" b="1" dirty="0" smtClean="0"/>
              <a:t>Be Respectful</a:t>
            </a:r>
          </a:p>
          <a:p>
            <a:pPr eaLnBrk="1" hangingPunct="1">
              <a:buClr>
                <a:srgbClr val="FF0000"/>
              </a:buClr>
            </a:pPr>
            <a:r>
              <a:rPr lang="en-US" sz="2200" dirty="0" smtClean="0"/>
              <a:t>Be an active listener—open to new ideas</a:t>
            </a:r>
          </a:p>
          <a:p>
            <a:pPr eaLnBrk="1" hangingPunct="1">
              <a:buClr>
                <a:srgbClr val="FF0000"/>
              </a:buClr>
            </a:pPr>
            <a:r>
              <a:rPr lang="en-US" sz="2200" dirty="0" smtClean="0"/>
              <a:t>Use notes for side bar conversations</a:t>
            </a:r>
          </a:p>
          <a:p>
            <a:pPr eaLnBrk="1" hangingPunct="1">
              <a:buFont typeface="Arial" panose="020B0604020202020204" pitchFamily="34" charset="0"/>
              <a:buNone/>
            </a:pPr>
            <a:r>
              <a:rPr lang="en-US" sz="2600" b="1" dirty="0" smtClean="0"/>
              <a:t>Be Responsible</a:t>
            </a:r>
          </a:p>
          <a:p>
            <a:pPr eaLnBrk="1" hangingPunct="1">
              <a:buClr>
                <a:srgbClr val="FF0000"/>
              </a:buClr>
            </a:pPr>
            <a:r>
              <a:rPr lang="en-US" sz="2200" dirty="0" smtClean="0"/>
              <a:t>Be on time for sessions</a:t>
            </a:r>
          </a:p>
          <a:p>
            <a:pPr eaLnBrk="1" hangingPunct="1">
              <a:buClr>
                <a:srgbClr val="FF0000"/>
              </a:buClr>
            </a:pPr>
            <a:r>
              <a:rPr lang="en-US" sz="2200" dirty="0" smtClean="0"/>
              <a:t>Silence cell phones—reply appropriately</a:t>
            </a:r>
          </a:p>
          <a:p>
            <a:pPr eaLnBrk="1" hangingPunct="1">
              <a:buFont typeface="Arial" panose="020B0604020202020204" pitchFamily="34" charset="0"/>
              <a:buNone/>
            </a:pPr>
            <a:r>
              <a:rPr lang="en-US" sz="2600" b="1" dirty="0" smtClean="0"/>
              <a:t>Be</a:t>
            </a:r>
            <a:r>
              <a:rPr lang="en-US" sz="3600" b="1" dirty="0" smtClean="0"/>
              <a:t> </a:t>
            </a:r>
            <a:r>
              <a:rPr lang="en-US" sz="2600" b="1" dirty="0" smtClean="0"/>
              <a:t>a Problem Solver</a:t>
            </a:r>
          </a:p>
          <a:p>
            <a:pPr eaLnBrk="1" hangingPunct="1">
              <a:buClr>
                <a:srgbClr val="FF0000"/>
              </a:buClr>
            </a:pPr>
            <a:r>
              <a:rPr lang="en-US" sz="2200" dirty="0" smtClean="0"/>
              <a:t>Follow the decision making process</a:t>
            </a:r>
          </a:p>
          <a:p>
            <a:pPr eaLnBrk="1" hangingPunct="1">
              <a:buClr>
                <a:srgbClr val="FF0000"/>
              </a:buClr>
            </a:pPr>
            <a:r>
              <a:rPr lang="en-US" sz="2200" dirty="0" smtClean="0"/>
              <a:t>Work toward consensus and support decisions of the group</a:t>
            </a:r>
          </a:p>
          <a:p>
            <a:pPr eaLnBrk="1" hangingPunct="1"/>
            <a:endParaRPr lang="en-US" dirty="0" smtClean="0"/>
          </a:p>
        </p:txBody>
      </p:sp>
      <p:grpSp>
        <p:nvGrpSpPr>
          <p:cNvPr id="5" name="Group 4"/>
          <p:cNvGrpSpPr/>
          <p:nvPr userDrawn="1"/>
        </p:nvGrpSpPr>
        <p:grpSpPr>
          <a:xfrm>
            <a:off x="12700" y="6211407"/>
            <a:ext cx="9144378" cy="659292"/>
            <a:chOff x="12700" y="6211407"/>
            <a:chExt cx="9144378" cy="659292"/>
          </a:xfrm>
        </p:grpSpPr>
        <p:sp>
          <p:nvSpPr>
            <p:cNvPr id="6" name="Rectangle 5"/>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smtClean="0">
                  <a:solidFill>
                    <a:schemeClr val="bg1"/>
                  </a:solidFill>
                </a:rPr>
                <a:t>MO SW-PBS</a:t>
              </a:r>
              <a:endParaRPr lang="en-US" dirty="0">
                <a:solidFill>
                  <a:schemeClr val="bg1"/>
                </a:solidFill>
              </a:endParaRPr>
            </a:p>
          </p:txBody>
        </p:sp>
      </p:grpSp>
    </p:spTree>
    <p:extLst>
      <p:ext uri="{BB962C8B-B14F-4D97-AF65-F5344CB8AC3E}">
        <p14:creationId xmlns:p14="http://schemas.microsoft.com/office/powerpoint/2010/main" val="1530806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Title 4"/>
          <p:cNvSpPr>
            <a:spLocks noGrp="1"/>
          </p:cNvSpPr>
          <p:nvPr>
            <p:ph type="title"/>
          </p:nvPr>
        </p:nvSpPr>
        <p:spPr>
          <a:xfrm>
            <a:off x="457200" y="274638"/>
            <a:ext cx="8229600" cy="969962"/>
          </a:xfrm>
        </p:spPr>
        <p:txBody>
          <a:bodyPr/>
          <a:lstStyle/>
          <a:p>
            <a:r>
              <a:rPr lang="en-US" dirty="0" smtClean="0"/>
              <a:t>Session Outcomes</a:t>
            </a:r>
            <a:endParaRPr lang="en-US" dirty="0"/>
          </a:p>
        </p:txBody>
      </p:sp>
      <p:sp>
        <p:nvSpPr>
          <p:cNvPr id="8" name="Content Placeholder 6"/>
          <p:cNvSpPr>
            <a:spLocks noGrp="1"/>
          </p:cNvSpPr>
          <p:nvPr>
            <p:ph idx="1" hasCustomPrompt="1"/>
          </p:nvPr>
        </p:nvSpPr>
        <p:spPr>
          <a:xfrm>
            <a:off x="457200" y="1117600"/>
            <a:ext cx="8229600" cy="5088590"/>
          </a:xfrm>
        </p:spPr>
        <p:txBody>
          <a:bodyPr>
            <a:normAutofit/>
          </a:bodyPr>
          <a:lstStyle/>
          <a:p>
            <a:pPr marL="0" indent="0" algn="ctr">
              <a:lnSpc>
                <a:spcPct val="110000"/>
              </a:lnSpc>
              <a:spcBef>
                <a:spcPts val="0"/>
              </a:spcBef>
              <a:spcAft>
                <a:spcPts val="600"/>
              </a:spcAft>
              <a:buNone/>
            </a:pPr>
            <a:r>
              <a:rPr lang="en-US" sz="2600" i="1" dirty="0" smtClean="0">
                <a:solidFill>
                  <a:srgbClr val="008000"/>
                </a:solidFill>
              </a:rPr>
              <a:t>At the end of today’s session, you will be able to…</a:t>
            </a:r>
          </a:p>
          <a:p>
            <a:pPr marL="0" indent="0" algn="ctr">
              <a:spcBef>
                <a:spcPts val="0"/>
              </a:spcBef>
              <a:spcAft>
                <a:spcPts val="600"/>
              </a:spcAft>
              <a:buNone/>
            </a:pPr>
            <a:endParaRPr lang="en-US" sz="200" i="1" dirty="0" smtClean="0">
              <a:solidFill>
                <a:srgbClr val="008000"/>
              </a:solidFill>
            </a:endParaRPr>
          </a:p>
          <a:p>
            <a:pPr>
              <a:spcBef>
                <a:spcPts val="0"/>
              </a:spcBef>
              <a:spcAft>
                <a:spcPts val="600"/>
              </a:spcAft>
              <a:buClr>
                <a:srgbClr val="FF0000"/>
              </a:buClr>
            </a:pPr>
            <a:endParaRPr lang="en-US" sz="2600" dirty="0"/>
          </a:p>
        </p:txBody>
      </p:sp>
      <p:grpSp>
        <p:nvGrpSpPr>
          <p:cNvPr id="9" name="Group 9"/>
          <p:cNvGrpSpPr>
            <a:grpSpLocks/>
          </p:cNvGrpSpPr>
          <p:nvPr userDrawn="1"/>
        </p:nvGrpSpPr>
        <p:grpSpPr bwMode="auto">
          <a:xfrm>
            <a:off x="12700" y="6211888"/>
            <a:ext cx="9144000" cy="658812"/>
            <a:chOff x="12700" y="6211407"/>
            <a:chExt cx="9144378" cy="659292"/>
          </a:xfrm>
        </p:grpSpPr>
        <p:sp>
          <p:nvSpPr>
            <p:cNvPr id="10" name="Rectangle 9"/>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1" name="Rectangle 10"/>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2" name="Rectangle 11"/>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3" name="TextBox 12"/>
            <p:cNvSpPr txBox="1"/>
            <p:nvPr/>
          </p:nvSpPr>
          <p:spPr>
            <a:xfrm>
              <a:off x="673127" y="6211407"/>
              <a:ext cx="1752672" cy="368568"/>
            </a:xfrm>
            <a:prstGeom prst="rect">
              <a:avLst/>
            </a:prstGeom>
            <a:noFill/>
            <a:effectLst>
              <a:outerShdw blurRad="44450" dist="38100" dir="2700000" algn="tl" rotWithShape="0">
                <a:srgbClr val="008000"/>
              </a:outerShdw>
            </a:effectLst>
          </p:spPr>
          <p:txBody>
            <a:bodyPr>
              <a:spAutoFit/>
            </a:bodyPr>
            <a:lstStyle/>
            <a:p>
              <a:pPr>
                <a:defRPr/>
              </a:pPr>
              <a:r>
                <a:rPr lang="en-US" dirty="0">
                  <a:solidFill>
                    <a:schemeClr val="bg1"/>
                  </a:solidFill>
                </a:rPr>
                <a:t>MO SW-PBS</a:t>
              </a:r>
            </a:p>
          </p:txBody>
        </p:sp>
      </p:grpSp>
    </p:spTree>
    <p:extLst>
      <p:ext uri="{BB962C8B-B14F-4D97-AF65-F5344CB8AC3E}">
        <p14:creationId xmlns:p14="http://schemas.microsoft.com/office/powerpoint/2010/main" val="818457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4457" y="2453812"/>
            <a:ext cx="7772400" cy="1362075"/>
          </a:xfrm>
        </p:spPr>
        <p:txBody>
          <a:bodyPr anchor="t"/>
          <a:lstStyle>
            <a:lvl1pPr algn="ctr">
              <a:defRPr sz="4000" b="0" cap="none" baseline="0">
                <a:solidFill>
                  <a:srgbClr val="009E47"/>
                </a:solidFill>
              </a:defRPr>
            </a:lvl1pPr>
          </a:lstStyle>
          <a:p>
            <a:r>
              <a:rPr lang="en-US" dirty="0" smtClean="0"/>
              <a:t>Click to edit Master title style</a:t>
            </a:r>
            <a:endParaRPr lang="en-US" dirty="0"/>
          </a:p>
        </p:txBody>
      </p:sp>
      <p:grpSp>
        <p:nvGrpSpPr>
          <p:cNvPr id="7" name="Group 6"/>
          <p:cNvGrpSpPr/>
          <p:nvPr userDrawn="1"/>
        </p:nvGrpSpPr>
        <p:grpSpPr>
          <a:xfrm>
            <a:off x="12700" y="6288897"/>
            <a:ext cx="9144378" cy="581802"/>
            <a:chOff x="12700" y="6288897"/>
            <a:chExt cx="9144378" cy="581802"/>
          </a:xfrm>
        </p:grpSpPr>
        <p:sp>
          <p:nvSpPr>
            <p:cNvPr id="8" name="Rectangle 7"/>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1" name="Picture 10" descr="SWPBSLogo-2011-highres-transbg-we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0847" y="5470010"/>
            <a:ext cx="1606469" cy="1387990"/>
          </a:xfrm>
          <a:prstGeom prst="rect">
            <a:avLst/>
          </a:prstGeom>
        </p:spPr>
      </p:pic>
    </p:spTree>
    <p:extLst>
      <p:ext uri="{BB962C8B-B14F-4D97-AF65-F5344CB8AC3E}">
        <p14:creationId xmlns:p14="http://schemas.microsoft.com/office/powerpoint/2010/main" val="123326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marL="457200" indent="-457200">
              <a:buClr>
                <a:srgbClr val="FF0000"/>
              </a:buClr>
              <a:buFont typeface="Arial" panose="020B0604020202020204" pitchFamily="34" charset="0"/>
              <a:buChar char="•"/>
              <a:defRPr sz="2800"/>
            </a:lvl1pPr>
            <a:lvl2pPr marL="800100" indent="-342900">
              <a:buClr>
                <a:srgbClr val="FF0000"/>
              </a:buClr>
              <a:buFont typeface="Arial" panose="020B0604020202020204" pitchFamily="34" charset="0"/>
              <a:buChar char="•"/>
              <a:defRPr sz="2400"/>
            </a:lvl2pPr>
            <a:lvl3pPr marL="1257300" indent="-342900">
              <a:buClr>
                <a:srgbClr val="FF0000"/>
              </a:buClr>
              <a:buFont typeface="Arial" panose="020B0604020202020204" pitchFamily="34" charset="0"/>
              <a:buChar char="•"/>
              <a:defRPr sz="2000"/>
            </a:lvl3pPr>
            <a:lvl4pPr marL="1657350" indent="-285750">
              <a:buClr>
                <a:srgbClr val="FF0000"/>
              </a:buClr>
              <a:buFont typeface="Arial" panose="020B0604020202020204" pitchFamily="34" charset="0"/>
              <a:buChar char="•"/>
              <a:defRPr sz="1800"/>
            </a:lvl4pPr>
            <a:lvl5pPr marL="2114550" indent="-285750">
              <a:buClr>
                <a:srgbClr val="FF0000"/>
              </a:buClr>
              <a:buFont typeface="Arial" panose="020B0604020202020204" pitchFamily="34" charset="0"/>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marL="457200" indent="-457200">
              <a:buClr>
                <a:srgbClr val="FF0000"/>
              </a:buClr>
              <a:buFont typeface="Arial" panose="020B0604020202020204" pitchFamily="34" charset="0"/>
              <a:buChar char="•"/>
              <a:defRPr sz="2800"/>
            </a:lvl1pPr>
            <a:lvl2pPr marL="800100" indent="-342900">
              <a:buClr>
                <a:srgbClr val="FF0000"/>
              </a:buClr>
              <a:buFont typeface="Arial" panose="020B0604020202020204" pitchFamily="34" charset="0"/>
              <a:buChar char="•"/>
              <a:defRPr sz="2400"/>
            </a:lvl2pPr>
            <a:lvl3pPr marL="1257300" indent="-342900">
              <a:buClr>
                <a:srgbClr val="FF0000"/>
              </a:buClr>
              <a:buFont typeface="Arial" panose="020B0604020202020204" pitchFamily="34" charset="0"/>
              <a:buChar char="•"/>
              <a:defRPr sz="2000"/>
            </a:lvl3pPr>
            <a:lvl4pPr marL="1657350" indent="-285750">
              <a:buClr>
                <a:srgbClr val="FF0000"/>
              </a:buClr>
              <a:buFont typeface="Arial" panose="020B0604020202020204" pitchFamily="34" charset="0"/>
              <a:buChar char="•"/>
              <a:defRPr sz="1800"/>
            </a:lvl4pPr>
            <a:lvl5pPr marL="2114550" indent="-285750">
              <a:buClr>
                <a:srgbClr val="FF0000"/>
              </a:buClr>
              <a:buFont typeface="Arial" panose="020B0604020202020204" pitchFamily="34" charset="0"/>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8" name="Group 7"/>
          <p:cNvGrpSpPr/>
          <p:nvPr userDrawn="1"/>
        </p:nvGrpSpPr>
        <p:grpSpPr>
          <a:xfrm>
            <a:off x="12700" y="6211407"/>
            <a:ext cx="9144378" cy="659292"/>
            <a:chOff x="12700" y="6211407"/>
            <a:chExt cx="9144378" cy="659292"/>
          </a:xfrm>
        </p:grpSpPr>
        <p:sp>
          <p:nvSpPr>
            <p:cNvPr id="9" name="Rectangle 8"/>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smtClean="0">
                  <a:solidFill>
                    <a:schemeClr val="bg1"/>
                  </a:solidFill>
                </a:rPr>
                <a:t>MO SW-PBS</a:t>
              </a:r>
              <a:endParaRPr lang="en-US" dirty="0">
                <a:solidFill>
                  <a:schemeClr val="bg1"/>
                </a:solidFill>
              </a:endParaRPr>
            </a:p>
          </p:txBody>
        </p:sp>
      </p:grpSp>
    </p:spTree>
    <p:extLst>
      <p:ext uri="{BB962C8B-B14F-4D97-AF65-F5344CB8AC3E}">
        <p14:creationId xmlns:p14="http://schemas.microsoft.com/office/powerpoint/2010/main" val="3617193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10" name="Group 9"/>
          <p:cNvGrpSpPr/>
          <p:nvPr userDrawn="1"/>
        </p:nvGrpSpPr>
        <p:grpSpPr>
          <a:xfrm>
            <a:off x="12700" y="6211407"/>
            <a:ext cx="9144378" cy="659292"/>
            <a:chOff x="12700" y="6211407"/>
            <a:chExt cx="9144378" cy="659292"/>
          </a:xfrm>
        </p:grpSpPr>
        <p:sp>
          <p:nvSpPr>
            <p:cNvPr id="11" name="Rectangle 10"/>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smtClean="0">
                  <a:solidFill>
                    <a:schemeClr val="bg1"/>
                  </a:solidFill>
                </a:rPr>
                <a:t>MO SW-PBS</a:t>
              </a:r>
              <a:endParaRPr lang="en-US" dirty="0">
                <a:solidFill>
                  <a:schemeClr val="bg1"/>
                </a:solidFill>
              </a:endParaRPr>
            </a:p>
          </p:txBody>
        </p:sp>
      </p:grpSp>
    </p:spTree>
    <p:extLst>
      <p:ext uri="{BB962C8B-B14F-4D97-AF65-F5344CB8AC3E}">
        <p14:creationId xmlns:p14="http://schemas.microsoft.com/office/powerpoint/2010/main" val="3301883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grpSp>
        <p:nvGrpSpPr>
          <p:cNvPr id="6" name="Group 5"/>
          <p:cNvGrpSpPr/>
          <p:nvPr userDrawn="1"/>
        </p:nvGrpSpPr>
        <p:grpSpPr>
          <a:xfrm>
            <a:off x="12700" y="6211407"/>
            <a:ext cx="9144378" cy="659292"/>
            <a:chOff x="12700" y="6211407"/>
            <a:chExt cx="9144378" cy="659292"/>
          </a:xfrm>
        </p:grpSpPr>
        <p:sp>
          <p:nvSpPr>
            <p:cNvPr id="7" name="Rectangle 6"/>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smtClean="0">
                  <a:solidFill>
                    <a:schemeClr val="bg1"/>
                  </a:solidFill>
                </a:rPr>
                <a:t>MO SW-PBS</a:t>
              </a:r>
              <a:endParaRPr lang="en-US" dirty="0">
                <a:solidFill>
                  <a:schemeClr val="bg1"/>
                </a:solidFill>
              </a:endParaRPr>
            </a:p>
          </p:txBody>
        </p:sp>
      </p:grpSp>
    </p:spTree>
    <p:extLst>
      <p:ext uri="{BB962C8B-B14F-4D97-AF65-F5344CB8AC3E}">
        <p14:creationId xmlns:p14="http://schemas.microsoft.com/office/powerpoint/2010/main" val="1685984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p:cNvGrpSpPr/>
          <p:nvPr userDrawn="1"/>
        </p:nvGrpSpPr>
        <p:grpSpPr>
          <a:xfrm>
            <a:off x="12700" y="6211407"/>
            <a:ext cx="9144378" cy="659292"/>
            <a:chOff x="12700" y="6211407"/>
            <a:chExt cx="9144378" cy="659292"/>
          </a:xfrm>
        </p:grpSpPr>
        <p:sp>
          <p:nvSpPr>
            <p:cNvPr id="6" name="Rectangle 5"/>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smtClean="0">
                  <a:solidFill>
                    <a:schemeClr val="bg1"/>
                  </a:solidFill>
                </a:rPr>
                <a:t>MO SW-PBS</a:t>
              </a:r>
              <a:endParaRPr lang="en-US" dirty="0">
                <a:solidFill>
                  <a:schemeClr val="bg1"/>
                </a:solidFill>
              </a:endParaRPr>
            </a:p>
          </p:txBody>
        </p:sp>
      </p:grpSp>
    </p:spTree>
    <p:extLst>
      <p:ext uri="{BB962C8B-B14F-4D97-AF65-F5344CB8AC3E}">
        <p14:creationId xmlns:p14="http://schemas.microsoft.com/office/powerpoint/2010/main" val="2281213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82938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9" r:id="rId4"/>
    <p:sldLayoutId id="2147483651" r:id="rId5"/>
    <p:sldLayoutId id="2147483652" r:id="rId6"/>
    <p:sldLayoutId id="2147483653" r:id="rId7"/>
    <p:sldLayoutId id="2147483654" r:id="rId8"/>
    <p:sldLayoutId id="2147483655" r:id="rId9"/>
    <p:sldLayoutId id="2147483656" r:id="rId10"/>
    <p:sldLayoutId id="2147483657" r:id="rId11"/>
    <p:sldLayoutId id="2147483661" r:id="rId12"/>
    <p:sldLayoutId id="2147483658" r:id="rId13"/>
    <p:sldLayoutId id="2147483662"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Clr>
          <a:srgbClr val="FF0000"/>
        </a:buClr>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FF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FF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rgbClr val="FF0000"/>
        </a:buClr>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FF0000"/>
        </a:buClr>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comments" Target="../comments/commen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10.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1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chart" Target="../charts/char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chart" Target="../charts/char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chart" Target="../charts/char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chart" Target="../charts/char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Progress Monitoring for Tier 2</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85838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969962"/>
          </a:xfrm>
        </p:spPr>
        <p:txBody>
          <a:bodyPr/>
          <a:lstStyle/>
          <a:p>
            <a:r>
              <a:rPr lang="en-US" dirty="0">
                <a:solidFill>
                  <a:srgbClr val="000000"/>
                </a:solidFill>
                <a:ea typeface="ＭＳ Ｐゴシック" pitchFamily="34" charset="-128"/>
              </a:rPr>
              <a:t>Purpose &amp; Key Features of Tier 2</a:t>
            </a:r>
            <a:endParaRPr lang="en-US" dirty="0">
              <a:solidFill>
                <a:srgbClr val="000000"/>
              </a:solidFill>
            </a:endParaRPr>
          </a:p>
        </p:txBody>
      </p:sp>
      <p:sp>
        <p:nvSpPr>
          <p:cNvPr id="7" name="Content Placeholder 6"/>
          <p:cNvSpPr>
            <a:spLocks noGrp="1"/>
          </p:cNvSpPr>
          <p:nvPr>
            <p:ph idx="1"/>
          </p:nvPr>
        </p:nvSpPr>
        <p:spPr>
          <a:xfrm>
            <a:off x="457200" y="1599350"/>
            <a:ext cx="8229600" cy="4606839"/>
          </a:xfrm>
        </p:spPr>
        <p:txBody>
          <a:bodyPr>
            <a:normAutofit fontScale="92500" lnSpcReduction="10000"/>
          </a:bodyPr>
          <a:lstStyle/>
          <a:p>
            <a:pPr>
              <a:buClr>
                <a:srgbClr val="FF0000"/>
              </a:buClr>
            </a:pPr>
            <a:r>
              <a:rPr lang="en-US" dirty="0" smtClean="0">
                <a:solidFill>
                  <a:srgbClr val="000000"/>
                </a:solidFill>
              </a:rPr>
              <a:t>Commonly implemented, group-oriented interventions:</a:t>
            </a:r>
          </a:p>
          <a:p>
            <a:pPr lvl="1">
              <a:buClr>
                <a:srgbClr val="FF0000"/>
              </a:buClr>
            </a:pPr>
            <a:r>
              <a:rPr lang="en-US" dirty="0" smtClean="0">
                <a:solidFill>
                  <a:srgbClr val="000000"/>
                </a:solidFill>
              </a:rPr>
              <a:t>Check</a:t>
            </a:r>
            <a:r>
              <a:rPr lang="en-US" dirty="0">
                <a:solidFill>
                  <a:srgbClr val="000000"/>
                </a:solidFill>
              </a:rPr>
              <a:t>-in/Check-</a:t>
            </a:r>
            <a:r>
              <a:rPr lang="en-US" dirty="0" smtClean="0">
                <a:solidFill>
                  <a:srgbClr val="000000"/>
                </a:solidFill>
              </a:rPr>
              <a:t>out (CICO) </a:t>
            </a:r>
          </a:p>
          <a:p>
            <a:pPr lvl="1">
              <a:buClr>
                <a:srgbClr val="FF0000"/>
              </a:buClr>
            </a:pPr>
            <a:r>
              <a:rPr lang="en-US" dirty="0" smtClean="0">
                <a:solidFill>
                  <a:srgbClr val="000000"/>
                </a:solidFill>
              </a:rPr>
              <a:t>Check &amp; Connect</a:t>
            </a:r>
          </a:p>
          <a:p>
            <a:pPr lvl="1">
              <a:buClr>
                <a:srgbClr val="FF0000"/>
              </a:buClr>
            </a:pPr>
            <a:r>
              <a:rPr lang="en-US" dirty="0" smtClean="0">
                <a:solidFill>
                  <a:srgbClr val="000000"/>
                </a:solidFill>
              </a:rPr>
              <a:t>Social Skill Intervention Groups</a:t>
            </a:r>
          </a:p>
          <a:p>
            <a:pPr lvl="1">
              <a:buClr>
                <a:srgbClr val="FF0000"/>
              </a:buClr>
            </a:pPr>
            <a:r>
              <a:rPr lang="en-US" dirty="0" smtClean="0">
                <a:solidFill>
                  <a:srgbClr val="000000"/>
                </a:solidFill>
              </a:rPr>
              <a:t>First Step to Success</a:t>
            </a:r>
          </a:p>
          <a:p>
            <a:pPr lvl="1">
              <a:buClr>
                <a:srgbClr val="FF0000"/>
              </a:buClr>
            </a:pPr>
            <a:r>
              <a:rPr lang="en-US" dirty="0" smtClean="0">
                <a:solidFill>
                  <a:srgbClr val="000000"/>
                </a:solidFill>
              </a:rPr>
              <a:t>Academic Instructional Groups</a:t>
            </a:r>
          </a:p>
          <a:p>
            <a:pPr lvl="1">
              <a:buClr>
                <a:srgbClr val="FF0000"/>
              </a:buClr>
            </a:pPr>
            <a:r>
              <a:rPr lang="en-US" dirty="0" smtClean="0">
                <a:solidFill>
                  <a:srgbClr val="000000"/>
                </a:solidFill>
              </a:rPr>
              <a:t>Academic Accommodations</a:t>
            </a:r>
          </a:p>
          <a:p>
            <a:pPr lvl="1">
              <a:buClr>
                <a:srgbClr val="FF0000"/>
              </a:buClr>
            </a:pPr>
            <a:r>
              <a:rPr lang="en-US" dirty="0" smtClean="0">
                <a:solidFill>
                  <a:srgbClr val="000000"/>
                </a:solidFill>
              </a:rPr>
              <a:t>Student Self-Management</a:t>
            </a:r>
          </a:p>
          <a:p>
            <a:pPr lvl="1">
              <a:buClr>
                <a:srgbClr val="FF0000"/>
              </a:buClr>
            </a:pPr>
            <a:r>
              <a:rPr lang="en-US" dirty="0" smtClean="0">
                <a:solidFill>
                  <a:srgbClr val="000000"/>
                </a:solidFill>
              </a:rPr>
              <a:t>Positive peer reporting, Tootling, CW-FIT, Simple FBA</a:t>
            </a:r>
          </a:p>
        </p:txBody>
      </p:sp>
      <p:grpSp>
        <p:nvGrpSpPr>
          <p:cNvPr id="17" name="Group 16"/>
          <p:cNvGrpSpPr/>
          <p:nvPr/>
        </p:nvGrpSpPr>
        <p:grpSpPr>
          <a:xfrm>
            <a:off x="12700" y="6211407"/>
            <a:ext cx="9144378" cy="659292"/>
            <a:chOff x="12700" y="6211407"/>
            <a:chExt cx="9144378" cy="659292"/>
          </a:xfrm>
        </p:grpSpPr>
        <p:sp>
          <p:nvSpPr>
            <p:cNvPr id="18" name="Rectangle 17"/>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Box 20"/>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smtClean="0">
                  <a:solidFill>
                    <a:schemeClr val="bg1"/>
                  </a:solidFill>
                </a:rPr>
                <a:t>MO SW-PBS</a:t>
              </a:r>
              <a:endParaRPr lang="en-US" dirty="0">
                <a:solidFill>
                  <a:schemeClr val="bg1"/>
                </a:solidFill>
              </a:endParaRPr>
            </a:p>
          </p:txBody>
        </p:sp>
      </p:grpSp>
    </p:spTree>
    <p:extLst>
      <p:ext uri="{BB962C8B-B14F-4D97-AF65-F5344CB8AC3E}">
        <p14:creationId xmlns:p14="http://schemas.microsoft.com/office/powerpoint/2010/main" val="427623815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8000"/>
                </a:solidFill>
              </a:rPr>
              <a:t>        Activity: </a:t>
            </a:r>
            <a:r>
              <a:rPr lang="en-US" dirty="0" smtClean="0">
                <a:solidFill>
                  <a:srgbClr val="FF0000"/>
                </a:solidFill>
              </a:rPr>
              <a:t>Progress Check</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n-US" dirty="0" smtClean="0"/>
              <a:t>Turn to a partner and discuss key features of Tier 2 interventions</a:t>
            </a:r>
          </a:p>
          <a:p>
            <a:pPr marL="0" indent="0">
              <a:buNone/>
            </a:pPr>
            <a:r>
              <a:rPr lang="en-US" dirty="0"/>
              <a:t> </a:t>
            </a:r>
            <a:r>
              <a:rPr lang="en-US" dirty="0" smtClean="0"/>
              <a:t> 						</a:t>
            </a:r>
            <a:r>
              <a:rPr lang="en-US" dirty="0" smtClean="0">
                <a:solidFill>
                  <a:srgbClr val="FF0000"/>
                </a:solidFill>
              </a:rPr>
              <a:t>Questions? </a:t>
            </a:r>
            <a:endParaRPr lang="en-US" dirty="0">
              <a:solidFill>
                <a:srgbClr val="FF0000"/>
              </a:solidFill>
            </a:endParaRPr>
          </a:p>
        </p:txBody>
      </p:sp>
      <p:grpSp>
        <p:nvGrpSpPr>
          <p:cNvPr id="4" name="Group 3"/>
          <p:cNvGrpSpPr/>
          <p:nvPr/>
        </p:nvGrpSpPr>
        <p:grpSpPr>
          <a:xfrm>
            <a:off x="12700" y="6211407"/>
            <a:ext cx="9144378" cy="659292"/>
            <a:chOff x="12700" y="6211407"/>
            <a:chExt cx="9144378" cy="659292"/>
          </a:xfrm>
        </p:grpSpPr>
        <p:sp>
          <p:nvSpPr>
            <p:cNvPr id="5" name="Rectangle 4"/>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smtClean="0">
                  <a:solidFill>
                    <a:schemeClr val="bg1"/>
                  </a:solidFill>
                </a:rPr>
                <a:t>MO SW-PBS</a:t>
              </a:r>
              <a:endParaRPr lang="en-US" dirty="0">
                <a:solidFill>
                  <a:schemeClr val="bg1"/>
                </a:solidFill>
              </a:endParaRPr>
            </a:p>
          </p:txBody>
        </p:sp>
      </p:grpSp>
      <p:pic>
        <p:nvPicPr>
          <p:cNvPr id="10" name="Picture 9" descr="Macintosh HD:Users:wellspl:Desktop:6-Free-Teamwork-Clipart-Illustration-Showing-Diversity.jpg"/>
          <p:cNvPicPr>
            <a:picLocks noChangeAspect="1"/>
          </p:cNvPicPr>
          <p:nvPr/>
        </p:nvPicPr>
        <p:blipFill rotWithShape="1">
          <a:blip r:embed="rId2">
            <a:extLst>
              <a:ext uri="{28A0092B-C50C-407E-A947-70E740481C1C}">
                <a14:useLocalDpi xmlns:a14="http://schemas.microsoft.com/office/drawing/2010/main" val="0"/>
              </a:ext>
            </a:extLst>
          </a:blip>
          <a:srcRect r="25555"/>
          <a:stretch/>
        </p:blipFill>
        <p:spPr bwMode="auto">
          <a:xfrm>
            <a:off x="457200" y="400301"/>
            <a:ext cx="1371600" cy="77151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85659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Student Behavior</a:t>
            </a:r>
            <a:endParaRPr lang="en-US" dirty="0"/>
          </a:p>
        </p:txBody>
      </p:sp>
      <p:sp>
        <p:nvSpPr>
          <p:cNvPr id="3" name="Content Placeholder 2"/>
          <p:cNvSpPr>
            <a:spLocks noGrp="1"/>
          </p:cNvSpPr>
          <p:nvPr>
            <p:ph idx="1"/>
          </p:nvPr>
        </p:nvSpPr>
        <p:spPr/>
        <p:txBody>
          <a:bodyPr/>
          <a:lstStyle/>
          <a:p>
            <a:pPr marL="0" indent="0">
              <a:buNone/>
            </a:pPr>
            <a:r>
              <a:rPr lang="en-US" dirty="0" smtClean="0"/>
              <a:t>Why?</a:t>
            </a:r>
          </a:p>
          <a:p>
            <a:r>
              <a:rPr lang="en-US" dirty="0" smtClean="0"/>
              <a:t>Answers </a:t>
            </a:r>
            <a:r>
              <a:rPr lang="en-US" dirty="0"/>
              <a:t>the question – “Is this intervention effective?”</a:t>
            </a:r>
          </a:p>
          <a:p>
            <a:r>
              <a:rPr lang="en-US" dirty="0"/>
              <a:t>Improves student outcome when shared</a:t>
            </a:r>
          </a:p>
          <a:p>
            <a:r>
              <a:rPr lang="en-US" dirty="0"/>
              <a:t>Compliance requirement of DESE</a:t>
            </a:r>
          </a:p>
          <a:p>
            <a:endParaRPr lang="en-US" dirty="0"/>
          </a:p>
        </p:txBody>
      </p:sp>
    </p:spTree>
    <p:extLst>
      <p:ext uri="{BB962C8B-B14F-4D97-AF65-F5344CB8AC3E}">
        <p14:creationId xmlns:p14="http://schemas.microsoft.com/office/powerpoint/2010/main" val="1557268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Monitoring Student Behavior</a:t>
            </a:r>
          </a:p>
        </p:txBody>
      </p:sp>
      <p:sp>
        <p:nvSpPr>
          <p:cNvPr id="3" name="Content Placeholder 2"/>
          <p:cNvSpPr>
            <a:spLocks noGrp="1"/>
          </p:cNvSpPr>
          <p:nvPr>
            <p:ph idx="1"/>
          </p:nvPr>
        </p:nvSpPr>
        <p:spPr/>
        <p:txBody>
          <a:bodyPr/>
          <a:lstStyle/>
          <a:p>
            <a:pPr marL="0" indent="0">
              <a:buNone/>
            </a:pPr>
            <a:r>
              <a:rPr lang="en-US" dirty="0" smtClean="0"/>
              <a:t>When and Where?</a:t>
            </a:r>
          </a:p>
          <a:p>
            <a:r>
              <a:rPr lang="en-US" dirty="0" smtClean="0"/>
              <a:t>Monitor during  problematic times determined by data (minor discipline records)</a:t>
            </a:r>
          </a:p>
          <a:p>
            <a:r>
              <a:rPr lang="en-US" dirty="0" smtClean="0"/>
              <a:t>If unsure, monitor all time frames and delete as student consistently demonstrates appropriate behavior</a:t>
            </a:r>
          </a:p>
          <a:p>
            <a:r>
              <a:rPr lang="en-US" dirty="0" smtClean="0"/>
              <a:t>Monitor at least weekly</a:t>
            </a:r>
            <a:endParaRPr lang="en-US" dirty="0"/>
          </a:p>
        </p:txBody>
      </p:sp>
    </p:spTree>
    <p:extLst>
      <p:ext uri="{BB962C8B-B14F-4D97-AF65-F5344CB8AC3E}">
        <p14:creationId xmlns:p14="http://schemas.microsoft.com/office/powerpoint/2010/main" val="4205606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Monitoring Student Behavior</a:t>
            </a:r>
          </a:p>
        </p:txBody>
      </p:sp>
      <p:sp>
        <p:nvSpPr>
          <p:cNvPr id="3" name="Content Placeholder 2"/>
          <p:cNvSpPr>
            <a:spLocks noGrp="1"/>
          </p:cNvSpPr>
          <p:nvPr>
            <p:ph idx="1"/>
          </p:nvPr>
        </p:nvSpPr>
        <p:spPr/>
        <p:txBody>
          <a:bodyPr/>
          <a:lstStyle/>
          <a:p>
            <a:pPr marL="0" indent="0">
              <a:buNone/>
            </a:pPr>
            <a:r>
              <a:rPr lang="en-US" dirty="0" smtClean="0"/>
              <a:t>How?</a:t>
            </a:r>
          </a:p>
          <a:p>
            <a:r>
              <a:rPr lang="en-US" dirty="0" smtClean="0"/>
              <a:t>Create a monitoring form for each student in a Tier 2 intervention</a:t>
            </a:r>
          </a:p>
          <a:p>
            <a:pPr lvl="1"/>
            <a:r>
              <a:rPr lang="en-US" dirty="0" smtClean="0"/>
              <a:t>Determine behaviors common to students identified and matched to that intervention</a:t>
            </a:r>
          </a:p>
          <a:p>
            <a:pPr lvl="1"/>
            <a:r>
              <a:rPr lang="en-US" dirty="0" smtClean="0"/>
              <a:t>Determine how often the form will be completed and by whom</a:t>
            </a:r>
          </a:p>
          <a:p>
            <a:pPr marL="457200" lvl="1" indent="0">
              <a:buNone/>
            </a:pPr>
            <a:endParaRPr lang="en-US" dirty="0"/>
          </a:p>
        </p:txBody>
      </p:sp>
    </p:spTree>
    <p:extLst>
      <p:ext uri="{BB962C8B-B14F-4D97-AF65-F5344CB8AC3E}">
        <p14:creationId xmlns:p14="http://schemas.microsoft.com/office/powerpoint/2010/main" val="3370923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Monitoring Student Behavior</a:t>
            </a:r>
          </a:p>
        </p:txBody>
      </p:sp>
      <p:sp>
        <p:nvSpPr>
          <p:cNvPr id="3" name="Content Placeholder 2"/>
          <p:cNvSpPr>
            <a:spLocks noGrp="1"/>
          </p:cNvSpPr>
          <p:nvPr>
            <p:ph idx="1"/>
          </p:nvPr>
        </p:nvSpPr>
        <p:spPr/>
        <p:txBody>
          <a:bodyPr/>
          <a:lstStyle/>
          <a:p>
            <a:pPr marL="0" indent="0">
              <a:buNone/>
            </a:pPr>
            <a:r>
              <a:rPr lang="en-US" dirty="0" smtClean="0"/>
              <a:t>Monitoring form should include:</a:t>
            </a:r>
          </a:p>
          <a:p>
            <a:r>
              <a:rPr lang="en-US" dirty="0" smtClean="0"/>
              <a:t>Expected behaviors </a:t>
            </a:r>
          </a:p>
          <a:p>
            <a:r>
              <a:rPr lang="en-US" dirty="0" smtClean="0"/>
              <a:t>Time frames</a:t>
            </a:r>
          </a:p>
          <a:p>
            <a:r>
              <a:rPr lang="en-US" dirty="0" smtClean="0"/>
              <a:t>Rating  </a:t>
            </a:r>
          </a:p>
          <a:p>
            <a:r>
              <a:rPr lang="en-US" dirty="0" smtClean="0"/>
              <a:t>Goal</a:t>
            </a:r>
          </a:p>
          <a:p>
            <a:r>
              <a:rPr lang="en-US" dirty="0" smtClean="0"/>
              <a:t>Total</a:t>
            </a:r>
            <a:endParaRPr lang="en-US" dirty="0"/>
          </a:p>
        </p:txBody>
      </p:sp>
    </p:spTree>
    <p:extLst>
      <p:ext uri="{BB962C8B-B14F-4D97-AF65-F5344CB8AC3E}">
        <p14:creationId xmlns:p14="http://schemas.microsoft.com/office/powerpoint/2010/main" val="4128037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0" y="1600200"/>
          <a:ext cx="6096000" cy="3198814"/>
        </p:xfrm>
        <a:graphic>
          <a:graphicData uri="http://schemas.openxmlformats.org/drawingml/2006/table">
            <a:tbl>
              <a:tblPr/>
              <a:tblGrid>
                <a:gridCol w="1093904"/>
                <a:gridCol w="875881"/>
                <a:gridCol w="1014377"/>
                <a:gridCol w="1120413"/>
                <a:gridCol w="546411"/>
                <a:gridCol w="1445014"/>
              </a:tblGrid>
              <a:tr h="662261">
                <a:tc>
                  <a:txBody>
                    <a:bodyPr/>
                    <a:lstStyle/>
                    <a:p>
                      <a:pPr marL="0" marR="0">
                        <a:lnSpc>
                          <a:spcPct val="150000"/>
                        </a:lnSpc>
                        <a:spcBef>
                          <a:spcPts val="0"/>
                        </a:spcBef>
                        <a:spcAft>
                          <a:spcPts val="0"/>
                        </a:spcAft>
                      </a:pPr>
                      <a:endParaRPr lang="en-US" sz="900">
                        <a:latin typeface="Calibri"/>
                        <a:ea typeface="Calibri"/>
                        <a:cs typeface="Times New Roman"/>
                      </a:endParaRPr>
                    </a:p>
                  </a:txBody>
                  <a:tcPr marL="58428" marR="58428"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latin typeface="Calibri"/>
                          <a:ea typeface="Calibri"/>
                          <a:cs typeface="Times New Roman"/>
                        </a:rPr>
                        <a:t>Be Safe</a:t>
                      </a:r>
                      <a:endParaRPr lang="en-US" sz="900">
                        <a:latin typeface="Calibri"/>
                        <a:ea typeface="Calibri"/>
                        <a:cs typeface="Times New Roman"/>
                      </a:endParaRPr>
                    </a:p>
                    <a:p>
                      <a:pPr marL="0" marR="0" algn="ctr">
                        <a:lnSpc>
                          <a:spcPct val="115000"/>
                        </a:lnSpc>
                        <a:spcBef>
                          <a:spcPts val="0"/>
                        </a:spcBef>
                        <a:spcAft>
                          <a:spcPts val="0"/>
                        </a:spcAft>
                      </a:pPr>
                      <a:r>
                        <a:rPr lang="en-US" sz="1000">
                          <a:latin typeface="Calibri"/>
                          <a:ea typeface="Calibri"/>
                          <a:cs typeface="Times New Roman"/>
                        </a:rPr>
                        <a:t>Keep hands &amp; feet to self</a:t>
                      </a:r>
                      <a:endParaRPr lang="en-US" sz="900">
                        <a:latin typeface="Calibri"/>
                        <a:ea typeface="Calibri"/>
                        <a:cs typeface="Times New Roman"/>
                      </a:endParaRPr>
                    </a:p>
                  </a:txBody>
                  <a:tcPr marL="58428" marR="58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latin typeface="Calibri"/>
                          <a:ea typeface="Calibri"/>
                          <a:cs typeface="Times New Roman"/>
                        </a:rPr>
                        <a:t>Be Respectful</a:t>
                      </a:r>
                      <a:endParaRPr lang="en-US" sz="900">
                        <a:latin typeface="Calibri"/>
                        <a:ea typeface="Calibri"/>
                        <a:cs typeface="Times New Roman"/>
                      </a:endParaRPr>
                    </a:p>
                    <a:p>
                      <a:pPr marL="0" marR="0" algn="ctr">
                        <a:lnSpc>
                          <a:spcPct val="115000"/>
                        </a:lnSpc>
                        <a:spcBef>
                          <a:spcPts val="0"/>
                        </a:spcBef>
                        <a:spcAft>
                          <a:spcPts val="0"/>
                        </a:spcAft>
                      </a:pPr>
                      <a:r>
                        <a:rPr lang="en-US" sz="1000">
                          <a:latin typeface="Calibri"/>
                          <a:ea typeface="Calibri"/>
                          <a:cs typeface="Times New Roman"/>
                        </a:rPr>
                        <a:t>Use polite language</a:t>
                      </a:r>
                      <a:endParaRPr lang="en-US" sz="900">
                        <a:latin typeface="Calibri"/>
                        <a:ea typeface="Calibri"/>
                        <a:cs typeface="Times New Roman"/>
                      </a:endParaRPr>
                    </a:p>
                  </a:txBody>
                  <a:tcPr marL="58428" marR="58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latin typeface="Calibri"/>
                          <a:ea typeface="Calibri"/>
                          <a:cs typeface="Times New Roman"/>
                        </a:rPr>
                        <a:t>Be a Learner</a:t>
                      </a:r>
                      <a:endParaRPr lang="en-US" sz="900">
                        <a:latin typeface="Calibri"/>
                        <a:ea typeface="Calibri"/>
                        <a:cs typeface="Times New Roman"/>
                      </a:endParaRPr>
                    </a:p>
                    <a:p>
                      <a:pPr marL="0" marR="0" algn="ctr">
                        <a:lnSpc>
                          <a:spcPct val="115000"/>
                        </a:lnSpc>
                        <a:spcBef>
                          <a:spcPts val="0"/>
                        </a:spcBef>
                        <a:spcAft>
                          <a:spcPts val="0"/>
                        </a:spcAft>
                      </a:pPr>
                      <a:r>
                        <a:rPr lang="en-US" sz="1000">
                          <a:latin typeface="Calibri"/>
                          <a:ea typeface="Calibri"/>
                          <a:cs typeface="Times New Roman"/>
                        </a:rPr>
                        <a:t>Follow directions</a:t>
                      </a:r>
                      <a:endParaRPr lang="en-US" sz="900">
                        <a:latin typeface="Calibri"/>
                        <a:ea typeface="Calibri"/>
                        <a:cs typeface="Times New Roman"/>
                      </a:endParaRPr>
                    </a:p>
                  </a:txBody>
                  <a:tcPr marL="58428" marR="58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900">
                        <a:latin typeface="Calibri"/>
                        <a:ea typeface="Calibri"/>
                        <a:cs typeface="Times New Roman"/>
                      </a:endParaRPr>
                    </a:p>
                    <a:p>
                      <a:pPr marL="0" marR="0">
                        <a:lnSpc>
                          <a:spcPct val="115000"/>
                        </a:lnSpc>
                        <a:spcBef>
                          <a:spcPts val="0"/>
                        </a:spcBef>
                        <a:spcAft>
                          <a:spcPts val="0"/>
                        </a:spcAft>
                      </a:pPr>
                      <a:r>
                        <a:rPr lang="en-US" sz="1000" b="1">
                          <a:latin typeface="Calibri"/>
                          <a:ea typeface="Calibri"/>
                          <a:cs typeface="Times New Roman"/>
                        </a:rPr>
                        <a:t>Teacher Initials</a:t>
                      </a:r>
                      <a:endParaRPr lang="en-US" sz="900">
                        <a:latin typeface="Calibri"/>
                        <a:ea typeface="Calibri"/>
                        <a:cs typeface="Times New Roman"/>
                      </a:endParaRPr>
                    </a:p>
                  </a:txBody>
                  <a:tcPr marL="58428" marR="58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900">
                        <a:latin typeface="Calibri"/>
                        <a:ea typeface="Calibri"/>
                        <a:cs typeface="Times New Roman"/>
                      </a:endParaRPr>
                    </a:p>
                    <a:p>
                      <a:pPr marL="0" marR="0" algn="ctr">
                        <a:lnSpc>
                          <a:spcPct val="115000"/>
                        </a:lnSpc>
                        <a:spcBef>
                          <a:spcPts val="0"/>
                        </a:spcBef>
                        <a:spcAft>
                          <a:spcPts val="0"/>
                        </a:spcAft>
                      </a:pPr>
                      <a:r>
                        <a:rPr lang="en-US" sz="1200" b="1">
                          <a:latin typeface="Calibri"/>
                          <a:ea typeface="Calibri"/>
                          <a:cs typeface="Times New Roman"/>
                        </a:rPr>
                        <a:t>Success Notes</a:t>
                      </a:r>
                      <a:endParaRPr lang="en-US" sz="900">
                        <a:latin typeface="Calibri"/>
                        <a:ea typeface="Calibri"/>
                        <a:cs typeface="Times New Roman"/>
                      </a:endParaRPr>
                    </a:p>
                  </a:txBody>
                  <a:tcPr marL="58428" marR="58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473">
                <a:tc>
                  <a:txBody>
                    <a:bodyPr/>
                    <a:lstStyle/>
                    <a:p>
                      <a:pPr marL="0" marR="0">
                        <a:lnSpc>
                          <a:spcPct val="115000"/>
                        </a:lnSpc>
                        <a:spcBef>
                          <a:spcPts val="0"/>
                        </a:spcBef>
                        <a:spcAft>
                          <a:spcPts val="0"/>
                        </a:spcAft>
                      </a:pPr>
                      <a:r>
                        <a:rPr lang="en-US" sz="1000">
                          <a:latin typeface="Calibri"/>
                          <a:ea typeface="Calibri"/>
                          <a:cs typeface="Times New Roman"/>
                        </a:rPr>
                        <a:t>Period 1</a:t>
                      </a:r>
                      <a:endParaRPr lang="en-US" sz="900">
                        <a:latin typeface="Calibri"/>
                        <a:ea typeface="Calibri"/>
                        <a:cs typeface="Times New Roman"/>
                      </a:endParaRPr>
                    </a:p>
                  </a:txBody>
                  <a:tcPr marL="58428" marR="58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1200">
                          <a:latin typeface="Calibri"/>
                          <a:ea typeface="Calibri"/>
                          <a:cs typeface="Times New Roman"/>
                        </a:rPr>
                        <a:t>3     2     1</a:t>
                      </a:r>
                      <a:endParaRPr lang="en-US" sz="900">
                        <a:latin typeface="Calibri"/>
                        <a:ea typeface="Calibri"/>
                        <a:cs typeface="Times New Roman"/>
                      </a:endParaRPr>
                    </a:p>
                  </a:txBody>
                  <a:tcPr marL="58428" marR="58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1200">
                          <a:latin typeface="Calibri"/>
                          <a:ea typeface="Calibri"/>
                          <a:cs typeface="Times New Roman"/>
                        </a:rPr>
                        <a:t>3     2     1</a:t>
                      </a:r>
                      <a:endParaRPr lang="en-US" sz="900">
                        <a:latin typeface="Calibri"/>
                        <a:ea typeface="Calibri"/>
                        <a:cs typeface="Times New Roman"/>
                      </a:endParaRPr>
                    </a:p>
                  </a:txBody>
                  <a:tcPr marL="58428" marR="58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1200">
                          <a:latin typeface="Calibri"/>
                          <a:ea typeface="Calibri"/>
                          <a:cs typeface="Times New Roman"/>
                        </a:rPr>
                        <a:t>3     2     1</a:t>
                      </a:r>
                      <a:endParaRPr lang="en-US" sz="900">
                        <a:latin typeface="Calibri"/>
                        <a:ea typeface="Calibri"/>
                        <a:cs typeface="Times New Roman"/>
                      </a:endParaRPr>
                    </a:p>
                  </a:txBody>
                  <a:tcPr marL="58428" marR="58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a:latin typeface="Calibri"/>
                        <a:ea typeface="Calibri"/>
                        <a:cs typeface="Times New Roman"/>
                      </a:endParaRPr>
                    </a:p>
                  </a:txBody>
                  <a:tcPr marL="58428" marR="58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a:latin typeface="Calibri"/>
                        <a:ea typeface="Calibri"/>
                        <a:cs typeface="Times New Roman"/>
                      </a:endParaRPr>
                    </a:p>
                  </a:txBody>
                  <a:tcPr marL="58428" marR="58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473">
                <a:tc>
                  <a:txBody>
                    <a:bodyPr/>
                    <a:lstStyle/>
                    <a:p>
                      <a:pPr marL="0" marR="0">
                        <a:lnSpc>
                          <a:spcPct val="115000"/>
                        </a:lnSpc>
                        <a:spcBef>
                          <a:spcPts val="0"/>
                        </a:spcBef>
                        <a:spcAft>
                          <a:spcPts val="0"/>
                        </a:spcAft>
                      </a:pPr>
                      <a:r>
                        <a:rPr lang="en-US" sz="1000">
                          <a:latin typeface="Calibri"/>
                          <a:ea typeface="Calibri"/>
                          <a:cs typeface="Times New Roman"/>
                        </a:rPr>
                        <a:t>Period 2</a:t>
                      </a:r>
                      <a:endParaRPr lang="en-US" sz="900">
                        <a:latin typeface="Calibri"/>
                        <a:ea typeface="Calibri"/>
                        <a:cs typeface="Times New Roman"/>
                      </a:endParaRPr>
                    </a:p>
                  </a:txBody>
                  <a:tcPr marL="58428" marR="58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1200">
                          <a:latin typeface="Calibri"/>
                          <a:ea typeface="Calibri"/>
                          <a:cs typeface="Times New Roman"/>
                        </a:rPr>
                        <a:t>3     2     1</a:t>
                      </a:r>
                      <a:endParaRPr lang="en-US" sz="900">
                        <a:latin typeface="Calibri"/>
                        <a:ea typeface="Calibri"/>
                        <a:cs typeface="Times New Roman"/>
                      </a:endParaRPr>
                    </a:p>
                  </a:txBody>
                  <a:tcPr marL="58428" marR="58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1200">
                          <a:latin typeface="Calibri"/>
                          <a:ea typeface="Calibri"/>
                          <a:cs typeface="Times New Roman"/>
                        </a:rPr>
                        <a:t>3     2     1</a:t>
                      </a:r>
                      <a:endParaRPr lang="en-US" sz="900">
                        <a:latin typeface="Calibri"/>
                        <a:ea typeface="Calibri"/>
                        <a:cs typeface="Times New Roman"/>
                      </a:endParaRPr>
                    </a:p>
                  </a:txBody>
                  <a:tcPr marL="58428" marR="58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1200">
                          <a:latin typeface="Calibri"/>
                          <a:ea typeface="Calibri"/>
                          <a:cs typeface="Times New Roman"/>
                        </a:rPr>
                        <a:t>3     2     1</a:t>
                      </a:r>
                      <a:endParaRPr lang="en-US" sz="900">
                        <a:latin typeface="Calibri"/>
                        <a:ea typeface="Calibri"/>
                        <a:cs typeface="Times New Roman"/>
                      </a:endParaRPr>
                    </a:p>
                  </a:txBody>
                  <a:tcPr marL="58428" marR="58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a:latin typeface="Calibri"/>
                        <a:ea typeface="Calibri"/>
                        <a:cs typeface="Times New Roman"/>
                      </a:endParaRPr>
                    </a:p>
                  </a:txBody>
                  <a:tcPr marL="58428" marR="58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a:latin typeface="Calibri"/>
                        <a:ea typeface="Calibri"/>
                        <a:cs typeface="Times New Roman"/>
                      </a:endParaRPr>
                    </a:p>
                  </a:txBody>
                  <a:tcPr marL="58428" marR="58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473">
                <a:tc>
                  <a:txBody>
                    <a:bodyPr/>
                    <a:lstStyle/>
                    <a:p>
                      <a:pPr marL="0" marR="0">
                        <a:lnSpc>
                          <a:spcPct val="115000"/>
                        </a:lnSpc>
                        <a:spcBef>
                          <a:spcPts val="0"/>
                        </a:spcBef>
                        <a:spcAft>
                          <a:spcPts val="0"/>
                        </a:spcAft>
                      </a:pPr>
                      <a:r>
                        <a:rPr lang="en-US" sz="1000">
                          <a:latin typeface="Calibri"/>
                          <a:ea typeface="Calibri"/>
                          <a:cs typeface="Times New Roman"/>
                        </a:rPr>
                        <a:t>Period 3</a:t>
                      </a:r>
                      <a:endParaRPr lang="en-US" sz="900">
                        <a:latin typeface="Calibri"/>
                        <a:ea typeface="Calibri"/>
                        <a:cs typeface="Times New Roman"/>
                      </a:endParaRPr>
                    </a:p>
                  </a:txBody>
                  <a:tcPr marL="58428" marR="58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1200">
                          <a:latin typeface="Calibri"/>
                          <a:ea typeface="Calibri"/>
                          <a:cs typeface="Times New Roman"/>
                        </a:rPr>
                        <a:t>3     2     1</a:t>
                      </a:r>
                      <a:endParaRPr lang="en-US" sz="900">
                        <a:latin typeface="Calibri"/>
                        <a:ea typeface="Calibri"/>
                        <a:cs typeface="Times New Roman"/>
                      </a:endParaRPr>
                    </a:p>
                  </a:txBody>
                  <a:tcPr marL="58428" marR="58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1200">
                          <a:latin typeface="Calibri"/>
                          <a:ea typeface="Calibri"/>
                          <a:cs typeface="Times New Roman"/>
                        </a:rPr>
                        <a:t>3     2     1</a:t>
                      </a:r>
                      <a:endParaRPr lang="en-US" sz="900">
                        <a:latin typeface="Calibri"/>
                        <a:ea typeface="Calibri"/>
                        <a:cs typeface="Times New Roman"/>
                      </a:endParaRPr>
                    </a:p>
                  </a:txBody>
                  <a:tcPr marL="58428" marR="58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1200">
                          <a:latin typeface="Calibri"/>
                          <a:ea typeface="Calibri"/>
                          <a:cs typeface="Times New Roman"/>
                        </a:rPr>
                        <a:t>3     2     1</a:t>
                      </a:r>
                      <a:endParaRPr lang="en-US" sz="900">
                        <a:latin typeface="Calibri"/>
                        <a:ea typeface="Calibri"/>
                        <a:cs typeface="Times New Roman"/>
                      </a:endParaRPr>
                    </a:p>
                  </a:txBody>
                  <a:tcPr marL="58428" marR="58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a:latin typeface="Calibri"/>
                        <a:ea typeface="Calibri"/>
                        <a:cs typeface="Times New Roman"/>
                      </a:endParaRPr>
                    </a:p>
                  </a:txBody>
                  <a:tcPr marL="58428" marR="58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a:latin typeface="Calibri"/>
                        <a:ea typeface="Calibri"/>
                        <a:cs typeface="Times New Roman"/>
                      </a:endParaRPr>
                    </a:p>
                  </a:txBody>
                  <a:tcPr marL="58428" marR="58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473">
                <a:tc>
                  <a:txBody>
                    <a:bodyPr/>
                    <a:lstStyle/>
                    <a:p>
                      <a:pPr marL="0" marR="0">
                        <a:lnSpc>
                          <a:spcPct val="115000"/>
                        </a:lnSpc>
                        <a:spcBef>
                          <a:spcPts val="0"/>
                        </a:spcBef>
                        <a:spcAft>
                          <a:spcPts val="0"/>
                        </a:spcAft>
                      </a:pPr>
                      <a:r>
                        <a:rPr lang="en-US" sz="1000">
                          <a:latin typeface="Calibri"/>
                          <a:ea typeface="Calibri"/>
                          <a:cs typeface="Times New Roman"/>
                        </a:rPr>
                        <a:t>Period 4</a:t>
                      </a:r>
                      <a:endParaRPr lang="en-US" sz="900">
                        <a:latin typeface="Calibri"/>
                        <a:ea typeface="Calibri"/>
                        <a:cs typeface="Times New Roman"/>
                      </a:endParaRPr>
                    </a:p>
                  </a:txBody>
                  <a:tcPr marL="58428" marR="58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1200">
                          <a:latin typeface="Calibri"/>
                          <a:ea typeface="Calibri"/>
                          <a:cs typeface="Times New Roman"/>
                        </a:rPr>
                        <a:t>3     2     1</a:t>
                      </a:r>
                      <a:endParaRPr lang="en-US" sz="900">
                        <a:latin typeface="Calibri"/>
                        <a:ea typeface="Calibri"/>
                        <a:cs typeface="Times New Roman"/>
                      </a:endParaRPr>
                    </a:p>
                  </a:txBody>
                  <a:tcPr marL="58428" marR="58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1200">
                          <a:latin typeface="Calibri"/>
                          <a:ea typeface="Calibri"/>
                          <a:cs typeface="Times New Roman"/>
                        </a:rPr>
                        <a:t>3     2     1</a:t>
                      </a:r>
                      <a:endParaRPr lang="en-US" sz="900">
                        <a:latin typeface="Calibri"/>
                        <a:ea typeface="Calibri"/>
                        <a:cs typeface="Times New Roman"/>
                      </a:endParaRPr>
                    </a:p>
                  </a:txBody>
                  <a:tcPr marL="58428" marR="58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1200">
                          <a:latin typeface="Calibri"/>
                          <a:ea typeface="Calibri"/>
                          <a:cs typeface="Times New Roman"/>
                        </a:rPr>
                        <a:t>3     2     1</a:t>
                      </a:r>
                      <a:endParaRPr lang="en-US" sz="900">
                        <a:latin typeface="Calibri"/>
                        <a:ea typeface="Calibri"/>
                        <a:cs typeface="Times New Roman"/>
                      </a:endParaRPr>
                    </a:p>
                  </a:txBody>
                  <a:tcPr marL="58428" marR="58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a:latin typeface="Calibri"/>
                        <a:ea typeface="Calibri"/>
                        <a:cs typeface="Times New Roman"/>
                      </a:endParaRPr>
                    </a:p>
                  </a:txBody>
                  <a:tcPr marL="58428" marR="58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a:latin typeface="Calibri"/>
                        <a:ea typeface="Calibri"/>
                        <a:cs typeface="Times New Roman"/>
                      </a:endParaRPr>
                    </a:p>
                  </a:txBody>
                  <a:tcPr marL="58428" marR="58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473">
                <a:tc>
                  <a:txBody>
                    <a:bodyPr/>
                    <a:lstStyle/>
                    <a:p>
                      <a:pPr marL="0" marR="0">
                        <a:lnSpc>
                          <a:spcPct val="115000"/>
                        </a:lnSpc>
                        <a:spcBef>
                          <a:spcPts val="0"/>
                        </a:spcBef>
                        <a:spcAft>
                          <a:spcPts val="0"/>
                        </a:spcAft>
                      </a:pPr>
                      <a:r>
                        <a:rPr lang="en-US" sz="1000">
                          <a:latin typeface="Calibri"/>
                          <a:ea typeface="Calibri"/>
                          <a:cs typeface="Times New Roman"/>
                        </a:rPr>
                        <a:t>Period 5</a:t>
                      </a:r>
                      <a:endParaRPr lang="en-US" sz="900">
                        <a:latin typeface="Calibri"/>
                        <a:ea typeface="Calibri"/>
                        <a:cs typeface="Times New Roman"/>
                      </a:endParaRPr>
                    </a:p>
                  </a:txBody>
                  <a:tcPr marL="58428" marR="58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1200">
                          <a:latin typeface="Calibri"/>
                          <a:ea typeface="Calibri"/>
                          <a:cs typeface="Times New Roman"/>
                        </a:rPr>
                        <a:t>3     2     1</a:t>
                      </a:r>
                      <a:endParaRPr lang="en-US" sz="900">
                        <a:latin typeface="Calibri"/>
                        <a:ea typeface="Calibri"/>
                        <a:cs typeface="Times New Roman"/>
                      </a:endParaRPr>
                    </a:p>
                  </a:txBody>
                  <a:tcPr marL="58428" marR="58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1200">
                          <a:latin typeface="Calibri"/>
                          <a:ea typeface="Calibri"/>
                          <a:cs typeface="Times New Roman"/>
                        </a:rPr>
                        <a:t>3     2     1</a:t>
                      </a:r>
                      <a:endParaRPr lang="en-US" sz="900">
                        <a:latin typeface="Calibri"/>
                        <a:ea typeface="Calibri"/>
                        <a:cs typeface="Times New Roman"/>
                      </a:endParaRPr>
                    </a:p>
                  </a:txBody>
                  <a:tcPr marL="58428" marR="58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1200">
                          <a:latin typeface="Calibri"/>
                          <a:ea typeface="Calibri"/>
                          <a:cs typeface="Times New Roman"/>
                        </a:rPr>
                        <a:t>3     2     1</a:t>
                      </a:r>
                      <a:endParaRPr lang="en-US" sz="900">
                        <a:latin typeface="Calibri"/>
                        <a:ea typeface="Calibri"/>
                        <a:cs typeface="Times New Roman"/>
                      </a:endParaRPr>
                    </a:p>
                  </a:txBody>
                  <a:tcPr marL="58428" marR="58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a:latin typeface="Calibri"/>
                        <a:ea typeface="Calibri"/>
                        <a:cs typeface="Times New Roman"/>
                      </a:endParaRPr>
                    </a:p>
                  </a:txBody>
                  <a:tcPr marL="58428" marR="58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a:latin typeface="Calibri"/>
                        <a:ea typeface="Calibri"/>
                        <a:cs typeface="Times New Roman"/>
                      </a:endParaRPr>
                    </a:p>
                  </a:txBody>
                  <a:tcPr marL="58428" marR="58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473">
                <a:tc>
                  <a:txBody>
                    <a:bodyPr/>
                    <a:lstStyle/>
                    <a:p>
                      <a:pPr marL="0" marR="0">
                        <a:lnSpc>
                          <a:spcPct val="115000"/>
                        </a:lnSpc>
                        <a:spcBef>
                          <a:spcPts val="0"/>
                        </a:spcBef>
                        <a:spcAft>
                          <a:spcPts val="0"/>
                        </a:spcAft>
                      </a:pPr>
                      <a:r>
                        <a:rPr lang="en-US" sz="1000">
                          <a:latin typeface="Calibri"/>
                          <a:ea typeface="Calibri"/>
                          <a:cs typeface="Times New Roman"/>
                        </a:rPr>
                        <a:t>Period 6</a:t>
                      </a:r>
                      <a:endParaRPr lang="en-US" sz="900">
                        <a:latin typeface="Calibri"/>
                        <a:ea typeface="Calibri"/>
                        <a:cs typeface="Times New Roman"/>
                      </a:endParaRPr>
                    </a:p>
                  </a:txBody>
                  <a:tcPr marL="58428" marR="58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1200">
                          <a:latin typeface="Calibri"/>
                          <a:ea typeface="Calibri"/>
                          <a:cs typeface="Times New Roman"/>
                        </a:rPr>
                        <a:t>3     2     1</a:t>
                      </a:r>
                      <a:endParaRPr lang="en-US" sz="900">
                        <a:latin typeface="Calibri"/>
                        <a:ea typeface="Calibri"/>
                        <a:cs typeface="Times New Roman"/>
                      </a:endParaRPr>
                    </a:p>
                  </a:txBody>
                  <a:tcPr marL="58428" marR="58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1200">
                          <a:latin typeface="Calibri"/>
                          <a:ea typeface="Calibri"/>
                          <a:cs typeface="Times New Roman"/>
                        </a:rPr>
                        <a:t>3     2     1</a:t>
                      </a:r>
                      <a:endParaRPr lang="en-US" sz="900">
                        <a:latin typeface="Calibri"/>
                        <a:ea typeface="Calibri"/>
                        <a:cs typeface="Times New Roman"/>
                      </a:endParaRPr>
                    </a:p>
                  </a:txBody>
                  <a:tcPr marL="58428" marR="58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1200">
                          <a:latin typeface="Calibri"/>
                          <a:ea typeface="Calibri"/>
                          <a:cs typeface="Times New Roman"/>
                        </a:rPr>
                        <a:t>3     2     1</a:t>
                      </a:r>
                      <a:endParaRPr lang="en-US" sz="900">
                        <a:latin typeface="Calibri"/>
                        <a:ea typeface="Calibri"/>
                        <a:cs typeface="Times New Roman"/>
                      </a:endParaRPr>
                    </a:p>
                  </a:txBody>
                  <a:tcPr marL="58428" marR="58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a:latin typeface="Calibri"/>
                        <a:ea typeface="Calibri"/>
                        <a:cs typeface="Times New Roman"/>
                      </a:endParaRPr>
                    </a:p>
                  </a:txBody>
                  <a:tcPr marL="58428" marR="58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a:latin typeface="Calibri"/>
                        <a:ea typeface="Calibri"/>
                        <a:cs typeface="Times New Roman"/>
                      </a:endParaRPr>
                    </a:p>
                  </a:txBody>
                  <a:tcPr marL="58428" marR="58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473">
                <a:tc>
                  <a:txBody>
                    <a:bodyPr/>
                    <a:lstStyle/>
                    <a:p>
                      <a:pPr marL="0" marR="0">
                        <a:lnSpc>
                          <a:spcPct val="115000"/>
                        </a:lnSpc>
                        <a:spcBef>
                          <a:spcPts val="0"/>
                        </a:spcBef>
                        <a:spcAft>
                          <a:spcPts val="0"/>
                        </a:spcAft>
                      </a:pPr>
                      <a:r>
                        <a:rPr lang="en-US" sz="1000">
                          <a:latin typeface="Calibri"/>
                          <a:ea typeface="Calibri"/>
                          <a:cs typeface="Times New Roman"/>
                        </a:rPr>
                        <a:t>Period 7</a:t>
                      </a:r>
                      <a:endParaRPr lang="en-US" sz="900">
                        <a:latin typeface="Calibri"/>
                        <a:ea typeface="Calibri"/>
                        <a:cs typeface="Times New Roman"/>
                      </a:endParaRPr>
                    </a:p>
                  </a:txBody>
                  <a:tcPr marL="58428" marR="58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1200">
                          <a:latin typeface="Calibri"/>
                          <a:ea typeface="Calibri"/>
                          <a:cs typeface="Times New Roman"/>
                        </a:rPr>
                        <a:t>3     2     1</a:t>
                      </a:r>
                      <a:endParaRPr lang="en-US" sz="900">
                        <a:latin typeface="Calibri"/>
                        <a:ea typeface="Calibri"/>
                        <a:cs typeface="Times New Roman"/>
                      </a:endParaRPr>
                    </a:p>
                  </a:txBody>
                  <a:tcPr marL="58428" marR="58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1200">
                          <a:latin typeface="Calibri"/>
                          <a:ea typeface="Calibri"/>
                          <a:cs typeface="Times New Roman"/>
                        </a:rPr>
                        <a:t>3     2     1</a:t>
                      </a:r>
                      <a:endParaRPr lang="en-US" sz="900">
                        <a:latin typeface="Calibri"/>
                        <a:ea typeface="Calibri"/>
                        <a:cs typeface="Times New Roman"/>
                      </a:endParaRPr>
                    </a:p>
                  </a:txBody>
                  <a:tcPr marL="58428" marR="58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1200">
                          <a:latin typeface="Calibri"/>
                          <a:ea typeface="Calibri"/>
                          <a:cs typeface="Times New Roman"/>
                        </a:rPr>
                        <a:t>3     2     1</a:t>
                      </a:r>
                      <a:endParaRPr lang="en-US" sz="900">
                        <a:latin typeface="Calibri"/>
                        <a:ea typeface="Calibri"/>
                        <a:cs typeface="Times New Roman"/>
                      </a:endParaRPr>
                    </a:p>
                  </a:txBody>
                  <a:tcPr marL="58428" marR="58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a:latin typeface="Calibri"/>
                        <a:ea typeface="Calibri"/>
                        <a:cs typeface="Times New Roman"/>
                      </a:endParaRPr>
                    </a:p>
                  </a:txBody>
                  <a:tcPr marL="58428" marR="58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a:latin typeface="Calibri"/>
                        <a:ea typeface="Calibri"/>
                        <a:cs typeface="Times New Roman"/>
                      </a:endParaRPr>
                    </a:p>
                  </a:txBody>
                  <a:tcPr marL="58428" marR="58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8242">
                <a:tc gridSpan="6">
                  <a:txBody>
                    <a:bodyPr/>
                    <a:lstStyle/>
                    <a:p>
                      <a:pPr marL="0" marR="0" algn="ctr">
                        <a:lnSpc>
                          <a:spcPct val="115000"/>
                        </a:lnSpc>
                        <a:spcBef>
                          <a:spcPts val="0"/>
                        </a:spcBef>
                        <a:spcAft>
                          <a:spcPts val="0"/>
                        </a:spcAft>
                      </a:pPr>
                      <a:endParaRPr lang="en-US" sz="1000" dirty="0">
                        <a:latin typeface="Calibri"/>
                        <a:ea typeface="Calibri"/>
                        <a:cs typeface="Times New Roman"/>
                      </a:endParaRPr>
                    </a:p>
                    <a:p>
                      <a:pPr marL="0" marR="0" algn="ctr">
                        <a:lnSpc>
                          <a:spcPct val="115000"/>
                        </a:lnSpc>
                        <a:spcBef>
                          <a:spcPts val="0"/>
                        </a:spcBef>
                        <a:spcAft>
                          <a:spcPts val="0"/>
                        </a:spcAft>
                      </a:pPr>
                      <a:r>
                        <a:rPr lang="en-US" sz="1000" b="1" dirty="0">
                          <a:latin typeface="Calibri"/>
                          <a:ea typeface="Calibri"/>
                          <a:cs typeface="Times New Roman"/>
                        </a:rPr>
                        <a:t>Today’s Goal:</a:t>
                      </a:r>
                      <a:r>
                        <a:rPr lang="en-US" sz="1000" dirty="0">
                          <a:latin typeface="Calibri"/>
                          <a:ea typeface="Calibri"/>
                          <a:cs typeface="Times New Roman"/>
                        </a:rPr>
                        <a:t>	50%	55%	60%	65%	70%	75%	80%</a:t>
                      </a:r>
                      <a:endParaRPr lang="en-US" sz="900" dirty="0">
                        <a:latin typeface="Calibri"/>
                        <a:ea typeface="Calibri"/>
                        <a:cs typeface="Times New Roman"/>
                      </a:endParaRPr>
                    </a:p>
                    <a:p>
                      <a:pPr marL="0" marR="0" algn="ctr">
                        <a:lnSpc>
                          <a:spcPct val="115000"/>
                        </a:lnSpc>
                        <a:spcBef>
                          <a:spcPts val="0"/>
                        </a:spcBef>
                        <a:spcAft>
                          <a:spcPts val="0"/>
                        </a:spcAft>
                      </a:pPr>
                      <a:r>
                        <a:rPr lang="en-US" sz="1000" b="1" dirty="0">
                          <a:latin typeface="Calibri"/>
                          <a:ea typeface="Calibri"/>
                          <a:cs typeface="Times New Roman"/>
                        </a:rPr>
                        <a:t>Today’s Points</a:t>
                      </a:r>
                      <a:r>
                        <a:rPr lang="en-US" sz="1000" dirty="0">
                          <a:latin typeface="Calibri"/>
                          <a:ea typeface="Calibri"/>
                          <a:cs typeface="Times New Roman"/>
                        </a:rPr>
                        <a:t> _______                </a:t>
                      </a:r>
                      <a:r>
                        <a:rPr lang="en-US" sz="1000" b="1" dirty="0">
                          <a:latin typeface="Calibri"/>
                          <a:ea typeface="Calibri"/>
                          <a:cs typeface="Times New Roman"/>
                        </a:rPr>
                        <a:t>Points Possible</a:t>
                      </a:r>
                      <a:r>
                        <a:rPr lang="en-US" sz="1000" dirty="0">
                          <a:latin typeface="Calibri"/>
                          <a:ea typeface="Calibri"/>
                          <a:cs typeface="Times New Roman"/>
                        </a:rPr>
                        <a:t>   ______</a:t>
                      </a:r>
                      <a:r>
                        <a:rPr lang="en-US" sz="1000" b="1" dirty="0">
                          <a:latin typeface="Calibri"/>
                          <a:ea typeface="Calibri"/>
                          <a:cs typeface="Times New Roman"/>
                        </a:rPr>
                        <a:t>Today’s Percent</a:t>
                      </a:r>
                      <a:r>
                        <a:rPr lang="en-US" sz="1000" dirty="0">
                          <a:latin typeface="Calibri"/>
                          <a:ea typeface="Calibri"/>
                          <a:cs typeface="Times New Roman"/>
                        </a:rPr>
                        <a:t> ______%</a:t>
                      </a:r>
                      <a:endParaRPr lang="en-US" sz="900" dirty="0">
                        <a:latin typeface="Calibri"/>
                        <a:ea typeface="Calibri"/>
                        <a:cs typeface="Times New Roman"/>
                      </a:endParaRPr>
                    </a:p>
                  </a:txBody>
                  <a:tcPr marL="58428" marR="58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41029" name="Rectangle 1"/>
          <p:cNvSpPr>
            <a:spLocks noChangeArrowheads="1"/>
          </p:cNvSpPr>
          <p:nvPr/>
        </p:nvSpPr>
        <p:spPr bwMode="auto">
          <a:xfrm>
            <a:off x="1066800" y="74613"/>
            <a:ext cx="7451725" cy="680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en-US" sz="1400" dirty="0">
                <a:cs typeface="Times New Roman" pitchFamily="18" charset="0"/>
              </a:rPr>
              <a:t>                                       Wonderful Middle School EAGLES Program</a:t>
            </a:r>
            <a:endParaRPr lang="en-US" sz="800" dirty="0"/>
          </a:p>
          <a:p>
            <a:pPr eaLnBrk="0" hangingPunct="0"/>
            <a:r>
              <a:rPr lang="en-US" sz="1400" i="1" dirty="0">
                <a:cs typeface="Times New Roman" pitchFamily="18" charset="0"/>
              </a:rPr>
              <a:t>                                           Excel and Gain Life Educational Skills</a:t>
            </a:r>
          </a:p>
          <a:p>
            <a:pPr eaLnBrk="0" hangingPunct="0"/>
            <a:endParaRPr lang="en-US" sz="1400" i="1" dirty="0">
              <a:cs typeface="Times New Roman" pitchFamily="18" charset="0"/>
            </a:endParaRPr>
          </a:p>
          <a:p>
            <a:pPr eaLnBrk="0" hangingPunct="0"/>
            <a:endParaRPr lang="en-US" sz="800" dirty="0"/>
          </a:p>
          <a:p>
            <a:pPr eaLnBrk="0" hangingPunct="0"/>
            <a:r>
              <a:rPr lang="en-US" sz="1200" dirty="0">
                <a:cs typeface="Times New Roman" pitchFamily="18" charset="0"/>
              </a:rPr>
              <a:t>Student Name ______________________			Date ________________</a:t>
            </a:r>
          </a:p>
          <a:p>
            <a:pPr eaLnBrk="0" hangingPunct="0"/>
            <a:endParaRPr lang="en-US" sz="800" dirty="0"/>
          </a:p>
          <a:p>
            <a:pPr eaLnBrk="0" hangingPunct="0"/>
            <a:r>
              <a:rPr lang="en-US" sz="1100" b="1" dirty="0">
                <a:cs typeface="Times New Roman" pitchFamily="18" charset="0"/>
              </a:rPr>
              <a:t>           3 </a:t>
            </a:r>
            <a:r>
              <a:rPr lang="en-US" sz="1100" dirty="0">
                <a:cs typeface="Times New Roman" pitchFamily="18" charset="0"/>
              </a:rPr>
              <a:t>= 0-1 reminder	                         </a:t>
            </a:r>
            <a:r>
              <a:rPr lang="en-US" sz="1100" b="1" dirty="0">
                <a:cs typeface="Times New Roman" pitchFamily="18" charset="0"/>
              </a:rPr>
              <a:t>2 </a:t>
            </a:r>
            <a:r>
              <a:rPr lang="en-US" sz="1100" dirty="0">
                <a:cs typeface="Times New Roman" pitchFamily="18" charset="0"/>
              </a:rPr>
              <a:t>= 2 reminders		</a:t>
            </a:r>
            <a:r>
              <a:rPr lang="en-US" sz="1100" b="1" dirty="0">
                <a:cs typeface="Times New Roman" pitchFamily="18" charset="0"/>
              </a:rPr>
              <a:t>1 </a:t>
            </a:r>
            <a:r>
              <a:rPr lang="en-US" sz="1100" dirty="0">
                <a:cs typeface="Times New Roman" pitchFamily="18" charset="0"/>
              </a:rPr>
              <a:t>= 3+ reminders</a:t>
            </a:r>
          </a:p>
          <a:p>
            <a:pPr eaLnBrk="0" hangingPunct="0"/>
            <a:endParaRPr lang="en-US" sz="1100" dirty="0">
              <a:cs typeface="Times New Roman" pitchFamily="18" charset="0"/>
            </a:endParaRPr>
          </a:p>
          <a:p>
            <a:pPr eaLnBrk="0" hangingPunct="0"/>
            <a:endParaRPr lang="en-US" sz="1100" dirty="0">
              <a:cs typeface="Times New Roman" pitchFamily="18" charset="0"/>
            </a:endParaRPr>
          </a:p>
          <a:p>
            <a:pPr eaLnBrk="0" hangingPunct="0"/>
            <a:endParaRPr lang="en-US" sz="1100" dirty="0">
              <a:cs typeface="Times New Roman" pitchFamily="18" charset="0"/>
            </a:endParaRPr>
          </a:p>
          <a:p>
            <a:pPr eaLnBrk="0" hangingPunct="0"/>
            <a:endParaRPr lang="en-US" sz="1100" dirty="0">
              <a:cs typeface="Times New Roman" pitchFamily="18" charset="0"/>
            </a:endParaRPr>
          </a:p>
          <a:p>
            <a:pPr eaLnBrk="0" hangingPunct="0"/>
            <a:endParaRPr lang="en-US" sz="1100" dirty="0">
              <a:cs typeface="Times New Roman" pitchFamily="18" charset="0"/>
            </a:endParaRPr>
          </a:p>
          <a:p>
            <a:pPr eaLnBrk="0" hangingPunct="0"/>
            <a:endParaRPr lang="en-US" sz="1100" dirty="0">
              <a:cs typeface="Times New Roman" pitchFamily="18" charset="0"/>
            </a:endParaRPr>
          </a:p>
          <a:p>
            <a:pPr eaLnBrk="0" hangingPunct="0"/>
            <a:endParaRPr lang="en-US" sz="1100" dirty="0">
              <a:cs typeface="Times New Roman" pitchFamily="18" charset="0"/>
            </a:endParaRPr>
          </a:p>
          <a:p>
            <a:pPr eaLnBrk="0" hangingPunct="0"/>
            <a:endParaRPr lang="en-US" sz="1100" dirty="0">
              <a:cs typeface="Times New Roman" pitchFamily="18" charset="0"/>
            </a:endParaRPr>
          </a:p>
          <a:p>
            <a:pPr eaLnBrk="0" hangingPunct="0"/>
            <a:endParaRPr lang="en-US" sz="1100" dirty="0">
              <a:cs typeface="Times New Roman" pitchFamily="18" charset="0"/>
            </a:endParaRPr>
          </a:p>
          <a:p>
            <a:pPr eaLnBrk="0" hangingPunct="0"/>
            <a:endParaRPr lang="en-US" sz="1100" dirty="0">
              <a:cs typeface="Times New Roman" pitchFamily="18" charset="0"/>
            </a:endParaRPr>
          </a:p>
          <a:p>
            <a:pPr eaLnBrk="0" hangingPunct="0"/>
            <a:endParaRPr lang="en-US" sz="1100" dirty="0">
              <a:cs typeface="Times New Roman" pitchFamily="18" charset="0"/>
            </a:endParaRPr>
          </a:p>
          <a:p>
            <a:pPr eaLnBrk="0" hangingPunct="0"/>
            <a:endParaRPr lang="en-US" sz="1100" dirty="0">
              <a:cs typeface="Times New Roman" pitchFamily="18" charset="0"/>
            </a:endParaRPr>
          </a:p>
          <a:p>
            <a:pPr eaLnBrk="0" hangingPunct="0"/>
            <a:endParaRPr lang="en-US" sz="1100" dirty="0">
              <a:cs typeface="Times New Roman" pitchFamily="18" charset="0"/>
            </a:endParaRPr>
          </a:p>
          <a:p>
            <a:pPr eaLnBrk="0" hangingPunct="0"/>
            <a:endParaRPr lang="en-US" sz="1100" dirty="0">
              <a:cs typeface="Times New Roman" pitchFamily="18" charset="0"/>
            </a:endParaRPr>
          </a:p>
          <a:p>
            <a:pPr eaLnBrk="0" hangingPunct="0"/>
            <a:endParaRPr lang="en-US" sz="1100" dirty="0">
              <a:cs typeface="Times New Roman" pitchFamily="18" charset="0"/>
            </a:endParaRPr>
          </a:p>
          <a:p>
            <a:pPr eaLnBrk="0" hangingPunct="0"/>
            <a:endParaRPr lang="en-US" sz="1100" dirty="0">
              <a:cs typeface="Times New Roman" pitchFamily="18" charset="0"/>
            </a:endParaRPr>
          </a:p>
          <a:p>
            <a:pPr eaLnBrk="0" hangingPunct="0"/>
            <a:endParaRPr lang="en-US" sz="1100" dirty="0">
              <a:cs typeface="Times New Roman" pitchFamily="18" charset="0"/>
            </a:endParaRPr>
          </a:p>
          <a:p>
            <a:pPr eaLnBrk="0" hangingPunct="0"/>
            <a:endParaRPr lang="en-US" sz="1100" dirty="0">
              <a:cs typeface="Times New Roman" pitchFamily="18" charset="0"/>
            </a:endParaRPr>
          </a:p>
          <a:p>
            <a:pPr eaLnBrk="0" hangingPunct="0"/>
            <a:endParaRPr lang="en-US" sz="1100" dirty="0">
              <a:cs typeface="Times New Roman" pitchFamily="18" charset="0"/>
            </a:endParaRPr>
          </a:p>
          <a:p>
            <a:pPr eaLnBrk="0" hangingPunct="0"/>
            <a:endParaRPr lang="en-US" sz="1100" dirty="0">
              <a:cs typeface="Times New Roman" pitchFamily="18" charset="0"/>
            </a:endParaRPr>
          </a:p>
          <a:p>
            <a:pPr eaLnBrk="0" hangingPunct="0"/>
            <a:endParaRPr lang="en-US" sz="1100" dirty="0">
              <a:cs typeface="Times New Roman" pitchFamily="18" charset="0"/>
            </a:endParaRPr>
          </a:p>
          <a:p>
            <a:pPr eaLnBrk="0" hangingPunct="0"/>
            <a:endParaRPr lang="en-US" sz="1100" dirty="0">
              <a:cs typeface="Times New Roman" pitchFamily="18" charset="0"/>
            </a:endParaRPr>
          </a:p>
          <a:p>
            <a:pPr eaLnBrk="0" hangingPunct="0"/>
            <a:endParaRPr lang="en-US" sz="1100" dirty="0">
              <a:cs typeface="Times New Roman" pitchFamily="18" charset="0"/>
            </a:endParaRPr>
          </a:p>
          <a:p>
            <a:pPr eaLnBrk="0" hangingPunct="0"/>
            <a:endParaRPr lang="en-US" sz="1100" dirty="0">
              <a:cs typeface="Times New Roman" pitchFamily="18" charset="0"/>
            </a:endParaRPr>
          </a:p>
          <a:p>
            <a:pPr eaLnBrk="0" hangingPunct="0"/>
            <a:endParaRPr lang="en-US" sz="1100" dirty="0">
              <a:cs typeface="Times New Roman" pitchFamily="18" charset="0"/>
            </a:endParaRPr>
          </a:p>
          <a:p>
            <a:pPr eaLnBrk="0" hangingPunct="0"/>
            <a:endParaRPr lang="en-US" sz="1100" dirty="0">
              <a:cs typeface="Times New Roman" pitchFamily="18" charset="0"/>
            </a:endParaRPr>
          </a:p>
          <a:p>
            <a:pPr eaLnBrk="0" hangingPunct="0"/>
            <a:endParaRPr lang="en-US" sz="800" dirty="0"/>
          </a:p>
          <a:p>
            <a:pPr eaLnBrk="0" hangingPunct="0"/>
            <a:r>
              <a:rPr lang="en-US" sz="1200" dirty="0">
                <a:cs typeface="Times New Roman" pitchFamily="18" charset="0"/>
              </a:rPr>
              <a:t>Parent/Guardian Signature ___________________________  </a:t>
            </a:r>
            <a:endParaRPr lang="en-US" sz="800" dirty="0"/>
          </a:p>
          <a:p>
            <a:pPr eaLnBrk="0" hangingPunct="0"/>
            <a:r>
              <a:rPr lang="en-US" sz="1200" i="1" dirty="0">
                <a:cs typeface="Times New Roman" pitchFamily="18" charset="0"/>
              </a:rPr>
              <a:t>Congratulations for ___________________________________________________________</a:t>
            </a:r>
            <a:endParaRPr lang="en-US" sz="800" dirty="0"/>
          </a:p>
          <a:p>
            <a:pPr eaLnBrk="0" hangingPunct="0"/>
            <a:r>
              <a:rPr lang="en-US" sz="1300" dirty="0">
                <a:solidFill>
                  <a:srgbClr val="0000FF"/>
                </a:solidFill>
              </a:rPr>
              <a:t/>
            </a:r>
            <a:br>
              <a:rPr lang="en-US" sz="1300" dirty="0">
                <a:solidFill>
                  <a:srgbClr val="0000FF"/>
                </a:solidFill>
              </a:rPr>
            </a:br>
            <a:endParaRPr lang="en-US" dirty="0"/>
          </a:p>
        </p:txBody>
      </p:sp>
    </p:spTree>
    <p:extLst>
      <p:ext uri="{BB962C8B-B14F-4D97-AF65-F5344CB8AC3E}">
        <p14:creationId xmlns:p14="http://schemas.microsoft.com/office/powerpoint/2010/main" val="44342833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285750" y="-233363"/>
            <a:ext cx="8121650" cy="1200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algn="ctr" eaLnBrk="0" hangingPunct="0"/>
            <a:endParaRPr lang="en-US" sz="1800" b="1">
              <a:solidFill>
                <a:srgbClr val="000000"/>
              </a:solidFill>
              <a:latin typeface="Calibri" pitchFamily="34" charset="0"/>
            </a:endParaRPr>
          </a:p>
          <a:p>
            <a:pPr algn="ctr" eaLnBrk="0" hangingPunct="0"/>
            <a:r>
              <a:rPr lang="en-US" sz="2000" b="1">
                <a:solidFill>
                  <a:srgbClr val="000000"/>
                </a:solidFill>
                <a:latin typeface="Calibri" pitchFamily="34" charset="0"/>
              </a:rPr>
              <a:t>CICO  Report       </a:t>
            </a:r>
          </a:p>
          <a:p>
            <a:pPr algn="ctr" eaLnBrk="0" hangingPunct="0"/>
            <a:r>
              <a:rPr lang="en-US" sz="2000" b="1">
                <a:solidFill>
                  <a:srgbClr val="000000"/>
                </a:solidFill>
                <a:latin typeface="Calibri" pitchFamily="34" charset="0"/>
              </a:rPr>
              <a:t>Date ________    Student____________Teacher__________</a:t>
            </a:r>
          </a:p>
          <a:p>
            <a:pPr algn="ctr" eaLnBrk="0" hangingPunct="0"/>
            <a:r>
              <a:rPr lang="en-US" sz="1400" b="1">
                <a:solidFill>
                  <a:srgbClr val="000000"/>
                </a:solidFill>
                <a:latin typeface="Calibri" pitchFamily="34" charset="0"/>
              </a:rPr>
              <a:t>		</a:t>
            </a:r>
          </a:p>
        </p:txBody>
      </p:sp>
      <p:graphicFrame>
        <p:nvGraphicFramePr>
          <p:cNvPr id="38994" name="Group 82"/>
          <p:cNvGraphicFramePr>
            <a:graphicFrameLocks noGrp="1"/>
          </p:cNvGraphicFramePr>
          <p:nvPr/>
        </p:nvGraphicFramePr>
        <p:xfrm>
          <a:off x="228600" y="887413"/>
          <a:ext cx="8915400" cy="5889628"/>
        </p:xfrm>
        <a:graphic>
          <a:graphicData uri="http://schemas.openxmlformats.org/drawingml/2006/table">
            <a:tbl>
              <a:tblPr/>
              <a:tblGrid>
                <a:gridCol w="1600200"/>
                <a:gridCol w="1600200"/>
                <a:gridCol w="1635125"/>
                <a:gridCol w="1481138"/>
                <a:gridCol w="1558925"/>
                <a:gridCol w="1039812"/>
              </a:tblGrid>
              <a:tr h="422240">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rgbClr val="000000"/>
                        </a:solidFill>
                        <a:effectLst/>
                        <a:latin typeface="Arial" charset="0"/>
                        <a:ea typeface="ＭＳ Ｐゴシック" pitchFamily="-108"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ea typeface="ＭＳ Ｐゴシック" pitchFamily="-108" charset="-128"/>
                        </a:rPr>
                        <a:t>1 =3 or more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ea typeface="ＭＳ Ｐゴシック" pitchFamily="-108" charset="-128"/>
                        </a:rPr>
                        <a:t>2= 2 reminders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ea typeface="ＭＳ Ｐゴシック" pitchFamily="-108" charset="-128"/>
                        </a:rPr>
                        <a:t>3= 0 – 1 </a:t>
                      </a: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33CC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ea typeface="ＭＳ Ｐゴシック" pitchFamily="-108" charset="-128"/>
                        </a:rPr>
                        <a:t>  Be Safe</a:t>
                      </a: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33CC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ea typeface="ＭＳ Ｐゴシック" pitchFamily="-108" charset="-128"/>
                        </a:rPr>
                        <a:t>   Be Respectful</a:t>
                      </a: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33CCCC"/>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ea typeface="ＭＳ Ｐゴシック" pitchFamily="-108" charset="-128"/>
                        </a:rPr>
                        <a:t>            Be Your Personal Best</a:t>
                      </a: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33CCCC"/>
                    </a:solidFill>
                  </a:tcPr>
                </a:tc>
                <a:tc hMerge="1">
                  <a:txBody>
                    <a:bodyPr/>
                    <a:lstStyle/>
                    <a:p>
                      <a:endParaRPr lang="en-US"/>
                    </a:p>
                  </a:txBody>
                  <a:tcPr/>
                </a:tc>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ea typeface="ＭＳ Ｐゴシック" pitchFamily="-108" charset="-128"/>
                        </a:rPr>
                        <a:t>Teacher   initials</a:t>
                      </a: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33CCCC"/>
                    </a:solidFill>
                  </a:tcPr>
                </a:tc>
              </a:tr>
              <a:tr h="809559">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ea typeface="ＭＳ Ｐゴシック" pitchFamily="-108" charset="-128"/>
                        </a:rPr>
                        <a:t>   Keep hands, feet, and objects to self  </a:t>
                      </a: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33CC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ea typeface="ＭＳ Ｐゴシック" pitchFamily="-108" charset="-128"/>
                        </a:rPr>
                        <a:t>    Use kind words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ea typeface="ＭＳ Ｐゴシック" pitchFamily="-108" charset="-128"/>
                        </a:rPr>
                        <a:t>      and actions  </a:t>
                      </a: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33CC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ea typeface="ＭＳ Ｐゴシック" pitchFamily="-108" charset="-128"/>
                        </a:rPr>
                        <a:t>   Follow directions</a:t>
                      </a: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33CC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ea typeface="ＭＳ Ｐゴシック" pitchFamily="-108" charset="-128"/>
                        </a:rPr>
                        <a:t>   Working in class</a:t>
                      </a:r>
                    </a:p>
                  </a:txBody>
                  <a:tcPr marT="45714" marB="45714" horzOverflow="overflow">
                    <a:lnL w="12700" cap="flat" cmpd="sng" algn="ctr">
                      <a:solidFill>
                        <a:srgbClr val="000000"/>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33CCCC"/>
                    </a:solidFill>
                  </a:tcPr>
                </a:tc>
                <a:tc vMerge="1">
                  <a:txBody>
                    <a:bodyPr/>
                    <a:lstStyle/>
                    <a:p>
                      <a:endParaRPr lang="en-US"/>
                    </a:p>
                  </a:txBody>
                  <a:tcPr/>
                </a:tc>
              </a:tr>
              <a:tr h="53812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ea typeface="ＭＳ Ｐゴシック" pitchFamily="-108" charset="-128"/>
                        </a:rPr>
                        <a:t>  Class</a:t>
                      </a: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ea typeface="ＭＳ Ｐゴシック" pitchFamily="-108" charset="-128"/>
                        </a:rPr>
                        <a:t>1          2         3</a:t>
                      </a: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ea typeface="ＭＳ Ｐゴシック" pitchFamily="-108" charset="-128"/>
                        </a:rPr>
                        <a:t>1          2         3</a:t>
                      </a: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ea typeface="ＭＳ Ｐゴシック" pitchFamily="-108" charset="-128"/>
                        </a:rPr>
                        <a:t>1          2         3</a:t>
                      </a: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ea typeface="ＭＳ Ｐゴシック" pitchFamily="-108" charset="-128"/>
                        </a:rPr>
                        <a:t>1          2         3</a:t>
                      </a: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smtClean="0">
                        <a:ln>
                          <a:noFill/>
                        </a:ln>
                        <a:solidFill>
                          <a:srgbClr val="000000"/>
                        </a:solidFill>
                        <a:effectLst/>
                        <a:latin typeface="Arial" charset="0"/>
                        <a:ea typeface="ＭＳ Ｐゴシック" pitchFamily="-108" charset="-128"/>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56082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ea typeface="ＭＳ Ｐゴシック" pitchFamily="-108" charset="-128"/>
                        </a:rPr>
                        <a:t> Recess</a:t>
                      </a: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ea typeface="ＭＳ Ｐゴシック" pitchFamily="-108" charset="-128"/>
                        </a:rPr>
                        <a:t>1          2         3</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rgbClr val="000000"/>
                        </a:solidFill>
                        <a:effectLst/>
                        <a:latin typeface="Arial" charset="0"/>
                        <a:ea typeface="ＭＳ Ｐゴシック" pitchFamily="-108" charset="-128"/>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ea typeface="ＭＳ Ｐゴシック" pitchFamily="-108" charset="-128"/>
                        </a:rPr>
                        <a:t>1          2         3</a:t>
                      </a: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ea typeface="ＭＳ Ｐゴシック" pitchFamily="-108" charset="-128"/>
                        </a:rPr>
                        <a:t>1          2         3</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rgbClr val="000000"/>
                        </a:solidFill>
                        <a:effectLst/>
                        <a:latin typeface="Arial" charset="0"/>
                        <a:ea typeface="ＭＳ Ｐゴシック" pitchFamily="-108" charset="-128"/>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ea typeface="ＭＳ Ｐゴシック" pitchFamily="-108" charset="-128"/>
                        </a:rPr>
                        <a:t>1          2         3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ea typeface="ＭＳ Ｐゴシック" pitchFamily="-108" charset="-128"/>
                        </a:rPr>
                        <a:t>    </a:t>
                      </a: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smtClean="0">
                        <a:ln>
                          <a:noFill/>
                        </a:ln>
                        <a:solidFill>
                          <a:srgbClr val="000000"/>
                        </a:solidFill>
                        <a:effectLst/>
                        <a:latin typeface="Arial" charset="0"/>
                        <a:ea typeface="ＭＳ Ｐゴシック" pitchFamily="-108" charset="-128"/>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63653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ea typeface="ＭＳ Ｐゴシック" pitchFamily="-108" charset="-128"/>
                        </a:rPr>
                        <a:t>  Class</a:t>
                      </a: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ea typeface="ＭＳ Ｐゴシック" pitchFamily="-108" charset="-128"/>
                        </a:rPr>
                        <a:t>1          2         3</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rgbClr val="000000"/>
                        </a:solidFill>
                        <a:effectLst/>
                        <a:latin typeface="Arial" charset="0"/>
                        <a:ea typeface="ＭＳ Ｐゴシック" pitchFamily="-108" charset="-128"/>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ea typeface="ＭＳ Ｐゴシック" pitchFamily="-108" charset="-128"/>
                        </a:rPr>
                        <a:t>1          2         3</a:t>
                      </a: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ea typeface="ＭＳ Ｐゴシック" pitchFamily="-108" charset="-128"/>
                        </a:rPr>
                        <a:t>1          2         3</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rgbClr val="000000"/>
                        </a:solidFill>
                        <a:effectLst/>
                        <a:latin typeface="Arial" charset="0"/>
                        <a:ea typeface="ＭＳ Ｐゴシック" pitchFamily="-108" charset="-128"/>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ea typeface="ＭＳ Ｐゴシック" pitchFamily="-108" charset="-128"/>
                        </a:rPr>
                        <a:t>  1          2         3</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rgbClr val="000000"/>
                        </a:solidFill>
                        <a:effectLst/>
                        <a:latin typeface="Arial" charset="0"/>
                        <a:ea typeface="ＭＳ Ｐゴシック" pitchFamily="-108" charset="-128"/>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smtClean="0">
                        <a:ln>
                          <a:noFill/>
                        </a:ln>
                        <a:solidFill>
                          <a:srgbClr val="000000"/>
                        </a:solidFill>
                        <a:effectLst/>
                        <a:latin typeface="Arial" charset="0"/>
                        <a:ea typeface="ＭＳ Ｐゴシック" pitchFamily="-108" charset="-128"/>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53970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ea typeface="ＭＳ Ｐゴシック" pitchFamily="-108" charset="-128"/>
                        </a:rPr>
                        <a:t> Lunch</a:t>
                      </a: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ea typeface="ＭＳ Ｐゴシック" pitchFamily="-108" charset="-128"/>
                        </a:rPr>
                        <a:t>1          2         3</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rgbClr val="000000"/>
                        </a:solidFill>
                        <a:effectLst/>
                        <a:latin typeface="Arial" charset="0"/>
                        <a:ea typeface="ＭＳ Ｐゴシック" pitchFamily="-108" charset="-128"/>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ea typeface="ＭＳ Ｐゴシック" pitchFamily="-108" charset="-128"/>
                        </a:rPr>
                        <a:t>1          2         3</a:t>
                      </a: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ea typeface="ＭＳ Ｐゴシック" pitchFamily="-108" charset="-128"/>
                        </a:rPr>
                        <a:t>1          2         3</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rgbClr val="000000"/>
                        </a:solidFill>
                        <a:effectLst/>
                        <a:latin typeface="Arial" charset="0"/>
                        <a:ea typeface="ＭＳ Ｐゴシック" pitchFamily="-108" charset="-128"/>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ea typeface="ＭＳ Ｐゴシック" pitchFamily="-108" charset="-128"/>
                        </a:rPr>
                        <a:t>1          2         3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ea typeface="ＭＳ Ｐゴシック" pitchFamily="-108" charset="-128"/>
                        </a:rPr>
                        <a:t>    </a:t>
                      </a: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smtClean="0">
                        <a:ln>
                          <a:noFill/>
                        </a:ln>
                        <a:solidFill>
                          <a:srgbClr val="000000"/>
                        </a:solidFill>
                        <a:effectLst/>
                        <a:latin typeface="Arial" charset="0"/>
                        <a:ea typeface="ＭＳ Ｐゴシック" pitchFamily="-108" charset="-128"/>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63494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ea typeface="ＭＳ Ｐゴシック" pitchFamily="-108" charset="-128"/>
                        </a:rPr>
                        <a:t>  Class</a:t>
                      </a: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ea typeface="ＭＳ Ｐゴシック" pitchFamily="-108" charset="-128"/>
                        </a:rPr>
                        <a:t>1          2         3</a:t>
                      </a: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ea typeface="ＭＳ Ｐゴシック" pitchFamily="-108" charset="-128"/>
                        </a:rPr>
                        <a:t>1          2         3</a:t>
                      </a: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ea typeface="ＭＳ Ｐゴシック" pitchFamily="-108" charset="-128"/>
                        </a:rPr>
                        <a:t>1          2         3</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rgbClr val="000000"/>
                        </a:solidFill>
                        <a:effectLst/>
                        <a:latin typeface="Arial" charset="0"/>
                        <a:ea typeface="ＭＳ Ｐゴシック" pitchFamily="-108" charset="-128"/>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ea typeface="ＭＳ Ｐゴシック" pitchFamily="-108" charset="-128"/>
                        </a:rPr>
                        <a:t>1          2         3</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rgbClr val="000000"/>
                        </a:solidFill>
                        <a:effectLst/>
                        <a:latin typeface="Arial" charset="0"/>
                        <a:ea typeface="ＭＳ Ｐゴシック" pitchFamily="-108" charset="-128"/>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smtClean="0">
                        <a:ln>
                          <a:noFill/>
                        </a:ln>
                        <a:solidFill>
                          <a:srgbClr val="000000"/>
                        </a:solidFill>
                        <a:effectLst/>
                        <a:latin typeface="Arial" charset="0"/>
                        <a:ea typeface="ＭＳ Ｐゴシック" pitchFamily="-108" charset="-128"/>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53812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ea typeface="ＭＳ Ｐゴシック" pitchFamily="-108" charset="-128"/>
                        </a:rPr>
                        <a:t> Recess</a:t>
                      </a: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ea typeface="ＭＳ Ｐゴシック" pitchFamily="-108" charset="-128"/>
                        </a:rPr>
                        <a:t>1          2         3</a:t>
                      </a: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ea typeface="ＭＳ Ｐゴシック" pitchFamily="-108" charset="-128"/>
                        </a:rPr>
                        <a:t>1          2         3</a:t>
                      </a: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ea typeface="ＭＳ Ｐゴシック" pitchFamily="-108" charset="-128"/>
                        </a:rPr>
                        <a:t>1          2         3</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rgbClr val="000000"/>
                        </a:solidFill>
                        <a:effectLst/>
                        <a:latin typeface="Arial" charset="0"/>
                        <a:ea typeface="ＭＳ Ｐゴシック" pitchFamily="-108" charset="-128"/>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ea typeface="ＭＳ Ｐゴシック" pitchFamily="-108" charset="-128"/>
                        </a:rPr>
                        <a:t>1          2         3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ea typeface="ＭＳ Ｐゴシック" pitchFamily="-108" charset="-128"/>
                        </a:rPr>
                        <a:t>    </a:t>
                      </a: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smtClean="0">
                        <a:ln>
                          <a:noFill/>
                        </a:ln>
                        <a:solidFill>
                          <a:srgbClr val="000000"/>
                        </a:solidFill>
                        <a:effectLst/>
                        <a:latin typeface="Arial" charset="0"/>
                        <a:ea typeface="ＭＳ Ｐゴシック" pitchFamily="-108" charset="-128"/>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63653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ea typeface="ＭＳ Ｐゴシック" pitchFamily="-108" charset="-128"/>
                        </a:rPr>
                        <a:t>  Class</a:t>
                      </a: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ea typeface="ＭＳ Ｐゴシック" pitchFamily="-108" charset="-128"/>
                        </a:rPr>
                        <a:t>1          2         3</a:t>
                      </a: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ea typeface="ＭＳ Ｐゴシック" pitchFamily="-108" charset="-128"/>
                        </a:rPr>
                        <a:t>1          2         3</a:t>
                      </a: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ea typeface="ＭＳ Ｐゴシック" pitchFamily="-108" charset="-128"/>
                        </a:rPr>
                        <a:t>1          2         3</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rgbClr val="000000"/>
                        </a:solidFill>
                        <a:effectLst/>
                        <a:latin typeface="Arial" charset="0"/>
                        <a:ea typeface="ＭＳ Ｐゴシック" pitchFamily="-108" charset="-128"/>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ea typeface="ＭＳ Ｐゴシック" pitchFamily="-108" charset="-128"/>
                        </a:rPr>
                        <a:t>  1          2         3</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rgbClr val="000000"/>
                        </a:solidFill>
                        <a:effectLst/>
                        <a:latin typeface="Arial" charset="0"/>
                        <a:ea typeface="ＭＳ Ｐゴシック" pitchFamily="-108" charset="-128"/>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smtClean="0">
                        <a:ln>
                          <a:noFill/>
                        </a:ln>
                        <a:solidFill>
                          <a:srgbClr val="000000"/>
                        </a:solidFill>
                        <a:effectLst/>
                        <a:latin typeface="Arial" charset="0"/>
                        <a:ea typeface="ＭＳ Ｐゴシック" pitchFamily="-108" charset="-128"/>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573042">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ea typeface="ＭＳ Ｐゴシック" pitchFamily="-108" charset="-128"/>
                        </a:rPr>
                        <a:t>     Total Points =    </a:t>
                      </a:r>
                      <a:r>
                        <a:rPr kumimoji="0" lang="en-US" sz="1400" b="1" i="0" u="sng" strike="noStrike" cap="none" normalizeH="0" baseline="0" smtClean="0">
                          <a:ln>
                            <a:noFill/>
                          </a:ln>
                          <a:solidFill>
                            <a:srgbClr val="000000"/>
                          </a:solidFill>
                          <a:effectLst/>
                          <a:latin typeface="Arial" charset="0"/>
                          <a:ea typeface="ＭＳ Ｐゴシック" pitchFamily="-108" charset="-128"/>
                        </a:rPr>
                        <a:t>                       </a:t>
                      </a:r>
                      <a:endParaRPr kumimoji="0" lang="en-US" sz="1400" b="1" i="0" u="none" strike="noStrike" cap="none" normalizeH="0" baseline="0" smtClean="0">
                        <a:ln>
                          <a:noFill/>
                        </a:ln>
                        <a:solidFill>
                          <a:srgbClr val="000000"/>
                        </a:solidFill>
                        <a:effectLst/>
                        <a:latin typeface="Arial" charset="0"/>
                        <a:ea typeface="ＭＳ Ｐゴシック" pitchFamily="-108"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ea typeface="ＭＳ Ｐゴシック" pitchFamily="-108" charset="-128"/>
                        </a:rPr>
                        <a:t>Points Possible =            50</a:t>
                      </a: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hMerge="1">
                  <a:txBody>
                    <a:bodyPr/>
                    <a:lstStyle/>
                    <a:p>
                      <a:endParaRPr lang="en-US"/>
                    </a:p>
                  </a:txBody>
                  <a:tcPr/>
                </a:tc>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ea typeface="ＭＳ Ｐゴシック" pitchFamily="-108" charset="-128"/>
                        </a:rPr>
                        <a:t>             Today ______________%</a:t>
                      </a: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hMerge="1">
                  <a:txBody>
                    <a:bodyPr/>
                    <a:lstStyle/>
                    <a:p>
                      <a:endParaRPr lang="en-US"/>
                    </a:p>
                  </a:txBody>
                  <a:tcPr/>
                </a:tc>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ea typeface="ＭＳ Ｐゴシック" pitchFamily="-108" charset="-128"/>
                        </a:rPr>
                        <a:t>        Goal ______________%</a:t>
                      </a: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hMerge="1">
                  <a:txBody>
                    <a:bodyPr/>
                    <a:lstStyle/>
                    <a:p>
                      <a:endParaRPr lang="en-US"/>
                    </a:p>
                  </a:txBody>
                  <a:tcPr/>
                </a:tc>
              </a:tr>
            </a:tbl>
          </a:graphicData>
        </a:graphic>
      </p:graphicFrame>
    </p:spTree>
    <p:extLst>
      <p:ext uri="{BB962C8B-B14F-4D97-AF65-F5344CB8AC3E}">
        <p14:creationId xmlns:p14="http://schemas.microsoft.com/office/powerpoint/2010/main" val="15922332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40267"/>
            <a:ext cx="9144000" cy="7097512"/>
          </a:xfrm>
          <a:prstGeom prst="rect">
            <a:avLst/>
          </a:prstGeom>
        </p:spPr>
      </p:pic>
    </p:spTree>
    <p:extLst>
      <p:ext uri="{BB962C8B-B14F-4D97-AF65-F5344CB8AC3E}">
        <p14:creationId xmlns:p14="http://schemas.microsoft.com/office/powerpoint/2010/main" val="2545895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63118" y="603633"/>
            <a:ext cx="6872192" cy="5650733"/>
          </a:xfrm>
          <a:prstGeom prst="rect">
            <a:avLst/>
          </a:prstGeom>
        </p:spPr>
      </p:pic>
      <p:cxnSp>
        <p:nvCxnSpPr>
          <p:cNvPr id="4" name="Straight Connector 3"/>
          <p:cNvCxnSpPr/>
          <p:nvPr/>
        </p:nvCxnSpPr>
        <p:spPr>
          <a:xfrm>
            <a:off x="2543503" y="3121572"/>
            <a:ext cx="21021" cy="3132794"/>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5344510" y="3121572"/>
            <a:ext cx="52552" cy="3132794"/>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842234" y="3121572"/>
            <a:ext cx="63063" cy="3132794"/>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3899338" y="3121572"/>
            <a:ext cx="0" cy="3132794"/>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8624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a:t>
            </a:r>
            <a:endParaRPr lang="en-US" dirty="0"/>
          </a:p>
        </p:txBody>
      </p:sp>
      <p:sp>
        <p:nvSpPr>
          <p:cNvPr id="3" name="Content Placeholder 2"/>
          <p:cNvSpPr>
            <a:spLocks noGrp="1"/>
          </p:cNvSpPr>
          <p:nvPr>
            <p:ph idx="1"/>
          </p:nvPr>
        </p:nvSpPr>
        <p:spPr/>
        <p:txBody>
          <a:bodyPr/>
          <a:lstStyle/>
          <a:p>
            <a:r>
              <a:rPr lang="en-US" dirty="0" smtClean="0"/>
              <a:t>Purpose and key features of Tier 2</a:t>
            </a:r>
          </a:p>
          <a:p>
            <a:r>
              <a:rPr lang="en-US" dirty="0" smtClean="0"/>
              <a:t>Monitoring student behavior</a:t>
            </a:r>
          </a:p>
          <a:p>
            <a:r>
              <a:rPr lang="en-US" dirty="0" smtClean="0"/>
              <a:t>Using progress monitoring for decision making</a:t>
            </a:r>
          </a:p>
          <a:p>
            <a:endParaRPr lang="en-US" dirty="0"/>
          </a:p>
        </p:txBody>
      </p:sp>
    </p:spTree>
    <p:extLst>
      <p:ext uri="{BB962C8B-B14F-4D97-AF65-F5344CB8AC3E}">
        <p14:creationId xmlns:p14="http://schemas.microsoft.com/office/powerpoint/2010/main" val="1977636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57200" y="2582001"/>
          <a:ext cx="8229599" cy="2562360"/>
        </p:xfrm>
        <a:graphic>
          <a:graphicData uri="http://schemas.openxmlformats.org/drawingml/2006/table">
            <a:tbl>
              <a:tblPr firstRow="1" firstCol="1" bandRow="1"/>
              <a:tblGrid>
                <a:gridCol w="1806972"/>
                <a:gridCol w="237154"/>
                <a:gridCol w="237154"/>
                <a:gridCol w="237154"/>
                <a:gridCol w="237744"/>
                <a:gridCol w="237154"/>
                <a:gridCol w="237744"/>
                <a:gridCol w="237744"/>
                <a:gridCol w="237154"/>
                <a:gridCol w="237744"/>
                <a:gridCol w="237154"/>
                <a:gridCol w="237744"/>
                <a:gridCol w="237744"/>
                <a:gridCol w="237154"/>
                <a:gridCol w="237744"/>
                <a:gridCol w="237154"/>
                <a:gridCol w="237744"/>
                <a:gridCol w="237744"/>
                <a:gridCol w="237154"/>
                <a:gridCol w="237744"/>
                <a:gridCol w="237154"/>
                <a:gridCol w="237744"/>
                <a:gridCol w="237744"/>
                <a:gridCol w="237154"/>
                <a:gridCol w="237744"/>
                <a:gridCol w="237154"/>
                <a:gridCol w="237744"/>
                <a:gridCol w="248363"/>
              </a:tblGrid>
              <a:tr h="151507">
                <a:tc>
                  <a:txBody>
                    <a:bodyPr/>
                    <a:lstStyle/>
                    <a:p>
                      <a:pPr marL="0" marR="0" algn="just">
                        <a:spcBef>
                          <a:spcPts val="0"/>
                        </a:spcBef>
                        <a:spcAft>
                          <a:spcPts val="0"/>
                        </a:spcAft>
                      </a:pPr>
                      <a:r>
                        <a:rPr lang="en-US" sz="1000" b="1" i="1">
                          <a:effectLst/>
                          <a:latin typeface="Calibri" panose="020F0502020204030204" pitchFamily="34" charset="0"/>
                          <a:ea typeface="Calibri" panose="020F0502020204030204" pitchFamily="34" charset="0"/>
                          <a:cs typeface="Times New Roman" panose="02020603050405020304" pitchFamily="18" charset="0"/>
                        </a:rPr>
                        <a:t>CHECK     </a:t>
                      </a: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M</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Tu</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W</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Th</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F</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980" marR="619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M</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980" marR="619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Tu</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W</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Th</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F</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980" marR="619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M</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980" marR="619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Tu</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W</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Th</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F</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980" marR="619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M</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980" marR="619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Tu</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W</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Th</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F</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980" marR="619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M</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980" marR="619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Tu</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W</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Th</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F</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gridSpan="2">
                  <a:txBody>
                    <a:bodyPr/>
                    <a:lstStyle/>
                    <a:p>
                      <a:pPr marL="0" marR="0" algn="ctr">
                        <a:spcBef>
                          <a:spcPts val="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980" marR="619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en-US"/>
                    </a:p>
                  </a:txBody>
                  <a:tcPr/>
                </a:tc>
              </a:tr>
              <a:tr h="151507">
                <a:tc>
                  <a:txBody>
                    <a:bodyPr/>
                    <a:lstStyle/>
                    <a:p>
                      <a:pPr marL="0" marR="0" algn="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Tardy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980" marR="619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gridSpan="2">
                  <a:txBody>
                    <a:bodyPr/>
                    <a:lstStyle/>
                    <a:p>
                      <a:pPr marL="0" marR="0" algn="ctr">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980" marR="619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en-US"/>
                    </a:p>
                  </a:txBody>
                  <a:tcPr/>
                </a:tc>
              </a:tr>
              <a:tr h="151507">
                <a:tc>
                  <a:txBody>
                    <a:bodyPr/>
                    <a:lstStyle/>
                    <a:p>
                      <a:pPr marL="0" marR="0" algn="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Skip</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980" marR="619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gridSpan="2">
                  <a:txBody>
                    <a:bodyPr/>
                    <a:lstStyle/>
                    <a:p>
                      <a:pPr marL="0" marR="0" algn="ctr">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980" marR="619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en-US"/>
                    </a:p>
                  </a:txBody>
                  <a:tcPr/>
                </a:tc>
              </a:tr>
              <a:tr h="151507">
                <a:tc>
                  <a:txBody>
                    <a:bodyPr/>
                    <a:lstStyle/>
                    <a:p>
                      <a:pPr marL="0" marR="0" algn="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Absent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980" marR="619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gridSpan="2">
                  <a:txBody>
                    <a:bodyPr/>
                    <a:lstStyle/>
                    <a:p>
                      <a:pPr marL="0" marR="0" algn="ctr">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980" marR="619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en-US"/>
                    </a:p>
                  </a:txBody>
                  <a:tcPr/>
                </a:tc>
              </a:tr>
              <a:tr h="151507">
                <a:tc>
                  <a:txBody>
                    <a:bodyPr/>
                    <a:lstStyle/>
                    <a:p>
                      <a:pPr marL="0" marR="0" algn="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Behavior referral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980" marR="619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gridSpan="2">
                  <a:txBody>
                    <a:bodyPr/>
                    <a:lstStyle/>
                    <a:p>
                      <a:pPr marL="0" marR="0" algn="ctr">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980" marR="619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en-US"/>
                    </a:p>
                  </a:txBody>
                  <a:tcPr/>
                </a:tc>
              </a:tr>
              <a:tr h="151507">
                <a:tc>
                  <a:txBody>
                    <a:bodyPr/>
                    <a:lstStyle/>
                    <a:p>
                      <a:pPr marL="0" marR="0" algn="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Detention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980" marR="619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gridSpan="2">
                  <a:txBody>
                    <a:bodyPr/>
                    <a:lstStyle/>
                    <a:p>
                      <a:pPr marL="0" marR="0" algn="ctr">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980" marR="619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en-US"/>
                    </a:p>
                  </a:txBody>
                  <a:tcPr/>
                </a:tc>
              </a:tr>
              <a:tr h="151507">
                <a:tc>
                  <a:txBody>
                    <a:bodyPr/>
                    <a:lstStyle/>
                    <a:p>
                      <a:pPr marL="0" marR="0" algn="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In-school suspension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980" marR="619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gridSpan="2">
                  <a:txBody>
                    <a:bodyPr/>
                    <a:lstStyle/>
                    <a:p>
                      <a:pPr marL="0" marR="0" algn="ctr">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980" marR="619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en-US"/>
                    </a:p>
                  </a:txBody>
                  <a:tcPr/>
                </a:tc>
              </a:tr>
              <a:tr h="151507">
                <a:tc>
                  <a:txBody>
                    <a:bodyPr/>
                    <a:lstStyle/>
                    <a:p>
                      <a:pPr marL="0" marR="0" algn="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Out-of-school suspension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980" marR="619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gridSpan="2">
                  <a:txBody>
                    <a:bodyPr/>
                    <a:lstStyle/>
                    <a:p>
                      <a:pPr marL="0" marR="0" algn="ctr">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980" marR="619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en-US"/>
                    </a:p>
                  </a:txBody>
                  <a:tcPr/>
                </a:tc>
              </a:tr>
              <a:tr h="151507">
                <a:tc>
                  <a:txBody>
                    <a:bodyPr/>
                    <a:lstStyle/>
                    <a:p>
                      <a:pPr marL="0" marR="0" algn="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Failing classes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980" marR="61980" marT="0" marB="0" anchor="ctr">
                    <a:lnL>
                      <a:noFill/>
                    </a:lnL>
                    <a:lnR w="12700" cap="flat" cmpd="sng" algn="ctr">
                      <a:solidFill>
                        <a:srgbClr val="000000"/>
                      </a:solidFill>
                      <a:prstDash val="solid"/>
                      <a:round/>
                      <a:headEnd type="none" w="med" len="med"/>
                      <a:tailEnd type="none" w="med" len="med"/>
                    </a:lnR>
                    <a:lnT>
                      <a:noFill/>
                    </a:lnT>
                    <a:lnB>
                      <a:noFill/>
                    </a:lnB>
                  </a:tcPr>
                </a:tc>
                <a:tc gridSpan="16">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______ D’s     ______ F’s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1">
                  <a:txBody>
                    <a:bodyPr/>
                    <a:lstStyle/>
                    <a:p>
                      <a:pPr marL="0" marR="0" algn="ctr">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risk indicator </a:t>
                      </a:r>
                      <a:r>
                        <a:rPr lang="en-US" sz="1000" b="1">
                          <a:effectLst/>
                          <a:latin typeface="Calibri" panose="020F0502020204030204" pitchFamily="34" charset="0"/>
                          <a:ea typeface="Calibri" panose="020F0502020204030204" pitchFamily="34" charset="0"/>
                          <a:cs typeface="Times New Roman" panose="02020603050405020304" pitchFamily="18" charset="0"/>
                        </a:rPr>
                        <a:t>≥ </a:t>
                      </a:r>
                      <a:r>
                        <a:rPr lang="en-US" sz="800" b="1">
                          <a:effectLst/>
                          <a:latin typeface="Calibri" panose="020F0502020204030204" pitchFamily="34" charset="0"/>
                          <a:ea typeface="Calibri" panose="020F0502020204030204" pitchFamily="34" charset="0"/>
                          <a:cs typeface="Times New Roman" panose="02020603050405020304" pitchFamily="18" charset="0"/>
                        </a:rPr>
                        <a:t>1 F and/or  </a:t>
                      </a:r>
                      <a:r>
                        <a:rPr lang="en-US" sz="1000" b="1">
                          <a:effectLst/>
                          <a:latin typeface="Calibri" panose="020F0502020204030204" pitchFamily="34" charset="0"/>
                          <a:ea typeface="Calibri" panose="020F0502020204030204" pitchFamily="34" charset="0"/>
                          <a:cs typeface="Times New Roman" panose="02020603050405020304" pitchFamily="18" charset="0"/>
                        </a:rPr>
                        <a:t>≥ </a:t>
                      </a:r>
                      <a:r>
                        <a:rPr lang="en-US" sz="800" b="1">
                          <a:effectLst/>
                          <a:latin typeface="Calibri" panose="020F0502020204030204" pitchFamily="34" charset="0"/>
                          <a:ea typeface="Calibri" panose="020F0502020204030204" pitchFamily="34" charset="0"/>
                          <a:cs typeface="Times New Roman" panose="02020603050405020304" pitchFamily="18" charset="0"/>
                        </a:rPr>
                        <a:t>2 D’s per grading period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980" marR="619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23960">
                <a:tc>
                  <a:txBody>
                    <a:bodyPr/>
                    <a:lstStyle/>
                    <a:p>
                      <a:pPr marL="0" marR="0" algn="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Behind in credits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980" marR="61980" marT="0" marB="0" anchor="ctr">
                    <a:lnL>
                      <a:noFill/>
                    </a:lnL>
                    <a:lnR w="12700" cap="flat" cmpd="sng" algn="ctr">
                      <a:solidFill>
                        <a:srgbClr val="000000"/>
                      </a:solidFill>
                      <a:prstDash val="solid"/>
                      <a:round/>
                      <a:headEnd type="none" w="med" len="med"/>
                      <a:tailEnd type="none" w="med" len="med"/>
                    </a:lnR>
                    <a:lnT>
                      <a:noFill/>
                    </a:lnT>
                    <a:lnB>
                      <a:noFill/>
                    </a:lnB>
                  </a:tcPr>
                </a:tc>
                <a:tc gridSpan="16">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______ Credits earned out of _____ total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1">
                  <a:txBody>
                    <a:bodyPr/>
                    <a:lstStyle/>
                    <a:p>
                      <a:pPr marL="0" marR="0" algn="ctr">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earning &lt;80% of possible credits per grading period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980" marR="619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1507">
                <a:tc>
                  <a:txBody>
                    <a:bodyPr/>
                    <a:lstStyle/>
                    <a:p>
                      <a:pPr marL="0" marR="0">
                        <a:spcBef>
                          <a:spcPts val="0"/>
                        </a:spcBef>
                        <a:spcAft>
                          <a:spcPts val="0"/>
                        </a:spcAft>
                      </a:pPr>
                      <a:r>
                        <a:rPr lang="en-US" sz="1000" b="1" i="1">
                          <a:effectLst/>
                          <a:latin typeface="Calibri" panose="020F0502020204030204" pitchFamily="34" charset="0"/>
                          <a:ea typeface="Calibri" panose="020F0502020204030204" pitchFamily="34" charset="0"/>
                          <a:cs typeface="Times New Roman" panose="02020603050405020304" pitchFamily="18" charset="0"/>
                        </a:rPr>
                        <a:t>CONNECT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980" marR="61980" marT="0" marB="0">
                    <a:lnL>
                      <a:noFill/>
                    </a:lnL>
                    <a:lnR>
                      <a:noFill/>
                    </a:lnR>
                    <a:lnT>
                      <a:noFill/>
                    </a:lnT>
                    <a:lnB>
                      <a:noFill/>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a:noFill/>
                    </a:lnL>
                    <a:lnR>
                      <a:noFill/>
                    </a:lnR>
                    <a:lnT w="12700" cap="flat" cmpd="sng" algn="ctr">
                      <a:solidFill>
                        <a:srgbClr val="000000"/>
                      </a:solidFill>
                      <a:prstDash val="solid"/>
                      <a:round/>
                      <a:headEnd type="none" w="med" len="med"/>
                      <a:tailEnd type="none" w="med" len="med"/>
                    </a:lnT>
                    <a:lnB>
                      <a:noFill/>
                    </a:lnB>
                  </a:tcPr>
                </a:tc>
                <a:tc rowSpan="2" gridSpan="25">
                  <a:txBody>
                    <a:bodyPr/>
                    <a:lstStyle/>
                    <a:p>
                      <a:pPr marL="0" marR="0">
                        <a:spcBef>
                          <a:spcPts val="0"/>
                        </a:spcBef>
                        <a:spcAft>
                          <a:spcPts val="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r>
                        <a:rPr lang="en-US" sz="1000" b="1" i="1">
                          <a:effectLst/>
                          <a:latin typeface="Calibri" panose="020F0502020204030204" pitchFamily="34" charset="0"/>
                          <a:ea typeface="Calibri" panose="020F0502020204030204" pitchFamily="34" charset="0"/>
                          <a:cs typeface="Times New Roman" panose="02020603050405020304" pitchFamily="18" charset="0"/>
                        </a:rPr>
                        <a:t>&lt; High risk for month</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980" marR="619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r>
              <a:tr h="151507">
                <a:tc>
                  <a:txBody>
                    <a:bodyPr/>
                    <a:lstStyle/>
                    <a:p>
                      <a:pPr marL="0" marR="0">
                        <a:spcBef>
                          <a:spcPts val="0"/>
                        </a:spcBef>
                        <a:spcAft>
                          <a:spcPts val="0"/>
                        </a:spcAft>
                      </a:pPr>
                      <a:r>
                        <a:rPr lang="en-US" sz="1000" u="sng">
                          <a:effectLst/>
                          <a:latin typeface="Calibri" panose="020F0502020204030204" pitchFamily="34" charset="0"/>
                          <a:ea typeface="Calibri" panose="020F0502020204030204" pitchFamily="34" charset="0"/>
                          <a:cs typeface="Times New Roman" panose="02020603050405020304" pitchFamily="18" charset="0"/>
                        </a:rPr>
                        <a:t>BASIC </a:t>
                      </a: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nchor="ctr">
                    <a:lnL>
                      <a:noFill/>
                    </a:lnL>
                    <a:lnR>
                      <a:noFill/>
                    </a:lnR>
                    <a:lnT>
                      <a:noFill/>
                    </a:lnT>
                    <a:lnB>
                      <a:noFill/>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a:noFill/>
                    </a:lnL>
                    <a:lnR>
                      <a:noFill/>
                    </a:lnR>
                    <a:lnT>
                      <a:noFill/>
                    </a:lnT>
                    <a:lnB w="12700" cap="flat" cmpd="sng" algn="ctr">
                      <a:solidFill>
                        <a:srgbClr val="000000"/>
                      </a:solidFill>
                      <a:prstDash val="solid"/>
                      <a:round/>
                      <a:headEnd type="none" w="med" len="med"/>
                      <a:tailEnd type="none" w="med" len="med"/>
                    </a:lnB>
                  </a:tcPr>
                </a:tc>
                <a:tc gridSpan="2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151507">
                <a:tc>
                  <a:txBody>
                    <a:bodyPr/>
                    <a:lstStyle/>
                    <a:p>
                      <a:pPr marL="0" marR="0" algn="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Shared general information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980" marR="619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a:noFill/>
                    </a:lnL>
                    <a:lnR>
                      <a:noFill/>
                    </a:lnR>
                    <a:lnT>
                      <a:noFill/>
                    </a:lnT>
                    <a:lnB>
                      <a:noFill/>
                    </a:lnB>
                  </a:tcPr>
                </a:tc>
              </a:tr>
              <a:tr h="151507">
                <a:tc>
                  <a:txBody>
                    <a:bodyPr/>
                    <a:lstStyle/>
                    <a:p>
                      <a:pPr marL="0" marR="0" algn="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Provided regular feedback</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980" marR="619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a:noFill/>
                    </a:lnL>
                    <a:lnR>
                      <a:noFill/>
                    </a:lnR>
                    <a:lnT>
                      <a:noFill/>
                    </a:lnT>
                    <a:lnB>
                      <a:noFill/>
                    </a:lnB>
                  </a:tcPr>
                </a:tc>
              </a:tr>
              <a:tr h="151507">
                <a:tc>
                  <a:txBody>
                    <a:bodyPr/>
                    <a:lstStyle/>
                    <a:p>
                      <a:pPr marL="0" marR="0" algn="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Discussed staying in school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980" marR="619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a:noFill/>
                    </a:lnL>
                    <a:lnR>
                      <a:noFill/>
                    </a:lnR>
                    <a:lnT>
                      <a:noFill/>
                    </a:lnT>
                    <a:lnB>
                      <a:noFill/>
                    </a:lnB>
                  </a:tcPr>
                </a:tc>
              </a:tr>
              <a:tr h="151507">
                <a:tc>
                  <a:txBody>
                    <a:bodyPr/>
                    <a:lstStyle/>
                    <a:p>
                      <a:pPr marL="0" marR="0" algn="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Problem-solved about risk</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980" marR="619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a:noFill/>
                    </a:lnL>
                    <a:lnR>
                      <a:noFill/>
                    </a:lnR>
                    <a:lnT>
                      <a:noFill/>
                    </a:lnT>
                    <a:lnB>
                      <a:noFill/>
                    </a:lnB>
                  </a:tcPr>
                </a:tc>
              </a:tr>
              <a:tr h="151507">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a:noFill/>
                    </a:lnL>
                    <a:lnR>
                      <a:noFill/>
                    </a:lnR>
                    <a:lnT>
                      <a:noFill/>
                    </a:lnT>
                    <a:lnB>
                      <a:noFill/>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a:noFill/>
                    </a:lnL>
                    <a:lnR>
                      <a:noFill/>
                    </a:lnR>
                    <a:lnT w="12700" cap="flat" cmpd="sng" algn="ctr">
                      <a:solidFill>
                        <a:srgbClr val="000000"/>
                      </a:solidFill>
                      <a:prstDash val="solid"/>
                      <a:round/>
                      <a:headEnd type="none" w="med" len="med"/>
                      <a:tailEnd type="none" w="med" len="med"/>
                    </a:lnT>
                    <a:lnB>
                      <a:noFill/>
                    </a:lnB>
                  </a:tcPr>
                </a:tc>
                <a:tc gridSpan="25">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61980" marR="61980"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3" name="Text Box 3"/>
          <p:cNvSpPr txBox="1">
            <a:spLocks noChangeArrowheads="1"/>
          </p:cNvSpPr>
          <p:nvPr/>
        </p:nvSpPr>
        <p:spPr bwMode="auto">
          <a:xfrm>
            <a:off x="9810750" y="6423025"/>
            <a:ext cx="338138"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vert" wrap="square" lIns="91440" tIns="45720" rIns="91440" bIns="45720" anchor="t" anchorCtr="0" upright="1">
            <a:noAutofit/>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b="1" i="1">
                <a:effectLst/>
                <a:latin typeface="Calibri" panose="020F0502020204030204" pitchFamily="34" charset="0"/>
                <a:ea typeface="Calibri" panose="020F0502020204030204" pitchFamily="34" charset="0"/>
                <a:cs typeface="Times New Roman" panose="02020603050405020304" pitchFamily="18" charset="0"/>
              </a:rPr>
              <a:t>&lt; High risk for month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tle 3"/>
          <p:cNvSpPr>
            <a:spLocks noGrp="1"/>
          </p:cNvSpPr>
          <p:nvPr>
            <p:ph type="title"/>
          </p:nvPr>
        </p:nvSpPr>
        <p:spPr/>
        <p:txBody>
          <a:bodyPr>
            <a:normAutofit/>
          </a:bodyPr>
          <a:lstStyle/>
          <a:p>
            <a:r>
              <a:rPr lang="en-US" dirty="0" smtClean="0"/>
              <a:t>Mentoring Monitoring form</a:t>
            </a:r>
            <a:endParaRPr lang="en-US" dirty="0"/>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1199253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Monitoring Student Behavior</a:t>
            </a:r>
          </a:p>
        </p:txBody>
      </p:sp>
      <p:sp>
        <p:nvSpPr>
          <p:cNvPr id="3" name="Content Placeholder 2"/>
          <p:cNvSpPr>
            <a:spLocks noGrp="1"/>
          </p:cNvSpPr>
          <p:nvPr>
            <p:ph idx="1"/>
          </p:nvPr>
        </p:nvSpPr>
        <p:spPr/>
        <p:txBody>
          <a:bodyPr/>
          <a:lstStyle/>
          <a:p>
            <a:pPr marL="0" indent="0">
              <a:buNone/>
            </a:pPr>
            <a:r>
              <a:rPr lang="en-US" dirty="0" smtClean="0"/>
              <a:t>Graphing data allows for visual representation of  the data and  should include:</a:t>
            </a:r>
          </a:p>
          <a:p>
            <a:r>
              <a:rPr lang="en-US" dirty="0" smtClean="0"/>
              <a:t>Student level of performance</a:t>
            </a:r>
          </a:p>
          <a:p>
            <a:r>
              <a:rPr lang="en-US" dirty="0" smtClean="0"/>
              <a:t>Desired  level of performance (goal)</a:t>
            </a:r>
          </a:p>
          <a:p>
            <a:r>
              <a:rPr lang="en-US" dirty="0" smtClean="0"/>
              <a:t>Trend line</a:t>
            </a:r>
            <a:endParaRPr lang="en-US" dirty="0"/>
          </a:p>
        </p:txBody>
      </p:sp>
    </p:spTree>
    <p:extLst>
      <p:ext uri="{BB962C8B-B14F-4D97-AF65-F5344CB8AC3E}">
        <p14:creationId xmlns:p14="http://schemas.microsoft.com/office/powerpoint/2010/main" val="269186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dirty="0" smtClean="0">
                <a:ea typeface="ＭＳ Ｐゴシック" pitchFamily="34" charset="-128"/>
              </a:rPr>
              <a:t>Monitoring Student Behavior</a:t>
            </a:r>
          </a:p>
        </p:txBody>
      </p:sp>
      <p:graphicFrame>
        <p:nvGraphicFramePr>
          <p:cNvPr id="6" name="C 7"/>
          <p:cNvGraphicFramePr>
            <a:graphicFrameLocks noGrp="1"/>
          </p:cNvGraphicFramePr>
          <p:nvPr>
            <p:ph idx="1"/>
            <p:extLst/>
          </p:nvPr>
        </p:nvGraphicFramePr>
        <p:xfrm>
          <a:off x="457200" y="1417639"/>
          <a:ext cx="8229600" cy="4525962"/>
        </p:xfrm>
        <a:graphic>
          <a:graphicData uri="http://schemas.openxmlformats.org/drawingml/2006/chart">
            <c:chart xmlns:c="http://schemas.openxmlformats.org/drawingml/2006/chart" xmlns:r="http://schemas.openxmlformats.org/officeDocument/2006/relationships" r:id="rId3"/>
          </a:graphicData>
        </a:graphic>
      </p:graphicFrame>
      <p:sp>
        <p:nvSpPr>
          <p:cNvPr id="52228" name="TextBox 6"/>
          <p:cNvSpPr txBox="1">
            <a:spLocks noChangeArrowheads="1"/>
          </p:cNvSpPr>
          <p:nvPr/>
        </p:nvSpPr>
        <p:spPr bwMode="auto">
          <a:xfrm rot="-1864086">
            <a:off x="1831975" y="2593975"/>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dirty="0"/>
              <a:t>Trend Line</a:t>
            </a:r>
          </a:p>
        </p:txBody>
      </p:sp>
    </p:spTree>
    <p:extLst>
      <p:ext uri="{BB962C8B-B14F-4D97-AF65-F5344CB8AC3E}">
        <p14:creationId xmlns:p14="http://schemas.microsoft.com/office/powerpoint/2010/main" val="231324796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34" charset="-128"/>
              </a:rPr>
              <a:t>Monitoring Student Behavior</a:t>
            </a:r>
            <a:endParaRPr lang="en-US" dirty="0"/>
          </a:p>
        </p:txBody>
      </p:sp>
      <p:sp>
        <p:nvSpPr>
          <p:cNvPr id="3" name="Content Placeholder 2"/>
          <p:cNvSpPr>
            <a:spLocks noGrp="1"/>
          </p:cNvSpPr>
          <p:nvPr>
            <p:ph idx="1"/>
          </p:nvPr>
        </p:nvSpPr>
        <p:spPr/>
        <p:txBody>
          <a:bodyPr/>
          <a:lstStyle/>
          <a:p>
            <a:pPr marL="0" indent="0">
              <a:buNone/>
            </a:pPr>
            <a:r>
              <a:rPr lang="en-US" dirty="0" smtClean="0"/>
              <a:t>Advanced Tier Spreadsheet is free  and available for your use.</a:t>
            </a:r>
          </a:p>
          <a:p>
            <a:pPr marL="0" indent="0">
              <a:buNone/>
            </a:pPr>
            <a:r>
              <a:rPr lang="en-US" smtClean="0"/>
              <a:t>Link  here</a:t>
            </a:r>
            <a:endParaRPr lang="en-US" dirty="0"/>
          </a:p>
        </p:txBody>
      </p:sp>
    </p:spTree>
    <p:extLst>
      <p:ext uri="{BB962C8B-B14F-4D97-AF65-F5344CB8AC3E}">
        <p14:creationId xmlns:p14="http://schemas.microsoft.com/office/powerpoint/2010/main" val="1076118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8000"/>
                </a:solidFill>
              </a:rPr>
              <a:t>        Activity: </a:t>
            </a:r>
            <a:r>
              <a:rPr lang="en-US" dirty="0" smtClean="0">
                <a:solidFill>
                  <a:srgbClr val="FF0000"/>
                </a:solidFill>
              </a:rPr>
              <a:t>Progress Check</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n-US" dirty="0" smtClean="0"/>
              <a:t>Turn to a partner and discuss the importance of monitoring individual student progress. </a:t>
            </a:r>
          </a:p>
          <a:p>
            <a:r>
              <a:rPr lang="en-US" dirty="0" smtClean="0"/>
              <a:t>How are you currently monitoring students?</a:t>
            </a:r>
          </a:p>
          <a:p>
            <a:r>
              <a:rPr lang="en-US" dirty="0" smtClean="0"/>
              <a:t>Who inputs the data?</a:t>
            </a:r>
          </a:p>
          <a:p>
            <a:r>
              <a:rPr lang="en-US" dirty="0" smtClean="0"/>
              <a:t>How does the team  get individual student data for decision making?</a:t>
            </a:r>
          </a:p>
          <a:p>
            <a:pPr marL="0" indent="0">
              <a:buNone/>
            </a:pPr>
            <a:r>
              <a:rPr lang="en-US" dirty="0"/>
              <a:t>	</a:t>
            </a:r>
            <a:r>
              <a:rPr lang="en-US" dirty="0" smtClean="0"/>
              <a:t>				</a:t>
            </a:r>
            <a:r>
              <a:rPr lang="en-US" dirty="0"/>
              <a:t>	</a:t>
            </a:r>
            <a:r>
              <a:rPr lang="en-US" dirty="0" smtClean="0">
                <a:solidFill>
                  <a:srgbClr val="FF0000"/>
                </a:solidFill>
              </a:rPr>
              <a:t>Questions? </a:t>
            </a:r>
            <a:endParaRPr lang="en-US" dirty="0">
              <a:solidFill>
                <a:srgbClr val="FF0000"/>
              </a:solidFill>
            </a:endParaRPr>
          </a:p>
        </p:txBody>
      </p:sp>
      <p:grpSp>
        <p:nvGrpSpPr>
          <p:cNvPr id="4" name="Group 3"/>
          <p:cNvGrpSpPr/>
          <p:nvPr/>
        </p:nvGrpSpPr>
        <p:grpSpPr>
          <a:xfrm>
            <a:off x="12700" y="6211407"/>
            <a:ext cx="9144378" cy="659292"/>
            <a:chOff x="12700" y="6211407"/>
            <a:chExt cx="9144378" cy="659292"/>
          </a:xfrm>
        </p:grpSpPr>
        <p:sp>
          <p:nvSpPr>
            <p:cNvPr id="5" name="Rectangle 4"/>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smtClean="0">
                  <a:solidFill>
                    <a:schemeClr val="bg1"/>
                  </a:solidFill>
                </a:rPr>
                <a:t>MO SW-PBS</a:t>
              </a:r>
              <a:endParaRPr lang="en-US" dirty="0">
                <a:solidFill>
                  <a:schemeClr val="bg1"/>
                </a:solidFill>
              </a:endParaRPr>
            </a:p>
          </p:txBody>
        </p:sp>
      </p:grpSp>
      <p:pic>
        <p:nvPicPr>
          <p:cNvPr id="10" name="Picture 9" descr="Macintosh HD:Users:wellspl:Desktop:6-Free-Teamwork-Clipart-Illustration-Showing-Diversity.jpg"/>
          <p:cNvPicPr>
            <a:picLocks noChangeAspect="1"/>
          </p:cNvPicPr>
          <p:nvPr/>
        </p:nvPicPr>
        <p:blipFill rotWithShape="1">
          <a:blip r:embed="rId2">
            <a:extLst>
              <a:ext uri="{28A0092B-C50C-407E-A947-70E740481C1C}">
                <a14:useLocalDpi xmlns:a14="http://schemas.microsoft.com/office/drawing/2010/main" val="0"/>
              </a:ext>
            </a:extLst>
          </a:blip>
          <a:srcRect r="25555"/>
          <a:stretch/>
        </p:blipFill>
        <p:spPr bwMode="auto">
          <a:xfrm>
            <a:off x="457200" y="400301"/>
            <a:ext cx="1371600" cy="77151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35240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mtClean="0">
                <a:ea typeface="ＭＳ Ｐゴシック" pitchFamily="34" charset="-128"/>
              </a:rPr>
              <a:t>Data Decision Rules</a:t>
            </a:r>
          </a:p>
        </p:txBody>
      </p:sp>
      <p:sp>
        <p:nvSpPr>
          <p:cNvPr id="8195" name="Content Placeholder 2"/>
          <p:cNvSpPr>
            <a:spLocks noGrp="1"/>
          </p:cNvSpPr>
          <p:nvPr>
            <p:ph idx="1"/>
          </p:nvPr>
        </p:nvSpPr>
        <p:spPr/>
        <p:txBody>
          <a:bodyPr>
            <a:normAutofit lnSpcReduction="10000"/>
          </a:bodyPr>
          <a:lstStyle/>
          <a:p>
            <a:pPr>
              <a:defRPr/>
            </a:pPr>
            <a:r>
              <a:rPr lang="en-US" smtClean="0">
                <a:ea typeface="ＭＳ Ｐゴシック" pitchFamily="34" charset="-128"/>
              </a:rPr>
              <a:t>A student in a Tier 2 Intervention should first reach the goal line within 3 weeks.   </a:t>
            </a:r>
          </a:p>
          <a:p>
            <a:pPr>
              <a:buFont typeface="Arial" pitchFamily="34" charset="0"/>
              <a:buNone/>
              <a:defRPr/>
            </a:pPr>
            <a:r>
              <a:rPr lang="en-US" smtClean="0">
                <a:ea typeface="ＭＳ Ｐゴシック" pitchFamily="34" charset="-128"/>
              </a:rPr>
              <a:t>   				</a:t>
            </a:r>
            <a:r>
              <a:rPr lang="en-US" sz="2400" smtClean="0">
                <a:ea typeface="ＭＳ Ｐゴシック" pitchFamily="34" charset="-128"/>
              </a:rPr>
              <a:t>(Sprague, 2008)</a:t>
            </a:r>
          </a:p>
          <a:p>
            <a:pPr>
              <a:defRPr/>
            </a:pPr>
            <a:r>
              <a:rPr lang="en-US" smtClean="0">
                <a:ea typeface="ＭＳ Ｐゴシック" pitchFamily="34" charset="-128"/>
              </a:rPr>
              <a:t>The general recommendation from most researchers is that we need at least eight data points within 3 weeks of instruction before making a decision about whether or not an intervention change is needed. </a:t>
            </a:r>
          </a:p>
          <a:p>
            <a:pPr>
              <a:buFont typeface="Arial" pitchFamily="34" charset="0"/>
              <a:buNone/>
              <a:defRPr/>
            </a:pPr>
            <a:r>
              <a:rPr lang="en-US" smtClean="0">
                <a:ea typeface="ＭＳ Ｐゴシック" pitchFamily="34" charset="-128"/>
              </a:rPr>
              <a:t>				</a:t>
            </a:r>
            <a:r>
              <a:rPr lang="en-US" sz="2400" smtClean="0">
                <a:ea typeface="ＭＳ Ｐゴシック" pitchFamily="34" charset="-128"/>
              </a:rPr>
              <a:t>(Lembke, 2008)</a:t>
            </a:r>
          </a:p>
          <a:p>
            <a:pPr>
              <a:defRPr/>
            </a:pPr>
            <a:endParaRPr lang="en-US" smtClean="0">
              <a:ea typeface="ＭＳ Ｐゴシック" pitchFamily="34" charset="-128"/>
            </a:endParaRPr>
          </a:p>
        </p:txBody>
      </p:sp>
    </p:spTree>
    <p:extLst>
      <p:ext uri="{BB962C8B-B14F-4D97-AF65-F5344CB8AC3E}">
        <p14:creationId xmlns:p14="http://schemas.microsoft.com/office/powerpoint/2010/main" val="193640598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Data for Decisions</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How do I  know what a reasonable goal is for a student?</a:t>
            </a:r>
          </a:p>
          <a:p>
            <a:r>
              <a:rPr lang="en-US" dirty="0" smtClean="0"/>
              <a:t>Collect  3 to 5 data points (baseline) before implementing the intervention using the same monitoring form (teacher completes without  including the student)</a:t>
            </a:r>
          </a:p>
          <a:p>
            <a:r>
              <a:rPr lang="en-US" dirty="0" smtClean="0"/>
              <a:t>Start goal at 15-20% above baseline data</a:t>
            </a:r>
          </a:p>
          <a:p>
            <a:r>
              <a:rPr lang="en-US" dirty="0" smtClean="0"/>
              <a:t>Raise  goal every  2 weeks as student achieves  goal at least 80% of the time until final  goal  of 80%-85%</a:t>
            </a:r>
          </a:p>
          <a:p>
            <a:endParaRPr lang="en-US" dirty="0"/>
          </a:p>
        </p:txBody>
      </p:sp>
    </p:spTree>
    <p:extLst>
      <p:ext uri="{BB962C8B-B14F-4D97-AF65-F5344CB8AC3E}">
        <p14:creationId xmlns:p14="http://schemas.microsoft.com/office/powerpoint/2010/main" val="16653541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Using Data for Decisions</a:t>
            </a:r>
            <a:endParaRPr lang="en-US" dirty="0"/>
          </a:p>
        </p:txBody>
      </p:sp>
      <p:sp>
        <p:nvSpPr>
          <p:cNvPr id="5" name="Content Placeholder 4"/>
          <p:cNvSpPr>
            <a:spLocks noGrp="1"/>
          </p:cNvSpPr>
          <p:nvPr>
            <p:ph idx="1"/>
          </p:nvPr>
        </p:nvSpPr>
        <p:spPr/>
        <p:txBody>
          <a:bodyPr>
            <a:normAutofit fontScale="92500"/>
          </a:bodyPr>
          <a:lstStyle/>
          <a:p>
            <a:pPr marL="0" indent="0">
              <a:buNone/>
            </a:pPr>
            <a:r>
              <a:rPr lang="en-US" dirty="0" smtClean="0"/>
              <a:t>Student data should be reviewed regularly to determine if student is demonstrating:</a:t>
            </a:r>
          </a:p>
          <a:p>
            <a:r>
              <a:rPr lang="en-US" dirty="0" smtClean="0"/>
              <a:t>Positive  Response  </a:t>
            </a:r>
            <a:r>
              <a:rPr lang="en-US" dirty="0"/>
              <a:t>- Gap between trend line and goal line is closing at an acceptable </a:t>
            </a:r>
            <a:r>
              <a:rPr lang="en-US" dirty="0" smtClean="0"/>
              <a:t>rate</a:t>
            </a:r>
          </a:p>
          <a:p>
            <a:r>
              <a:rPr lang="en-US" dirty="0"/>
              <a:t>Questionable Response - Gap between trend line and goal line stops widening, but closure does not occur at an acceptable rate.</a:t>
            </a:r>
          </a:p>
          <a:p>
            <a:r>
              <a:rPr lang="en-US" dirty="0" smtClean="0"/>
              <a:t>Poor Response </a:t>
            </a:r>
            <a:r>
              <a:rPr lang="en-US" dirty="0"/>
              <a:t>- Gap between trend line and goal line continues to widen with no change in rate.</a:t>
            </a:r>
          </a:p>
          <a:p>
            <a:endParaRPr lang="en-US" dirty="0"/>
          </a:p>
          <a:p>
            <a:endParaRPr lang="en-US" dirty="0"/>
          </a:p>
        </p:txBody>
      </p:sp>
    </p:spTree>
    <p:extLst>
      <p:ext uri="{BB962C8B-B14F-4D97-AF65-F5344CB8AC3E}">
        <p14:creationId xmlns:p14="http://schemas.microsoft.com/office/powerpoint/2010/main" val="14220968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dirty="0" smtClean="0">
                <a:ea typeface="ＭＳ Ｐゴシック" pitchFamily="34" charset="-128"/>
              </a:rPr>
              <a:t>Positive Response</a:t>
            </a:r>
          </a:p>
        </p:txBody>
      </p:sp>
      <p:graphicFrame>
        <p:nvGraphicFramePr>
          <p:cNvPr id="6" name="C 7"/>
          <p:cNvGraphicFramePr>
            <a:graphicFrameLocks noGrp="1"/>
          </p:cNvGraphicFramePr>
          <p:nvPr>
            <p:ph idx="1"/>
            <p:extLst/>
          </p:nvPr>
        </p:nvGraphicFramePr>
        <p:xfrm>
          <a:off x="457200" y="1417639"/>
          <a:ext cx="8229600" cy="4525962"/>
        </p:xfrm>
        <a:graphic>
          <a:graphicData uri="http://schemas.openxmlformats.org/drawingml/2006/chart">
            <c:chart xmlns:c="http://schemas.openxmlformats.org/drawingml/2006/chart" xmlns:r="http://schemas.openxmlformats.org/officeDocument/2006/relationships" r:id="rId3"/>
          </a:graphicData>
        </a:graphic>
      </p:graphicFrame>
      <p:sp>
        <p:nvSpPr>
          <p:cNvPr id="52228" name="TextBox 6"/>
          <p:cNvSpPr txBox="1">
            <a:spLocks noChangeArrowheads="1"/>
          </p:cNvSpPr>
          <p:nvPr/>
        </p:nvSpPr>
        <p:spPr bwMode="auto">
          <a:xfrm rot="-1864086">
            <a:off x="1831975" y="2593975"/>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dirty="0"/>
              <a:t>Trend Line</a:t>
            </a:r>
          </a:p>
        </p:txBody>
      </p:sp>
    </p:spTree>
    <p:extLst>
      <p:ext uri="{BB962C8B-B14F-4D97-AF65-F5344CB8AC3E}">
        <p14:creationId xmlns:p14="http://schemas.microsoft.com/office/powerpoint/2010/main" val="120786692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533400" y="381000"/>
            <a:ext cx="7772400" cy="1143000"/>
          </a:xfrm>
        </p:spPr>
        <p:txBody>
          <a:bodyPr/>
          <a:lstStyle/>
          <a:p>
            <a:pPr eaLnBrk="1" hangingPunct="1"/>
            <a:r>
              <a:rPr lang="en-US" dirty="0" smtClean="0">
                <a:ea typeface="ＭＳ Ｐゴシック" pitchFamily="34" charset="-128"/>
              </a:rPr>
              <a:t>Data Decision Rules</a:t>
            </a:r>
          </a:p>
        </p:txBody>
      </p:sp>
      <p:sp>
        <p:nvSpPr>
          <p:cNvPr id="54275" name="Rectangle 3"/>
          <p:cNvSpPr>
            <a:spLocks noChangeArrowheads="1"/>
          </p:cNvSpPr>
          <p:nvPr/>
        </p:nvSpPr>
        <p:spPr bwMode="auto">
          <a:xfrm>
            <a:off x="962025" y="20383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endParaRPr lang="en-US">
              <a:latin typeface="Tahoma" pitchFamily="34" charset="0"/>
            </a:endParaRPr>
          </a:p>
        </p:txBody>
      </p:sp>
      <p:sp>
        <p:nvSpPr>
          <p:cNvPr id="35844" name="Rectangle 4"/>
          <p:cNvSpPr>
            <a:spLocks noGrp="1" noChangeArrowheads="1"/>
          </p:cNvSpPr>
          <p:nvPr>
            <p:ph type="body" idx="4294967295"/>
          </p:nvPr>
        </p:nvSpPr>
        <p:spPr>
          <a:xfrm>
            <a:off x="762000" y="1676400"/>
            <a:ext cx="7475538" cy="4225636"/>
          </a:xfrm>
        </p:spPr>
        <p:txBody>
          <a:bodyPr>
            <a:normAutofit lnSpcReduction="10000"/>
          </a:bodyPr>
          <a:lstStyle/>
          <a:p>
            <a:pPr eaLnBrk="1" hangingPunct="1">
              <a:lnSpc>
                <a:spcPct val="90000"/>
              </a:lnSpc>
              <a:spcBef>
                <a:spcPct val="50000"/>
              </a:spcBef>
              <a:buFont typeface="Arial" pitchFamily="-108" charset="0"/>
              <a:buChar char="•"/>
              <a:defRPr/>
            </a:pPr>
            <a:r>
              <a:rPr lang="en-US" b="1" i="1" dirty="0">
                <a:latin typeface="+mj-lt"/>
              </a:rPr>
              <a:t>Positive Response to the Intervention</a:t>
            </a:r>
          </a:p>
          <a:p>
            <a:pPr lvl="2" eaLnBrk="1" hangingPunct="1">
              <a:lnSpc>
                <a:spcPct val="90000"/>
              </a:lnSpc>
              <a:spcBef>
                <a:spcPct val="50000"/>
              </a:spcBef>
              <a:buFont typeface="Arial" pitchFamily="-108" charset="0"/>
              <a:buChar char="•"/>
              <a:defRPr/>
            </a:pPr>
            <a:r>
              <a:rPr lang="en-US" sz="2800" dirty="0">
                <a:latin typeface="+mj-lt"/>
              </a:rPr>
              <a:t>Continue intervention with current goal</a:t>
            </a:r>
          </a:p>
          <a:p>
            <a:pPr lvl="2" eaLnBrk="1" hangingPunct="1">
              <a:lnSpc>
                <a:spcPct val="90000"/>
              </a:lnSpc>
              <a:spcBef>
                <a:spcPct val="50000"/>
              </a:spcBef>
              <a:buFont typeface="Arial" pitchFamily="-108" charset="0"/>
              <a:buChar char="•"/>
              <a:defRPr/>
            </a:pPr>
            <a:r>
              <a:rPr lang="en-US" sz="2800" dirty="0">
                <a:latin typeface="+mj-lt"/>
              </a:rPr>
              <a:t>Continue intervention with goal increased</a:t>
            </a:r>
          </a:p>
          <a:p>
            <a:pPr lvl="3" eaLnBrk="1" hangingPunct="1">
              <a:lnSpc>
                <a:spcPct val="90000"/>
              </a:lnSpc>
              <a:spcBef>
                <a:spcPct val="50000"/>
              </a:spcBef>
              <a:buFont typeface="Arial" pitchFamily="-108" charset="0"/>
              <a:buChar char="–"/>
              <a:defRPr/>
            </a:pPr>
            <a:r>
              <a:rPr lang="en-US" sz="2400" dirty="0">
                <a:latin typeface="+mj-lt"/>
              </a:rPr>
              <a:t>If goal was not at 80%</a:t>
            </a:r>
          </a:p>
          <a:p>
            <a:pPr lvl="2" eaLnBrk="1" hangingPunct="1">
              <a:lnSpc>
                <a:spcPct val="90000"/>
              </a:lnSpc>
              <a:spcBef>
                <a:spcPct val="50000"/>
              </a:spcBef>
              <a:buFont typeface="Arial" pitchFamily="-108" charset="0"/>
              <a:buChar char="•"/>
              <a:defRPr/>
            </a:pPr>
            <a:r>
              <a:rPr lang="en-US" sz="2800" dirty="0">
                <a:latin typeface="+mj-lt"/>
              </a:rPr>
              <a:t>Fade intervention to determine if </a:t>
            </a:r>
            <a:r>
              <a:rPr lang="en-US" sz="2800" dirty="0" smtClean="0">
                <a:latin typeface="+mj-lt"/>
              </a:rPr>
              <a:t>the student has </a:t>
            </a:r>
            <a:r>
              <a:rPr lang="en-US" sz="2800" dirty="0">
                <a:latin typeface="+mj-lt"/>
              </a:rPr>
              <a:t>acquired functional </a:t>
            </a:r>
            <a:r>
              <a:rPr lang="en-US" sz="2800" dirty="0" smtClean="0">
                <a:latin typeface="+mj-lt"/>
              </a:rPr>
              <a:t>independence if student has acquired goal of 80% or above for a minimum of 4 weeks</a:t>
            </a:r>
            <a:endParaRPr lang="en-US" sz="2800" dirty="0">
              <a:latin typeface="+mj-lt"/>
            </a:endParaRPr>
          </a:p>
        </p:txBody>
      </p:sp>
    </p:spTree>
    <p:extLst>
      <p:ext uri="{BB962C8B-B14F-4D97-AF65-F5344CB8AC3E}">
        <p14:creationId xmlns:p14="http://schemas.microsoft.com/office/powerpoint/2010/main" val="172777201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969962"/>
          </a:xfrm>
        </p:spPr>
        <p:txBody>
          <a:bodyPr/>
          <a:lstStyle/>
          <a:p>
            <a:r>
              <a:rPr lang="en-US" dirty="0">
                <a:solidFill>
                  <a:srgbClr val="000000"/>
                </a:solidFill>
                <a:ea typeface="ＭＳ Ｐゴシック" pitchFamily="34" charset="-128"/>
              </a:rPr>
              <a:t>Purpose &amp; Key Features of Tier 2</a:t>
            </a:r>
            <a:endParaRPr lang="en-US" dirty="0">
              <a:solidFill>
                <a:srgbClr val="000000"/>
              </a:solidFill>
            </a:endParaRPr>
          </a:p>
        </p:txBody>
      </p:sp>
      <p:sp>
        <p:nvSpPr>
          <p:cNvPr id="7" name="Content Placeholder 6"/>
          <p:cNvSpPr>
            <a:spLocks noGrp="1"/>
          </p:cNvSpPr>
          <p:nvPr>
            <p:ph idx="1"/>
          </p:nvPr>
        </p:nvSpPr>
        <p:spPr>
          <a:xfrm>
            <a:off x="457200" y="1599350"/>
            <a:ext cx="8229600" cy="4606839"/>
          </a:xfrm>
        </p:spPr>
        <p:txBody>
          <a:bodyPr>
            <a:normAutofit/>
          </a:bodyPr>
          <a:lstStyle/>
          <a:p>
            <a:r>
              <a:rPr lang="en-US" dirty="0">
                <a:ea typeface="ＭＳ Ｐゴシック" pitchFamily="34" charset="-128"/>
              </a:rPr>
              <a:t>Academic or behavior interventions are strategies or techniques applied to instruction in order to </a:t>
            </a:r>
            <a:r>
              <a:rPr lang="en-US" i="1" u="sng" dirty="0">
                <a:ea typeface="ＭＳ Ｐゴシック" pitchFamily="34" charset="-128"/>
              </a:rPr>
              <a:t>teach</a:t>
            </a:r>
            <a:r>
              <a:rPr lang="en-US" dirty="0">
                <a:ea typeface="ＭＳ Ｐゴシック" pitchFamily="34" charset="-128"/>
              </a:rPr>
              <a:t> a new skill, </a:t>
            </a:r>
            <a:r>
              <a:rPr lang="en-US" i="1" u="sng" dirty="0">
                <a:ea typeface="ＭＳ Ｐゴシック" pitchFamily="34" charset="-128"/>
              </a:rPr>
              <a:t>build fluency</a:t>
            </a:r>
            <a:r>
              <a:rPr lang="en-US" dirty="0">
                <a:ea typeface="ＭＳ Ｐゴシック" pitchFamily="34" charset="-128"/>
              </a:rPr>
              <a:t> in a skill, </a:t>
            </a:r>
            <a:r>
              <a:rPr lang="en-US" i="1" u="sng" dirty="0">
                <a:ea typeface="ＭＳ Ｐゴシック" pitchFamily="34" charset="-128"/>
              </a:rPr>
              <a:t>or encourage the application </a:t>
            </a:r>
            <a:r>
              <a:rPr lang="en-US" dirty="0">
                <a:ea typeface="ＭＳ Ｐゴシック" pitchFamily="34" charset="-128"/>
              </a:rPr>
              <a:t>of existing skills to a new situation.</a:t>
            </a:r>
          </a:p>
          <a:p>
            <a:pPr marL="0" indent="0">
              <a:buNone/>
            </a:pPr>
            <a:endParaRPr lang="en-US" dirty="0" smtClean="0"/>
          </a:p>
        </p:txBody>
      </p:sp>
      <p:grpSp>
        <p:nvGrpSpPr>
          <p:cNvPr id="17" name="Group 16"/>
          <p:cNvGrpSpPr/>
          <p:nvPr/>
        </p:nvGrpSpPr>
        <p:grpSpPr>
          <a:xfrm>
            <a:off x="12700" y="6211407"/>
            <a:ext cx="9144378" cy="659292"/>
            <a:chOff x="12700" y="6211407"/>
            <a:chExt cx="9144378" cy="659292"/>
          </a:xfrm>
        </p:grpSpPr>
        <p:sp>
          <p:nvSpPr>
            <p:cNvPr id="18" name="Rectangle 17"/>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Box 20"/>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smtClean="0">
                  <a:solidFill>
                    <a:schemeClr val="bg1"/>
                  </a:solidFill>
                </a:rPr>
                <a:t>MO SW-PBS</a:t>
              </a:r>
              <a:endParaRPr lang="en-US" dirty="0">
                <a:solidFill>
                  <a:schemeClr val="bg1"/>
                </a:solidFill>
              </a:endParaRPr>
            </a:p>
          </p:txBody>
        </p:sp>
      </p:grpSp>
    </p:spTree>
    <p:extLst>
      <p:ext uri="{BB962C8B-B14F-4D97-AF65-F5344CB8AC3E}">
        <p14:creationId xmlns:p14="http://schemas.microsoft.com/office/powerpoint/2010/main" val="343918499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z="3600" smtClean="0">
                <a:ea typeface="ＭＳ Ｐゴシック" pitchFamily="34" charset="-128"/>
              </a:rPr>
              <a:t>Questionable Response to Intervention</a:t>
            </a:r>
          </a:p>
        </p:txBody>
      </p:sp>
      <p:graphicFrame>
        <p:nvGraphicFramePr>
          <p:cNvPr id="7" name="C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4766681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457200" y="457200"/>
            <a:ext cx="7772400" cy="1143000"/>
          </a:xfrm>
        </p:spPr>
        <p:txBody>
          <a:bodyPr/>
          <a:lstStyle/>
          <a:p>
            <a:pPr eaLnBrk="1" hangingPunct="1"/>
            <a:r>
              <a:rPr lang="en-US" dirty="0" smtClean="0">
                <a:ea typeface="ＭＳ Ｐゴシック" pitchFamily="34" charset="-128"/>
              </a:rPr>
              <a:t>Data Decision Rules</a:t>
            </a:r>
          </a:p>
        </p:txBody>
      </p:sp>
      <p:sp>
        <p:nvSpPr>
          <p:cNvPr id="57347" name="Rectangle 3"/>
          <p:cNvSpPr>
            <a:spLocks noChangeArrowheads="1"/>
          </p:cNvSpPr>
          <p:nvPr/>
        </p:nvSpPr>
        <p:spPr bwMode="auto">
          <a:xfrm>
            <a:off x="962025" y="20383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endParaRPr lang="en-US">
              <a:latin typeface="Tahoma" pitchFamily="34" charset="0"/>
            </a:endParaRPr>
          </a:p>
        </p:txBody>
      </p:sp>
      <p:sp>
        <p:nvSpPr>
          <p:cNvPr id="37892" name="Rectangle 4"/>
          <p:cNvSpPr>
            <a:spLocks noGrp="1" noChangeArrowheads="1"/>
          </p:cNvSpPr>
          <p:nvPr>
            <p:ph type="body" idx="4294967295"/>
          </p:nvPr>
        </p:nvSpPr>
        <p:spPr>
          <a:xfrm>
            <a:off x="304800" y="1676400"/>
            <a:ext cx="8458200" cy="4092575"/>
          </a:xfrm>
        </p:spPr>
        <p:txBody>
          <a:bodyPr/>
          <a:lstStyle/>
          <a:p>
            <a:pPr eaLnBrk="1" hangingPunct="1">
              <a:lnSpc>
                <a:spcPct val="90000"/>
              </a:lnSpc>
              <a:spcBef>
                <a:spcPct val="50000"/>
              </a:spcBef>
              <a:buFont typeface="Arial" pitchFamily="-108" charset="0"/>
              <a:buChar char="•"/>
              <a:defRPr/>
            </a:pPr>
            <a:r>
              <a:rPr lang="en-US" b="1" i="1" dirty="0">
                <a:latin typeface="+mj-lt"/>
              </a:rPr>
              <a:t>Questionable Response to the Intervention</a:t>
            </a:r>
          </a:p>
          <a:p>
            <a:pPr lvl="1" eaLnBrk="1" hangingPunct="1">
              <a:lnSpc>
                <a:spcPct val="90000"/>
              </a:lnSpc>
              <a:spcBef>
                <a:spcPct val="50000"/>
              </a:spcBef>
              <a:buFont typeface="Arial" pitchFamily="-108" charset="0"/>
              <a:buChar char="–"/>
              <a:defRPr/>
            </a:pPr>
            <a:r>
              <a:rPr lang="en-US" dirty="0">
                <a:solidFill>
                  <a:srgbClr val="FF0000"/>
                </a:solidFill>
                <a:latin typeface="+mj-lt"/>
              </a:rPr>
              <a:t>Was intervention implemented as intended?</a:t>
            </a:r>
          </a:p>
          <a:p>
            <a:pPr lvl="2" eaLnBrk="1" hangingPunct="1">
              <a:lnSpc>
                <a:spcPct val="90000"/>
              </a:lnSpc>
              <a:spcBef>
                <a:spcPct val="50000"/>
              </a:spcBef>
              <a:buFont typeface="Arial" pitchFamily="-108" charset="0"/>
              <a:buChar char="•"/>
              <a:defRPr/>
            </a:pPr>
            <a:r>
              <a:rPr lang="en-US" dirty="0">
                <a:solidFill>
                  <a:srgbClr val="FF0000"/>
                </a:solidFill>
                <a:latin typeface="+mj-lt"/>
              </a:rPr>
              <a:t>If no - employ strategies to increase fidelity of implementation </a:t>
            </a:r>
          </a:p>
          <a:p>
            <a:pPr lvl="2" eaLnBrk="1" hangingPunct="1">
              <a:lnSpc>
                <a:spcPct val="90000"/>
              </a:lnSpc>
              <a:spcBef>
                <a:spcPct val="50000"/>
              </a:spcBef>
              <a:buFont typeface="Arial" pitchFamily="-108" charset="0"/>
              <a:buChar char="•"/>
              <a:defRPr/>
            </a:pPr>
            <a:r>
              <a:rPr lang="en-US" dirty="0">
                <a:latin typeface="+mj-lt"/>
              </a:rPr>
              <a:t>If yes -increase intensity of current intervention for a short period of time and assess impact.  </a:t>
            </a:r>
          </a:p>
          <a:p>
            <a:pPr lvl="3" eaLnBrk="1" hangingPunct="1">
              <a:lnSpc>
                <a:spcPct val="90000"/>
              </a:lnSpc>
              <a:spcBef>
                <a:spcPct val="50000"/>
              </a:spcBef>
              <a:buFont typeface="Arial" pitchFamily="-108" charset="0"/>
              <a:buChar char="–"/>
              <a:defRPr/>
            </a:pPr>
            <a:r>
              <a:rPr lang="en-US" sz="2400" dirty="0">
                <a:latin typeface="+mj-lt"/>
              </a:rPr>
              <a:t>If rate improves, continue.  </a:t>
            </a:r>
          </a:p>
          <a:p>
            <a:pPr lvl="3" eaLnBrk="1" hangingPunct="1">
              <a:lnSpc>
                <a:spcPct val="90000"/>
              </a:lnSpc>
              <a:spcBef>
                <a:spcPct val="50000"/>
              </a:spcBef>
              <a:buFont typeface="Arial" pitchFamily="-108" charset="0"/>
              <a:buChar char="–"/>
              <a:defRPr/>
            </a:pPr>
            <a:r>
              <a:rPr lang="en-US" sz="2400" dirty="0">
                <a:latin typeface="+mj-lt"/>
              </a:rPr>
              <a:t>If rate does not improve, return to problem solving.</a:t>
            </a:r>
          </a:p>
        </p:txBody>
      </p:sp>
    </p:spTree>
    <p:extLst>
      <p:ext uri="{BB962C8B-B14F-4D97-AF65-F5344CB8AC3E}">
        <p14:creationId xmlns:p14="http://schemas.microsoft.com/office/powerpoint/2010/main" val="428763991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ln w="38100">
            <a:noFill/>
          </a:ln>
        </p:spPr>
        <p:txBody>
          <a:bodyPr/>
          <a:lstStyle/>
          <a:p>
            <a:r>
              <a:rPr lang="en-US" dirty="0" smtClean="0">
                <a:latin typeface="Calibri" pitchFamily="34" charset="0"/>
                <a:ea typeface="ＭＳ Ｐゴシック" pitchFamily="34" charset="-128"/>
              </a:rPr>
              <a:t>Fidelity of Implementation</a:t>
            </a:r>
          </a:p>
        </p:txBody>
      </p:sp>
      <p:sp>
        <p:nvSpPr>
          <p:cNvPr id="62467" name="Content Placeholder 2"/>
          <p:cNvSpPr>
            <a:spLocks noGrp="1"/>
          </p:cNvSpPr>
          <p:nvPr>
            <p:ph idx="1"/>
          </p:nvPr>
        </p:nvSpPr>
        <p:spPr/>
        <p:txBody>
          <a:bodyPr/>
          <a:lstStyle/>
          <a:p>
            <a:r>
              <a:rPr lang="en-US" dirty="0" smtClean="0">
                <a:latin typeface="Calibri" pitchFamily="34" charset="0"/>
                <a:ea typeface="ＭＳ Ｐゴシック" pitchFamily="34" charset="-128"/>
              </a:rPr>
              <a:t>Fidelity of Implementation = </a:t>
            </a:r>
          </a:p>
          <a:p>
            <a:pPr lvl="1"/>
            <a:r>
              <a:rPr lang="en-US" dirty="0" smtClean="0">
                <a:latin typeface="Calibri" pitchFamily="34" charset="0"/>
                <a:ea typeface="ＭＳ Ｐゴシック" pitchFamily="34" charset="-128"/>
              </a:rPr>
              <a:t>Delivered as planned</a:t>
            </a:r>
          </a:p>
          <a:p>
            <a:pPr lvl="1"/>
            <a:r>
              <a:rPr lang="en-US" dirty="0" smtClean="0">
                <a:latin typeface="Calibri" pitchFamily="34" charset="0"/>
                <a:ea typeface="ＭＳ Ｐゴシック" pitchFamily="34" charset="-128"/>
              </a:rPr>
              <a:t>All steps completed accurately</a:t>
            </a:r>
          </a:p>
          <a:p>
            <a:r>
              <a:rPr lang="en-US" dirty="0" smtClean="0">
                <a:latin typeface="Calibri" pitchFamily="34" charset="0"/>
                <a:ea typeface="ＭＳ Ｐゴシック" pitchFamily="34" charset="-128"/>
              </a:rPr>
              <a:t>“The positive outcomes that have been documented in the research literature are related to high fidelity of implementation by school staff”</a:t>
            </a:r>
          </a:p>
          <a:p>
            <a:pPr algn="ctr">
              <a:buFont typeface="Arial" pitchFamily="34" charset="0"/>
              <a:buNone/>
            </a:pPr>
            <a:endParaRPr lang="en-US" sz="1800" dirty="0" smtClean="0">
              <a:latin typeface="Calibri" pitchFamily="34" charset="0"/>
              <a:ea typeface="ＭＳ Ｐゴシック" pitchFamily="34" charset="-128"/>
            </a:endParaRPr>
          </a:p>
          <a:p>
            <a:pPr algn="ctr">
              <a:buFont typeface="Arial" pitchFamily="34" charset="0"/>
              <a:buNone/>
            </a:pPr>
            <a:r>
              <a:rPr lang="en-US" sz="1800" dirty="0" smtClean="0">
                <a:latin typeface="Calibri" pitchFamily="34" charset="0"/>
                <a:ea typeface="ＭＳ Ｐゴシック" pitchFamily="34" charset="-128"/>
              </a:rPr>
              <a:t>(Crone, </a:t>
            </a:r>
            <a:r>
              <a:rPr lang="en-US" sz="1800" dirty="0" err="1" smtClean="0">
                <a:latin typeface="Calibri" pitchFamily="34" charset="0"/>
                <a:ea typeface="ＭＳ Ｐゴシック" pitchFamily="34" charset="-128"/>
              </a:rPr>
              <a:t>Hawken</a:t>
            </a:r>
            <a:r>
              <a:rPr lang="en-US" sz="1800" dirty="0" smtClean="0">
                <a:latin typeface="Calibri" pitchFamily="34" charset="0"/>
                <a:ea typeface="ＭＳ Ｐゴシック" pitchFamily="34" charset="-128"/>
              </a:rPr>
              <a:t> &amp; Horner, 2010, p. 88)</a:t>
            </a:r>
          </a:p>
          <a:p>
            <a:pPr algn="ctr">
              <a:buFont typeface="Arial" pitchFamily="34" charset="0"/>
              <a:buNone/>
            </a:pPr>
            <a:endParaRPr lang="en-US" sz="2000" dirty="0" smtClean="0">
              <a:latin typeface="Calibri" pitchFamily="34" charset="0"/>
              <a:ea typeface="ＭＳ Ｐゴシック" pitchFamily="34" charset="-128"/>
            </a:endParaRPr>
          </a:p>
        </p:txBody>
      </p:sp>
    </p:spTree>
    <p:extLst>
      <p:ext uri="{BB962C8B-B14F-4D97-AF65-F5344CB8AC3E}">
        <p14:creationId xmlns:p14="http://schemas.microsoft.com/office/powerpoint/2010/main" val="197293565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457200" y="304800"/>
            <a:ext cx="8229600" cy="1143000"/>
          </a:xfrm>
          <a:ln w="38100">
            <a:noFill/>
          </a:ln>
        </p:spPr>
        <p:txBody>
          <a:bodyPr/>
          <a:lstStyle/>
          <a:p>
            <a:pPr algn="l"/>
            <a:r>
              <a:rPr lang="en-US" sz="3600" dirty="0" smtClean="0">
                <a:latin typeface="Calibri" pitchFamily="34" charset="0"/>
                <a:ea typeface="ＭＳ Ｐゴシック" pitchFamily="34" charset="-128"/>
              </a:rPr>
              <a:t>Fidelity of Implementation…</a:t>
            </a:r>
          </a:p>
        </p:txBody>
      </p:sp>
      <p:sp>
        <p:nvSpPr>
          <p:cNvPr id="67587" name="Content Placeholder 2"/>
          <p:cNvSpPr>
            <a:spLocks noGrp="1"/>
          </p:cNvSpPr>
          <p:nvPr>
            <p:ph idx="1"/>
          </p:nvPr>
        </p:nvSpPr>
        <p:spPr/>
        <p:txBody>
          <a:bodyPr>
            <a:normAutofit/>
          </a:bodyPr>
          <a:lstStyle/>
          <a:p>
            <a:pPr marL="0" indent="0">
              <a:buNone/>
              <a:defRPr/>
            </a:pPr>
            <a:r>
              <a:rPr lang="en-US" dirty="0" smtClean="0">
                <a:latin typeface="+mj-lt"/>
              </a:rPr>
              <a:t>1.  Check permanent products for accurate completion AND/OR</a:t>
            </a:r>
          </a:p>
          <a:p>
            <a:pPr marL="0" indent="0">
              <a:buNone/>
              <a:defRPr/>
            </a:pPr>
            <a:r>
              <a:rPr lang="en-US" dirty="0" smtClean="0">
                <a:latin typeface="+mj-lt"/>
              </a:rPr>
              <a:t>2.  Create a checklist of essential steps/components for the intervention</a:t>
            </a:r>
          </a:p>
          <a:p>
            <a:pPr>
              <a:defRPr/>
            </a:pPr>
            <a:r>
              <a:rPr lang="en-US" dirty="0" smtClean="0">
                <a:latin typeface="+mj-lt"/>
              </a:rPr>
              <a:t>Ask staff to self check as to which components they complete regularly   </a:t>
            </a:r>
            <a:r>
              <a:rPr lang="en-US" dirty="0" smtClean="0">
                <a:solidFill>
                  <a:srgbClr val="FF0000"/>
                </a:solidFill>
                <a:latin typeface="+mj-lt"/>
              </a:rPr>
              <a:t>OR</a:t>
            </a:r>
          </a:p>
          <a:p>
            <a:pPr>
              <a:defRPr/>
            </a:pPr>
            <a:r>
              <a:rPr lang="en-US" dirty="0" smtClean="0">
                <a:latin typeface="+mj-lt"/>
              </a:rPr>
              <a:t>Observe and use checklist to mark  steps completed</a:t>
            </a:r>
          </a:p>
          <a:p>
            <a:pPr>
              <a:defRPr/>
            </a:pPr>
            <a:endParaRPr lang="en-US" dirty="0" smtClean="0">
              <a:latin typeface="+mj-lt"/>
            </a:endParaRPr>
          </a:p>
          <a:p>
            <a:pPr>
              <a:defRPr/>
            </a:pPr>
            <a:endParaRPr lang="en-US" dirty="0" smtClean="0">
              <a:latin typeface="+mj-lt"/>
            </a:endParaRPr>
          </a:p>
        </p:txBody>
      </p:sp>
    </p:spTree>
    <p:extLst>
      <p:ext uri="{BB962C8B-B14F-4D97-AF65-F5344CB8AC3E}">
        <p14:creationId xmlns:p14="http://schemas.microsoft.com/office/powerpoint/2010/main" val="326136263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39763"/>
          </a:xfrm>
        </p:spPr>
        <p:txBody>
          <a:bodyPr rtlCol="0">
            <a:noAutofit/>
          </a:bodyPr>
          <a:lstStyle/>
          <a:p>
            <a:pPr algn="l" fontAlgn="auto">
              <a:spcAft>
                <a:spcPts val="0"/>
              </a:spcAft>
              <a:defRPr/>
            </a:pPr>
            <a:r>
              <a:rPr lang="en-US" sz="3600" dirty="0" smtClean="0">
                <a:latin typeface="+mj-lt"/>
                <a:ea typeface="+mj-ea"/>
              </a:rPr>
              <a:t>Measuring Fidelity of Implementation…</a:t>
            </a:r>
          </a:p>
        </p:txBody>
      </p:sp>
      <p:sp>
        <p:nvSpPr>
          <p:cNvPr id="68611" name="Content Placeholder 2"/>
          <p:cNvSpPr>
            <a:spLocks noGrp="1"/>
          </p:cNvSpPr>
          <p:nvPr>
            <p:ph idx="1"/>
          </p:nvPr>
        </p:nvSpPr>
        <p:spPr/>
        <p:txBody>
          <a:bodyPr/>
          <a:lstStyle/>
          <a:p>
            <a:endParaRPr lang="en-US" smtClean="0">
              <a:latin typeface="Calibri" pitchFamily="34" charset="0"/>
              <a:ea typeface="ＭＳ Ｐゴシック" pitchFamily="34" charset="-128"/>
            </a:endParaRPr>
          </a:p>
        </p:txBody>
      </p:sp>
      <p:pic>
        <p:nvPicPr>
          <p:cNvPr id="68612" name="Picture 3"/>
          <p:cNvPicPr>
            <a:picLocks noChangeAspect="1"/>
          </p:cNvPicPr>
          <p:nvPr/>
        </p:nvPicPr>
        <p:blipFill>
          <a:blip r:embed="rId3" cstate="print"/>
          <a:srcRect/>
          <a:stretch>
            <a:fillRect/>
          </a:stretch>
        </p:blipFill>
        <p:spPr bwMode="auto">
          <a:xfrm>
            <a:off x="128588" y="1066800"/>
            <a:ext cx="9015412" cy="5329238"/>
          </a:xfrm>
          <a:prstGeom prst="rect">
            <a:avLst/>
          </a:prstGeom>
          <a:noFill/>
          <a:ln w="9525">
            <a:noFill/>
            <a:miter lim="800000"/>
            <a:headEnd/>
            <a:tailEnd/>
          </a:ln>
        </p:spPr>
      </p:pic>
    </p:spTree>
    <p:extLst>
      <p:ext uri="{BB962C8B-B14F-4D97-AF65-F5344CB8AC3E}">
        <p14:creationId xmlns:p14="http://schemas.microsoft.com/office/powerpoint/2010/main" val="89397211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Check for Fidelity- CICO</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30147027"/>
              </p:ext>
            </p:extLst>
          </p:nvPr>
        </p:nvGraphicFramePr>
        <p:xfrm>
          <a:off x="672662" y="1660638"/>
          <a:ext cx="8014138" cy="4487913"/>
        </p:xfrm>
        <a:graphic>
          <a:graphicData uri="http://schemas.openxmlformats.org/drawingml/2006/table">
            <a:tbl>
              <a:tblPr firstRow="1" firstCol="1" bandRow="1" bandCol="1"/>
              <a:tblGrid>
                <a:gridCol w="6266694"/>
                <a:gridCol w="903850"/>
                <a:gridCol w="843594"/>
              </a:tblGrid>
              <a:tr h="498657">
                <a:tc>
                  <a:txBody>
                    <a:bodyPr/>
                    <a:lstStyle/>
                    <a:p>
                      <a:pPr marL="0" marR="0">
                        <a:spcBef>
                          <a:spcPts val="0"/>
                        </a:spcBef>
                        <a:spcAft>
                          <a:spcPts val="0"/>
                        </a:spcAft>
                      </a:pPr>
                      <a:r>
                        <a:rPr lang="en-US" sz="1200" b="1">
                          <a:effectLst/>
                          <a:latin typeface="Cambria" panose="02040503050406030204" pitchFamily="18" charset="0"/>
                          <a:ea typeface="Cambria" panose="02040503050406030204" pitchFamily="18" charset="0"/>
                          <a:cs typeface="Times New Roman" panose="02020603050405020304" pitchFamily="18" charset="0"/>
                        </a:rPr>
                        <a:t>Morning Check-in</a:t>
                      </a:r>
                      <a:endParaRPr lang="en-US" sz="1200">
                        <a:effectLst/>
                        <a:latin typeface="Cambria" panose="02040503050406030204" pitchFamily="18" charset="0"/>
                        <a:ea typeface="Cambria" panose="02040503050406030204" pitchFamily="18" charset="0"/>
                        <a:cs typeface="Times New Roman" panose="02020603050405020304" pitchFamily="18" charset="0"/>
                      </a:endParaRPr>
                    </a:p>
                    <a:p>
                      <a:pPr marL="0" marR="0">
                        <a:spcBef>
                          <a:spcPts val="0"/>
                        </a:spcBef>
                        <a:spcAft>
                          <a:spcPts val="0"/>
                        </a:spcAft>
                      </a:pPr>
                      <a:r>
                        <a:rPr lang="en-US" sz="1200">
                          <a:effectLst/>
                          <a:latin typeface="Cambria" panose="02040503050406030204" pitchFamily="18" charset="0"/>
                          <a:ea typeface="Cambria" panose="020405030504060302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a:effectLst/>
                          <a:latin typeface="Cambria" panose="02040503050406030204" pitchFamily="18" charset="0"/>
                          <a:ea typeface="Cambria" panose="02040503050406030204" pitchFamily="18" charset="0"/>
                          <a:cs typeface="Times New Roman" panose="02020603050405020304" pitchFamily="18" charset="0"/>
                        </a:rPr>
                        <a:t>Yes</a:t>
                      </a:r>
                      <a:endParaRPr lang="en-U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a:effectLst/>
                          <a:latin typeface="Cambria" panose="02040503050406030204" pitchFamily="18" charset="0"/>
                          <a:ea typeface="Cambria" panose="02040503050406030204" pitchFamily="18" charset="0"/>
                          <a:cs typeface="Times New Roman" panose="02020603050405020304" pitchFamily="18" charset="0"/>
                        </a:rPr>
                        <a:t>No</a:t>
                      </a:r>
                      <a:endParaRPr lang="en-U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8657">
                <a:tc>
                  <a:txBody>
                    <a:bodyPr/>
                    <a:lstStyle/>
                    <a:p>
                      <a:pPr marL="0" marR="0">
                        <a:spcBef>
                          <a:spcPts val="0"/>
                        </a:spcBef>
                        <a:spcAft>
                          <a:spcPts val="0"/>
                        </a:spcAft>
                      </a:pPr>
                      <a:r>
                        <a:rPr lang="en-US" sz="1200">
                          <a:effectLst/>
                          <a:latin typeface="Cambria" panose="02040503050406030204" pitchFamily="18" charset="0"/>
                          <a:ea typeface="Cambria" panose="02040503050406030204" pitchFamily="18" charset="0"/>
                          <a:cs typeface="Times New Roman" panose="02020603050405020304" pitchFamily="18" charset="0"/>
                        </a:rPr>
                        <a:t> </a:t>
                      </a:r>
                    </a:p>
                    <a:p>
                      <a:pPr marL="0" marR="0">
                        <a:spcBef>
                          <a:spcPts val="0"/>
                        </a:spcBef>
                        <a:spcAft>
                          <a:spcPts val="0"/>
                        </a:spcAft>
                      </a:pPr>
                      <a:r>
                        <a:rPr lang="en-US" sz="1200">
                          <a:effectLst/>
                          <a:latin typeface="Cambria" panose="02040503050406030204" pitchFamily="18" charset="0"/>
                          <a:ea typeface="Cambria" panose="02040503050406030204" pitchFamily="18" charset="0"/>
                          <a:cs typeface="Times New Roman" panose="02020603050405020304" pitchFamily="18" charset="0"/>
                        </a:rPr>
                        <a:t>Greet student using a positive tone of voice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Cambria" panose="02040503050406030204" pitchFamily="18" charset="0"/>
                          <a:ea typeface="Cambria" panose="020405030504060302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Cambria" panose="02040503050406030204" pitchFamily="18" charset="0"/>
                          <a:ea typeface="Cambria" panose="020405030504060302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8657">
                <a:tc>
                  <a:txBody>
                    <a:bodyPr/>
                    <a:lstStyle/>
                    <a:p>
                      <a:pPr marL="0" marR="0">
                        <a:spcBef>
                          <a:spcPts val="0"/>
                        </a:spcBef>
                        <a:spcAft>
                          <a:spcPts val="0"/>
                        </a:spcAft>
                      </a:pPr>
                      <a:r>
                        <a:rPr lang="en-US" sz="1200">
                          <a:effectLst/>
                          <a:latin typeface="Cambria" panose="02040503050406030204" pitchFamily="18" charset="0"/>
                          <a:ea typeface="Cambria" panose="02040503050406030204" pitchFamily="18" charset="0"/>
                          <a:cs typeface="Times New Roman" panose="02020603050405020304" pitchFamily="18" charset="0"/>
                        </a:rPr>
                        <a:t> </a:t>
                      </a:r>
                    </a:p>
                    <a:p>
                      <a:pPr marL="0" marR="0">
                        <a:spcBef>
                          <a:spcPts val="0"/>
                        </a:spcBef>
                        <a:spcAft>
                          <a:spcPts val="0"/>
                        </a:spcAft>
                      </a:pPr>
                      <a:r>
                        <a:rPr lang="en-US" sz="1200">
                          <a:effectLst/>
                          <a:latin typeface="Cambria" panose="02040503050406030204" pitchFamily="18" charset="0"/>
                          <a:ea typeface="Cambria" panose="02040503050406030204" pitchFamily="18" charset="0"/>
                          <a:cs typeface="Times New Roman" panose="02020603050405020304" pitchFamily="18" charset="0"/>
                        </a:rPr>
                        <a:t>Help student select / obtain the Daily Progress Report (DPR)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Cambria" panose="02040503050406030204" pitchFamily="18" charset="0"/>
                          <a:ea typeface="Cambria" panose="020405030504060302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Cambria" panose="02040503050406030204" pitchFamily="18" charset="0"/>
                          <a:ea typeface="Cambria" panose="020405030504060302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8657">
                <a:tc>
                  <a:txBody>
                    <a:bodyPr/>
                    <a:lstStyle/>
                    <a:p>
                      <a:pPr marL="0" marR="0">
                        <a:spcBef>
                          <a:spcPts val="0"/>
                        </a:spcBef>
                        <a:spcAft>
                          <a:spcPts val="0"/>
                        </a:spcAft>
                      </a:pPr>
                      <a:r>
                        <a:rPr lang="en-US" sz="1200">
                          <a:effectLst/>
                          <a:latin typeface="Cambria" panose="02040503050406030204" pitchFamily="18" charset="0"/>
                          <a:ea typeface="Cambria" panose="02040503050406030204" pitchFamily="18" charset="0"/>
                          <a:cs typeface="Times New Roman" panose="02020603050405020304" pitchFamily="18" charset="0"/>
                        </a:rPr>
                        <a:t> </a:t>
                      </a:r>
                    </a:p>
                    <a:p>
                      <a:pPr marL="0" marR="0">
                        <a:spcBef>
                          <a:spcPts val="0"/>
                        </a:spcBef>
                        <a:spcAft>
                          <a:spcPts val="0"/>
                        </a:spcAft>
                      </a:pPr>
                      <a:r>
                        <a:rPr lang="en-US" sz="1200">
                          <a:effectLst/>
                          <a:latin typeface="Cambria" panose="02040503050406030204" pitchFamily="18" charset="0"/>
                          <a:ea typeface="Cambria" panose="02040503050406030204" pitchFamily="18" charset="0"/>
                          <a:cs typeface="Times New Roman" panose="02020603050405020304" pitchFamily="18" charset="0"/>
                        </a:rPr>
                        <a:t>Remind student of expectations and/or goal for the day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Cambria" panose="02040503050406030204" pitchFamily="18" charset="0"/>
                          <a:ea typeface="Cambria" panose="020405030504060302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Cambria" panose="02040503050406030204" pitchFamily="18" charset="0"/>
                          <a:ea typeface="Cambria" panose="020405030504060302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8657">
                <a:tc>
                  <a:txBody>
                    <a:bodyPr/>
                    <a:lstStyle/>
                    <a:p>
                      <a:pPr marL="0" marR="0">
                        <a:spcBef>
                          <a:spcPts val="0"/>
                        </a:spcBef>
                        <a:spcAft>
                          <a:spcPts val="0"/>
                        </a:spcAft>
                      </a:pPr>
                      <a:r>
                        <a:rPr lang="en-US" sz="1200">
                          <a:effectLst/>
                          <a:latin typeface="Cambria" panose="02040503050406030204" pitchFamily="18" charset="0"/>
                          <a:ea typeface="Cambria" panose="02040503050406030204" pitchFamily="18" charset="0"/>
                          <a:cs typeface="Times New Roman" panose="02020603050405020304" pitchFamily="18" charset="0"/>
                        </a:rPr>
                        <a:t> </a:t>
                      </a:r>
                    </a:p>
                    <a:p>
                      <a:pPr marL="0" marR="0">
                        <a:spcBef>
                          <a:spcPts val="0"/>
                        </a:spcBef>
                        <a:spcAft>
                          <a:spcPts val="0"/>
                        </a:spcAft>
                      </a:pPr>
                      <a:r>
                        <a:rPr lang="en-US" sz="1200">
                          <a:effectLst/>
                          <a:latin typeface="Cambria" panose="02040503050406030204" pitchFamily="18" charset="0"/>
                          <a:ea typeface="Cambria" panose="02040503050406030204" pitchFamily="18" charset="0"/>
                          <a:cs typeface="Times New Roman" panose="02020603050405020304" pitchFamily="18" charset="0"/>
                        </a:rPr>
                        <a:t>Ask student if DPR from previous day was signed and returned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Cambria" panose="02040503050406030204" pitchFamily="18" charset="0"/>
                          <a:ea typeface="Cambria" panose="020405030504060302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Cambria" panose="02040503050406030204" pitchFamily="18" charset="0"/>
                          <a:ea typeface="Cambria" panose="020405030504060302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8657">
                <a:tc>
                  <a:txBody>
                    <a:bodyPr/>
                    <a:lstStyle/>
                    <a:p>
                      <a:pPr marL="0" marR="0">
                        <a:spcBef>
                          <a:spcPts val="0"/>
                        </a:spcBef>
                        <a:spcAft>
                          <a:spcPts val="0"/>
                        </a:spcAft>
                      </a:pPr>
                      <a:r>
                        <a:rPr lang="en-US" sz="1200">
                          <a:effectLst/>
                          <a:latin typeface="Cambria" panose="02040503050406030204" pitchFamily="18" charset="0"/>
                          <a:ea typeface="Cambria" panose="02040503050406030204" pitchFamily="18" charset="0"/>
                          <a:cs typeface="Times New Roman" panose="02020603050405020304" pitchFamily="18" charset="0"/>
                        </a:rPr>
                        <a:t> </a:t>
                      </a:r>
                    </a:p>
                    <a:p>
                      <a:pPr marL="0" marR="0">
                        <a:spcBef>
                          <a:spcPts val="0"/>
                        </a:spcBef>
                        <a:spcAft>
                          <a:spcPts val="0"/>
                        </a:spcAft>
                      </a:pPr>
                      <a:r>
                        <a:rPr lang="en-US" sz="1200">
                          <a:effectLst/>
                          <a:latin typeface="Cambria" panose="02040503050406030204" pitchFamily="18" charset="0"/>
                          <a:ea typeface="Cambria" panose="02040503050406030204" pitchFamily="18" charset="0"/>
                          <a:cs typeface="Times New Roman" panose="02020603050405020304" pitchFamily="18" charset="0"/>
                        </a:rPr>
                        <a:t>Offer participation reinforcer for checking-in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Cambria" panose="02040503050406030204" pitchFamily="18" charset="0"/>
                          <a:ea typeface="Cambria" panose="020405030504060302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Cambria" panose="02040503050406030204" pitchFamily="18" charset="0"/>
                          <a:ea typeface="Cambria" panose="020405030504060302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8657">
                <a:tc>
                  <a:txBody>
                    <a:bodyPr/>
                    <a:lstStyle/>
                    <a:p>
                      <a:pPr marL="0" marR="0">
                        <a:spcBef>
                          <a:spcPts val="0"/>
                        </a:spcBef>
                        <a:spcAft>
                          <a:spcPts val="0"/>
                        </a:spcAft>
                      </a:pPr>
                      <a:r>
                        <a:rPr lang="en-US" sz="1200">
                          <a:effectLst/>
                          <a:latin typeface="Cambria" panose="02040503050406030204" pitchFamily="18" charset="0"/>
                          <a:ea typeface="Cambria" panose="02040503050406030204" pitchFamily="18" charset="0"/>
                          <a:cs typeface="Times New Roman" panose="02020603050405020304" pitchFamily="18" charset="0"/>
                        </a:rPr>
                        <a:t> </a:t>
                      </a:r>
                    </a:p>
                    <a:p>
                      <a:pPr marL="0" marR="0">
                        <a:spcBef>
                          <a:spcPts val="0"/>
                        </a:spcBef>
                        <a:spcAft>
                          <a:spcPts val="0"/>
                        </a:spcAft>
                      </a:pPr>
                      <a:r>
                        <a:rPr lang="en-US" sz="1200">
                          <a:effectLst/>
                          <a:latin typeface="Cambria" panose="02040503050406030204" pitchFamily="18" charset="0"/>
                          <a:ea typeface="Cambria" panose="02040503050406030204" pitchFamily="18" charset="0"/>
                          <a:cs typeface="Times New Roman" panose="02020603050405020304" pitchFamily="18" charset="0"/>
                        </a:rPr>
                        <a:t>Keep interaction &amp; instruction brief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Cambria" panose="02040503050406030204" pitchFamily="18" charset="0"/>
                          <a:ea typeface="Cambria" panose="020405030504060302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Cambria" panose="02040503050406030204" pitchFamily="18" charset="0"/>
                          <a:ea typeface="Cambria" panose="020405030504060302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8657">
                <a:tc>
                  <a:txBody>
                    <a:bodyPr/>
                    <a:lstStyle/>
                    <a:p>
                      <a:pPr marL="0" marR="0">
                        <a:spcBef>
                          <a:spcPts val="0"/>
                        </a:spcBef>
                        <a:spcAft>
                          <a:spcPts val="0"/>
                        </a:spcAft>
                      </a:pPr>
                      <a:r>
                        <a:rPr lang="en-US" sz="1200">
                          <a:effectLst/>
                          <a:latin typeface="Cambria" panose="02040503050406030204" pitchFamily="18" charset="0"/>
                          <a:ea typeface="Cambria" panose="02040503050406030204" pitchFamily="18" charset="0"/>
                          <a:cs typeface="Times New Roman" panose="02020603050405020304" pitchFamily="18" charset="0"/>
                        </a:rPr>
                        <a:t> </a:t>
                      </a:r>
                    </a:p>
                    <a:p>
                      <a:pPr marL="0" marR="0">
                        <a:spcBef>
                          <a:spcPts val="0"/>
                        </a:spcBef>
                        <a:spcAft>
                          <a:spcPts val="0"/>
                        </a:spcAft>
                      </a:pPr>
                      <a:r>
                        <a:rPr lang="en-US" sz="1200">
                          <a:effectLst/>
                          <a:latin typeface="Cambria" panose="02040503050406030204" pitchFamily="18" charset="0"/>
                          <a:ea typeface="Cambria" panose="02040503050406030204" pitchFamily="18" charset="0"/>
                          <a:cs typeface="Times New Roman" panose="02020603050405020304" pitchFamily="18" charset="0"/>
                        </a:rPr>
                        <a:t>Use a positive tone throughout interaction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Cambria" panose="02040503050406030204" pitchFamily="18" charset="0"/>
                          <a:ea typeface="Cambria" panose="020405030504060302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Cambria" panose="02040503050406030204" pitchFamily="18" charset="0"/>
                          <a:ea typeface="Cambria" panose="020405030504060302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8657">
                <a:tc>
                  <a:txBody>
                    <a:bodyPr/>
                    <a:lstStyle/>
                    <a:p>
                      <a:pPr marL="0" marR="0">
                        <a:spcBef>
                          <a:spcPts val="0"/>
                        </a:spcBef>
                        <a:spcAft>
                          <a:spcPts val="0"/>
                        </a:spcAft>
                      </a:pPr>
                      <a:r>
                        <a:rPr lang="en-US" sz="1200">
                          <a:effectLst/>
                          <a:latin typeface="Cambria" panose="02040503050406030204" pitchFamily="18" charset="0"/>
                          <a:ea typeface="Cambria" panose="02040503050406030204" pitchFamily="18" charset="0"/>
                          <a:cs typeface="Times New Roman" panose="02020603050405020304" pitchFamily="18" charset="0"/>
                        </a:rPr>
                        <a:t> </a:t>
                      </a:r>
                    </a:p>
                    <a:p>
                      <a:pPr marL="0" marR="0">
                        <a:spcBef>
                          <a:spcPts val="0"/>
                        </a:spcBef>
                        <a:spcAft>
                          <a:spcPts val="0"/>
                        </a:spcAft>
                      </a:pPr>
                      <a:r>
                        <a:rPr lang="en-US" sz="1200">
                          <a:effectLst/>
                          <a:latin typeface="Cambria" panose="02040503050406030204" pitchFamily="18" charset="0"/>
                          <a:ea typeface="Cambria" panose="02040503050406030204" pitchFamily="18" charset="0"/>
                          <a:cs typeface="Times New Roman" panose="02020603050405020304" pitchFamily="18" charset="0"/>
                        </a:rPr>
                        <a:t>Refer student to counselor if in crisis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Cambria" panose="02040503050406030204" pitchFamily="18" charset="0"/>
                          <a:ea typeface="Cambria" panose="020405030504060302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Cambria" panose="02040503050406030204" pitchFamily="18" charset="0"/>
                          <a:ea typeface="Cambria" panose="020405030504060302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048718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457200" y="457200"/>
            <a:ext cx="7772400" cy="1143000"/>
          </a:xfrm>
        </p:spPr>
        <p:txBody>
          <a:bodyPr/>
          <a:lstStyle/>
          <a:p>
            <a:pPr eaLnBrk="1" hangingPunct="1"/>
            <a:r>
              <a:rPr lang="en-US" dirty="0" smtClean="0">
                <a:ea typeface="ＭＳ Ｐゴシック" pitchFamily="34" charset="-128"/>
              </a:rPr>
              <a:t>Data Decision Rules</a:t>
            </a:r>
          </a:p>
        </p:txBody>
      </p:sp>
      <p:sp>
        <p:nvSpPr>
          <p:cNvPr id="57347" name="Rectangle 3"/>
          <p:cNvSpPr>
            <a:spLocks noChangeArrowheads="1"/>
          </p:cNvSpPr>
          <p:nvPr/>
        </p:nvSpPr>
        <p:spPr bwMode="auto">
          <a:xfrm>
            <a:off x="962025" y="20383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endParaRPr lang="en-US">
              <a:latin typeface="Tahoma" pitchFamily="34" charset="0"/>
            </a:endParaRPr>
          </a:p>
        </p:txBody>
      </p:sp>
      <p:sp>
        <p:nvSpPr>
          <p:cNvPr id="37892" name="Rectangle 4"/>
          <p:cNvSpPr>
            <a:spLocks noGrp="1" noChangeArrowheads="1"/>
          </p:cNvSpPr>
          <p:nvPr>
            <p:ph type="body" idx="4294967295"/>
          </p:nvPr>
        </p:nvSpPr>
        <p:spPr>
          <a:xfrm>
            <a:off x="304800" y="1676400"/>
            <a:ext cx="8458200" cy="4092575"/>
          </a:xfrm>
        </p:spPr>
        <p:txBody>
          <a:bodyPr/>
          <a:lstStyle/>
          <a:p>
            <a:pPr eaLnBrk="1" hangingPunct="1">
              <a:lnSpc>
                <a:spcPct val="90000"/>
              </a:lnSpc>
              <a:spcBef>
                <a:spcPct val="50000"/>
              </a:spcBef>
              <a:buFont typeface="Arial" pitchFamily="-108" charset="0"/>
              <a:buChar char="•"/>
              <a:defRPr/>
            </a:pPr>
            <a:r>
              <a:rPr lang="en-US" b="1" i="1" dirty="0">
                <a:latin typeface="+mj-lt"/>
              </a:rPr>
              <a:t>Questionable Response to the Intervention</a:t>
            </a:r>
          </a:p>
          <a:p>
            <a:pPr lvl="1" eaLnBrk="1" hangingPunct="1">
              <a:lnSpc>
                <a:spcPct val="90000"/>
              </a:lnSpc>
              <a:spcBef>
                <a:spcPct val="50000"/>
              </a:spcBef>
              <a:buFont typeface="Arial" pitchFamily="-108" charset="0"/>
              <a:buChar char="–"/>
              <a:defRPr/>
            </a:pPr>
            <a:r>
              <a:rPr lang="en-US" dirty="0">
                <a:latin typeface="+mj-lt"/>
              </a:rPr>
              <a:t>Was intervention implemented as intended?</a:t>
            </a:r>
          </a:p>
          <a:p>
            <a:pPr lvl="2" eaLnBrk="1" hangingPunct="1">
              <a:lnSpc>
                <a:spcPct val="90000"/>
              </a:lnSpc>
              <a:spcBef>
                <a:spcPct val="50000"/>
              </a:spcBef>
              <a:buFont typeface="Arial" pitchFamily="-108" charset="0"/>
              <a:buChar char="•"/>
              <a:defRPr/>
            </a:pPr>
            <a:r>
              <a:rPr lang="en-US" dirty="0">
                <a:latin typeface="+mj-lt"/>
              </a:rPr>
              <a:t>If no - employ strategies to increase fidelity of implementation </a:t>
            </a:r>
          </a:p>
          <a:p>
            <a:pPr lvl="2" eaLnBrk="1" hangingPunct="1">
              <a:lnSpc>
                <a:spcPct val="90000"/>
              </a:lnSpc>
              <a:spcBef>
                <a:spcPct val="50000"/>
              </a:spcBef>
              <a:buFont typeface="Arial" pitchFamily="-108" charset="0"/>
              <a:buChar char="•"/>
              <a:defRPr/>
            </a:pPr>
            <a:r>
              <a:rPr lang="en-US" dirty="0">
                <a:solidFill>
                  <a:srgbClr val="FF0000"/>
                </a:solidFill>
                <a:latin typeface="+mj-lt"/>
              </a:rPr>
              <a:t>If yes -increase intensity of current intervention for a short period of time and assess impact.  </a:t>
            </a:r>
          </a:p>
          <a:p>
            <a:pPr lvl="3" eaLnBrk="1" hangingPunct="1">
              <a:lnSpc>
                <a:spcPct val="90000"/>
              </a:lnSpc>
              <a:spcBef>
                <a:spcPct val="50000"/>
              </a:spcBef>
              <a:buFont typeface="Arial" pitchFamily="-108" charset="0"/>
              <a:buChar char="–"/>
              <a:defRPr/>
            </a:pPr>
            <a:r>
              <a:rPr lang="en-US" sz="2400" dirty="0">
                <a:solidFill>
                  <a:srgbClr val="FF0000"/>
                </a:solidFill>
                <a:latin typeface="+mj-lt"/>
              </a:rPr>
              <a:t>If rate improves, continue.  </a:t>
            </a:r>
          </a:p>
          <a:p>
            <a:pPr lvl="3" eaLnBrk="1" hangingPunct="1">
              <a:lnSpc>
                <a:spcPct val="90000"/>
              </a:lnSpc>
              <a:spcBef>
                <a:spcPct val="50000"/>
              </a:spcBef>
              <a:buFont typeface="Arial" pitchFamily="-108" charset="0"/>
              <a:buChar char="–"/>
              <a:defRPr/>
            </a:pPr>
            <a:r>
              <a:rPr lang="en-US" sz="2400" dirty="0">
                <a:solidFill>
                  <a:srgbClr val="FF0000"/>
                </a:solidFill>
                <a:latin typeface="+mj-lt"/>
              </a:rPr>
              <a:t>If rate does not improve, return to problem solving.</a:t>
            </a:r>
          </a:p>
        </p:txBody>
      </p:sp>
    </p:spTree>
    <p:extLst>
      <p:ext uri="{BB962C8B-B14F-4D97-AF65-F5344CB8AC3E}">
        <p14:creationId xmlns:p14="http://schemas.microsoft.com/office/powerpoint/2010/main" val="267077715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ln w="57150">
            <a:noFill/>
          </a:ln>
        </p:spPr>
        <p:txBody>
          <a:bodyPr/>
          <a:lstStyle/>
          <a:p>
            <a:r>
              <a:rPr lang="en-US" sz="4000" dirty="0" smtClean="0">
                <a:latin typeface="Calibri" pitchFamily="34" charset="0"/>
                <a:ea typeface="ＭＳ Ｐゴシック" pitchFamily="34" charset="-128"/>
              </a:rPr>
              <a:t>How do we intensify an intervention?</a:t>
            </a:r>
          </a:p>
        </p:txBody>
      </p:sp>
      <p:sp>
        <p:nvSpPr>
          <p:cNvPr id="30723" name="Content Placeholder 2"/>
          <p:cNvSpPr>
            <a:spLocks noGrp="1"/>
          </p:cNvSpPr>
          <p:nvPr>
            <p:ph idx="1"/>
          </p:nvPr>
        </p:nvSpPr>
        <p:spPr/>
        <p:txBody>
          <a:bodyPr/>
          <a:lstStyle/>
          <a:p>
            <a:pPr>
              <a:spcAft>
                <a:spcPts val="1200"/>
              </a:spcAft>
            </a:pPr>
            <a:r>
              <a:rPr lang="en-US" dirty="0" smtClean="0">
                <a:latin typeface="Calibri" pitchFamily="34" charset="0"/>
                <a:ea typeface="ＭＳ Ｐゴシック" pitchFamily="34" charset="-128"/>
              </a:rPr>
              <a:t>Provide more frequent feedback</a:t>
            </a:r>
          </a:p>
          <a:p>
            <a:pPr>
              <a:spcAft>
                <a:spcPts val="1200"/>
              </a:spcAft>
            </a:pPr>
            <a:r>
              <a:rPr lang="en-US" dirty="0" smtClean="0">
                <a:latin typeface="Calibri" pitchFamily="34" charset="0"/>
                <a:ea typeface="ＭＳ Ｐゴシック" pitchFamily="34" charset="-128"/>
              </a:rPr>
              <a:t>Individualize the feedback procedure</a:t>
            </a:r>
          </a:p>
          <a:p>
            <a:pPr>
              <a:spcAft>
                <a:spcPts val="1200"/>
              </a:spcAft>
            </a:pPr>
            <a:r>
              <a:rPr lang="en-US" dirty="0" smtClean="0">
                <a:latin typeface="Calibri" pitchFamily="34" charset="0"/>
                <a:ea typeface="ＭＳ Ｐゴシック" pitchFamily="34" charset="-128"/>
              </a:rPr>
              <a:t>Add a self-monitoring component</a:t>
            </a:r>
          </a:p>
          <a:p>
            <a:pPr>
              <a:spcAft>
                <a:spcPts val="1200"/>
              </a:spcAft>
            </a:pPr>
            <a:r>
              <a:rPr lang="en-US" dirty="0" smtClean="0">
                <a:latin typeface="Calibri" pitchFamily="34" charset="0"/>
                <a:ea typeface="ＭＳ Ｐゴシック" pitchFamily="34" charset="-128"/>
              </a:rPr>
              <a:t>Individualize the </a:t>
            </a:r>
            <a:r>
              <a:rPr lang="en-US" dirty="0" err="1" smtClean="0">
                <a:latin typeface="Calibri" pitchFamily="34" charset="0"/>
                <a:ea typeface="ＭＳ Ｐゴシック" pitchFamily="34" charset="-128"/>
              </a:rPr>
              <a:t>reinforcer</a:t>
            </a:r>
            <a:endParaRPr lang="en-US" dirty="0" smtClean="0">
              <a:latin typeface="Calibri" pitchFamily="34" charset="0"/>
              <a:ea typeface="ＭＳ Ｐゴシック" pitchFamily="34" charset="-128"/>
            </a:endParaRPr>
          </a:p>
          <a:p>
            <a:pPr>
              <a:spcAft>
                <a:spcPts val="1200"/>
              </a:spcAft>
            </a:pPr>
            <a:r>
              <a:rPr lang="en-US" dirty="0" smtClean="0">
                <a:latin typeface="Calibri" pitchFamily="34" charset="0"/>
                <a:ea typeface="ＭＳ Ｐゴシック" pitchFamily="34" charset="-128"/>
              </a:rPr>
              <a:t>Match features of intervention to function of behavior</a:t>
            </a:r>
          </a:p>
          <a:p>
            <a:pPr>
              <a:spcAft>
                <a:spcPts val="1200"/>
              </a:spcAft>
              <a:buFont typeface="Arial" pitchFamily="34" charset="0"/>
              <a:buNone/>
            </a:pPr>
            <a:endParaRPr lang="en-US" dirty="0" smtClean="0">
              <a:latin typeface="Calibri" pitchFamily="34" charset="0"/>
              <a:ea typeface="ＭＳ Ｐゴシック" pitchFamily="34" charset="-128"/>
            </a:endParaRPr>
          </a:p>
          <a:p>
            <a:endParaRPr lang="en-US" dirty="0" smtClean="0">
              <a:latin typeface="Calibri" pitchFamily="34" charset="0"/>
              <a:ea typeface="ＭＳ Ｐゴシック" pitchFamily="34" charset="-128"/>
            </a:endParaRPr>
          </a:p>
          <a:p>
            <a:endParaRPr lang="en-US" dirty="0" smtClean="0">
              <a:latin typeface="Calibri" pitchFamily="34" charset="0"/>
              <a:ea typeface="ＭＳ Ｐゴシック" pitchFamily="34" charset="-128"/>
            </a:endParaRPr>
          </a:p>
          <a:p>
            <a:endParaRPr lang="en-US" dirty="0" smtClean="0">
              <a:latin typeface="Calibri" pitchFamily="34" charset="0"/>
              <a:ea typeface="ＭＳ Ｐゴシック" pitchFamily="34" charset="-128"/>
            </a:endParaRPr>
          </a:p>
        </p:txBody>
      </p:sp>
    </p:spTree>
    <p:extLst>
      <p:ext uri="{BB962C8B-B14F-4D97-AF65-F5344CB8AC3E}">
        <p14:creationId xmlns:p14="http://schemas.microsoft.com/office/powerpoint/2010/main" val="136920831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dirty="0" smtClean="0">
                <a:ea typeface="ＭＳ Ｐゴシック" pitchFamily="34" charset="-128"/>
              </a:rPr>
              <a:t>Poor Response to the Intervention </a:t>
            </a:r>
          </a:p>
        </p:txBody>
      </p:sp>
      <p:graphicFrame>
        <p:nvGraphicFramePr>
          <p:cNvPr id="4" name="C 2"/>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3069700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a:xfrm>
            <a:off x="685800" y="228600"/>
            <a:ext cx="7772400" cy="1143000"/>
          </a:xfrm>
        </p:spPr>
        <p:txBody>
          <a:bodyPr/>
          <a:lstStyle/>
          <a:p>
            <a:pPr eaLnBrk="1" hangingPunct="1"/>
            <a:r>
              <a:rPr lang="en-US" dirty="0" smtClean="0">
                <a:ea typeface="ＭＳ Ｐゴシック" pitchFamily="34" charset="-128"/>
              </a:rPr>
              <a:t>Decision Rules </a:t>
            </a:r>
          </a:p>
        </p:txBody>
      </p:sp>
      <p:sp>
        <p:nvSpPr>
          <p:cNvPr id="60419" name="Rectangle 3"/>
          <p:cNvSpPr>
            <a:spLocks noChangeArrowheads="1"/>
          </p:cNvSpPr>
          <p:nvPr/>
        </p:nvSpPr>
        <p:spPr bwMode="auto">
          <a:xfrm>
            <a:off x="962025" y="20383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endParaRPr lang="en-US">
              <a:latin typeface="Tahoma" pitchFamily="34" charset="0"/>
            </a:endParaRPr>
          </a:p>
        </p:txBody>
      </p:sp>
      <p:sp>
        <p:nvSpPr>
          <p:cNvPr id="39940" name="Rectangle 4"/>
          <p:cNvSpPr>
            <a:spLocks noGrp="1" noChangeArrowheads="1"/>
          </p:cNvSpPr>
          <p:nvPr>
            <p:ph type="body" idx="4294967295"/>
          </p:nvPr>
        </p:nvSpPr>
        <p:spPr>
          <a:xfrm>
            <a:off x="304800" y="1524000"/>
            <a:ext cx="8686800" cy="5334000"/>
          </a:xfrm>
        </p:spPr>
        <p:txBody>
          <a:bodyPr/>
          <a:lstStyle/>
          <a:p>
            <a:pPr eaLnBrk="1" hangingPunct="1">
              <a:lnSpc>
                <a:spcPct val="90000"/>
              </a:lnSpc>
              <a:spcBef>
                <a:spcPct val="50000"/>
              </a:spcBef>
              <a:buFont typeface="Arial" pitchFamily="-108" charset="0"/>
              <a:buChar char="•"/>
              <a:defRPr/>
            </a:pPr>
            <a:r>
              <a:rPr lang="en-US" b="1" i="1" dirty="0">
                <a:latin typeface="+mj-lt"/>
              </a:rPr>
              <a:t>Poor Response to the Intervention</a:t>
            </a:r>
          </a:p>
          <a:p>
            <a:pPr lvl="1" eaLnBrk="1" hangingPunct="1">
              <a:lnSpc>
                <a:spcPct val="90000"/>
              </a:lnSpc>
              <a:spcBef>
                <a:spcPct val="50000"/>
              </a:spcBef>
              <a:buFont typeface="Arial" pitchFamily="-108" charset="0"/>
              <a:buChar char="–"/>
              <a:defRPr/>
            </a:pPr>
            <a:r>
              <a:rPr lang="en-US" dirty="0">
                <a:solidFill>
                  <a:srgbClr val="FF0000"/>
                </a:solidFill>
                <a:latin typeface="+mj-lt"/>
              </a:rPr>
              <a:t>Was intervention implemented as intended?</a:t>
            </a:r>
          </a:p>
          <a:p>
            <a:pPr lvl="2" eaLnBrk="1" hangingPunct="1">
              <a:lnSpc>
                <a:spcPct val="90000"/>
              </a:lnSpc>
              <a:spcBef>
                <a:spcPct val="50000"/>
              </a:spcBef>
              <a:buFont typeface="Arial" pitchFamily="-108" charset="0"/>
              <a:buChar char="•"/>
              <a:defRPr/>
            </a:pPr>
            <a:r>
              <a:rPr lang="en-US" dirty="0">
                <a:solidFill>
                  <a:srgbClr val="FF0000"/>
                </a:solidFill>
                <a:latin typeface="+mj-lt"/>
              </a:rPr>
              <a:t>If no - employ strategies to increase fidelity of implementation </a:t>
            </a:r>
          </a:p>
          <a:p>
            <a:pPr lvl="2" eaLnBrk="1" hangingPunct="1">
              <a:lnSpc>
                <a:spcPct val="90000"/>
              </a:lnSpc>
              <a:spcBef>
                <a:spcPct val="50000"/>
              </a:spcBef>
              <a:buFont typeface="Arial" pitchFamily="-108" charset="0"/>
              <a:buChar char="•"/>
              <a:defRPr/>
            </a:pPr>
            <a:r>
              <a:rPr lang="en-US" dirty="0">
                <a:latin typeface="+mj-lt"/>
              </a:rPr>
              <a:t>If yes -</a:t>
            </a:r>
          </a:p>
          <a:p>
            <a:pPr lvl="3" eaLnBrk="1" hangingPunct="1">
              <a:lnSpc>
                <a:spcPct val="90000"/>
              </a:lnSpc>
              <a:spcBef>
                <a:spcPct val="50000"/>
              </a:spcBef>
              <a:buFont typeface="Arial" pitchFamily="-108" charset="0"/>
              <a:buChar char="–"/>
              <a:defRPr/>
            </a:pPr>
            <a:r>
              <a:rPr lang="en-US" sz="2400" dirty="0">
                <a:latin typeface="+mj-lt"/>
              </a:rPr>
              <a:t>Was the problem identified correctly?</a:t>
            </a:r>
          </a:p>
          <a:p>
            <a:pPr lvl="3" eaLnBrk="1" hangingPunct="1">
              <a:lnSpc>
                <a:spcPct val="90000"/>
              </a:lnSpc>
              <a:spcBef>
                <a:spcPct val="50000"/>
              </a:spcBef>
              <a:buFont typeface="Arial" pitchFamily="-108" charset="0"/>
              <a:buChar char="–"/>
              <a:defRPr/>
            </a:pPr>
            <a:r>
              <a:rPr lang="en-US" sz="2400" dirty="0">
                <a:latin typeface="+mj-lt"/>
              </a:rPr>
              <a:t>Is intervention aligned with the function?</a:t>
            </a:r>
          </a:p>
          <a:p>
            <a:pPr lvl="3" eaLnBrk="1" hangingPunct="1">
              <a:lnSpc>
                <a:spcPct val="90000"/>
              </a:lnSpc>
              <a:spcBef>
                <a:spcPct val="50000"/>
              </a:spcBef>
              <a:buFont typeface="Arial" pitchFamily="-108" charset="0"/>
              <a:buChar char="–"/>
              <a:defRPr/>
            </a:pPr>
            <a:r>
              <a:rPr lang="en-US" sz="2400" dirty="0">
                <a:latin typeface="+mj-lt"/>
              </a:rPr>
              <a:t>Are there other functions to consider?      </a:t>
            </a:r>
            <a:r>
              <a:rPr lang="en-US" dirty="0">
                <a:latin typeface="+mj-lt"/>
              </a:rPr>
              <a:t> </a:t>
            </a:r>
            <a:r>
              <a:rPr lang="en-US" dirty="0"/>
              <a:t>      	</a:t>
            </a:r>
          </a:p>
        </p:txBody>
      </p:sp>
    </p:spTree>
    <p:extLst>
      <p:ext uri="{BB962C8B-B14F-4D97-AF65-F5344CB8AC3E}">
        <p14:creationId xmlns:p14="http://schemas.microsoft.com/office/powerpoint/2010/main" val="390411741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969962"/>
          </a:xfrm>
        </p:spPr>
        <p:txBody>
          <a:bodyPr/>
          <a:lstStyle/>
          <a:p>
            <a:r>
              <a:rPr lang="en-US" dirty="0">
                <a:solidFill>
                  <a:srgbClr val="000000"/>
                </a:solidFill>
                <a:ea typeface="ＭＳ Ｐゴシック" pitchFamily="34" charset="-128"/>
              </a:rPr>
              <a:t>Purpose &amp; Key Features of Tier 2</a:t>
            </a:r>
            <a:endParaRPr lang="en-US" dirty="0">
              <a:solidFill>
                <a:srgbClr val="000000"/>
              </a:solidFill>
            </a:endParaRPr>
          </a:p>
        </p:txBody>
      </p:sp>
      <p:sp>
        <p:nvSpPr>
          <p:cNvPr id="7" name="Content Placeholder 6"/>
          <p:cNvSpPr>
            <a:spLocks noGrp="1"/>
          </p:cNvSpPr>
          <p:nvPr>
            <p:ph idx="1"/>
          </p:nvPr>
        </p:nvSpPr>
        <p:spPr>
          <a:xfrm>
            <a:off x="457200" y="1599350"/>
            <a:ext cx="8229600" cy="4606839"/>
          </a:xfrm>
        </p:spPr>
        <p:txBody>
          <a:bodyPr>
            <a:normAutofit/>
          </a:bodyPr>
          <a:lstStyle/>
          <a:p>
            <a:r>
              <a:rPr lang="en-US" dirty="0">
                <a:ea typeface="ＭＳ Ｐゴシック" pitchFamily="34" charset="-128"/>
              </a:rPr>
              <a:t>Require a targeted assessment, planning and data collection  </a:t>
            </a:r>
          </a:p>
          <a:p>
            <a:r>
              <a:rPr lang="en-US" dirty="0">
                <a:ea typeface="ＭＳ Ｐゴシック" pitchFamily="34" charset="-128"/>
              </a:rPr>
              <a:t>Should be research based  </a:t>
            </a:r>
          </a:p>
          <a:p>
            <a:r>
              <a:rPr lang="en-US" dirty="0">
                <a:solidFill>
                  <a:srgbClr val="FF0000"/>
                </a:solidFill>
                <a:ea typeface="ＭＳ Ｐゴシック" pitchFamily="34" charset="-128"/>
              </a:rPr>
              <a:t>Monitored regularly (progress monitoring) to determine student growth and to inform instruction</a:t>
            </a:r>
          </a:p>
          <a:p>
            <a:pPr>
              <a:buNone/>
            </a:pPr>
            <a:r>
              <a:rPr lang="en-US" sz="2000" i="1" dirty="0">
                <a:ea typeface="ＭＳ Ｐゴシック" pitchFamily="34" charset="-128"/>
              </a:rPr>
              <a:t>	</a:t>
            </a:r>
          </a:p>
          <a:p>
            <a:pPr algn="r">
              <a:buNone/>
            </a:pPr>
            <a:r>
              <a:rPr lang="en-US" sz="2000" i="1" dirty="0">
                <a:ea typeface="ＭＳ Ｐゴシック" pitchFamily="34" charset="-128"/>
              </a:rPr>
              <a:t>MO Dept. of Elementary &amp; Secondary Education, </a:t>
            </a:r>
          </a:p>
          <a:p>
            <a:pPr algn="r">
              <a:buNone/>
            </a:pPr>
            <a:r>
              <a:rPr lang="en-US" sz="2000" i="1" dirty="0">
                <a:ea typeface="ＭＳ Ｐゴシック" pitchFamily="34" charset="-128"/>
              </a:rPr>
              <a:t>Special Education, Compliance</a:t>
            </a:r>
            <a:endParaRPr lang="en-US" dirty="0" smtClean="0"/>
          </a:p>
        </p:txBody>
      </p:sp>
      <p:grpSp>
        <p:nvGrpSpPr>
          <p:cNvPr id="17" name="Group 16"/>
          <p:cNvGrpSpPr/>
          <p:nvPr/>
        </p:nvGrpSpPr>
        <p:grpSpPr>
          <a:xfrm>
            <a:off x="12700" y="6211407"/>
            <a:ext cx="9144378" cy="659292"/>
            <a:chOff x="12700" y="6211407"/>
            <a:chExt cx="9144378" cy="659292"/>
          </a:xfrm>
        </p:grpSpPr>
        <p:sp>
          <p:nvSpPr>
            <p:cNvPr id="18" name="Rectangle 17"/>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Box 20"/>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smtClean="0">
                  <a:solidFill>
                    <a:schemeClr val="bg1"/>
                  </a:solidFill>
                </a:rPr>
                <a:t>MO SW-PBS</a:t>
              </a:r>
              <a:endParaRPr lang="en-US" dirty="0">
                <a:solidFill>
                  <a:schemeClr val="bg1"/>
                </a:solidFill>
              </a:endParaRPr>
            </a:p>
          </p:txBody>
        </p:sp>
      </p:grpSp>
    </p:spTree>
    <p:extLst>
      <p:ext uri="{BB962C8B-B14F-4D97-AF65-F5344CB8AC3E}">
        <p14:creationId xmlns:p14="http://schemas.microsoft.com/office/powerpoint/2010/main" val="296853990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dirty="0" smtClean="0"/>
              <a:t>Decision Rules – Poor Response</a:t>
            </a:r>
          </a:p>
        </p:txBody>
      </p:sp>
      <p:sp>
        <p:nvSpPr>
          <p:cNvPr id="16387" name="Content Placeholder 2"/>
          <p:cNvSpPr>
            <a:spLocks noGrp="1"/>
          </p:cNvSpPr>
          <p:nvPr>
            <p:ph idx="1"/>
          </p:nvPr>
        </p:nvSpPr>
        <p:spPr/>
        <p:txBody>
          <a:bodyPr>
            <a:normAutofit lnSpcReduction="10000"/>
          </a:bodyPr>
          <a:lstStyle/>
          <a:p>
            <a:pPr eaLnBrk="1" hangingPunct="1"/>
            <a:r>
              <a:rPr lang="en-US" dirty="0" smtClean="0"/>
              <a:t>If problem behavior was not identified correctly, use intensifying procedures with the correct behavior specifically monitored on the DPR</a:t>
            </a:r>
          </a:p>
          <a:p>
            <a:pPr eaLnBrk="1" hangingPunct="1"/>
            <a:r>
              <a:rPr lang="en-US" dirty="0" smtClean="0"/>
              <a:t>If intervention does not align with function, change reinforcement to match OR move to a different intervention</a:t>
            </a:r>
          </a:p>
          <a:p>
            <a:pPr eaLnBrk="1" hangingPunct="1"/>
            <a:r>
              <a:rPr lang="en-US" dirty="0" smtClean="0"/>
              <a:t>Student may need individualized supports</a:t>
            </a:r>
          </a:p>
          <a:p>
            <a:pPr marL="0" indent="0" eaLnBrk="1" hangingPunct="1">
              <a:buNone/>
            </a:pPr>
            <a:r>
              <a:rPr lang="en-US" dirty="0"/>
              <a:t> </a:t>
            </a:r>
            <a:r>
              <a:rPr lang="en-US" dirty="0" smtClean="0"/>
              <a:t>      </a:t>
            </a:r>
          </a:p>
        </p:txBody>
      </p:sp>
    </p:spTree>
    <p:extLst>
      <p:ext uri="{BB962C8B-B14F-4D97-AF65-F5344CB8AC3E}">
        <p14:creationId xmlns:p14="http://schemas.microsoft.com/office/powerpoint/2010/main" val="348950680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8000"/>
                </a:solidFill>
              </a:rPr>
              <a:t>        Activity: </a:t>
            </a:r>
            <a:r>
              <a:rPr lang="en-US" dirty="0" smtClean="0">
                <a:solidFill>
                  <a:srgbClr val="FF0000"/>
                </a:solidFill>
              </a:rPr>
              <a:t>Progress Check</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n-US" dirty="0" smtClean="0"/>
              <a:t>Turn to a partner and discuss the importance of using student data for decisions. </a:t>
            </a:r>
          </a:p>
          <a:p>
            <a:r>
              <a:rPr lang="en-US" dirty="0" smtClean="0"/>
              <a:t>Do you currently check  fidelity for questionable or poor response?  If not, when  and how will you begin doing this?  </a:t>
            </a:r>
          </a:p>
          <a:p>
            <a:pPr marL="0" indent="0">
              <a:buNone/>
            </a:pPr>
            <a:r>
              <a:rPr lang="en-US" dirty="0"/>
              <a:t>	</a:t>
            </a:r>
            <a:r>
              <a:rPr lang="en-US" dirty="0" smtClean="0"/>
              <a:t>				</a:t>
            </a:r>
            <a:r>
              <a:rPr lang="en-US" dirty="0"/>
              <a:t>	</a:t>
            </a:r>
            <a:r>
              <a:rPr lang="en-US" dirty="0" smtClean="0">
                <a:solidFill>
                  <a:srgbClr val="FF0000"/>
                </a:solidFill>
              </a:rPr>
              <a:t>Questions? </a:t>
            </a:r>
            <a:endParaRPr lang="en-US" dirty="0">
              <a:solidFill>
                <a:srgbClr val="FF0000"/>
              </a:solidFill>
            </a:endParaRPr>
          </a:p>
        </p:txBody>
      </p:sp>
      <p:grpSp>
        <p:nvGrpSpPr>
          <p:cNvPr id="4" name="Group 3"/>
          <p:cNvGrpSpPr/>
          <p:nvPr/>
        </p:nvGrpSpPr>
        <p:grpSpPr>
          <a:xfrm>
            <a:off x="12700" y="6211407"/>
            <a:ext cx="9144378" cy="659292"/>
            <a:chOff x="12700" y="6211407"/>
            <a:chExt cx="9144378" cy="659292"/>
          </a:xfrm>
        </p:grpSpPr>
        <p:sp>
          <p:nvSpPr>
            <p:cNvPr id="5" name="Rectangle 4"/>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smtClean="0">
                  <a:solidFill>
                    <a:schemeClr val="bg1"/>
                  </a:solidFill>
                </a:rPr>
                <a:t>MO SW-PBS</a:t>
              </a:r>
              <a:endParaRPr lang="en-US" dirty="0">
                <a:solidFill>
                  <a:schemeClr val="bg1"/>
                </a:solidFill>
              </a:endParaRPr>
            </a:p>
          </p:txBody>
        </p:sp>
      </p:grpSp>
      <p:pic>
        <p:nvPicPr>
          <p:cNvPr id="10" name="Picture 9" descr="Macintosh HD:Users:wellspl:Desktop:6-Free-Teamwork-Clipart-Illustration-Showing-Diversity.jpg"/>
          <p:cNvPicPr>
            <a:picLocks noChangeAspect="1"/>
          </p:cNvPicPr>
          <p:nvPr/>
        </p:nvPicPr>
        <p:blipFill rotWithShape="1">
          <a:blip r:embed="rId2">
            <a:extLst>
              <a:ext uri="{28A0092B-C50C-407E-A947-70E740481C1C}">
                <a14:useLocalDpi xmlns:a14="http://schemas.microsoft.com/office/drawing/2010/main" val="0"/>
              </a:ext>
            </a:extLst>
          </a:blip>
          <a:srcRect r="25555"/>
          <a:stretch/>
        </p:blipFill>
        <p:spPr bwMode="auto">
          <a:xfrm>
            <a:off x="457200" y="400301"/>
            <a:ext cx="1371600" cy="77151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2146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Meeting  Process</a:t>
            </a:r>
            <a:endParaRPr lang="en-US" dirty="0"/>
          </a:p>
        </p:txBody>
      </p:sp>
      <p:sp>
        <p:nvSpPr>
          <p:cNvPr id="3" name="Content Placeholder 2"/>
          <p:cNvSpPr>
            <a:spLocks noGrp="1"/>
          </p:cNvSpPr>
          <p:nvPr>
            <p:ph idx="1"/>
          </p:nvPr>
        </p:nvSpPr>
        <p:spPr/>
        <p:txBody>
          <a:bodyPr/>
          <a:lstStyle/>
          <a:p>
            <a:r>
              <a:rPr lang="en-US" dirty="0" smtClean="0"/>
              <a:t>Video of meeting process</a:t>
            </a:r>
            <a:endParaRPr lang="en-US" dirty="0"/>
          </a:p>
        </p:txBody>
      </p:sp>
    </p:spTree>
    <p:extLst>
      <p:ext uri="{BB962C8B-B14F-4D97-AF65-F5344CB8AC3E}">
        <p14:creationId xmlns:p14="http://schemas.microsoft.com/office/powerpoint/2010/main" val="273034861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marL="0" indent="0">
              <a:buNone/>
            </a:pPr>
            <a:r>
              <a:rPr lang="en-US" dirty="0" smtClean="0"/>
              <a:t>Deb Childs, </a:t>
            </a:r>
            <a:r>
              <a:rPr lang="en-US" dirty="0" err="1" smtClean="0"/>
              <a:t>Ph.D</a:t>
            </a:r>
            <a:endParaRPr lang="en-US" dirty="0" smtClean="0"/>
          </a:p>
          <a:p>
            <a:pPr marL="0" indent="0">
              <a:buNone/>
            </a:pPr>
            <a:r>
              <a:rPr lang="en-US" dirty="0" smtClean="0"/>
              <a:t>Tier 2/3 Consultant,  PBIS</a:t>
            </a:r>
          </a:p>
          <a:p>
            <a:pPr marL="0" indent="0">
              <a:buNone/>
            </a:pPr>
            <a:r>
              <a:rPr lang="en-US" dirty="0" smtClean="0"/>
              <a:t>childsde@Missouri.edu</a:t>
            </a:r>
            <a:endParaRPr lang="en-US" dirty="0"/>
          </a:p>
        </p:txBody>
      </p:sp>
    </p:spTree>
    <p:extLst>
      <p:ext uri="{BB962C8B-B14F-4D97-AF65-F5344CB8AC3E}">
        <p14:creationId xmlns:p14="http://schemas.microsoft.com/office/powerpoint/2010/main" val="430048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969962"/>
          </a:xfrm>
        </p:spPr>
        <p:txBody>
          <a:bodyPr/>
          <a:lstStyle/>
          <a:p>
            <a:r>
              <a:rPr lang="en-US" dirty="0">
                <a:solidFill>
                  <a:srgbClr val="000000"/>
                </a:solidFill>
                <a:ea typeface="ＭＳ Ｐゴシック" pitchFamily="34" charset="-128"/>
              </a:rPr>
              <a:t>Purpose &amp; Key Features of Tier 2</a:t>
            </a:r>
            <a:endParaRPr lang="en-US" dirty="0">
              <a:solidFill>
                <a:srgbClr val="000000"/>
              </a:solidFill>
            </a:endParaRPr>
          </a:p>
        </p:txBody>
      </p:sp>
      <p:sp>
        <p:nvSpPr>
          <p:cNvPr id="7" name="Content Placeholder 6"/>
          <p:cNvSpPr>
            <a:spLocks noGrp="1"/>
          </p:cNvSpPr>
          <p:nvPr>
            <p:ph idx="1"/>
          </p:nvPr>
        </p:nvSpPr>
        <p:spPr>
          <a:xfrm>
            <a:off x="457200" y="1599350"/>
            <a:ext cx="8229600" cy="4606839"/>
          </a:xfrm>
        </p:spPr>
        <p:txBody>
          <a:bodyPr>
            <a:normAutofit/>
          </a:bodyPr>
          <a:lstStyle/>
          <a:p>
            <a:r>
              <a:rPr lang="en-US" dirty="0">
                <a:ea typeface="ＭＳ Ｐゴシック" pitchFamily="34" charset="-128"/>
              </a:rPr>
              <a:t>Provide interventions to support approximately 15% of the student population who are at risk, </a:t>
            </a:r>
            <a:r>
              <a:rPr lang="en-US" i="1" u="sng" dirty="0">
                <a:ea typeface="ＭＳ Ｐゴシック" pitchFamily="34" charset="-128"/>
              </a:rPr>
              <a:t>but not currently engaging in severe problem behavior</a:t>
            </a:r>
            <a:r>
              <a:rPr lang="en-US" dirty="0">
                <a:ea typeface="ＭＳ Ｐゴシック" pitchFamily="34" charset="-128"/>
              </a:rPr>
              <a:t> </a:t>
            </a:r>
          </a:p>
          <a:p>
            <a:endParaRPr lang="en-US" sz="800" dirty="0">
              <a:ea typeface="ＭＳ Ｐゴシック" pitchFamily="34" charset="-128"/>
            </a:endParaRPr>
          </a:p>
          <a:p>
            <a:pPr>
              <a:buNone/>
            </a:pPr>
            <a:r>
              <a:rPr lang="en-US" sz="1800" dirty="0">
                <a:ea typeface="ＭＳ Ｐゴシック" pitchFamily="34" charset="-128"/>
              </a:rPr>
              <a:t>      			</a:t>
            </a:r>
            <a:endParaRPr lang="en-US" sz="1800" dirty="0" smtClean="0">
              <a:ea typeface="ＭＳ Ｐゴシック" pitchFamily="34" charset="-128"/>
            </a:endParaRPr>
          </a:p>
          <a:p>
            <a:pPr algn="ctr">
              <a:buNone/>
            </a:pPr>
            <a:r>
              <a:rPr lang="en-US" dirty="0" smtClean="0">
                <a:ea typeface="ＭＳ Ｐゴシック" pitchFamily="34" charset="-128"/>
              </a:rPr>
              <a:t>Walker et al., 1996 </a:t>
            </a:r>
          </a:p>
          <a:p>
            <a:pPr algn="ctr">
              <a:buNone/>
            </a:pPr>
            <a:r>
              <a:rPr lang="en-US" dirty="0" smtClean="0">
                <a:ea typeface="ＭＳ Ｐゴシック" pitchFamily="34" charset="-128"/>
              </a:rPr>
              <a:t>Crone</a:t>
            </a:r>
            <a:r>
              <a:rPr lang="en-US" dirty="0">
                <a:ea typeface="ＭＳ Ｐゴシック" pitchFamily="34" charset="-128"/>
              </a:rPr>
              <a:t>, Hawken &amp; Horner, 2010, p. </a:t>
            </a:r>
            <a:r>
              <a:rPr lang="en-US" dirty="0" smtClean="0">
                <a:ea typeface="ＭＳ Ｐゴシック" pitchFamily="34" charset="-128"/>
              </a:rPr>
              <a:t>7</a:t>
            </a:r>
            <a:endParaRPr lang="en-US" dirty="0">
              <a:ea typeface="ＭＳ Ｐゴシック" pitchFamily="34" charset="-128"/>
            </a:endParaRPr>
          </a:p>
          <a:p>
            <a:pPr>
              <a:buNone/>
            </a:pPr>
            <a:endParaRPr lang="en-US" dirty="0">
              <a:ea typeface="ＭＳ Ｐゴシック" pitchFamily="34" charset="-128"/>
            </a:endParaRPr>
          </a:p>
          <a:p>
            <a:pPr marL="0" indent="0">
              <a:buNone/>
            </a:pPr>
            <a:endParaRPr lang="en-US" dirty="0" smtClean="0"/>
          </a:p>
        </p:txBody>
      </p:sp>
      <p:grpSp>
        <p:nvGrpSpPr>
          <p:cNvPr id="17" name="Group 16"/>
          <p:cNvGrpSpPr/>
          <p:nvPr/>
        </p:nvGrpSpPr>
        <p:grpSpPr>
          <a:xfrm>
            <a:off x="12700" y="6211407"/>
            <a:ext cx="9144378" cy="659292"/>
            <a:chOff x="12700" y="6211407"/>
            <a:chExt cx="9144378" cy="659292"/>
          </a:xfrm>
        </p:grpSpPr>
        <p:sp>
          <p:nvSpPr>
            <p:cNvPr id="18" name="Rectangle 17"/>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Box 20"/>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smtClean="0">
                  <a:solidFill>
                    <a:schemeClr val="bg1"/>
                  </a:solidFill>
                </a:rPr>
                <a:t>MO SW-PBS</a:t>
              </a:r>
              <a:endParaRPr lang="en-US" dirty="0">
                <a:solidFill>
                  <a:schemeClr val="bg1"/>
                </a:solidFill>
              </a:endParaRPr>
            </a:p>
          </p:txBody>
        </p:sp>
      </p:grpSp>
    </p:spTree>
    <p:extLst>
      <p:ext uri="{BB962C8B-B14F-4D97-AF65-F5344CB8AC3E}">
        <p14:creationId xmlns:p14="http://schemas.microsoft.com/office/powerpoint/2010/main" val="150959664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969962"/>
          </a:xfrm>
        </p:spPr>
        <p:txBody>
          <a:bodyPr/>
          <a:lstStyle/>
          <a:p>
            <a:r>
              <a:rPr lang="en-US" dirty="0">
                <a:solidFill>
                  <a:srgbClr val="000000"/>
                </a:solidFill>
                <a:ea typeface="ＭＳ Ｐゴシック" pitchFamily="34" charset="-128"/>
              </a:rPr>
              <a:t>Purpose &amp; Key Features of Tier 2</a:t>
            </a:r>
            <a:endParaRPr lang="en-US" dirty="0">
              <a:solidFill>
                <a:srgbClr val="000000"/>
              </a:solidFill>
            </a:endParaRPr>
          </a:p>
        </p:txBody>
      </p:sp>
      <p:sp>
        <p:nvSpPr>
          <p:cNvPr id="7" name="Content Placeholder 6"/>
          <p:cNvSpPr>
            <a:spLocks noGrp="1"/>
          </p:cNvSpPr>
          <p:nvPr>
            <p:ph idx="1"/>
          </p:nvPr>
        </p:nvSpPr>
        <p:spPr>
          <a:xfrm>
            <a:off x="457200" y="1599350"/>
            <a:ext cx="8229600" cy="4606839"/>
          </a:xfrm>
        </p:spPr>
        <p:txBody>
          <a:bodyPr>
            <a:normAutofit fontScale="92500"/>
          </a:bodyPr>
          <a:lstStyle/>
          <a:p>
            <a:r>
              <a:rPr lang="en-US" dirty="0" smtClean="0">
                <a:ea typeface="ＭＳ Ｐゴシック" pitchFamily="34" charset="-128"/>
              </a:rPr>
              <a:t>Continuously Available</a:t>
            </a:r>
          </a:p>
          <a:p>
            <a:pPr lvl="1"/>
            <a:r>
              <a:rPr lang="en-US" dirty="0">
                <a:ea typeface="ＭＳ Ｐゴシック" pitchFamily="34" charset="-128"/>
              </a:rPr>
              <a:t>s</a:t>
            </a:r>
            <a:r>
              <a:rPr lang="en-US" dirty="0" smtClean="0">
                <a:ea typeface="ＭＳ Ｐゴシック" pitchFamily="34" charset="-128"/>
              </a:rPr>
              <a:t>tudents can be added to the intervention at any time.</a:t>
            </a:r>
          </a:p>
          <a:p>
            <a:r>
              <a:rPr lang="en-US" dirty="0" smtClean="0">
                <a:ea typeface="ＭＳ Ｐゴシック" pitchFamily="34" charset="-128"/>
              </a:rPr>
              <a:t>Quickly &amp; Easily Accessible</a:t>
            </a:r>
          </a:p>
          <a:p>
            <a:pPr lvl="1"/>
            <a:r>
              <a:rPr lang="en-US" dirty="0">
                <a:ea typeface="ＭＳ Ｐゴシック" pitchFamily="34" charset="-128"/>
              </a:rPr>
              <a:t>s</a:t>
            </a:r>
            <a:r>
              <a:rPr lang="en-US" dirty="0" smtClean="0">
                <a:ea typeface="ＭＳ Ｐゴシック" pitchFamily="34" charset="-128"/>
              </a:rPr>
              <a:t>upports are accessible within 2-3 days of identifying need</a:t>
            </a:r>
          </a:p>
          <a:p>
            <a:r>
              <a:rPr lang="en-US" dirty="0" smtClean="0">
                <a:ea typeface="ＭＳ Ｐゴシック" pitchFamily="34" charset="-128"/>
              </a:rPr>
              <a:t>Minimal Time from Classroom Teachers</a:t>
            </a:r>
          </a:p>
          <a:p>
            <a:pPr lvl="1"/>
            <a:r>
              <a:rPr lang="en-US" dirty="0">
                <a:ea typeface="ＭＳ Ｐゴシック" pitchFamily="34" charset="-128"/>
              </a:rPr>
              <a:t>m</a:t>
            </a:r>
            <a:r>
              <a:rPr lang="en-US" dirty="0" smtClean="0">
                <a:ea typeface="ＭＳ Ｐゴシック" pitchFamily="34" charset="-128"/>
              </a:rPr>
              <a:t>odify traditional methods</a:t>
            </a:r>
          </a:p>
          <a:p>
            <a:pPr lvl="1"/>
            <a:r>
              <a:rPr lang="en-US" dirty="0">
                <a:ea typeface="ＭＳ Ｐゴシック" pitchFamily="34" charset="-128"/>
              </a:rPr>
              <a:t>i</a:t>
            </a:r>
            <a:r>
              <a:rPr lang="en-US" dirty="0" smtClean="0">
                <a:ea typeface="ＭＳ Ｐゴシック" pitchFamily="34" charset="-128"/>
              </a:rPr>
              <a:t>mplement new practices</a:t>
            </a:r>
          </a:p>
          <a:p>
            <a:pPr lvl="1"/>
            <a:r>
              <a:rPr lang="en-US" dirty="0">
                <a:ea typeface="ＭＳ Ｐゴシック" pitchFamily="34" charset="-128"/>
              </a:rPr>
              <a:t>m</a:t>
            </a:r>
            <a:r>
              <a:rPr lang="en-US" dirty="0" smtClean="0">
                <a:ea typeface="ＭＳ Ｐゴシック" pitchFamily="34" charset="-128"/>
              </a:rPr>
              <a:t>onitor progress &amp; evaluate outcomes</a:t>
            </a:r>
          </a:p>
          <a:p>
            <a:endParaRPr lang="en-US" dirty="0" smtClean="0">
              <a:ea typeface="ＭＳ Ｐゴシック" pitchFamily="34" charset="-128"/>
            </a:endParaRPr>
          </a:p>
        </p:txBody>
      </p:sp>
      <p:grpSp>
        <p:nvGrpSpPr>
          <p:cNvPr id="17" name="Group 16"/>
          <p:cNvGrpSpPr/>
          <p:nvPr/>
        </p:nvGrpSpPr>
        <p:grpSpPr>
          <a:xfrm>
            <a:off x="12700" y="6211407"/>
            <a:ext cx="9144378" cy="659292"/>
            <a:chOff x="12700" y="6211407"/>
            <a:chExt cx="9144378" cy="659292"/>
          </a:xfrm>
        </p:grpSpPr>
        <p:sp>
          <p:nvSpPr>
            <p:cNvPr id="18" name="Rectangle 17"/>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Box 20"/>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smtClean="0">
                  <a:solidFill>
                    <a:schemeClr val="bg1"/>
                  </a:solidFill>
                </a:rPr>
                <a:t>MO SW-PBS</a:t>
              </a:r>
              <a:endParaRPr lang="en-US" dirty="0">
                <a:solidFill>
                  <a:schemeClr val="bg1"/>
                </a:solidFill>
              </a:endParaRPr>
            </a:p>
          </p:txBody>
        </p:sp>
      </p:grpSp>
    </p:spTree>
    <p:extLst>
      <p:ext uri="{BB962C8B-B14F-4D97-AF65-F5344CB8AC3E}">
        <p14:creationId xmlns:p14="http://schemas.microsoft.com/office/powerpoint/2010/main" val="149829786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969962"/>
          </a:xfrm>
        </p:spPr>
        <p:txBody>
          <a:bodyPr/>
          <a:lstStyle/>
          <a:p>
            <a:r>
              <a:rPr lang="en-US" dirty="0">
                <a:solidFill>
                  <a:srgbClr val="000000"/>
                </a:solidFill>
                <a:ea typeface="ＭＳ Ｐゴシック" pitchFamily="34" charset="-128"/>
              </a:rPr>
              <a:t>Purpose &amp; Key Features of Tier 2</a:t>
            </a:r>
            <a:endParaRPr lang="en-US" dirty="0">
              <a:solidFill>
                <a:srgbClr val="000000"/>
              </a:solidFill>
            </a:endParaRPr>
          </a:p>
        </p:txBody>
      </p:sp>
      <p:sp>
        <p:nvSpPr>
          <p:cNvPr id="7" name="Content Placeholder 6"/>
          <p:cNvSpPr>
            <a:spLocks noGrp="1"/>
          </p:cNvSpPr>
          <p:nvPr>
            <p:ph idx="1"/>
          </p:nvPr>
        </p:nvSpPr>
        <p:spPr>
          <a:xfrm>
            <a:off x="457200" y="1599350"/>
            <a:ext cx="8229600" cy="4606839"/>
          </a:xfrm>
        </p:spPr>
        <p:txBody>
          <a:bodyPr>
            <a:normAutofit lnSpcReduction="10000"/>
          </a:bodyPr>
          <a:lstStyle/>
          <a:p>
            <a:r>
              <a:rPr lang="en-US" dirty="0" smtClean="0">
                <a:ea typeface="ＭＳ Ｐゴシック" pitchFamily="34" charset="-128"/>
              </a:rPr>
              <a:t>Skill Sets Easily Learned</a:t>
            </a:r>
          </a:p>
          <a:p>
            <a:pPr lvl="1"/>
            <a:r>
              <a:rPr lang="en-US" dirty="0">
                <a:ea typeface="ＭＳ Ｐゴシック" pitchFamily="34" charset="-128"/>
              </a:rPr>
              <a:t>c</a:t>
            </a:r>
            <a:r>
              <a:rPr lang="en-US" dirty="0" smtClean="0">
                <a:ea typeface="ＭＳ Ｐゴシック" pitchFamily="34" charset="-128"/>
              </a:rPr>
              <a:t>onsistent with high-quality instruction or</a:t>
            </a:r>
          </a:p>
          <a:p>
            <a:pPr lvl="1"/>
            <a:r>
              <a:rPr lang="en-US" dirty="0">
                <a:ea typeface="ＭＳ Ｐゴシック" pitchFamily="34" charset="-128"/>
              </a:rPr>
              <a:t>c</a:t>
            </a:r>
            <a:r>
              <a:rPr lang="en-US" dirty="0" smtClean="0">
                <a:ea typeface="ＭＳ Ｐゴシック" pitchFamily="34" charset="-128"/>
              </a:rPr>
              <a:t>an be easily learned</a:t>
            </a:r>
          </a:p>
          <a:p>
            <a:r>
              <a:rPr lang="en-US" dirty="0" smtClean="0">
                <a:ea typeface="ＭＳ Ｐゴシック" pitchFamily="34" charset="-128"/>
              </a:rPr>
              <a:t>Aligned with SW Expectations</a:t>
            </a:r>
          </a:p>
          <a:p>
            <a:pPr lvl="1"/>
            <a:r>
              <a:rPr lang="en-US" dirty="0">
                <a:ea typeface="ＭＳ Ｐゴシック" pitchFamily="34" charset="-128"/>
              </a:rPr>
              <a:t>m</a:t>
            </a:r>
            <a:r>
              <a:rPr lang="en-US" dirty="0" smtClean="0">
                <a:ea typeface="ＭＳ Ｐゴシック" pitchFamily="34" charset="-128"/>
              </a:rPr>
              <a:t>atched with existing Tier 1 approaches</a:t>
            </a:r>
          </a:p>
          <a:p>
            <a:r>
              <a:rPr lang="en-US" dirty="0" smtClean="0">
                <a:ea typeface="ＭＳ Ｐゴシック" pitchFamily="34" charset="-128"/>
              </a:rPr>
              <a:t>All Personnel are Aware</a:t>
            </a:r>
          </a:p>
          <a:p>
            <a:pPr lvl="1"/>
            <a:r>
              <a:rPr lang="en-US" dirty="0">
                <a:ea typeface="ＭＳ Ｐゴシック" pitchFamily="34" charset="-128"/>
              </a:rPr>
              <a:t>u</a:t>
            </a:r>
            <a:r>
              <a:rPr lang="en-US" dirty="0" smtClean="0">
                <a:ea typeface="ＭＳ Ｐゴシック" pitchFamily="34" charset="-128"/>
              </a:rPr>
              <a:t>nderstand rationale</a:t>
            </a:r>
          </a:p>
          <a:p>
            <a:pPr lvl="1"/>
            <a:r>
              <a:rPr lang="en-US" dirty="0">
                <a:ea typeface="ＭＳ Ｐゴシック" pitchFamily="34" charset="-128"/>
              </a:rPr>
              <a:t>d</a:t>
            </a:r>
            <a:r>
              <a:rPr lang="en-US" dirty="0" smtClean="0">
                <a:ea typeface="ＭＳ Ｐゴシック" pitchFamily="34" charset="-128"/>
              </a:rPr>
              <a:t>escribe interventions used</a:t>
            </a:r>
          </a:p>
          <a:p>
            <a:pPr lvl="1"/>
            <a:r>
              <a:rPr lang="en-US" dirty="0">
                <a:ea typeface="ＭＳ Ｐゴシック" pitchFamily="34" charset="-128"/>
              </a:rPr>
              <a:t>t</a:t>
            </a:r>
            <a:r>
              <a:rPr lang="en-US" dirty="0" smtClean="0">
                <a:ea typeface="ＭＳ Ｐゴシック" pitchFamily="34" charset="-128"/>
              </a:rPr>
              <a:t>raining for implementation</a:t>
            </a:r>
          </a:p>
        </p:txBody>
      </p:sp>
      <p:grpSp>
        <p:nvGrpSpPr>
          <p:cNvPr id="17" name="Group 16"/>
          <p:cNvGrpSpPr/>
          <p:nvPr/>
        </p:nvGrpSpPr>
        <p:grpSpPr>
          <a:xfrm>
            <a:off x="12700" y="6211407"/>
            <a:ext cx="9144378" cy="659292"/>
            <a:chOff x="12700" y="6211407"/>
            <a:chExt cx="9144378" cy="659292"/>
          </a:xfrm>
        </p:grpSpPr>
        <p:sp>
          <p:nvSpPr>
            <p:cNvPr id="18" name="Rectangle 17"/>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Box 20"/>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smtClean="0">
                  <a:solidFill>
                    <a:schemeClr val="bg1"/>
                  </a:solidFill>
                </a:rPr>
                <a:t>MO SW-PBS</a:t>
              </a:r>
              <a:endParaRPr lang="en-US" dirty="0">
                <a:solidFill>
                  <a:schemeClr val="bg1"/>
                </a:solidFill>
              </a:endParaRPr>
            </a:p>
          </p:txBody>
        </p:sp>
      </p:grpSp>
    </p:spTree>
    <p:extLst>
      <p:ext uri="{BB962C8B-B14F-4D97-AF65-F5344CB8AC3E}">
        <p14:creationId xmlns:p14="http://schemas.microsoft.com/office/powerpoint/2010/main" val="179669097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969962"/>
          </a:xfrm>
        </p:spPr>
        <p:txBody>
          <a:bodyPr/>
          <a:lstStyle/>
          <a:p>
            <a:r>
              <a:rPr lang="en-US" dirty="0">
                <a:solidFill>
                  <a:srgbClr val="000000"/>
                </a:solidFill>
                <a:ea typeface="ＭＳ Ｐゴシック" pitchFamily="34" charset="-128"/>
              </a:rPr>
              <a:t>Purpose &amp; Key Features of Tier 2</a:t>
            </a:r>
            <a:endParaRPr lang="en-US" dirty="0">
              <a:solidFill>
                <a:srgbClr val="000000"/>
              </a:solidFill>
            </a:endParaRPr>
          </a:p>
        </p:txBody>
      </p:sp>
      <p:sp>
        <p:nvSpPr>
          <p:cNvPr id="7" name="Content Placeholder 6"/>
          <p:cNvSpPr>
            <a:spLocks noGrp="1"/>
          </p:cNvSpPr>
          <p:nvPr>
            <p:ph idx="1"/>
          </p:nvPr>
        </p:nvSpPr>
        <p:spPr>
          <a:xfrm>
            <a:off x="457200" y="1599350"/>
            <a:ext cx="8229600" cy="4606839"/>
          </a:xfrm>
        </p:spPr>
        <p:txBody>
          <a:bodyPr>
            <a:normAutofit/>
          </a:bodyPr>
          <a:lstStyle/>
          <a:p>
            <a:r>
              <a:rPr lang="en-US" dirty="0" smtClean="0">
                <a:ea typeface="ＭＳ Ｐゴシック" pitchFamily="34" charset="-128"/>
              </a:rPr>
              <a:t>Consistent Implementation</a:t>
            </a:r>
          </a:p>
          <a:p>
            <a:pPr lvl="1"/>
            <a:r>
              <a:rPr lang="en-US" dirty="0">
                <a:ea typeface="ＭＳ Ｐゴシック" pitchFamily="34" charset="-128"/>
              </a:rPr>
              <a:t>i</a:t>
            </a:r>
            <a:r>
              <a:rPr lang="en-US" dirty="0" smtClean="0">
                <a:ea typeface="ＭＳ Ｐゴシック" pitchFamily="34" charset="-128"/>
              </a:rPr>
              <a:t>mplemented similarly for 90% or more of students receiving the intervention</a:t>
            </a:r>
          </a:p>
          <a:p>
            <a:pPr lvl="1"/>
            <a:r>
              <a:rPr lang="en-US" dirty="0">
                <a:ea typeface="ＭＳ Ｐゴシック" pitchFamily="34" charset="-128"/>
              </a:rPr>
              <a:t>m</a:t>
            </a:r>
            <a:r>
              <a:rPr lang="en-US" dirty="0" smtClean="0">
                <a:ea typeface="ＭＳ Ｐゴシック" pitchFamily="34" charset="-128"/>
              </a:rPr>
              <a:t>inor modifications made for a few students</a:t>
            </a:r>
          </a:p>
          <a:p>
            <a:r>
              <a:rPr lang="en-US" dirty="0" smtClean="0">
                <a:ea typeface="ＭＳ Ｐゴシック" pitchFamily="34" charset="-128"/>
              </a:rPr>
              <a:t>Matched to Function of Student’s Behavior</a:t>
            </a:r>
          </a:p>
          <a:p>
            <a:pPr lvl="1"/>
            <a:r>
              <a:rPr lang="en-US" dirty="0">
                <a:ea typeface="ＭＳ Ｐゴシック" pitchFamily="34" charset="-128"/>
              </a:rPr>
              <a:t>c</a:t>
            </a:r>
            <a:r>
              <a:rPr lang="en-US" dirty="0" smtClean="0">
                <a:ea typeface="ＭＳ Ｐゴシック" pitchFamily="34" charset="-128"/>
              </a:rPr>
              <a:t>omprehensive FBA NOT required</a:t>
            </a:r>
          </a:p>
          <a:p>
            <a:pPr lvl="1"/>
            <a:r>
              <a:rPr lang="en-US" dirty="0">
                <a:ea typeface="ＭＳ Ｐゴシック" pitchFamily="34" charset="-128"/>
              </a:rPr>
              <a:t>c</a:t>
            </a:r>
            <a:r>
              <a:rPr lang="en-US" dirty="0" smtClean="0">
                <a:ea typeface="ＭＳ Ｐゴシック" pitchFamily="34" charset="-128"/>
              </a:rPr>
              <a:t>onsideration for function using easily accessible data</a:t>
            </a:r>
            <a:endParaRPr lang="en-US" dirty="0">
              <a:ea typeface="ＭＳ Ｐゴシック" pitchFamily="34" charset="-128"/>
            </a:endParaRPr>
          </a:p>
        </p:txBody>
      </p:sp>
      <p:grpSp>
        <p:nvGrpSpPr>
          <p:cNvPr id="17" name="Group 16"/>
          <p:cNvGrpSpPr/>
          <p:nvPr/>
        </p:nvGrpSpPr>
        <p:grpSpPr>
          <a:xfrm>
            <a:off x="12700" y="6211407"/>
            <a:ext cx="9144378" cy="659292"/>
            <a:chOff x="12700" y="6211407"/>
            <a:chExt cx="9144378" cy="659292"/>
          </a:xfrm>
        </p:grpSpPr>
        <p:sp>
          <p:nvSpPr>
            <p:cNvPr id="18" name="Rectangle 17"/>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Box 20"/>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smtClean="0">
                  <a:solidFill>
                    <a:schemeClr val="bg1"/>
                  </a:solidFill>
                </a:rPr>
                <a:t>MO SW-PBS</a:t>
              </a:r>
              <a:endParaRPr lang="en-US" dirty="0">
                <a:solidFill>
                  <a:schemeClr val="bg1"/>
                </a:solidFill>
              </a:endParaRPr>
            </a:p>
          </p:txBody>
        </p:sp>
      </p:grpSp>
    </p:spTree>
    <p:extLst>
      <p:ext uri="{BB962C8B-B14F-4D97-AF65-F5344CB8AC3E}">
        <p14:creationId xmlns:p14="http://schemas.microsoft.com/office/powerpoint/2010/main" val="78749057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969962"/>
          </a:xfrm>
        </p:spPr>
        <p:txBody>
          <a:bodyPr/>
          <a:lstStyle/>
          <a:p>
            <a:r>
              <a:rPr lang="en-US" dirty="0">
                <a:solidFill>
                  <a:srgbClr val="000000"/>
                </a:solidFill>
                <a:ea typeface="ＭＳ Ｐゴシック" pitchFamily="34" charset="-128"/>
              </a:rPr>
              <a:t>Purpose &amp; Key Features of Tier 2</a:t>
            </a:r>
            <a:endParaRPr lang="en-US" dirty="0">
              <a:solidFill>
                <a:srgbClr val="000000"/>
              </a:solidFill>
            </a:endParaRPr>
          </a:p>
        </p:txBody>
      </p:sp>
      <p:sp>
        <p:nvSpPr>
          <p:cNvPr id="7" name="Content Placeholder 6"/>
          <p:cNvSpPr>
            <a:spLocks noGrp="1"/>
          </p:cNvSpPr>
          <p:nvPr>
            <p:ph idx="1"/>
          </p:nvPr>
        </p:nvSpPr>
        <p:spPr>
          <a:xfrm>
            <a:off x="457200" y="1599350"/>
            <a:ext cx="8229600" cy="4606839"/>
          </a:xfrm>
        </p:spPr>
        <p:txBody>
          <a:bodyPr>
            <a:normAutofit/>
          </a:bodyPr>
          <a:lstStyle/>
          <a:p>
            <a:pPr>
              <a:buClr>
                <a:srgbClr val="FF0000"/>
              </a:buClr>
            </a:pPr>
            <a:r>
              <a:rPr lang="en-US" dirty="0" smtClean="0">
                <a:ea typeface="ＭＳ Ｐゴシック" pitchFamily="34" charset="-128"/>
              </a:rPr>
              <a:t>Typically incorporate practices such as:</a:t>
            </a:r>
          </a:p>
          <a:p>
            <a:pPr lvl="1"/>
            <a:r>
              <a:rPr lang="en-US" dirty="0" smtClean="0">
                <a:ea typeface="ＭＳ Ｐゴシック" pitchFamily="34" charset="-128"/>
              </a:rPr>
              <a:t>Explicit skill instruction</a:t>
            </a:r>
          </a:p>
          <a:p>
            <a:pPr lvl="1"/>
            <a:r>
              <a:rPr lang="en-US" dirty="0" smtClean="0">
                <a:ea typeface="ＭＳ Ｐゴシック" pitchFamily="34" charset="-128"/>
              </a:rPr>
              <a:t>Increased encouragement for appropriate behavior</a:t>
            </a:r>
          </a:p>
          <a:p>
            <a:pPr lvl="1"/>
            <a:r>
              <a:rPr lang="en-US" dirty="0" smtClean="0">
                <a:ea typeface="ＭＳ Ｐゴシック" pitchFamily="34" charset="-128"/>
              </a:rPr>
              <a:t>High rates of performance feedback</a:t>
            </a:r>
          </a:p>
          <a:p>
            <a:pPr lvl="1"/>
            <a:r>
              <a:rPr lang="en-US" dirty="0" smtClean="0">
                <a:ea typeface="ＭＳ Ｐゴシック" pitchFamily="34" charset="-128"/>
              </a:rPr>
              <a:t>Specific planning for </a:t>
            </a:r>
            <a:r>
              <a:rPr lang="en-US" u="sng" dirty="0" smtClean="0">
                <a:ea typeface="ＭＳ Ｐゴシック" pitchFamily="34" charset="-128"/>
              </a:rPr>
              <a:t>generalization</a:t>
            </a:r>
            <a:r>
              <a:rPr lang="en-US" dirty="0" smtClean="0">
                <a:ea typeface="ＭＳ Ｐゴシック" pitchFamily="34" charset="-128"/>
              </a:rPr>
              <a:t> and </a:t>
            </a:r>
            <a:r>
              <a:rPr lang="en-US" u="sng" dirty="0" smtClean="0">
                <a:ea typeface="ＭＳ Ｐゴシック" pitchFamily="34" charset="-128"/>
              </a:rPr>
              <a:t>maintenance</a:t>
            </a:r>
          </a:p>
          <a:p>
            <a:pPr marL="0" indent="0">
              <a:buNone/>
            </a:pPr>
            <a:endParaRPr lang="en-US" dirty="0" smtClean="0">
              <a:solidFill>
                <a:srgbClr val="FF0000"/>
              </a:solidFill>
            </a:endParaRPr>
          </a:p>
        </p:txBody>
      </p:sp>
      <p:grpSp>
        <p:nvGrpSpPr>
          <p:cNvPr id="17" name="Group 16"/>
          <p:cNvGrpSpPr/>
          <p:nvPr/>
        </p:nvGrpSpPr>
        <p:grpSpPr>
          <a:xfrm>
            <a:off x="12700" y="6211407"/>
            <a:ext cx="9144378" cy="659292"/>
            <a:chOff x="12700" y="6211407"/>
            <a:chExt cx="9144378" cy="659292"/>
          </a:xfrm>
        </p:grpSpPr>
        <p:sp>
          <p:nvSpPr>
            <p:cNvPr id="18" name="Rectangle 17"/>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Box 20"/>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smtClean="0">
                  <a:solidFill>
                    <a:schemeClr val="bg1"/>
                  </a:solidFill>
                </a:rPr>
                <a:t>MO SW-PBS</a:t>
              </a:r>
              <a:endParaRPr lang="en-US" dirty="0">
                <a:solidFill>
                  <a:schemeClr val="bg1"/>
                </a:solidFill>
              </a:endParaRPr>
            </a:p>
          </p:txBody>
        </p:sp>
      </p:grpSp>
    </p:spTree>
    <p:extLst>
      <p:ext uri="{BB962C8B-B14F-4D97-AF65-F5344CB8AC3E}">
        <p14:creationId xmlns:p14="http://schemas.microsoft.com/office/powerpoint/2010/main" val="51827729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7076</TotalTime>
  <Words>3480</Words>
  <Application>Microsoft Macintosh PowerPoint</Application>
  <PresentationFormat>On-screen Show (4:3)</PresentationFormat>
  <Paragraphs>827</Paragraphs>
  <Slides>43</Slides>
  <Notes>35</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Progress Monitoring for Tier 2</vt:lpstr>
      <vt:lpstr>Outcomes</vt:lpstr>
      <vt:lpstr>Purpose &amp; Key Features of Tier 2</vt:lpstr>
      <vt:lpstr>Purpose &amp; Key Features of Tier 2</vt:lpstr>
      <vt:lpstr>Purpose &amp; Key Features of Tier 2</vt:lpstr>
      <vt:lpstr>Purpose &amp; Key Features of Tier 2</vt:lpstr>
      <vt:lpstr>Purpose &amp; Key Features of Tier 2</vt:lpstr>
      <vt:lpstr>Purpose &amp; Key Features of Tier 2</vt:lpstr>
      <vt:lpstr>Purpose &amp; Key Features of Tier 2</vt:lpstr>
      <vt:lpstr>Purpose &amp; Key Features of Tier 2</vt:lpstr>
      <vt:lpstr>        Activity: Progress Check</vt:lpstr>
      <vt:lpstr>Monitoring Student Behavior</vt:lpstr>
      <vt:lpstr>Monitoring Student Behavior</vt:lpstr>
      <vt:lpstr>Monitoring Student Behavior</vt:lpstr>
      <vt:lpstr>Monitoring Student Behavior</vt:lpstr>
      <vt:lpstr>PowerPoint Presentation</vt:lpstr>
      <vt:lpstr>PowerPoint Presentation</vt:lpstr>
      <vt:lpstr>PowerPoint Presentation</vt:lpstr>
      <vt:lpstr>PowerPoint Presentation</vt:lpstr>
      <vt:lpstr>Mentoring Monitoring form</vt:lpstr>
      <vt:lpstr>Monitoring Student Behavior</vt:lpstr>
      <vt:lpstr>Monitoring Student Behavior</vt:lpstr>
      <vt:lpstr>Monitoring Student Behavior</vt:lpstr>
      <vt:lpstr>        Activity: Progress Check</vt:lpstr>
      <vt:lpstr>Data Decision Rules</vt:lpstr>
      <vt:lpstr>Using Data for Decisions</vt:lpstr>
      <vt:lpstr>Using Data for Decisions</vt:lpstr>
      <vt:lpstr>Positive Response</vt:lpstr>
      <vt:lpstr>Data Decision Rules</vt:lpstr>
      <vt:lpstr>Questionable Response to Intervention</vt:lpstr>
      <vt:lpstr>Data Decision Rules</vt:lpstr>
      <vt:lpstr>Fidelity of Implementation</vt:lpstr>
      <vt:lpstr>Fidelity of Implementation…</vt:lpstr>
      <vt:lpstr>Measuring Fidelity of Implementation…</vt:lpstr>
      <vt:lpstr>Self Check for Fidelity- CICO</vt:lpstr>
      <vt:lpstr>Data Decision Rules</vt:lpstr>
      <vt:lpstr>How do we intensify an intervention?</vt:lpstr>
      <vt:lpstr>Poor Response to the Intervention </vt:lpstr>
      <vt:lpstr>Decision Rules </vt:lpstr>
      <vt:lpstr>Decision Rules – Poor Response</vt:lpstr>
      <vt:lpstr>        Activity: Progress Check</vt:lpstr>
      <vt:lpstr>Team Meeting  Process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 Philosophy &amp; Purpose</dc:title>
  <dc:creator>Patricia Wells</dc:creator>
  <cp:lastModifiedBy>Danielle Starkey</cp:lastModifiedBy>
  <cp:revision>385</cp:revision>
  <cp:lastPrinted>2012-05-31T14:31:56Z</cp:lastPrinted>
  <dcterms:created xsi:type="dcterms:W3CDTF">2012-05-29T13:50:56Z</dcterms:created>
  <dcterms:modified xsi:type="dcterms:W3CDTF">2015-05-11T13:38:55Z</dcterms:modified>
</cp:coreProperties>
</file>