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86" r:id="rId2"/>
    <p:sldId id="257" r:id="rId3"/>
    <p:sldId id="259" r:id="rId4"/>
    <p:sldId id="272" r:id="rId5"/>
    <p:sldId id="273" r:id="rId6"/>
    <p:sldId id="261" r:id="rId7"/>
    <p:sldId id="275" r:id="rId8"/>
    <p:sldId id="277" r:id="rId9"/>
    <p:sldId id="265" r:id="rId10"/>
    <p:sldId id="262" r:id="rId11"/>
    <p:sldId id="264" r:id="rId12"/>
    <p:sldId id="266" r:id="rId13"/>
    <p:sldId id="267" r:id="rId14"/>
    <p:sldId id="288" r:id="rId15"/>
    <p:sldId id="289" r:id="rId16"/>
    <p:sldId id="268" r:id="rId17"/>
    <p:sldId id="290" r:id="rId18"/>
    <p:sldId id="276" r:id="rId19"/>
    <p:sldId id="282" r:id="rId20"/>
    <p:sldId id="281" r:id="rId21"/>
    <p:sldId id="269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83" autoAdjust="0"/>
  </p:normalViewPr>
  <p:slideViewPr>
    <p:cSldViewPr snapToGrid="0" snapToObjects="1">
      <p:cViewPr varScale="1">
        <p:scale>
          <a:sx n="72" d="100"/>
          <a:sy n="72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7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0A1B1-5668-1945-996E-1918875977A1}" type="datetimeFigureOut">
              <a:rPr lang="en-US" smtClean="0"/>
              <a:t>4/21/15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615AE-E41C-2940-9C6D-FB876F545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05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97D1F-3937-462F-929D-F63F2CD0AD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57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Describe the CAP then </a:t>
            </a:r>
            <a:r>
              <a:rPr lang="en-US" sz="1400" baseline="0" dirty="0" smtClean="0">
                <a:solidFill>
                  <a:srgbClr val="FF0000"/>
                </a:solidFill>
              </a:rPr>
              <a:t>s</a:t>
            </a:r>
            <a:r>
              <a:rPr lang="en-US" sz="1400" dirty="0" smtClean="0">
                <a:solidFill>
                  <a:srgbClr val="FF0000"/>
                </a:solidFill>
              </a:rPr>
              <a:t>how the CAP on Classroom Expectations And Rules.</a:t>
            </a:r>
          </a:p>
          <a:p>
            <a:pPr marL="628650" lvl="1" indent="-171450">
              <a:buFont typeface="Arial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E4607-2072-E14D-A2D4-834D545D316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93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/>
              <a:buNone/>
            </a:pPr>
            <a:r>
              <a:rPr lang="en-US" baseline="0" dirty="0" smtClean="0"/>
              <a:t>Describe what the videotapes are and show a clip.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E4607-2072-E14D-A2D4-834D545D316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93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/>
              <a:buNone/>
            </a:pPr>
            <a:r>
              <a:rPr lang="en-US" baseline="0" dirty="0" smtClean="0"/>
              <a:t>Describe then show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E4607-2072-E14D-A2D4-834D545D316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93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615AE-E41C-2940-9C6D-FB876F545CA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592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615AE-E41C-2940-9C6D-FB876F545CA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823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Review and show.  If they have attended Tier 1 training they will be familiar with the workbook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E4607-2072-E14D-A2D4-834D545D316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935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our</a:t>
            </a:r>
            <a:r>
              <a:rPr lang="en-US" baseline="0" dirty="0" smtClean="0"/>
              <a:t> outcomes for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615AE-E41C-2940-9C6D-FB876F545CA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663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Research-based –</a:t>
            </a:r>
            <a:r>
              <a:rPr lang="en-US" baseline="0" dirty="0" smtClean="0"/>
              <a:t> let research guide your strategies </a:t>
            </a:r>
            <a:r>
              <a:rPr lang="en-US" b="1" baseline="0" dirty="0" smtClean="0"/>
              <a:t>(SW-PBS is research-based, including the Tier 3 intervention that you will be implementing – FBA/BIP)</a:t>
            </a:r>
          </a:p>
          <a:p>
            <a:endParaRPr lang="en-US" b="1" baseline="0" dirty="0" smtClean="0"/>
          </a:p>
          <a:p>
            <a:r>
              <a:rPr lang="en-US" baseline="0" dirty="0" smtClean="0"/>
              <a:t>Consistent – create a long-term plan for PD and be consistent in the implementation across multiple years </a:t>
            </a:r>
            <a:r>
              <a:rPr lang="en-US" b="1" baseline="0" dirty="0" smtClean="0"/>
              <a:t>(The professional development you provide your staff will not be one-time at the beginning of the year before school starts.  Staff development needs to be on-going, including new learning as well as “booster” sessions for review)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Convenient – schedule at a time that increases the likelihood of attendance </a:t>
            </a:r>
            <a:r>
              <a:rPr lang="en-US" b="1" baseline="0" dirty="0" smtClean="0"/>
              <a:t>(When will this be for your school?  Your team will need to work closely with your administrator to ensure that professional development is a priority)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Relevant – focus PD on enhancing your school’s instructional model </a:t>
            </a:r>
            <a:r>
              <a:rPr lang="en-US" b="1" baseline="0" dirty="0" smtClean="0"/>
              <a:t>(Teachers will see a direct benefit in the improved behavior and positive relationships of the students participating in a Tier 3 intervention)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Differentiated – provide choices when possible.  i.e. an instructional approach and a technology approach </a:t>
            </a:r>
            <a:r>
              <a:rPr lang="en-US" b="1" baseline="0" dirty="0" smtClean="0"/>
              <a:t>(Does all professional development in your school need to be face-to-face, large group?  Is using technology such as podcasts and webinars an option?  What are other possibilities?)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1B774-F1D9-47F9-A146-EF7B62D64E0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312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partial list from the </a:t>
            </a:r>
            <a:r>
              <a:rPr lang="en-US" b="0" i="1" baseline="0" dirty="0" smtClean="0"/>
              <a:t>Eric Clearinghouse on Teaching and Teacher Education.  </a:t>
            </a:r>
          </a:p>
          <a:p>
            <a:endParaRPr lang="en-US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Did the teams identify a lot of the</a:t>
            </a:r>
            <a:r>
              <a:rPr lang="en-US" b="0" baseline="0" dirty="0" smtClean="0"/>
              <a:t> characteristics that were on these two slides?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 smtClean="0"/>
              <a:t>You will see the impact of including training, practice, feedback, and coaching on the next slide.</a:t>
            </a:r>
            <a:endParaRPr lang="en-US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1B774-F1D9-47F9-A146-EF7B62D64E0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153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E4607-2072-E14D-A2D4-834D545D316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93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our</a:t>
            </a:r>
            <a:r>
              <a:rPr lang="en-US" baseline="0" dirty="0" smtClean="0"/>
              <a:t> outcomes for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615AE-E41C-2940-9C6D-FB876F545C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342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615AE-E41C-2940-9C6D-FB876F545CA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04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Here are a few reasons why MO SW-PBS has expended time and energy to develop materials to support your teachers in their implementation of ECPs:</a:t>
            </a:r>
          </a:p>
          <a:p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Increased academic learning time—that’s what it is all about, right?  If teachers set up a classroom environment they can increase instructional time and the time students are actually engaged in their instruction of academic material.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We also have some research findings that indicate that some classroom practices are best predictors of sustainability. These are: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Classroom rules aligned with </a:t>
            </a:r>
            <a:r>
              <a:rPr lang="en-US" baseline="0" dirty="0" err="1" smtClean="0"/>
              <a:t>schoolwide</a:t>
            </a:r>
            <a:r>
              <a:rPr lang="en-US" baseline="0" dirty="0" smtClean="0"/>
              <a:t> expectations and directly taught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Classroom procedures that are defined and taught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High rates of recognition for compliance with classroom rules and procedures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Academic tasks at students’ level  (NOT WELL STATED)</a:t>
            </a:r>
          </a:p>
          <a:p>
            <a:pPr marL="628650" lvl="1" indent="-171450">
              <a:buFont typeface="Arial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E4607-2072-E14D-A2D4-834D545D316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93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HIGHLIGHT Instructional time and Engaged Time</a:t>
            </a:r>
          </a:p>
          <a:p>
            <a:r>
              <a:rPr lang="en-US" b="1" baseline="0" dirty="0" smtClean="0"/>
              <a:t>Note to presenter: </a:t>
            </a:r>
            <a:r>
              <a:rPr lang="en-US" b="0" baseline="0" dirty="0" smtClean="0"/>
              <a:t>The notes below are based on a school that has already addressed the </a:t>
            </a:r>
            <a:r>
              <a:rPr lang="en-US" b="1" baseline="0" dirty="0" smtClean="0"/>
              <a:t>first four effective classroom practices in non-classroom settings such as the hallway, cafeteria, etc.</a:t>
            </a:r>
            <a:r>
              <a:rPr lang="en-US" b="0" baseline="0" dirty="0" smtClean="0"/>
              <a:t>  Edit the notes to be relevant to what your school has implemented at this point in time. </a:t>
            </a:r>
            <a:endParaRPr lang="en-US" b="1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Here are the Effective Classroom Practices on which we’re going to focus.</a:t>
            </a:r>
          </a:p>
          <a:p>
            <a:r>
              <a:rPr lang="en-US" baseline="0" dirty="0" smtClean="0"/>
              <a:t>The first four may be familiar to us because as a school we have implemented these in </a:t>
            </a:r>
            <a:r>
              <a:rPr lang="en-US" baseline="0" dirty="0" err="1" smtClean="0"/>
              <a:t>nonclassroom</a:t>
            </a:r>
            <a:r>
              <a:rPr lang="en-US" baseline="0" dirty="0" smtClean="0"/>
              <a:t> settings, like the cafeteria, halls, etc.  We have determined our expectations (safe, respectful, responsible,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 and we have taught procedures and routines in our cafeteria, hallways, etc.  We have already set up a </a:t>
            </a:r>
            <a:r>
              <a:rPr lang="en-US" baseline="0" dirty="0" err="1" smtClean="0"/>
              <a:t>schoolwide</a:t>
            </a:r>
            <a:r>
              <a:rPr lang="en-US" baseline="0" dirty="0" smtClean="0"/>
              <a:t> system to encourage expected behavior (examples: Pride tickets, Bulldog Bucks).  We have also worked on being consistent to discourage inappropriate behavior.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Effective Classroom Practices 5-8 are strategies we have not focused on as a whole school before.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E4607-2072-E14D-A2D4-834D545D316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06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Note to presenter: </a:t>
            </a:r>
            <a:r>
              <a:rPr lang="en-US" b="0" baseline="0" dirty="0" smtClean="0"/>
              <a:t>The notes below are based on a school that has already addressed the </a:t>
            </a:r>
            <a:r>
              <a:rPr lang="en-US" b="1" baseline="0" dirty="0" smtClean="0"/>
              <a:t>first four effective classroom practices in non-classroom settings such as the hallway, cafeteria, etc.</a:t>
            </a:r>
            <a:r>
              <a:rPr lang="en-US" b="0" baseline="0" dirty="0" smtClean="0"/>
              <a:t>  Edit the notes to be relevant to what your school has implemented at this point in time. </a:t>
            </a:r>
            <a:endParaRPr lang="en-US" b="1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Here are the Effective Classroom Practices on which we’re going to focus.</a:t>
            </a:r>
          </a:p>
          <a:p>
            <a:r>
              <a:rPr lang="en-US" baseline="0" dirty="0" smtClean="0"/>
              <a:t>The first four may be familiar to us because as a school we have implemented these in </a:t>
            </a:r>
            <a:r>
              <a:rPr lang="en-US" baseline="0" dirty="0" err="1" smtClean="0"/>
              <a:t>nonclassroom</a:t>
            </a:r>
            <a:r>
              <a:rPr lang="en-US" baseline="0" dirty="0" smtClean="0"/>
              <a:t> settings, like the cafeteria, halls, etc.  We have determined our expectations (safe, respectful, responsible,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 and we have taught procedures and routines in our cafeteria, hallways, etc.  We have already set up a </a:t>
            </a:r>
            <a:r>
              <a:rPr lang="en-US" baseline="0" dirty="0" err="1" smtClean="0"/>
              <a:t>schoolwide</a:t>
            </a:r>
            <a:r>
              <a:rPr lang="en-US" baseline="0" dirty="0" smtClean="0"/>
              <a:t> system to encourage expected behavior (examples: Pride tickets, Bulldog Bucks).  We have also worked on being consistent to discourage inappropriate behavior.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Effective Classroom Practices 5-8 are strategies we have not focused on as a whole school before.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E4607-2072-E14D-A2D4-834D545D316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055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3A450BD-C05D-4B4C-B8A0-4254B6FE82C6}" type="slidenum">
              <a:rPr lang="en-US">
                <a:latin typeface="Calibri" charset="0"/>
              </a:rPr>
              <a:pPr eaLnBrk="1" hangingPunct="1"/>
              <a:t>6</a:t>
            </a:fld>
            <a:endParaRPr lang="en-US">
              <a:latin typeface="Calibri" charset="0"/>
            </a:endParaRPr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We</a:t>
            </a: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also want to remember that effective classroom practices are part of a solid Tier 1 system for all students.  If teachers implement effective classroom practices with fidelity, we will know those students who truly at-risk and need additional support.</a:t>
            </a:r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1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995710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our</a:t>
            </a:r>
            <a:r>
              <a:rPr lang="en-US" baseline="0" dirty="0" smtClean="0"/>
              <a:t> outcomes for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615AE-E41C-2940-9C6D-FB876F545C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24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E4607-2072-E14D-A2D4-834D545D316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93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Today we are going to show you all the materials available to you to help all your teachers have classroom expectations aligned with your </a:t>
            </a:r>
            <a:r>
              <a:rPr lang="en-US" baseline="0" dirty="0" err="1" smtClean="0"/>
              <a:t>schoolwide</a:t>
            </a:r>
            <a:r>
              <a:rPr lang="en-US" baseline="0" dirty="0" smtClean="0"/>
              <a:t> expectations.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E4607-2072-E14D-A2D4-834D545D316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14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5FC-E5A1-1F47-B23A-5A62698B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34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0089-A366-A145-AE5C-BD72F1397DFC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5FC-E5A1-1F47-B23A-5A62698B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0089-A366-A145-AE5C-BD72F1397DFC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5FC-E5A1-1F47-B23A-5A62698B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68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6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6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83DAF-81E3-2742-8393-04943656AF9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93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0089-A366-A145-AE5C-BD72F1397DFC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5FC-E5A1-1F47-B23A-5A62698B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64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0089-A366-A145-AE5C-BD72F1397DFC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5FC-E5A1-1F47-B23A-5A62698B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5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0089-A366-A145-AE5C-BD72F1397DFC}" type="datetimeFigureOut">
              <a:rPr lang="en-US" smtClean="0"/>
              <a:t>4/21/15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5FC-E5A1-1F47-B23A-5A62698B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6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0089-A366-A145-AE5C-BD72F1397DFC}" type="datetimeFigureOut">
              <a:rPr lang="en-US" smtClean="0"/>
              <a:t>4/21/15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5FC-E5A1-1F47-B23A-5A62698B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5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0089-A366-A145-AE5C-BD72F1397DFC}" type="datetimeFigureOut">
              <a:rPr lang="en-US" smtClean="0"/>
              <a:t>4/21/15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5FC-E5A1-1F47-B23A-5A62698B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3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0089-A366-A145-AE5C-BD72F1397DFC}" type="datetimeFigureOut">
              <a:rPr lang="en-US" smtClean="0"/>
              <a:t>4/21/15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5FC-E5A1-1F47-B23A-5A62698B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3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0089-A366-A145-AE5C-BD72F1397DFC}" type="datetimeFigureOut">
              <a:rPr lang="en-US" smtClean="0"/>
              <a:t>4/21/15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5FC-E5A1-1F47-B23A-5A62698B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5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0089-A366-A145-AE5C-BD72F1397DFC}" type="datetimeFigureOut">
              <a:rPr lang="en-US" smtClean="0"/>
              <a:t>4/21/15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8A5FC-E5A1-1F47-B23A-5A62698B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9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C0089-A366-A145-AE5C-BD72F1397DFC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8A5FC-E5A1-1F47-B23A-5A62698BF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9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pbismissouri.org/archives/6095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pbismissouri.org/archives/1243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pbismissouri.org/educators/effective-class-practice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pbismissouri.org/archives/1243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hyperlink" Target="http://pbismissouri.org/teams/t1_workbook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O%20Planning%20Activity%20050514_landscape.doc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bradleyl@missouri.edu" TargetMode="External"/><Relationship Id="rId4" Type="http://schemas.openxmlformats.org/officeDocument/2006/relationships/hyperlink" Target="mailto:feeleyd@Missouri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bismissouri.org/teams/t1_workbook" TargetMode="External"/><Relationship Id="rId4" Type="http://schemas.openxmlformats.org/officeDocument/2006/relationships/hyperlink" Target="http://pbismissouri.org/educators/effective-class-practice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98500" y="176607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Using MO SW-PBS Podcasts and Video to Develop Staff Expertise with Effective Classroom 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Practices</a:t>
            </a:r>
            <a:b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</a:b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98501" y="3886200"/>
            <a:ext cx="7610612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Linda Bradley</a:t>
            </a:r>
          </a:p>
          <a:p>
            <a:r>
              <a:rPr lang="en-US" dirty="0" smtClean="0"/>
              <a:t>Diane J. Feeley</a:t>
            </a:r>
          </a:p>
          <a:p>
            <a:r>
              <a:rPr lang="en-US" dirty="0" smtClean="0"/>
              <a:t>Missouri </a:t>
            </a:r>
            <a:r>
              <a:rPr lang="en-US" dirty="0" err="1" smtClean="0"/>
              <a:t>Schoolwide</a:t>
            </a:r>
            <a:r>
              <a:rPr lang="en-US" dirty="0" smtClean="0"/>
              <a:t> Positive Behavior Support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700" y="6288897"/>
            <a:ext cx="9144378" cy="581802"/>
            <a:chOff x="12700" y="6288897"/>
            <a:chExt cx="9144378" cy="58180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27016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Effective Classroom Practices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9296" y="1553730"/>
            <a:ext cx="728703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008000"/>
              </a:buClr>
              <a:buFont typeface="+mj-lt"/>
              <a:buAutoNum type="arabicPeriod"/>
            </a:pPr>
            <a:r>
              <a:rPr lang="en-US" b="1" dirty="0" smtClean="0">
                <a:solidFill>
                  <a:srgbClr val="008000"/>
                </a:solidFill>
              </a:rPr>
              <a:t>Classroom Expectations</a:t>
            </a:r>
          </a:p>
          <a:p>
            <a:pPr marL="514350" indent="-514350">
              <a:buClr>
                <a:srgbClr val="008000"/>
              </a:buClr>
              <a:buFont typeface="+mj-lt"/>
              <a:buAutoNum type="arabicPeriod"/>
            </a:pPr>
            <a:r>
              <a:rPr lang="en-US" dirty="0" smtClean="0"/>
              <a:t>Classroom Procedures &amp; Routines</a:t>
            </a:r>
          </a:p>
          <a:p>
            <a:pPr marL="514350" indent="-514350">
              <a:buClr>
                <a:srgbClr val="008000"/>
              </a:buClr>
              <a:buFont typeface="+mj-lt"/>
              <a:buAutoNum type="arabicPeriod"/>
            </a:pPr>
            <a:r>
              <a:rPr lang="en-US" dirty="0" smtClean="0"/>
              <a:t>Encouraging Expected Behavior</a:t>
            </a:r>
          </a:p>
          <a:p>
            <a:pPr marL="514350" indent="-514350">
              <a:buClr>
                <a:srgbClr val="008000"/>
              </a:buClr>
              <a:buFont typeface="+mj-lt"/>
              <a:buAutoNum type="arabicPeriod"/>
            </a:pPr>
            <a:r>
              <a:rPr lang="en-US" dirty="0" smtClean="0"/>
              <a:t>Discouraging Inappropriate Behavior</a:t>
            </a:r>
          </a:p>
          <a:p>
            <a:pPr marL="514350" indent="-514350">
              <a:buClr>
                <a:srgbClr val="008000"/>
              </a:buClr>
              <a:buFont typeface="+mj-lt"/>
              <a:buAutoNum type="arabicPeriod"/>
            </a:pPr>
            <a:r>
              <a:rPr lang="en-US" dirty="0" smtClean="0"/>
              <a:t>Active Supervision</a:t>
            </a:r>
          </a:p>
          <a:p>
            <a:pPr marL="514350" indent="-514350">
              <a:buClr>
                <a:srgbClr val="008000"/>
              </a:buClr>
              <a:buFont typeface="+mj-lt"/>
              <a:buAutoNum type="arabicPeriod"/>
            </a:pPr>
            <a:r>
              <a:rPr lang="en-US" dirty="0" smtClean="0"/>
              <a:t>Opportunities to Respond</a:t>
            </a:r>
          </a:p>
          <a:p>
            <a:pPr marL="514350" indent="-514350">
              <a:buClr>
                <a:srgbClr val="008000"/>
              </a:buClr>
              <a:buFont typeface="+mj-lt"/>
              <a:buAutoNum type="arabicPeriod"/>
            </a:pPr>
            <a:r>
              <a:rPr lang="en-US" dirty="0" smtClean="0"/>
              <a:t>Activity Sequencing &amp; Choice</a:t>
            </a:r>
          </a:p>
          <a:p>
            <a:pPr marL="514350" indent="-514350">
              <a:buClr>
                <a:srgbClr val="008000"/>
              </a:buClr>
              <a:buFont typeface="+mj-lt"/>
              <a:buAutoNum type="arabicPeriod"/>
            </a:pPr>
            <a:r>
              <a:rPr lang="en-US" dirty="0" smtClean="0"/>
              <a:t>Task Difficulty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2700" y="6288897"/>
            <a:ext cx="9144378" cy="581802"/>
            <a:chOff x="12700" y="6288897"/>
            <a:chExt cx="9144378" cy="58180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240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Content Acquisition Podcasts (CAP)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0052"/>
            <a:ext cx="8229600" cy="487125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Videos that provide:</a:t>
            </a:r>
          </a:p>
          <a:p>
            <a:pPr marL="857250" lvl="1" indent="-457200"/>
            <a:r>
              <a:rPr lang="en-US" dirty="0">
                <a:solidFill>
                  <a:srgbClr val="008000"/>
                </a:solidFill>
              </a:rPr>
              <a:t>	</a:t>
            </a:r>
            <a:r>
              <a:rPr lang="en-US" dirty="0" smtClean="0">
                <a:solidFill>
                  <a:srgbClr val="008000"/>
                </a:solidFill>
              </a:rPr>
              <a:t>A definition of the effective classroom practices</a:t>
            </a:r>
          </a:p>
          <a:p>
            <a:pPr marL="857250" lvl="1" indent="-457200"/>
            <a:r>
              <a:rPr lang="en-US" dirty="0" smtClean="0">
                <a:solidFill>
                  <a:srgbClr val="008000"/>
                </a:solidFill>
              </a:rPr>
              <a:t>What the research says</a:t>
            </a:r>
          </a:p>
          <a:p>
            <a:pPr marL="857250" lvl="1" indent="-457200"/>
            <a:r>
              <a:rPr lang="en-US" dirty="0" smtClean="0">
                <a:solidFill>
                  <a:srgbClr val="008000"/>
                </a:solidFill>
              </a:rPr>
              <a:t>Some guidelines</a:t>
            </a:r>
          </a:p>
          <a:p>
            <a:pPr marL="857250" lvl="1" indent="-457200"/>
            <a:r>
              <a:rPr lang="en-US" dirty="0" smtClean="0">
                <a:solidFill>
                  <a:srgbClr val="008000"/>
                </a:solidFill>
              </a:rPr>
              <a:t>A few examples</a:t>
            </a:r>
          </a:p>
          <a:p>
            <a:pPr marL="857250" lvl="1" indent="-457200"/>
            <a:endParaRPr lang="en-US" dirty="0">
              <a:solidFill>
                <a:srgbClr val="008000"/>
              </a:solidFill>
            </a:endParaRPr>
          </a:p>
          <a:p>
            <a:pPr marL="400050" lvl="1" indent="0">
              <a:buNone/>
            </a:pPr>
            <a:r>
              <a:rPr lang="en-US" u="sng" dirty="0">
                <a:hlinkClick r:id="rId3"/>
              </a:rPr>
              <a:t>http://pbismissouri.org/archives/6095</a:t>
            </a:r>
            <a:endParaRPr lang="en-US" dirty="0" smtClean="0">
              <a:solidFill>
                <a:srgbClr val="008000"/>
              </a:solidFill>
            </a:endParaRPr>
          </a:p>
          <a:p>
            <a:pPr marL="400050" lvl="1" indent="0">
              <a:buNone/>
            </a:pPr>
            <a:endParaRPr lang="en-US" dirty="0">
              <a:solidFill>
                <a:srgbClr val="008000"/>
              </a:solidFill>
            </a:endParaRPr>
          </a:p>
          <a:p>
            <a:pPr marL="857250" lvl="1" indent="-457200"/>
            <a:endParaRPr lang="en-US" dirty="0" smtClean="0">
              <a:solidFill>
                <a:srgbClr val="008000"/>
              </a:solidFill>
            </a:endParaRPr>
          </a:p>
          <a:p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rgbClr val="008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700" y="6288897"/>
            <a:ext cx="9144378" cy="581802"/>
            <a:chOff x="12700" y="6288897"/>
            <a:chExt cx="9144378" cy="58180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1463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596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Videos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0052"/>
            <a:ext cx="8229600" cy="487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Short clips that show exemplary implementation of the effective classroom practice.</a:t>
            </a:r>
          </a:p>
          <a:p>
            <a:pPr marL="0" indent="0">
              <a:buNone/>
            </a:pPr>
            <a:endParaRPr lang="en-US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u="sng" dirty="0">
                <a:hlinkClick r:id="rId3"/>
              </a:rPr>
              <a:t>http://pbismissouri.org/archives/1243</a:t>
            </a:r>
            <a:endParaRPr lang="en-US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rgbClr val="008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700" y="6288897"/>
            <a:ext cx="9144378" cy="581802"/>
            <a:chOff x="12700" y="6288897"/>
            <a:chExt cx="9144378" cy="58180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3696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596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Classroom Modules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0052"/>
            <a:ext cx="8229600" cy="487125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Resources to provide staff development:</a:t>
            </a:r>
          </a:p>
          <a:p>
            <a:pPr lvl="2"/>
            <a:r>
              <a:rPr lang="en-US" sz="3200" dirty="0" smtClean="0"/>
              <a:t>PowerPoint with notes</a:t>
            </a:r>
          </a:p>
          <a:p>
            <a:pPr lvl="2"/>
            <a:r>
              <a:rPr lang="en-US" sz="3200" dirty="0" smtClean="0"/>
              <a:t>Activity Handouts </a:t>
            </a:r>
          </a:p>
          <a:p>
            <a:pPr lvl="2"/>
            <a:r>
              <a:rPr lang="en-US" sz="3200" dirty="0" smtClean="0"/>
              <a:t>Teacher Tool</a:t>
            </a:r>
          </a:p>
          <a:p>
            <a:pPr lvl="3"/>
            <a:r>
              <a:rPr lang="en-US" sz="2800" dirty="0" smtClean="0"/>
              <a:t>Summary of Effective Classroom Practice</a:t>
            </a:r>
          </a:p>
          <a:p>
            <a:pPr lvl="3"/>
            <a:r>
              <a:rPr lang="en-US" sz="2800" dirty="0" smtClean="0"/>
              <a:t>Teacher Self-Assessment</a:t>
            </a:r>
          </a:p>
          <a:p>
            <a:pPr marL="0" indent="0">
              <a:buNone/>
            </a:pPr>
            <a:endParaRPr lang="en-US" i="1" dirty="0" smtClean="0">
              <a:solidFill>
                <a:srgbClr val="008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700" y="6288897"/>
            <a:ext cx="9144378" cy="581802"/>
            <a:chOff x="12700" y="6288897"/>
            <a:chExt cx="9144378" cy="58180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66057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8966" y="0"/>
            <a:ext cx="9592966" cy="56878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65328" y="5951349"/>
            <a:ext cx="7346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pbismissouri.org/educators/effective-class-practice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063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78592" y="0"/>
            <a:ext cx="10922592" cy="61409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5295" y="6292312"/>
            <a:ext cx="4928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pbismissouri.org/archives/1243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175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596" y="8860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Tier 1 Workbook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077565"/>
            <a:ext cx="8229600" cy="51366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Workbook to teach school staff about Tier 1 implementation—content &amp; forms</a:t>
            </a:r>
          </a:p>
          <a:p>
            <a:r>
              <a:rPr lang="en-US" dirty="0" smtClean="0"/>
              <a:t>These effective classroom practices are embedded within chapters related to </a:t>
            </a:r>
            <a:r>
              <a:rPr lang="en-US" dirty="0" err="1" smtClean="0"/>
              <a:t>schoolwide</a:t>
            </a:r>
            <a:r>
              <a:rPr lang="en-US" dirty="0" smtClean="0"/>
              <a:t> implementation:</a:t>
            </a:r>
          </a:p>
          <a:p>
            <a:pPr marL="914400" lvl="1" indent="-514350">
              <a:buClr>
                <a:srgbClr val="008000"/>
              </a:buClr>
              <a:buFont typeface="+mj-lt"/>
              <a:buAutoNum type="arabicPeriod"/>
            </a:pPr>
            <a:r>
              <a:rPr lang="en-US" dirty="0" smtClean="0"/>
              <a:t>Classroom Expectations</a:t>
            </a:r>
          </a:p>
          <a:p>
            <a:pPr marL="914400" lvl="1" indent="-514350">
              <a:buClr>
                <a:srgbClr val="008000"/>
              </a:buClr>
              <a:buFont typeface="+mj-lt"/>
              <a:buAutoNum type="arabicPeriod"/>
            </a:pPr>
            <a:r>
              <a:rPr lang="en-US" dirty="0" smtClean="0"/>
              <a:t>Classroom Procedures &amp; Routines</a:t>
            </a:r>
          </a:p>
          <a:p>
            <a:pPr marL="914400" lvl="1" indent="-514350">
              <a:buClr>
                <a:srgbClr val="008000"/>
              </a:buClr>
              <a:buFont typeface="+mj-lt"/>
              <a:buAutoNum type="arabicPeriod"/>
            </a:pPr>
            <a:r>
              <a:rPr lang="en-US" dirty="0" smtClean="0"/>
              <a:t>Encouraging Expected Behavior</a:t>
            </a:r>
          </a:p>
          <a:p>
            <a:pPr marL="914400" lvl="1" indent="-514350">
              <a:buClr>
                <a:srgbClr val="008000"/>
              </a:buClr>
              <a:buFont typeface="+mj-lt"/>
              <a:buAutoNum type="arabicPeriod"/>
            </a:pPr>
            <a:r>
              <a:rPr lang="en-US" dirty="0" smtClean="0"/>
              <a:t>Discouraging Inappropriate Behavior</a:t>
            </a:r>
          </a:p>
          <a:p>
            <a:pPr>
              <a:buClr>
                <a:srgbClr val="008000"/>
              </a:buClr>
            </a:pPr>
            <a:r>
              <a:rPr lang="en-US" dirty="0" smtClean="0"/>
              <a:t>These are addressed in Chapter 8: Classrooms</a:t>
            </a:r>
          </a:p>
          <a:p>
            <a:pPr marL="914400" lvl="1" indent="-514350">
              <a:buClr>
                <a:srgbClr val="008000"/>
              </a:buClr>
              <a:buFont typeface="+mj-lt"/>
              <a:buAutoNum type="arabicPeriod"/>
            </a:pPr>
            <a:r>
              <a:rPr lang="en-US" dirty="0" smtClean="0"/>
              <a:t>Active Supervision</a:t>
            </a:r>
          </a:p>
          <a:p>
            <a:pPr marL="914400" lvl="1" indent="-514350">
              <a:buClr>
                <a:srgbClr val="008000"/>
              </a:buClr>
              <a:buFont typeface="+mj-lt"/>
              <a:buAutoNum type="arabicPeriod"/>
            </a:pPr>
            <a:r>
              <a:rPr lang="en-US" dirty="0" smtClean="0"/>
              <a:t>Opportunities to Respond</a:t>
            </a:r>
          </a:p>
          <a:p>
            <a:pPr marL="914400" lvl="1" indent="-514350">
              <a:buClr>
                <a:srgbClr val="008000"/>
              </a:buClr>
              <a:buFont typeface="+mj-lt"/>
              <a:buAutoNum type="arabicPeriod"/>
            </a:pPr>
            <a:r>
              <a:rPr lang="en-US" dirty="0" smtClean="0"/>
              <a:t>Activity Sequencing &amp; Choice</a:t>
            </a:r>
          </a:p>
          <a:p>
            <a:pPr marL="914400" lvl="1" indent="-514350">
              <a:buClr>
                <a:srgbClr val="008000"/>
              </a:buClr>
              <a:buFont typeface="+mj-lt"/>
              <a:buAutoNum type="arabicPeriod"/>
            </a:pPr>
            <a:r>
              <a:rPr lang="en-US" dirty="0" smtClean="0"/>
              <a:t>Task Difficulty</a:t>
            </a:r>
          </a:p>
          <a:p>
            <a:endParaRPr lang="en-US" dirty="0" smtClean="0">
              <a:solidFill>
                <a:srgbClr val="008000"/>
              </a:solidFill>
            </a:endParaRPr>
          </a:p>
          <a:p>
            <a:pPr lvl="1"/>
            <a:endParaRPr lang="en-US" dirty="0" smtClean="0">
              <a:solidFill>
                <a:srgbClr val="008000"/>
              </a:solidFill>
            </a:endParaRPr>
          </a:p>
          <a:p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rgbClr val="008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700" y="6288897"/>
            <a:ext cx="9144378" cy="581802"/>
            <a:chOff x="12700" y="6288897"/>
            <a:chExt cx="9144378" cy="58180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66057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44640" y="0"/>
            <a:ext cx="10488640" cy="58969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5844" y="6090834"/>
            <a:ext cx="5904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pbismissouri.org/teams/t1_workbook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289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2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n-US" dirty="0" smtClean="0"/>
              <a:t>Become familiar with the Effective Classroom Practices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 smtClean="0"/>
              <a:t>Become </a:t>
            </a:r>
            <a:r>
              <a:rPr lang="en-US" dirty="0"/>
              <a:t>familiar with </a:t>
            </a:r>
            <a:r>
              <a:rPr lang="en-US" dirty="0" smtClean="0"/>
              <a:t>MO SW-PBS resources available to you to provide professional development for your staff on Effective Classroom Practices :</a:t>
            </a:r>
          </a:p>
          <a:p>
            <a:pPr lvl="1"/>
            <a:r>
              <a:rPr lang="en-US" dirty="0" smtClean="0"/>
              <a:t>Content </a:t>
            </a:r>
            <a:r>
              <a:rPr lang="en-US" dirty="0"/>
              <a:t>Acquisition Podcasts (CAPs) </a:t>
            </a:r>
            <a:endParaRPr lang="en-US" dirty="0" smtClean="0"/>
          </a:p>
          <a:p>
            <a:pPr lvl="1"/>
            <a:r>
              <a:rPr lang="en-US" dirty="0" smtClean="0"/>
              <a:t>Accompanying </a:t>
            </a:r>
            <a:r>
              <a:rPr lang="en-US" dirty="0"/>
              <a:t>videos </a:t>
            </a:r>
            <a:endParaRPr lang="en-US" dirty="0" smtClean="0"/>
          </a:p>
          <a:p>
            <a:pPr lvl="1"/>
            <a:r>
              <a:rPr lang="en-US" dirty="0" smtClean="0"/>
              <a:t>Classroom Modules</a:t>
            </a:r>
          </a:p>
          <a:p>
            <a:pPr lvl="2"/>
            <a:r>
              <a:rPr lang="en-US" dirty="0" err="1" smtClean="0"/>
              <a:t>Powerpoint</a:t>
            </a:r>
            <a:r>
              <a:rPr lang="en-US" dirty="0" smtClean="0"/>
              <a:t>, Activity Handouts &amp; Teacher Tool</a:t>
            </a:r>
          </a:p>
          <a:p>
            <a:pPr lvl="1"/>
            <a:r>
              <a:rPr lang="en-US" dirty="0" smtClean="0"/>
              <a:t>Tier 1 Workbook</a:t>
            </a:r>
            <a:r>
              <a:rPr lang="en-US" dirty="0"/>
              <a:t> </a:t>
            </a:r>
          </a:p>
          <a:p>
            <a:pPr lvl="0"/>
            <a:r>
              <a:rPr lang="en-US" b="1" dirty="0">
                <a:solidFill>
                  <a:srgbClr val="00B050"/>
                </a:solidFill>
              </a:rPr>
              <a:t>Plan how the </a:t>
            </a:r>
            <a:r>
              <a:rPr lang="en-US" b="1" dirty="0" smtClean="0">
                <a:solidFill>
                  <a:srgbClr val="00B050"/>
                </a:solidFill>
              </a:rPr>
              <a:t>CAPs, videos, and modules </a:t>
            </a:r>
            <a:r>
              <a:rPr lang="en-US" b="1" dirty="0">
                <a:solidFill>
                  <a:srgbClr val="00B050"/>
                </a:solidFill>
              </a:rPr>
              <a:t>can be used by your schools as part of your professional development </a:t>
            </a:r>
            <a:r>
              <a:rPr lang="en-US" b="1" dirty="0" smtClean="0">
                <a:solidFill>
                  <a:srgbClr val="00B050"/>
                </a:solidFill>
              </a:rPr>
              <a:t>plan.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88897"/>
            <a:ext cx="9144378" cy="581802"/>
            <a:chOff x="12700" y="6288897"/>
            <a:chExt cx="9144378" cy="58180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2395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Effective 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Research-based</a:t>
            </a:r>
          </a:p>
          <a:p>
            <a:r>
              <a:rPr lang="en-US" dirty="0" smtClean="0"/>
              <a:t>Consistent, ongoing</a:t>
            </a:r>
          </a:p>
          <a:p>
            <a:r>
              <a:rPr lang="en-US" dirty="0" smtClean="0"/>
              <a:t>Convenient</a:t>
            </a:r>
          </a:p>
          <a:p>
            <a:r>
              <a:rPr lang="en-US" dirty="0" smtClean="0"/>
              <a:t>Relevant</a:t>
            </a:r>
          </a:p>
          <a:p>
            <a:r>
              <a:rPr lang="en-US" dirty="0" smtClean="0"/>
              <a:t>Differentiated</a:t>
            </a:r>
          </a:p>
          <a:p>
            <a:endParaRPr lang="en-US" dirty="0"/>
          </a:p>
          <a:p>
            <a:pPr marL="0" indent="0" algn="r">
              <a:buNone/>
            </a:pPr>
            <a:r>
              <a:rPr lang="en-US" sz="2800" i="1" dirty="0" err="1" smtClean="0"/>
              <a:t>Nobori</a:t>
            </a:r>
            <a:r>
              <a:rPr lang="en-US" sz="2800" i="1" dirty="0" smtClean="0"/>
              <a:t>, 2011</a:t>
            </a:r>
            <a:endParaRPr lang="en-US" sz="2800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88897"/>
            <a:ext cx="9144378" cy="581802"/>
            <a:chOff x="12700" y="6288897"/>
            <a:chExt cx="9144378" cy="58180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93152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 smtClean="0">
                <a:solidFill>
                  <a:srgbClr val="00B050"/>
                </a:solidFill>
              </a:rPr>
              <a:t>Become familiar with the Effective Classroom Practices</a:t>
            </a:r>
          </a:p>
          <a:p>
            <a:pPr lvl="0"/>
            <a:r>
              <a:rPr lang="en-US" dirty="0" smtClean="0"/>
              <a:t>Become </a:t>
            </a:r>
            <a:r>
              <a:rPr lang="en-US" dirty="0"/>
              <a:t>familiar with </a:t>
            </a:r>
            <a:r>
              <a:rPr lang="en-US" dirty="0" smtClean="0"/>
              <a:t>MO SW-PBS resources available to you to provide professional development for your staff on Effective Classroom Practices :</a:t>
            </a:r>
          </a:p>
          <a:p>
            <a:pPr lvl="1"/>
            <a:r>
              <a:rPr lang="en-US" dirty="0" smtClean="0"/>
              <a:t>Content </a:t>
            </a:r>
            <a:r>
              <a:rPr lang="en-US" dirty="0"/>
              <a:t>Acquisition Podcasts (CAPs) </a:t>
            </a:r>
            <a:endParaRPr lang="en-US" dirty="0" smtClean="0"/>
          </a:p>
          <a:p>
            <a:pPr lvl="1"/>
            <a:r>
              <a:rPr lang="en-US" dirty="0" smtClean="0"/>
              <a:t>Accompanying </a:t>
            </a:r>
            <a:r>
              <a:rPr lang="en-US" dirty="0"/>
              <a:t>videos </a:t>
            </a:r>
            <a:endParaRPr lang="en-US" dirty="0" smtClean="0"/>
          </a:p>
          <a:p>
            <a:pPr lvl="1"/>
            <a:r>
              <a:rPr lang="en-US" dirty="0" smtClean="0"/>
              <a:t>Classroom Modules</a:t>
            </a:r>
          </a:p>
          <a:p>
            <a:pPr lvl="2"/>
            <a:r>
              <a:rPr lang="en-US" dirty="0" err="1" smtClean="0"/>
              <a:t>Powerpoint</a:t>
            </a:r>
            <a:r>
              <a:rPr lang="en-US" dirty="0" smtClean="0"/>
              <a:t>, Activity Handouts &amp; Teacher Tool</a:t>
            </a:r>
          </a:p>
          <a:p>
            <a:pPr lvl="1"/>
            <a:r>
              <a:rPr lang="en-US" dirty="0" smtClean="0"/>
              <a:t>Tier 1 Workbook</a:t>
            </a:r>
            <a:r>
              <a:rPr lang="en-US" dirty="0"/>
              <a:t> </a:t>
            </a:r>
          </a:p>
          <a:p>
            <a:pPr lvl="0"/>
            <a:r>
              <a:rPr lang="en-US" dirty="0"/>
              <a:t>Plan how the CAPs </a:t>
            </a:r>
            <a:r>
              <a:rPr lang="en-US" dirty="0" smtClean="0"/>
              <a:t>, videos and modules can </a:t>
            </a:r>
            <a:r>
              <a:rPr lang="en-US" dirty="0"/>
              <a:t>be used by your schools as part of your professional development </a:t>
            </a:r>
            <a:r>
              <a:rPr lang="en-US" dirty="0" smtClean="0"/>
              <a:t>plan.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88897"/>
            <a:ext cx="9144378" cy="581802"/>
            <a:chOff x="12700" y="6288897"/>
            <a:chExt cx="9144378" cy="58180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4790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72100"/>
            <a:ext cx="8595520" cy="5380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Some characteristics: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Includes </a:t>
            </a:r>
            <a:r>
              <a:rPr lang="en-US" dirty="0"/>
              <a:t>training, practice, </a:t>
            </a:r>
            <a:r>
              <a:rPr lang="en-US" dirty="0" smtClean="0"/>
              <a:t>feedback </a:t>
            </a:r>
            <a:r>
              <a:rPr lang="en-US" dirty="0"/>
              <a:t>and coaching or other follow-up </a:t>
            </a:r>
            <a:r>
              <a:rPr lang="en-US" dirty="0" smtClean="0"/>
              <a:t>procedures/support</a:t>
            </a:r>
            <a:endParaRPr lang="en-US" dirty="0"/>
          </a:p>
          <a:p>
            <a:r>
              <a:rPr lang="en-US" dirty="0" smtClean="0"/>
              <a:t>Provides opportunities </a:t>
            </a:r>
            <a:r>
              <a:rPr lang="en-US" dirty="0"/>
              <a:t>for teachers to interact with </a:t>
            </a:r>
            <a:r>
              <a:rPr lang="en-US" dirty="0" smtClean="0"/>
              <a:t>peers</a:t>
            </a:r>
            <a:endParaRPr lang="en-US" dirty="0"/>
          </a:p>
          <a:p>
            <a:endParaRPr lang="en-US" dirty="0" smtClean="0"/>
          </a:p>
          <a:p>
            <a:pPr marL="0" indent="0" algn="r">
              <a:buNone/>
            </a:pPr>
            <a:r>
              <a:rPr lang="en-US" sz="2400" i="1" dirty="0" err="1" smtClean="0"/>
              <a:t>Ismat</a:t>
            </a:r>
            <a:r>
              <a:rPr lang="en-US" sz="2400" i="1" dirty="0" smtClean="0"/>
              <a:t>, 1996</a:t>
            </a:r>
            <a:endParaRPr lang="en-US" sz="2400" i="1" dirty="0"/>
          </a:p>
          <a:p>
            <a:pPr algn="r"/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88897"/>
            <a:ext cx="9144378" cy="581802"/>
            <a:chOff x="12700" y="6288897"/>
            <a:chExt cx="9144378" cy="58180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260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596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  <a:hlinkClick r:id="rId3" action="ppaction://hlinkfile"/>
              </a:rPr>
              <a:t>Activity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0052"/>
            <a:ext cx="8229600" cy="4871259"/>
          </a:xfrm>
        </p:spPr>
        <p:txBody>
          <a:bodyPr>
            <a:normAutofit/>
          </a:bodyPr>
          <a:lstStyle/>
          <a:p>
            <a:pPr marL="457200" indent="-457200"/>
            <a:r>
              <a:rPr lang="en-US" dirty="0" smtClean="0">
                <a:solidFill>
                  <a:srgbClr val="00B050"/>
                </a:solidFill>
              </a:rPr>
              <a:t>Now is time for you to begin developing a strategic professional </a:t>
            </a:r>
            <a:r>
              <a:rPr lang="en-US" dirty="0">
                <a:solidFill>
                  <a:srgbClr val="00B050"/>
                </a:solidFill>
              </a:rPr>
              <a:t>development plan to share with your team prior to the beginning of the school year.  </a:t>
            </a:r>
            <a:endParaRPr lang="en-US" dirty="0" smtClean="0">
              <a:solidFill>
                <a:srgbClr val="00B050"/>
              </a:solidFill>
            </a:endParaRPr>
          </a:p>
          <a:p>
            <a:pPr marL="457200" indent="-457200"/>
            <a:r>
              <a:rPr lang="en-US" dirty="0" smtClean="0">
                <a:solidFill>
                  <a:srgbClr val="00B050"/>
                </a:solidFill>
              </a:rPr>
              <a:t>Be specific - include </a:t>
            </a:r>
            <a:r>
              <a:rPr lang="en-US" dirty="0">
                <a:solidFill>
                  <a:srgbClr val="00B050"/>
                </a:solidFill>
              </a:rPr>
              <a:t>names, dates, times and names of others who can make your plan to develop staff expertise happen!</a:t>
            </a:r>
          </a:p>
          <a:p>
            <a:pPr marL="857250" lvl="1" indent="-457200"/>
            <a:endParaRPr lang="en-US" dirty="0" smtClean="0">
              <a:solidFill>
                <a:srgbClr val="008000"/>
              </a:solidFill>
            </a:endParaRPr>
          </a:p>
          <a:p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rgbClr val="008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700" y="6288897"/>
            <a:ext cx="9144378" cy="581802"/>
            <a:chOff x="12700" y="6288897"/>
            <a:chExt cx="9144378" cy="58180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66057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Questions?  Comments?  Contact: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Linda Bradley, </a:t>
            </a:r>
            <a:r>
              <a:rPr lang="en-US" dirty="0" smtClean="0">
                <a:hlinkClick r:id="rId3"/>
              </a:rPr>
              <a:t>bradleyl@missouri.edu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Diane Feeley, </a:t>
            </a:r>
            <a:r>
              <a:rPr lang="en-US" dirty="0" smtClean="0">
                <a:hlinkClick r:id="rId4"/>
              </a:rPr>
              <a:t>feeleyd@missouri.edu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88897"/>
            <a:ext cx="9144378" cy="581802"/>
            <a:chOff x="12700" y="6288897"/>
            <a:chExt cx="9144378" cy="58180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8191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Why Focus on Effective Classroom Practices? 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0052"/>
            <a:ext cx="8229600" cy="487125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To Increase Academic Learning Time:</a:t>
            </a:r>
          </a:p>
          <a:p>
            <a:pPr marL="400050" lvl="1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Instructional Time</a:t>
            </a:r>
            <a:r>
              <a:rPr lang="en-US" dirty="0" smtClean="0"/>
              <a:t>–the amount of the </a:t>
            </a:r>
            <a:r>
              <a:rPr lang="en-US" b="1" i="1" dirty="0" smtClean="0"/>
              <a:t>allocated 		time</a:t>
            </a:r>
            <a:r>
              <a:rPr lang="en-US" i="1" dirty="0" smtClean="0"/>
              <a:t> </a:t>
            </a:r>
            <a:r>
              <a:rPr lang="en-US" dirty="0" smtClean="0"/>
              <a:t>that actually results in teaching.</a:t>
            </a:r>
          </a:p>
          <a:p>
            <a:pPr marL="0" indent="0">
              <a:buNone/>
            </a:pPr>
            <a:endParaRPr lang="en-US" sz="1000" dirty="0" smtClean="0"/>
          </a:p>
          <a:p>
            <a:pPr marL="400050" lvl="1" indent="0">
              <a:buNone/>
            </a:pPr>
            <a:r>
              <a:rPr lang="en-US" i="1" dirty="0" smtClean="0">
                <a:solidFill>
                  <a:srgbClr val="008000"/>
                </a:solidFill>
              </a:rPr>
              <a:t>Engaged </a:t>
            </a:r>
            <a:r>
              <a:rPr lang="en-US" i="1" dirty="0">
                <a:solidFill>
                  <a:srgbClr val="008000"/>
                </a:solidFill>
              </a:rPr>
              <a:t>Time</a:t>
            </a:r>
            <a:r>
              <a:rPr lang="en-US" dirty="0"/>
              <a:t>–the amount of</a:t>
            </a:r>
            <a:r>
              <a:rPr lang="en-US" i="1" dirty="0"/>
              <a:t> instructional </a:t>
            </a:r>
            <a:r>
              <a:rPr lang="en-US" i="1" dirty="0" smtClean="0"/>
              <a:t>time 		</a:t>
            </a:r>
            <a:r>
              <a:rPr lang="en-US" dirty="0" smtClean="0"/>
              <a:t>students </a:t>
            </a:r>
            <a:r>
              <a:rPr lang="en-US" dirty="0"/>
              <a:t>are </a:t>
            </a:r>
            <a:r>
              <a:rPr lang="en-US" b="1" dirty="0"/>
              <a:t>actively engaged in </a:t>
            </a:r>
            <a:r>
              <a:rPr lang="en-US" b="1" dirty="0" smtClean="0"/>
              <a:t>learning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Some Classroom Practices Are Best Predictors of Sustainability </a:t>
            </a:r>
            <a:r>
              <a:rPr lang="en-US" sz="2400" dirty="0" smtClean="0">
                <a:solidFill>
                  <a:srgbClr val="008000"/>
                </a:solidFill>
              </a:rPr>
              <a:t>(Matthews, McIntosh, Frank &amp; May, 2013)</a:t>
            </a:r>
          </a:p>
          <a:p>
            <a:pPr marL="0" indent="0">
              <a:buNone/>
            </a:pPr>
            <a:endParaRPr lang="en-US" dirty="0" smtClean="0">
              <a:solidFill>
                <a:srgbClr val="008000"/>
              </a:solidFill>
            </a:endParaRPr>
          </a:p>
          <a:p>
            <a:endParaRPr lang="en-US" sz="24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rgbClr val="008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700" y="6288897"/>
            <a:ext cx="9144378" cy="581802"/>
            <a:chOff x="12700" y="6288897"/>
            <a:chExt cx="9144378" cy="58180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88893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Effective Classroom Practices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Instructional and Engaged Time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9296" y="1553730"/>
            <a:ext cx="728703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Classroom Expectations</a:t>
            </a:r>
          </a:p>
          <a:p>
            <a:pPr marL="514350" indent="-514350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Classroom Procedures &amp; Routines</a:t>
            </a:r>
          </a:p>
          <a:p>
            <a:pPr marL="514350" indent="-514350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Encouraging Expected Behavior</a:t>
            </a:r>
          </a:p>
          <a:p>
            <a:pPr marL="514350" indent="-514350"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Discouraging Inappropriate Behavior</a:t>
            </a:r>
          </a:p>
          <a:p>
            <a:pPr marL="514350" indent="-51435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Active Supervision</a:t>
            </a:r>
          </a:p>
          <a:p>
            <a:pPr marL="514350" indent="-51435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Opportunities to Respond</a:t>
            </a:r>
          </a:p>
          <a:p>
            <a:pPr marL="514350" indent="-51435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Activity Sequencing &amp; Choice</a:t>
            </a:r>
          </a:p>
          <a:p>
            <a:pPr marL="514350" indent="-51435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Task Difficulty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2700" y="6288897"/>
            <a:ext cx="9144378" cy="581802"/>
            <a:chOff x="12700" y="6288897"/>
            <a:chExt cx="9144378" cy="58180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Left Arrow 3"/>
          <p:cNvSpPr/>
          <p:nvPr/>
        </p:nvSpPr>
        <p:spPr>
          <a:xfrm rot="20018997">
            <a:off x="6520070" y="755374"/>
            <a:ext cx="2166730" cy="153062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Increase</a:t>
            </a:r>
          </a:p>
          <a:p>
            <a:pPr algn="ctr"/>
            <a:r>
              <a:rPr lang="en-US" b="1" dirty="0" smtClean="0"/>
              <a:t>Instructional Time</a:t>
            </a:r>
            <a:endParaRPr lang="en-US" b="1" dirty="0"/>
          </a:p>
        </p:txBody>
      </p:sp>
      <p:sp>
        <p:nvSpPr>
          <p:cNvPr id="10" name="Left Arrow 9"/>
          <p:cNvSpPr/>
          <p:nvPr/>
        </p:nvSpPr>
        <p:spPr>
          <a:xfrm rot="20018997">
            <a:off x="6520071" y="3530681"/>
            <a:ext cx="2166730" cy="1530626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Increase Engaged Time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63057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Effective Classroom Practices</a:t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>
                <a:solidFill>
                  <a:srgbClr val="008000"/>
                </a:solidFill>
              </a:rPr>
              <a:t>Sustainability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485" y="1893214"/>
            <a:ext cx="7287030" cy="4525963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008000"/>
              </a:buClr>
              <a:buFont typeface="+mj-lt"/>
              <a:buAutoNum type="arabicPeriod"/>
            </a:pPr>
            <a:r>
              <a:rPr lang="en-US" dirty="0" smtClean="0"/>
              <a:t>Classroom Expectations</a:t>
            </a:r>
          </a:p>
          <a:p>
            <a:pPr marL="514350" indent="-514350">
              <a:buClr>
                <a:srgbClr val="008000"/>
              </a:buClr>
              <a:buFont typeface="+mj-lt"/>
              <a:buAutoNum type="arabicPeriod"/>
            </a:pPr>
            <a:r>
              <a:rPr lang="en-US" dirty="0" smtClean="0"/>
              <a:t>Classroom Procedures &amp; Routines</a:t>
            </a:r>
          </a:p>
          <a:p>
            <a:pPr marL="514350" indent="-514350">
              <a:buClr>
                <a:srgbClr val="008000"/>
              </a:buClr>
              <a:buFont typeface="+mj-lt"/>
              <a:buAutoNum type="arabicPeriod"/>
            </a:pPr>
            <a:r>
              <a:rPr lang="en-US" dirty="0" smtClean="0"/>
              <a:t>Encouraging Expected Behavior</a:t>
            </a:r>
          </a:p>
          <a:p>
            <a:pPr marL="514350" indent="-514350">
              <a:buClr>
                <a:srgbClr val="008000"/>
              </a:buClr>
              <a:buFont typeface="+mj-lt"/>
              <a:buAutoNum type="arabicPeriod"/>
            </a:pPr>
            <a:r>
              <a:rPr lang="en-US" dirty="0" smtClean="0"/>
              <a:t>Task Difficulty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2700" y="6288897"/>
            <a:ext cx="9144378" cy="581802"/>
            <a:chOff x="12700" y="6288897"/>
            <a:chExt cx="9144378" cy="58180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66180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0204"/>
            <a:ext cx="8229600" cy="11430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sz="4000" dirty="0" smtClean="0">
                <a:solidFill>
                  <a:srgbClr val="008000"/>
                </a:solidFill>
                <a:latin typeface="Calibri" charset="0"/>
                <a:ea typeface="ＭＳ Ｐゴシック" charset="0"/>
                <a:cs typeface="ＭＳ Ｐゴシック" charset="0"/>
              </a:rPr>
              <a:t>Three Levels of Implementation</a:t>
            </a:r>
            <a:endParaRPr lang="en-US" sz="4000" dirty="0">
              <a:solidFill>
                <a:srgbClr val="008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61068" y="1337740"/>
            <a:ext cx="54864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algn="ctr" eaLnBrk="0" hangingPunct="0">
              <a:spcBef>
                <a:spcPts val="0"/>
              </a:spcBef>
              <a:spcAft>
                <a:spcPts val="0"/>
              </a:spcAft>
            </a:pPr>
            <a:r>
              <a:rPr lang="en-US" sz="3200" kern="1200" dirty="0">
                <a:solidFill>
                  <a:srgbClr val="008000"/>
                </a:solidFill>
                <a:effectLst/>
                <a:latin typeface="+mj-lt"/>
                <a:ea typeface="ＭＳ Ｐゴシック"/>
                <a:cs typeface="Franklin Gothic Book"/>
              </a:rPr>
              <a:t>A Continuum of Support for All</a:t>
            </a:r>
            <a:endParaRPr lang="en-US" sz="3200" dirty="0">
              <a:solidFill>
                <a:srgbClr val="008000"/>
              </a:solidFill>
              <a:effectLst/>
              <a:latin typeface="+mj-lt"/>
              <a:ea typeface="ＭＳ 明朝"/>
              <a:cs typeface="Times New Roman"/>
            </a:endParaRP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776455" y="5045140"/>
            <a:ext cx="237757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marR="0" indent="-223838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8000"/>
                </a:solidFill>
                <a:effectLst/>
                <a:latin typeface="+mj-lt"/>
                <a:ea typeface="ＭＳ 明朝"/>
                <a:cs typeface="Times New Roman"/>
              </a:rPr>
              <a:t>Tier One</a:t>
            </a:r>
            <a:endParaRPr lang="en-US" sz="2000" dirty="0">
              <a:solidFill>
                <a:srgbClr val="008000"/>
              </a:solidFill>
              <a:effectLst/>
              <a:latin typeface="+mj-lt"/>
              <a:ea typeface="ＭＳ 明朝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All students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Preventive, proactiv</a:t>
            </a:r>
            <a:r>
              <a:rPr lang="en-US" sz="1600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e</a:t>
            </a:r>
            <a:endParaRPr lang="en-US" sz="1600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5832137" y="5037330"/>
            <a:ext cx="262123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marR="0" indent="-223838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8000"/>
                </a:solidFill>
                <a:effectLst/>
                <a:latin typeface="+mj-lt"/>
                <a:ea typeface="ＭＳ 明朝"/>
                <a:cs typeface="Times New Roman"/>
              </a:rPr>
              <a:t>Tier One</a:t>
            </a:r>
            <a:endParaRPr lang="en-US" sz="2000" dirty="0">
              <a:solidFill>
                <a:srgbClr val="008000"/>
              </a:solidFill>
              <a:effectLst/>
              <a:latin typeface="+mj-lt"/>
              <a:ea typeface="ＭＳ 明朝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All settings, all </a:t>
            </a:r>
            <a:r>
              <a:rPr lang="en-US" kern="1200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students</a:t>
            </a:r>
            <a:endParaRPr lang="en-US" dirty="0">
              <a:latin typeface="+mj-lt"/>
              <a:ea typeface="Times New Roman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Preventive</a:t>
            </a: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, proactive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1129573" y="3793521"/>
            <a:ext cx="2569934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marR="0" indent="-223838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8000"/>
                </a:solidFill>
                <a:effectLst/>
                <a:latin typeface="+mj-lt"/>
                <a:ea typeface="ＭＳ 明朝"/>
                <a:cs typeface="Times New Roman"/>
              </a:rPr>
              <a:t>Tier Two </a:t>
            </a:r>
            <a:endParaRPr lang="en-US" sz="2000" dirty="0">
              <a:solidFill>
                <a:srgbClr val="008000"/>
              </a:solidFill>
              <a:effectLst/>
              <a:latin typeface="+mj-lt"/>
              <a:ea typeface="ＭＳ 明朝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Some students (at-risk)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High efficiency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Rapid response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5555202" y="3828699"/>
            <a:ext cx="2569934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marR="0" indent="-223838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8000"/>
                </a:solidFill>
                <a:effectLst/>
                <a:latin typeface="+mj-lt"/>
                <a:ea typeface="ＭＳ 明朝"/>
                <a:cs typeface="Times New Roman"/>
              </a:rPr>
              <a:t>Tier Two</a:t>
            </a:r>
            <a:endParaRPr lang="en-US" sz="2000" dirty="0">
              <a:solidFill>
                <a:srgbClr val="008000"/>
              </a:solidFill>
              <a:effectLst/>
              <a:latin typeface="+mj-lt"/>
              <a:ea typeface="ＭＳ 明朝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Some students (at-risk)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High efficiency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2238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Rapid response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1516587" y="2567957"/>
            <a:ext cx="2274982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marR="0" indent="-173038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8000"/>
                </a:solidFill>
                <a:effectLst/>
                <a:latin typeface="+mj-lt"/>
                <a:ea typeface="ＭＳ 明朝"/>
                <a:cs typeface="Times New Roman"/>
              </a:rPr>
              <a:t>Tier Three</a:t>
            </a:r>
            <a:endParaRPr lang="en-US" sz="2000" dirty="0">
              <a:solidFill>
                <a:srgbClr val="008000"/>
              </a:solidFill>
              <a:effectLst/>
              <a:latin typeface="+mj-lt"/>
              <a:ea typeface="ＭＳ 明朝"/>
              <a:cs typeface="Times New Roman"/>
            </a:endParaRPr>
          </a:p>
          <a:p>
            <a:pPr marL="455612" marR="0" lvl="0" indent="-285750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Arial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Individual Students</a:t>
            </a:r>
            <a:endParaRPr lang="en-US" dirty="0">
              <a:solidFill>
                <a:srgbClr val="000000"/>
              </a:solidFill>
              <a:effectLst/>
              <a:latin typeface="+mj-lt"/>
              <a:ea typeface="Times New Roman"/>
              <a:cs typeface="Times New Roman"/>
            </a:endParaRPr>
          </a:p>
          <a:p>
            <a:pPr marL="455612" marR="0" lvl="0" indent="-285750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Arial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Assessment-based</a:t>
            </a:r>
            <a:endParaRPr lang="en-US" dirty="0">
              <a:solidFill>
                <a:srgbClr val="000000"/>
              </a:solidFill>
              <a:effectLst/>
              <a:latin typeface="+mj-lt"/>
              <a:ea typeface="Times New Roman"/>
              <a:cs typeface="Times New Roman"/>
            </a:endParaRPr>
          </a:p>
          <a:p>
            <a:pPr marL="455612" marR="0" lvl="0" indent="-285750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Arial"/>
              <a:buChar char="•"/>
              <a:tabLst>
                <a:tab pos="457200" algn="l"/>
              </a:tabLst>
            </a:pP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High Intensity</a:t>
            </a:r>
            <a:endParaRPr lang="en-US" dirty="0">
              <a:solidFill>
                <a:srgbClr val="000000"/>
              </a:solidFill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16" name="Text Box 42"/>
          <p:cNvSpPr txBox="1">
            <a:spLocks noChangeArrowheads="1"/>
          </p:cNvSpPr>
          <p:nvPr/>
        </p:nvSpPr>
        <p:spPr bwMode="auto">
          <a:xfrm>
            <a:off x="5112338" y="2560147"/>
            <a:ext cx="3108543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119063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8000"/>
                </a:solidFill>
                <a:effectLst/>
                <a:latin typeface="+mj-lt"/>
                <a:ea typeface="ＭＳ 明朝"/>
                <a:cs typeface="Times New Roman"/>
              </a:rPr>
              <a:t>Tier </a:t>
            </a:r>
            <a:r>
              <a:rPr lang="en-US" sz="2000" kern="1200" dirty="0" smtClean="0">
                <a:solidFill>
                  <a:srgbClr val="008000"/>
                </a:solidFill>
                <a:effectLst/>
                <a:latin typeface="+mj-lt"/>
                <a:ea typeface="ＭＳ 明朝"/>
                <a:cs typeface="Times New Roman"/>
              </a:rPr>
              <a:t>Three</a:t>
            </a:r>
            <a:endParaRPr lang="en-US" sz="2000" dirty="0">
              <a:solidFill>
                <a:srgbClr val="008000"/>
              </a:solidFill>
              <a:latin typeface="+mj-lt"/>
              <a:ea typeface="ＭＳ 明朝"/>
              <a:cs typeface="Times New Roman"/>
            </a:endParaRPr>
          </a:p>
          <a:p>
            <a:pPr marL="404813" marR="0" indent="-285750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Arial"/>
              <a:buChar char="•"/>
            </a:pPr>
            <a:r>
              <a:rPr lang="en-US" kern="1200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Individual </a:t>
            </a: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Students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1730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Assessment</a:t>
            </a: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-based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  <a:p>
            <a:pPr marL="342900" marR="0" lvl="0" indent="-173038"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Font typeface="Times"/>
              <a:buChar char="•"/>
              <a:tabLst>
                <a:tab pos="457200" algn="l"/>
              </a:tabLst>
            </a:pPr>
            <a:r>
              <a:rPr lang="en-US" kern="1200" dirty="0" smtClean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 Intense</a:t>
            </a:r>
            <a:r>
              <a:rPr lang="en-US" kern="1200" dirty="0">
                <a:solidFill>
                  <a:srgbClr val="000000"/>
                </a:solidFill>
                <a:effectLst/>
                <a:latin typeface="+mj-lt"/>
                <a:ea typeface="Times New Roman"/>
                <a:cs typeface="Times New Roman"/>
              </a:rPr>
              <a:t>, durable procedures</a:t>
            </a:r>
            <a:endParaRPr lang="en-US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18" name="Text Box 1"/>
          <p:cNvSpPr txBox="1"/>
          <p:nvPr/>
        </p:nvSpPr>
        <p:spPr>
          <a:xfrm>
            <a:off x="982134" y="1990980"/>
            <a:ext cx="2865002" cy="45844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8000"/>
                </a:solidFill>
                <a:effectLst/>
                <a:latin typeface="+mj-lt"/>
                <a:ea typeface="ＭＳ 明朝"/>
                <a:cs typeface="Times New Roman"/>
              </a:rPr>
              <a:t>Academic Systems</a:t>
            </a:r>
          </a:p>
        </p:txBody>
      </p:sp>
      <p:sp>
        <p:nvSpPr>
          <p:cNvPr id="19" name="Text Box 2"/>
          <p:cNvSpPr txBox="1"/>
          <p:nvPr/>
        </p:nvSpPr>
        <p:spPr>
          <a:xfrm>
            <a:off x="5099622" y="1990980"/>
            <a:ext cx="3180778" cy="45844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8000"/>
                </a:solidFill>
                <a:effectLst/>
                <a:latin typeface="+mj-lt"/>
                <a:ea typeface="ＭＳ 明朝"/>
                <a:cs typeface="Times New Roman"/>
              </a:rPr>
              <a:t>Behavioral Systems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903164" y="2368695"/>
            <a:ext cx="506420" cy="3450462"/>
            <a:chOff x="0" y="0"/>
            <a:chExt cx="379730" cy="2260600"/>
          </a:xfrm>
        </p:grpSpPr>
        <p:sp>
          <p:nvSpPr>
            <p:cNvPr id="21" name="AutoShape 6"/>
            <p:cNvSpPr>
              <a:spLocks/>
            </p:cNvSpPr>
            <p:nvPr/>
          </p:nvSpPr>
          <p:spPr bwMode="auto">
            <a:xfrm rot="20356367" flipH="1">
              <a:off x="0" y="40640"/>
              <a:ext cx="209149" cy="785495"/>
            </a:xfrm>
            <a:prstGeom prst="rightBrace">
              <a:avLst>
                <a:gd name="adj1" fmla="val 39574"/>
                <a:gd name="adj2" fmla="val 7305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FAA26D3D-D897-4be2-8F04-BA451C77F1D7}">
                <ma14:placeholderFlag xmlns:ma14="http://schemas.microsoft.com/office/mac/drawingml/2011/main"/>
              </a:ext>
              <a:ext uri="{C572A759-6A51-4108-AA02-DFA0A04FC94B}">
                <ma14:wrappingTextBoxFlag xmlns:ma14="http://schemas.microsoft.com/office/mac/drawingml/2011/main"/>
              </a:ext>
            </a:extLst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22" name="AutoShape 6"/>
            <p:cNvSpPr>
              <a:spLocks/>
            </p:cNvSpPr>
            <p:nvPr/>
          </p:nvSpPr>
          <p:spPr bwMode="auto">
            <a:xfrm rot="20095702" flipH="1">
              <a:off x="80010" y="95885"/>
              <a:ext cx="111125" cy="313690"/>
            </a:xfrm>
            <a:prstGeom prst="rightBrace">
              <a:avLst>
                <a:gd name="adj1" fmla="val 72917"/>
                <a:gd name="adj2" fmla="val 6043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>
                <a:rot lat="0" lon="10799999" rev="21480000"/>
              </a:camera>
              <a:lightRig rig="threePt" dir="t"/>
            </a:scene3d>
            <a:extLst>
              <a:ext uri="{FAA26D3D-D897-4be2-8F04-BA451C77F1D7}">
                <ma14:placeholderFlag xmlns:ma14="http://schemas.microsoft.com/office/mac/drawingml/2011/main"/>
              </a:ext>
              <a:ext uri="{C572A759-6A51-4108-AA02-DFA0A04FC94B}">
                <ma14:wrappingTextBoxFlag xmlns:ma14="http://schemas.microsoft.com/office/mac/drawingml/2011/main"/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AutoShape 6"/>
            <p:cNvSpPr>
              <a:spLocks/>
            </p:cNvSpPr>
            <p:nvPr/>
          </p:nvSpPr>
          <p:spPr bwMode="auto">
            <a:xfrm rot="20356367" flipH="1">
              <a:off x="81915" y="0"/>
              <a:ext cx="297815" cy="2260600"/>
            </a:xfrm>
            <a:prstGeom prst="rightBrace">
              <a:avLst>
                <a:gd name="adj1" fmla="val 39574"/>
                <a:gd name="adj2" fmla="val 7723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>
                <a:rot lat="0" lon="10800000" rev="0"/>
              </a:camera>
              <a:lightRig rig="threePt" dir="t"/>
            </a:scene3d>
            <a:extLst>
              <a:ext uri="{FAA26D3D-D897-4be2-8F04-BA451C77F1D7}">
                <ma14:placeholderFlag xmlns:ma14="http://schemas.microsoft.com/office/mac/drawingml/2011/main"/>
              </a:ext>
              <a:ext uri="{C572A759-6A51-4108-AA02-DFA0A04FC94B}">
                <ma14:wrappingTextBoxFlag xmlns:ma14="http://schemas.microsoft.com/office/mac/drawingml/2011/main"/>
              </a:ext>
            </a:extLst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24" name="Isosceles Triangle 23"/>
          <p:cNvSpPr/>
          <p:nvPr/>
        </p:nvSpPr>
        <p:spPr>
          <a:xfrm>
            <a:off x="3296012" y="2477806"/>
            <a:ext cx="1988262" cy="3367704"/>
          </a:xfrm>
          <a:prstGeom prst="triangle">
            <a:avLst/>
          </a:prstGeom>
          <a:gradFill>
            <a:gsLst>
              <a:gs pos="0">
                <a:srgbClr val="008000"/>
              </a:gs>
              <a:gs pos="100000">
                <a:srgbClr val="FF0000"/>
              </a:gs>
              <a:gs pos="75000">
                <a:srgbClr val="FFFF00"/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2700" y="6288897"/>
            <a:ext cx="9144378" cy="581802"/>
            <a:chOff x="12700" y="6288897"/>
            <a:chExt cx="9144378" cy="581802"/>
          </a:xfrm>
        </p:grpSpPr>
        <p:sp>
          <p:nvSpPr>
            <p:cNvPr id="26" name="Rectangle 2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12182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2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n-US" dirty="0" smtClean="0"/>
              <a:t>Become familiar with the Effective Classroom Practices</a:t>
            </a:r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Become </a:t>
            </a:r>
            <a:r>
              <a:rPr lang="en-US" b="1" dirty="0">
                <a:solidFill>
                  <a:srgbClr val="00B050"/>
                </a:solidFill>
              </a:rPr>
              <a:t>familiar with </a:t>
            </a:r>
            <a:r>
              <a:rPr lang="en-US" b="1" dirty="0" smtClean="0">
                <a:solidFill>
                  <a:srgbClr val="00B050"/>
                </a:solidFill>
              </a:rPr>
              <a:t>MO SW-PBS resources available to you to provide professional development for your staff on Effective Classroom Practices :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Content </a:t>
            </a:r>
            <a:r>
              <a:rPr lang="en-US" b="1" dirty="0">
                <a:solidFill>
                  <a:srgbClr val="00B050"/>
                </a:solidFill>
              </a:rPr>
              <a:t>Acquisition Podcasts (CAPs) 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Accompanying </a:t>
            </a:r>
            <a:r>
              <a:rPr lang="en-US" b="1" dirty="0">
                <a:solidFill>
                  <a:srgbClr val="00B050"/>
                </a:solidFill>
              </a:rPr>
              <a:t>videos </a:t>
            </a:r>
            <a:endParaRPr lang="en-US" b="1" dirty="0" smtClean="0">
              <a:solidFill>
                <a:srgbClr val="00B050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Classroom Modules</a:t>
            </a:r>
          </a:p>
          <a:p>
            <a:pPr lvl="2"/>
            <a:r>
              <a:rPr lang="en-US" b="1" dirty="0" err="1" smtClean="0">
                <a:solidFill>
                  <a:srgbClr val="00B050"/>
                </a:solidFill>
              </a:rPr>
              <a:t>Powerpoint</a:t>
            </a:r>
            <a:r>
              <a:rPr lang="en-US" b="1" dirty="0" smtClean="0">
                <a:solidFill>
                  <a:srgbClr val="00B050"/>
                </a:solidFill>
              </a:rPr>
              <a:t>, Activity Handouts &amp; Teacher Tool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Tier 1 Workbook</a:t>
            </a:r>
            <a:r>
              <a:rPr lang="en-US" b="1" dirty="0">
                <a:solidFill>
                  <a:srgbClr val="00B050"/>
                </a:solidFill>
              </a:rPr>
              <a:t> </a:t>
            </a:r>
          </a:p>
          <a:p>
            <a:pPr lvl="0"/>
            <a:r>
              <a:rPr lang="en-US" dirty="0"/>
              <a:t>Plan how the </a:t>
            </a:r>
            <a:r>
              <a:rPr lang="en-US" dirty="0" smtClean="0"/>
              <a:t>CAPs, videos, and modules </a:t>
            </a:r>
            <a:r>
              <a:rPr lang="en-US" dirty="0"/>
              <a:t>can be used by your schools as part of your professional development </a:t>
            </a:r>
            <a:r>
              <a:rPr lang="en-US" dirty="0" smtClean="0"/>
              <a:t>plan.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88897"/>
            <a:ext cx="9144378" cy="581802"/>
            <a:chOff x="12700" y="6288897"/>
            <a:chExt cx="9144378" cy="58180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8296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1187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85793"/>
              </p:ext>
            </p:extLst>
          </p:nvPr>
        </p:nvGraphicFramePr>
        <p:xfrm>
          <a:off x="457200" y="866615"/>
          <a:ext cx="8229600" cy="5749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0898"/>
                <a:gridCol w="1011426"/>
                <a:gridCol w="893819"/>
                <a:gridCol w="1207537"/>
                <a:gridCol w="1645920"/>
              </a:tblGrid>
              <a:tr h="5417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Video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Workbook</a:t>
                      </a:r>
                      <a:endParaRPr lang="en-US" dirty="0"/>
                    </a:p>
                  </a:txBody>
                  <a:tcPr/>
                </a:tc>
              </a:tr>
              <a:tr h="54172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1. Expectations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Chpt</a:t>
                      </a:r>
                      <a:r>
                        <a:rPr lang="en-US" sz="2000" dirty="0" smtClean="0"/>
                        <a:t> 3, 4,</a:t>
                      </a:r>
                      <a:r>
                        <a:rPr lang="en-US" sz="2000" baseline="0" dirty="0" smtClean="0"/>
                        <a:t> &amp; 8</a:t>
                      </a:r>
                      <a:endParaRPr lang="en-US" sz="2000" dirty="0"/>
                    </a:p>
                  </a:txBody>
                  <a:tcPr/>
                </a:tc>
              </a:tr>
              <a:tr h="61862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 Procedures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Chpt</a:t>
                      </a:r>
                      <a:r>
                        <a:rPr lang="en-US" sz="2000" dirty="0" smtClean="0"/>
                        <a:t> 3, 4, </a:t>
                      </a:r>
                      <a:r>
                        <a:rPr lang="en-US" sz="2000" baseline="0" dirty="0" smtClean="0"/>
                        <a:t>&amp; 8</a:t>
                      </a:r>
                      <a:endParaRPr lang="en-US" sz="2000" dirty="0" smtClean="0"/>
                    </a:p>
                  </a:txBody>
                  <a:tcPr/>
                </a:tc>
              </a:tr>
              <a:tr h="69412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 Encourage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Chpt</a:t>
                      </a:r>
                      <a:r>
                        <a:rPr lang="en-US" sz="2000" dirty="0" smtClean="0"/>
                        <a:t> 5</a:t>
                      </a:r>
                      <a:r>
                        <a:rPr lang="en-US" sz="2000" baseline="0" dirty="0" smtClean="0"/>
                        <a:t> &amp; 8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69412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4. Discourage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Chpt</a:t>
                      </a:r>
                      <a:r>
                        <a:rPr lang="en-US" sz="2000" smtClean="0"/>
                        <a:t> 6</a:t>
                      </a:r>
                      <a:r>
                        <a:rPr lang="en-US" sz="2000" baseline="0" smtClean="0"/>
                        <a:t> </a:t>
                      </a:r>
                      <a:r>
                        <a:rPr lang="en-US" sz="2000" baseline="0" dirty="0" smtClean="0"/>
                        <a:t>&amp; 8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54172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5.</a:t>
                      </a:r>
                      <a:r>
                        <a:rPr lang="en-US" sz="2800" baseline="0" dirty="0" smtClean="0"/>
                        <a:t> Supervision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Chpt</a:t>
                      </a:r>
                      <a:r>
                        <a:rPr lang="en-US" sz="2000" dirty="0" smtClean="0"/>
                        <a:t> 8</a:t>
                      </a:r>
                      <a:endParaRPr lang="en-US" sz="2000" dirty="0"/>
                    </a:p>
                  </a:txBody>
                  <a:tcPr/>
                </a:tc>
              </a:tr>
              <a:tr h="69412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6. Opp.</a:t>
                      </a:r>
                      <a:r>
                        <a:rPr lang="en-US" sz="2800" baseline="0" dirty="0" smtClean="0"/>
                        <a:t> To Respond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Chpt</a:t>
                      </a:r>
                      <a:r>
                        <a:rPr lang="en-US" sz="2000" dirty="0" smtClean="0"/>
                        <a:t> 8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69412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7. Sequence/Choice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Chpt</a:t>
                      </a:r>
                      <a:r>
                        <a:rPr lang="en-US" sz="2000" dirty="0" smtClean="0"/>
                        <a:t> 8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69412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8.</a:t>
                      </a:r>
                      <a:r>
                        <a:rPr lang="en-US" sz="2800" baseline="0" dirty="0" smtClean="0"/>
                        <a:t> Task Diff.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Chpt</a:t>
                      </a:r>
                      <a:r>
                        <a:rPr lang="en-US" sz="2000" dirty="0" smtClean="0"/>
                        <a:t> 8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3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Where to Find The Effective Classroom Practices on MO SW-PBS Website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052" y="1885397"/>
            <a:ext cx="8229600" cy="4871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Workbook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pbismissouri.org/teams/t1_workbook</a:t>
            </a:r>
            <a:endParaRPr lang="en-US" u="sng" dirty="0" smtClean="0"/>
          </a:p>
          <a:p>
            <a:pPr marL="0" indent="0">
              <a:buNone/>
            </a:pPr>
            <a:endParaRPr lang="en-US" sz="2400" dirty="0" smtClean="0">
              <a:solidFill>
                <a:srgbClr val="008000"/>
              </a:solidFill>
            </a:endParaRPr>
          </a:p>
          <a:p>
            <a:pPr marL="0" indent="0" algn="ctr">
              <a:buNone/>
            </a:pPr>
            <a:r>
              <a:rPr lang="en-US" b="1" dirty="0"/>
              <a:t>Modules:</a:t>
            </a:r>
          </a:p>
          <a:p>
            <a:pPr marL="0" indent="0">
              <a:buNone/>
            </a:pPr>
            <a:r>
              <a:rPr lang="en-US" u="sng" dirty="0">
                <a:hlinkClick r:id="rId4"/>
              </a:rPr>
              <a:t>http://pbismissouri.org/educators/effective-class-practice</a:t>
            </a:r>
            <a:endParaRPr lang="en-US" u="sng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88897"/>
            <a:ext cx="9144378" cy="581802"/>
            <a:chOff x="12700" y="6288897"/>
            <a:chExt cx="9144378" cy="58180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1463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5738</TotalTime>
  <Words>1663</Words>
  <Application>Microsoft Macintosh PowerPoint</Application>
  <PresentationFormat>On-screen Show (4:3)</PresentationFormat>
  <Paragraphs>264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Using MO SW-PBS Podcasts and Video to Develop Staff Expertise with Effective Classroom Practices </vt:lpstr>
      <vt:lpstr>Outcomes for Today</vt:lpstr>
      <vt:lpstr>Why Focus on Effective Classroom Practices? </vt:lpstr>
      <vt:lpstr>Effective Classroom Practices Instructional and Engaged Time</vt:lpstr>
      <vt:lpstr>Effective Classroom Practices Sustainability</vt:lpstr>
      <vt:lpstr>Three Levels of Implementation</vt:lpstr>
      <vt:lpstr>Outcomes for Today</vt:lpstr>
      <vt:lpstr>Resources</vt:lpstr>
      <vt:lpstr>Where to Find The Effective Classroom Practices on MO SW-PBS Website</vt:lpstr>
      <vt:lpstr>Effective Classroom Practices</vt:lpstr>
      <vt:lpstr>Content Acquisition Podcasts (CAP)</vt:lpstr>
      <vt:lpstr>Videos</vt:lpstr>
      <vt:lpstr>Classroom Modules</vt:lpstr>
      <vt:lpstr>PowerPoint Presentation</vt:lpstr>
      <vt:lpstr>PowerPoint Presentation</vt:lpstr>
      <vt:lpstr>Tier 1 Workbook</vt:lpstr>
      <vt:lpstr>PowerPoint Presentation</vt:lpstr>
      <vt:lpstr>Outcomes for Today</vt:lpstr>
      <vt:lpstr>Effective Professional Development</vt:lpstr>
      <vt:lpstr>Quality Professional Development</vt:lpstr>
      <vt:lpstr>Activity</vt:lpstr>
      <vt:lpstr>Contact Information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MO SW-PBS Podcasts and Videos to Develop Staff Expertise with Effective Classroom Practices</dc:title>
  <dc:creator>Lapsonly</dc:creator>
  <cp:lastModifiedBy>Danielle Starkey</cp:lastModifiedBy>
  <cp:revision>57</cp:revision>
  <dcterms:created xsi:type="dcterms:W3CDTF">2014-04-24T17:15:12Z</dcterms:created>
  <dcterms:modified xsi:type="dcterms:W3CDTF">2015-04-21T20:20:42Z</dcterms:modified>
</cp:coreProperties>
</file>