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257" r:id="rId3"/>
    <p:sldId id="268" r:id="rId4"/>
    <p:sldId id="269" r:id="rId5"/>
    <p:sldId id="270" r:id="rId6"/>
    <p:sldId id="260" r:id="rId7"/>
    <p:sldId id="259" r:id="rId8"/>
    <p:sldId id="258" r:id="rId9"/>
    <p:sldId id="263" r:id="rId10"/>
    <p:sldId id="267" r:id="rId11"/>
    <p:sldId id="264" r:id="rId12"/>
    <p:sldId id="261" r:id="rId13"/>
    <p:sldId id="262" r:id="rId14"/>
    <p:sldId id="279" r:id="rId15"/>
    <p:sldId id="271" r:id="rId16"/>
    <p:sldId id="265" r:id="rId17"/>
    <p:sldId id="272" r:id="rId18"/>
    <p:sldId id="281" r:id="rId19"/>
    <p:sldId id="282" r:id="rId20"/>
    <p:sldId id="278" r:id="rId21"/>
    <p:sldId id="280" r:id="rId22"/>
    <p:sldId id="266" r:id="rId23"/>
    <p:sldId id="274" r:id="rId24"/>
    <p:sldId id="273" r:id="rId25"/>
    <p:sldId id="275" r:id="rId26"/>
    <p:sldId id="276" r:id="rId27"/>
    <p:sldId id="284" r:id="rId28"/>
    <p:sldId id="309" r:id="rId29"/>
    <p:sldId id="285" r:id="rId30"/>
    <p:sldId id="286" r:id="rId31"/>
    <p:sldId id="287" r:id="rId32"/>
    <p:sldId id="293" r:id="rId33"/>
    <p:sldId id="299" r:id="rId34"/>
    <p:sldId id="296" r:id="rId35"/>
    <p:sldId id="297" r:id="rId36"/>
    <p:sldId id="298" r:id="rId37"/>
    <p:sldId id="294" r:id="rId38"/>
    <p:sldId id="303" r:id="rId39"/>
    <p:sldId id="305" r:id="rId40"/>
    <p:sldId id="292" r:id="rId41"/>
    <p:sldId id="288" r:id="rId42"/>
    <p:sldId id="290" r:id="rId43"/>
    <p:sldId id="289" r:id="rId44"/>
    <p:sldId id="291" r:id="rId45"/>
    <p:sldId id="300" r:id="rId46"/>
    <p:sldId id="310" r:id="rId47"/>
    <p:sldId id="302" r:id="rId48"/>
    <p:sldId id="306" r:id="rId49"/>
    <p:sldId id="307" r:id="rId50"/>
    <p:sldId id="304" r:id="rId51"/>
    <p:sldId id="301" r:id="rId52"/>
    <p:sldId id="308" r:id="rId53"/>
    <p:sldId id="277" r:id="rId54"/>
    <p:sldId id="295" r:id="rId55"/>
    <p:sldId id="283" r:id="rId5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0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1" autoAdjust="0"/>
  </p:normalViewPr>
  <p:slideViewPr>
    <p:cSldViewPr snapToGrid="0">
      <p:cViewPr>
        <p:scale>
          <a:sx n="57" d="100"/>
          <a:sy n="57" d="100"/>
        </p:scale>
        <p:origin x="-1024" y="-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80"/>
    </p:cViewPr>
  </p:sorterViewPr>
  <p:notesViewPr>
    <p:cSldViewPr snapToGrid="0">
      <p:cViewPr>
        <p:scale>
          <a:sx n="140" d="100"/>
          <a:sy n="140" d="100"/>
        </p:scale>
        <p:origin x="-78" y="-177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3550"/>
          </a:xfrm>
          <a:prstGeom prst="rect">
            <a:avLst/>
          </a:prstGeom>
        </p:spPr>
        <p:txBody>
          <a:bodyPr vert="horz" lIns="91440" tIns="45720" rIns="91440" bIns="45720" rtlCol="0"/>
          <a:lstStyle>
            <a:lvl1pPr algn="r">
              <a:defRPr sz="1200"/>
            </a:lvl1pPr>
          </a:lstStyle>
          <a:p>
            <a:fld id="{BAD49565-2356-4631-997A-1BB050DF9E21}" type="datetimeFigureOut">
              <a:rPr lang="en-US" smtClean="0"/>
              <a:t>5/13/15</a:t>
            </a:fld>
            <a:endParaRPr lang="en-US"/>
          </a:p>
        </p:txBody>
      </p:sp>
      <p:sp>
        <p:nvSpPr>
          <p:cNvPr id="4" name="Footer Placeholder 3"/>
          <p:cNvSpPr>
            <a:spLocks noGrp="1"/>
          </p:cNvSpPr>
          <p:nvPr>
            <p:ph type="ftr" sz="quarter" idx="2"/>
          </p:nvPr>
        </p:nvSpPr>
        <p:spPr>
          <a:xfrm>
            <a:off x="1"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72525"/>
            <a:ext cx="3038475" cy="463550"/>
          </a:xfrm>
          <a:prstGeom prst="rect">
            <a:avLst/>
          </a:prstGeom>
        </p:spPr>
        <p:txBody>
          <a:bodyPr vert="horz" lIns="91440" tIns="45720" rIns="91440" bIns="45720" rtlCol="0" anchor="b"/>
          <a:lstStyle>
            <a:lvl1pPr algn="r">
              <a:defRPr sz="1200"/>
            </a:lvl1pPr>
          </a:lstStyle>
          <a:p>
            <a:fld id="{C883B194-CBC6-4C6C-A718-31B5C67D22C0}" type="slidenum">
              <a:rPr lang="en-US" smtClean="0"/>
              <a:t>‹#›</a:t>
            </a:fld>
            <a:endParaRPr lang="en-US"/>
          </a:p>
        </p:txBody>
      </p:sp>
    </p:spTree>
    <p:extLst>
      <p:ext uri="{BB962C8B-B14F-4D97-AF65-F5344CB8AC3E}">
        <p14:creationId xmlns:p14="http://schemas.microsoft.com/office/powerpoint/2010/main" val="3759154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1"/>
            <a:ext cx="3037840" cy="463408"/>
          </a:xfrm>
          <a:prstGeom prst="rect">
            <a:avLst/>
          </a:prstGeom>
        </p:spPr>
        <p:txBody>
          <a:bodyPr vert="horz" lIns="92830" tIns="46415" rIns="92830" bIns="46415" rtlCol="0"/>
          <a:lstStyle>
            <a:lvl1pPr algn="r">
              <a:defRPr sz="1200"/>
            </a:lvl1pPr>
          </a:lstStyle>
          <a:p>
            <a:fld id="{E6F56FAF-384A-4AFB-A1F1-CA1DEDF8B1CF}" type="datetimeFigureOut">
              <a:rPr lang="en-US" smtClean="0"/>
              <a:t>5/13/15</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7"/>
          </a:xfrm>
          <a:prstGeom prst="rect">
            <a:avLst/>
          </a:prstGeom>
        </p:spPr>
        <p:txBody>
          <a:bodyPr vert="horz" lIns="92830" tIns="46415" rIns="92830" bIns="46415" rtlCol="0" anchor="b"/>
          <a:lstStyle>
            <a:lvl1pPr algn="r">
              <a:defRPr sz="1200"/>
            </a:lvl1pPr>
          </a:lstStyle>
          <a:p>
            <a:fld id="{98CC34D4-0F05-4463-8C69-9D3F8EBC43AB}" type="slidenum">
              <a:rPr lang="en-US" smtClean="0"/>
              <a:t>‹#›</a:t>
            </a:fld>
            <a:endParaRPr lang="en-US"/>
          </a:p>
        </p:txBody>
      </p:sp>
    </p:spTree>
    <p:extLst>
      <p:ext uri="{BB962C8B-B14F-4D97-AF65-F5344CB8AC3E}">
        <p14:creationId xmlns:p14="http://schemas.microsoft.com/office/powerpoint/2010/main" val="2217707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image" Target="../media/image37.png"/></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image" Target="../media/image37.png"/></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image" Target="../media/image37.png"/></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Greeting</a:t>
            </a:r>
          </a:p>
          <a:p>
            <a:r>
              <a:rPr lang="en-US" dirty="0" smtClean="0"/>
              <a:t>Introductions</a:t>
            </a:r>
          </a:p>
          <a:p>
            <a:endParaRPr lang="en-US" dirty="0"/>
          </a:p>
          <a:p>
            <a:r>
              <a:rPr lang="en-US" dirty="0" smtClean="0"/>
              <a:t>Demographics of our school.</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1</a:t>
            </a:fld>
            <a:endParaRPr lang="en-US"/>
          </a:p>
        </p:txBody>
      </p:sp>
    </p:spTree>
    <p:extLst>
      <p:ext uri="{BB962C8B-B14F-4D97-AF65-F5344CB8AC3E}">
        <p14:creationId xmlns:p14="http://schemas.microsoft.com/office/powerpoint/2010/main" val="885612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C34D4-0F05-4463-8C69-9D3F8EBC43AB}" type="slidenum">
              <a:rPr lang="en-US" smtClean="0"/>
              <a:t>10</a:t>
            </a:fld>
            <a:endParaRPr lang="en-US"/>
          </a:p>
        </p:txBody>
      </p:sp>
    </p:spTree>
    <p:extLst>
      <p:ext uri="{BB962C8B-B14F-4D97-AF65-F5344CB8AC3E}">
        <p14:creationId xmlns:p14="http://schemas.microsoft.com/office/powerpoint/2010/main" val="245777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C34D4-0F05-4463-8C69-9D3F8EBC43AB}" type="slidenum">
              <a:rPr lang="en-US" smtClean="0"/>
              <a:t>11</a:t>
            </a:fld>
            <a:endParaRPr lang="en-US"/>
          </a:p>
        </p:txBody>
      </p:sp>
    </p:spTree>
    <p:extLst>
      <p:ext uri="{BB962C8B-B14F-4D97-AF65-F5344CB8AC3E}">
        <p14:creationId xmlns:p14="http://schemas.microsoft.com/office/powerpoint/2010/main" val="398860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results of the teacher self-reflection.  We were not surprised that Activity Sequencing &amp; Choice and Task Difficulty were lower because we did not get to that in depth training until this year and teachers were just beginning to focus on it.  The biggest surprise was the Opportunities to Respond. There had been multiple trainings offered over the past 3 years on this topic.  </a:t>
            </a:r>
          </a:p>
          <a:p>
            <a:endParaRPr lang="en-US" dirty="0"/>
          </a:p>
          <a:p>
            <a:r>
              <a:rPr lang="en-US" dirty="0" smtClean="0"/>
              <a:t>The team noted the following:</a:t>
            </a:r>
          </a:p>
          <a:p>
            <a:pPr marL="171450" indent="-171450">
              <a:buFont typeface="Arial" panose="020B0604020202020204" pitchFamily="34" charset="0"/>
              <a:buChar char="•"/>
            </a:pPr>
            <a:r>
              <a:rPr lang="en-US" dirty="0" smtClean="0"/>
              <a:t>Classroom procedures are usually taught at the beginning of the year but in the MS they don’t consistently review them</a:t>
            </a:r>
          </a:p>
          <a:p>
            <a:pPr marL="171450" indent="-171450">
              <a:buFont typeface="Arial" panose="020B0604020202020204" pitchFamily="34" charset="0"/>
              <a:buChar char="•"/>
            </a:pPr>
            <a:r>
              <a:rPr lang="en-US" dirty="0" smtClean="0"/>
              <a:t>Encouraging expected behavior was also lower than expected but the team noted that our Positive Specific Praise 4:1 really brought the score down</a:t>
            </a:r>
          </a:p>
          <a:p>
            <a:pPr marL="171450" indent="-171450">
              <a:buFont typeface="Arial" panose="020B0604020202020204" pitchFamily="34" charset="0"/>
              <a:buChar char="•"/>
            </a:pPr>
            <a:r>
              <a:rPr lang="en-US" dirty="0" smtClean="0"/>
              <a:t>Discouraging was also low and the team noted that teachers were not utilizing the continuum they had been given, were unsure about minors (we just started this year), and felt that they were not getting a good breakdown of our SWIS data monthly</a:t>
            </a:r>
          </a:p>
          <a:p>
            <a:pPr marL="171450" indent="-171450">
              <a:buFont typeface="Arial" panose="020B0604020202020204" pitchFamily="34" charset="0"/>
              <a:buChar char="•"/>
            </a:pPr>
            <a:r>
              <a:rPr lang="en-US" dirty="0" smtClean="0"/>
              <a:t>Our active supervision was high which was not surprising since it was the big focus of the previous year</a:t>
            </a:r>
          </a:p>
          <a:p>
            <a:pPr marL="171450" indent="-171450">
              <a:buFont typeface="Arial" panose="020B0604020202020204" pitchFamily="34" charset="0"/>
              <a:buChar char="•"/>
            </a:pPr>
            <a:r>
              <a:rPr lang="en-US" dirty="0" smtClean="0"/>
              <a:t>Our 3 expectations are in good shape</a:t>
            </a:r>
          </a:p>
        </p:txBody>
      </p:sp>
      <p:sp>
        <p:nvSpPr>
          <p:cNvPr id="4" name="Slide Number Placeholder 3"/>
          <p:cNvSpPr>
            <a:spLocks noGrp="1"/>
          </p:cNvSpPr>
          <p:nvPr>
            <p:ph type="sldNum" sz="quarter" idx="10"/>
          </p:nvPr>
        </p:nvSpPr>
        <p:spPr/>
        <p:txBody>
          <a:bodyPr/>
          <a:lstStyle/>
          <a:p>
            <a:fld id="{98CC34D4-0F05-4463-8C69-9D3F8EBC43AB}" type="slidenum">
              <a:rPr lang="en-US" smtClean="0"/>
              <a:t>12</a:t>
            </a:fld>
            <a:endParaRPr lang="en-US"/>
          </a:p>
        </p:txBody>
      </p:sp>
    </p:spTree>
    <p:extLst>
      <p:ext uri="{BB962C8B-B14F-4D97-AF65-F5344CB8AC3E}">
        <p14:creationId xmlns:p14="http://schemas.microsoft.com/office/powerpoint/2010/main" val="2310168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results of our classroom walk-through observations. </a:t>
            </a:r>
          </a:p>
          <a:p>
            <a:endParaRPr lang="en-US" dirty="0"/>
          </a:p>
          <a:p>
            <a:r>
              <a:rPr lang="en-US" dirty="0" smtClean="0"/>
              <a:t>The team noted the following:</a:t>
            </a:r>
          </a:p>
          <a:p>
            <a:pPr marL="171450" indent="-171450">
              <a:buFont typeface="Arial" panose="020B0604020202020204" pitchFamily="34" charset="0"/>
              <a:buChar char="•"/>
            </a:pPr>
            <a:r>
              <a:rPr lang="en-US" dirty="0" smtClean="0"/>
              <a:t>Active Supervision was once again high</a:t>
            </a:r>
          </a:p>
          <a:p>
            <a:pPr marL="171450" indent="-171450">
              <a:buFont typeface="Arial" panose="020B0604020202020204" pitchFamily="34" charset="0"/>
              <a:buChar char="•"/>
            </a:pPr>
            <a:r>
              <a:rPr lang="en-US" dirty="0" smtClean="0"/>
              <a:t>Class beings promptly</a:t>
            </a:r>
          </a:p>
          <a:p>
            <a:pPr marL="171450" indent="-171450">
              <a:buFont typeface="Arial" panose="020B0604020202020204" pitchFamily="34" charset="0"/>
              <a:buChar char="•"/>
            </a:pPr>
            <a:r>
              <a:rPr lang="en-US" dirty="0" smtClean="0"/>
              <a:t>Our scores were also low in Task Difficulty &amp; Activity Sequencing &amp; Choice  </a:t>
            </a:r>
          </a:p>
          <a:p>
            <a:pPr marL="171450" indent="-171450">
              <a:buFont typeface="Arial" panose="020B0604020202020204" pitchFamily="34" charset="0"/>
              <a:buChar char="•"/>
            </a:pPr>
            <a:r>
              <a:rPr lang="en-US" dirty="0" smtClean="0"/>
              <a:t>We weren’t going over our expectations/procedures/routines similar to the other data</a:t>
            </a:r>
          </a:p>
          <a:p>
            <a:pPr marL="171450" indent="-171450">
              <a:buFont typeface="Arial" panose="020B0604020202020204" pitchFamily="34" charset="0"/>
              <a:buChar char="•"/>
            </a:pPr>
            <a:r>
              <a:rPr lang="en-US" dirty="0"/>
              <a:t>Classroom procedures are usually taught at the beginning of the year but in the MS they don’t consistently review them</a:t>
            </a:r>
          </a:p>
          <a:p>
            <a:pPr marL="171450" indent="-171450">
              <a:buFont typeface="Arial" panose="020B0604020202020204" pitchFamily="34" charset="0"/>
              <a:buChar char="•"/>
            </a:pPr>
            <a:r>
              <a:rPr lang="en-US" dirty="0" smtClean="0"/>
              <a:t>Positive </a:t>
            </a:r>
            <a:r>
              <a:rPr lang="en-US" dirty="0"/>
              <a:t>Specific Praise 4:1 </a:t>
            </a:r>
            <a:r>
              <a:rPr lang="en-US" dirty="0" smtClean="0"/>
              <a:t> was one of our bottom 3 similar to checklist data</a:t>
            </a:r>
            <a:endParaRPr lang="en-US" dirty="0"/>
          </a:p>
          <a:p>
            <a:pPr marL="171450" indent="-171450">
              <a:buFont typeface="Arial" panose="020B0604020202020204" pitchFamily="34" charset="0"/>
              <a:buChar char="•"/>
            </a:pPr>
            <a:r>
              <a:rPr lang="en-US" dirty="0" smtClean="0"/>
              <a:t>Continuum of Corrective Feedback was one of our bottom 3 similar to the checklist data</a:t>
            </a:r>
          </a:p>
          <a:p>
            <a:pPr marL="171450" indent="-171450">
              <a:buFont typeface="Arial" panose="020B0604020202020204" pitchFamily="34" charset="0"/>
              <a:buChar char="•"/>
            </a:pPr>
            <a:r>
              <a:rPr lang="en-US" dirty="0" smtClean="0"/>
              <a:t>Provide Choice was also one of our bottom 3</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13</a:t>
            </a:fld>
            <a:endParaRPr lang="en-US"/>
          </a:p>
        </p:txBody>
      </p:sp>
    </p:spTree>
    <p:extLst>
      <p:ext uri="{BB962C8B-B14F-4D97-AF65-F5344CB8AC3E}">
        <p14:creationId xmlns:p14="http://schemas.microsoft.com/office/powerpoint/2010/main" val="190578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for both was presented to the staff quickly after being disseminated and was placed in the staff newsletter so they could see visuals. </a:t>
            </a:r>
          </a:p>
          <a:p>
            <a:endParaRPr lang="en-US" dirty="0"/>
          </a:p>
          <a:p>
            <a:r>
              <a:rPr lang="en-US" dirty="0" smtClean="0"/>
              <a:t>One thing the team will need to look at for next year is the space between the checklist/observation being done and when the data is shared with staff.  We did a pretty good job, but only meeting once a month puts restrictions on how quickly we can get together to disseminate.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14</a:t>
            </a:fld>
            <a:endParaRPr lang="en-US"/>
          </a:p>
        </p:txBody>
      </p:sp>
    </p:spTree>
    <p:extLst>
      <p:ext uri="{BB962C8B-B14F-4D97-AF65-F5344CB8AC3E}">
        <p14:creationId xmlns:p14="http://schemas.microsoft.com/office/powerpoint/2010/main" val="2469856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reviewed our Action Plan at the beginning of this last school year and realized that we had not sufficiently addressed our Classroom Systems.  That could be one reason why we had not made much progress in this area.  We revamped it in hopes that having a better structured system would help us move in the right direction.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15</a:t>
            </a:fld>
            <a:endParaRPr lang="en-US"/>
          </a:p>
        </p:txBody>
      </p:sp>
    </p:spTree>
    <p:extLst>
      <p:ext uri="{BB962C8B-B14F-4D97-AF65-F5344CB8AC3E}">
        <p14:creationId xmlns:p14="http://schemas.microsoft.com/office/powerpoint/2010/main" val="308895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the data had been discussed it was time to provide some professional development.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16</a:t>
            </a:fld>
            <a:endParaRPr lang="en-US"/>
          </a:p>
        </p:txBody>
      </p:sp>
    </p:spTree>
    <p:extLst>
      <p:ext uri="{BB962C8B-B14F-4D97-AF65-F5344CB8AC3E}">
        <p14:creationId xmlns:p14="http://schemas.microsoft.com/office/powerpoint/2010/main" val="4054684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had been previously provided:</a:t>
            </a:r>
          </a:p>
          <a:p>
            <a:pPr marL="171450" indent="-171450">
              <a:buFont typeface="Arial" panose="020B0604020202020204" pitchFamily="34" charset="0"/>
              <a:buChar char="•"/>
            </a:pPr>
            <a:r>
              <a:rPr lang="en-US" dirty="0" smtClean="0"/>
              <a:t>Student Engagement Seminar (included Opportunities to Respond)</a:t>
            </a:r>
          </a:p>
          <a:p>
            <a:pPr marL="171450" indent="-171450">
              <a:buFont typeface="Arial" panose="020B0604020202020204" pitchFamily="34" charset="0"/>
              <a:buChar char="•"/>
            </a:pPr>
            <a:r>
              <a:rPr lang="en-US" dirty="0" smtClean="0"/>
              <a:t>Let’s Move (Classroom Procedures/Routines)</a:t>
            </a:r>
          </a:p>
          <a:p>
            <a:pPr marL="171450" indent="-171450">
              <a:buFont typeface="Arial" panose="020B0604020202020204" pitchFamily="34" charset="0"/>
              <a:buChar char="•"/>
            </a:pPr>
            <a:r>
              <a:rPr lang="en-US" dirty="0" smtClean="0"/>
              <a:t>Cooperative Learning</a:t>
            </a:r>
          </a:p>
          <a:p>
            <a:pPr marL="171450" indent="-171450">
              <a:buFont typeface="Arial" panose="020B0604020202020204" pitchFamily="34" charset="0"/>
              <a:buChar char="•"/>
            </a:pPr>
            <a:r>
              <a:rPr lang="en-US" dirty="0" smtClean="0"/>
              <a:t>Quick overviews of the 8 Effective Classroom Strategies </a:t>
            </a:r>
          </a:p>
          <a:p>
            <a:pPr marL="171450" indent="-171450">
              <a:buFont typeface="Arial" panose="020B0604020202020204" pitchFamily="34" charset="0"/>
              <a:buChar char="•"/>
            </a:pPr>
            <a:r>
              <a:rPr lang="en-US" dirty="0" smtClean="0"/>
              <a:t>Quick overviews of the Guiding Hand</a:t>
            </a:r>
          </a:p>
          <a:p>
            <a:pPr marL="171450" indent="-171450">
              <a:buFont typeface="Arial" panose="020B0604020202020204" pitchFamily="34" charset="0"/>
              <a:buChar char="•"/>
            </a:pPr>
            <a:endParaRPr lang="en-US" dirty="0"/>
          </a:p>
          <a:p>
            <a:r>
              <a:rPr lang="en-US" dirty="0" smtClean="0"/>
              <a:t>It was determined in the spring of 2014 that teachers appreciated a more laid back approach to PD, so PBS Work Sessions were developed.  These sessions still had a focus to drive the group, but also allowed for a lot of conversation and support. </a:t>
            </a:r>
          </a:p>
        </p:txBody>
      </p:sp>
      <p:sp>
        <p:nvSpPr>
          <p:cNvPr id="4" name="Slide Number Placeholder 3"/>
          <p:cNvSpPr>
            <a:spLocks noGrp="1"/>
          </p:cNvSpPr>
          <p:nvPr>
            <p:ph type="sldNum" sz="quarter" idx="10"/>
          </p:nvPr>
        </p:nvSpPr>
        <p:spPr/>
        <p:txBody>
          <a:bodyPr/>
          <a:lstStyle/>
          <a:p>
            <a:fld id="{98CC34D4-0F05-4463-8C69-9D3F8EBC43AB}" type="slidenum">
              <a:rPr lang="en-US" smtClean="0"/>
              <a:t>17</a:t>
            </a:fld>
            <a:endParaRPr lang="en-US"/>
          </a:p>
        </p:txBody>
      </p:sp>
    </p:spTree>
    <p:extLst>
      <p:ext uri="{BB962C8B-B14F-4D97-AF65-F5344CB8AC3E}">
        <p14:creationId xmlns:p14="http://schemas.microsoft.com/office/powerpoint/2010/main" val="1160543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tools that were used for PD were found at pbismissouri.org.</a:t>
            </a:r>
          </a:p>
        </p:txBody>
      </p:sp>
      <p:sp>
        <p:nvSpPr>
          <p:cNvPr id="4" name="Slide Number Placeholder 3"/>
          <p:cNvSpPr>
            <a:spLocks noGrp="1"/>
          </p:cNvSpPr>
          <p:nvPr>
            <p:ph type="sldNum" sz="quarter" idx="10"/>
          </p:nvPr>
        </p:nvSpPr>
        <p:spPr/>
        <p:txBody>
          <a:bodyPr/>
          <a:lstStyle/>
          <a:p>
            <a:fld id="{98CC34D4-0F05-4463-8C69-9D3F8EBC43AB}" type="slidenum">
              <a:rPr lang="en-US" smtClean="0"/>
              <a:t>18</a:t>
            </a:fld>
            <a:endParaRPr lang="en-US"/>
          </a:p>
        </p:txBody>
      </p:sp>
    </p:spTree>
    <p:extLst>
      <p:ext uri="{BB962C8B-B14F-4D97-AF65-F5344CB8AC3E}">
        <p14:creationId xmlns:p14="http://schemas.microsoft.com/office/powerpoint/2010/main" val="377213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now have videos and podcasts for some of the effective strategies to help support teams and staff.  There are also many tools provided to help you lead your team/staff through your PD.  One of the best tools is the “Teacher Tool” found in each module. </a:t>
            </a:r>
          </a:p>
        </p:txBody>
      </p:sp>
      <p:sp>
        <p:nvSpPr>
          <p:cNvPr id="4" name="Slide Number Placeholder 3"/>
          <p:cNvSpPr>
            <a:spLocks noGrp="1"/>
          </p:cNvSpPr>
          <p:nvPr>
            <p:ph type="sldNum" sz="quarter" idx="10"/>
          </p:nvPr>
        </p:nvSpPr>
        <p:spPr/>
        <p:txBody>
          <a:bodyPr/>
          <a:lstStyle/>
          <a:p>
            <a:fld id="{98CC34D4-0F05-4463-8C69-9D3F8EBC43AB}" type="slidenum">
              <a:rPr lang="en-US" smtClean="0"/>
              <a:t>19</a:t>
            </a:fld>
            <a:endParaRPr lang="en-US"/>
          </a:p>
        </p:txBody>
      </p:sp>
    </p:spTree>
    <p:extLst>
      <p:ext uri="{BB962C8B-B14F-4D97-AF65-F5344CB8AC3E}">
        <p14:creationId xmlns:p14="http://schemas.microsoft.com/office/powerpoint/2010/main" val="166039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C34D4-0F05-4463-8C69-9D3F8EBC43AB}" type="slidenum">
              <a:rPr lang="en-US" smtClean="0"/>
              <a:t>2</a:t>
            </a:fld>
            <a:endParaRPr lang="en-US"/>
          </a:p>
        </p:txBody>
      </p:sp>
    </p:spTree>
    <p:extLst>
      <p:ext uri="{BB962C8B-B14F-4D97-AF65-F5344CB8AC3E}">
        <p14:creationId xmlns:p14="http://schemas.microsoft.com/office/powerpoint/2010/main" val="3923247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an Instructional Coach helps because they have the flexibility to be in rooms to help support best practice.</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20</a:t>
            </a:fld>
            <a:endParaRPr lang="en-US"/>
          </a:p>
        </p:txBody>
      </p:sp>
    </p:spTree>
    <p:extLst>
      <p:ext uri="{BB962C8B-B14F-4D97-AF65-F5344CB8AC3E}">
        <p14:creationId xmlns:p14="http://schemas.microsoft.com/office/powerpoint/2010/main" val="2135004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district adopted the Marzano teacher evaluation model.  Pairing PBS with this model helped teachers see that they were not two different things.  When you were working on Marzano you were actually working on PBS. This was a nice connection that helped the staff feel that they were making progress with PBS.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21</a:t>
            </a:fld>
            <a:endParaRPr lang="en-US"/>
          </a:p>
        </p:txBody>
      </p:sp>
    </p:spTree>
    <p:extLst>
      <p:ext uri="{BB962C8B-B14F-4D97-AF65-F5344CB8AC3E}">
        <p14:creationId xmlns:p14="http://schemas.microsoft.com/office/powerpoint/2010/main" val="4170338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three initiatives help support our advances in our Tier 1 systems.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22</a:t>
            </a:fld>
            <a:endParaRPr lang="en-US"/>
          </a:p>
        </p:txBody>
      </p:sp>
    </p:spTree>
    <p:extLst>
      <p:ext uri="{BB962C8B-B14F-4D97-AF65-F5344CB8AC3E}">
        <p14:creationId xmlns:p14="http://schemas.microsoft.com/office/powerpoint/2010/main" val="3895404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first year we had the parking spot and it has been a huge hit, especially when it was cold! It had been suggested many times but it took a little time to get the logistics figured out.  Adding this helped make the teachers feel that their voice was heard.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23</a:t>
            </a:fld>
            <a:endParaRPr lang="en-US"/>
          </a:p>
        </p:txBody>
      </p:sp>
    </p:spTree>
    <p:extLst>
      <p:ext uri="{BB962C8B-B14F-4D97-AF65-F5344CB8AC3E}">
        <p14:creationId xmlns:p14="http://schemas.microsoft.com/office/powerpoint/2010/main" val="2670749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specific items are really key in changing student behavior. Our first pilot there was not a large focus on this, but in our second pilot there were more prominent behaviors and it was decided that this would be an addition to our teacher training.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24</a:t>
            </a:fld>
            <a:endParaRPr lang="en-US"/>
          </a:p>
        </p:txBody>
      </p:sp>
    </p:spTree>
    <p:extLst>
      <p:ext uri="{BB962C8B-B14F-4D97-AF65-F5344CB8AC3E}">
        <p14:creationId xmlns:p14="http://schemas.microsoft.com/office/powerpoint/2010/main" val="404194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week we only had a handful of teachers who met the challenge.  The second week we had a dozen.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25</a:t>
            </a:fld>
            <a:endParaRPr lang="en-US"/>
          </a:p>
        </p:txBody>
      </p:sp>
    </p:spTree>
    <p:extLst>
      <p:ext uri="{BB962C8B-B14F-4D97-AF65-F5344CB8AC3E}">
        <p14:creationId xmlns:p14="http://schemas.microsoft.com/office/powerpoint/2010/main" val="3526354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26</a:t>
            </a:fld>
            <a:endParaRPr lang="en-US"/>
          </a:p>
        </p:txBody>
      </p:sp>
    </p:spTree>
    <p:extLst>
      <p:ext uri="{BB962C8B-B14F-4D97-AF65-F5344CB8AC3E}">
        <p14:creationId xmlns:p14="http://schemas.microsoft.com/office/powerpoint/2010/main" val="1600329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week we only had a handful of teachers who met the challenge.  The second week we had a dozen. </a:t>
            </a:r>
          </a:p>
          <a:p>
            <a:endParaRPr lang="en-US" dirty="0"/>
          </a:p>
          <a:p>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29</a:t>
            </a:fld>
            <a:endParaRPr lang="en-US"/>
          </a:p>
        </p:txBody>
      </p:sp>
      <p:pic>
        <p:nvPicPr>
          <p:cNvPr id="5" name="Picture 4"/>
          <p:cNvPicPr>
            <a:picLocks noChangeAspect="1"/>
          </p:cNvPicPr>
          <p:nvPr/>
        </p:nvPicPr>
        <p:blipFill>
          <a:blip r:embed="rId3"/>
          <a:stretch>
            <a:fillRect/>
          </a:stretch>
        </p:blipFill>
        <p:spPr>
          <a:xfrm>
            <a:off x="190633" y="5301473"/>
            <a:ext cx="6629137" cy="961740"/>
          </a:xfrm>
          <a:prstGeom prst="rect">
            <a:avLst/>
          </a:prstGeom>
        </p:spPr>
      </p:pic>
    </p:spTree>
    <p:extLst>
      <p:ext uri="{BB962C8B-B14F-4D97-AF65-F5344CB8AC3E}">
        <p14:creationId xmlns:p14="http://schemas.microsoft.com/office/powerpoint/2010/main" val="1824874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week we only had a handful of teachers who met the challenge.  The second week we had a dozen. </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30</a:t>
            </a:fld>
            <a:endParaRPr lang="en-US"/>
          </a:p>
        </p:txBody>
      </p:sp>
      <p:pic>
        <p:nvPicPr>
          <p:cNvPr id="5" name="Picture 4"/>
          <p:cNvPicPr>
            <a:picLocks noChangeAspect="1"/>
          </p:cNvPicPr>
          <p:nvPr/>
        </p:nvPicPr>
        <p:blipFill>
          <a:blip r:embed="rId3"/>
          <a:stretch>
            <a:fillRect/>
          </a:stretch>
        </p:blipFill>
        <p:spPr>
          <a:xfrm>
            <a:off x="190633" y="5301473"/>
            <a:ext cx="6629137" cy="961740"/>
          </a:xfrm>
          <a:prstGeom prst="rect">
            <a:avLst/>
          </a:prstGeom>
        </p:spPr>
      </p:pic>
    </p:spTree>
    <p:extLst>
      <p:ext uri="{BB962C8B-B14F-4D97-AF65-F5344CB8AC3E}">
        <p14:creationId xmlns:p14="http://schemas.microsoft.com/office/powerpoint/2010/main" val="696110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week we only had a handful of teachers who met the challenge.  The second week we had a dozen. </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31</a:t>
            </a:fld>
            <a:endParaRPr lang="en-US"/>
          </a:p>
        </p:txBody>
      </p:sp>
      <p:pic>
        <p:nvPicPr>
          <p:cNvPr id="5" name="Picture 4"/>
          <p:cNvPicPr>
            <a:picLocks noChangeAspect="1"/>
          </p:cNvPicPr>
          <p:nvPr/>
        </p:nvPicPr>
        <p:blipFill>
          <a:blip r:embed="rId3"/>
          <a:stretch>
            <a:fillRect/>
          </a:stretch>
        </p:blipFill>
        <p:spPr>
          <a:xfrm>
            <a:off x="190633" y="5301473"/>
            <a:ext cx="6629137" cy="961740"/>
          </a:xfrm>
          <a:prstGeom prst="rect">
            <a:avLst/>
          </a:prstGeom>
        </p:spPr>
      </p:pic>
    </p:spTree>
    <p:extLst>
      <p:ext uri="{BB962C8B-B14F-4D97-AF65-F5344CB8AC3E}">
        <p14:creationId xmlns:p14="http://schemas.microsoft.com/office/powerpoint/2010/main" val="213911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last year, 2013-2014, we received our results from our SAS. We had made a lot of improvements especially in our non-classroom settings where we had put in a lot of work.  What we noticed was that our Classroom systems were not quite where we wanted them to be and as a Tier 1 team and then entire staff decided we would focus on this for the 2014-2015 school year.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3</a:t>
            </a:fld>
            <a:endParaRPr lang="en-US"/>
          </a:p>
        </p:txBody>
      </p:sp>
    </p:spTree>
    <p:extLst>
      <p:ext uri="{BB962C8B-B14F-4D97-AF65-F5344CB8AC3E}">
        <p14:creationId xmlns:p14="http://schemas.microsoft.com/office/powerpoint/2010/main" val="242003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with the Missouri School-wide Positive Behavior Support Effective Classroom Practices Checklist that is provided in training.  We wanted more information, so we scoured other PBIS sites and found others with additional items for reflection and then created one that best fit our needs. </a:t>
            </a:r>
          </a:p>
          <a:p>
            <a:endParaRPr lang="en-US" dirty="0"/>
          </a:p>
          <a:p>
            <a:r>
              <a:rPr lang="en-US" dirty="0" smtClean="0"/>
              <a:t>Teachers filled out the checklist and the data was compiled and disseminated by the Tier 1 team.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32</a:t>
            </a:fld>
            <a:endParaRPr lang="en-US"/>
          </a:p>
        </p:txBody>
      </p:sp>
    </p:spTree>
    <p:extLst>
      <p:ext uri="{BB962C8B-B14F-4D97-AF65-F5344CB8AC3E}">
        <p14:creationId xmlns:p14="http://schemas.microsoft.com/office/powerpoint/2010/main" val="3412116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document came directly</a:t>
            </a:r>
            <a:r>
              <a:rPr lang="en-US" baseline="0" dirty="0" smtClean="0"/>
              <a:t> from MO PIBS.  Our Tier 1 team split up our staff and did a 15-20 minute observation during their plan time.   </a:t>
            </a:r>
          </a:p>
          <a:p>
            <a:endParaRPr lang="en-US" dirty="0"/>
          </a:p>
          <a:p>
            <a:r>
              <a:rPr lang="en-US" dirty="0" smtClean="0"/>
              <a:t>Team members </a:t>
            </a:r>
            <a:r>
              <a:rPr lang="en-US" dirty="0"/>
              <a:t>filled out the checklist and the data was compiled and disseminated by the Tier 1 team. </a:t>
            </a:r>
          </a:p>
          <a:p>
            <a:endParaRPr lang="en-US" dirty="0" smtClean="0"/>
          </a:p>
          <a:p>
            <a:r>
              <a:rPr lang="en-US" dirty="0" smtClean="0"/>
              <a:t>This is one area that I would improve upon for next year. We did not do a good enough job of previewing </a:t>
            </a:r>
            <a:r>
              <a:rPr lang="en-US" dirty="0"/>
              <a:t>each of the items on the survey so </a:t>
            </a:r>
            <a:r>
              <a:rPr lang="en-US" dirty="0" smtClean="0"/>
              <a:t>the team had </a:t>
            </a:r>
            <a:r>
              <a:rPr lang="en-US" dirty="0"/>
              <a:t>a clear </a:t>
            </a:r>
            <a:r>
              <a:rPr lang="en-US" dirty="0" smtClean="0"/>
              <a:t>understanding of what they were looking for.  This came up in conversation when we disseminated the information. </a:t>
            </a:r>
            <a:endParaRPr lang="en-US" dirty="0"/>
          </a:p>
          <a:p>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37</a:t>
            </a:fld>
            <a:endParaRPr lang="en-US"/>
          </a:p>
        </p:txBody>
      </p:sp>
    </p:spTree>
    <p:extLst>
      <p:ext uri="{BB962C8B-B14F-4D97-AF65-F5344CB8AC3E}">
        <p14:creationId xmlns:p14="http://schemas.microsoft.com/office/powerpoint/2010/main" val="1070170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C34D4-0F05-4463-8C69-9D3F8EBC43AB}" type="slidenum">
              <a:rPr lang="en-US" smtClean="0"/>
              <a:t>45</a:t>
            </a:fld>
            <a:endParaRPr lang="en-US"/>
          </a:p>
        </p:txBody>
      </p:sp>
    </p:spTree>
    <p:extLst>
      <p:ext uri="{BB962C8B-B14F-4D97-AF65-F5344CB8AC3E}">
        <p14:creationId xmlns:p14="http://schemas.microsoft.com/office/powerpoint/2010/main" val="2437001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C34D4-0F05-4463-8C69-9D3F8EBC43AB}" type="slidenum">
              <a:rPr lang="en-US" smtClean="0"/>
              <a:t>47</a:t>
            </a:fld>
            <a:endParaRPr lang="en-US"/>
          </a:p>
        </p:txBody>
      </p:sp>
    </p:spTree>
    <p:extLst>
      <p:ext uri="{BB962C8B-B14F-4D97-AF65-F5344CB8AC3E}">
        <p14:creationId xmlns:p14="http://schemas.microsoft.com/office/powerpoint/2010/main" val="3622692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48</a:t>
            </a:fld>
            <a:endParaRPr lang="en-US"/>
          </a:p>
        </p:txBody>
      </p:sp>
      <p:pic>
        <p:nvPicPr>
          <p:cNvPr id="5" name="Picture 4"/>
          <p:cNvPicPr>
            <a:picLocks noChangeAspect="1"/>
          </p:cNvPicPr>
          <p:nvPr/>
        </p:nvPicPr>
        <p:blipFill>
          <a:blip r:embed="rId3"/>
          <a:stretch>
            <a:fillRect/>
          </a:stretch>
        </p:blipFill>
        <p:spPr>
          <a:xfrm>
            <a:off x="701041" y="4907159"/>
            <a:ext cx="5695950" cy="208190"/>
          </a:xfrm>
          <a:prstGeom prst="rect">
            <a:avLst/>
          </a:prstGeom>
        </p:spPr>
      </p:pic>
      <p:pic>
        <p:nvPicPr>
          <p:cNvPr id="6" name="Picture 5"/>
          <p:cNvPicPr>
            <a:picLocks noChangeAspect="1"/>
          </p:cNvPicPr>
          <p:nvPr/>
        </p:nvPicPr>
        <p:blipFill>
          <a:blip r:embed="rId4"/>
          <a:stretch>
            <a:fillRect/>
          </a:stretch>
        </p:blipFill>
        <p:spPr>
          <a:xfrm>
            <a:off x="701040" y="4444163"/>
            <a:ext cx="5705687" cy="463696"/>
          </a:xfrm>
          <a:prstGeom prst="rect">
            <a:avLst/>
          </a:prstGeom>
        </p:spPr>
      </p:pic>
    </p:spTree>
    <p:extLst>
      <p:ext uri="{BB962C8B-B14F-4D97-AF65-F5344CB8AC3E}">
        <p14:creationId xmlns:p14="http://schemas.microsoft.com/office/powerpoint/2010/main" val="4202471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Semester an average of 1.43</a:t>
            </a:r>
            <a:r>
              <a:rPr lang="en-US" baseline="0" dirty="0" smtClean="0"/>
              <a:t> referrals per day</a:t>
            </a:r>
            <a:endParaRPr lang="en-US" dirty="0" smtClean="0"/>
          </a:p>
          <a:p>
            <a:r>
              <a:rPr lang="en-US" dirty="0" smtClean="0"/>
              <a:t>2</a:t>
            </a:r>
            <a:r>
              <a:rPr lang="en-US" baseline="30000" dirty="0" smtClean="0"/>
              <a:t>nd</a:t>
            </a:r>
            <a:r>
              <a:rPr lang="en-US" dirty="0" smtClean="0"/>
              <a:t> Semester</a:t>
            </a:r>
            <a:r>
              <a:rPr lang="en-US" baseline="0" dirty="0" smtClean="0"/>
              <a:t> an average of .798 referrals per day (incomplete for May)</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49</a:t>
            </a:fld>
            <a:endParaRPr lang="en-US"/>
          </a:p>
        </p:txBody>
      </p:sp>
    </p:spTree>
    <p:extLst>
      <p:ext uri="{BB962C8B-B14F-4D97-AF65-F5344CB8AC3E}">
        <p14:creationId xmlns:p14="http://schemas.microsoft.com/office/powerpoint/2010/main" val="1044149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50</a:t>
            </a:fld>
            <a:endParaRPr lang="en-US"/>
          </a:p>
        </p:txBody>
      </p:sp>
    </p:spTree>
    <p:extLst>
      <p:ext uri="{BB962C8B-B14F-4D97-AF65-F5344CB8AC3E}">
        <p14:creationId xmlns:p14="http://schemas.microsoft.com/office/powerpoint/2010/main" val="2585224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C34D4-0F05-4463-8C69-9D3F8EBC43AB}" type="slidenum">
              <a:rPr lang="en-US" smtClean="0"/>
              <a:t>53</a:t>
            </a:fld>
            <a:endParaRPr lang="en-US"/>
          </a:p>
        </p:txBody>
      </p:sp>
    </p:spTree>
    <p:extLst>
      <p:ext uri="{BB962C8B-B14F-4D97-AF65-F5344CB8AC3E}">
        <p14:creationId xmlns:p14="http://schemas.microsoft.com/office/powerpoint/2010/main" val="3864025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C34D4-0F05-4463-8C69-9D3F8EBC43AB}" type="slidenum">
              <a:rPr lang="en-US" smtClean="0"/>
              <a:t>54</a:t>
            </a:fld>
            <a:endParaRPr lang="en-US"/>
          </a:p>
        </p:txBody>
      </p:sp>
    </p:spTree>
    <p:extLst>
      <p:ext uri="{BB962C8B-B14F-4D97-AF65-F5344CB8AC3E}">
        <p14:creationId xmlns:p14="http://schemas.microsoft.com/office/powerpoint/2010/main" val="189453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C34D4-0F05-4463-8C69-9D3F8EBC43AB}" type="slidenum">
              <a:rPr lang="en-US" smtClean="0"/>
              <a:t>4</a:t>
            </a:fld>
            <a:endParaRPr lang="en-US"/>
          </a:p>
        </p:txBody>
      </p:sp>
    </p:spTree>
    <p:extLst>
      <p:ext uri="{BB962C8B-B14F-4D97-AF65-F5344CB8AC3E}">
        <p14:creationId xmlns:p14="http://schemas.microsoft.com/office/powerpoint/2010/main" val="114859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our referrals for the 2013-2014 school year. The bottom numbers represent our staff which equaled 29.  The numbers resting on top of the bars represent the number of Office Discipline Referrals each teacher had.  As you can see we ranged from 0-27.  Our average was 7.5 per teacher, which is almost 2 per quarter.  That doesn’t sound too terrible, but for the person who had 27 that is 7 per quarter.  The team hoped that working on the classroom systems would help decrease ODRs.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5</a:t>
            </a:fld>
            <a:endParaRPr lang="en-US"/>
          </a:p>
        </p:txBody>
      </p:sp>
    </p:spTree>
    <p:extLst>
      <p:ext uri="{BB962C8B-B14F-4D97-AF65-F5344CB8AC3E}">
        <p14:creationId xmlns:p14="http://schemas.microsoft.com/office/powerpoint/2010/main" val="425735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Front Loading Prior to the 2014-2015 School Year:</a:t>
            </a:r>
          </a:p>
          <a:p>
            <a:r>
              <a:rPr lang="en-US" dirty="0" smtClean="0"/>
              <a:t>Initial Training in Year 1 2012-2013</a:t>
            </a:r>
          </a:p>
          <a:p>
            <a:r>
              <a:rPr lang="en-US" dirty="0" smtClean="0"/>
              <a:t>Year 2: </a:t>
            </a:r>
          </a:p>
          <a:p>
            <a:pPr marL="174056" indent="-174056">
              <a:buFont typeface="Arial" panose="020B0604020202020204" pitchFamily="34" charset="0"/>
              <a:buChar char="•"/>
            </a:pPr>
            <a:r>
              <a:rPr lang="en-US" dirty="0" smtClean="0"/>
              <a:t>Brief Overview of all 8 practices at weekly faculty meetings</a:t>
            </a:r>
          </a:p>
          <a:p>
            <a:pPr marL="174056" indent="-174056">
              <a:buFont typeface="Arial" panose="020B0604020202020204" pitchFamily="34" charset="0"/>
              <a:buChar char="•"/>
            </a:pPr>
            <a:r>
              <a:rPr lang="en-US" dirty="0" smtClean="0"/>
              <a:t>More in depth training on 4 of the 8 practices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6</a:t>
            </a:fld>
            <a:endParaRPr lang="en-US"/>
          </a:p>
        </p:txBody>
      </p:sp>
    </p:spTree>
    <p:extLst>
      <p:ext uri="{BB962C8B-B14F-4D97-AF65-F5344CB8AC3E}">
        <p14:creationId xmlns:p14="http://schemas.microsoft.com/office/powerpoint/2010/main" val="207578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Tier 1 team decreased the amount of time we were meeting this school year from bi-monthly to only once a month.  Partially due to this change we started this adventure much later than intended. </a:t>
            </a:r>
          </a:p>
          <a:p>
            <a:endParaRPr lang="en-US" dirty="0"/>
          </a:p>
          <a:p>
            <a:r>
              <a:rPr lang="en-US" dirty="0" smtClean="0"/>
              <a:t>The first part of our journey focused on the teacher and their practices.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7</a:t>
            </a:fld>
            <a:endParaRPr lang="en-US"/>
          </a:p>
        </p:txBody>
      </p:sp>
    </p:spTree>
    <p:extLst>
      <p:ext uri="{BB962C8B-B14F-4D97-AF65-F5344CB8AC3E}">
        <p14:creationId xmlns:p14="http://schemas.microsoft.com/office/powerpoint/2010/main" val="96252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with the Missouri School-wide Positive Behavior Support Effective Classroom Practices Checklist that is provided in training.  We wanted more information, so we scoured other PBIS sites and found others with additional items for reflection and then created one that best fit our needs. </a:t>
            </a:r>
          </a:p>
          <a:p>
            <a:endParaRPr lang="en-US" dirty="0"/>
          </a:p>
          <a:p>
            <a:r>
              <a:rPr lang="en-US" dirty="0" smtClean="0"/>
              <a:t>Teachers filled out the checklist and the data was compiled and disseminated by the Tier 1 team. </a:t>
            </a:r>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8</a:t>
            </a:fld>
            <a:endParaRPr lang="en-US"/>
          </a:p>
        </p:txBody>
      </p:sp>
    </p:spTree>
    <p:extLst>
      <p:ext uri="{BB962C8B-B14F-4D97-AF65-F5344CB8AC3E}">
        <p14:creationId xmlns:p14="http://schemas.microsoft.com/office/powerpoint/2010/main" val="1746238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document came directly</a:t>
            </a:r>
            <a:r>
              <a:rPr lang="en-US" baseline="0" dirty="0" smtClean="0"/>
              <a:t> from MO PIBS.  Our Tier 1 team split up our staff and did a 15-20 minute observation during their plan time.   </a:t>
            </a:r>
          </a:p>
          <a:p>
            <a:endParaRPr lang="en-US" dirty="0"/>
          </a:p>
          <a:p>
            <a:r>
              <a:rPr lang="en-US" dirty="0" smtClean="0"/>
              <a:t>Team members </a:t>
            </a:r>
            <a:r>
              <a:rPr lang="en-US" dirty="0"/>
              <a:t>filled out the checklist and the data was compiled and disseminated by the Tier 1 team. </a:t>
            </a:r>
          </a:p>
          <a:p>
            <a:endParaRPr lang="en-US" dirty="0" smtClean="0"/>
          </a:p>
          <a:p>
            <a:r>
              <a:rPr lang="en-US" dirty="0" smtClean="0"/>
              <a:t>This is one area that I would improve upon for next year. We did not do a good enough job of previewing </a:t>
            </a:r>
            <a:r>
              <a:rPr lang="en-US" dirty="0"/>
              <a:t>each of the items on the survey so </a:t>
            </a:r>
            <a:r>
              <a:rPr lang="en-US" dirty="0" smtClean="0"/>
              <a:t>the team had </a:t>
            </a:r>
            <a:r>
              <a:rPr lang="en-US" dirty="0"/>
              <a:t>a clear </a:t>
            </a:r>
            <a:r>
              <a:rPr lang="en-US" dirty="0" smtClean="0"/>
              <a:t>understanding of what they were looking for.  This came up in conversation when we disseminated the information. </a:t>
            </a:r>
            <a:endParaRPr lang="en-US" dirty="0"/>
          </a:p>
          <a:p>
            <a:endParaRPr lang="en-US" dirty="0"/>
          </a:p>
        </p:txBody>
      </p:sp>
      <p:sp>
        <p:nvSpPr>
          <p:cNvPr id="4" name="Slide Number Placeholder 3"/>
          <p:cNvSpPr>
            <a:spLocks noGrp="1"/>
          </p:cNvSpPr>
          <p:nvPr>
            <p:ph type="sldNum" sz="quarter" idx="10"/>
          </p:nvPr>
        </p:nvSpPr>
        <p:spPr/>
        <p:txBody>
          <a:bodyPr/>
          <a:lstStyle/>
          <a:p>
            <a:fld id="{98CC34D4-0F05-4463-8C69-9D3F8EBC43AB}" type="slidenum">
              <a:rPr lang="en-US" smtClean="0"/>
              <a:t>9</a:t>
            </a:fld>
            <a:endParaRPr lang="en-US"/>
          </a:p>
        </p:txBody>
      </p:sp>
    </p:spTree>
    <p:extLst>
      <p:ext uri="{BB962C8B-B14F-4D97-AF65-F5344CB8AC3E}">
        <p14:creationId xmlns:p14="http://schemas.microsoft.com/office/powerpoint/2010/main" val="319717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63FB49-2B47-43F7-B67F-9A102B7957A8}"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FDF00-ED48-4F9A-9E94-B2773A813365}" type="slidenum">
              <a:rPr lang="en-US" smtClean="0"/>
              <a:t>‹#›</a:t>
            </a:fld>
            <a:endParaRPr lang="en-US"/>
          </a:p>
        </p:txBody>
      </p:sp>
    </p:spTree>
    <p:extLst>
      <p:ext uri="{BB962C8B-B14F-4D97-AF65-F5344CB8AC3E}">
        <p14:creationId xmlns:p14="http://schemas.microsoft.com/office/powerpoint/2010/main" val="306266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3FB49-2B47-43F7-B67F-9A102B7957A8}"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FDF00-ED48-4F9A-9E94-B2773A813365}" type="slidenum">
              <a:rPr lang="en-US" smtClean="0"/>
              <a:t>‹#›</a:t>
            </a:fld>
            <a:endParaRPr lang="en-US"/>
          </a:p>
        </p:txBody>
      </p:sp>
    </p:spTree>
    <p:extLst>
      <p:ext uri="{BB962C8B-B14F-4D97-AF65-F5344CB8AC3E}">
        <p14:creationId xmlns:p14="http://schemas.microsoft.com/office/powerpoint/2010/main" val="128864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3FB49-2B47-43F7-B67F-9A102B7957A8}"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FDF00-ED48-4F9A-9E94-B2773A813365}" type="slidenum">
              <a:rPr lang="en-US" smtClean="0"/>
              <a:t>‹#›</a:t>
            </a:fld>
            <a:endParaRPr lang="en-US"/>
          </a:p>
        </p:txBody>
      </p:sp>
    </p:spTree>
    <p:extLst>
      <p:ext uri="{BB962C8B-B14F-4D97-AF65-F5344CB8AC3E}">
        <p14:creationId xmlns:p14="http://schemas.microsoft.com/office/powerpoint/2010/main" val="215726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3FB49-2B47-43F7-B67F-9A102B7957A8}"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FDF00-ED48-4F9A-9E94-B2773A813365}" type="slidenum">
              <a:rPr lang="en-US" smtClean="0"/>
              <a:t>‹#›</a:t>
            </a:fld>
            <a:endParaRPr lang="en-US"/>
          </a:p>
        </p:txBody>
      </p:sp>
    </p:spTree>
    <p:extLst>
      <p:ext uri="{BB962C8B-B14F-4D97-AF65-F5344CB8AC3E}">
        <p14:creationId xmlns:p14="http://schemas.microsoft.com/office/powerpoint/2010/main" val="143328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3FB49-2B47-43F7-B67F-9A102B7957A8}"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FDF00-ED48-4F9A-9E94-B2773A813365}" type="slidenum">
              <a:rPr lang="en-US" smtClean="0"/>
              <a:t>‹#›</a:t>
            </a:fld>
            <a:endParaRPr lang="en-US"/>
          </a:p>
        </p:txBody>
      </p:sp>
    </p:spTree>
    <p:extLst>
      <p:ext uri="{BB962C8B-B14F-4D97-AF65-F5344CB8AC3E}">
        <p14:creationId xmlns:p14="http://schemas.microsoft.com/office/powerpoint/2010/main" val="424975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63FB49-2B47-43F7-B67F-9A102B7957A8}"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FDF00-ED48-4F9A-9E94-B2773A813365}" type="slidenum">
              <a:rPr lang="en-US" smtClean="0"/>
              <a:t>‹#›</a:t>
            </a:fld>
            <a:endParaRPr lang="en-US"/>
          </a:p>
        </p:txBody>
      </p:sp>
    </p:spTree>
    <p:extLst>
      <p:ext uri="{BB962C8B-B14F-4D97-AF65-F5344CB8AC3E}">
        <p14:creationId xmlns:p14="http://schemas.microsoft.com/office/powerpoint/2010/main" val="40827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63FB49-2B47-43F7-B67F-9A102B7957A8}" type="datetimeFigureOut">
              <a:rPr lang="en-US" smtClean="0"/>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FDF00-ED48-4F9A-9E94-B2773A813365}" type="slidenum">
              <a:rPr lang="en-US" smtClean="0"/>
              <a:t>‹#›</a:t>
            </a:fld>
            <a:endParaRPr lang="en-US"/>
          </a:p>
        </p:txBody>
      </p:sp>
    </p:spTree>
    <p:extLst>
      <p:ext uri="{BB962C8B-B14F-4D97-AF65-F5344CB8AC3E}">
        <p14:creationId xmlns:p14="http://schemas.microsoft.com/office/powerpoint/2010/main" val="389848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63FB49-2B47-43F7-B67F-9A102B7957A8}" type="datetimeFigureOut">
              <a:rPr lang="en-US" smtClean="0"/>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FDF00-ED48-4F9A-9E94-B2773A813365}" type="slidenum">
              <a:rPr lang="en-US" smtClean="0"/>
              <a:t>‹#›</a:t>
            </a:fld>
            <a:endParaRPr lang="en-US"/>
          </a:p>
        </p:txBody>
      </p:sp>
    </p:spTree>
    <p:extLst>
      <p:ext uri="{BB962C8B-B14F-4D97-AF65-F5344CB8AC3E}">
        <p14:creationId xmlns:p14="http://schemas.microsoft.com/office/powerpoint/2010/main" val="55326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3FB49-2B47-43F7-B67F-9A102B7957A8}" type="datetimeFigureOut">
              <a:rPr lang="en-US" smtClean="0"/>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FDF00-ED48-4F9A-9E94-B2773A813365}" type="slidenum">
              <a:rPr lang="en-US" smtClean="0"/>
              <a:t>‹#›</a:t>
            </a:fld>
            <a:endParaRPr lang="en-US"/>
          </a:p>
        </p:txBody>
      </p:sp>
    </p:spTree>
    <p:extLst>
      <p:ext uri="{BB962C8B-B14F-4D97-AF65-F5344CB8AC3E}">
        <p14:creationId xmlns:p14="http://schemas.microsoft.com/office/powerpoint/2010/main" val="135199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3FB49-2B47-43F7-B67F-9A102B7957A8}"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FDF00-ED48-4F9A-9E94-B2773A813365}" type="slidenum">
              <a:rPr lang="en-US" smtClean="0"/>
              <a:t>‹#›</a:t>
            </a:fld>
            <a:endParaRPr lang="en-US"/>
          </a:p>
        </p:txBody>
      </p:sp>
    </p:spTree>
    <p:extLst>
      <p:ext uri="{BB962C8B-B14F-4D97-AF65-F5344CB8AC3E}">
        <p14:creationId xmlns:p14="http://schemas.microsoft.com/office/powerpoint/2010/main" val="291123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3FB49-2B47-43F7-B67F-9A102B7957A8}"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FDF00-ED48-4F9A-9E94-B2773A813365}" type="slidenum">
              <a:rPr lang="en-US" smtClean="0"/>
              <a:t>‹#›</a:t>
            </a:fld>
            <a:endParaRPr lang="en-US"/>
          </a:p>
        </p:txBody>
      </p:sp>
    </p:spTree>
    <p:extLst>
      <p:ext uri="{BB962C8B-B14F-4D97-AF65-F5344CB8AC3E}">
        <p14:creationId xmlns:p14="http://schemas.microsoft.com/office/powerpoint/2010/main" val="3000681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3FB49-2B47-43F7-B67F-9A102B7957A8}" type="datetimeFigureOut">
              <a:rPr lang="en-US" smtClean="0"/>
              <a:t>5/13/15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FDF00-ED48-4F9A-9E94-B2773A813365}" type="slidenum">
              <a:rPr lang="en-US" smtClean="0"/>
              <a:t>‹#›</a:t>
            </a:fld>
            <a:endParaRPr lang="en-US"/>
          </a:p>
        </p:txBody>
      </p:sp>
    </p:spTree>
    <p:extLst>
      <p:ext uri="{BB962C8B-B14F-4D97-AF65-F5344CB8AC3E}">
        <p14:creationId xmlns:p14="http://schemas.microsoft.com/office/powerpoint/2010/main" val="3338350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5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6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6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55.xml.rels><?xml version="1.0" encoding="UTF-8" standalone="yes"?>
<Relationships xmlns="http://schemas.openxmlformats.org/package/2006/relationships"><Relationship Id="rId3" Type="http://schemas.openxmlformats.org/officeDocument/2006/relationships/hyperlink" Target="mailto:kandreasen@brookfield.k12.mo.us" TargetMode="External"/><Relationship Id="rId4" Type="http://schemas.openxmlformats.org/officeDocument/2006/relationships/image" Target="../media/image70.jpeg"/><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7297"/>
            <a:ext cx="12193672" cy="6858000"/>
          </a:xfrm>
          <a:prstGeom prst="rect">
            <a:avLst/>
          </a:prstGeom>
        </p:spPr>
      </p:pic>
      <p:sp>
        <p:nvSpPr>
          <p:cNvPr id="2" name="Title 1"/>
          <p:cNvSpPr>
            <a:spLocks noGrp="1"/>
          </p:cNvSpPr>
          <p:nvPr>
            <p:ph type="ctrTitle"/>
          </p:nvPr>
        </p:nvSpPr>
        <p:spPr>
          <a:xfrm>
            <a:off x="328600" y="4316500"/>
            <a:ext cx="11536471" cy="2387600"/>
          </a:xfrm>
        </p:spPr>
        <p:txBody>
          <a:bodyPr>
            <a:normAutofit/>
          </a:bodyPr>
          <a:lstStyle/>
          <a:p>
            <a:r>
              <a:rPr lang="en-US" sz="4000" dirty="0" smtClean="0"/>
              <a:t>Ensuring the Presence and Fidelity of Effective Classroom Practices to Increase Positive Student Behavior</a:t>
            </a:r>
            <a:endParaRPr lang="en-US" sz="4000"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4629137" y="512122"/>
            <a:ext cx="2935396" cy="2002021"/>
          </a:xfrm>
          <a:prstGeom prst="rect">
            <a:avLst/>
          </a:prstGeom>
        </p:spPr>
      </p:pic>
    </p:spTree>
    <p:extLst>
      <p:ext uri="{BB962C8B-B14F-4D97-AF65-F5344CB8AC3E}">
        <p14:creationId xmlns:p14="http://schemas.microsoft.com/office/powerpoint/2010/main" val="2900045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1312445" y="365125"/>
            <a:ext cx="9018671" cy="6366121"/>
          </a:xfrm>
          <a:prstGeom prst="rect">
            <a:avLst/>
          </a:prstGeom>
        </p:spPr>
      </p:pic>
      <p:sp>
        <p:nvSpPr>
          <p:cNvPr id="3" name="Content Placeholder 2"/>
          <p:cNvSpPr>
            <a:spLocks noGrp="1"/>
          </p:cNvSpPr>
          <p:nvPr>
            <p:ph idx="1"/>
          </p:nvPr>
        </p:nvSpPr>
        <p:spPr/>
        <p:txBody>
          <a:bodyPr>
            <a:normAutofit/>
          </a:bodyPr>
          <a:lstStyle/>
          <a:p>
            <a:r>
              <a:rPr lang="en-US" sz="3600" dirty="0" smtClean="0"/>
              <a:t>Make sure the staff knows it is NOT an evaluative tool</a:t>
            </a:r>
          </a:p>
          <a:p>
            <a:r>
              <a:rPr lang="en-US" sz="3600" dirty="0" smtClean="0"/>
              <a:t>Encourage honest evaluation of individual practices</a:t>
            </a:r>
          </a:p>
          <a:p>
            <a:r>
              <a:rPr lang="en-US" sz="3600" dirty="0" smtClean="0"/>
              <a:t>Preview each of the items on the survey so staff have a clear understanding</a:t>
            </a:r>
          </a:p>
          <a:p>
            <a:r>
              <a:rPr lang="en-US" sz="3600" dirty="0" smtClean="0"/>
              <a:t>Explain how the data will be used to target specific needs for staff development </a:t>
            </a:r>
            <a:endParaRPr lang="en-US" sz="3600" dirty="0"/>
          </a:p>
        </p:txBody>
      </p:sp>
      <p:sp>
        <p:nvSpPr>
          <p:cNvPr id="2" name="Title 1"/>
          <p:cNvSpPr>
            <a:spLocks noGrp="1"/>
          </p:cNvSpPr>
          <p:nvPr>
            <p:ph type="title"/>
          </p:nvPr>
        </p:nvSpPr>
        <p:spPr/>
        <p:txBody>
          <a:bodyPr>
            <a:normAutofit/>
          </a:bodyPr>
          <a:lstStyle/>
          <a:p>
            <a:r>
              <a:rPr lang="en-US" sz="5400" b="1" dirty="0" smtClean="0"/>
              <a:t>When Giving the Survey &amp; Observing</a:t>
            </a:r>
            <a:endParaRPr lang="en-US" sz="5400" b="1" dirty="0"/>
          </a:p>
        </p:txBody>
      </p:sp>
    </p:spTree>
    <p:extLst>
      <p:ext uri="{BB962C8B-B14F-4D97-AF65-F5344CB8AC3E}">
        <p14:creationId xmlns:p14="http://schemas.microsoft.com/office/powerpoint/2010/main" val="32317795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51868" y="272716"/>
            <a:ext cx="9035085" cy="6416842"/>
          </a:xfrm>
          <a:prstGeom prst="rect">
            <a:avLst/>
          </a:prstGeom>
        </p:spPr>
      </p:pic>
    </p:spTree>
    <p:extLst>
      <p:ext uri="{BB962C8B-B14F-4D97-AF65-F5344CB8AC3E}">
        <p14:creationId xmlns:p14="http://schemas.microsoft.com/office/powerpoint/2010/main" val="16861611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8739" y="208547"/>
            <a:ext cx="10444786" cy="6497053"/>
          </a:xfrm>
          <a:prstGeom prst="rect">
            <a:avLst/>
          </a:prstGeom>
        </p:spPr>
      </p:pic>
    </p:spTree>
    <p:extLst>
      <p:ext uri="{BB962C8B-B14F-4D97-AF65-F5344CB8AC3E}">
        <p14:creationId xmlns:p14="http://schemas.microsoft.com/office/powerpoint/2010/main" val="21539350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6485" y="160692"/>
            <a:ext cx="8271277" cy="6544908"/>
          </a:xfrm>
          <a:prstGeom prst="rect">
            <a:avLst/>
          </a:prstGeom>
        </p:spPr>
      </p:pic>
      <p:pic>
        <p:nvPicPr>
          <p:cNvPr id="3" name="Picture 2"/>
          <p:cNvPicPr>
            <a:picLocks noChangeAspect="1"/>
          </p:cNvPicPr>
          <p:nvPr/>
        </p:nvPicPr>
        <p:blipFill>
          <a:blip r:embed="rId4"/>
          <a:stretch>
            <a:fillRect/>
          </a:stretch>
        </p:blipFill>
        <p:spPr>
          <a:xfrm>
            <a:off x="9480884" y="420101"/>
            <a:ext cx="2101516" cy="2100551"/>
          </a:xfrm>
          <a:prstGeom prst="rect">
            <a:avLst/>
          </a:prstGeom>
        </p:spPr>
      </p:pic>
    </p:spTree>
    <p:extLst>
      <p:ext uri="{BB962C8B-B14F-4D97-AF65-F5344CB8AC3E}">
        <p14:creationId xmlns:p14="http://schemas.microsoft.com/office/powerpoint/2010/main" val="24444928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1312445" y="365125"/>
            <a:ext cx="9018671" cy="6366121"/>
          </a:xfrm>
          <a:prstGeom prst="rect">
            <a:avLst/>
          </a:prstGeom>
        </p:spPr>
      </p:pic>
      <p:sp>
        <p:nvSpPr>
          <p:cNvPr id="3" name="Content Placeholder 2"/>
          <p:cNvSpPr>
            <a:spLocks noGrp="1"/>
          </p:cNvSpPr>
          <p:nvPr>
            <p:ph idx="1"/>
          </p:nvPr>
        </p:nvSpPr>
        <p:spPr>
          <a:xfrm>
            <a:off x="838200" y="1774208"/>
            <a:ext cx="10515600" cy="4653887"/>
          </a:xfrm>
        </p:spPr>
        <p:txBody>
          <a:bodyPr>
            <a:normAutofit/>
          </a:bodyPr>
          <a:lstStyle/>
          <a:p>
            <a:r>
              <a:rPr lang="en-US" sz="3600" dirty="0" smtClean="0"/>
              <a:t>Show:</a:t>
            </a:r>
          </a:p>
          <a:p>
            <a:pPr lvl="1"/>
            <a:r>
              <a:rPr lang="en-US" sz="3200" dirty="0" smtClean="0"/>
              <a:t>Strengths</a:t>
            </a:r>
          </a:p>
          <a:p>
            <a:pPr lvl="1"/>
            <a:r>
              <a:rPr lang="en-US" sz="3200" dirty="0" smtClean="0"/>
              <a:t>Areas to develop</a:t>
            </a:r>
          </a:p>
          <a:p>
            <a:pPr lvl="1"/>
            <a:r>
              <a:rPr lang="en-US" sz="3200" dirty="0" smtClean="0"/>
              <a:t>How the team is using the data to guide professional development</a:t>
            </a:r>
          </a:p>
          <a:p>
            <a:pPr lvl="1"/>
            <a:r>
              <a:rPr lang="en-US" sz="3200" dirty="0" smtClean="0"/>
              <a:t>What are the next steps?</a:t>
            </a:r>
          </a:p>
          <a:p>
            <a:endParaRPr lang="en-US" sz="3600" dirty="0"/>
          </a:p>
        </p:txBody>
      </p:sp>
      <p:sp>
        <p:nvSpPr>
          <p:cNvPr id="2" name="Title 1"/>
          <p:cNvSpPr>
            <a:spLocks noGrp="1"/>
          </p:cNvSpPr>
          <p:nvPr>
            <p:ph type="title"/>
          </p:nvPr>
        </p:nvSpPr>
        <p:spPr>
          <a:xfrm>
            <a:off x="838200" y="230748"/>
            <a:ext cx="10515600" cy="1040594"/>
          </a:xfrm>
        </p:spPr>
        <p:txBody>
          <a:bodyPr>
            <a:normAutofit/>
          </a:bodyPr>
          <a:lstStyle/>
          <a:p>
            <a:pPr algn="ctr"/>
            <a:r>
              <a:rPr lang="en-US" sz="5400" b="1" dirty="0" smtClean="0"/>
              <a:t>Present Data to Staff</a:t>
            </a:r>
            <a:endParaRPr lang="en-US" sz="5400" b="1" dirty="0"/>
          </a:p>
        </p:txBody>
      </p:sp>
    </p:spTree>
    <p:extLst>
      <p:ext uri="{BB962C8B-B14F-4D97-AF65-F5344CB8AC3E}">
        <p14:creationId xmlns:p14="http://schemas.microsoft.com/office/powerpoint/2010/main" val="35682299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64574" y="807413"/>
            <a:ext cx="9648515" cy="5938292"/>
          </a:xfrm>
          <a:prstGeom prst="rect">
            <a:avLst/>
          </a:prstGeom>
        </p:spPr>
      </p:pic>
      <p:sp>
        <p:nvSpPr>
          <p:cNvPr id="3" name="Title 1"/>
          <p:cNvSpPr>
            <a:spLocks noGrp="1"/>
          </p:cNvSpPr>
          <p:nvPr>
            <p:ph type="title"/>
          </p:nvPr>
        </p:nvSpPr>
        <p:spPr>
          <a:xfrm>
            <a:off x="508153" y="0"/>
            <a:ext cx="10515600" cy="1040594"/>
          </a:xfrm>
        </p:spPr>
        <p:txBody>
          <a:bodyPr>
            <a:normAutofit/>
          </a:bodyPr>
          <a:lstStyle/>
          <a:p>
            <a:pPr algn="ctr"/>
            <a:r>
              <a:rPr lang="en-US" sz="5400" b="1" dirty="0" smtClean="0"/>
              <a:t>Utilize the Action Plan</a:t>
            </a:r>
            <a:endParaRPr lang="en-US" sz="5400" b="1" dirty="0"/>
          </a:p>
        </p:txBody>
      </p:sp>
      <p:pic>
        <p:nvPicPr>
          <p:cNvPr id="5" name="Picture 4"/>
          <p:cNvPicPr>
            <a:picLocks noChangeAspect="1"/>
          </p:cNvPicPr>
          <p:nvPr/>
        </p:nvPicPr>
        <p:blipFill>
          <a:blip r:embed="rId4"/>
          <a:stretch>
            <a:fillRect/>
          </a:stretch>
        </p:blipFill>
        <p:spPr>
          <a:xfrm>
            <a:off x="112295" y="4588041"/>
            <a:ext cx="2264574" cy="2021305"/>
          </a:xfrm>
          <a:prstGeom prst="rect">
            <a:avLst/>
          </a:prstGeom>
        </p:spPr>
      </p:pic>
    </p:spTree>
    <p:extLst>
      <p:ext uri="{BB962C8B-B14F-4D97-AF65-F5344CB8AC3E}">
        <p14:creationId xmlns:p14="http://schemas.microsoft.com/office/powerpoint/2010/main" val="40124979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20254" y="301243"/>
            <a:ext cx="8659456" cy="6051432"/>
          </a:xfrm>
          <a:prstGeom prst="rect">
            <a:avLst/>
          </a:prstGeom>
        </p:spPr>
      </p:pic>
    </p:spTree>
    <p:extLst>
      <p:ext uri="{BB962C8B-B14F-4D97-AF65-F5344CB8AC3E}">
        <p14:creationId xmlns:p14="http://schemas.microsoft.com/office/powerpoint/2010/main" val="42066631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1312445" y="365125"/>
            <a:ext cx="9018671" cy="6366121"/>
          </a:xfrm>
          <a:prstGeom prst="rect">
            <a:avLst/>
          </a:prstGeom>
        </p:spPr>
      </p:pic>
      <p:sp>
        <p:nvSpPr>
          <p:cNvPr id="3" name="Content Placeholder 2"/>
          <p:cNvSpPr>
            <a:spLocks noGrp="1"/>
          </p:cNvSpPr>
          <p:nvPr>
            <p:ph idx="1"/>
          </p:nvPr>
        </p:nvSpPr>
        <p:spPr>
          <a:xfrm>
            <a:off x="838200" y="1172657"/>
            <a:ext cx="10515600" cy="5105313"/>
          </a:xfrm>
        </p:spPr>
        <p:txBody>
          <a:bodyPr>
            <a:normAutofit fontScale="85000" lnSpcReduction="20000"/>
          </a:bodyPr>
          <a:lstStyle/>
          <a:p>
            <a:pPr marL="0" indent="0">
              <a:buNone/>
            </a:pPr>
            <a:r>
              <a:rPr lang="en-US" sz="3600" dirty="0" smtClean="0"/>
              <a:t>Year </a:t>
            </a:r>
            <a:r>
              <a:rPr lang="en-US" sz="3600" dirty="0"/>
              <a:t>3:</a:t>
            </a:r>
          </a:p>
          <a:p>
            <a:pPr marL="174056" indent="-174056"/>
            <a:r>
              <a:rPr lang="en-US" sz="3600" dirty="0"/>
              <a:t>Looked back at </a:t>
            </a:r>
            <a:r>
              <a:rPr lang="en-US" sz="3600" dirty="0" smtClean="0"/>
              <a:t>the 4 practices we trained on from the previous </a:t>
            </a:r>
            <a:r>
              <a:rPr lang="en-US" sz="3600" dirty="0"/>
              <a:t>year</a:t>
            </a:r>
          </a:p>
          <a:p>
            <a:pPr marL="174056" indent="-174056"/>
            <a:r>
              <a:rPr lang="en-US" sz="3600" dirty="0" smtClean="0"/>
              <a:t>Provided more </a:t>
            </a:r>
            <a:r>
              <a:rPr lang="en-US" sz="3600" dirty="0"/>
              <a:t>in depth training on the </a:t>
            </a:r>
            <a:r>
              <a:rPr lang="en-US" sz="3600" dirty="0" smtClean="0"/>
              <a:t>remaining 4 practices</a:t>
            </a:r>
          </a:p>
          <a:p>
            <a:pPr marL="631256" lvl="1" indent="-174056"/>
            <a:r>
              <a:rPr lang="en-US" sz="3200" dirty="0" smtClean="0"/>
              <a:t>Active Supervision</a:t>
            </a:r>
          </a:p>
          <a:p>
            <a:pPr marL="631256" lvl="1" indent="-174056"/>
            <a:r>
              <a:rPr lang="en-US" sz="3200" dirty="0" smtClean="0"/>
              <a:t>Opportunities to Respond</a:t>
            </a:r>
          </a:p>
          <a:p>
            <a:pPr marL="631256" lvl="1" indent="-174056"/>
            <a:r>
              <a:rPr lang="en-US" sz="3200" dirty="0" smtClean="0"/>
              <a:t>Activity Sequencing &amp; Choice</a:t>
            </a:r>
          </a:p>
          <a:p>
            <a:pPr marL="631256" lvl="1" indent="-174056"/>
            <a:r>
              <a:rPr lang="en-US" sz="3200" dirty="0" smtClean="0"/>
              <a:t>Task Difficulty </a:t>
            </a:r>
          </a:p>
          <a:p>
            <a:pPr marL="174056" indent="-174056"/>
            <a:r>
              <a:rPr lang="en-US" sz="3600" dirty="0" smtClean="0"/>
              <a:t> Provided PBS Work Sessions</a:t>
            </a:r>
          </a:p>
          <a:p>
            <a:pPr marL="631256" lvl="1" indent="-174056"/>
            <a:r>
              <a:rPr lang="en-US" sz="3200" dirty="0" smtClean="0"/>
              <a:t>Positive Specific Feedback 4:1</a:t>
            </a:r>
          </a:p>
          <a:p>
            <a:pPr marL="631256" lvl="1" indent="-174056"/>
            <a:r>
              <a:rPr lang="en-US" sz="3200" dirty="0" smtClean="0"/>
              <a:t>Continuum of Corrective Feedback</a:t>
            </a:r>
          </a:p>
          <a:p>
            <a:pPr marL="631256" lvl="1" indent="-174056"/>
            <a:r>
              <a:rPr lang="en-US" sz="3200" dirty="0" smtClean="0"/>
              <a:t>Providing Choice</a:t>
            </a:r>
          </a:p>
          <a:p>
            <a:pPr marL="631256" lvl="1" indent="-174056"/>
            <a:r>
              <a:rPr lang="en-US" sz="3200" dirty="0" smtClean="0"/>
              <a:t>Open Forum</a:t>
            </a:r>
          </a:p>
          <a:p>
            <a:pPr marL="457200" lvl="1" indent="0">
              <a:buNone/>
            </a:pPr>
            <a:endParaRPr lang="en-US" sz="3200" dirty="0"/>
          </a:p>
          <a:p>
            <a:pPr marL="0" indent="0">
              <a:buNone/>
            </a:pPr>
            <a:endParaRPr lang="en-US" sz="3600" dirty="0"/>
          </a:p>
        </p:txBody>
      </p:sp>
      <p:sp>
        <p:nvSpPr>
          <p:cNvPr id="2" name="Title 1"/>
          <p:cNvSpPr>
            <a:spLocks noGrp="1"/>
          </p:cNvSpPr>
          <p:nvPr>
            <p:ph type="title"/>
          </p:nvPr>
        </p:nvSpPr>
        <p:spPr>
          <a:xfrm>
            <a:off x="838200" y="85905"/>
            <a:ext cx="10515600" cy="1325563"/>
          </a:xfrm>
        </p:spPr>
        <p:txBody>
          <a:bodyPr>
            <a:normAutofit/>
          </a:bodyPr>
          <a:lstStyle/>
          <a:p>
            <a:pPr algn="ctr"/>
            <a:r>
              <a:rPr lang="en-US" sz="5400" b="1" dirty="0" smtClean="0"/>
              <a:t>Professional Development</a:t>
            </a:r>
            <a:endParaRPr lang="en-US" sz="5400" b="1" dirty="0"/>
          </a:p>
        </p:txBody>
      </p:sp>
    </p:spTree>
    <p:extLst>
      <p:ext uri="{BB962C8B-B14F-4D97-AF65-F5344CB8AC3E}">
        <p14:creationId xmlns:p14="http://schemas.microsoft.com/office/powerpoint/2010/main" val="19868896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1312445" y="365125"/>
            <a:ext cx="9018671" cy="6366121"/>
          </a:xfrm>
          <a:prstGeom prst="rect">
            <a:avLst/>
          </a:prstGeom>
        </p:spPr>
      </p:pic>
      <p:sp>
        <p:nvSpPr>
          <p:cNvPr id="3" name="Content Placeholder 2"/>
          <p:cNvSpPr>
            <a:spLocks noGrp="1"/>
          </p:cNvSpPr>
          <p:nvPr>
            <p:ph idx="1"/>
          </p:nvPr>
        </p:nvSpPr>
        <p:spPr>
          <a:xfrm>
            <a:off x="838200" y="1172657"/>
            <a:ext cx="10515600" cy="5105313"/>
          </a:xfrm>
        </p:spPr>
        <p:txBody>
          <a:bodyPr>
            <a:normAutofit/>
          </a:bodyPr>
          <a:lstStyle/>
          <a:p>
            <a:pPr marL="457200" lvl="1" indent="0" algn="ctr">
              <a:buNone/>
            </a:pPr>
            <a:r>
              <a:rPr lang="en-US" sz="3200" dirty="0" smtClean="0"/>
              <a:t>pbismissouri.org</a:t>
            </a:r>
          </a:p>
          <a:p>
            <a:pPr marL="457200" lvl="1" indent="0">
              <a:buNone/>
            </a:pPr>
            <a:endParaRPr lang="en-US" sz="3200" dirty="0"/>
          </a:p>
          <a:p>
            <a:endParaRPr lang="en-US" sz="3600" dirty="0"/>
          </a:p>
        </p:txBody>
      </p:sp>
      <p:sp>
        <p:nvSpPr>
          <p:cNvPr id="2" name="Title 1"/>
          <p:cNvSpPr>
            <a:spLocks noGrp="1"/>
          </p:cNvSpPr>
          <p:nvPr>
            <p:ph type="title"/>
          </p:nvPr>
        </p:nvSpPr>
        <p:spPr>
          <a:xfrm>
            <a:off x="838200" y="85905"/>
            <a:ext cx="10515600" cy="1325563"/>
          </a:xfrm>
        </p:spPr>
        <p:txBody>
          <a:bodyPr>
            <a:normAutofit/>
          </a:bodyPr>
          <a:lstStyle/>
          <a:p>
            <a:pPr algn="ctr"/>
            <a:r>
              <a:rPr lang="en-US" sz="5400" b="1" dirty="0" smtClean="0"/>
              <a:t>Professional Development Tools</a:t>
            </a:r>
            <a:endParaRPr lang="en-US" sz="5400" b="1" dirty="0"/>
          </a:p>
        </p:txBody>
      </p:sp>
      <p:pic>
        <p:nvPicPr>
          <p:cNvPr id="5" name="Picture 4"/>
          <p:cNvPicPr>
            <a:picLocks noChangeAspect="1"/>
          </p:cNvPicPr>
          <p:nvPr/>
        </p:nvPicPr>
        <p:blipFill>
          <a:blip r:embed="rId4"/>
          <a:stretch>
            <a:fillRect/>
          </a:stretch>
        </p:blipFill>
        <p:spPr>
          <a:xfrm>
            <a:off x="539449" y="1764832"/>
            <a:ext cx="5654458" cy="4513138"/>
          </a:xfrm>
          <a:prstGeom prst="rect">
            <a:avLst/>
          </a:prstGeom>
        </p:spPr>
      </p:pic>
      <p:pic>
        <p:nvPicPr>
          <p:cNvPr id="6" name="Picture 5"/>
          <p:cNvPicPr>
            <a:picLocks noChangeAspect="1"/>
          </p:cNvPicPr>
          <p:nvPr/>
        </p:nvPicPr>
        <p:blipFill>
          <a:blip r:embed="rId5"/>
          <a:stretch>
            <a:fillRect/>
          </a:stretch>
        </p:blipFill>
        <p:spPr>
          <a:xfrm>
            <a:off x="6710037" y="1764832"/>
            <a:ext cx="4479256" cy="4513138"/>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9" name="Right Arrow 8"/>
          <p:cNvSpPr/>
          <p:nvPr/>
        </p:nvSpPr>
        <p:spPr>
          <a:xfrm>
            <a:off x="158317" y="3294346"/>
            <a:ext cx="588724" cy="2505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8123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1312445" y="365125"/>
            <a:ext cx="9018671" cy="6366121"/>
          </a:xfrm>
          <a:prstGeom prst="rect">
            <a:avLst/>
          </a:prstGeom>
        </p:spPr>
      </p:pic>
      <p:sp>
        <p:nvSpPr>
          <p:cNvPr id="3" name="Content Placeholder 2"/>
          <p:cNvSpPr>
            <a:spLocks noGrp="1"/>
          </p:cNvSpPr>
          <p:nvPr>
            <p:ph idx="1"/>
          </p:nvPr>
        </p:nvSpPr>
        <p:spPr>
          <a:xfrm>
            <a:off x="838200" y="1172657"/>
            <a:ext cx="10515600" cy="5105313"/>
          </a:xfrm>
        </p:spPr>
        <p:txBody>
          <a:bodyPr>
            <a:normAutofit/>
          </a:bodyPr>
          <a:lstStyle/>
          <a:p>
            <a:pPr marL="457200" lvl="1" indent="0" algn="ctr">
              <a:buNone/>
            </a:pPr>
            <a:r>
              <a:rPr lang="en-US" sz="3200" dirty="0" smtClean="0"/>
              <a:t>pbismissouri.org</a:t>
            </a:r>
          </a:p>
          <a:p>
            <a:pPr marL="457200" lvl="1" indent="0">
              <a:buNone/>
            </a:pPr>
            <a:endParaRPr lang="en-US" sz="3200" dirty="0"/>
          </a:p>
          <a:p>
            <a:endParaRPr lang="en-US" sz="3600" dirty="0"/>
          </a:p>
        </p:txBody>
      </p:sp>
      <p:sp>
        <p:nvSpPr>
          <p:cNvPr id="2" name="Title 1"/>
          <p:cNvSpPr>
            <a:spLocks noGrp="1"/>
          </p:cNvSpPr>
          <p:nvPr>
            <p:ph type="title"/>
          </p:nvPr>
        </p:nvSpPr>
        <p:spPr>
          <a:xfrm>
            <a:off x="838200" y="85905"/>
            <a:ext cx="10515600" cy="1325563"/>
          </a:xfrm>
        </p:spPr>
        <p:txBody>
          <a:bodyPr>
            <a:normAutofit/>
          </a:bodyPr>
          <a:lstStyle/>
          <a:p>
            <a:pPr algn="ctr"/>
            <a:r>
              <a:rPr lang="en-US" sz="5400" b="1" dirty="0" smtClean="0"/>
              <a:t>Professional Development Tools</a:t>
            </a:r>
            <a:endParaRPr lang="en-US" sz="5400" b="1" dirty="0"/>
          </a:p>
        </p:txBody>
      </p:sp>
      <p:pic>
        <p:nvPicPr>
          <p:cNvPr id="7" name="Picture 6"/>
          <p:cNvPicPr>
            <a:picLocks noChangeAspect="1"/>
          </p:cNvPicPr>
          <p:nvPr/>
        </p:nvPicPr>
        <p:blipFill>
          <a:blip r:embed="rId4"/>
          <a:stretch>
            <a:fillRect/>
          </a:stretch>
        </p:blipFill>
        <p:spPr>
          <a:xfrm>
            <a:off x="415023" y="2082168"/>
            <a:ext cx="5989046" cy="35132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5"/>
          <a:stretch>
            <a:fillRect/>
          </a:stretch>
        </p:blipFill>
        <p:spPr>
          <a:xfrm>
            <a:off x="7003573" y="2533772"/>
            <a:ext cx="4657725" cy="2028825"/>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31016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59070" y="764859"/>
            <a:ext cx="2950692" cy="5247634"/>
          </a:xfrm>
          <a:prstGeom prst="rect">
            <a:avLst/>
          </a:prstGeom>
        </p:spPr>
      </p:pic>
      <p:sp>
        <p:nvSpPr>
          <p:cNvPr id="5" name="TextBox 4"/>
          <p:cNvSpPr txBox="1"/>
          <p:nvPr/>
        </p:nvSpPr>
        <p:spPr>
          <a:xfrm>
            <a:off x="3331923" y="503293"/>
            <a:ext cx="8592855" cy="5509200"/>
          </a:xfrm>
          <a:prstGeom prst="rect">
            <a:avLst/>
          </a:prstGeom>
          <a:noFill/>
        </p:spPr>
        <p:txBody>
          <a:bodyPr wrap="square" rtlCol="0">
            <a:spAutoFit/>
          </a:bodyPr>
          <a:lstStyle/>
          <a:p>
            <a:r>
              <a:rPr lang="en-US" sz="3200" dirty="0" smtClean="0"/>
              <a:t>This presentation is an overview of the year long process the Brookfield Middle School Tier 1 PBS team used to determine whether effective classroom practices were used in all classrooms, and if they were being implemented with fidelity.</a:t>
            </a:r>
          </a:p>
          <a:p>
            <a:endParaRPr lang="en-US" sz="3200" dirty="0"/>
          </a:p>
          <a:p>
            <a:r>
              <a:rPr lang="en-US" sz="3200" dirty="0" smtClean="0"/>
              <a:t>The outcome is to provide you with a beginning framework to use in your building to assist in looking at effective practices, determine fidelity, and to provide professional development. </a:t>
            </a:r>
          </a:p>
          <a:p>
            <a:endParaRPr lang="en-US" sz="3200" dirty="0" smtClean="0"/>
          </a:p>
        </p:txBody>
      </p:sp>
    </p:spTree>
    <p:extLst>
      <p:ext uri="{BB962C8B-B14F-4D97-AF65-F5344CB8AC3E}">
        <p14:creationId xmlns:p14="http://schemas.microsoft.com/office/powerpoint/2010/main" val="5154203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1312445" y="365125"/>
            <a:ext cx="9018671" cy="6366121"/>
          </a:xfrm>
          <a:prstGeom prst="rect">
            <a:avLst/>
          </a:prstGeom>
        </p:spPr>
      </p:pic>
      <p:sp>
        <p:nvSpPr>
          <p:cNvPr id="3" name="Content Placeholder 2"/>
          <p:cNvSpPr>
            <a:spLocks noGrp="1"/>
          </p:cNvSpPr>
          <p:nvPr>
            <p:ph idx="1"/>
          </p:nvPr>
        </p:nvSpPr>
        <p:spPr>
          <a:xfrm>
            <a:off x="838200" y="1271342"/>
            <a:ext cx="10515600" cy="5156754"/>
          </a:xfrm>
        </p:spPr>
        <p:txBody>
          <a:bodyPr>
            <a:normAutofit lnSpcReduction="10000"/>
          </a:bodyPr>
          <a:lstStyle/>
          <a:p>
            <a:r>
              <a:rPr lang="en-US" sz="3600" dirty="0" smtClean="0"/>
              <a:t>Know your staff</a:t>
            </a:r>
          </a:p>
          <a:p>
            <a:r>
              <a:rPr lang="en-US" sz="3600" dirty="0" smtClean="0"/>
              <a:t>Build on the existing PBS system in the building</a:t>
            </a:r>
          </a:p>
          <a:p>
            <a:r>
              <a:rPr lang="en-US" sz="3600" dirty="0" smtClean="0"/>
              <a:t>Utilize the SWPBS team</a:t>
            </a:r>
          </a:p>
          <a:p>
            <a:r>
              <a:rPr lang="en-US" sz="3600" dirty="0" smtClean="0"/>
              <a:t>Use data to justify</a:t>
            </a:r>
          </a:p>
          <a:p>
            <a:r>
              <a:rPr lang="en-US" sz="3600" dirty="0" smtClean="0"/>
              <a:t>Adopt evidence based practices</a:t>
            </a:r>
          </a:p>
          <a:p>
            <a:r>
              <a:rPr lang="en-US" sz="3600" dirty="0" smtClean="0"/>
              <a:t>Provide follow up to ensure fidelity (Instructional Coach/Peers/Grade Level Teams)</a:t>
            </a:r>
          </a:p>
          <a:p>
            <a:r>
              <a:rPr lang="en-US" sz="3600" dirty="0" smtClean="0"/>
              <a:t>Review and monitor</a:t>
            </a:r>
          </a:p>
          <a:p>
            <a:r>
              <a:rPr lang="en-US" sz="3600" dirty="0" smtClean="0"/>
              <a:t>Acknowledge improvement and success</a:t>
            </a:r>
          </a:p>
          <a:p>
            <a:endParaRPr lang="en-US" sz="3600" dirty="0"/>
          </a:p>
        </p:txBody>
      </p:sp>
      <p:sp>
        <p:nvSpPr>
          <p:cNvPr id="2" name="Title 1"/>
          <p:cNvSpPr>
            <a:spLocks noGrp="1"/>
          </p:cNvSpPr>
          <p:nvPr>
            <p:ph type="title"/>
          </p:nvPr>
        </p:nvSpPr>
        <p:spPr>
          <a:xfrm>
            <a:off x="838200" y="230748"/>
            <a:ext cx="10515600" cy="1040594"/>
          </a:xfrm>
        </p:spPr>
        <p:txBody>
          <a:bodyPr>
            <a:normAutofit/>
          </a:bodyPr>
          <a:lstStyle/>
          <a:p>
            <a:pPr algn="ctr"/>
            <a:r>
              <a:rPr lang="en-US" sz="5400" b="1" dirty="0" smtClean="0"/>
              <a:t>What Makes PD Successful? </a:t>
            </a:r>
            <a:endParaRPr lang="en-US" sz="5400" b="1" dirty="0"/>
          </a:p>
        </p:txBody>
      </p:sp>
    </p:spTree>
    <p:extLst>
      <p:ext uri="{BB962C8B-B14F-4D97-AF65-F5344CB8AC3E}">
        <p14:creationId xmlns:p14="http://schemas.microsoft.com/office/powerpoint/2010/main" val="31418185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1312445" y="365125"/>
            <a:ext cx="9018671" cy="6366121"/>
          </a:xfrm>
          <a:prstGeom prst="rect">
            <a:avLst/>
          </a:prstGeom>
        </p:spPr>
      </p:pic>
      <p:sp>
        <p:nvSpPr>
          <p:cNvPr id="3" name="Content Placeholder 2"/>
          <p:cNvSpPr>
            <a:spLocks noGrp="1"/>
          </p:cNvSpPr>
          <p:nvPr>
            <p:ph idx="1"/>
          </p:nvPr>
        </p:nvSpPr>
        <p:spPr>
          <a:xfrm>
            <a:off x="374176" y="1515505"/>
            <a:ext cx="5835555" cy="5156754"/>
          </a:xfrm>
        </p:spPr>
        <p:txBody>
          <a:bodyPr>
            <a:normAutofit fontScale="47500" lnSpcReduction="20000"/>
          </a:bodyPr>
          <a:lstStyle/>
          <a:p>
            <a:pPr marL="0" indent="0">
              <a:buNone/>
            </a:pPr>
            <a:r>
              <a:rPr lang="en-US" sz="3600" u="sng" dirty="0" smtClean="0"/>
              <a:t>Expectations </a:t>
            </a:r>
            <a:r>
              <a:rPr lang="en-US" sz="3600" u="sng" dirty="0"/>
              <a:t>&amp; Rules: </a:t>
            </a:r>
            <a:endParaRPr lang="en-US" sz="3600" dirty="0"/>
          </a:p>
          <a:p>
            <a:r>
              <a:rPr lang="en-US" sz="3600" dirty="0"/>
              <a:t>#4: Establishing Classroom Routines</a:t>
            </a:r>
          </a:p>
          <a:p>
            <a:pPr marL="0" indent="0">
              <a:buNone/>
            </a:pPr>
            <a:r>
              <a:rPr lang="en-US" sz="3600" u="sng" dirty="0"/>
              <a:t>Procedures &amp; Routines:</a:t>
            </a:r>
            <a:endParaRPr lang="en-US" sz="3600" dirty="0"/>
          </a:p>
          <a:p>
            <a:r>
              <a:rPr lang="en-US" sz="3600" dirty="0"/>
              <a:t>#4: Establishing Classroom Routines</a:t>
            </a:r>
          </a:p>
          <a:p>
            <a:r>
              <a:rPr lang="en-US" sz="3600" dirty="0"/>
              <a:t>#5: Organizing the Physical Layout of the Classroom </a:t>
            </a:r>
          </a:p>
          <a:p>
            <a:pPr marL="0" indent="0">
              <a:buNone/>
            </a:pPr>
            <a:r>
              <a:rPr lang="en-US" sz="3600" u="sng" dirty="0"/>
              <a:t>Continuum of Strategies to Acknowledge Appropriate Behavior:</a:t>
            </a:r>
            <a:endParaRPr lang="en-US" sz="3600" dirty="0"/>
          </a:p>
          <a:p>
            <a:r>
              <a:rPr lang="en-US" sz="3600" dirty="0"/>
              <a:t>#33: Demonstrating “Withitness”</a:t>
            </a:r>
          </a:p>
          <a:p>
            <a:r>
              <a:rPr lang="en-US" sz="3600" dirty="0"/>
              <a:t>#35: Acknowledging Adherence to Rules &amp; Procedures </a:t>
            </a:r>
          </a:p>
          <a:p>
            <a:r>
              <a:rPr lang="en-US" sz="3600" dirty="0"/>
              <a:t>#37: Using Verbal &amp; Nonverbal Behaviors that Indicate Affection for Students</a:t>
            </a:r>
          </a:p>
          <a:p>
            <a:r>
              <a:rPr lang="en-US" sz="3600" dirty="0"/>
              <a:t># 38: Displaying Objectivity &amp; Control</a:t>
            </a:r>
          </a:p>
          <a:p>
            <a:pPr marL="0" indent="0">
              <a:buNone/>
            </a:pPr>
            <a:r>
              <a:rPr lang="en-US" sz="3600" u="sng" dirty="0"/>
              <a:t>Continuum of Strategies to Acknowledge Inappropriate Behavior:</a:t>
            </a:r>
            <a:endParaRPr lang="en-US" sz="3600" dirty="0"/>
          </a:p>
          <a:p>
            <a:r>
              <a:rPr lang="en-US" sz="3600" dirty="0"/>
              <a:t>#33: Demonstrating “Withitness”</a:t>
            </a:r>
          </a:p>
          <a:p>
            <a:r>
              <a:rPr lang="en-US" sz="3600" dirty="0"/>
              <a:t>#34: Applying Consequences for Lack of Adherence to Rules &amp; Procedures </a:t>
            </a:r>
          </a:p>
          <a:p>
            <a:r>
              <a:rPr lang="en-US" sz="3600" dirty="0"/>
              <a:t># 38: Displaying Objectivity &amp; Control</a:t>
            </a:r>
          </a:p>
          <a:p>
            <a:pPr marL="0" indent="0" algn="ctr">
              <a:buNone/>
            </a:pPr>
            <a:endParaRPr lang="en-US" sz="3600" dirty="0"/>
          </a:p>
        </p:txBody>
      </p:sp>
      <p:sp>
        <p:nvSpPr>
          <p:cNvPr id="2" name="Title 1"/>
          <p:cNvSpPr>
            <a:spLocks noGrp="1"/>
          </p:cNvSpPr>
          <p:nvPr>
            <p:ph type="title"/>
          </p:nvPr>
        </p:nvSpPr>
        <p:spPr>
          <a:xfrm>
            <a:off x="563980" y="0"/>
            <a:ext cx="10515600" cy="1040594"/>
          </a:xfrm>
        </p:spPr>
        <p:txBody>
          <a:bodyPr>
            <a:normAutofit/>
          </a:bodyPr>
          <a:lstStyle/>
          <a:p>
            <a:pPr algn="ctr"/>
            <a:r>
              <a:rPr lang="en-US" sz="5400" b="1" dirty="0" smtClean="0"/>
              <a:t>Link PD to Teacher Evaluation</a:t>
            </a:r>
            <a:endParaRPr lang="en-US" sz="5400" b="1" dirty="0"/>
          </a:p>
        </p:txBody>
      </p:sp>
      <p:sp>
        <p:nvSpPr>
          <p:cNvPr id="5" name="Content Placeholder 2"/>
          <p:cNvSpPr txBox="1">
            <a:spLocks/>
          </p:cNvSpPr>
          <p:nvPr/>
        </p:nvSpPr>
        <p:spPr>
          <a:xfrm>
            <a:off x="6209731" y="1515505"/>
            <a:ext cx="5741637" cy="464466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smtClean="0"/>
              <a:t>Active Supervision:</a:t>
            </a:r>
            <a:endParaRPr lang="en-US" sz="2000" dirty="0" smtClean="0"/>
          </a:p>
          <a:p>
            <a:r>
              <a:rPr lang="en-US" sz="2000" dirty="0" smtClean="0"/>
              <a:t>#5: Organizing the Physical Layout of the Classroom </a:t>
            </a:r>
          </a:p>
          <a:p>
            <a:r>
              <a:rPr lang="en-US" sz="2000" dirty="0" smtClean="0"/>
              <a:t>#24: Noticing When Students are not Engaged</a:t>
            </a:r>
          </a:p>
          <a:p>
            <a:r>
              <a:rPr lang="en-US" sz="2000" dirty="0" smtClean="0"/>
              <a:t>#33: Demonstrating “Withitness”</a:t>
            </a:r>
          </a:p>
          <a:p>
            <a:r>
              <a:rPr lang="en-US" sz="2000" dirty="0" smtClean="0"/>
              <a:t>#34: Applying Consequences for Lack of Adherence to Rules &amp; Procedures </a:t>
            </a:r>
          </a:p>
          <a:p>
            <a:r>
              <a:rPr lang="en-US" sz="2000" dirty="0" smtClean="0"/>
              <a:t>#35: Acknowledging Adherence to Rules &amp; Procedures </a:t>
            </a:r>
          </a:p>
          <a:p>
            <a:pPr marL="0" indent="0">
              <a:buNone/>
            </a:pPr>
            <a:r>
              <a:rPr lang="en-US" sz="2000" u="sng" dirty="0" smtClean="0"/>
              <a:t>Multiple Opportunities to Respond:</a:t>
            </a:r>
            <a:endParaRPr lang="en-US" sz="2000" dirty="0" smtClean="0"/>
          </a:p>
          <a:p>
            <a:r>
              <a:rPr lang="en-US" sz="2000" dirty="0" smtClean="0"/>
              <a:t>#25: Using Academic Games </a:t>
            </a:r>
          </a:p>
          <a:p>
            <a:r>
              <a:rPr lang="en-US" sz="2000" dirty="0" smtClean="0"/>
              <a:t>#26: Managing Response Rates</a:t>
            </a:r>
          </a:p>
          <a:p>
            <a:r>
              <a:rPr lang="en-US" sz="2000" dirty="0" smtClean="0"/>
              <a:t>#40: Asking Questions of Low Expectancy Students</a:t>
            </a:r>
          </a:p>
          <a:p>
            <a:pPr marL="0" indent="0">
              <a:buNone/>
            </a:pPr>
            <a:r>
              <a:rPr lang="en-US" sz="2000" u="sng" dirty="0" smtClean="0"/>
              <a:t>Activity Sequence &amp; Offering Choice:</a:t>
            </a:r>
            <a:endParaRPr lang="en-US" sz="2000" dirty="0" smtClean="0"/>
          </a:p>
          <a:p>
            <a:r>
              <a:rPr lang="en-US" sz="2000" dirty="0" smtClean="0"/>
              <a:t>#24: Noticing When Students are not Engaged</a:t>
            </a:r>
          </a:p>
          <a:p>
            <a:pPr marL="0" indent="0">
              <a:buNone/>
            </a:pPr>
            <a:r>
              <a:rPr lang="en-US" sz="2000" u="sng" dirty="0" smtClean="0"/>
              <a:t>Task Difficulty</a:t>
            </a:r>
          </a:p>
          <a:p>
            <a:r>
              <a:rPr lang="en-US" sz="2000" dirty="0" smtClean="0"/>
              <a:t>Lesson Segment: Addressing Content </a:t>
            </a:r>
          </a:p>
          <a:p>
            <a:pPr marL="0" indent="0">
              <a:buNone/>
            </a:pPr>
            <a:endParaRPr lang="en-US" sz="2000" dirty="0" smtClean="0"/>
          </a:p>
          <a:p>
            <a:pPr marL="0" indent="0" algn="ctr">
              <a:buFont typeface="Arial" panose="020B0604020202020204" pitchFamily="34" charset="0"/>
              <a:buNone/>
            </a:pPr>
            <a:endParaRPr lang="en-US" sz="3600" dirty="0"/>
          </a:p>
        </p:txBody>
      </p:sp>
      <p:sp>
        <p:nvSpPr>
          <p:cNvPr id="7" name="TextBox 6"/>
          <p:cNvSpPr txBox="1"/>
          <p:nvPr/>
        </p:nvSpPr>
        <p:spPr>
          <a:xfrm>
            <a:off x="1787856" y="755649"/>
            <a:ext cx="7929350" cy="584775"/>
          </a:xfrm>
          <a:prstGeom prst="rect">
            <a:avLst/>
          </a:prstGeom>
          <a:noFill/>
        </p:spPr>
        <p:txBody>
          <a:bodyPr wrap="square" rtlCol="0">
            <a:spAutoFit/>
          </a:bodyPr>
          <a:lstStyle/>
          <a:p>
            <a:pPr algn="ctr"/>
            <a:r>
              <a:rPr lang="en-US" sz="3200" dirty="0" smtClean="0"/>
              <a:t>The Classroom 8 and the Marzano Model</a:t>
            </a:r>
            <a:endParaRPr lang="en-US" sz="3200" dirty="0"/>
          </a:p>
        </p:txBody>
      </p:sp>
    </p:spTree>
    <p:extLst>
      <p:ext uri="{BB962C8B-B14F-4D97-AF65-F5344CB8AC3E}">
        <p14:creationId xmlns:p14="http://schemas.microsoft.com/office/powerpoint/2010/main" val="33053714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62234" y="544701"/>
            <a:ext cx="7785030" cy="5542200"/>
          </a:xfrm>
          <a:prstGeom prst="rect">
            <a:avLst/>
          </a:prstGeom>
        </p:spPr>
      </p:pic>
    </p:spTree>
    <p:extLst>
      <p:ext uri="{BB962C8B-B14F-4D97-AF65-F5344CB8AC3E}">
        <p14:creationId xmlns:p14="http://schemas.microsoft.com/office/powerpoint/2010/main" val="4631490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1312445" y="365125"/>
            <a:ext cx="9018671" cy="6366121"/>
          </a:xfrm>
          <a:prstGeom prst="rect">
            <a:avLst/>
          </a:prstGeom>
        </p:spPr>
      </p:pic>
      <p:sp>
        <p:nvSpPr>
          <p:cNvPr id="3" name="Content Placeholder 2"/>
          <p:cNvSpPr>
            <a:spLocks noGrp="1"/>
          </p:cNvSpPr>
          <p:nvPr>
            <p:ph idx="1"/>
          </p:nvPr>
        </p:nvSpPr>
        <p:spPr>
          <a:xfrm>
            <a:off x="318320" y="786530"/>
            <a:ext cx="11006920" cy="3799118"/>
          </a:xfrm>
        </p:spPr>
        <p:txBody>
          <a:bodyPr>
            <a:normAutofit fontScale="92500" lnSpcReduction="10000"/>
          </a:bodyPr>
          <a:lstStyle/>
          <a:p>
            <a:pPr marL="457200" lvl="1" indent="0">
              <a:buNone/>
            </a:pPr>
            <a:r>
              <a:rPr lang="en-US" sz="3600" dirty="0" smtClean="0"/>
              <a:t>We use this recognition for our staff when they exhibit PBS procedures, strategies, and interventions. When a teacher sees a teammate “Being a Bulldog” from the teacher standpoint they complete the form and hand it in. Each week at the faculty meeting one “pat” is drawn. The person who wrote the pat and the person recognized get to park in the front two spots in the lot! A paw is also hung outside their doors for everyone to see!  When we reach 500 tickets as a staff everyone receives a small recognition. </a:t>
            </a:r>
            <a:endParaRPr lang="en-US" sz="3200" dirty="0"/>
          </a:p>
        </p:txBody>
      </p:sp>
      <p:sp>
        <p:nvSpPr>
          <p:cNvPr id="2" name="Title 1"/>
          <p:cNvSpPr>
            <a:spLocks noGrp="1"/>
          </p:cNvSpPr>
          <p:nvPr>
            <p:ph type="title"/>
          </p:nvPr>
        </p:nvSpPr>
        <p:spPr>
          <a:xfrm>
            <a:off x="563980" y="-133927"/>
            <a:ext cx="10515600" cy="1207060"/>
          </a:xfrm>
        </p:spPr>
        <p:txBody>
          <a:bodyPr>
            <a:normAutofit/>
          </a:bodyPr>
          <a:lstStyle/>
          <a:p>
            <a:pPr algn="ctr"/>
            <a:r>
              <a:rPr lang="en-US" sz="5400" b="1" dirty="0" smtClean="0"/>
              <a:t>Pawsitive Pats</a:t>
            </a:r>
            <a:endParaRPr lang="en-US" sz="5400" b="1" dirty="0"/>
          </a:p>
        </p:txBody>
      </p:sp>
      <p:pic>
        <p:nvPicPr>
          <p:cNvPr id="8" name="Picture 7"/>
          <p:cNvPicPr>
            <a:picLocks noChangeAspect="1"/>
          </p:cNvPicPr>
          <p:nvPr/>
        </p:nvPicPr>
        <p:blipFill>
          <a:blip r:embed="rId4"/>
          <a:stretch>
            <a:fillRect/>
          </a:stretch>
        </p:blipFill>
        <p:spPr>
          <a:xfrm>
            <a:off x="4173208" y="4604655"/>
            <a:ext cx="2956613" cy="2138007"/>
          </a:xfrm>
          <a:prstGeom prst="rect">
            <a:avLst/>
          </a:prstGeom>
        </p:spPr>
      </p:pic>
      <p:pic>
        <p:nvPicPr>
          <p:cNvPr id="9" name="Picture 8"/>
          <p:cNvPicPr>
            <a:picLocks noChangeAspect="1"/>
          </p:cNvPicPr>
          <p:nvPr/>
        </p:nvPicPr>
        <p:blipFill>
          <a:blip r:embed="rId5"/>
          <a:stretch>
            <a:fillRect/>
          </a:stretch>
        </p:blipFill>
        <p:spPr>
          <a:xfrm>
            <a:off x="9863725" y="4589332"/>
            <a:ext cx="1628501" cy="2153330"/>
          </a:xfrm>
          <a:prstGeom prst="rect">
            <a:avLst/>
          </a:prstGeom>
        </p:spPr>
      </p:pic>
      <p:pic>
        <p:nvPicPr>
          <p:cNvPr id="10" name="Picture 9"/>
          <p:cNvPicPr>
            <a:picLocks noChangeAspect="1"/>
          </p:cNvPicPr>
          <p:nvPr/>
        </p:nvPicPr>
        <p:blipFill>
          <a:blip r:embed="rId6"/>
          <a:stretch>
            <a:fillRect/>
          </a:stretch>
        </p:blipFill>
        <p:spPr>
          <a:xfrm>
            <a:off x="7878285" y="4660696"/>
            <a:ext cx="1404885" cy="2070550"/>
          </a:xfrm>
          <a:prstGeom prst="rect">
            <a:avLst/>
          </a:prstGeom>
        </p:spPr>
      </p:pic>
      <p:pic>
        <p:nvPicPr>
          <p:cNvPr id="11" name="Picture 10"/>
          <p:cNvPicPr>
            <a:picLocks noChangeAspect="1"/>
          </p:cNvPicPr>
          <p:nvPr/>
        </p:nvPicPr>
        <p:blipFill>
          <a:blip r:embed="rId7"/>
          <a:stretch>
            <a:fillRect/>
          </a:stretch>
        </p:blipFill>
        <p:spPr>
          <a:xfrm>
            <a:off x="629586" y="4643369"/>
            <a:ext cx="3169390" cy="2033026"/>
          </a:xfrm>
          <a:prstGeom prst="rect">
            <a:avLst/>
          </a:prstGeom>
        </p:spPr>
      </p:pic>
    </p:spTree>
    <p:extLst>
      <p:ext uri="{BB962C8B-B14F-4D97-AF65-F5344CB8AC3E}">
        <p14:creationId xmlns:p14="http://schemas.microsoft.com/office/powerpoint/2010/main" val="28343433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1312445" y="365125"/>
            <a:ext cx="9018671" cy="6366121"/>
          </a:xfrm>
          <a:prstGeom prst="rect">
            <a:avLst/>
          </a:prstGeom>
        </p:spPr>
      </p:pic>
      <p:sp>
        <p:nvSpPr>
          <p:cNvPr id="3" name="Content Placeholder 2"/>
          <p:cNvSpPr>
            <a:spLocks noGrp="1"/>
          </p:cNvSpPr>
          <p:nvPr>
            <p:ph idx="1"/>
          </p:nvPr>
        </p:nvSpPr>
        <p:spPr>
          <a:xfrm>
            <a:off x="346880" y="1073133"/>
            <a:ext cx="11006920" cy="2034567"/>
          </a:xfrm>
        </p:spPr>
        <p:txBody>
          <a:bodyPr>
            <a:normAutofit/>
          </a:bodyPr>
          <a:lstStyle/>
          <a:p>
            <a:pPr marL="457200" lvl="1" indent="0">
              <a:buNone/>
            </a:pPr>
            <a:r>
              <a:rPr lang="en-US" sz="3600" dirty="0" smtClean="0"/>
              <a:t>The middle school team piloted the CICO intervention. Through this pilot there was additional work with </a:t>
            </a:r>
            <a:r>
              <a:rPr lang="en-US" sz="3200" dirty="0"/>
              <a:t>Positive Specific Feedback </a:t>
            </a:r>
            <a:r>
              <a:rPr lang="en-US" sz="3200" dirty="0" smtClean="0"/>
              <a:t>4:1 and the Continuum </a:t>
            </a:r>
            <a:r>
              <a:rPr lang="en-US" sz="3200" dirty="0"/>
              <a:t>of Corrective </a:t>
            </a:r>
            <a:r>
              <a:rPr lang="en-US" sz="3200" dirty="0" smtClean="0"/>
              <a:t>Feedback</a:t>
            </a:r>
            <a:r>
              <a:rPr lang="en-US" sz="3600" dirty="0" smtClean="0"/>
              <a:t>. </a:t>
            </a:r>
            <a:endParaRPr lang="en-US" sz="3200" dirty="0"/>
          </a:p>
        </p:txBody>
      </p:sp>
      <p:sp>
        <p:nvSpPr>
          <p:cNvPr id="2" name="Title 1"/>
          <p:cNvSpPr>
            <a:spLocks noGrp="1"/>
          </p:cNvSpPr>
          <p:nvPr>
            <p:ph type="title"/>
          </p:nvPr>
        </p:nvSpPr>
        <p:spPr>
          <a:xfrm>
            <a:off x="563980" y="95105"/>
            <a:ext cx="10515600" cy="1207060"/>
          </a:xfrm>
        </p:spPr>
        <p:txBody>
          <a:bodyPr>
            <a:normAutofit/>
          </a:bodyPr>
          <a:lstStyle/>
          <a:p>
            <a:pPr algn="ctr"/>
            <a:r>
              <a:rPr lang="en-US" sz="5400" b="1" dirty="0" smtClean="0"/>
              <a:t>Minor Documentation</a:t>
            </a:r>
            <a:endParaRPr lang="en-US" sz="5400" b="1" dirty="0"/>
          </a:p>
        </p:txBody>
      </p:sp>
      <p:pic>
        <p:nvPicPr>
          <p:cNvPr id="8" name="Picture 7"/>
          <p:cNvPicPr>
            <a:picLocks noChangeAspect="1"/>
          </p:cNvPicPr>
          <p:nvPr/>
        </p:nvPicPr>
        <p:blipFill>
          <a:blip r:embed="rId4"/>
          <a:stretch>
            <a:fillRect/>
          </a:stretch>
        </p:blipFill>
        <p:spPr>
          <a:xfrm>
            <a:off x="5180397" y="3300867"/>
            <a:ext cx="5150719" cy="3247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a:stretch>
            <a:fillRect/>
          </a:stretch>
        </p:blipFill>
        <p:spPr>
          <a:xfrm>
            <a:off x="1881266" y="3112947"/>
            <a:ext cx="2525502" cy="3623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a:stretch>
            <a:fillRect/>
          </a:stretch>
        </p:blipFill>
        <p:spPr>
          <a:xfrm>
            <a:off x="196279" y="5429996"/>
            <a:ext cx="1609697" cy="1301250"/>
          </a:xfrm>
          <a:prstGeom prst="rect">
            <a:avLst/>
          </a:prstGeom>
        </p:spPr>
      </p:pic>
      <p:pic>
        <p:nvPicPr>
          <p:cNvPr id="10" name="Picture 9"/>
          <p:cNvPicPr>
            <a:picLocks noChangeAspect="1"/>
          </p:cNvPicPr>
          <p:nvPr/>
        </p:nvPicPr>
        <p:blipFill>
          <a:blip r:embed="rId6"/>
          <a:stretch>
            <a:fillRect/>
          </a:stretch>
        </p:blipFill>
        <p:spPr>
          <a:xfrm flipH="1">
            <a:off x="10406406" y="5242075"/>
            <a:ext cx="1609697" cy="1301250"/>
          </a:xfrm>
          <a:prstGeom prst="rect">
            <a:avLst/>
          </a:prstGeom>
        </p:spPr>
      </p:pic>
    </p:spTree>
    <p:extLst>
      <p:ext uri="{BB962C8B-B14F-4D97-AF65-F5344CB8AC3E}">
        <p14:creationId xmlns:p14="http://schemas.microsoft.com/office/powerpoint/2010/main" val="37519569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schemeClr val="bg2">
                <a:shade val="45000"/>
                <a:satMod val="135000"/>
              </a:schemeClr>
              <a:prstClr val="white"/>
            </a:duotone>
          </a:blip>
          <a:stretch>
            <a:fillRect/>
          </a:stretch>
        </p:blipFill>
        <p:spPr>
          <a:xfrm>
            <a:off x="1312445" y="365125"/>
            <a:ext cx="9018671" cy="6366121"/>
          </a:xfrm>
          <a:prstGeom prst="rect">
            <a:avLst/>
          </a:prstGeom>
        </p:spPr>
      </p:pic>
      <p:sp>
        <p:nvSpPr>
          <p:cNvPr id="5" name="Title 1"/>
          <p:cNvSpPr txBox="1">
            <a:spLocks/>
          </p:cNvSpPr>
          <p:nvPr/>
        </p:nvSpPr>
        <p:spPr>
          <a:xfrm>
            <a:off x="59254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t>All Star Tickets</a:t>
            </a:r>
            <a:endParaRPr lang="en-US" sz="5400" b="1" dirty="0"/>
          </a:p>
        </p:txBody>
      </p:sp>
      <p:sp>
        <p:nvSpPr>
          <p:cNvPr id="6" name="Content Placeholder 2"/>
          <p:cNvSpPr txBox="1">
            <a:spLocks/>
          </p:cNvSpPr>
          <p:nvPr/>
        </p:nvSpPr>
        <p:spPr>
          <a:xfrm>
            <a:off x="346880" y="1090821"/>
            <a:ext cx="11006920" cy="29155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3600" dirty="0" smtClean="0"/>
              <a:t>The 4</a:t>
            </a:r>
            <a:r>
              <a:rPr lang="en-US" sz="3600" baseline="30000" dirty="0" smtClean="0"/>
              <a:t>th</a:t>
            </a:r>
            <a:r>
              <a:rPr lang="en-US" sz="3600" dirty="0" smtClean="0"/>
              <a:t> quarter is a difficult time for both teachers and students.  To bring awareness to recognizing expected behaviors teachers were given a challenge.  Each week they were to set a goal for each class, work on recognizing students to meet the goal, and then sign the recognition poster at the weekly faculty meeting. Teachers received a small tangible and their names were announced on the intercom.</a:t>
            </a:r>
            <a:endParaRPr lang="en-US" sz="3200" dirty="0"/>
          </a:p>
        </p:txBody>
      </p:sp>
      <p:pic>
        <p:nvPicPr>
          <p:cNvPr id="10" name="Picture 9"/>
          <p:cNvPicPr>
            <a:picLocks noChangeAspect="1"/>
          </p:cNvPicPr>
          <p:nvPr/>
        </p:nvPicPr>
        <p:blipFill>
          <a:blip r:embed="rId4"/>
          <a:stretch>
            <a:fillRect/>
          </a:stretch>
        </p:blipFill>
        <p:spPr>
          <a:xfrm>
            <a:off x="3780072" y="3684949"/>
            <a:ext cx="4073747" cy="3046297"/>
          </a:xfrm>
          <a:prstGeom prst="rect">
            <a:avLst/>
          </a:prstGeom>
        </p:spPr>
      </p:pic>
    </p:spTree>
    <p:extLst>
      <p:ext uri="{BB962C8B-B14F-4D97-AF65-F5344CB8AC3E}">
        <p14:creationId xmlns:p14="http://schemas.microsoft.com/office/powerpoint/2010/main" val="21291707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976"/>
          <a:stretch/>
        </p:blipFill>
        <p:spPr>
          <a:xfrm>
            <a:off x="2047164" y="581254"/>
            <a:ext cx="7847463" cy="5573886"/>
          </a:xfrm>
          <a:prstGeom prst="rect">
            <a:avLst/>
          </a:prstGeom>
        </p:spPr>
      </p:pic>
    </p:spTree>
    <p:extLst>
      <p:ext uri="{BB962C8B-B14F-4D97-AF65-F5344CB8AC3E}">
        <p14:creationId xmlns:p14="http://schemas.microsoft.com/office/powerpoint/2010/main" val="21330982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678163" y="1262928"/>
            <a:ext cx="5259173" cy="304698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en-US" sz="4800" b="0" u="sng" cap="none" spc="0" dirty="0" smtClean="0">
                <a:ln w="0"/>
                <a:solidFill>
                  <a:schemeClr val="tx1"/>
                </a:solidFill>
                <a:effectLst>
                  <a:outerShdw blurRad="38100" dist="19050" dir="2700000" algn="tl" rotWithShape="0">
                    <a:schemeClr val="dk1">
                      <a:alpha val="40000"/>
                    </a:schemeClr>
                  </a:outerShdw>
                </a:effectLst>
              </a:rPr>
              <a:t>2013-2014 SAS Data</a:t>
            </a:r>
          </a:p>
          <a:p>
            <a:r>
              <a:rPr lang="en-US" sz="4800" b="0" cap="none" spc="0" dirty="0" smtClean="0">
                <a:ln w="0"/>
                <a:solidFill>
                  <a:schemeClr val="tx1"/>
                </a:solidFill>
                <a:effectLst>
                  <a:outerShdw blurRad="38100" dist="19050" dir="2700000" algn="tl" rotWithShape="0">
                    <a:schemeClr val="dk1">
                      <a:alpha val="40000"/>
                    </a:schemeClr>
                  </a:outerShdw>
                </a:effectLst>
              </a:rPr>
              <a:t>83% School-wide</a:t>
            </a:r>
          </a:p>
          <a:p>
            <a:r>
              <a:rPr lang="en-US" sz="4800" dirty="0" smtClean="0">
                <a:ln w="0"/>
                <a:effectLst>
                  <a:outerShdw blurRad="38100" dist="19050" dir="2700000" algn="tl" rotWithShape="0">
                    <a:schemeClr val="dk1">
                      <a:alpha val="40000"/>
                    </a:schemeClr>
                  </a:outerShdw>
                </a:effectLst>
              </a:rPr>
              <a:t>87% Nonclassroom</a:t>
            </a:r>
          </a:p>
          <a:p>
            <a:r>
              <a:rPr lang="en-US" sz="4800" b="0" cap="none" spc="0" dirty="0" smtClean="0">
                <a:ln w="0"/>
                <a:solidFill>
                  <a:schemeClr val="tx1"/>
                </a:solidFill>
                <a:effectLst>
                  <a:outerShdw blurRad="38100" dist="19050" dir="2700000" algn="tl" rotWithShape="0">
                    <a:schemeClr val="dk1">
                      <a:alpha val="40000"/>
                    </a:schemeClr>
                  </a:outerShdw>
                </a:effectLst>
              </a:rPr>
              <a:t>76% Classroom</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6329489" y="1262928"/>
            <a:ext cx="5259173" cy="304698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en-US" sz="4800" b="0" u="sng" cap="none" spc="0" dirty="0" smtClean="0">
                <a:ln w="0"/>
                <a:solidFill>
                  <a:schemeClr val="tx1"/>
                </a:solidFill>
                <a:effectLst>
                  <a:outerShdw blurRad="38100" dist="19050" dir="2700000" algn="tl" rotWithShape="0">
                    <a:schemeClr val="dk1">
                      <a:alpha val="40000"/>
                    </a:schemeClr>
                  </a:outerShdw>
                </a:effectLst>
              </a:rPr>
              <a:t>2014-2015 SAS Data</a:t>
            </a:r>
          </a:p>
          <a:p>
            <a:r>
              <a:rPr lang="en-US" sz="4800" dirty="0" smtClean="0">
                <a:ln w="0"/>
                <a:effectLst>
                  <a:outerShdw blurRad="38100" dist="19050" dir="2700000" algn="tl" rotWithShape="0">
                    <a:schemeClr val="dk1">
                      <a:alpha val="40000"/>
                    </a:schemeClr>
                  </a:outerShdw>
                </a:effectLst>
              </a:rPr>
              <a:t>90</a:t>
            </a:r>
            <a:r>
              <a:rPr lang="en-US" sz="4800" b="0" cap="none" spc="0" dirty="0" smtClean="0">
                <a:ln w="0"/>
                <a:solidFill>
                  <a:schemeClr val="tx1"/>
                </a:solidFill>
                <a:effectLst>
                  <a:outerShdw blurRad="38100" dist="19050" dir="2700000" algn="tl" rotWithShape="0">
                    <a:schemeClr val="dk1">
                      <a:alpha val="40000"/>
                    </a:schemeClr>
                  </a:outerShdw>
                </a:effectLst>
              </a:rPr>
              <a:t>% School-wide</a:t>
            </a:r>
          </a:p>
          <a:p>
            <a:r>
              <a:rPr lang="en-US" sz="4800" dirty="0" smtClean="0">
                <a:ln w="0"/>
                <a:effectLst>
                  <a:outerShdw blurRad="38100" dist="19050" dir="2700000" algn="tl" rotWithShape="0">
                    <a:schemeClr val="dk1">
                      <a:alpha val="40000"/>
                    </a:schemeClr>
                  </a:outerShdw>
                </a:effectLst>
              </a:rPr>
              <a:t>95% Nonclassroom</a:t>
            </a:r>
          </a:p>
          <a:p>
            <a:r>
              <a:rPr lang="en-US" sz="4800" dirty="0" smtClean="0">
                <a:ln w="0"/>
                <a:effectLst>
                  <a:outerShdw blurRad="38100" dist="19050" dir="2700000" algn="tl" rotWithShape="0">
                    <a:schemeClr val="dk1">
                      <a:alpha val="40000"/>
                    </a:schemeClr>
                  </a:outerShdw>
                </a:effectLst>
              </a:rPr>
              <a:t>81</a:t>
            </a:r>
            <a:r>
              <a:rPr lang="en-US" sz="4800" b="0" cap="none" spc="0" dirty="0" smtClean="0">
                <a:ln w="0"/>
                <a:solidFill>
                  <a:schemeClr val="tx1"/>
                </a:solidFill>
                <a:effectLst>
                  <a:outerShdw blurRad="38100" dist="19050" dir="2700000" algn="tl" rotWithShape="0">
                    <a:schemeClr val="dk1">
                      <a:alpha val="40000"/>
                    </a:schemeClr>
                  </a:outerShdw>
                </a:effectLst>
              </a:rPr>
              <a:t>% Classroom</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873436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6683" y="366720"/>
            <a:ext cx="7581927" cy="6082205"/>
          </a:xfrm>
          <a:prstGeom prst="rect">
            <a:avLst/>
          </a:prstGeom>
        </p:spPr>
      </p:pic>
    </p:spTree>
    <p:extLst>
      <p:ext uri="{BB962C8B-B14F-4D97-AF65-F5344CB8AC3E}">
        <p14:creationId xmlns:p14="http://schemas.microsoft.com/office/powerpoint/2010/main" val="320870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592540" y="0"/>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t>SAS Summary</a:t>
            </a:r>
          </a:p>
          <a:p>
            <a:pPr algn="ctr"/>
            <a:r>
              <a:rPr lang="en-US" sz="5400" b="1" dirty="0" smtClean="0"/>
              <a:t>Schoolwide</a:t>
            </a:r>
            <a:endParaRPr lang="en-US" sz="5400" b="1" dirty="0"/>
          </a:p>
        </p:txBody>
      </p:sp>
      <p:pic>
        <p:nvPicPr>
          <p:cNvPr id="3" name="Picture 2"/>
          <p:cNvPicPr>
            <a:picLocks noChangeAspect="1"/>
          </p:cNvPicPr>
          <p:nvPr/>
        </p:nvPicPr>
        <p:blipFill>
          <a:blip r:embed="rId3"/>
          <a:stretch>
            <a:fillRect/>
          </a:stretch>
        </p:blipFill>
        <p:spPr>
          <a:xfrm>
            <a:off x="286443" y="1712960"/>
            <a:ext cx="11449028" cy="1806853"/>
          </a:xfrm>
          <a:prstGeom prst="rect">
            <a:avLst/>
          </a:prstGeom>
        </p:spPr>
      </p:pic>
      <p:pic>
        <p:nvPicPr>
          <p:cNvPr id="4" name="Picture 3"/>
          <p:cNvPicPr>
            <a:picLocks noChangeAspect="1"/>
          </p:cNvPicPr>
          <p:nvPr/>
        </p:nvPicPr>
        <p:blipFill>
          <a:blip r:embed="rId4"/>
          <a:stretch>
            <a:fillRect/>
          </a:stretch>
        </p:blipFill>
        <p:spPr>
          <a:xfrm>
            <a:off x="286443" y="3792039"/>
            <a:ext cx="11448183" cy="828598"/>
          </a:xfrm>
          <a:prstGeom prst="rect">
            <a:avLst/>
          </a:prstGeom>
        </p:spPr>
      </p:pic>
      <p:pic>
        <p:nvPicPr>
          <p:cNvPr id="7" name="Picture 6"/>
          <p:cNvPicPr>
            <a:picLocks noChangeAspect="1"/>
          </p:cNvPicPr>
          <p:nvPr/>
        </p:nvPicPr>
        <p:blipFill>
          <a:blip r:embed="rId5"/>
          <a:stretch>
            <a:fillRect/>
          </a:stretch>
        </p:blipFill>
        <p:spPr>
          <a:xfrm>
            <a:off x="285598" y="4546451"/>
            <a:ext cx="11449028" cy="828659"/>
          </a:xfrm>
          <a:prstGeom prst="rect">
            <a:avLst/>
          </a:prstGeom>
        </p:spPr>
      </p:pic>
      <p:pic>
        <p:nvPicPr>
          <p:cNvPr id="8" name="Picture 7"/>
          <p:cNvPicPr>
            <a:picLocks noChangeAspect="1"/>
          </p:cNvPicPr>
          <p:nvPr/>
        </p:nvPicPr>
        <p:blipFill>
          <a:blip r:embed="rId6"/>
          <a:stretch>
            <a:fillRect/>
          </a:stretch>
        </p:blipFill>
        <p:spPr>
          <a:xfrm>
            <a:off x="285598" y="5237324"/>
            <a:ext cx="11449028" cy="576692"/>
          </a:xfrm>
          <a:prstGeom prst="rect">
            <a:avLst/>
          </a:prstGeom>
        </p:spPr>
      </p:pic>
    </p:spTree>
    <p:extLst>
      <p:ext uri="{BB962C8B-B14F-4D97-AF65-F5344CB8AC3E}">
        <p14:creationId xmlns:p14="http://schemas.microsoft.com/office/powerpoint/2010/main" val="31123769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4990" y="315486"/>
            <a:ext cx="6461031" cy="5969009"/>
          </a:xfrm>
          <a:prstGeom prst="rect">
            <a:avLst/>
          </a:prstGeom>
        </p:spPr>
      </p:pic>
      <p:sp>
        <p:nvSpPr>
          <p:cNvPr id="5" name="Rectangle 4"/>
          <p:cNvSpPr/>
          <p:nvPr/>
        </p:nvSpPr>
        <p:spPr>
          <a:xfrm>
            <a:off x="6866021" y="1776496"/>
            <a:ext cx="5197642" cy="3046988"/>
          </a:xfrm>
          <a:prstGeom prst="rect">
            <a:avLst/>
          </a:prstGeom>
          <a:noFill/>
        </p:spPr>
        <p:txBody>
          <a:bodyPr wrap="square" lIns="91440" tIns="45720" rIns="91440" bIns="45720">
            <a:spAutoFit/>
          </a:bodyPr>
          <a:lstStyle/>
          <a:p>
            <a:r>
              <a:rPr lang="en-US" sz="4800" b="0" u="sng" cap="none" spc="0" dirty="0" smtClean="0">
                <a:ln w="0"/>
                <a:solidFill>
                  <a:schemeClr val="tx1"/>
                </a:solidFill>
                <a:effectLst>
                  <a:outerShdw blurRad="38100" dist="19050" dir="2700000" algn="tl" rotWithShape="0">
                    <a:schemeClr val="dk1">
                      <a:alpha val="40000"/>
                    </a:schemeClr>
                  </a:outerShdw>
                </a:effectLst>
              </a:rPr>
              <a:t>2013-2014 SAS Data</a:t>
            </a:r>
          </a:p>
          <a:p>
            <a:r>
              <a:rPr lang="en-US" sz="4800" b="0" cap="none" spc="0" dirty="0" smtClean="0">
                <a:ln w="0"/>
                <a:solidFill>
                  <a:schemeClr val="tx1"/>
                </a:solidFill>
                <a:effectLst>
                  <a:outerShdw blurRad="38100" dist="19050" dir="2700000" algn="tl" rotWithShape="0">
                    <a:schemeClr val="dk1">
                      <a:alpha val="40000"/>
                    </a:schemeClr>
                  </a:outerShdw>
                </a:effectLst>
              </a:rPr>
              <a:t>83% School-wide</a:t>
            </a:r>
          </a:p>
          <a:p>
            <a:r>
              <a:rPr lang="en-US" sz="4800" dirty="0" smtClean="0">
                <a:ln w="0"/>
                <a:effectLst>
                  <a:outerShdw blurRad="38100" dist="19050" dir="2700000" algn="tl" rotWithShape="0">
                    <a:schemeClr val="dk1">
                      <a:alpha val="40000"/>
                    </a:schemeClr>
                  </a:outerShdw>
                </a:effectLst>
              </a:rPr>
              <a:t>87% Nonclassroom</a:t>
            </a:r>
          </a:p>
          <a:p>
            <a:r>
              <a:rPr lang="en-US" sz="4800" b="0" cap="none" spc="0" dirty="0" smtClean="0">
                <a:ln w="0"/>
                <a:solidFill>
                  <a:schemeClr val="tx1"/>
                </a:solidFill>
                <a:effectLst>
                  <a:outerShdw blurRad="38100" dist="19050" dir="2700000" algn="tl" rotWithShape="0">
                    <a:schemeClr val="dk1">
                      <a:alpha val="40000"/>
                    </a:schemeClr>
                  </a:outerShdw>
                </a:effectLst>
              </a:rPr>
              <a:t>76% Classroom</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564181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592540" y="0"/>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t>SAS Summary</a:t>
            </a:r>
          </a:p>
          <a:p>
            <a:pPr algn="ctr"/>
            <a:r>
              <a:rPr lang="en-US" sz="5400" b="1" dirty="0" smtClean="0"/>
              <a:t>Non-classroom</a:t>
            </a:r>
            <a:endParaRPr lang="en-US" sz="5400" b="1" dirty="0"/>
          </a:p>
        </p:txBody>
      </p:sp>
      <p:pic>
        <p:nvPicPr>
          <p:cNvPr id="2" name="Picture 1"/>
          <p:cNvPicPr>
            <a:picLocks noChangeAspect="1"/>
          </p:cNvPicPr>
          <p:nvPr/>
        </p:nvPicPr>
        <p:blipFill>
          <a:blip r:embed="rId3"/>
          <a:stretch>
            <a:fillRect/>
          </a:stretch>
        </p:blipFill>
        <p:spPr>
          <a:xfrm>
            <a:off x="285599" y="3950191"/>
            <a:ext cx="11449028" cy="846822"/>
          </a:xfrm>
          <a:prstGeom prst="rect">
            <a:avLst/>
          </a:prstGeom>
        </p:spPr>
      </p:pic>
      <p:pic>
        <p:nvPicPr>
          <p:cNvPr id="6" name="Picture 5"/>
          <p:cNvPicPr>
            <a:picLocks noChangeAspect="1"/>
          </p:cNvPicPr>
          <p:nvPr/>
        </p:nvPicPr>
        <p:blipFill>
          <a:blip r:embed="rId4"/>
          <a:stretch>
            <a:fillRect/>
          </a:stretch>
        </p:blipFill>
        <p:spPr>
          <a:xfrm>
            <a:off x="285599" y="1255272"/>
            <a:ext cx="11449028" cy="1589673"/>
          </a:xfrm>
          <a:prstGeom prst="rect">
            <a:avLst/>
          </a:prstGeom>
        </p:spPr>
      </p:pic>
      <p:pic>
        <p:nvPicPr>
          <p:cNvPr id="9" name="Picture 8"/>
          <p:cNvPicPr>
            <a:picLocks noChangeAspect="1"/>
          </p:cNvPicPr>
          <p:nvPr/>
        </p:nvPicPr>
        <p:blipFill>
          <a:blip r:embed="rId5"/>
          <a:stretch>
            <a:fillRect/>
          </a:stretch>
        </p:blipFill>
        <p:spPr>
          <a:xfrm>
            <a:off x="285599" y="2783929"/>
            <a:ext cx="11449028" cy="829885"/>
          </a:xfrm>
          <a:prstGeom prst="rect">
            <a:avLst/>
          </a:prstGeom>
        </p:spPr>
      </p:pic>
      <p:pic>
        <p:nvPicPr>
          <p:cNvPr id="10" name="Picture 9"/>
          <p:cNvPicPr>
            <a:picLocks noChangeAspect="1"/>
          </p:cNvPicPr>
          <p:nvPr/>
        </p:nvPicPr>
        <p:blipFill>
          <a:blip r:embed="rId6"/>
          <a:stretch>
            <a:fillRect/>
          </a:stretch>
        </p:blipFill>
        <p:spPr>
          <a:xfrm>
            <a:off x="285599" y="4657850"/>
            <a:ext cx="11449028" cy="828659"/>
          </a:xfrm>
          <a:prstGeom prst="rect">
            <a:avLst/>
          </a:prstGeom>
        </p:spPr>
      </p:pic>
      <p:pic>
        <p:nvPicPr>
          <p:cNvPr id="11" name="Picture 10"/>
          <p:cNvPicPr>
            <a:picLocks noChangeAspect="1"/>
          </p:cNvPicPr>
          <p:nvPr/>
        </p:nvPicPr>
        <p:blipFill>
          <a:blip r:embed="rId7"/>
          <a:stretch>
            <a:fillRect/>
          </a:stretch>
        </p:blipFill>
        <p:spPr>
          <a:xfrm>
            <a:off x="285599" y="5388616"/>
            <a:ext cx="11449028" cy="1151677"/>
          </a:xfrm>
          <a:prstGeom prst="rect">
            <a:avLst/>
          </a:prstGeom>
        </p:spPr>
      </p:pic>
    </p:spTree>
    <p:extLst>
      <p:ext uri="{BB962C8B-B14F-4D97-AF65-F5344CB8AC3E}">
        <p14:creationId xmlns:p14="http://schemas.microsoft.com/office/powerpoint/2010/main" val="30324090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592540" y="0"/>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t>SAS Summary</a:t>
            </a:r>
          </a:p>
          <a:p>
            <a:pPr algn="ctr"/>
            <a:r>
              <a:rPr lang="en-US" sz="5400" b="1" dirty="0" smtClean="0"/>
              <a:t>Classroom</a:t>
            </a:r>
            <a:endParaRPr lang="en-US" sz="5400" b="1" dirty="0"/>
          </a:p>
        </p:txBody>
      </p:sp>
      <p:pic>
        <p:nvPicPr>
          <p:cNvPr id="2" name="Picture 1"/>
          <p:cNvPicPr>
            <a:picLocks noChangeAspect="1"/>
          </p:cNvPicPr>
          <p:nvPr/>
        </p:nvPicPr>
        <p:blipFill>
          <a:blip r:embed="rId3"/>
          <a:stretch>
            <a:fillRect/>
          </a:stretch>
        </p:blipFill>
        <p:spPr>
          <a:xfrm>
            <a:off x="294373" y="1413692"/>
            <a:ext cx="11449028" cy="2066245"/>
          </a:xfrm>
          <a:prstGeom prst="rect">
            <a:avLst/>
          </a:prstGeom>
        </p:spPr>
      </p:pic>
      <p:pic>
        <p:nvPicPr>
          <p:cNvPr id="6" name="Picture 5"/>
          <p:cNvPicPr>
            <a:picLocks noChangeAspect="1"/>
          </p:cNvPicPr>
          <p:nvPr/>
        </p:nvPicPr>
        <p:blipFill>
          <a:blip r:embed="rId4"/>
          <a:stretch>
            <a:fillRect/>
          </a:stretch>
        </p:blipFill>
        <p:spPr>
          <a:xfrm>
            <a:off x="285599" y="3921820"/>
            <a:ext cx="11449028" cy="1319090"/>
          </a:xfrm>
          <a:prstGeom prst="rect">
            <a:avLst/>
          </a:prstGeom>
        </p:spPr>
      </p:pic>
      <p:pic>
        <p:nvPicPr>
          <p:cNvPr id="9" name="Picture 8"/>
          <p:cNvPicPr>
            <a:picLocks noChangeAspect="1"/>
          </p:cNvPicPr>
          <p:nvPr/>
        </p:nvPicPr>
        <p:blipFill>
          <a:blip r:embed="rId5"/>
          <a:stretch>
            <a:fillRect/>
          </a:stretch>
        </p:blipFill>
        <p:spPr>
          <a:xfrm>
            <a:off x="285599" y="5104298"/>
            <a:ext cx="11457802" cy="1171242"/>
          </a:xfrm>
          <a:prstGeom prst="rect">
            <a:avLst/>
          </a:prstGeom>
        </p:spPr>
      </p:pic>
    </p:spTree>
    <p:extLst>
      <p:ext uri="{BB962C8B-B14F-4D97-AF65-F5344CB8AC3E}">
        <p14:creationId xmlns:p14="http://schemas.microsoft.com/office/powerpoint/2010/main" val="7038190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b="1" dirty="0" smtClean="0">
                <a:latin typeface="Aharoni" panose="02010803020104030203" pitchFamily="2" charset="-79"/>
                <a:cs typeface="Aharoni" panose="02010803020104030203" pitchFamily="2" charset="-79"/>
              </a:rPr>
              <a:t>Effective Classroom Practices Checklist</a:t>
            </a:r>
            <a:endParaRPr lang="en-US" b="1" dirty="0">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3"/>
          <a:stretch>
            <a:fillRect/>
          </a:stretch>
        </p:blipFill>
        <p:spPr>
          <a:xfrm>
            <a:off x="215304" y="4299284"/>
            <a:ext cx="2593318" cy="2346335"/>
          </a:xfrm>
          <a:prstGeom prst="rect">
            <a:avLst/>
          </a:prstGeom>
        </p:spPr>
      </p:pic>
      <p:pic>
        <p:nvPicPr>
          <p:cNvPr id="3" name="Picture 2"/>
          <p:cNvPicPr>
            <a:picLocks noChangeAspect="1"/>
          </p:cNvPicPr>
          <p:nvPr/>
        </p:nvPicPr>
        <p:blipFill>
          <a:blip r:embed="rId4"/>
          <a:stretch>
            <a:fillRect/>
          </a:stretch>
        </p:blipFill>
        <p:spPr>
          <a:xfrm>
            <a:off x="2808622" y="1069474"/>
            <a:ext cx="6782975" cy="5432565"/>
          </a:xfrm>
          <a:prstGeom prst="rect">
            <a:avLst/>
          </a:prstGeom>
        </p:spPr>
      </p:pic>
      <p:sp>
        <p:nvSpPr>
          <p:cNvPr id="4" name="Explosion 2 3"/>
          <p:cNvSpPr/>
          <p:nvPr/>
        </p:nvSpPr>
        <p:spPr>
          <a:xfrm>
            <a:off x="7816241" y="1716066"/>
            <a:ext cx="3983277" cy="394569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8864372">
            <a:off x="8125073" y="3284747"/>
            <a:ext cx="2933047" cy="954107"/>
          </a:xfrm>
          <a:prstGeom prst="rect">
            <a:avLst/>
          </a:prstGeom>
          <a:noFill/>
        </p:spPr>
        <p:txBody>
          <a:bodyPr wrap="non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We</a:t>
            </a:r>
            <a:r>
              <a:rPr lang="en-US" sz="2800" b="0" cap="none" spc="0" dirty="0" smtClean="0">
                <a:ln w="0"/>
                <a:solidFill>
                  <a:schemeClr val="tx1"/>
                </a:solidFill>
                <a:effectLst>
                  <a:outerShdw blurRad="38100" dist="19050" dir="2700000" algn="tl" rotWithShape="0">
                    <a:schemeClr val="dk1">
                      <a:alpha val="40000"/>
                    </a:schemeClr>
                  </a:outerShdw>
                </a:effectLst>
              </a:rPr>
              <a:t> turned it into a</a:t>
            </a:r>
          </a:p>
          <a:p>
            <a:pPr algn="ctr"/>
            <a:r>
              <a:rPr lang="en-US" sz="2800" dirty="0" smtClean="0">
                <a:ln w="0"/>
                <a:effectLst>
                  <a:outerShdw blurRad="38100" dist="19050" dir="2700000" algn="tl" rotWithShape="0">
                    <a:schemeClr val="dk1">
                      <a:alpha val="40000"/>
                    </a:schemeClr>
                  </a:outerShdw>
                </a:effectLst>
              </a:rPr>
              <a:t>Google Form!</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857333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69718" y="1208905"/>
            <a:ext cx="5645818" cy="4514616"/>
          </a:xfrm>
          <a:prstGeom prst="rect">
            <a:avLst/>
          </a:prstGeom>
        </p:spPr>
      </p:pic>
      <p:pic>
        <p:nvPicPr>
          <p:cNvPr id="4" name="Picture 3"/>
          <p:cNvPicPr>
            <a:picLocks noChangeAspect="1"/>
          </p:cNvPicPr>
          <p:nvPr/>
        </p:nvPicPr>
        <p:blipFill rotWithShape="1">
          <a:blip r:embed="rId3"/>
          <a:srcRect r="21068"/>
          <a:stretch/>
        </p:blipFill>
        <p:spPr>
          <a:xfrm>
            <a:off x="192506" y="1089069"/>
            <a:ext cx="6032833" cy="4754289"/>
          </a:xfrm>
          <a:prstGeom prst="rect">
            <a:avLst/>
          </a:prstGeom>
        </p:spPr>
      </p:pic>
    </p:spTree>
    <p:extLst>
      <p:ext uri="{BB962C8B-B14F-4D97-AF65-F5344CB8AC3E}">
        <p14:creationId xmlns:p14="http://schemas.microsoft.com/office/powerpoint/2010/main" val="11439948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1742" y="111754"/>
            <a:ext cx="8379913" cy="6639676"/>
          </a:xfrm>
          <a:prstGeom prst="rect">
            <a:avLst/>
          </a:prstGeom>
        </p:spPr>
      </p:pic>
      <p:sp>
        <p:nvSpPr>
          <p:cNvPr id="3" name="TextBox 2"/>
          <p:cNvSpPr txBox="1"/>
          <p:nvPr/>
        </p:nvSpPr>
        <p:spPr>
          <a:xfrm>
            <a:off x="8342334" y="99228"/>
            <a:ext cx="601250" cy="369332"/>
          </a:xfrm>
          <a:prstGeom prst="rect">
            <a:avLst/>
          </a:prstGeom>
          <a:noFill/>
        </p:spPr>
        <p:txBody>
          <a:bodyPr wrap="square" rtlCol="0">
            <a:spAutoFit/>
          </a:bodyPr>
          <a:lstStyle/>
          <a:p>
            <a:r>
              <a:rPr lang="en-US" b="1" dirty="0" smtClean="0"/>
              <a:t>-Yes</a:t>
            </a:r>
            <a:endParaRPr lang="en-US" b="1" dirty="0"/>
          </a:p>
        </p:txBody>
      </p:sp>
    </p:spTree>
    <p:extLst>
      <p:ext uri="{BB962C8B-B14F-4D97-AF65-F5344CB8AC3E}">
        <p14:creationId xmlns:p14="http://schemas.microsoft.com/office/powerpoint/2010/main" val="20356460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4373" y="118042"/>
            <a:ext cx="8217073" cy="6594499"/>
          </a:xfrm>
          <a:prstGeom prst="rect">
            <a:avLst/>
          </a:prstGeom>
        </p:spPr>
      </p:pic>
    </p:spTree>
    <p:extLst>
      <p:ext uri="{BB962C8B-B14F-4D97-AF65-F5344CB8AC3E}">
        <p14:creationId xmlns:p14="http://schemas.microsoft.com/office/powerpoint/2010/main" val="2564810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898" y="132012"/>
            <a:ext cx="8140470" cy="6527110"/>
          </a:xfrm>
          <a:prstGeom prst="rect">
            <a:avLst/>
          </a:prstGeom>
        </p:spPr>
      </p:pic>
    </p:spTree>
    <p:extLst>
      <p:ext uri="{BB962C8B-B14F-4D97-AF65-F5344CB8AC3E}">
        <p14:creationId xmlns:p14="http://schemas.microsoft.com/office/powerpoint/2010/main" val="402684841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b="1" dirty="0" smtClean="0">
                <a:latin typeface="Aharoni" panose="02010803020104030203" pitchFamily="2" charset="-79"/>
                <a:cs typeface="Aharoni" panose="02010803020104030203" pitchFamily="2" charset="-79"/>
              </a:rPr>
              <a:t>Walk Through or Brief Observation</a:t>
            </a:r>
            <a:endParaRPr lang="en-US" b="1" dirty="0">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3"/>
          <a:stretch>
            <a:fillRect/>
          </a:stretch>
        </p:blipFill>
        <p:spPr>
          <a:xfrm>
            <a:off x="213822" y="4423243"/>
            <a:ext cx="3011890" cy="2434757"/>
          </a:xfrm>
          <a:prstGeom prst="rect">
            <a:avLst/>
          </a:prstGeom>
        </p:spPr>
      </p:pic>
      <p:pic>
        <p:nvPicPr>
          <p:cNvPr id="4" name="Picture 3"/>
          <p:cNvPicPr>
            <a:picLocks noChangeAspect="1"/>
          </p:cNvPicPr>
          <p:nvPr/>
        </p:nvPicPr>
        <p:blipFill rotWithShape="1">
          <a:blip r:embed="rId4"/>
          <a:srcRect l="825"/>
          <a:stretch/>
        </p:blipFill>
        <p:spPr>
          <a:xfrm>
            <a:off x="3225712" y="955502"/>
            <a:ext cx="8257623" cy="5608136"/>
          </a:xfrm>
          <a:prstGeom prst="rect">
            <a:avLst/>
          </a:prstGeom>
        </p:spPr>
      </p:pic>
      <p:sp>
        <p:nvSpPr>
          <p:cNvPr id="6" name="Explosion 2 5"/>
          <p:cNvSpPr/>
          <p:nvPr/>
        </p:nvSpPr>
        <p:spPr>
          <a:xfrm>
            <a:off x="112734" y="1618828"/>
            <a:ext cx="2981195" cy="2325772"/>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9505731">
            <a:off x="525553" y="2366214"/>
            <a:ext cx="1950341" cy="830997"/>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We made it </a:t>
            </a:r>
          </a:p>
          <a:p>
            <a:pPr algn="ctr"/>
            <a:r>
              <a:rPr lang="en-US" sz="2400" dirty="0" smtClean="0">
                <a:ln w="0"/>
                <a:effectLst>
                  <a:outerShdw blurRad="38100" dist="19050" dir="2700000" algn="tl" rotWithShape="0">
                    <a:schemeClr val="dk1">
                      <a:alpha val="40000"/>
                    </a:schemeClr>
                  </a:outerShdw>
                </a:effectLst>
              </a:rPr>
              <a:t>more specific!</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5687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9159" y="1177007"/>
            <a:ext cx="5762540" cy="4563292"/>
          </a:xfrm>
          <a:prstGeom prst="rect">
            <a:avLst/>
          </a:prstGeom>
        </p:spPr>
      </p:pic>
      <p:pic>
        <p:nvPicPr>
          <p:cNvPr id="3" name="Picture 2"/>
          <p:cNvPicPr>
            <a:picLocks noChangeAspect="1"/>
          </p:cNvPicPr>
          <p:nvPr/>
        </p:nvPicPr>
        <p:blipFill>
          <a:blip r:embed="rId3"/>
          <a:stretch>
            <a:fillRect/>
          </a:stretch>
        </p:blipFill>
        <p:spPr>
          <a:xfrm>
            <a:off x="188033" y="1177007"/>
            <a:ext cx="5774358" cy="4569142"/>
          </a:xfrm>
          <a:prstGeom prst="rect">
            <a:avLst/>
          </a:prstGeom>
        </p:spPr>
      </p:pic>
    </p:spTree>
    <p:extLst>
      <p:ext uri="{BB962C8B-B14F-4D97-AF65-F5344CB8AC3E}">
        <p14:creationId xmlns:p14="http://schemas.microsoft.com/office/powerpoint/2010/main" val="27813535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57638" y="352924"/>
            <a:ext cx="7795961" cy="6219728"/>
          </a:xfrm>
          <a:prstGeom prst="rect">
            <a:avLst/>
          </a:prstGeom>
        </p:spPr>
      </p:pic>
    </p:spTree>
    <p:extLst>
      <p:ext uri="{BB962C8B-B14F-4D97-AF65-F5344CB8AC3E}">
        <p14:creationId xmlns:p14="http://schemas.microsoft.com/office/powerpoint/2010/main" val="323647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257"/>
          <a:stretch/>
        </p:blipFill>
        <p:spPr>
          <a:xfrm>
            <a:off x="1588169" y="259683"/>
            <a:ext cx="8823936" cy="6301537"/>
          </a:xfrm>
          <a:prstGeom prst="rect">
            <a:avLst/>
          </a:prstGeom>
        </p:spPr>
      </p:pic>
    </p:spTree>
    <p:extLst>
      <p:ext uri="{BB962C8B-B14F-4D97-AF65-F5344CB8AC3E}">
        <p14:creationId xmlns:p14="http://schemas.microsoft.com/office/powerpoint/2010/main" val="20159476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48" b="39642"/>
          <a:stretch/>
        </p:blipFill>
        <p:spPr>
          <a:xfrm>
            <a:off x="3465095" y="1905751"/>
            <a:ext cx="5980442" cy="3949617"/>
          </a:xfrm>
          <a:prstGeom prst="rect">
            <a:avLst/>
          </a:prstGeom>
        </p:spPr>
      </p:pic>
      <p:sp>
        <p:nvSpPr>
          <p:cNvPr id="7" name="Title 1"/>
          <p:cNvSpPr>
            <a:spLocks noGrp="1"/>
          </p:cNvSpPr>
          <p:nvPr>
            <p:ph type="title"/>
          </p:nvPr>
        </p:nvSpPr>
        <p:spPr>
          <a:xfrm>
            <a:off x="838200" y="0"/>
            <a:ext cx="10515600" cy="1325563"/>
          </a:xfrm>
        </p:spPr>
        <p:txBody>
          <a:bodyPr>
            <a:normAutofit/>
          </a:bodyPr>
          <a:lstStyle/>
          <a:p>
            <a:pPr algn="ctr"/>
            <a:r>
              <a:rPr lang="en-US" b="1" dirty="0" smtClean="0">
                <a:latin typeface="Aharoni" panose="02010803020104030203" pitchFamily="2" charset="-79"/>
                <a:cs typeface="Aharoni" panose="02010803020104030203" pitchFamily="2" charset="-79"/>
              </a:rPr>
              <a:t>Student Reflection</a:t>
            </a:r>
            <a:endParaRPr lang="en-US" b="1" dirty="0">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3"/>
          <a:stretch>
            <a:fillRect/>
          </a:stretch>
        </p:blipFill>
        <p:spPr>
          <a:xfrm>
            <a:off x="453205" y="4423243"/>
            <a:ext cx="3011890" cy="2434757"/>
          </a:xfrm>
          <a:prstGeom prst="rect">
            <a:avLst/>
          </a:prstGeom>
        </p:spPr>
      </p:pic>
    </p:spTree>
    <p:extLst>
      <p:ext uri="{BB962C8B-B14F-4D97-AF65-F5344CB8AC3E}">
        <p14:creationId xmlns:p14="http://schemas.microsoft.com/office/powerpoint/2010/main" val="427789526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2796" y="281077"/>
            <a:ext cx="7647922" cy="6216042"/>
          </a:xfrm>
          <a:prstGeom prst="rect">
            <a:avLst/>
          </a:prstGeom>
        </p:spPr>
      </p:pic>
      <p:sp>
        <p:nvSpPr>
          <p:cNvPr id="6" name="Rectangle 5"/>
          <p:cNvSpPr/>
          <p:nvPr/>
        </p:nvSpPr>
        <p:spPr>
          <a:xfrm rot="16200000">
            <a:off x="-2293670" y="2766918"/>
            <a:ext cx="551067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Student Reflection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459040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rot="16200000">
            <a:off x="-2293670" y="2766918"/>
            <a:ext cx="551067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Student Reflection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2" name="Picture 1"/>
          <p:cNvPicPr>
            <a:picLocks noChangeAspect="1"/>
          </p:cNvPicPr>
          <p:nvPr/>
        </p:nvPicPr>
        <p:blipFill>
          <a:blip r:embed="rId2"/>
          <a:stretch>
            <a:fillRect/>
          </a:stretch>
        </p:blipFill>
        <p:spPr>
          <a:xfrm>
            <a:off x="2638675" y="357047"/>
            <a:ext cx="7462751" cy="6063916"/>
          </a:xfrm>
          <a:prstGeom prst="rect">
            <a:avLst/>
          </a:prstGeom>
        </p:spPr>
      </p:pic>
    </p:spTree>
    <p:extLst>
      <p:ext uri="{BB962C8B-B14F-4D97-AF65-F5344CB8AC3E}">
        <p14:creationId xmlns:p14="http://schemas.microsoft.com/office/powerpoint/2010/main" val="34246592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2827" y="463464"/>
            <a:ext cx="7563555" cy="6070426"/>
          </a:xfrm>
          <a:prstGeom prst="rect">
            <a:avLst/>
          </a:prstGeom>
        </p:spPr>
      </p:pic>
      <p:sp>
        <p:nvSpPr>
          <p:cNvPr id="3" name="Rectangle 2"/>
          <p:cNvSpPr/>
          <p:nvPr/>
        </p:nvSpPr>
        <p:spPr>
          <a:xfrm rot="16200000">
            <a:off x="-2293670" y="2766918"/>
            <a:ext cx="551067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Student Reflection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8590441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rot="16200000">
            <a:off x="-2293670" y="2766918"/>
            <a:ext cx="551067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Student Reflection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2" name="Picture 1"/>
          <p:cNvPicPr>
            <a:picLocks noChangeAspect="1"/>
          </p:cNvPicPr>
          <p:nvPr/>
        </p:nvPicPr>
        <p:blipFill>
          <a:blip r:embed="rId2"/>
          <a:stretch>
            <a:fillRect/>
          </a:stretch>
        </p:blipFill>
        <p:spPr>
          <a:xfrm>
            <a:off x="2448676" y="378822"/>
            <a:ext cx="7754103" cy="6171969"/>
          </a:xfrm>
          <a:prstGeom prst="rect">
            <a:avLst/>
          </a:prstGeom>
        </p:spPr>
      </p:pic>
    </p:spTree>
    <p:extLst>
      <p:ext uri="{BB962C8B-B14F-4D97-AF65-F5344CB8AC3E}">
        <p14:creationId xmlns:p14="http://schemas.microsoft.com/office/powerpoint/2010/main" val="20960385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78745" y="347211"/>
            <a:ext cx="8000498" cy="6334326"/>
          </a:xfrm>
          <a:prstGeom prst="rect">
            <a:avLst/>
          </a:prstGeom>
        </p:spPr>
      </p:pic>
    </p:spTree>
    <p:extLst>
      <p:ext uri="{BB962C8B-B14F-4D97-AF65-F5344CB8AC3E}">
        <p14:creationId xmlns:p14="http://schemas.microsoft.com/office/powerpoint/2010/main" val="343089132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681" y="385007"/>
            <a:ext cx="7560740" cy="6060919"/>
          </a:xfrm>
          <a:prstGeom prst="rect">
            <a:avLst/>
          </a:prstGeom>
        </p:spPr>
      </p:pic>
      <p:sp>
        <p:nvSpPr>
          <p:cNvPr id="3" name="TextBox 2"/>
          <p:cNvSpPr txBox="1"/>
          <p:nvPr/>
        </p:nvSpPr>
        <p:spPr>
          <a:xfrm>
            <a:off x="8085221" y="401053"/>
            <a:ext cx="3753853" cy="6001643"/>
          </a:xfrm>
          <a:prstGeom prst="rect">
            <a:avLst/>
          </a:prstGeom>
          <a:solidFill>
            <a:schemeClr val="bg1"/>
          </a:solidFill>
        </p:spPr>
        <p:txBody>
          <a:bodyPr wrap="square" rtlCol="0">
            <a:spAutoFit/>
          </a:bodyPr>
          <a:lstStyle/>
          <a:p>
            <a:pPr algn="ctr"/>
            <a:r>
              <a:rPr lang="en-US" sz="4800" dirty="0" smtClean="0"/>
              <a:t>Overall Percentage Per Grade</a:t>
            </a:r>
          </a:p>
          <a:p>
            <a:endParaRPr lang="en-US" sz="4800" dirty="0"/>
          </a:p>
          <a:p>
            <a:r>
              <a:rPr lang="en-US" sz="4800" dirty="0" smtClean="0"/>
              <a:t>5</a:t>
            </a:r>
            <a:r>
              <a:rPr lang="en-US" sz="4800" baseline="30000" dirty="0" smtClean="0"/>
              <a:t>th</a:t>
            </a:r>
            <a:r>
              <a:rPr lang="en-US" sz="4800" dirty="0" smtClean="0"/>
              <a:t>: 62%</a:t>
            </a:r>
          </a:p>
          <a:p>
            <a:r>
              <a:rPr lang="en-US" sz="4800" dirty="0" smtClean="0"/>
              <a:t>6</a:t>
            </a:r>
            <a:r>
              <a:rPr lang="en-US" sz="4800" baseline="30000" dirty="0" smtClean="0"/>
              <a:t>th</a:t>
            </a:r>
            <a:r>
              <a:rPr lang="en-US" sz="4800" dirty="0" smtClean="0"/>
              <a:t>: 55%</a:t>
            </a:r>
          </a:p>
          <a:p>
            <a:r>
              <a:rPr lang="en-US" sz="4800" dirty="0" smtClean="0"/>
              <a:t>7</a:t>
            </a:r>
            <a:r>
              <a:rPr lang="en-US" sz="4800" baseline="30000" dirty="0" smtClean="0"/>
              <a:t>th</a:t>
            </a:r>
            <a:r>
              <a:rPr lang="en-US" sz="4800" dirty="0" smtClean="0"/>
              <a:t>: 45%</a:t>
            </a:r>
          </a:p>
          <a:p>
            <a:r>
              <a:rPr lang="en-US" sz="4800" dirty="0" smtClean="0"/>
              <a:t>8</a:t>
            </a:r>
            <a:r>
              <a:rPr lang="en-US" sz="4800" baseline="30000" dirty="0" smtClean="0"/>
              <a:t>th</a:t>
            </a:r>
            <a:r>
              <a:rPr lang="en-US" sz="4800" dirty="0" smtClean="0"/>
              <a:t>: 48%</a:t>
            </a:r>
            <a:endParaRPr lang="en-US" sz="4800" dirty="0"/>
          </a:p>
        </p:txBody>
      </p:sp>
    </p:spTree>
    <p:extLst>
      <p:ext uri="{BB962C8B-B14F-4D97-AF65-F5344CB8AC3E}">
        <p14:creationId xmlns:p14="http://schemas.microsoft.com/office/powerpoint/2010/main" val="3386093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12883" y="950020"/>
            <a:ext cx="9592755" cy="4736795"/>
          </a:xfrm>
          <a:prstGeom prst="rect">
            <a:avLst/>
          </a:prstGeom>
        </p:spPr>
      </p:pic>
    </p:spTree>
    <p:extLst>
      <p:ext uri="{BB962C8B-B14F-4D97-AF65-F5344CB8AC3E}">
        <p14:creationId xmlns:p14="http://schemas.microsoft.com/office/powerpoint/2010/main" val="165540742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4142" y="994611"/>
            <a:ext cx="10455867" cy="4989094"/>
          </a:xfrm>
          <a:prstGeom prst="rect">
            <a:avLst/>
          </a:prstGeom>
        </p:spPr>
      </p:pic>
      <p:pic>
        <p:nvPicPr>
          <p:cNvPr id="4" name="Picture 3"/>
          <p:cNvPicPr>
            <a:picLocks noChangeAspect="1"/>
          </p:cNvPicPr>
          <p:nvPr/>
        </p:nvPicPr>
        <p:blipFill>
          <a:blip r:embed="rId4"/>
          <a:stretch>
            <a:fillRect/>
          </a:stretch>
        </p:blipFill>
        <p:spPr>
          <a:xfrm>
            <a:off x="6395536" y="2069432"/>
            <a:ext cx="2058653" cy="3577389"/>
          </a:xfrm>
          <a:prstGeom prst="rect">
            <a:avLst/>
          </a:prstGeom>
        </p:spPr>
      </p:pic>
    </p:spTree>
    <p:extLst>
      <p:ext uri="{BB962C8B-B14F-4D97-AF65-F5344CB8AC3E}">
        <p14:creationId xmlns:p14="http://schemas.microsoft.com/office/powerpoint/2010/main" val="1866784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8864" y="994611"/>
            <a:ext cx="9675696" cy="4780547"/>
          </a:xfrm>
          <a:prstGeom prst="rect">
            <a:avLst/>
          </a:prstGeom>
        </p:spPr>
      </p:pic>
      <p:cxnSp>
        <p:nvCxnSpPr>
          <p:cNvPr id="4" name="Straight Connector 3"/>
          <p:cNvCxnSpPr/>
          <p:nvPr/>
        </p:nvCxnSpPr>
        <p:spPr>
          <a:xfrm>
            <a:off x="4844716" y="1860884"/>
            <a:ext cx="0" cy="3416968"/>
          </a:xfrm>
          <a:prstGeom prst="line">
            <a:avLst/>
          </a:prstGeom>
          <a:ln w="60325">
            <a:solidFill>
              <a:srgbClr val="F105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93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2797" y="427255"/>
            <a:ext cx="11266897" cy="5547660"/>
          </a:xfrm>
          <a:prstGeom prst="rect">
            <a:avLst/>
          </a:prstGeom>
        </p:spPr>
      </p:pic>
    </p:spTree>
    <p:extLst>
      <p:ext uri="{BB962C8B-B14F-4D97-AF65-F5344CB8AC3E}">
        <p14:creationId xmlns:p14="http://schemas.microsoft.com/office/powerpoint/2010/main" val="322246011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9070" y="786063"/>
            <a:ext cx="10235458" cy="5165558"/>
          </a:xfrm>
          <a:prstGeom prst="rect">
            <a:avLst/>
          </a:prstGeom>
        </p:spPr>
      </p:pic>
    </p:spTree>
    <p:extLst>
      <p:ext uri="{BB962C8B-B14F-4D97-AF65-F5344CB8AC3E}">
        <p14:creationId xmlns:p14="http://schemas.microsoft.com/office/powerpoint/2010/main" val="252042450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11036" y="3374720"/>
            <a:ext cx="6740047" cy="3370024"/>
          </a:xfrm>
          <a:prstGeom prst="rect">
            <a:avLst/>
          </a:prstGeom>
        </p:spPr>
      </p:pic>
      <p:pic>
        <p:nvPicPr>
          <p:cNvPr id="5" name="Picture 4"/>
          <p:cNvPicPr>
            <a:picLocks noChangeAspect="1"/>
          </p:cNvPicPr>
          <p:nvPr/>
        </p:nvPicPr>
        <p:blipFill>
          <a:blip r:embed="rId3"/>
          <a:stretch>
            <a:fillRect/>
          </a:stretch>
        </p:blipFill>
        <p:spPr>
          <a:xfrm>
            <a:off x="149854" y="126630"/>
            <a:ext cx="6407961" cy="3155189"/>
          </a:xfrm>
          <a:prstGeom prst="rect">
            <a:avLst/>
          </a:prstGeom>
        </p:spPr>
      </p:pic>
    </p:spTree>
    <p:extLst>
      <p:ext uri="{BB962C8B-B14F-4D97-AF65-F5344CB8AC3E}">
        <p14:creationId xmlns:p14="http://schemas.microsoft.com/office/powerpoint/2010/main" val="358070652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2637" y="224589"/>
            <a:ext cx="8185017" cy="6503570"/>
          </a:xfrm>
          <a:prstGeom prst="rect">
            <a:avLst/>
          </a:prstGeom>
        </p:spPr>
      </p:pic>
    </p:spTree>
    <p:extLst>
      <p:ext uri="{BB962C8B-B14F-4D97-AF65-F5344CB8AC3E}">
        <p14:creationId xmlns:p14="http://schemas.microsoft.com/office/powerpoint/2010/main" val="25329136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0"/>
            <a:ext cx="10515600" cy="1325563"/>
          </a:xfrm>
        </p:spPr>
        <p:txBody>
          <a:bodyPr>
            <a:normAutofit/>
          </a:bodyPr>
          <a:lstStyle/>
          <a:p>
            <a:pPr algn="ctr"/>
            <a:r>
              <a:rPr lang="en-US" b="1" dirty="0" smtClean="0">
                <a:latin typeface="Aharoni" panose="02010803020104030203" pitchFamily="2" charset="-79"/>
                <a:cs typeface="Aharoni" panose="02010803020104030203" pitchFamily="2" charset="-79"/>
              </a:rPr>
              <a:t>What Went Well</a:t>
            </a:r>
            <a:endParaRPr lang="en-US" b="1" dirty="0">
              <a:latin typeface="Aharoni" panose="02010803020104030203" pitchFamily="2" charset="-79"/>
              <a:cs typeface="Aharoni" panose="02010803020104030203" pitchFamily="2" charset="-79"/>
            </a:endParaRPr>
          </a:p>
        </p:txBody>
      </p:sp>
      <p:sp>
        <p:nvSpPr>
          <p:cNvPr id="4" name="TextBox 3"/>
          <p:cNvSpPr txBox="1"/>
          <p:nvPr/>
        </p:nvSpPr>
        <p:spPr>
          <a:xfrm>
            <a:off x="308234" y="1325563"/>
            <a:ext cx="11883766" cy="3539430"/>
          </a:xfrm>
          <a:prstGeom prst="rect">
            <a:avLst/>
          </a:prstGeom>
          <a:noFill/>
        </p:spPr>
        <p:txBody>
          <a:bodyPr wrap="none" rtlCol="0">
            <a:spAutoFit/>
          </a:bodyPr>
          <a:lstStyle/>
          <a:p>
            <a:pPr marL="457200" indent="-457200">
              <a:buFont typeface="Arial" panose="020B0604020202020204" pitchFamily="34" charset="0"/>
              <a:buChar char="•"/>
            </a:pPr>
            <a:r>
              <a:rPr lang="en-US" sz="3200" dirty="0" smtClean="0"/>
              <a:t>The staff  became more aware of the effective classroom practices</a:t>
            </a:r>
          </a:p>
          <a:p>
            <a:pPr marL="457200" indent="-457200">
              <a:buFont typeface="Arial" panose="020B0604020202020204" pitchFamily="34" charset="0"/>
              <a:buChar char="•"/>
            </a:pPr>
            <a:r>
              <a:rPr lang="en-US" sz="3200" dirty="0" smtClean="0"/>
              <a:t>Professional development was provided based on data</a:t>
            </a:r>
          </a:p>
          <a:p>
            <a:pPr marL="457200" indent="-457200">
              <a:buFont typeface="Arial" panose="020B0604020202020204" pitchFamily="34" charset="0"/>
              <a:buChar char="•"/>
            </a:pPr>
            <a:r>
              <a:rPr lang="en-US" sz="3200" dirty="0" smtClean="0"/>
              <a:t>The Tier 1 team had great discussions about the practices after </a:t>
            </a:r>
          </a:p>
          <a:p>
            <a:r>
              <a:rPr lang="en-US" sz="3200" dirty="0"/>
              <a:t> </a:t>
            </a:r>
            <a:r>
              <a:rPr lang="en-US" sz="3200" dirty="0" smtClean="0"/>
              <a:t>    doing observations</a:t>
            </a:r>
          </a:p>
          <a:p>
            <a:pPr marL="457200" indent="-457200">
              <a:buFont typeface="Arial" panose="020B0604020202020204" pitchFamily="34" charset="0"/>
              <a:buChar char="•"/>
            </a:pPr>
            <a:r>
              <a:rPr lang="en-US" sz="3200" dirty="0" smtClean="0"/>
              <a:t>Forms were modified to make sure everyone was on the same page</a:t>
            </a:r>
          </a:p>
          <a:p>
            <a:r>
              <a:rPr lang="en-US" sz="3200" dirty="0"/>
              <a:t> </a:t>
            </a:r>
            <a:r>
              <a:rPr lang="en-US" sz="3200" dirty="0" smtClean="0"/>
              <a:t>    and getting more accurate data</a:t>
            </a:r>
          </a:p>
          <a:p>
            <a:pPr marL="457200" indent="-457200">
              <a:buFont typeface="Arial" panose="020B0604020202020204" pitchFamily="34" charset="0"/>
              <a:buChar char="•"/>
            </a:pPr>
            <a:r>
              <a:rPr lang="en-US" sz="3200" dirty="0"/>
              <a:t>Data </a:t>
            </a:r>
            <a:r>
              <a:rPr lang="en-US" sz="3200" dirty="0" smtClean="0"/>
              <a:t>improved</a:t>
            </a:r>
            <a:endParaRPr lang="en-US" sz="3200" dirty="0"/>
          </a:p>
        </p:txBody>
      </p:sp>
    </p:spTree>
    <p:extLst>
      <p:ext uri="{BB962C8B-B14F-4D97-AF65-F5344CB8AC3E}">
        <p14:creationId xmlns:p14="http://schemas.microsoft.com/office/powerpoint/2010/main" val="51666850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0"/>
            <a:ext cx="10515600" cy="1325563"/>
          </a:xfrm>
        </p:spPr>
        <p:txBody>
          <a:bodyPr>
            <a:normAutofit/>
          </a:bodyPr>
          <a:lstStyle/>
          <a:p>
            <a:pPr algn="ctr"/>
            <a:r>
              <a:rPr lang="en-US" b="1" dirty="0" smtClean="0">
                <a:latin typeface="Aharoni" panose="02010803020104030203" pitchFamily="2" charset="-79"/>
                <a:cs typeface="Aharoni" panose="02010803020104030203" pitchFamily="2" charset="-79"/>
              </a:rPr>
              <a:t>Improvements for Next Year</a:t>
            </a:r>
            <a:endParaRPr lang="en-US" b="1" dirty="0">
              <a:latin typeface="Aharoni" panose="02010803020104030203" pitchFamily="2" charset="-79"/>
              <a:cs typeface="Aharoni" panose="02010803020104030203" pitchFamily="2" charset="-79"/>
            </a:endParaRPr>
          </a:p>
        </p:txBody>
      </p:sp>
      <p:sp>
        <p:nvSpPr>
          <p:cNvPr id="4" name="TextBox 3"/>
          <p:cNvSpPr txBox="1"/>
          <p:nvPr/>
        </p:nvSpPr>
        <p:spPr>
          <a:xfrm>
            <a:off x="254585" y="1325563"/>
            <a:ext cx="11682829"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Timeline of the process- start earlier in the year</a:t>
            </a:r>
          </a:p>
          <a:p>
            <a:pPr marL="457200" indent="-457200">
              <a:buFont typeface="Arial" panose="020B0604020202020204" pitchFamily="34" charset="0"/>
              <a:buChar char="•"/>
            </a:pPr>
            <a:r>
              <a:rPr lang="en-US" sz="3200" dirty="0" smtClean="0"/>
              <a:t>Look at the observation tool, self-reflection, and student reflection </a:t>
            </a:r>
          </a:p>
          <a:p>
            <a:r>
              <a:rPr lang="en-US" sz="3200" dirty="0" smtClean="0"/>
              <a:t>     to make adjustments/improvements</a:t>
            </a:r>
          </a:p>
          <a:p>
            <a:pPr marL="457200" indent="-457200">
              <a:buFont typeface="Arial" panose="020B0604020202020204" pitchFamily="34" charset="0"/>
              <a:buChar char="•"/>
            </a:pPr>
            <a:r>
              <a:rPr lang="en-US" sz="3200" dirty="0" smtClean="0"/>
              <a:t>Plan end of year observations earlier so we stay away from testing</a:t>
            </a:r>
          </a:p>
          <a:p>
            <a:pPr marL="457200" indent="-457200">
              <a:buFont typeface="Arial" panose="020B0604020202020204" pitchFamily="34" charset="0"/>
              <a:buChar char="•"/>
            </a:pPr>
            <a:r>
              <a:rPr lang="en-US" sz="3200" dirty="0" smtClean="0"/>
              <a:t>Plan professional development each quarter and get teachers a </a:t>
            </a:r>
          </a:p>
          <a:p>
            <a:r>
              <a:rPr lang="en-US" sz="3200" dirty="0" smtClean="0"/>
              <a:t>     calendar</a:t>
            </a:r>
          </a:p>
          <a:p>
            <a:pPr marL="457200" indent="-457200">
              <a:buFont typeface="Arial" panose="020B0604020202020204" pitchFamily="34" charset="0"/>
              <a:buChar char="•"/>
            </a:pPr>
            <a:r>
              <a:rPr lang="en-US" sz="3200" dirty="0" smtClean="0"/>
              <a:t>Make more time available for support and follow up </a:t>
            </a:r>
          </a:p>
          <a:p>
            <a:pPr marL="457200" indent="-457200">
              <a:buFont typeface="Arial" panose="020B0604020202020204" pitchFamily="34" charset="0"/>
              <a:buChar char="•"/>
            </a:pPr>
            <a:r>
              <a:rPr lang="en-US" sz="3200" dirty="0" smtClean="0"/>
              <a:t>Give the students more information on the Classroom 8</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28197468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bg2">
                <a:shade val="45000"/>
                <a:satMod val="135000"/>
              </a:schemeClr>
              <a:prstClr val="white"/>
            </a:duotone>
          </a:blip>
          <a:stretch>
            <a:fillRect/>
          </a:stretch>
        </p:blipFill>
        <p:spPr>
          <a:xfrm>
            <a:off x="0" y="734008"/>
            <a:ext cx="11523945" cy="6007909"/>
          </a:xfrm>
          <a:prstGeom prst="rect">
            <a:avLst/>
          </a:prstGeom>
        </p:spPr>
      </p:pic>
      <p:sp>
        <p:nvSpPr>
          <p:cNvPr id="3" name="Text Placeholder 2"/>
          <p:cNvSpPr>
            <a:spLocks noGrp="1"/>
          </p:cNvSpPr>
          <p:nvPr>
            <p:ph type="body" idx="1"/>
          </p:nvPr>
        </p:nvSpPr>
        <p:spPr>
          <a:xfrm>
            <a:off x="513565" y="734008"/>
            <a:ext cx="11223321" cy="1500187"/>
          </a:xfrm>
        </p:spPr>
        <p:txBody>
          <a:bodyPr>
            <a:normAutofit/>
          </a:bodyPr>
          <a:lstStyle/>
          <a:p>
            <a:r>
              <a:rPr lang="en-US" sz="3200" dirty="0">
                <a:ln w="0"/>
                <a:solidFill>
                  <a:schemeClr val="tx1"/>
                </a:solidFill>
                <a:effectLst>
                  <a:outerShdw blurRad="38100" dist="19050" dir="2700000" algn="tl" rotWithShape="0">
                    <a:schemeClr val="dk1">
                      <a:alpha val="40000"/>
                    </a:schemeClr>
                  </a:outerShdw>
                </a:effectLst>
              </a:rPr>
              <a:t>https://sites.google.com/site/brookfieldriiimiddleschoolpbs/home</a:t>
            </a:r>
          </a:p>
        </p:txBody>
      </p:sp>
      <p:sp>
        <p:nvSpPr>
          <p:cNvPr id="4" name="TextBox 3"/>
          <p:cNvSpPr txBox="1"/>
          <p:nvPr/>
        </p:nvSpPr>
        <p:spPr>
          <a:xfrm>
            <a:off x="513565" y="120192"/>
            <a:ext cx="11223321" cy="523220"/>
          </a:xfrm>
          <a:prstGeom prst="rect">
            <a:avLst/>
          </a:prstGeom>
          <a:noFill/>
        </p:spPr>
        <p:txBody>
          <a:bodyPr wrap="square" rtlCol="0">
            <a:spAutoFit/>
          </a:bodyPr>
          <a:lstStyle/>
          <a:p>
            <a:r>
              <a:rPr lang="en-US" sz="2800" dirty="0" smtClean="0"/>
              <a:t>You can find the this Powerpoint and the documents we used at this site:</a:t>
            </a:r>
            <a:endParaRPr lang="en-US" sz="2800" dirty="0"/>
          </a:p>
        </p:txBody>
      </p:sp>
      <p:sp>
        <p:nvSpPr>
          <p:cNvPr id="5" name="TextBox 4"/>
          <p:cNvSpPr txBox="1"/>
          <p:nvPr/>
        </p:nvSpPr>
        <p:spPr>
          <a:xfrm>
            <a:off x="864296" y="5285984"/>
            <a:ext cx="10121030" cy="1200329"/>
          </a:xfrm>
          <a:prstGeom prst="rect">
            <a:avLst/>
          </a:prstGeom>
          <a:noFill/>
        </p:spPr>
        <p:txBody>
          <a:bodyPr wrap="square" rtlCol="0">
            <a:spAutoFit/>
          </a:bodyPr>
          <a:lstStyle/>
          <a:p>
            <a:r>
              <a:rPr lang="en-US" dirty="0" smtClean="0"/>
              <a:t>For further support you can contact:</a:t>
            </a:r>
          </a:p>
          <a:p>
            <a:r>
              <a:rPr lang="en-US" dirty="0" smtClean="0"/>
              <a:t>Katie Andreasen, Middle School Instructional Coach and PBS Tier 1 Coach</a:t>
            </a:r>
          </a:p>
          <a:p>
            <a:r>
              <a:rPr lang="en-US" dirty="0" smtClean="0">
                <a:hlinkClick r:id="rId3"/>
              </a:rPr>
              <a:t>kandreasen@brookfield.k12.mo.us</a:t>
            </a:r>
            <a:endParaRPr lang="en-US" dirty="0" smtClean="0"/>
          </a:p>
          <a:p>
            <a:r>
              <a:rPr lang="en-US" dirty="0" smtClean="0"/>
              <a:t>(660)258-2159</a:t>
            </a:r>
            <a:endParaRPr lang="en-US" dirty="0"/>
          </a:p>
        </p:txBody>
      </p:sp>
      <p:sp>
        <p:nvSpPr>
          <p:cNvPr id="8" name="Rectangle 7"/>
          <p:cNvSpPr/>
          <p:nvPr/>
        </p:nvSpPr>
        <p:spPr>
          <a:xfrm rot="21439706">
            <a:off x="1991595" y="1585563"/>
            <a:ext cx="4207345" cy="923330"/>
          </a:xfrm>
          <a:prstGeom prst="rect">
            <a:avLst/>
          </a:prstGeom>
          <a:noFill/>
        </p:spPr>
        <p:txBody>
          <a:bodyPr wrap="none" lIns="91440" tIns="45720" rIns="91440" bIns="45720">
            <a:prstTxWarp prst="textSlantUp">
              <a:avLst/>
            </a:prstTxWarp>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Respectful</a:t>
            </a:r>
            <a:endParaRPr lang="en-US" sz="5400" b="1" cap="none" spc="50" dirty="0">
              <a:ln w="0"/>
              <a:solidFill>
                <a:schemeClr val="bg2"/>
              </a:solidFill>
              <a:effectLst>
                <a:innerShdw blurRad="63500" dist="50800" dir="13500000">
                  <a:srgbClr val="000000">
                    <a:alpha val="50000"/>
                  </a:srgbClr>
                </a:innerShdw>
              </a:effectLst>
            </a:endParaRPr>
          </a:p>
        </p:txBody>
      </p:sp>
      <p:sp>
        <p:nvSpPr>
          <p:cNvPr id="10" name="Rectangle 9"/>
          <p:cNvSpPr/>
          <p:nvPr/>
        </p:nvSpPr>
        <p:spPr>
          <a:xfrm rot="20922443">
            <a:off x="5126701" y="3332984"/>
            <a:ext cx="5096209" cy="941234"/>
          </a:xfrm>
          <a:prstGeom prst="rect">
            <a:avLst/>
          </a:prstGeom>
          <a:noFill/>
        </p:spPr>
        <p:txBody>
          <a:bodyPr wrap="none" lIns="91440" tIns="45720" rIns="91440" bIns="45720">
            <a:prstTxWarp prst="textSlantUp">
              <a:avLst/>
            </a:prstTxWarp>
            <a:spAutoFit/>
            <a:scene3d>
              <a:camera prst="perspectiveFront"/>
              <a:lightRig rig="threePt" dir="t"/>
            </a:scene3d>
          </a:bodyPr>
          <a:lstStyle/>
          <a:p>
            <a:pPr algn="ctr"/>
            <a:r>
              <a:rPr lang="en-US" sz="5400" b="1" cap="none" spc="50" dirty="0" smtClean="0">
                <a:ln w="0"/>
                <a:solidFill>
                  <a:schemeClr val="bg2"/>
                </a:solidFill>
                <a:effectLst>
                  <a:innerShdw blurRad="63500" dist="50800" dir="13500000">
                    <a:srgbClr val="000000">
                      <a:alpha val="50000"/>
                    </a:srgbClr>
                  </a:innerShdw>
                </a:effectLst>
              </a:rPr>
              <a:t>Responsible</a:t>
            </a:r>
            <a:endParaRPr lang="en-US" sz="5400" b="1" cap="none" spc="50" dirty="0">
              <a:ln w="0"/>
              <a:solidFill>
                <a:schemeClr val="bg2"/>
              </a:solidFill>
              <a:effectLst>
                <a:innerShdw blurRad="63500" dist="50800" dir="13500000">
                  <a:srgbClr val="000000">
                    <a:alpha val="50000"/>
                  </a:srgbClr>
                </a:innerShdw>
              </a:effectLst>
            </a:endParaRPr>
          </a:p>
        </p:txBody>
      </p:sp>
      <p:sp>
        <p:nvSpPr>
          <p:cNvPr id="11" name="Rectangle 10"/>
          <p:cNvSpPr/>
          <p:nvPr/>
        </p:nvSpPr>
        <p:spPr>
          <a:xfrm rot="1635789">
            <a:off x="7032602" y="1773559"/>
            <a:ext cx="2609046" cy="952708"/>
          </a:xfrm>
          <a:prstGeom prst="rect">
            <a:avLst/>
          </a:prstGeom>
          <a:noFill/>
        </p:spPr>
        <p:txBody>
          <a:bodyPr wrap="none" lIns="91440" tIns="45720" rIns="91440" bIns="45720">
            <a:prstTxWarp prst="textSlantUp">
              <a:avLst/>
            </a:prstTxWarp>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Safe</a:t>
            </a:r>
            <a:endParaRPr lang="en-US" sz="5400" b="1" cap="none" spc="50" dirty="0">
              <a:ln w="0"/>
              <a:solidFill>
                <a:schemeClr val="bg2"/>
              </a:solidFill>
              <a:effectLst>
                <a:innerShdw blurRad="63500" dist="50800" dir="13500000">
                  <a:srgbClr val="000000">
                    <a:alpha val="50000"/>
                  </a:srgbClr>
                </a:innerShdw>
              </a:effectLst>
            </a:endParaRPr>
          </a:p>
        </p:txBody>
      </p:sp>
      <p:sp>
        <p:nvSpPr>
          <p:cNvPr id="12" name="Rectangle 11"/>
          <p:cNvSpPr/>
          <p:nvPr/>
        </p:nvSpPr>
        <p:spPr>
          <a:xfrm rot="2888576">
            <a:off x="1500780" y="2920893"/>
            <a:ext cx="3384704" cy="1548616"/>
          </a:xfrm>
          <a:prstGeom prst="rect">
            <a:avLst/>
          </a:prstGeom>
          <a:noFill/>
        </p:spPr>
        <p:txBody>
          <a:bodyPr wrap="none" lIns="91440" tIns="45720" rIns="91440" bIns="45720">
            <a:prstTxWarp prst="textSlantUp">
              <a:avLst/>
            </a:prstTxWarp>
            <a:spAutoFit/>
            <a:scene3d>
              <a:camera prst="isometricOffAxis1Top"/>
              <a:lightRig rig="threePt" dir="t"/>
            </a:scene3d>
          </a:bodyPr>
          <a:lstStyle/>
          <a:p>
            <a:pPr algn="ctr"/>
            <a:r>
              <a:rPr lang="en-US" sz="5400" b="1" cap="none" spc="50" dirty="0" smtClean="0">
                <a:ln w="0"/>
                <a:solidFill>
                  <a:schemeClr val="bg2"/>
                </a:solidFill>
                <a:effectLst>
                  <a:innerShdw blurRad="63500" dist="50800" dir="13500000">
                    <a:srgbClr val="000000">
                      <a:alpha val="50000"/>
                    </a:srgbClr>
                  </a:innerShdw>
                </a:effectLst>
              </a:rPr>
              <a:t>Be A Bulldog</a:t>
            </a:r>
            <a:endParaRPr lang="en-US" sz="5400" b="1" cap="none" spc="50" dirty="0">
              <a:ln w="0"/>
              <a:solidFill>
                <a:schemeClr val="bg2"/>
              </a:solidFill>
              <a:effectLst>
                <a:innerShdw blurRad="63500" dist="50800" dir="13500000">
                  <a:srgbClr val="000000">
                    <a:alpha val="50000"/>
                  </a:srgbClr>
                </a:innerShdw>
              </a:effectLst>
            </a:endParaRPr>
          </a:p>
        </p:txBody>
      </p:sp>
      <p:pic>
        <p:nvPicPr>
          <p:cNvPr id="9" name="Picture 2" descr="GREY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110" y="2235826"/>
            <a:ext cx="1436667" cy="1646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42781020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l="7762" t="6578" r="6842" b="1917"/>
          <a:stretch/>
        </p:blipFill>
        <p:spPr>
          <a:xfrm>
            <a:off x="0" y="96252"/>
            <a:ext cx="12192000" cy="6745705"/>
          </a:xfrm>
          <a:prstGeom prst="rect">
            <a:avLst/>
          </a:prstGeom>
        </p:spPr>
      </p:pic>
      <p:sp>
        <p:nvSpPr>
          <p:cNvPr id="5" name="TextBox 4"/>
          <p:cNvSpPr txBox="1"/>
          <p:nvPr/>
        </p:nvSpPr>
        <p:spPr>
          <a:xfrm>
            <a:off x="1219199" y="1836379"/>
            <a:ext cx="10042357" cy="5632311"/>
          </a:xfrm>
          <a:prstGeom prst="rect">
            <a:avLst/>
          </a:prstGeom>
          <a:noFill/>
        </p:spPr>
        <p:txBody>
          <a:bodyPr wrap="square" rtlCol="0">
            <a:spAutoFit/>
          </a:bodyPr>
          <a:lstStyle/>
          <a:p>
            <a:pPr algn="ctr"/>
            <a:r>
              <a:rPr lang="en-US" sz="3600" b="1" dirty="0" smtClean="0">
                <a:solidFill>
                  <a:schemeClr val="bg1"/>
                </a:solidFill>
              </a:rPr>
              <a:t>Active Supervision</a:t>
            </a:r>
          </a:p>
          <a:p>
            <a:pPr algn="ctr"/>
            <a:r>
              <a:rPr lang="en-US" sz="3600" b="1" dirty="0" smtClean="0">
                <a:solidFill>
                  <a:schemeClr val="bg1"/>
                </a:solidFill>
              </a:rPr>
              <a:t>Classroom Expectations</a:t>
            </a:r>
          </a:p>
          <a:p>
            <a:pPr algn="ctr"/>
            <a:r>
              <a:rPr lang="en-US" sz="3600" b="1" dirty="0" smtClean="0">
                <a:solidFill>
                  <a:schemeClr val="bg1"/>
                </a:solidFill>
              </a:rPr>
              <a:t>Encouraging Expected Behavior</a:t>
            </a:r>
          </a:p>
          <a:p>
            <a:pPr algn="ctr"/>
            <a:r>
              <a:rPr lang="en-US" sz="3600" b="1" dirty="0" smtClean="0">
                <a:solidFill>
                  <a:schemeClr val="bg1"/>
                </a:solidFill>
              </a:rPr>
              <a:t>Classroom Procedures &amp; Routines</a:t>
            </a:r>
          </a:p>
          <a:p>
            <a:pPr algn="ctr"/>
            <a:r>
              <a:rPr lang="en-US" sz="3600" b="1" dirty="0" smtClean="0">
                <a:solidFill>
                  <a:schemeClr val="bg1"/>
                </a:solidFill>
              </a:rPr>
              <a:t>Discouraging Inappropriate Behavior</a:t>
            </a:r>
          </a:p>
          <a:p>
            <a:pPr algn="ctr"/>
            <a:r>
              <a:rPr lang="en-US" sz="3600" b="1" dirty="0" smtClean="0">
                <a:solidFill>
                  <a:schemeClr val="bg1"/>
                </a:solidFill>
              </a:rPr>
              <a:t>Activity Sequencing &amp; Choice</a:t>
            </a:r>
          </a:p>
          <a:p>
            <a:pPr algn="ctr"/>
            <a:r>
              <a:rPr lang="en-US" sz="3600" b="1" dirty="0" smtClean="0">
                <a:solidFill>
                  <a:schemeClr val="bg1"/>
                </a:solidFill>
              </a:rPr>
              <a:t>Opportunities to Respond</a:t>
            </a:r>
          </a:p>
          <a:p>
            <a:pPr algn="ctr"/>
            <a:r>
              <a:rPr lang="en-US" sz="3600" b="1" dirty="0" smtClean="0">
                <a:solidFill>
                  <a:schemeClr val="bg1"/>
                </a:solidFill>
              </a:rPr>
              <a:t>Task Difficulty</a:t>
            </a:r>
          </a:p>
          <a:p>
            <a:pPr algn="ctr"/>
            <a:endParaRPr lang="en-US" sz="3600" dirty="0" smtClean="0"/>
          </a:p>
          <a:p>
            <a:pPr algn="ctr"/>
            <a:endParaRPr lang="en-US" sz="3600" dirty="0"/>
          </a:p>
        </p:txBody>
      </p:sp>
    </p:spTree>
    <p:extLst>
      <p:ext uri="{BB962C8B-B14F-4D97-AF65-F5344CB8AC3E}">
        <p14:creationId xmlns:p14="http://schemas.microsoft.com/office/powerpoint/2010/main" val="14681401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27748" y="102453"/>
            <a:ext cx="8903368" cy="6344443"/>
          </a:xfrm>
          <a:prstGeom prst="rect">
            <a:avLst/>
          </a:prstGeom>
        </p:spPr>
      </p:pic>
    </p:spTree>
    <p:extLst>
      <p:ext uri="{BB962C8B-B14F-4D97-AF65-F5344CB8AC3E}">
        <p14:creationId xmlns:p14="http://schemas.microsoft.com/office/powerpoint/2010/main" val="9676015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b="1" dirty="0" smtClean="0">
                <a:latin typeface="Aharoni" panose="02010803020104030203" pitchFamily="2" charset="-79"/>
                <a:cs typeface="Aharoni" panose="02010803020104030203" pitchFamily="2" charset="-79"/>
              </a:rPr>
              <a:t>Effective Classroom Practices Checklist</a:t>
            </a:r>
            <a:endParaRPr lang="en-US" b="1"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rotWithShape="1">
          <a:blip r:embed="rId3"/>
          <a:srcRect r="3473"/>
          <a:stretch/>
        </p:blipFill>
        <p:spPr>
          <a:xfrm>
            <a:off x="2414337" y="987769"/>
            <a:ext cx="7355305" cy="5657850"/>
          </a:xfrm>
          <a:prstGeom prst="rect">
            <a:avLst/>
          </a:prstGeom>
        </p:spPr>
      </p:pic>
      <p:pic>
        <p:nvPicPr>
          <p:cNvPr id="8" name="Picture 7"/>
          <p:cNvPicPr>
            <a:picLocks noChangeAspect="1"/>
          </p:cNvPicPr>
          <p:nvPr/>
        </p:nvPicPr>
        <p:blipFill>
          <a:blip r:embed="rId4"/>
          <a:stretch>
            <a:fillRect/>
          </a:stretch>
        </p:blipFill>
        <p:spPr>
          <a:xfrm>
            <a:off x="215304" y="4299284"/>
            <a:ext cx="2593318" cy="2346335"/>
          </a:xfrm>
          <a:prstGeom prst="rect">
            <a:avLst/>
          </a:prstGeom>
        </p:spPr>
      </p:pic>
    </p:spTree>
    <p:extLst>
      <p:ext uri="{BB962C8B-B14F-4D97-AF65-F5344CB8AC3E}">
        <p14:creationId xmlns:p14="http://schemas.microsoft.com/office/powerpoint/2010/main" val="14577755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b="1" dirty="0" smtClean="0">
                <a:latin typeface="Aharoni" panose="02010803020104030203" pitchFamily="2" charset="-79"/>
                <a:cs typeface="Aharoni" panose="02010803020104030203" pitchFamily="2" charset="-79"/>
              </a:rPr>
              <a:t>Walk Through or Brief Observation</a:t>
            </a:r>
            <a:endParaRPr lang="en-US" b="1" dirty="0">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3"/>
          <a:stretch>
            <a:fillRect/>
          </a:stretch>
        </p:blipFill>
        <p:spPr>
          <a:xfrm>
            <a:off x="689811" y="4401019"/>
            <a:ext cx="3011890" cy="2434757"/>
          </a:xfrm>
          <a:prstGeom prst="rect">
            <a:avLst/>
          </a:prstGeom>
        </p:spPr>
      </p:pic>
      <p:pic>
        <p:nvPicPr>
          <p:cNvPr id="3" name="Picture 2"/>
          <p:cNvPicPr>
            <a:picLocks noChangeAspect="1"/>
          </p:cNvPicPr>
          <p:nvPr/>
        </p:nvPicPr>
        <p:blipFill rotWithShape="1">
          <a:blip r:embed="rId4"/>
          <a:srcRect l="3275" b="9716"/>
          <a:stretch/>
        </p:blipFill>
        <p:spPr>
          <a:xfrm>
            <a:off x="3705726" y="988679"/>
            <a:ext cx="5245769" cy="5847097"/>
          </a:xfrm>
          <a:prstGeom prst="rect">
            <a:avLst/>
          </a:prstGeom>
        </p:spPr>
      </p:pic>
    </p:spTree>
    <p:extLst>
      <p:ext uri="{BB962C8B-B14F-4D97-AF65-F5344CB8AC3E}">
        <p14:creationId xmlns:p14="http://schemas.microsoft.com/office/powerpoint/2010/main" val="41660824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6923</TotalTime>
  <Words>2654</Words>
  <Application>Microsoft Macintosh PowerPoint</Application>
  <PresentationFormat>Custom</PresentationFormat>
  <Paragraphs>267</Paragraphs>
  <Slides>55</Slides>
  <Notes>38</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Ensuring the Presence and Fidelity of Effective Classroom Practices to Increase Positive Student Behavior</vt:lpstr>
      <vt:lpstr>PowerPoint Presentation</vt:lpstr>
      <vt:lpstr>PowerPoint Presentation</vt:lpstr>
      <vt:lpstr>PowerPoint Presentation</vt:lpstr>
      <vt:lpstr>PowerPoint Presentation</vt:lpstr>
      <vt:lpstr>PowerPoint Presentation</vt:lpstr>
      <vt:lpstr>PowerPoint Presentation</vt:lpstr>
      <vt:lpstr>Effective Classroom Practices Checklist</vt:lpstr>
      <vt:lpstr>Walk Through or Brief Observation</vt:lpstr>
      <vt:lpstr>When Giving the Survey &amp; Observing</vt:lpstr>
      <vt:lpstr>PowerPoint Presentation</vt:lpstr>
      <vt:lpstr>PowerPoint Presentation</vt:lpstr>
      <vt:lpstr>PowerPoint Presentation</vt:lpstr>
      <vt:lpstr>Present Data to Staff</vt:lpstr>
      <vt:lpstr>Utilize the Action Plan</vt:lpstr>
      <vt:lpstr>PowerPoint Presentation</vt:lpstr>
      <vt:lpstr>Professional Development</vt:lpstr>
      <vt:lpstr>Professional Development Tools</vt:lpstr>
      <vt:lpstr>Professional Development Tools</vt:lpstr>
      <vt:lpstr>What Makes PD Successful? </vt:lpstr>
      <vt:lpstr>Link PD to Teacher Evaluation</vt:lpstr>
      <vt:lpstr>PowerPoint Presentation</vt:lpstr>
      <vt:lpstr>Pawsitive Pats</vt:lpstr>
      <vt:lpstr>Minor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Classroom Practices Checklist</vt:lpstr>
      <vt:lpstr>PowerPoint Presentation</vt:lpstr>
      <vt:lpstr>PowerPoint Presentation</vt:lpstr>
      <vt:lpstr>PowerPoint Presentation</vt:lpstr>
      <vt:lpstr>PowerPoint Presentation</vt:lpstr>
      <vt:lpstr>Walk Through or Brief Observation</vt:lpstr>
      <vt:lpstr>PowerPoint Presentation</vt:lpstr>
      <vt:lpstr>PowerPoint Presentation</vt:lpstr>
      <vt:lpstr>Student Reflection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Went Well</vt:lpstr>
      <vt:lpstr>Improvements for Next Year</vt:lpstr>
      <vt:lpstr>PowerPoint Presentation</vt:lpstr>
    </vt:vector>
  </TitlesOfParts>
  <Company>Brookfield R-III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Andreasen</dc:creator>
  <cp:lastModifiedBy>Danielle Starkey</cp:lastModifiedBy>
  <cp:revision>107</cp:revision>
  <cp:lastPrinted>2015-05-12T16:53:03Z</cp:lastPrinted>
  <dcterms:created xsi:type="dcterms:W3CDTF">2015-03-23T14:13:58Z</dcterms:created>
  <dcterms:modified xsi:type="dcterms:W3CDTF">2015-05-13T17:13:25Z</dcterms:modified>
</cp:coreProperties>
</file>