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embeddings/oleObject1.bin" ContentType="application/vnd.openxmlformats-officedocument.oleObject"/>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75" r:id="rId2"/>
    <p:sldId id="301" r:id="rId3"/>
    <p:sldId id="276" r:id="rId4"/>
    <p:sldId id="257" r:id="rId5"/>
    <p:sldId id="300" r:id="rId6"/>
    <p:sldId id="258" r:id="rId7"/>
    <p:sldId id="260" r:id="rId8"/>
    <p:sldId id="262" r:id="rId9"/>
    <p:sldId id="263" r:id="rId10"/>
    <p:sldId id="264" r:id="rId11"/>
    <p:sldId id="265" r:id="rId12"/>
    <p:sldId id="266" r:id="rId13"/>
    <p:sldId id="270" r:id="rId14"/>
    <p:sldId id="271" r:id="rId15"/>
    <p:sldId id="302" r:id="rId16"/>
    <p:sldId id="303" r:id="rId17"/>
    <p:sldId id="285" r:id="rId18"/>
    <p:sldId id="286" r:id="rId19"/>
    <p:sldId id="287" r:id="rId20"/>
    <p:sldId id="288" r:id="rId21"/>
    <p:sldId id="290" r:id="rId22"/>
    <p:sldId id="289" r:id="rId23"/>
    <p:sldId id="291" r:id="rId24"/>
    <p:sldId id="292" r:id="rId25"/>
    <p:sldId id="293" r:id="rId26"/>
    <p:sldId id="299" r:id="rId27"/>
    <p:sldId id="304" r:id="rId28"/>
    <p:sldId id="295" r:id="rId29"/>
    <p:sldId id="296" r:id="rId30"/>
    <p:sldId id="297" r:id="rId31"/>
    <p:sldId id="281" r:id="rId32"/>
    <p:sldId id="282" r:id="rId33"/>
    <p:sldId id="283" r:id="rId34"/>
    <p:sldId id="284" r:id="rId35"/>
    <p:sldId id="278" r:id="rId36"/>
    <p:sldId id="298" r:id="rId37"/>
    <p:sldId id="280" r:id="rId38"/>
    <p:sldId id="305"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2" d="100"/>
          <a:sy n="82" d="100"/>
        </p:scale>
        <p:origin x="-840" y="-23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873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starkeyd\Desktop\SPdata_summerinstitut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tarkeyd\Desktop\SPdata_summerinstitut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tarkeyd\Desktop\SPdata_summerinstitu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080866749295227"/>
          <c:y val="0.212201690557347"/>
          <c:w val="0.535671969575232"/>
          <c:h val="0.78704439702108"/>
        </c:manualLayout>
      </c:layout>
      <c:pie3DChart>
        <c:varyColors val="1"/>
        <c:ser>
          <c:idx val="0"/>
          <c:order val="0"/>
          <c:dPt>
            <c:idx val="0"/>
            <c:bubble3D val="0"/>
            <c:spPr>
              <a:solidFill>
                <a:srgbClr val="FF0000"/>
              </a:solidFill>
            </c:spPr>
          </c:dPt>
          <c:dPt>
            <c:idx val="1"/>
            <c:bubble3D val="0"/>
            <c:spPr>
              <a:solidFill>
                <a:srgbClr val="FFFF00"/>
              </a:solidFill>
            </c:spPr>
          </c:dPt>
          <c:dPt>
            <c:idx val="2"/>
            <c:bubble3D val="0"/>
            <c:spPr>
              <a:solidFill>
                <a:srgbClr val="92D050"/>
              </a:solidFill>
            </c:spPr>
          </c:dPt>
          <c:dPt>
            <c:idx val="3"/>
            <c:bubble3D val="0"/>
            <c:spPr>
              <a:solidFill>
                <a:srgbClr val="00B050"/>
              </a:solidFill>
            </c:spPr>
          </c:dPt>
          <c:dLbls>
            <c:showLegendKey val="0"/>
            <c:showVal val="1"/>
            <c:showCatName val="0"/>
            <c:showSerName val="0"/>
            <c:showPercent val="0"/>
            <c:showBubbleSize val="0"/>
            <c:showLeaderLines val="1"/>
          </c:dLbls>
          <c:cat>
            <c:strRef>
              <c:f>'[MoberlyStudyData-Maras.xls]Graphs'!$H$6:$H$9</c:f>
              <c:strCache>
                <c:ptCount val="4"/>
                <c:pt idx="0">
                  <c:v>Need (30 and below)</c:v>
                </c:pt>
                <c:pt idx="1">
                  <c:v>At Risk (41-44)</c:v>
                </c:pt>
                <c:pt idx="2">
                  <c:v>Typical (45-59)</c:v>
                </c:pt>
                <c:pt idx="3">
                  <c:v>Strength (61 and above)</c:v>
                </c:pt>
              </c:strCache>
            </c:strRef>
          </c:cat>
          <c:val>
            <c:numRef>
              <c:f>'[MoberlyStudyData-Maras.xls]Graphs'!$I$6:$I$9</c:f>
              <c:numCache>
                <c:formatCode>General</c:formatCode>
                <c:ptCount val="4"/>
                <c:pt idx="0">
                  <c:v>23.0</c:v>
                </c:pt>
                <c:pt idx="1">
                  <c:v>28.0</c:v>
                </c:pt>
                <c:pt idx="2">
                  <c:v>66.0</c:v>
                </c:pt>
                <c:pt idx="3">
                  <c:v>41.0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48139166653248"/>
          <c:y val="0.24032065991751"/>
          <c:w val="0.313687690879131"/>
          <c:h val="0.275549156355456"/>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49628171478565"/>
          <c:y val="0.0308312286247148"/>
          <c:w val="0.734778239525615"/>
          <c:h val="0.843173265004597"/>
        </c:manualLayout>
      </c:layout>
      <c:barChart>
        <c:barDir val="col"/>
        <c:grouping val="clustered"/>
        <c:varyColors val="0"/>
        <c:ser>
          <c:idx val="0"/>
          <c:order val="0"/>
          <c:tx>
            <c:strRef>
              <c:f>Sheet1!$B$1</c:f>
              <c:strCache>
                <c:ptCount val="1"/>
                <c:pt idx="0">
                  <c:v>2011-2012</c:v>
                </c:pt>
              </c:strCache>
            </c:strRef>
          </c:tx>
          <c:invertIfNegative val="0"/>
          <c:cat>
            <c:strRef>
              <c:f>Sheet1!$A$2:$A$5</c:f>
              <c:strCache>
                <c:ptCount val="4"/>
                <c:pt idx="0">
                  <c:v>10/15-12/20</c:v>
                </c:pt>
                <c:pt idx="1">
                  <c:v>1/10-2/26</c:v>
                </c:pt>
                <c:pt idx="2">
                  <c:v>2/26-05/07</c:v>
                </c:pt>
                <c:pt idx="3">
                  <c:v>Year End Total</c:v>
                </c:pt>
              </c:strCache>
            </c:strRef>
          </c:cat>
          <c:val>
            <c:numRef>
              <c:f>Sheet1!$B$2:$B$5</c:f>
              <c:numCache>
                <c:formatCode>General</c:formatCode>
                <c:ptCount val="4"/>
                <c:pt idx="0">
                  <c:v>125.0</c:v>
                </c:pt>
                <c:pt idx="1">
                  <c:v>110.0</c:v>
                </c:pt>
                <c:pt idx="2">
                  <c:v>160.0</c:v>
                </c:pt>
                <c:pt idx="3">
                  <c:v>497.0</c:v>
                </c:pt>
              </c:numCache>
            </c:numRef>
          </c:val>
        </c:ser>
        <c:ser>
          <c:idx val="1"/>
          <c:order val="1"/>
          <c:tx>
            <c:strRef>
              <c:f>Sheet1!$C$1</c:f>
              <c:strCache>
                <c:ptCount val="1"/>
                <c:pt idx="0">
                  <c:v>2012-2013</c:v>
                </c:pt>
              </c:strCache>
            </c:strRef>
          </c:tx>
          <c:invertIfNegative val="0"/>
          <c:cat>
            <c:strRef>
              <c:f>Sheet1!$A$2:$A$5</c:f>
              <c:strCache>
                <c:ptCount val="4"/>
                <c:pt idx="0">
                  <c:v>10/15-12/20</c:v>
                </c:pt>
                <c:pt idx="1">
                  <c:v>1/10-2/26</c:v>
                </c:pt>
                <c:pt idx="2">
                  <c:v>2/26-05/07</c:v>
                </c:pt>
                <c:pt idx="3">
                  <c:v>Year End Total</c:v>
                </c:pt>
              </c:strCache>
            </c:strRef>
          </c:cat>
          <c:val>
            <c:numRef>
              <c:f>Sheet1!$C$2:$C$5</c:f>
              <c:numCache>
                <c:formatCode>General</c:formatCode>
                <c:ptCount val="4"/>
                <c:pt idx="0">
                  <c:v>86.0</c:v>
                </c:pt>
                <c:pt idx="1">
                  <c:v>56.0</c:v>
                </c:pt>
                <c:pt idx="2">
                  <c:v>65.0</c:v>
                </c:pt>
                <c:pt idx="3">
                  <c:v>303.0</c:v>
                </c:pt>
              </c:numCache>
            </c:numRef>
          </c:val>
        </c:ser>
        <c:dLbls>
          <c:showLegendKey val="0"/>
          <c:showVal val="0"/>
          <c:showCatName val="0"/>
          <c:showSerName val="0"/>
          <c:showPercent val="0"/>
          <c:showBubbleSize val="0"/>
        </c:dLbls>
        <c:gapWidth val="150"/>
        <c:axId val="1257715736"/>
        <c:axId val="1209313720"/>
      </c:barChart>
      <c:catAx>
        <c:axId val="1257715736"/>
        <c:scaling>
          <c:orientation val="minMax"/>
        </c:scaling>
        <c:delete val="0"/>
        <c:axPos val="b"/>
        <c:majorTickMark val="out"/>
        <c:minorTickMark val="none"/>
        <c:tickLblPos val="nextTo"/>
        <c:crossAx val="1209313720"/>
        <c:crosses val="autoZero"/>
        <c:auto val="1"/>
        <c:lblAlgn val="ctr"/>
        <c:lblOffset val="100"/>
        <c:noMultiLvlLbl val="0"/>
      </c:catAx>
      <c:valAx>
        <c:axId val="1209313720"/>
        <c:scaling>
          <c:orientation val="minMax"/>
        </c:scaling>
        <c:delete val="0"/>
        <c:axPos val="l"/>
        <c:majorGridlines/>
        <c:numFmt formatCode="General" sourceLinked="1"/>
        <c:majorTickMark val="out"/>
        <c:minorTickMark val="none"/>
        <c:tickLblPos val="nextTo"/>
        <c:crossAx val="12577157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800" dirty="0"/>
              <a:t>South Park Elementary ODRs</a:t>
            </a:r>
          </a:p>
        </c:rich>
      </c:tx>
      <c:layout/>
      <c:overlay val="0"/>
      <c:spPr>
        <a:noFill/>
        <a:ln>
          <a:noFill/>
        </a:ln>
        <a:effectLst/>
      </c:spPr>
    </c:title>
    <c:autoTitleDeleted val="0"/>
    <c:plotArea>
      <c:layout/>
      <c:barChart>
        <c:barDir val="col"/>
        <c:grouping val="clustered"/>
        <c:varyColors val="0"/>
        <c:ser>
          <c:idx val="0"/>
          <c:order val="0"/>
          <c:tx>
            <c:strRef>
              <c:f>Sheet1!$B$2</c:f>
              <c:strCache>
                <c:ptCount val="1"/>
                <c:pt idx="0">
                  <c:v>ODRs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Sheet1!$A$3:$A$4</c:f>
              <c:strCache>
                <c:ptCount val="2"/>
                <c:pt idx="0">
                  <c:v>2011-2012</c:v>
                </c:pt>
                <c:pt idx="1">
                  <c:v>2012-2013</c:v>
                </c:pt>
              </c:strCache>
            </c:strRef>
          </c:cat>
          <c:val>
            <c:numRef>
              <c:f>Sheet1!$B$3:$B$4</c:f>
              <c:numCache>
                <c:formatCode>General</c:formatCode>
                <c:ptCount val="2"/>
                <c:pt idx="0">
                  <c:v>236.0</c:v>
                </c:pt>
                <c:pt idx="1">
                  <c:v>143.0</c:v>
                </c:pt>
              </c:numCache>
            </c:numRef>
          </c:val>
        </c:ser>
        <c:dLbls>
          <c:showLegendKey val="0"/>
          <c:showVal val="0"/>
          <c:showCatName val="0"/>
          <c:showSerName val="0"/>
          <c:showPercent val="0"/>
          <c:showBubbleSize val="0"/>
        </c:dLbls>
        <c:gapWidth val="219"/>
        <c:overlap val="-27"/>
        <c:axId val="726245144"/>
        <c:axId val="1231249432"/>
      </c:barChart>
      <c:catAx>
        <c:axId val="72624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231249432"/>
        <c:crosses val="autoZero"/>
        <c:auto val="1"/>
        <c:lblAlgn val="ctr"/>
        <c:lblOffset val="100"/>
        <c:noMultiLvlLbl val="0"/>
      </c:catAx>
      <c:valAx>
        <c:axId val="1231249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26245144"/>
        <c:crosses val="autoZero"/>
        <c:crossBetween val="between"/>
      </c:valAx>
      <c:spPr>
        <a:noFill/>
        <a:ln>
          <a:noFill/>
        </a:ln>
        <a:effectLst/>
      </c:spPr>
    </c:plotArea>
    <c:plotVisOnly val="1"/>
    <c:dispBlanksAs val="gap"/>
    <c:showDLblsOverMax val="0"/>
  </c:chart>
  <c:spPr>
    <a:solidFill>
      <a:schemeClr val="lt1"/>
    </a:solidFill>
    <a:ln w="5715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600" dirty="0"/>
              <a:t>South Park Elementary Overall Minor Referrals</a:t>
            </a:r>
          </a:p>
        </c:rich>
      </c:tx>
      <c:layout/>
      <c:overlay val="0"/>
      <c:spPr>
        <a:noFill/>
        <a:ln>
          <a:noFill/>
        </a:ln>
        <a:effectLst/>
      </c:spPr>
    </c:title>
    <c:autoTitleDeleted val="0"/>
    <c:plotArea>
      <c:layout/>
      <c:barChart>
        <c:barDir val="col"/>
        <c:grouping val="clustered"/>
        <c:varyColors val="0"/>
        <c:ser>
          <c:idx val="0"/>
          <c:order val="0"/>
          <c:tx>
            <c:strRef>
              <c:f>Sheet1!$B$8</c:f>
              <c:strCache>
                <c:ptCount val="1"/>
                <c:pt idx="0">
                  <c:v>Minors</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Sheet1!$A$9:$A$10</c:f>
              <c:strCache>
                <c:ptCount val="2"/>
                <c:pt idx="0">
                  <c:v>2011-2012</c:v>
                </c:pt>
                <c:pt idx="1">
                  <c:v>2012-2013</c:v>
                </c:pt>
              </c:strCache>
            </c:strRef>
          </c:cat>
          <c:val>
            <c:numRef>
              <c:f>Sheet1!$B$9:$B$10</c:f>
              <c:numCache>
                <c:formatCode>General</c:formatCode>
                <c:ptCount val="2"/>
                <c:pt idx="0">
                  <c:v>281.0</c:v>
                </c:pt>
                <c:pt idx="1">
                  <c:v>183.0</c:v>
                </c:pt>
              </c:numCache>
            </c:numRef>
          </c:val>
        </c:ser>
        <c:dLbls>
          <c:showLegendKey val="0"/>
          <c:showVal val="0"/>
          <c:showCatName val="0"/>
          <c:showSerName val="0"/>
          <c:showPercent val="0"/>
          <c:showBubbleSize val="0"/>
        </c:dLbls>
        <c:gapWidth val="219"/>
        <c:overlap val="-27"/>
        <c:axId val="721979576"/>
        <c:axId val="1088985624"/>
      </c:barChart>
      <c:catAx>
        <c:axId val="72197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088985624"/>
        <c:crosses val="autoZero"/>
        <c:auto val="1"/>
        <c:lblAlgn val="ctr"/>
        <c:lblOffset val="100"/>
        <c:noMultiLvlLbl val="0"/>
      </c:catAx>
      <c:valAx>
        <c:axId val="1088985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21979576"/>
        <c:crosses val="autoZero"/>
        <c:crossBetween val="between"/>
      </c:valAx>
      <c:spPr>
        <a:noFill/>
        <a:ln>
          <a:noFill/>
        </a:ln>
        <a:effectLst/>
      </c:spPr>
    </c:plotArea>
    <c:plotVisOnly val="1"/>
    <c:dispBlanksAs val="gap"/>
    <c:showDLblsOverMax val="0"/>
  </c:chart>
  <c:spPr>
    <a:solidFill>
      <a:schemeClr val="lt1"/>
    </a:solidFill>
    <a:ln w="5715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800" dirty="0"/>
              <a:t>South Park Elementary Classroom Only ODRs</a:t>
            </a:r>
          </a:p>
        </c:rich>
      </c:tx>
      <c:layout/>
      <c:overlay val="0"/>
      <c:spPr>
        <a:noFill/>
        <a:ln>
          <a:noFill/>
        </a:ln>
        <a:effectLst/>
      </c:spPr>
    </c:title>
    <c:autoTitleDeleted val="0"/>
    <c:plotArea>
      <c:layout/>
      <c:barChart>
        <c:barDir val="col"/>
        <c:grouping val="clustered"/>
        <c:varyColors val="0"/>
        <c:ser>
          <c:idx val="0"/>
          <c:order val="0"/>
          <c:tx>
            <c:strRef>
              <c:f>Sheet1!$B$14</c:f>
              <c:strCache>
                <c:ptCount val="1"/>
                <c:pt idx="0">
                  <c:v>Classroom ODRs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Sheet1!$A$15:$A$16</c:f>
              <c:strCache>
                <c:ptCount val="2"/>
                <c:pt idx="0">
                  <c:v>2011-2012</c:v>
                </c:pt>
                <c:pt idx="1">
                  <c:v>2012-2013</c:v>
                </c:pt>
              </c:strCache>
            </c:strRef>
          </c:cat>
          <c:val>
            <c:numRef>
              <c:f>Sheet1!$B$15:$B$16</c:f>
              <c:numCache>
                <c:formatCode>General</c:formatCode>
                <c:ptCount val="2"/>
                <c:pt idx="0">
                  <c:v>61.0</c:v>
                </c:pt>
                <c:pt idx="1">
                  <c:v>58.0</c:v>
                </c:pt>
              </c:numCache>
            </c:numRef>
          </c:val>
        </c:ser>
        <c:dLbls>
          <c:showLegendKey val="0"/>
          <c:showVal val="0"/>
          <c:showCatName val="0"/>
          <c:showSerName val="0"/>
          <c:showPercent val="0"/>
          <c:showBubbleSize val="0"/>
        </c:dLbls>
        <c:gapWidth val="219"/>
        <c:overlap val="-27"/>
        <c:axId val="1089263752"/>
        <c:axId val="706861240"/>
      </c:barChart>
      <c:catAx>
        <c:axId val="108926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06861240"/>
        <c:crosses val="autoZero"/>
        <c:auto val="1"/>
        <c:lblAlgn val="ctr"/>
        <c:lblOffset val="100"/>
        <c:noMultiLvlLbl val="0"/>
      </c:catAx>
      <c:valAx>
        <c:axId val="706861240"/>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089263752"/>
        <c:crosses val="autoZero"/>
        <c:crossBetween val="between"/>
      </c:valAx>
      <c:spPr>
        <a:noFill/>
        <a:ln>
          <a:noFill/>
        </a:ln>
        <a:effectLst/>
      </c:spPr>
    </c:plotArea>
    <c:plotVisOnly val="1"/>
    <c:dispBlanksAs val="gap"/>
    <c:showDLblsOverMax val="0"/>
  </c:chart>
  <c:spPr>
    <a:solidFill>
      <a:schemeClr val="lt1"/>
    </a:solidFill>
    <a:ln w="5715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sz="1800" dirty="0"/>
              <a:t>South Park Elementary Classroom Minors</a:t>
            </a:r>
          </a:p>
        </c:rich>
      </c:tx>
      <c:layout/>
      <c:overlay val="0"/>
      <c:spPr>
        <a:noFill/>
        <a:ln>
          <a:noFill/>
        </a:ln>
        <a:effectLst/>
      </c:spPr>
    </c:title>
    <c:autoTitleDeleted val="0"/>
    <c:plotArea>
      <c:layout/>
      <c:barChart>
        <c:barDir val="col"/>
        <c:grouping val="clustered"/>
        <c:varyColors val="0"/>
        <c:ser>
          <c:idx val="0"/>
          <c:order val="0"/>
          <c:tx>
            <c:strRef>
              <c:f>Sheet1!$B$20</c:f>
              <c:strCache>
                <c:ptCount val="1"/>
                <c:pt idx="0">
                  <c:v>Classroom Minors</c:v>
                </c:pt>
              </c:strCache>
            </c:strRef>
          </c:tx>
          <c:spPr>
            <a:solidFill>
              <a:srgbClr val="FFFF00"/>
            </a:solidFill>
            <a:ln>
              <a:noFill/>
            </a:ln>
            <a:effectLst/>
          </c:spPr>
          <c:invertIfNegative val="0"/>
          <c:dLbls>
            <c:dLbl>
              <c:idx val="0"/>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Sheet1!$A$21:$A$22</c:f>
              <c:strCache>
                <c:ptCount val="2"/>
                <c:pt idx="0">
                  <c:v>2011-2012</c:v>
                </c:pt>
                <c:pt idx="1">
                  <c:v>2012-2013</c:v>
                </c:pt>
              </c:strCache>
            </c:strRef>
          </c:cat>
          <c:val>
            <c:numRef>
              <c:f>Sheet1!$B$21:$B$22</c:f>
              <c:numCache>
                <c:formatCode>General</c:formatCode>
                <c:ptCount val="2"/>
                <c:pt idx="0">
                  <c:v>185.0</c:v>
                </c:pt>
                <c:pt idx="1">
                  <c:v>123.0</c:v>
                </c:pt>
              </c:numCache>
            </c:numRef>
          </c:val>
        </c:ser>
        <c:dLbls>
          <c:showLegendKey val="0"/>
          <c:showVal val="0"/>
          <c:showCatName val="0"/>
          <c:showSerName val="0"/>
          <c:showPercent val="0"/>
          <c:showBubbleSize val="0"/>
        </c:dLbls>
        <c:gapWidth val="219"/>
        <c:overlap val="-27"/>
        <c:axId val="704656632"/>
        <c:axId val="721537560"/>
      </c:barChart>
      <c:catAx>
        <c:axId val="70465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21537560"/>
        <c:crosses val="autoZero"/>
        <c:auto val="1"/>
        <c:lblAlgn val="ctr"/>
        <c:lblOffset val="100"/>
        <c:noMultiLvlLbl val="0"/>
      </c:catAx>
      <c:valAx>
        <c:axId val="721537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04656632"/>
        <c:crosses val="autoZero"/>
        <c:crossBetween val="between"/>
      </c:valAx>
      <c:spPr>
        <a:noFill/>
        <a:ln>
          <a:noFill/>
        </a:ln>
        <a:effectLst/>
      </c:spPr>
    </c:plotArea>
    <c:plotVisOnly val="1"/>
    <c:dispBlanksAs val="gap"/>
    <c:showDLblsOverMax val="0"/>
  </c:chart>
  <c:spPr>
    <a:solidFill>
      <a:schemeClr val="lt1"/>
    </a:solidFill>
    <a:ln w="5715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0.02292</cdr:x>
      <cdr:y>0</cdr:y>
    </cdr:from>
    <cdr:to>
      <cdr:x>1</cdr:x>
      <cdr:y>0.15799</cdr:y>
    </cdr:to>
    <cdr:sp macro="" textlink="">
      <cdr:nvSpPr>
        <cdr:cNvPr id="2" name="TextBox 1"/>
        <cdr:cNvSpPr txBox="1"/>
      </cdr:nvSpPr>
      <cdr:spPr>
        <a:xfrm xmlns:a="http://schemas.openxmlformats.org/drawingml/2006/main">
          <a:off x="188622" y="0"/>
          <a:ext cx="8040978" cy="7150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a:t>DESSA</a:t>
          </a:r>
          <a:r>
            <a:rPr lang="en-US" sz="2400" baseline="0" dirty="0"/>
            <a:t> Mini Data- South </a:t>
          </a:r>
          <a:r>
            <a:rPr lang="en-US" sz="2400" baseline="0" dirty="0" smtClean="0"/>
            <a:t>Park : Screening date Oct.15,2012</a:t>
          </a:r>
        </a:p>
        <a:p xmlns:a="http://schemas.openxmlformats.org/drawingml/2006/main">
          <a:pPr algn="ctr"/>
          <a:r>
            <a:rPr lang="en-US" sz="2400" dirty="0" smtClean="0"/>
            <a:t>Results reviewed as a team in December</a:t>
          </a:r>
          <a:endParaRPr lang="en-US" sz="2400" dirty="0"/>
        </a:p>
      </cdr:txBody>
    </cdr:sp>
  </cdr:relSizeAnchor>
  <cdr:relSizeAnchor xmlns:cdr="http://schemas.openxmlformats.org/drawingml/2006/chartDrawing">
    <cdr:from>
      <cdr:x>0.58999</cdr:x>
      <cdr:y>0.55994</cdr:y>
    </cdr:from>
    <cdr:to>
      <cdr:x>0.97957</cdr:x>
      <cdr:y>0.87138</cdr:y>
    </cdr:to>
    <cdr:sp macro="" textlink="">
      <cdr:nvSpPr>
        <cdr:cNvPr id="3" name="TextBox 2"/>
        <cdr:cNvSpPr txBox="1"/>
      </cdr:nvSpPr>
      <cdr:spPr>
        <a:xfrm xmlns:a="http://schemas.openxmlformats.org/drawingml/2006/main">
          <a:off x="4855342" y="2534264"/>
          <a:ext cx="3206111" cy="14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a:t>Numbers</a:t>
          </a:r>
          <a:r>
            <a:rPr lang="en-US" sz="2400" baseline="0" dirty="0"/>
            <a:t> show </a:t>
          </a:r>
          <a:r>
            <a:rPr lang="en-US" sz="2400" baseline="0" dirty="0" smtClean="0"/>
            <a:t>total students</a:t>
          </a:r>
          <a:r>
            <a:rPr lang="en-US" sz="2400" dirty="0" smtClean="0"/>
            <a:t> </a:t>
          </a:r>
          <a:r>
            <a:rPr lang="en-US" sz="2400" baseline="0" dirty="0" smtClean="0"/>
            <a:t>who </a:t>
          </a:r>
          <a:r>
            <a:rPr lang="en-US" sz="2400" baseline="0" dirty="0"/>
            <a:t>scored within </a:t>
          </a:r>
          <a:r>
            <a:rPr lang="en-US" sz="2400" dirty="0" smtClean="0"/>
            <a:t>each</a:t>
          </a:r>
          <a:r>
            <a:rPr lang="en-US" sz="2400" baseline="0" dirty="0" smtClean="0"/>
            <a:t> category</a:t>
          </a:r>
          <a:endParaRPr 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36FFA-97D7-574D-B25F-FC331748E4DD}" type="datetimeFigureOut">
              <a:rPr lang="en-US" smtClean="0"/>
              <a:t>6/6/13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CB639-CBDE-D945-B273-26601A65E282}" type="slidenum">
              <a:rPr lang="en-US" smtClean="0"/>
              <a:t>‹#›</a:t>
            </a:fld>
            <a:endParaRPr lang="en-US" dirty="0"/>
          </a:p>
        </p:txBody>
      </p:sp>
    </p:spTree>
    <p:extLst>
      <p:ext uri="{BB962C8B-B14F-4D97-AF65-F5344CB8AC3E}">
        <p14:creationId xmlns:p14="http://schemas.microsoft.com/office/powerpoint/2010/main" val="42350317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Note to presenter: </a:t>
            </a:r>
            <a:r>
              <a:rPr lang="en-US" b="0" baseline="0" dirty="0" smtClean="0"/>
              <a:t>The notes below are based on a school that has already addressed the </a:t>
            </a:r>
            <a:r>
              <a:rPr lang="en-US" b="1" baseline="0" dirty="0" smtClean="0"/>
              <a:t>first four effective classroom practices in non-classroom settings such as the hallway, cafeteria, etc.</a:t>
            </a:r>
            <a:r>
              <a:rPr lang="en-US" b="0" baseline="0" dirty="0" smtClean="0"/>
              <a:t>  Edit the notes to be relevant to what your school has implemented at this point in time. </a:t>
            </a:r>
            <a:endParaRPr lang="en-US" b="1" baseline="0" dirty="0" smtClean="0"/>
          </a:p>
          <a:p>
            <a:endParaRPr lang="en-US" baseline="0" dirty="0" smtClean="0"/>
          </a:p>
          <a:p>
            <a:r>
              <a:rPr lang="en-US" baseline="0" dirty="0" smtClean="0"/>
              <a:t>Here are the Effective Classroom Practices on which we’re going to focus.</a:t>
            </a:r>
          </a:p>
          <a:p>
            <a:r>
              <a:rPr lang="en-US" baseline="0" dirty="0" smtClean="0"/>
              <a:t>The first four may be familiar to us because as a school we have implemented these in nonclassroom settings, like the cafeteria, halls, etc.  We have determined our expectations (safe, respectful, responsible, etc) and we have taught procedures and routines in our cafeteria, hallways, etc.  We have already set up a schoolwide system to encourage expected behavior (examples: Pride tickets, Bulldog Bucks).  We have also worked on being consistent to discourage inappropriate behavior. </a:t>
            </a:r>
          </a:p>
          <a:p>
            <a:endParaRPr lang="en-US" baseline="0" dirty="0" smtClean="0"/>
          </a:p>
          <a:p>
            <a:r>
              <a:rPr lang="en-US" baseline="0" dirty="0" smtClean="0"/>
              <a:t>Effective Classroom Practices 5-8 are strategies we have not focused on as a whole school before.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5</a:t>
            </a:fld>
            <a:endParaRPr lang="en-US" dirty="0"/>
          </a:p>
        </p:txBody>
      </p:sp>
    </p:spTree>
    <p:extLst>
      <p:ext uri="{BB962C8B-B14F-4D97-AF65-F5344CB8AC3E}">
        <p14:creationId xmlns:p14="http://schemas.microsoft.com/office/powerpoint/2010/main" val="130261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Developed February 2012</a:t>
            </a:r>
          </a:p>
          <a:p>
            <a:endParaRPr lang="en-US" dirty="0"/>
          </a:p>
        </p:txBody>
      </p:sp>
      <p:sp>
        <p:nvSpPr>
          <p:cNvPr id="4" name="Slide Number Placeholder 3"/>
          <p:cNvSpPr>
            <a:spLocks noGrp="1"/>
          </p:cNvSpPr>
          <p:nvPr>
            <p:ph type="sldNum" sz="quarter" idx="10"/>
          </p:nvPr>
        </p:nvSpPr>
        <p:spPr/>
        <p:txBody>
          <a:bodyPr/>
          <a:lstStyle/>
          <a:p>
            <a:fld id="{86F12C38-6077-894A-8849-99306C285345}" type="slidenum">
              <a:rPr lang="en-US" smtClean="0"/>
              <a:t>7</a:t>
            </a:fld>
            <a:endParaRPr lang="en-US" dirty="0"/>
          </a:p>
        </p:txBody>
      </p:sp>
    </p:spTree>
    <p:extLst>
      <p:ext uri="{BB962C8B-B14F-4D97-AF65-F5344CB8AC3E}">
        <p14:creationId xmlns:p14="http://schemas.microsoft.com/office/powerpoint/2010/main" val="999462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C4BA3F-F781-F042-999D-73021B4D0E61}" type="datetimeFigureOut">
              <a:rPr lang="en-US" smtClean="0"/>
              <a:t>6/6/13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304017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4BA3F-F781-F042-999D-73021B4D0E61}" type="datetimeFigureOut">
              <a:rPr lang="en-US" smtClean="0"/>
              <a:t>6/6/13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412336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4BA3F-F781-F042-999D-73021B4D0E61}" type="datetimeFigureOut">
              <a:rPr lang="en-US" smtClean="0"/>
              <a:t>6/6/13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250579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4BA3F-F781-F042-999D-73021B4D0E61}" type="datetimeFigureOut">
              <a:rPr lang="en-US" smtClean="0"/>
              <a:t>6/6/13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389063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C4BA3F-F781-F042-999D-73021B4D0E61}" type="datetimeFigureOut">
              <a:rPr lang="en-US" smtClean="0"/>
              <a:t>6/6/13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222200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C4BA3F-F781-F042-999D-73021B4D0E61}" type="datetimeFigureOut">
              <a:rPr lang="en-US" smtClean="0"/>
              <a:t>6/6/13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23799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C4BA3F-F781-F042-999D-73021B4D0E61}" type="datetimeFigureOut">
              <a:rPr lang="en-US" smtClean="0"/>
              <a:t>6/6/13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47256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C4BA3F-F781-F042-999D-73021B4D0E61}" type="datetimeFigureOut">
              <a:rPr lang="en-US" smtClean="0"/>
              <a:t>6/6/13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36974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4BA3F-F781-F042-999D-73021B4D0E61}" type="datetimeFigureOut">
              <a:rPr lang="en-US" smtClean="0"/>
              <a:t>6/6/13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213334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4BA3F-F781-F042-999D-73021B4D0E61}" type="datetimeFigureOut">
              <a:rPr lang="en-US" smtClean="0"/>
              <a:t>6/6/13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277201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4BA3F-F781-F042-999D-73021B4D0E61}" type="datetimeFigureOut">
              <a:rPr lang="en-US" smtClean="0"/>
              <a:t>6/6/13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66E7E-FFBC-4F4E-B0A0-4F65A1A539D3}" type="slidenum">
              <a:rPr lang="en-US" smtClean="0"/>
              <a:t>‹#›</a:t>
            </a:fld>
            <a:endParaRPr lang="en-US" dirty="0"/>
          </a:p>
        </p:txBody>
      </p:sp>
    </p:spTree>
    <p:extLst>
      <p:ext uri="{BB962C8B-B14F-4D97-AF65-F5344CB8AC3E}">
        <p14:creationId xmlns:p14="http://schemas.microsoft.com/office/powerpoint/2010/main" val="12927351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4BA3F-F781-F042-999D-73021B4D0E61}" type="datetimeFigureOut">
              <a:rPr lang="en-US" smtClean="0"/>
              <a:t>6/6/13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66E7E-FFBC-4F4E-B0A0-4F65A1A539D3}" type="slidenum">
              <a:rPr lang="en-US" smtClean="0"/>
              <a:t>‹#›</a:t>
            </a:fld>
            <a:endParaRPr lang="en-US" dirty="0"/>
          </a:p>
        </p:txBody>
      </p:sp>
    </p:spTree>
    <p:extLst>
      <p:ext uri="{BB962C8B-B14F-4D97-AF65-F5344CB8AC3E}">
        <p14:creationId xmlns:p14="http://schemas.microsoft.com/office/powerpoint/2010/main" val="274750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bismissouri.org/educators/effective-class-practic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clewis@moberly.k12.mo.us" TargetMode="External"/><Relationship Id="rId4" Type="http://schemas.openxmlformats.org/officeDocument/2006/relationships/hyperlink" Target="mailto:mitchellbs@missouri.edu" TargetMode="External"/><Relationship Id="rId1" Type="http://schemas.openxmlformats.org/officeDocument/2006/relationships/slideLayout" Target="../slideLayouts/slideLayout2.xml"/><Relationship Id="rId2" Type="http://schemas.openxmlformats.org/officeDocument/2006/relationships/hyperlink" Target="mailto:starkeyd@missouri.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Session</a:t>
            </a:r>
            <a:endParaRPr lang="en-US" dirty="0"/>
          </a:p>
        </p:txBody>
      </p:sp>
      <p:sp>
        <p:nvSpPr>
          <p:cNvPr id="3" name="Content Placeholder 2"/>
          <p:cNvSpPr>
            <a:spLocks noGrp="1"/>
          </p:cNvSpPr>
          <p:nvPr>
            <p:ph idx="1"/>
          </p:nvPr>
        </p:nvSpPr>
        <p:spPr>
          <a:xfrm>
            <a:off x="457200" y="1600200"/>
            <a:ext cx="8229600" cy="5013840"/>
          </a:xfrm>
        </p:spPr>
        <p:txBody>
          <a:bodyPr>
            <a:normAutofit lnSpcReduction="10000"/>
          </a:bodyPr>
          <a:lstStyle/>
          <a:p>
            <a:r>
              <a:rPr lang="en-US" dirty="0" smtClean="0"/>
              <a:t>Classroom Practices (10 min; Barb)</a:t>
            </a:r>
          </a:p>
          <a:p>
            <a:r>
              <a:rPr lang="en-US" dirty="0" smtClean="0"/>
              <a:t>SCOA – tell &amp; show (20-25 min; Barb &amp; Danielle)</a:t>
            </a:r>
          </a:p>
          <a:p>
            <a:r>
              <a:rPr lang="en-US" dirty="0" smtClean="0"/>
              <a:t>South Park Overview (10 min; Dr. Roth)</a:t>
            </a:r>
          </a:p>
          <a:p>
            <a:r>
              <a:rPr lang="en-US" dirty="0" smtClean="0"/>
              <a:t>Classroom Observation Process (15; Christie)</a:t>
            </a:r>
            <a:endParaRPr lang="en-US" dirty="0"/>
          </a:p>
          <a:p>
            <a:r>
              <a:rPr lang="en-US" dirty="0" smtClean="0"/>
              <a:t>Teacher Perceptions of Process (10 min; Callie &amp; Erica)</a:t>
            </a:r>
          </a:p>
          <a:p>
            <a:r>
              <a:rPr lang="en-US" dirty="0" smtClean="0"/>
              <a:t>Questions</a:t>
            </a:r>
          </a:p>
          <a:p>
            <a:pPr marL="0" indent="0" algn="ctr">
              <a:buNone/>
            </a:pPr>
            <a:r>
              <a:rPr lang="en-US" dirty="0" smtClean="0"/>
              <a:t>Wednesday, 3:15-4:30, Suite G</a:t>
            </a:r>
            <a:endParaRPr lang="en-US" dirty="0"/>
          </a:p>
        </p:txBody>
      </p:sp>
    </p:spTree>
    <p:extLst>
      <p:ext uri="{BB962C8B-B14F-4D97-AF65-F5344CB8AC3E}">
        <p14:creationId xmlns:p14="http://schemas.microsoft.com/office/powerpoint/2010/main" val="185596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8000"/>
                </a:solidFill>
              </a:rPr>
              <a:t>SCOA Data Collection Tool</a:t>
            </a:r>
            <a:endParaRPr lang="en-US" sz="4000" dirty="0">
              <a:solidFill>
                <a:srgbClr val="008000"/>
              </a:solidFill>
            </a:endParaRPr>
          </a:p>
        </p:txBody>
      </p:sp>
      <p:sp>
        <p:nvSpPr>
          <p:cNvPr id="3" name="Content Placeholder 2"/>
          <p:cNvSpPr>
            <a:spLocks noGrp="1"/>
          </p:cNvSpPr>
          <p:nvPr>
            <p:ph idx="1"/>
          </p:nvPr>
        </p:nvSpPr>
        <p:spPr/>
        <p:txBody>
          <a:bodyPr numCol="2">
            <a:normAutofit/>
          </a:bodyPr>
          <a:lstStyle/>
          <a:p>
            <a:r>
              <a:rPr lang="en-US" dirty="0" smtClean="0"/>
              <a:t>Teacher Variables</a:t>
            </a:r>
          </a:p>
          <a:p>
            <a:pPr lvl="1"/>
            <a:r>
              <a:rPr lang="en-US" dirty="0" smtClean="0"/>
              <a:t>Not Teaching</a:t>
            </a:r>
          </a:p>
          <a:p>
            <a:pPr lvl="1"/>
            <a:r>
              <a:rPr lang="en-US" dirty="0" smtClean="0"/>
              <a:t>Teaching</a:t>
            </a:r>
          </a:p>
          <a:p>
            <a:pPr lvl="1"/>
            <a:r>
              <a:rPr lang="en-US" dirty="0" smtClean="0"/>
              <a:t>Acknowledge</a:t>
            </a:r>
          </a:p>
          <a:p>
            <a:pPr lvl="1"/>
            <a:r>
              <a:rPr lang="en-US" dirty="0" smtClean="0"/>
              <a:t>Direction</a:t>
            </a:r>
          </a:p>
          <a:p>
            <a:pPr lvl="1"/>
            <a:r>
              <a:rPr lang="en-US" dirty="0" smtClean="0"/>
              <a:t>Get Attention</a:t>
            </a:r>
          </a:p>
          <a:p>
            <a:pPr lvl="1"/>
            <a:endParaRPr lang="en-US" dirty="0" smtClean="0"/>
          </a:p>
          <a:p>
            <a:pPr lvl="1"/>
            <a:endParaRPr lang="en-US" dirty="0"/>
          </a:p>
          <a:p>
            <a:pPr lvl="1"/>
            <a:endParaRPr lang="en-US" dirty="0" smtClean="0"/>
          </a:p>
          <a:p>
            <a:pPr lvl="1"/>
            <a:r>
              <a:rPr lang="en-US" dirty="0" smtClean="0"/>
              <a:t>OTR-Group</a:t>
            </a:r>
          </a:p>
          <a:p>
            <a:pPr lvl="1"/>
            <a:r>
              <a:rPr lang="en-US" dirty="0" smtClean="0"/>
              <a:t>OTR-Individual</a:t>
            </a:r>
          </a:p>
          <a:p>
            <a:pPr lvl="1"/>
            <a:r>
              <a:rPr lang="en-US" dirty="0" smtClean="0"/>
              <a:t>Correct Negative then Positive</a:t>
            </a:r>
          </a:p>
          <a:p>
            <a:pPr lvl="1"/>
            <a:r>
              <a:rPr lang="en-US" dirty="0" smtClean="0"/>
              <a:t>Negative Feedback</a:t>
            </a:r>
          </a:p>
          <a:p>
            <a:pPr lvl="1"/>
            <a:r>
              <a:rPr lang="en-US" dirty="0" smtClean="0"/>
              <a:t>Positive Feedback</a:t>
            </a:r>
            <a:endParaRPr lang="en-US" dirty="0"/>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129909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8000"/>
                </a:solidFill>
              </a:rPr>
              <a:t>SCOA Data Collection Tool</a:t>
            </a:r>
            <a:endParaRPr lang="en-US" sz="4000" dirty="0">
              <a:solidFill>
                <a:srgbClr val="008000"/>
              </a:solidFill>
            </a:endParaRPr>
          </a:p>
        </p:txBody>
      </p:sp>
      <p:sp>
        <p:nvSpPr>
          <p:cNvPr id="3" name="Content Placeholder 2"/>
          <p:cNvSpPr>
            <a:spLocks noGrp="1"/>
          </p:cNvSpPr>
          <p:nvPr>
            <p:ph idx="1"/>
          </p:nvPr>
        </p:nvSpPr>
        <p:spPr/>
        <p:txBody>
          <a:bodyPr/>
          <a:lstStyle/>
          <a:p>
            <a:r>
              <a:rPr lang="en-US" dirty="0" smtClean="0"/>
              <a:t>Student Variables </a:t>
            </a:r>
          </a:p>
          <a:p>
            <a:pPr lvl="1"/>
            <a:r>
              <a:rPr lang="en-US" sz="3200" dirty="0" smtClean="0"/>
              <a:t>Student Off-Task</a:t>
            </a:r>
          </a:p>
          <a:p>
            <a:pPr lvl="1"/>
            <a:r>
              <a:rPr lang="en-US" sz="3200" dirty="0" smtClean="0"/>
              <a:t>Down Time</a:t>
            </a:r>
          </a:p>
          <a:p>
            <a:pPr lvl="1"/>
            <a:r>
              <a:rPr lang="en-US" sz="3200" dirty="0" smtClean="0"/>
              <a:t>Student Active Engagement</a:t>
            </a:r>
          </a:p>
          <a:p>
            <a:pPr lvl="1"/>
            <a:r>
              <a:rPr lang="en-US" sz="3200" dirty="0" smtClean="0"/>
              <a:t>Student Passive Engagement</a:t>
            </a:r>
          </a:p>
          <a:p>
            <a:pPr lvl="1"/>
            <a:r>
              <a:rPr lang="en-US" sz="3200" dirty="0" smtClean="0"/>
              <a:t>Disruptions (frequency)</a:t>
            </a:r>
          </a:p>
          <a:p>
            <a:endParaRPr lang="en-US" dirty="0"/>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2401117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solidFill>
                  <a:srgbClr val="008000"/>
                </a:solidFill>
              </a:rPr>
              <a:t>SCOA Data Collection Tool</a:t>
            </a:r>
            <a:r>
              <a:rPr lang="en-US" b="1" dirty="0" smtClean="0">
                <a:solidFill>
                  <a:srgbClr val="008000"/>
                </a:solidFill>
              </a:rPr>
              <a:t/>
            </a:r>
            <a:br>
              <a:rPr lang="en-US" b="1" dirty="0" smtClean="0">
                <a:solidFill>
                  <a:srgbClr val="008000"/>
                </a:solidFill>
              </a:rPr>
            </a:b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Information During Coding</a:t>
            </a:r>
          </a:p>
          <a:p>
            <a:pPr marL="0" indent="0">
              <a:buNone/>
            </a:pPr>
            <a:endParaRPr lang="en-US" sz="1000" b="1" dirty="0"/>
          </a:p>
          <a:p>
            <a:pPr lvl="1"/>
            <a:r>
              <a:rPr lang="en-US" dirty="0" smtClean="0"/>
              <a:t>For questions about </a:t>
            </a:r>
            <a:r>
              <a:rPr lang="en-US" dirty="0"/>
              <a:t>codes during an </a:t>
            </a:r>
            <a:r>
              <a:rPr lang="en-US" dirty="0" smtClean="0"/>
              <a:t>observation press </a:t>
            </a:r>
            <a:r>
              <a:rPr lang="en-US" dirty="0"/>
              <a:t>the italics “</a:t>
            </a:r>
            <a:r>
              <a:rPr lang="en-US" i="1" dirty="0"/>
              <a:t>i</a:t>
            </a:r>
            <a:r>
              <a:rPr lang="en-US" dirty="0"/>
              <a:t>” to the left of the code. </a:t>
            </a:r>
            <a:endParaRPr lang="en-US" dirty="0" smtClean="0"/>
          </a:p>
          <a:p>
            <a:pPr marL="457200" lvl="1" indent="0">
              <a:buNone/>
            </a:pPr>
            <a:endParaRPr lang="en-US" sz="1000" dirty="0" smtClean="0"/>
          </a:p>
          <a:p>
            <a:pPr lvl="1"/>
            <a:r>
              <a:rPr lang="en-US" dirty="0" smtClean="0"/>
              <a:t>This </a:t>
            </a:r>
            <a:r>
              <a:rPr lang="en-US" dirty="0"/>
              <a:t>will bring up a definition of the code.</a:t>
            </a:r>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79023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8000"/>
                </a:solidFill>
              </a:rPr>
              <a:t>SCOA Data Collection Tool</a:t>
            </a:r>
            <a:endParaRPr lang="en-US" sz="4000" dirty="0">
              <a:solidFill>
                <a:srgbClr val="008000"/>
              </a:solidFill>
            </a:endParaRPr>
          </a:p>
        </p:txBody>
      </p:sp>
      <p:sp>
        <p:nvSpPr>
          <p:cNvPr id="3" name="Content Placeholder 2"/>
          <p:cNvSpPr>
            <a:spLocks noGrp="1"/>
          </p:cNvSpPr>
          <p:nvPr>
            <p:ph idx="1"/>
          </p:nvPr>
        </p:nvSpPr>
        <p:spPr/>
        <p:txBody>
          <a:bodyPr>
            <a:normAutofit/>
          </a:bodyPr>
          <a:lstStyle/>
          <a:p>
            <a:r>
              <a:rPr lang="en-US" dirty="0" smtClean="0"/>
              <a:t>Walkthrough Observations</a:t>
            </a:r>
          </a:p>
          <a:p>
            <a:pPr marL="0" indent="0">
              <a:buNone/>
            </a:pPr>
            <a:endParaRPr lang="en-US" sz="1000" b="1" dirty="0"/>
          </a:p>
          <a:p>
            <a:r>
              <a:rPr lang="en-US" dirty="0"/>
              <a:t>A</a:t>
            </a:r>
            <a:r>
              <a:rPr lang="en-US" dirty="0" smtClean="0"/>
              <a:t>llows user </a:t>
            </a:r>
            <a:r>
              <a:rPr lang="en-US" dirty="0"/>
              <a:t>to collect </a:t>
            </a:r>
            <a:r>
              <a:rPr lang="en-US" u="sng" dirty="0"/>
              <a:t>frequency</a:t>
            </a:r>
            <a:r>
              <a:rPr lang="en-US" dirty="0"/>
              <a:t> of an observed topic throughout the building. </a:t>
            </a:r>
            <a:endParaRPr lang="en-US" dirty="0" smtClean="0"/>
          </a:p>
          <a:p>
            <a:pPr marL="0" indent="0">
              <a:buNone/>
            </a:pPr>
            <a:endParaRPr lang="en-US" sz="1000" dirty="0" smtClean="0"/>
          </a:p>
          <a:p>
            <a:r>
              <a:rPr lang="en-US" dirty="0" smtClean="0"/>
              <a:t>The </a:t>
            </a:r>
            <a:r>
              <a:rPr lang="en-US" dirty="0"/>
              <a:t>options with this collection type include </a:t>
            </a:r>
            <a:endParaRPr lang="en-US" dirty="0" smtClean="0"/>
          </a:p>
          <a:p>
            <a:pPr lvl="1"/>
            <a:r>
              <a:rPr lang="en-US" b="1" dirty="0" smtClean="0"/>
              <a:t>YES</a:t>
            </a:r>
            <a:r>
              <a:rPr lang="en-US" dirty="0"/>
              <a:t>- observed, </a:t>
            </a:r>
            <a:endParaRPr lang="en-US" dirty="0" smtClean="0"/>
          </a:p>
          <a:p>
            <a:pPr lvl="1"/>
            <a:r>
              <a:rPr lang="en-US" b="1" dirty="0" smtClean="0"/>
              <a:t>NO</a:t>
            </a:r>
            <a:r>
              <a:rPr lang="en-US" dirty="0"/>
              <a:t>-not observed, or </a:t>
            </a:r>
            <a:endParaRPr lang="en-US" dirty="0" smtClean="0"/>
          </a:p>
          <a:p>
            <a:pPr lvl="1"/>
            <a:r>
              <a:rPr lang="en-US" b="1" dirty="0" smtClean="0"/>
              <a:t>NA</a:t>
            </a:r>
            <a:r>
              <a:rPr lang="en-US" dirty="0"/>
              <a:t>-not applicable.</a:t>
            </a:r>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3915902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8000"/>
                </a:solidFill>
              </a:rPr>
              <a:t>SCOA Data Collection Tool</a:t>
            </a:r>
            <a:endParaRPr lang="en-US" sz="4000" dirty="0">
              <a:solidFill>
                <a:srgbClr val="008000"/>
              </a:solidFill>
            </a:endParaRPr>
          </a:p>
        </p:txBody>
      </p:sp>
      <p:sp>
        <p:nvSpPr>
          <p:cNvPr id="3" name="Content Placeholder 2"/>
          <p:cNvSpPr>
            <a:spLocks noGrp="1"/>
          </p:cNvSpPr>
          <p:nvPr>
            <p:ph idx="1"/>
          </p:nvPr>
        </p:nvSpPr>
        <p:spPr>
          <a:xfrm>
            <a:off x="457200" y="1540933"/>
            <a:ext cx="8229600" cy="5063067"/>
          </a:xfrm>
        </p:spPr>
        <p:txBody>
          <a:bodyPr>
            <a:normAutofit/>
          </a:bodyPr>
          <a:lstStyle/>
          <a:p>
            <a:r>
              <a:rPr lang="en-US" dirty="0"/>
              <a:t>At the end of the </a:t>
            </a:r>
            <a:r>
              <a:rPr lang="en-US" dirty="0" smtClean="0"/>
              <a:t>session, </a:t>
            </a:r>
            <a:r>
              <a:rPr lang="en-US" dirty="0"/>
              <a:t>the </a:t>
            </a:r>
            <a:r>
              <a:rPr lang="en-US" dirty="0" smtClean="0"/>
              <a:t>device will </a:t>
            </a:r>
            <a:r>
              <a:rPr lang="en-US" dirty="0"/>
              <a:t>prompt you </a:t>
            </a:r>
            <a:r>
              <a:rPr lang="en-US" dirty="0" smtClean="0"/>
              <a:t>to: </a:t>
            </a:r>
          </a:p>
          <a:p>
            <a:pPr lvl="1"/>
            <a:r>
              <a:rPr lang="en-US" dirty="0" smtClean="0"/>
              <a:t>enter </a:t>
            </a:r>
            <a:r>
              <a:rPr lang="en-US" b="1" dirty="0"/>
              <a:t>Quick </a:t>
            </a:r>
            <a:r>
              <a:rPr lang="en-US" b="1" dirty="0" smtClean="0"/>
              <a:t>Notes</a:t>
            </a:r>
            <a:endParaRPr lang="en-US" sz="800" dirty="0" smtClean="0"/>
          </a:p>
          <a:p>
            <a:pPr lvl="1"/>
            <a:r>
              <a:rPr lang="en-US" dirty="0" smtClean="0"/>
              <a:t>Provide </a:t>
            </a:r>
            <a:r>
              <a:rPr lang="en-US" b="1" dirty="0"/>
              <a:t>Level of Student Engagement </a:t>
            </a:r>
            <a:r>
              <a:rPr lang="en-US" dirty="0"/>
              <a:t>(if there is no target student) using a sliding </a:t>
            </a:r>
            <a:r>
              <a:rPr lang="en-US" dirty="0" smtClean="0"/>
              <a:t>scale (0% -100%) </a:t>
            </a:r>
          </a:p>
          <a:p>
            <a:pPr lvl="1"/>
            <a:r>
              <a:rPr lang="en-US" b="1" dirty="0" smtClean="0"/>
              <a:t>SAVE </a:t>
            </a:r>
          </a:p>
          <a:p>
            <a:pPr marL="457200" lvl="1" indent="0">
              <a:buNone/>
            </a:pPr>
            <a:endParaRPr lang="en-US" sz="1000" b="1" dirty="0" smtClean="0"/>
          </a:p>
          <a:p>
            <a:r>
              <a:rPr lang="en-US" dirty="0" smtClean="0"/>
              <a:t>If </a:t>
            </a:r>
            <a:r>
              <a:rPr lang="en-US" dirty="0"/>
              <a:t>you choose to end a session before the timer, press </a:t>
            </a:r>
            <a:r>
              <a:rPr lang="en-US" b="1" dirty="0" smtClean="0"/>
              <a:t>SAVE</a:t>
            </a:r>
            <a:r>
              <a:rPr lang="en-US" dirty="0" smtClean="0"/>
              <a:t> </a:t>
            </a:r>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1453248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SCOA Data Collection Tool   </a:t>
            </a:r>
            <a:endParaRPr lang="en-US" dirty="0">
              <a:solidFill>
                <a:srgbClr val="008000"/>
              </a:solidFill>
            </a:endParaRPr>
          </a:p>
        </p:txBody>
      </p:sp>
      <p:sp>
        <p:nvSpPr>
          <p:cNvPr id="3" name="Content Placeholder 2"/>
          <p:cNvSpPr>
            <a:spLocks noGrp="1"/>
          </p:cNvSpPr>
          <p:nvPr>
            <p:ph idx="1"/>
          </p:nvPr>
        </p:nvSpPr>
        <p:spPr/>
        <p:txBody>
          <a:bodyPr/>
          <a:lstStyle/>
          <a:p>
            <a:r>
              <a:rPr lang="en-US" dirty="0"/>
              <a:t>Download SCOA application through iTunes to a compatible device. </a:t>
            </a:r>
          </a:p>
          <a:p>
            <a:pPr lvl="1"/>
            <a:r>
              <a:rPr lang="en-US" dirty="0"/>
              <a:t>iPhone, iPad or iTouch</a:t>
            </a:r>
          </a:p>
          <a:p>
            <a:pPr lvl="1"/>
            <a:r>
              <a:rPr lang="en-US" dirty="0"/>
              <a:t>$</a:t>
            </a:r>
            <a:r>
              <a:rPr lang="en-US" dirty="0" smtClean="0"/>
              <a:t>2.99</a:t>
            </a:r>
          </a:p>
          <a:p>
            <a:pPr marL="0" indent="0" algn="ctr">
              <a:buNone/>
            </a:pPr>
            <a:r>
              <a:rPr lang="en-US" dirty="0" smtClean="0">
                <a:solidFill>
                  <a:srgbClr val="FF0000"/>
                </a:solidFill>
              </a:rPr>
              <a:t>Demonstration!</a:t>
            </a:r>
          </a:p>
          <a:p>
            <a:pPr marL="0" indent="0" algn="ctr">
              <a:buNone/>
            </a:pPr>
            <a:endParaRPr lang="en-US" dirty="0" smtClean="0">
              <a:solidFill>
                <a:srgbClr val="FF0000"/>
              </a:solidFill>
            </a:endParaRPr>
          </a:p>
          <a:p>
            <a:pPr marL="457200" lvl="1" indent="0">
              <a:buNone/>
            </a:pPr>
            <a:endParaRPr lang="en-US" dirty="0"/>
          </a:p>
        </p:txBody>
      </p:sp>
      <p:grpSp>
        <p:nvGrpSpPr>
          <p:cNvPr id="6" name="Group 16"/>
          <p:cNvGrpSpPr>
            <a:grpSpLocks/>
          </p:cNvGrpSpPr>
          <p:nvPr/>
        </p:nvGrpSpPr>
        <p:grpSpPr bwMode="auto">
          <a:xfrm>
            <a:off x="12700" y="6211888"/>
            <a:ext cx="9144000" cy="658812"/>
            <a:chOff x="12700" y="6211407"/>
            <a:chExt cx="9144378" cy="659292"/>
          </a:xfrm>
        </p:grpSpPr>
        <p:sp>
          <p:nvSpPr>
            <p:cNvPr id="7" name="Rectangle 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pic>
        <p:nvPicPr>
          <p:cNvPr id="4" name="Picture 3"/>
          <p:cNvPicPr>
            <a:picLocks noChangeAspect="1"/>
          </p:cNvPicPr>
          <p:nvPr/>
        </p:nvPicPr>
        <p:blipFill>
          <a:blip r:embed="rId2"/>
          <a:stretch>
            <a:fillRect/>
          </a:stretch>
        </p:blipFill>
        <p:spPr>
          <a:xfrm>
            <a:off x="3655276" y="4437921"/>
            <a:ext cx="1688242" cy="1688242"/>
          </a:xfrm>
          <a:prstGeom prst="rect">
            <a:avLst/>
          </a:prstGeom>
        </p:spPr>
      </p:pic>
    </p:spTree>
    <p:extLst>
      <p:ext uri="{BB962C8B-B14F-4D97-AF65-F5344CB8AC3E}">
        <p14:creationId xmlns:p14="http://schemas.microsoft.com/office/powerpoint/2010/main" val="2605075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371850"/>
          </a:xfrm>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008000"/>
                </a:solidFill>
              </a:rPr>
              <a:t>South Park Elementary School</a:t>
            </a:r>
            <a:br>
              <a:rPr lang="en-US" dirty="0" smtClean="0">
                <a:solidFill>
                  <a:srgbClr val="008000"/>
                </a:solidFill>
              </a:rPr>
            </a:br>
            <a:r>
              <a:rPr lang="en-US" dirty="0" smtClean="0">
                <a:solidFill>
                  <a:srgbClr val="008000"/>
                </a:solidFill>
              </a:rPr>
              <a:t>Moberly, Missouri</a:t>
            </a:r>
            <a:br>
              <a:rPr lang="en-US" dirty="0" smtClean="0">
                <a:solidFill>
                  <a:srgbClr val="008000"/>
                </a:solidFill>
              </a:rPr>
            </a:br>
            <a:endParaRPr lang="en-US" dirty="0">
              <a:solidFill>
                <a:srgbClr val="008000"/>
              </a:solidFill>
            </a:endParaRPr>
          </a:p>
        </p:txBody>
      </p:sp>
      <p:sp>
        <p:nvSpPr>
          <p:cNvPr id="3" name="Subtitle 2"/>
          <p:cNvSpPr>
            <a:spLocks noGrp="1"/>
          </p:cNvSpPr>
          <p:nvPr>
            <p:ph type="subTitle" idx="1"/>
          </p:nvPr>
        </p:nvSpPr>
        <p:spPr>
          <a:xfrm>
            <a:off x="1383896" y="3841409"/>
            <a:ext cx="6400800" cy="1876023"/>
          </a:xfrm>
        </p:spPr>
        <p:txBody>
          <a:bodyPr>
            <a:normAutofit fontScale="92500" lnSpcReduction="20000"/>
          </a:bodyPr>
          <a:lstStyle/>
          <a:p>
            <a:r>
              <a:rPr lang="en-US" dirty="0" smtClean="0"/>
              <a:t>Dr. Tim Roth, Building Principal</a:t>
            </a:r>
          </a:p>
          <a:p>
            <a:r>
              <a:rPr lang="en-US" dirty="0" smtClean="0"/>
              <a:t>Christie Lewis, School Counselor</a:t>
            </a:r>
          </a:p>
          <a:p>
            <a:r>
              <a:rPr lang="en-US" dirty="0" smtClean="0"/>
              <a:t>Erica Trusty, Kindergarten Teacher</a:t>
            </a:r>
          </a:p>
          <a:p>
            <a:r>
              <a:rPr lang="en-US" dirty="0" smtClean="0"/>
              <a:t>Kim Dickinson, 2</a:t>
            </a:r>
            <a:r>
              <a:rPr lang="en-US" baseline="30000" dirty="0" smtClean="0"/>
              <a:t>nd</a:t>
            </a:r>
            <a:r>
              <a:rPr lang="en-US" dirty="0" smtClean="0"/>
              <a:t> Grade Teacher</a:t>
            </a:r>
          </a:p>
          <a:p>
            <a:endParaRPr lang="en-US" dirty="0" smtClean="0"/>
          </a:p>
          <a:p>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3483232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 Look At South Park</a:t>
            </a:r>
            <a:endParaRPr lang="en-US" dirty="0">
              <a:solidFill>
                <a:srgbClr val="008000"/>
              </a:solidFill>
            </a:endParaRPr>
          </a:p>
        </p:txBody>
      </p:sp>
      <p:sp>
        <p:nvSpPr>
          <p:cNvPr id="3" name="Content Placeholder 2"/>
          <p:cNvSpPr>
            <a:spLocks noGrp="1"/>
          </p:cNvSpPr>
          <p:nvPr>
            <p:ph idx="1"/>
          </p:nvPr>
        </p:nvSpPr>
        <p:spPr/>
        <p:txBody>
          <a:bodyPr>
            <a:normAutofit/>
          </a:bodyPr>
          <a:lstStyle/>
          <a:p>
            <a:r>
              <a:rPr lang="en-US" dirty="0" smtClean="0"/>
              <a:t>Moberly, Missouri</a:t>
            </a:r>
          </a:p>
          <a:p>
            <a:pPr lvl="1"/>
            <a:r>
              <a:rPr lang="en-US" dirty="0" smtClean="0"/>
              <a:t>Average income between $14,700-29,800</a:t>
            </a:r>
          </a:p>
          <a:p>
            <a:pPr lvl="1"/>
            <a:r>
              <a:rPr lang="en-US" dirty="0" smtClean="0"/>
              <a:t>Below the state average </a:t>
            </a:r>
          </a:p>
          <a:p>
            <a:pPr marL="457200" lvl="1" indent="0">
              <a:buNone/>
            </a:pPr>
            <a:endParaRPr lang="en-US" dirty="0" smtClean="0"/>
          </a:p>
          <a:p>
            <a:r>
              <a:rPr lang="en-US" dirty="0" smtClean="0"/>
              <a:t>South Park= 292</a:t>
            </a:r>
          </a:p>
          <a:p>
            <a:pPr lvl="1"/>
            <a:r>
              <a:rPr lang="en-US" dirty="0" smtClean="0"/>
              <a:t>77% of students are on free/reduced lunch</a:t>
            </a:r>
          </a:p>
          <a:p>
            <a:pPr lvl="1"/>
            <a:r>
              <a:rPr lang="en-US" smtClean="0"/>
              <a:t>88% </a:t>
            </a:r>
            <a:r>
              <a:rPr lang="en-US" dirty="0" smtClean="0"/>
              <a:t>Caucasian </a:t>
            </a:r>
            <a:r>
              <a:rPr lang="en-US" smtClean="0"/>
              <a:t>; 12% </a:t>
            </a:r>
            <a:r>
              <a:rPr lang="en-US" dirty="0" smtClean="0"/>
              <a:t>other ethnicities</a:t>
            </a:r>
          </a:p>
          <a:p>
            <a:pPr lvl="1"/>
            <a:r>
              <a:rPr lang="en-US" dirty="0" smtClean="0"/>
              <a:t>Mobility of SP families: 35%</a:t>
            </a:r>
          </a:p>
          <a:p>
            <a:pPr marL="1828800" lvl="4" indent="0">
              <a:buNone/>
            </a:pPr>
            <a:endParaRPr lang="en-US" dirty="0" smtClean="0"/>
          </a:p>
          <a:p>
            <a:pPr>
              <a:buFont typeface="Wingdings" pitchFamily="2" charset="2"/>
              <a:buChar char="Ø"/>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586739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PBS at South Park</a:t>
            </a:r>
            <a:endParaRPr lang="en-US" dirty="0">
              <a:solidFill>
                <a:srgbClr val="008000"/>
              </a:solidFill>
            </a:endParaRPr>
          </a:p>
        </p:txBody>
      </p:sp>
      <p:sp>
        <p:nvSpPr>
          <p:cNvPr id="3" name="Content Placeholder 2"/>
          <p:cNvSpPr>
            <a:spLocks noGrp="1"/>
          </p:cNvSpPr>
          <p:nvPr>
            <p:ph idx="1"/>
          </p:nvPr>
        </p:nvSpPr>
        <p:spPr>
          <a:xfrm>
            <a:off x="457200" y="1417638"/>
            <a:ext cx="8229600" cy="4708525"/>
          </a:xfrm>
        </p:spPr>
        <p:txBody>
          <a:bodyPr>
            <a:normAutofit lnSpcReduction="10000"/>
          </a:bodyPr>
          <a:lstStyle/>
          <a:p>
            <a:r>
              <a:rPr lang="en-US" dirty="0" smtClean="0"/>
              <a:t>South Park history…</a:t>
            </a:r>
          </a:p>
          <a:p>
            <a:pPr lvl="1"/>
            <a:r>
              <a:rPr lang="en-US" dirty="0" smtClean="0"/>
              <a:t>Started PBS in 2008-2009</a:t>
            </a:r>
          </a:p>
          <a:p>
            <a:pPr lvl="1"/>
            <a:r>
              <a:rPr lang="en-US" dirty="0" smtClean="0"/>
              <a:t>What we tried before:</a:t>
            </a:r>
          </a:p>
          <a:p>
            <a:pPr lvl="1"/>
            <a:r>
              <a:rPr lang="en-US" dirty="0" smtClean="0"/>
              <a:t>Bronze (2008-2010) Silver (2010-2013) working towards Gold status</a:t>
            </a:r>
          </a:p>
          <a:p>
            <a:pPr lvl="1"/>
            <a:r>
              <a:rPr lang="en-US" dirty="0" smtClean="0"/>
              <a:t>3 Teams with cross-over members</a:t>
            </a:r>
          </a:p>
          <a:p>
            <a:pPr lvl="2"/>
            <a:r>
              <a:rPr lang="en-US" dirty="0" smtClean="0"/>
              <a:t>Grade level (K-2) representation</a:t>
            </a:r>
          </a:p>
          <a:p>
            <a:pPr lvl="2"/>
            <a:r>
              <a:rPr lang="en-US" dirty="0" smtClean="0"/>
              <a:t>Support staff at Tier I</a:t>
            </a:r>
          </a:p>
          <a:p>
            <a:pPr lvl="2"/>
            <a:r>
              <a:rPr lang="en-US" dirty="0" smtClean="0"/>
              <a:t>Interventionists and Specialists Tier II &amp; III</a:t>
            </a:r>
          </a:p>
          <a:p>
            <a:pPr lvl="2"/>
            <a:r>
              <a:rPr lang="en-US" dirty="0" smtClean="0"/>
              <a:t>2 Coaches: Tier I and Tier II/III</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149879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PBS Routines at South Park</a:t>
            </a:r>
            <a:endParaRPr lang="en-US" dirty="0">
              <a:solidFill>
                <a:srgbClr val="008000"/>
              </a:solidFill>
            </a:endParaRPr>
          </a:p>
        </p:txBody>
      </p:sp>
      <p:sp>
        <p:nvSpPr>
          <p:cNvPr id="3" name="Content Placeholder 2"/>
          <p:cNvSpPr>
            <a:spLocks noGrp="1"/>
          </p:cNvSpPr>
          <p:nvPr>
            <p:ph idx="1"/>
          </p:nvPr>
        </p:nvSpPr>
        <p:spPr/>
        <p:txBody>
          <a:bodyPr>
            <a:normAutofit/>
          </a:bodyPr>
          <a:lstStyle/>
          <a:p>
            <a:r>
              <a:rPr lang="en-US" dirty="0" smtClean="0"/>
              <a:t>Tier I</a:t>
            </a:r>
          </a:p>
          <a:p>
            <a:pPr lvl="1"/>
            <a:r>
              <a:rPr lang="en-US" dirty="0" smtClean="0"/>
              <a:t>Monthly meetings on Thursday afternoons</a:t>
            </a:r>
          </a:p>
          <a:p>
            <a:pPr lvl="1"/>
            <a:r>
              <a:rPr lang="en-US" dirty="0" smtClean="0"/>
              <a:t>Cover Big 5 data</a:t>
            </a:r>
          </a:p>
          <a:p>
            <a:pPr lvl="1"/>
            <a:r>
              <a:rPr lang="en-US" dirty="0" smtClean="0"/>
              <a:t>Address Universal needs</a:t>
            </a:r>
          </a:p>
          <a:p>
            <a:pPr lvl="1"/>
            <a:r>
              <a:rPr lang="en-US" dirty="0" smtClean="0"/>
              <a:t>Monthly themes for school-wide ticket</a:t>
            </a:r>
          </a:p>
          <a:p>
            <a:pPr lvl="2"/>
            <a:r>
              <a:rPr lang="en-US" dirty="0" smtClean="0"/>
              <a:t>Concept of Bucket-filling</a:t>
            </a:r>
          </a:p>
          <a:p>
            <a:pPr lvl="1"/>
            <a:r>
              <a:rPr lang="en-US" dirty="0" smtClean="0"/>
              <a:t>Celebrations and staff/bus incentives</a:t>
            </a:r>
          </a:p>
          <a:p>
            <a:pPr lvl="2"/>
            <a:r>
              <a:rPr lang="en-US" dirty="0" smtClean="0"/>
              <a:t>Sonic drinks, Positive notes</a:t>
            </a:r>
          </a:p>
          <a:p>
            <a:pPr lvl="2"/>
            <a:r>
              <a:rPr lang="en-US" dirty="0" smtClean="0"/>
              <a:t>Awards assemblies, classroom posters</a:t>
            </a:r>
          </a:p>
          <a:p>
            <a:pPr lvl="4"/>
            <a:endParaRPr lang="en-US" dirty="0" smtClean="0"/>
          </a:p>
          <a:p>
            <a:pPr marL="1828800" lvl="4" indent="0">
              <a:buNone/>
            </a:pPr>
            <a:endParaRPr lang="en-US" dirty="0" smtClean="0"/>
          </a:p>
          <a:p>
            <a:pPr lvl="4"/>
            <a:endParaRPr lang="en-US" dirty="0" smtClean="0"/>
          </a:p>
          <a:p>
            <a:pPr lvl="4"/>
            <a:endParaRPr lang="en-US" dirty="0"/>
          </a:p>
          <a:p>
            <a:pPr lvl="4"/>
            <a:endParaRPr lang="en-US" dirty="0" smtClean="0"/>
          </a:p>
          <a:p>
            <a:pPr lvl="4"/>
            <a:endParaRPr lang="en-US" dirty="0"/>
          </a:p>
          <a:p>
            <a:pPr marL="1828800" lvl="4" indent="0">
              <a:buNone/>
            </a:pPr>
            <a:endParaRPr lang="en-US" dirty="0" smtClean="0"/>
          </a:p>
          <a:p>
            <a:pPr lvl="4"/>
            <a:endParaRPr lang="en-US" dirty="0" smtClean="0"/>
          </a:p>
          <a:p>
            <a:pPr lvl="4"/>
            <a:endParaRPr lang="en-US" dirty="0" smtClean="0"/>
          </a:p>
          <a:p>
            <a:pPr lvl="4"/>
            <a:endParaRPr lang="en-US" dirty="0" smtClean="0"/>
          </a:p>
          <a:p>
            <a:pPr lvl="4"/>
            <a:endParaRPr lang="en-US" dirty="0" smtClean="0"/>
          </a:p>
          <a:p>
            <a:pPr lvl="4"/>
            <a:endParaRPr lang="en-US" dirty="0" smtClean="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2110661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103" y="216855"/>
            <a:ext cx="8578591" cy="1440527"/>
          </a:xfrm>
        </p:spPr>
        <p:txBody>
          <a:bodyPr>
            <a:noAutofit/>
          </a:bodyPr>
          <a:lstStyle/>
          <a:p>
            <a:r>
              <a:rPr lang="en-US" sz="4000" dirty="0">
                <a:solidFill>
                  <a:srgbClr val="008000"/>
                </a:solidFill>
              </a:rPr>
              <a:t>Using Data to Provide Feedback for Classroom Level PBS Practices</a:t>
            </a:r>
          </a:p>
        </p:txBody>
      </p:sp>
      <p:sp>
        <p:nvSpPr>
          <p:cNvPr id="3" name="Subtitle 2"/>
          <p:cNvSpPr>
            <a:spLocks noGrp="1"/>
          </p:cNvSpPr>
          <p:nvPr>
            <p:ph type="subTitle" idx="1"/>
          </p:nvPr>
        </p:nvSpPr>
        <p:spPr>
          <a:xfrm>
            <a:off x="546099" y="1843257"/>
            <a:ext cx="7895111" cy="3237032"/>
          </a:xfrm>
        </p:spPr>
        <p:txBody>
          <a:bodyPr>
            <a:normAutofit lnSpcReduction="10000"/>
          </a:bodyPr>
          <a:lstStyle/>
          <a:p>
            <a:r>
              <a:rPr lang="en-US" sz="2400" dirty="0" smtClean="0"/>
              <a:t>South Park Elementary,</a:t>
            </a:r>
          </a:p>
          <a:p>
            <a:r>
              <a:rPr lang="en-US" sz="2400" dirty="0" smtClean="0"/>
              <a:t>Moberly, Missouri</a:t>
            </a:r>
          </a:p>
          <a:p>
            <a:endParaRPr lang="en-US" sz="1600" dirty="0" smtClean="0"/>
          </a:p>
          <a:p>
            <a:r>
              <a:rPr lang="en-US" sz="2400" dirty="0" smtClean="0"/>
              <a:t>Danielle Starkey,</a:t>
            </a:r>
          </a:p>
          <a:p>
            <a:r>
              <a:rPr lang="en-US" sz="2400" dirty="0" smtClean="0"/>
              <a:t>HOM SWPBS Regional Consultant</a:t>
            </a:r>
          </a:p>
          <a:p>
            <a:endParaRPr lang="en-US" sz="1700" dirty="0" smtClean="0"/>
          </a:p>
          <a:p>
            <a:r>
              <a:rPr lang="en-US" sz="2400" dirty="0" smtClean="0"/>
              <a:t>Barbara Mitchell, Ph.D.</a:t>
            </a:r>
          </a:p>
          <a:p>
            <a:r>
              <a:rPr lang="en-US" sz="2400" dirty="0" smtClean="0"/>
              <a:t>MO SWPBS Tier 2/3 Consultant</a:t>
            </a:r>
            <a:endParaRPr lang="en-US" sz="2400" dirty="0"/>
          </a:p>
        </p:txBody>
      </p:sp>
      <p:pic>
        <p:nvPicPr>
          <p:cNvPr id="4" name="Picture 7" descr="C:\Users\Diane Feeley\Desktop\Diane's Documents\PowerPoint\Templates\DESE_logo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00" y="5473700"/>
            <a:ext cx="27241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48334" y="5080289"/>
            <a:ext cx="1767265" cy="154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51538" y="5684838"/>
            <a:ext cx="2709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6264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Advanced Tiers</a:t>
            </a:r>
            <a:endParaRPr lang="en-US" dirty="0">
              <a:solidFill>
                <a:srgbClr val="008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Tier II and Tier III</a:t>
            </a:r>
          </a:p>
          <a:p>
            <a:pPr lvl="1"/>
            <a:r>
              <a:rPr lang="en-US" dirty="0" smtClean="0"/>
              <a:t>Meet weekly through Intervention (Care)Team with grade levels</a:t>
            </a:r>
          </a:p>
          <a:p>
            <a:pPr lvl="1"/>
            <a:r>
              <a:rPr lang="en-US" dirty="0" smtClean="0"/>
              <a:t>Monthly as teams only to review intervention status</a:t>
            </a:r>
          </a:p>
          <a:p>
            <a:pPr lvl="1"/>
            <a:r>
              <a:rPr lang="en-US" dirty="0" smtClean="0"/>
              <a:t>Team Members</a:t>
            </a:r>
          </a:p>
          <a:p>
            <a:pPr lvl="2"/>
            <a:r>
              <a:rPr lang="en-US" dirty="0" smtClean="0"/>
              <a:t>Administrator</a:t>
            </a:r>
            <a:endParaRPr lang="en-US" dirty="0"/>
          </a:p>
          <a:p>
            <a:pPr lvl="2"/>
            <a:r>
              <a:rPr lang="en-US" dirty="0" smtClean="0"/>
              <a:t>Title One</a:t>
            </a:r>
          </a:p>
          <a:p>
            <a:pPr lvl="2"/>
            <a:r>
              <a:rPr lang="en-US" dirty="0" smtClean="0"/>
              <a:t>SPED (Behavioral and Speech)</a:t>
            </a:r>
          </a:p>
          <a:p>
            <a:pPr lvl="2"/>
            <a:r>
              <a:rPr lang="en-US" dirty="0" smtClean="0"/>
              <a:t>Counselor</a:t>
            </a:r>
            <a:endParaRPr lang="en-US" dirty="0"/>
          </a:p>
          <a:p>
            <a:pPr lvl="2"/>
            <a:r>
              <a:rPr lang="en-US" dirty="0" smtClean="0"/>
              <a:t>Elementary Resource Coordinator</a:t>
            </a:r>
          </a:p>
          <a:p>
            <a:pPr lvl="2"/>
            <a:r>
              <a:rPr lang="en-US" dirty="0" smtClean="0"/>
              <a:t>PBS Co-Coach </a:t>
            </a:r>
          </a:p>
          <a:p>
            <a:pPr marL="914400" lvl="2" indent="0">
              <a:buNone/>
            </a:pPr>
            <a:endParaRPr lang="en-US" dirty="0" smtClean="0"/>
          </a:p>
          <a:p>
            <a:pPr marL="914400" lvl="2"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087468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School-wide Screening Project</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Devereux Student Strengths Assessment-Mini </a:t>
            </a:r>
          </a:p>
          <a:p>
            <a:pPr lvl="1"/>
            <a:r>
              <a:rPr lang="en-US" dirty="0" smtClean="0"/>
              <a:t>Assesses social-emotional competencies</a:t>
            </a:r>
          </a:p>
          <a:p>
            <a:pPr lvl="2">
              <a:buFont typeface="Wingdings 2" pitchFamily="18" charset="2"/>
              <a:buChar char="P"/>
            </a:pPr>
            <a:r>
              <a:rPr lang="en-US" dirty="0" smtClean="0"/>
              <a:t>Technically sound</a:t>
            </a:r>
          </a:p>
          <a:p>
            <a:pPr lvl="2">
              <a:buFont typeface="Wingdings 2" pitchFamily="18" charset="2"/>
              <a:buChar char="P"/>
            </a:pPr>
            <a:r>
              <a:rPr lang="en-US" dirty="0" smtClean="0"/>
              <a:t>User-friendly</a:t>
            </a:r>
          </a:p>
          <a:p>
            <a:pPr lvl="2">
              <a:buFont typeface="Wingdings 2" pitchFamily="18" charset="2"/>
              <a:buChar char="P"/>
            </a:pPr>
            <a:r>
              <a:rPr lang="en-US" dirty="0" smtClean="0"/>
              <a:t>Screens and progress-monitors</a:t>
            </a:r>
          </a:p>
          <a:p>
            <a:pPr lvl="2">
              <a:buFont typeface="Wingdings 2" pitchFamily="18" charset="2"/>
              <a:buChar char="P"/>
            </a:pPr>
            <a:r>
              <a:rPr lang="en-US" dirty="0" smtClean="0"/>
              <a:t>Strengths-based</a:t>
            </a:r>
          </a:p>
          <a:p>
            <a:pPr lvl="1"/>
            <a:r>
              <a:rPr lang="en-US" dirty="0" smtClean="0"/>
              <a:t>Part of broader Devereux Suite of Assessments</a:t>
            </a:r>
          </a:p>
          <a:p>
            <a:pPr lvl="1"/>
            <a:r>
              <a:rPr lang="en-US" dirty="0" smtClean="0"/>
              <a:t>Collaboration with University of Missouri &amp; Devereux Center for Resilient Children</a:t>
            </a: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8196132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Screening Results</a:t>
            </a:r>
            <a:endParaRPr lang="en-US" dirty="0">
              <a:solidFill>
                <a:srgbClr val="008000"/>
              </a:solidFill>
            </a:endParaRPr>
          </a:p>
        </p:txBody>
      </p:sp>
      <p:graphicFrame>
        <p:nvGraphicFramePr>
          <p:cNvPr id="4" name="Content Placeholder 3" title="Dessa Mini Data- South Park"/>
          <p:cNvGraphicFramePr>
            <a:graphicFrameLocks noGrp="1"/>
          </p:cNvGraphicFramePr>
          <p:nvPr>
            <p:ph idx="1"/>
            <p:extLst>
              <p:ext uri="{D42A27DB-BD31-4B8C-83A1-F6EECF244321}">
                <p14:modId xmlns:p14="http://schemas.microsoft.com/office/powerpoint/2010/main" val="455381155"/>
              </p:ext>
            </p:extLst>
          </p:nvPr>
        </p:nvGraphicFramePr>
        <p:xfrm>
          <a:off x="4572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2680661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Addressing Student Needs Universally </a:t>
            </a:r>
            <a:endParaRPr lang="en-US" dirty="0">
              <a:solidFill>
                <a:srgbClr val="008000"/>
              </a:solidFill>
            </a:endParaRPr>
          </a:p>
        </p:txBody>
      </p:sp>
      <p:sp>
        <p:nvSpPr>
          <p:cNvPr id="3" name="Content Placeholder 2"/>
          <p:cNvSpPr>
            <a:spLocks noGrp="1"/>
          </p:cNvSpPr>
          <p:nvPr>
            <p:ph idx="1"/>
          </p:nvPr>
        </p:nvSpPr>
        <p:spPr/>
        <p:txBody>
          <a:bodyPr/>
          <a:lstStyle/>
          <a:p>
            <a:pPr marL="0" indent="0">
              <a:buNone/>
            </a:pPr>
            <a:r>
              <a:rPr lang="en-US" dirty="0" smtClean="0"/>
              <a:t>New friends with needs…</a:t>
            </a:r>
          </a:p>
          <a:p>
            <a:r>
              <a:rPr lang="en-US" dirty="0" smtClean="0"/>
              <a:t>32.2% of South Park participants showed need/at-risk, 1</a:t>
            </a:r>
            <a:r>
              <a:rPr lang="en-US" baseline="30000" dirty="0" smtClean="0"/>
              <a:t>st</a:t>
            </a:r>
            <a:r>
              <a:rPr lang="en-US" dirty="0" smtClean="0"/>
              <a:t> screening</a:t>
            </a:r>
          </a:p>
          <a:p>
            <a:r>
              <a:rPr lang="en-US" dirty="0" smtClean="0"/>
              <a:t>Dr. Maras (MU) and SWPBS consultants collaborated with South Park faculty</a:t>
            </a:r>
          </a:p>
          <a:p>
            <a:r>
              <a:rPr lang="en-US" dirty="0" smtClean="0"/>
              <a:t>Selected Encouraging Expected Behavior: Using Positive Specific Feedback</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2403655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Using PSF: Encouraging Positive Behavior</a:t>
            </a:r>
            <a:endParaRPr lang="en-US" dirty="0">
              <a:solidFill>
                <a:srgbClr val="008000"/>
              </a:solidFill>
            </a:endParaRPr>
          </a:p>
        </p:txBody>
      </p:sp>
      <p:sp>
        <p:nvSpPr>
          <p:cNvPr id="3" name="Content Placeholder 2"/>
          <p:cNvSpPr>
            <a:spLocks noGrp="1"/>
          </p:cNvSpPr>
          <p:nvPr>
            <p:ph idx="1"/>
          </p:nvPr>
        </p:nvSpPr>
        <p:spPr/>
        <p:txBody>
          <a:bodyPr>
            <a:normAutofit/>
          </a:bodyPr>
          <a:lstStyle/>
          <a:p>
            <a:pPr marL="0" indent="0" algn="ctr">
              <a:buNone/>
            </a:pPr>
            <a:r>
              <a:rPr lang="en-US" b="1" u="sng" dirty="0" smtClean="0">
                <a:solidFill>
                  <a:srgbClr val="FF0000"/>
                </a:solidFill>
              </a:rPr>
              <a:t>“You get what you pay attention to”</a:t>
            </a:r>
          </a:p>
          <a:p>
            <a:r>
              <a:rPr lang="en-US" dirty="0" smtClean="0"/>
              <a:t>Describe the behavior you want to see</a:t>
            </a:r>
          </a:p>
          <a:p>
            <a:r>
              <a:rPr lang="en-US" dirty="0" smtClean="0"/>
              <a:t>Contingent- builds behaviors </a:t>
            </a:r>
          </a:p>
          <a:p>
            <a:r>
              <a:rPr lang="en-US" dirty="0" smtClean="0"/>
              <a:t>Provide a rationale </a:t>
            </a:r>
            <a:r>
              <a:rPr lang="en-US" i="1" dirty="0" smtClean="0"/>
              <a:t>- why it’s important</a:t>
            </a:r>
          </a:p>
          <a:p>
            <a:r>
              <a:rPr lang="en-US" dirty="0" smtClean="0"/>
              <a:t>Immediate/frequent</a:t>
            </a:r>
          </a:p>
          <a:p>
            <a:r>
              <a:rPr lang="en-US" dirty="0" smtClean="0"/>
              <a:t>Can include a positive consequence</a:t>
            </a:r>
          </a:p>
          <a:p>
            <a:r>
              <a:rPr lang="en-US" dirty="0" smtClean="0"/>
              <a:t>Earns a tangible or praise</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275628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Teaching Staff to Encourage with PSF</a:t>
            </a:r>
            <a:endParaRPr lang="en-US" dirty="0">
              <a:solidFill>
                <a:srgbClr val="008000"/>
              </a:solidFill>
            </a:endParaRPr>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a:t>Benefits of </a:t>
            </a:r>
            <a:r>
              <a:rPr lang="en-US" dirty="0" smtClean="0"/>
              <a:t>Positive Specific Feedback (PSF)</a:t>
            </a:r>
            <a:endParaRPr lang="en-US" dirty="0"/>
          </a:p>
          <a:p>
            <a:pPr lvl="1"/>
            <a:r>
              <a:rPr lang="en-US" dirty="0" smtClean="0"/>
              <a:t>Helps </a:t>
            </a:r>
            <a:r>
              <a:rPr lang="en-US" dirty="0"/>
              <a:t>adults and students focus on positive social </a:t>
            </a:r>
            <a:r>
              <a:rPr lang="en-US" dirty="0" smtClean="0"/>
              <a:t>behaviors </a:t>
            </a:r>
            <a:r>
              <a:rPr lang="en-US" dirty="0"/>
              <a:t>and </a:t>
            </a:r>
            <a:r>
              <a:rPr lang="en-US" dirty="0" smtClean="0"/>
              <a:t> actions</a:t>
            </a:r>
            <a:r>
              <a:rPr lang="en-US" dirty="0"/>
              <a:t>.</a:t>
            </a:r>
          </a:p>
          <a:p>
            <a:pPr lvl="1"/>
            <a:r>
              <a:rPr lang="en-US" dirty="0" smtClean="0"/>
              <a:t>It </a:t>
            </a:r>
            <a:r>
              <a:rPr lang="en-US" dirty="0"/>
              <a:t>is the most powerful behavior change tool teachers </a:t>
            </a:r>
            <a:r>
              <a:rPr lang="en-US" dirty="0" smtClean="0"/>
              <a:t>have </a:t>
            </a:r>
            <a:r>
              <a:rPr lang="en-US" dirty="0"/>
              <a:t>in </a:t>
            </a:r>
            <a:r>
              <a:rPr lang="en-US" dirty="0" smtClean="0"/>
              <a:t>their repertoire</a:t>
            </a:r>
            <a:r>
              <a:rPr lang="en-US" dirty="0"/>
              <a:t>.</a:t>
            </a:r>
          </a:p>
          <a:p>
            <a:pPr lvl="1"/>
            <a:r>
              <a:rPr lang="en-US" dirty="0" smtClean="0"/>
              <a:t>Increases </a:t>
            </a:r>
            <a:r>
              <a:rPr lang="en-US" dirty="0"/>
              <a:t>the likelihood students will use the recognized </a:t>
            </a:r>
            <a:r>
              <a:rPr lang="en-US" dirty="0" smtClean="0"/>
              <a:t>	behaviors and skills </a:t>
            </a:r>
            <a:r>
              <a:rPr lang="en-US" dirty="0"/>
              <a:t>in the future.</a:t>
            </a:r>
          </a:p>
          <a:p>
            <a:pPr lvl="1"/>
            <a:r>
              <a:rPr lang="en-US" dirty="0" smtClean="0"/>
              <a:t>Decreases </a:t>
            </a:r>
            <a:r>
              <a:rPr lang="en-US" dirty="0"/>
              <a:t>inappropriate behavior and therefore, </a:t>
            </a:r>
            <a:r>
              <a:rPr lang="en-US" dirty="0" smtClean="0"/>
              <a:t>reduces </a:t>
            </a:r>
            <a:r>
              <a:rPr lang="en-US" dirty="0"/>
              <a:t>the need </a:t>
            </a:r>
            <a:r>
              <a:rPr lang="en-US" dirty="0" smtClean="0"/>
              <a:t>for correction</a:t>
            </a:r>
            <a:r>
              <a:rPr lang="en-US" dirty="0"/>
              <a:t>.</a:t>
            </a:r>
          </a:p>
          <a:p>
            <a:pPr lvl="1"/>
            <a:r>
              <a:rPr lang="en-US" dirty="0" smtClean="0"/>
              <a:t>Enhances </a:t>
            </a:r>
            <a:r>
              <a:rPr lang="en-US" dirty="0"/>
              <a:t>self-esteem and helps build internal locus of </a:t>
            </a:r>
            <a:r>
              <a:rPr lang="en-US" dirty="0" smtClean="0"/>
              <a:t>   control</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76147415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South Park Example</a:t>
            </a:r>
            <a:endParaRPr lang="en-US" dirty="0">
              <a:solidFill>
                <a:srgbClr val="008000"/>
              </a:solidFill>
            </a:endParaRPr>
          </a:p>
        </p:txBody>
      </p:sp>
      <p:sp>
        <p:nvSpPr>
          <p:cNvPr id="3" name="Content Placeholder 2"/>
          <p:cNvSpPr>
            <a:spLocks noGrp="1"/>
          </p:cNvSpPr>
          <p:nvPr>
            <p:ph idx="1"/>
          </p:nvPr>
        </p:nvSpPr>
        <p:spPr/>
        <p:txBody>
          <a:bodyPr/>
          <a:lstStyle/>
          <a:p>
            <a:pPr marL="0" indent="0">
              <a:buNone/>
            </a:pPr>
            <a:r>
              <a:rPr lang="en-US" dirty="0" smtClean="0"/>
              <a:t>Video clip of PSF</a:t>
            </a:r>
          </a:p>
          <a:p>
            <a:pPr marL="0" indent="0">
              <a:buNone/>
            </a:pPr>
            <a:endParaRPr lang="en-US" dirty="0"/>
          </a:p>
          <a:p>
            <a:pPr marL="0"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9" name="Action Button: Movie 8">
            <a:hlinkClick r:id="" action="ppaction://noaction" highlightClick="1"/>
          </p:cNvPr>
          <p:cNvSpPr/>
          <p:nvPr/>
        </p:nvSpPr>
        <p:spPr>
          <a:xfrm>
            <a:off x="1130657" y="2261475"/>
            <a:ext cx="6866078" cy="3567213"/>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7702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Training Schedule</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Booster Session 1, January 10</a:t>
            </a:r>
          </a:p>
          <a:p>
            <a:r>
              <a:rPr lang="en-US" dirty="0" smtClean="0"/>
              <a:t>Practice Session 2, March 26</a:t>
            </a:r>
          </a:p>
          <a:p>
            <a:r>
              <a:rPr lang="en-US" dirty="0" smtClean="0"/>
              <a:t>3 Environmental Classroom Observations</a:t>
            </a:r>
          </a:p>
          <a:p>
            <a:pPr lvl="1"/>
            <a:r>
              <a:rPr lang="en-US" dirty="0" smtClean="0"/>
              <a:t>18 classrooms volunteered for observations</a:t>
            </a:r>
          </a:p>
          <a:p>
            <a:r>
              <a:rPr lang="en-US" dirty="0" smtClean="0"/>
              <a:t>3 sessions to provide individual feedback</a:t>
            </a:r>
          </a:p>
          <a:p>
            <a:pPr lvl="1"/>
            <a:r>
              <a:rPr lang="en-US" dirty="0" smtClean="0"/>
              <a:t>2 </a:t>
            </a:r>
            <a:r>
              <a:rPr lang="en-US" dirty="0"/>
              <a:t>sessions with help of SW-PBS </a:t>
            </a:r>
            <a:r>
              <a:rPr lang="en-US" dirty="0" smtClean="0"/>
              <a:t>consultants</a:t>
            </a:r>
          </a:p>
          <a:p>
            <a:pPr lvl="1"/>
            <a:r>
              <a:rPr lang="en-US" dirty="0" smtClean="0"/>
              <a:t>Shared </a:t>
            </a:r>
            <a:r>
              <a:rPr lang="en-US" dirty="0"/>
              <a:t>responsibility of preparing </a:t>
            </a:r>
            <a:r>
              <a:rPr lang="en-US" dirty="0" smtClean="0"/>
              <a:t>reports</a:t>
            </a:r>
          </a:p>
          <a:p>
            <a:pPr lvl="1"/>
            <a:r>
              <a:rPr lang="en-US" dirty="0" smtClean="0"/>
              <a:t>Third </a:t>
            </a:r>
            <a:r>
              <a:rPr lang="en-US" dirty="0"/>
              <a:t>brief sharing of final results by counselor</a:t>
            </a:r>
          </a:p>
          <a:p>
            <a:endParaRPr lang="en-US" dirty="0" smtClean="0"/>
          </a:p>
          <a:p>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275341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Positive Specific Pre, Mid, Post: Desired 4 : 1 ratio</a:t>
            </a:r>
            <a:endParaRPr lang="en-US" dirty="0">
              <a:solidFill>
                <a:srgbClr val="008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0929233"/>
              </p:ext>
            </p:extLst>
          </p:nvPr>
        </p:nvGraphicFramePr>
        <p:xfrm>
          <a:off x="457200" y="1600200"/>
          <a:ext cx="8229600" cy="4968239"/>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Teacher</a:t>
                      </a:r>
                      <a:endParaRPr lang="en-US" dirty="0"/>
                    </a:p>
                  </a:txBody>
                  <a:tcPr/>
                </a:tc>
                <a:tc>
                  <a:txBody>
                    <a:bodyPr/>
                    <a:lstStyle/>
                    <a:p>
                      <a:r>
                        <a:rPr lang="en-US" dirty="0" smtClean="0"/>
                        <a:t>October 15, 2013</a:t>
                      </a:r>
                      <a:endParaRPr lang="en-US" dirty="0"/>
                    </a:p>
                  </a:txBody>
                  <a:tcPr/>
                </a:tc>
                <a:tc>
                  <a:txBody>
                    <a:bodyPr/>
                    <a:lstStyle/>
                    <a:p>
                      <a:r>
                        <a:rPr lang="en-US" dirty="0" smtClean="0"/>
                        <a:t>February 8, 2013</a:t>
                      </a:r>
                      <a:endParaRPr lang="en-US" dirty="0"/>
                    </a:p>
                  </a:txBody>
                  <a:tcPr/>
                </a:tc>
                <a:tc>
                  <a:txBody>
                    <a:bodyPr/>
                    <a:lstStyle/>
                    <a:p>
                      <a:r>
                        <a:rPr lang="en-US" dirty="0" smtClean="0"/>
                        <a:t>May</a:t>
                      </a:r>
                      <a:r>
                        <a:rPr lang="en-US" baseline="0" dirty="0" smtClean="0"/>
                        <a:t> 7, 2013</a:t>
                      </a:r>
                      <a:endParaRPr lang="en-US" dirty="0"/>
                    </a:p>
                  </a:txBody>
                  <a:tcPr/>
                </a:tc>
              </a:tr>
              <a:tr h="370840">
                <a:tc>
                  <a:txBody>
                    <a:bodyPr/>
                    <a:lstStyle/>
                    <a:p>
                      <a:r>
                        <a:rPr lang="en-US" dirty="0" smtClean="0"/>
                        <a:t># 1</a:t>
                      </a:r>
                      <a:endParaRPr lang="en-US" dirty="0"/>
                    </a:p>
                  </a:txBody>
                  <a:tcPr/>
                </a:tc>
                <a:tc>
                  <a:txBody>
                    <a:bodyPr/>
                    <a:lstStyle/>
                    <a:p>
                      <a:pPr algn="ctr"/>
                      <a:r>
                        <a:rPr lang="en-US" dirty="0" smtClean="0"/>
                        <a:t>4.4:1</a:t>
                      </a:r>
                      <a:endParaRPr lang="en-US" dirty="0"/>
                    </a:p>
                  </a:txBody>
                  <a:tcPr/>
                </a:tc>
                <a:tc>
                  <a:txBody>
                    <a:bodyPr/>
                    <a:lstStyle/>
                    <a:p>
                      <a:pPr algn="ctr"/>
                      <a:r>
                        <a:rPr lang="en-US" dirty="0" smtClean="0"/>
                        <a:t>1.9:1</a:t>
                      </a:r>
                      <a:endParaRPr lang="en-US" dirty="0"/>
                    </a:p>
                  </a:txBody>
                  <a:tcPr/>
                </a:tc>
                <a:tc>
                  <a:txBody>
                    <a:bodyPr/>
                    <a:lstStyle/>
                    <a:p>
                      <a:pPr algn="ctr"/>
                      <a:r>
                        <a:rPr lang="en-US" dirty="0" smtClean="0"/>
                        <a:t>6.25 : 1</a:t>
                      </a:r>
                      <a:endParaRPr lang="en-US" dirty="0"/>
                    </a:p>
                  </a:txBody>
                  <a:tcPr/>
                </a:tc>
              </a:tr>
              <a:tr h="370840">
                <a:tc>
                  <a:txBody>
                    <a:bodyPr/>
                    <a:lstStyle/>
                    <a:p>
                      <a:r>
                        <a:rPr lang="en-US" dirty="0" smtClean="0"/>
                        <a:t># 2</a:t>
                      </a:r>
                      <a:endParaRPr lang="en-US" dirty="0"/>
                    </a:p>
                  </a:txBody>
                  <a:tcPr/>
                </a:tc>
                <a:tc>
                  <a:txBody>
                    <a:bodyPr/>
                    <a:lstStyle/>
                    <a:p>
                      <a:pPr algn="ctr"/>
                      <a:r>
                        <a:rPr lang="en-US" dirty="0" smtClean="0"/>
                        <a:t>1.85: 1</a:t>
                      </a:r>
                      <a:endParaRPr lang="en-US" dirty="0"/>
                    </a:p>
                  </a:txBody>
                  <a:tcPr/>
                </a:tc>
                <a:tc>
                  <a:txBody>
                    <a:bodyPr/>
                    <a:lstStyle/>
                    <a:p>
                      <a:pPr algn="ctr"/>
                      <a:r>
                        <a:rPr lang="en-US" dirty="0" smtClean="0"/>
                        <a:t>13:1</a:t>
                      </a:r>
                      <a:endParaRPr lang="en-US" dirty="0"/>
                    </a:p>
                  </a:txBody>
                  <a:tcPr/>
                </a:tc>
                <a:tc>
                  <a:txBody>
                    <a:bodyPr/>
                    <a:lstStyle/>
                    <a:p>
                      <a:pPr algn="ctr"/>
                      <a:r>
                        <a:rPr lang="en-US" dirty="0" smtClean="0"/>
                        <a:t>4.5 : 1</a:t>
                      </a:r>
                      <a:endParaRPr lang="en-US" dirty="0"/>
                    </a:p>
                  </a:txBody>
                  <a:tcPr/>
                </a:tc>
              </a:tr>
              <a:tr h="370840">
                <a:tc>
                  <a:txBody>
                    <a:bodyPr/>
                    <a:lstStyle/>
                    <a:p>
                      <a:r>
                        <a:rPr lang="en-US" dirty="0" smtClean="0"/>
                        <a:t># 3</a:t>
                      </a:r>
                      <a:endParaRPr lang="en-US" dirty="0"/>
                    </a:p>
                  </a:txBody>
                  <a:tcPr/>
                </a:tc>
                <a:tc>
                  <a:txBody>
                    <a:bodyPr/>
                    <a:lstStyle/>
                    <a:p>
                      <a:pPr algn="ctr"/>
                      <a:r>
                        <a:rPr lang="en-US" dirty="0" smtClean="0"/>
                        <a:t>3:1</a:t>
                      </a:r>
                      <a:endParaRPr lang="en-US" dirty="0"/>
                    </a:p>
                  </a:txBody>
                  <a:tcPr/>
                </a:tc>
                <a:tc>
                  <a:txBody>
                    <a:bodyPr/>
                    <a:lstStyle/>
                    <a:p>
                      <a:pPr algn="ctr"/>
                      <a:r>
                        <a:rPr lang="en-US" dirty="0" smtClean="0"/>
                        <a:t>1:1</a:t>
                      </a:r>
                      <a:endParaRPr lang="en-US" dirty="0"/>
                    </a:p>
                  </a:txBody>
                  <a:tcPr/>
                </a:tc>
                <a:tc>
                  <a:txBody>
                    <a:bodyPr/>
                    <a:lstStyle/>
                    <a:p>
                      <a:pPr algn="ctr"/>
                      <a:r>
                        <a:rPr lang="en-US" dirty="0" smtClean="0"/>
                        <a:t>1.5 : 1</a:t>
                      </a:r>
                      <a:endParaRPr lang="en-US" dirty="0"/>
                    </a:p>
                  </a:txBody>
                  <a:tcPr/>
                </a:tc>
              </a:tr>
              <a:tr h="370840">
                <a:tc>
                  <a:txBody>
                    <a:bodyPr/>
                    <a:lstStyle/>
                    <a:p>
                      <a:r>
                        <a:rPr lang="en-US" dirty="0" smtClean="0"/>
                        <a:t># 4</a:t>
                      </a:r>
                      <a:endParaRPr lang="en-US" dirty="0"/>
                    </a:p>
                  </a:txBody>
                  <a:tcPr/>
                </a:tc>
                <a:tc>
                  <a:txBody>
                    <a:bodyPr/>
                    <a:lstStyle/>
                    <a:p>
                      <a:pPr algn="ctr"/>
                      <a:r>
                        <a:rPr lang="en-US" dirty="0" smtClean="0"/>
                        <a:t>6.25: 1</a:t>
                      </a:r>
                      <a:endParaRPr lang="en-US" dirty="0"/>
                    </a:p>
                  </a:txBody>
                  <a:tcPr/>
                </a:tc>
                <a:tc>
                  <a:txBody>
                    <a:bodyPr/>
                    <a:lstStyle/>
                    <a:p>
                      <a:pPr algn="ctr"/>
                      <a:r>
                        <a:rPr lang="en-US" dirty="0" smtClean="0"/>
                        <a:t>7:1</a:t>
                      </a:r>
                      <a:endParaRPr lang="en-US" dirty="0"/>
                    </a:p>
                  </a:txBody>
                  <a:tcPr/>
                </a:tc>
                <a:tc>
                  <a:txBody>
                    <a:bodyPr/>
                    <a:lstStyle/>
                    <a:p>
                      <a:pPr algn="ctr"/>
                      <a:r>
                        <a:rPr lang="en-US" dirty="0" smtClean="0"/>
                        <a:t>na</a:t>
                      </a:r>
                      <a:endParaRPr lang="en-US" dirty="0"/>
                    </a:p>
                  </a:txBody>
                  <a:tcPr/>
                </a:tc>
              </a:tr>
              <a:tr h="370840">
                <a:tc>
                  <a:txBody>
                    <a:bodyPr/>
                    <a:lstStyle/>
                    <a:p>
                      <a:r>
                        <a:rPr lang="en-US" dirty="0" smtClean="0"/>
                        <a:t># 5</a:t>
                      </a:r>
                      <a:endParaRPr lang="en-US" dirty="0"/>
                    </a:p>
                  </a:txBody>
                  <a:tcPr/>
                </a:tc>
                <a:tc>
                  <a:txBody>
                    <a:bodyPr/>
                    <a:lstStyle/>
                    <a:p>
                      <a:pPr algn="ctr"/>
                      <a:r>
                        <a:rPr lang="en-US" dirty="0" smtClean="0"/>
                        <a:t>3:1</a:t>
                      </a:r>
                      <a:endParaRPr lang="en-US" dirty="0"/>
                    </a:p>
                  </a:txBody>
                  <a:tcPr/>
                </a:tc>
                <a:tc>
                  <a:txBody>
                    <a:bodyPr/>
                    <a:lstStyle/>
                    <a:p>
                      <a:pPr algn="ctr"/>
                      <a:r>
                        <a:rPr lang="en-US" dirty="0" smtClean="0"/>
                        <a:t>4:1</a:t>
                      </a:r>
                      <a:endParaRPr lang="en-US" dirty="0"/>
                    </a:p>
                  </a:txBody>
                  <a:tcPr/>
                </a:tc>
                <a:tc>
                  <a:txBody>
                    <a:bodyPr/>
                    <a:lstStyle/>
                    <a:p>
                      <a:pPr algn="ctr"/>
                      <a:r>
                        <a:rPr lang="en-US" dirty="0" smtClean="0"/>
                        <a:t>11.3 : 1</a:t>
                      </a:r>
                      <a:endParaRPr lang="en-US" dirty="0"/>
                    </a:p>
                  </a:txBody>
                  <a:tcPr/>
                </a:tc>
              </a:tr>
              <a:tr h="370840">
                <a:tc>
                  <a:txBody>
                    <a:bodyPr/>
                    <a:lstStyle/>
                    <a:p>
                      <a:r>
                        <a:rPr lang="en-US" dirty="0" smtClean="0"/>
                        <a:t># 6</a:t>
                      </a:r>
                      <a:endParaRPr lang="en-US" dirty="0"/>
                    </a:p>
                  </a:txBody>
                  <a:tcPr/>
                </a:tc>
                <a:tc>
                  <a:txBody>
                    <a:bodyPr/>
                    <a:lstStyle/>
                    <a:p>
                      <a:pPr algn="ctr"/>
                      <a:r>
                        <a:rPr lang="en-US" dirty="0" smtClean="0"/>
                        <a:t>6:1</a:t>
                      </a:r>
                      <a:endParaRPr lang="en-US" dirty="0"/>
                    </a:p>
                  </a:txBody>
                  <a:tcPr/>
                </a:tc>
                <a:tc>
                  <a:txBody>
                    <a:bodyPr/>
                    <a:lstStyle/>
                    <a:p>
                      <a:pPr algn="ctr"/>
                      <a:r>
                        <a:rPr lang="en-US" dirty="0" smtClean="0"/>
                        <a:t>1.86:1</a:t>
                      </a:r>
                      <a:endParaRPr lang="en-US" dirty="0"/>
                    </a:p>
                  </a:txBody>
                  <a:tcPr/>
                </a:tc>
                <a:tc>
                  <a:txBody>
                    <a:bodyPr/>
                    <a:lstStyle/>
                    <a:p>
                      <a:pPr algn="ctr"/>
                      <a:r>
                        <a:rPr lang="en-US" dirty="0" smtClean="0"/>
                        <a:t>13 : 1</a:t>
                      </a:r>
                      <a:endParaRPr lang="en-US" dirty="0"/>
                    </a:p>
                  </a:txBody>
                  <a:tcPr/>
                </a:tc>
              </a:tr>
              <a:tr h="370840">
                <a:tc>
                  <a:txBody>
                    <a:bodyPr/>
                    <a:lstStyle/>
                    <a:p>
                      <a:r>
                        <a:rPr lang="en-US" dirty="0" smtClean="0"/>
                        <a:t># 7</a:t>
                      </a:r>
                      <a:endParaRPr lang="en-US" dirty="0"/>
                    </a:p>
                  </a:txBody>
                  <a:tcPr/>
                </a:tc>
                <a:tc>
                  <a:txBody>
                    <a:bodyPr/>
                    <a:lstStyle/>
                    <a:p>
                      <a:pPr algn="ctr"/>
                      <a:r>
                        <a:rPr lang="en-US" dirty="0" smtClean="0"/>
                        <a:t>3:1</a:t>
                      </a:r>
                      <a:endParaRPr lang="en-US" dirty="0"/>
                    </a:p>
                  </a:txBody>
                  <a:tcPr/>
                </a:tc>
                <a:tc>
                  <a:txBody>
                    <a:bodyPr/>
                    <a:lstStyle/>
                    <a:p>
                      <a:pPr algn="ctr"/>
                      <a:r>
                        <a:rPr lang="en-US" dirty="0" smtClean="0"/>
                        <a:t>15:1</a:t>
                      </a:r>
                      <a:endParaRPr lang="en-US" dirty="0"/>
                    </a:p>
                  </a:txBody>
                  <a:tcPr/>
                </a:tc>
                <a:tc>
                  <a:txBody>
                    <a:bodyPr/>
                    <a:lstStyle/>
                    <a:p>
                      <a:pPr algn="ctr"/>
                      <a:r>
                        <a:rPr lang="en-US" dirty="0" smtClean="0"/>
                        <a:t>12 : 1</a:t>
                      </a:r>
                      <a:endParaRPr lang="en-US" dirty="0"/>
                    </a:p>
                  </a:txBody>
                  <a:tcPr/>
                </a:tc>
              </a:tr>
              <a:tr h="370840">
                <a:tc>
                  <a:txBody>
                    <a:bodyPr/>
                    <a:lstStyle/>
                    <a:p>
                      <a:r>
                        <a:rPr lang="en-US" dirty="0" smtClean="0"/>
                        <a:t># 8</a:t>
                      </a:r>
                      <a:endParaRPr lang="en-US" dirty="0"/>
                    </a:p>
                  </a:txBody>
                  <a:tcPr/>
                </a:tc>
                <a:tc>
                  <a:txBody>
                    <a:bodyPr/>
                    <a:lstStyle/>
                    <a:p>
                      <a:pPr algn="ctr"/>
                      <a:r>
                        <a:rPr lang="en-US" dirty="0" smtClean="0"/>
                        <a:t>1.27:1</a:t>
                      </a:r>
                      <a:endParaRPr lang="en-US" dirty="0"/>
                    </a:p>
                  </a:txBody>
                  <a:tcPr/>
                </a:tc>
                <a:tc>
                  <a:txBody>
                    <a:bodyPr/>
                    <a:lstStyle/>
                    <a:p>
                      <a:pPr algn="ctr"/>
                      <a:r>
                        <a:rPr lang="en-US" dirty="0" smtClean="0"/>
                        <a:t>2.75:1</a:t>
                      </a:r>
                      <a:endParaRPr lang="en-US" dirty="0"/>
                    </a:p>
                  </a:txBody>
                  <a:tcPr/>
                </a:tc>
                <a:tc>
                  <a:txBody>
                    <a:bodyPr/>
                    <a:lstStyle/>
                    <a:p>
                      <a:pPr algn="ctr"/>
                      <a:r>
                        <a:rPr lang="en-US" dirty="0" smtClean="0"/>
                        <a:t>3.6 : 1</a:t>
                      </a:r>
                      <a:endParaRPr lang="en-US" dirty="0"/>
                    </a:p>
                  </a:txBody>
                  <a:tcPr/>
                </a:tc>
              </a:tr>
              <a:tr h="370840">
                <a:tc>
                  <a:txBody>
                    <a:bodyPr/>
                    <a:lstStyle/>
                    <a:p>
                      <a:r>
                        <a:rPr lang="en-US" dirty="0" smtClean="0"/>
                        <a:t># 9</a:t>
                      </a:r>
                      <a:endParaRPr lang="en-US" dirty="0"/>
                    </a:p>
                  </a:txBody>
                  <a:tcPr/>
                </a:tc>
                <a:tc>
                  <a:txBody>
                    <a:bodyPr/>
                    <a:lstStyle/>
                    <a:p>
                      <a:pPr algn="ctr"/>
                      <a:r>
                        <a:rPr lang="en-US" dirty="0" smtClean="0"/>
                        <a:t>1.43:</a:t>
                      </a:r>
                      <a:r>
                        <a:rPr lang="en-US" baseline="0" dirty="0" smtClean="0"/>
                        <a:t> 1</a:t>
                      </a:r>
                      <a:endParaRPr lang="en-US" dirty="0"/>
                    </a:p>
                  </a:txBody>
                  <a:tcPr/>
                </a:tc>
                <a:tc>
                  <a:txBody>
                    <a:bodyPr/>
                    <a:lstStyle/>
                    <a:p>
                      <a:pPr algn="ctr"/>
                      <a:r>
                        <a:rPr lang="en-US" dirty="0" smtClean="0"/>
                        <a:t>na</a:t>
                      </a:r>
                      <a:endParaRPr lang="en-US" dirty="0"/>
                    </a:p>
                  </a:txBody>
                  <a:tcPr/>
                </a:tc>
                <a:tc>
                  <a:txBody>
                    <a:bodyPr/>
                    <a:lstStyle/>
                    <a:p>
                      <a:pPr algn="ctr"/>
                      <a:r>
                        <a:rPr lang="en-US" dirty="0" smtClean="0"/>
                        <a:t>2.6 : 1</a:t>
                      </a:r>
                      <a:endParaRPr lang="en-US" dirty="0"/>
                    </a:p>
                  </a:txBody>
                  <a:tcPr/>
                </a:tc>
              </a:tr>
              <a:tr h="370840">
                <a:tc>
                  <a:txBody>
                    <a:bodyPr/>
                    <a:lstStyle/>
                    <a:p>
                      <a:r>
                        <a:rPr lang="en-US" dirty="0" smtClean="0"/>
                        <a:t>#10</a:t>
                      </a:r>
                      <a:endParaRPr lang="en-US" dirty="0"/>
                    </a:p>
                  </a:txBody>
                  <a:tcPr/>
                </a:tc>
                <a:tc>
                  <a:txBody>
                    <a:bodyPr/>
                    <a:lstStyle/>
                    <a:p>
                      <a:pPr algn="ctr"/>
                      <a:r>
                        <a:rPr lang="en-US" dirty="0" smtClean="0"/>
                        <a:t>na</a:t>
                      </a:r>
                      <a:endParaRPr lang="en-US" dirty="0"/>
                    </a:p>
                  </a:txBody>
                  <a:tcPr/>
                </a:tc>
                <a:tc>
                  <a:txBody>
                    <a:bodyPr/>
                    <a:lstStyle/>
                    <a:p>
                      <a:pPr algn="ctr"/>
                      <a:r>
                        <a:rPr lang="en-US" dirty="0" smtClean="0"/>
                        <a:t>1:1</a:t>
                      </a:r>
                      <a:endParaRPr lang="en-US" dirty="0"/>
                    </a:p>
                  </a:txBody>
                  <a:tcPr/>
                </a:tc>
                <a:tc>
                  <a:txBody>
                    <a:bodyPr/>
                    <a:lstStyle/>
                    <a:p>
                      <a:pPr algn="ctr"/>
                      <a:r>
                        <a:rPr lang="en-US" dirty="0" smtClean="0"/>
                        <a:t>.5 : 1</a:t>
                      </a:r>
                      <a:endParaRPr lang="en-US" dirty="0"/>
                    </a:p>
                  </a:txBody>
                  <a:tcPr/>
                </a:tc>
              </a:tr>
              <a:tr h="370840">
                <a:tc>
                  <a:txBody>
                    <a:bodyPr/>
                    <a:lstStyle/>
                    <a:p>
                      <a:r>
                        <a:rPr lang="en-US" dirty="0" smtClean="0"/>
                        <a:t>#11</a:t>
                      </a:r>
                      <a:endParaRPr lang="en-US" dirty="0"/>
                    </a:p>
                  </a:txBody>
                  <a:tcPr/>
                </a:tc>
                <a:tc>
                  <a:txBody>
                    <a:bodyPr/>
                    <a:lstStyle/>
                    <a:p>
                      <a:pPr algn="ctr"/>
                      <a:r>
                        <a:rPr lang="en-US" dirty="0" smtClean="0"/>
                        <a:t>2.6 : 1</a:t>
                      </a:r>
                      <a:endParaRPr lang="en-US" dirty="0"/>
                    </a:p>
                  </a:txBody>
                  <a:tcPr/>
                </a:tc>
                <a:tc>
                  <a:txBody>
                    <a:bodyPr/>
                    <a:lstStyle/>
                    <a:p>
                      <a:pPr algn="ctr"/>
                      <a:r>
                        <a:rPr lang="en-US" dirty="0" smtClean="0"/>
                        <a:t>5.86 : 1</a:t>
                      </a:r>
                      <a:endParaRPr lang="en-US" dirty="0"/>
                    </a:p>
                  </a:txBody>
                  <a:tcPr/>
                </a:tc>
                <a:tc>
                  <a:txBody>
                    <a:bodyPr/>
                    <a:lstStyle/>
                    <a:p>
                      <a:pPr algn="ctr"/>
                      <a:r>
                        <a:rPr lang="en-US" dirty="0" smtClean="0"/>
                        <a:t>10.2 : 1</a:t>
                      </a:r>
                      <a:endParaRPr lang="en-US" dirty="0"/>
                    </a:p>
                  </a:txBody>
                  <a:tcPr/>
                </a:tc>
              </a:tr>
              <a:tr h="370840">
                <a:tc>
                  <a:txBody>
                    <a:bodyPr/>
                    <a:lstStyle/>
                    <a:p>
                      <a:r>
                        <a:rPr lang="en-US" sz="2800" b="1" dirty="0" smtClean="0">
                          <a:solidFill>
                            <a:srgbClr val="008000"/>
                          </a:solidFill>
                        </a:rPr>
                        <a:t>Building</a:t>
                      </a:r>
                      <a:r>
                        <a:rPr lang="en-US" sz="2800" b="1" baseline="0" dirty="0" smtClean="0">
                          <a:solidFill>
                            <a:srgbClr val="008000"/>
                          </a:solidFill>
                        </a:rPr>
                        <a:t> Avg</a:t>
                      </a:r>
                      <a:endParaRPr lang="en-US" sz="2800" b="1" dirty="0">
                        <a:solidFill>
                          <a:srgbClr val="008000"/>
                        </a:solidFill>
                      </a:endParaRPr>
                    </a:p>
                  </a:txBody>
                  <a:tcPr/>
                </a:tc>
                <a:tc>
                  <a:txBody>
                    <a:bodyPr/>
                    <a:lstStyle/>
                    <a:p>
                      <a:pPr algn="ctr"/>
                      <a:r>
                        <a:rPr lang="en-US" sz="2800" b="1" dirty="0" smtClean="0">
                          <a:solidFill>
                            <a:srgbClr val="008000"/>
                          </a:solidFill>
                        </a:rPr>
                        <a:t>1.85 : 1</a:t>
                      </a:r>
                      <a:endParaRPr lang="en-US" sz="2800" b="1" dirty="0">
                        <a:solidFill>
                          <a:srgbClr val="008000"/>
                        </a:solidFill>
                      </a:endParaRPr>
                    </a:p>
                  </a:txBody>
                  <a:tcPr/>
                </a:tc>
                <a:tc>
                  <a:txBody>
                    <a:bodyPr/>
                    <a:lstStyle/>
                    <a:p>
                      <a:pPr algn="ctr"/>
                      <a:r>
                        <a:rPr lang="en-US" sz="2800" b="1" dirty="0" smtClean="0">
                          <a:solidFill>
                            <a:srgbClr val="008000"/>
                          </a:solidFill>
                        </a:rPr>
                        <a:t>2.44 : 1</a:t>
                      </a:r>
                      <a:endParaRPr lang="en-US" sz="2800" b="1" dirty="0">
                        <a:solidFill>
                          <a:srgbClr val="008000"/>
                        </a:solidFill>
                      </a:endParaRPr>
                    </a:p>
                  </a:txBody>
                  <a:tcPr/>
                </a:tc>
                <a:tc>
                  <a:txBody>
                    <a:bodyPr/>
                    <a:lstStyle/>
                    <a:p>
                      <a:pPr algn="ctr"/>
                      <a:r>
                        <a:rPr lang="en-US" sz="2800" b="1" dirty="0" smtClean="0">
                          <a:solidFill>
                            <a:srgbClr val="008000"/>
                          </a:solidFill>
                        </a:rPr>
                        <a:t>6.55 : 1</a:t>
                      </a:r>
                      <a:endParaRPr lang="en-US" sz="2800" b="1" dirty="0">
                        <a:solidFill>
                          <a:srgbClr val="008000"/>
                        </a:solidFill>
                      </a:endParaRPr>
                    </a:p>
                  </a:txBody>
                  <a:tcPr/>
                </a:tc>
              </a:tr>
            </a:tbl>
          </a:graphicData>
        </a:graphic>
      </p:graphicFrame>
    </p:spTree>
    <p:extLst>
      <p:ext uri="{BB962C8B-B14F-4D97-AF65-F5344CB8AC3E}">
        <p14:creationId xmlns:p14="http://schemas.microsoft.com/office/powerpoint/2010/main" val="29917234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PSF Produces Positive Results</a:t>
            </a:r>
            <a:endParaRPr lang="en-US" dirty="0">
              <a:solidFill>
                <a:srgbClr val="008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66002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324375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Session Outcomes</a:t>
            </a:r>
            <a:endParaRPr lang="en-US" dirty="0">
              <a:solidFill>
                <a:srgbClr val="008000"/>
              </a:solidFill>
            </a:endParaRPr>
          </a:p>
        </p:txBody>
      </p:sp>
      <p:sp>
        <p:nvSpPr>
          <p:cNvPr id="3" name="Content Placeholder 2"/>
          <p:cNvSpPr>
            <a:spLocks noGrp="1"/>
          </p:cNvSpPr>
          <p:nvPr>
            <p:ph idx="1"/>
          </p:nvPr>
        </p:nvSpPr>
        <p:spPr/>
        <p:txBody>
          <a:bodyPr>
            <a:normAutofit/>
          </a:bodyPr>
          <a:lstStyle/>
          <a:p>
            <a:pPr marL="0" indent="0">
              <a:buNone/>
            </a:pPr>
            <a:r>
              <a:rPr lang="en-US" sz="3600" dirty="0" smtClean="0"/>
              <a:t>By the end of this session participants will be able to …</a:t>
            </a:r>
          </a:p>
          <a:p>
            <a:r>
              <a:rPr lang="en-US" dirty="0"/>
              <a:t>U</a:t>
            </a:r>
            <a:r>
              <a:rPr lang="en-US" dirty="0" smtClean="0"/>
              <a:t>se the Student/Classroom Observation &amp; Analysis (SCOA) application to collect classroom observation data</a:t>
            </a:r>
          </a:p>
          <a:p>
            <a:pPr marL="0" indent="0">
              <a:buNone/>
            </a:pPr>
            <a:endParaRPr lang="en-US" sz="1000" dirty="0"/>
          </a:p>
          <a:p>
            <a:r>
              <a:rPr lang="en-US" dirty="0" smtClean="0"/>
              <a:t>Describe one school’s process for conducting classroom observations and providing data-based feedback to teachers.</a:t>
            </a:r>
            <a:endParaRPr lang="en-US" dirty="0"/>
          </a:p>
        </p:txBody>
      </p:sp>
      <p:grpSp>
        <p:nvGrpSpPr>
          <p:cNvPr id="4" name="Group 16"/>
          <p:cNvGrpSpPr>
            <a:grpSpLocks/>
          </p:cNvGrpSpPr>
          <p:nvPr/>
        </p:nvGrpSpPr>
        <p:grpSpPr bwMode="auto">
          <a:xfrm>
            <a:off x="12700" y="6211888"/>
            <a:ext cx="9144000" cy="65881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699152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rPr>
              <a:t>South Park Year End ODR Statistics 2012-2013</a:t>
            </a:r>
            <a:endParaRPr lang="en-US" dirty="0">
              <a:solidFill>
                <a:srgbClr val="008000"/>
              </a:solidFill>
            </a:endParaRPr>
          </a:p>
        </p:txBody>
      </p:sp>
      <p:graphicFrame>
        <p:nvGraphicFramePr>
          <p:cNvPr id="4" name="Content Placeholder 3"/>
          <p:cNvGraphicFramePr>
            <a:graphicFrameLocks noGrp="1"/>
          </p:cNvGraphicFramePr>
          <p:nvPr>
            <p:ph idx="1"/>
          </p:nvPr>
        </p:nvGraphicFramePr>
        <p:xfrm>
          <a:off x="457200" y="2565876"/>
          <a:ext cx="8229600" cy="2594610"/>
        </p:xfrm>
        <a:graphic>
          <a:graphicData uri="http://schemas.openxmlformats.org/drawingml/2006/table">
            <a:tbl>
              <a:tblPr/>
              <a:tblGrid>
                <a:gridCol w="822960"/>
                <a:gridCol w="822960"/>
                <a:gridCol w="822960"/>
                <a:gridCol w="822960"/>
                <a:gridCol w="822960"/>
                <a:gridCol w="822960"/>
                <a:gridCol w="822960"/>
                <a:gridCol w="822960"/>
                <a:gridCol w="822960"/>
                <a:gridCol w="822960"/>
              </a:tblGrid>
              <a:tr h="0">
                <a:tc>
                  <a:txBody>
                    <a:bodyPr/>
                    <a:lstStyle/>
                    <a:p>
                      <a:r>
                        <a:rPr lang="en-US" dirty="0"/>
                        <a:t>School Year</a:t>
                      </a:r>
                    </a:p>
                  </a:txBody>
                  <a:tcPr marL="28575" marR="28575" marT="28575" marB="28575" anchor="ctr">
                    <a:lnL>
                      <a:noFill/>
                    </a:lnL>
                    <a:lnR>
                      <a:noFill/>
                    </a:lnR>
                    <a:lnT>
                      <a:noFill/>
                    </a:lnT>
                    <a:lnB>
                      <a:noFill/>
                    </a:lnB>
                  </a:tcPr>
                </a:tc>
                <a:tc>
                  <a:txBody>
                    <a:bodyPr/>
                    <a:lstStyle/>
                    <a:p>
                      <a:r>
                        <a:rPr lang="en-US" dirty="0"/>
                        <a:t>Enrollment</a:t>
                      </a:r>
                    </a:p>
                  </a:txBody>
                  <a:tcPr marL="28575" marR="28575" marT="28575" marB="28575" anchor="ctr">
                    <a:lnL>
                      <a:noFill/>
                    </a:lnL>
                    <a:lnR>
                      <a:noFill/>
                    </a:lnR>
                    <a:lnT>
                      <a:noFill/>
                    </a:lnT>
                    <a:lnB>
                      <a:noFill/>
                    </a:lnB>
                  </a:tcPr>
                </a:tc>
                <a:tc>
                  <a:txBody>
                    <a:bodyPr/>
                    <a:lstStyle/>
                    <a:p>
                      <a:r>
                        <a:rPr lang="en-US" dirty="0"/>
                        <a:t>0 Ref</a:t>
                      </a:r>
                    </a:p>
                  </a:txBody>
                  <a:tcPr marL="28575" marR="28575" marT="28575" marB="28575" anchor="ctr">
                    <a:lnL>
                      <a:noFill/>
                    </a:lnL>
                    <a:lnR>
                      <a:noFill/>
                    </a:lnR>
                    <a:lnT>
                      <a:noFill/>
                    </a:lnT>
                    <a:lnB>
                      <a:noFill/>
                    </a:lnB>
                  </a:tcPr>
                </a:tc>
                <a:tc>
                  <a:txBody>
                    <a:bodyPr/>
                    <a:lstStyle/>
                    <a:p>
                      <a:r>
                        <a:rPr lang="en-US" dirty="0"/>
                        <a:t>1 Ref</a:t>
                      </a:r>
                    </a:p>
                  </a:txBody>
                  <a:tcPr marL="28575" marR="28575" marT="28575" marB="28575" anchor="ctr">
                    <a:lnL>
                      <a:noFill/>
                    </a:lnL>
                    <a:lnR>
                      <a:noFill/>
                    </a:lnR>
                    <a:lnT>
                      <a:noFill/>
                    </a:lnT>
                    <a:lnB>
                      <a:noFill/>
                    </a:lnB>
                  </a:tcPr>
                </a:tc>
                <a:tc>
                  <a:txBody>
                    <a:bodyPr/>
                    <a:lstStyle/>
                    <a:p>
                      <a:r>
                        <a:rPr lang="en-US" dirty="0"/>
                        <a:t>2-5 Ref</a:t>
                      </a:r>
                    </a:p>
                  </a:txBody>
                  <a:tcPr marL="28575" marR="28575" marT="28575" marB="28575" anchor="ctr">
                    <a:lnL>
                      <a:noFill/>
                    </a:lnL>
                    <a:lnR>
                      <a:noFill/>
                    </a:lnR>
                    <a:lnT>
                      <a:noFill/>
                    </a:lnT>
                    <a:lnB>
                      <a:noFill/>
                    </a:lnB>
                  </a:tcPr>
                </a:tc>
                <a:tc>
                  <a:txBody>
                    <a:bodyPr/>
                    <a:lstStyle/>
                    <a:p>
                      <a:r>
                        <a:rPr lang="en-US" dirty="0"/>
                        <a:t>6-8 Ref</a:t>
                      </a:r>
                    </a:p>
                  </a:txBody>
                  <a:tcPr marL="28575" marR="28575" marT="28575" marB="28575" anchor="ctr">
                    <a:lnL>
                      <a:noFill/>
                    </a:lnL>
                    <a:lnR>
                      <a:noFill/>
                    </a:lnR>
                    <a:lnT>
                      <a:noFill/>
                    </a:lnT>
                    <a:lnB>
                      <a:noFill/>
                    </a:lnB>
                  </a:tcPr>
                </a:tc>
                <a:tc>
                  <a:txBody>
                    <a:bodyPr/>
                    <a:lstStyle/>
                    <a:p>
                      <a:r>
                        <a:rPr lang="en-US" dirty="0"/>
                        <a:t>9+ Ref</a:t>
                      </a:r>
                    </a:p>
                  </a:txBody>
                  <a:tcPr marL="28575" marR="28575" marT="28575" marB="28575" anchor="ctr">
                    <a:lnL>
                      <a:noFill/>
                    </a:lnL>
                    <a:lnR>
                      <a:noFill/>
                    </a:lnR>
                    <a:lnT>
                      <a:noFill/>
                    </a:lnT>
                    <a:lnB>
                      <a:noFill/>
                    </a:lnB>
                  </a:tcPr>
                </a:tc>
                <a:tc>
                  <a:txBody>
                    <a:bodyPr/>
                    <a:lstStyle/>
                    <a:p>
                      <a:r>
                        <a:rPr lang="en-US" dirty="0"/>
                        <a:t>% 0 or 1</a:t>
                      </a:r>
                    </a:p>
                  </a:txBody>
                  <a:tcPr marL="28575" marR="28575" marT="28575" marB="28575" anchor="ctr">
                    <a:lnL>
                      <a:noFill/>
                    </a:lnL>
                    <a:lnR>
                      <a:noFill/>
                    </a:lnR>
                    <a:lnT>
                      <a:noFill/>
                    </a:lnT>
                    <a:lnB>
                      <a:noFill/>
                    </a:lnB>
                  </a:tcPr>
                </a:tc>
                <a:tc>
                  <a:txBody>
                    <a:bodyPr/>
                    <a:lstStyle/>
                    <a:p>
                      <a:r>
                        <a:rPr lang="en-US" dirty="0"/>
                        <a:t>% 2-5 Ref</a:t>
                      </a:r>
                    </a:p>
                  </a:txBody>
                  <a:tcPr marL="28575" marR="28575" marT="28575" marB="28575" anchor="ctr">
                    <a:lnL>
                      <a:noFill/>
                    </a:lnL>
                    <a:lnR>
                      <a:noFill/>
                    </a:lnR>
                    <a:lnT>
                      <a:noFill/>
                    </a:lnT>
                    <a:lnB>
                      <a:noFill/>
                    </a:lnB>
                  </a:tcPr>
                </a:tc>
                <a:tc>
                  <a:txBody>
                    <a:bodyPr/>
                    <a:lstStyle/>
                    <a:p>
                      <a:r>
                        <a:rPr lang="en-US" dirty="0"/>
                        <a:t>% 6+ Ref</a:t>
                      </a:r>
                    </a:p>
                  </a:txBody>
                  <a:tcPr marL="28575" marR="28575" marT="28575" marB="28575" anchor="ctr">
                    <a:lnL>
                      <a:noFill/>
                    </a:lnL>
                    <a:lnR>
                      <a:noFill/>
                    </a:lnR>
                    <a:lnT>
                      <a:noFill/>
                    </a:lnT>
                    <a:lnB>
                      <a:noFill/>
                    </a:lnB>
                  </a:tcPr>
                </a:tc>
              </a:tr>
              <a:tr h="0">
                <a:tc>
                  <a:txBody>
                    <a:bodyPr/>
                    <a:lstStyle/>
                    <a:p>
                      <a:pPr algn="ctr"/>
                      <a:r>
                        <a:rPr lang="en-US" dirty="0"/>
                        <a:t>200708</a:t>
                      </a:r>
                    </a:p>
                  </a:txBody>
                  <a:tcPr marL="28575" marR="28575" marT="28575" marB="28575" anchor="ctr">
                    <a:lnL>
                      <a:noFill/>
                    </a:lnL>
                    <a:lnR>
                      <a:noFill/>
                    </a:lnR>
                    <a:lnT>
                      <a:noFill/>
                    </a:lnT>
                    <a:lnB>
                      <a:noFill/>
                    </a:lnB>
                  </a:tcPr>
                </a:tc>
                <a:tc>
                  <a:txBody>
                    <a:bodyPr/>
                    <a:lstStyle/>
                    <a:p>
                      <a:pPr algn="ctr"/>
                      <a:r>
                        <a:rPr lang="en-US" dirty="0"/>
                        <a:t>275</a:t>
                      </a:r>
                    </a:p>
                  </a:txBody>
                  <a:tcPr marL="28575" marR="28575" marT="28575" marB="28575" anchor="ctr">
                    <a:lnL>
                      <a:noFill/>
                    </a:lnL>
                    <a:lnR>
                      <a:noFill/>
                    </a:lnR>
                    <a:lnT>
                      <a:noFill/>
                    </a:lnT>
                    <a:lnB>
                      <a:noFill/>
                    </a:lnB>
                  </a:tcPr>
                </a:tc>
                <a:tc>
                  <a:txBody>
                    <a:bodyPr/>
                    <a:lstStyle/>
                    <a:p>
                      <a:pPr algn="ctr"/>
                      <a:r>
                        <a:rPr lang="en-US" dirty="0"/>
                        <a:t>194</a:t>
                      </a:r>
                    </a:p>
                  </a:txBody>
                  <a:tcPr marL="28575" marR="28575" marT="28575" marB="28575" anchor="ctr">
                    <a:lnL>
                      <a:noFill/>
                    </a:lnL>
                    <a:lnR>
                      <a:noFill/>
                    </a:lnR>
                    <a:lnT>
                      <a:noFill/>
                    </a:lnT>
                    <a:lnB>
                      <a:noFill/>
                    </a:lnB>
                  </a:tcPr>
                </a:tc>
                <a:tc>
                  <a:txBody>
                    <a:bodyPr/>
                    <a:lstStyle/>
                    <a:p>
                      <a:pPr algn="ctr"/>
                      <a:r>
                        <a:rPr lang="en-US" dirty="0"/>
                        <a:t>45</a:t>
                      </a:r>
                    </a:p>
                  </a:txBody>
                  <a:tcPr marL="28575" marR="28575" marT="28575" marB="28575" anchor="ctr">
                    <a:lnL>
                      <a:noFill/>
                    </a:lnL>
                    <a:lnR>
                      <a:noFill/>
                    </a:lnR>
                    <a:lnT>
                      <a:noFill/>
                    </a:lnT>
                    <a:lnB>
                      <a:noFill/>
                    </a:lnB>
                  </a:tcPr>
                </a:tc>
                <a:tc>
                  <a:txBody>
                    <a:bodyPr/>
                    <a:lstStyle/>
                    <a:p>
                      <a:pPr algn="ctr"/>
                      <a:r>
                        <a:rPr lang="en-US" dirty="0"/>
                        <a:t>31</a:t>
                      </a:r>
                    </a:p>
                  </a:txBody>
                  <a:tcPr marL="28575" marR="28575" marT="28575" marB="28575" anchor="ctr">
                    <a:lnL>
                      <a:noFill/>
                    </a:lnL>
                    <a:lnR>
                      <a:noFill/>
                    </a:lnR>
                    <a:lnT>
                      <a:noFill/>
                    </a:lnT>
                    <a:lnB>
                      <a:noFill/>
                    </a:lnB>
                  </a:tcPr>
                </a:tc>
                <a:tc>
                  <a:txBody>
                    <a:bodyPr/>
                    <a:lstStyle/>
                    <a:p>
                      <a:pPr algn="ctr"/>
                      <a:r>
                        <a:rPr lang="en-US" dirty="0"/>
                        <a:t>5</a:t>
                      </a:r>
                    </a:p>
                  </a:txBody>
                  <a:tcPr marL="28575" marR="28575" marT="28575" marB="28575" anchor="ctr">
                    <a:lnL>
                      <a:noFill/>
                    </a:lnL>
                    <a:lnR>
                      <a:noFill/>
                    </a:lnR>
                    <a:lnT>
                      <a:noFill/>
                    </a:lnT>
                    <a:lnB>
                      <a:noFill/>
                    </a:lnB>
                  </a:tcPr>
                </a:tc>
                <a:tc>
                  <a:txBody>
                    <a:bodyPr/>
                    <a:lstStyle/>
                    <a:p>
                      <a:pPr algn="ctr"/>
                      <a:endParaRPr lang="en-US" dirty="0"/>
                    </a:p>
                  </a:txBody>
                  <a:tcPr marL="28575" marR="28575" marT="28575" marB="28575" anchor="ctr">
                    <a:lnL>
                      <a:noFill/>
                    </a:lnL>
                    <a:lnR>
                      <a:noFill/>
                    </a:lnR>
                    <a:lnT>
                      <a:noFill/>
                    </a:lnT>
                    <a:lnB>
                      <a:noFill/>
                    </a:lnB>
                  </a:tcPr>
                </a:tc>
                <a:tc>
                  <a:txBody>
                    <a:bodyPr/>
                    <a:lstStyle/>
                    <a:p>
                      <a:pPr algn="ctr"/>
                      <a:r>
                        <a:rPr lang="en-US" dirty="0"/>
                        <a:t>87</a:t>
                      </a:r>
                    </a:p>
                  </a:txBody>
                  <a:tcPr marL="28575" marR="28575" marT="28575" marB="28575" anchor="ctr">
                    <a:lnL>
                      <a:noFill/>
                    </a:lnL>
                    <a:lnR>
                      <a:noFill/>
                    </a:lnR>
                    <a:lnT>
                      <a:noFill/>
                    </a:lnT>
                    <a:lnB>
                      <a:noFill/>
                    </a:lnB>
                  </a:tcPr>
                </a:tc>
                <a:tc>
                  <a:txBody>
                    <a:bodyPr/>
                    <a:lstStyle/>
                    <a:p>
                      <a:pPr algn="ctr"/>
                      <a:r>
                        <a:rPr lang="en-US" dirty="0"/>
                        <a:t>11</a:t>
                      </a:r>
                    </a:p>
                  </a:txBody>
                  <a:tcPr marL="28575" marR="28575" marT="28575" marB="28575" anchor="ctr">
                    <a:lnL>
                      <a:noFill/>
                    </a:lnL>
                    <a:lnR>
                      <a:noFill/>
                    </a:lnR>
                    <a:lnT>
                      <a:noFill/>
                    </a:lnT>
                    <a:lnB>
                      <a:noFill/>
                    </a:lnB>
                  </a:tcPr>
                </a:tc>
                <a:tc>
                  <a:txBody>
                    <a:bodyPr/>
                    <a:lstStyle/>
                    <a:p>
                      <a:pPr algn="ctr"/>
                      <a:r>
                        <a:rPr lang="en-US" dirty="0"/>
                        <a:t>2</a:t>
                      </a:r>
                    </a:p>
                  </a:txBody>
                  <a:tcPr marL="28575" marR="28575" marT="28575" marB="28575" anchor="ctr">
                    <a:lnL>
                      <a:noFill/>
                    </a:lnL>
                    <a:lnR>
                      <a:noFill/>
                    </a:lnR>
                    <a:lnT>
                      <a:noFill/>
                    </a:lnT>
                    <a:lnB>
                      <a:noFill/>
                    </a:lnB>
                  </a:tcPr>
                </a:tc>
              </a:tr>
              <a:tr h="0">
                <a:tc>
                  <a:txBody>
                    <a:bodyPr/>
                    <a:lstStyle/>
                    <a:p>
                      <a:pPr algn="ctr"/>
                      <a:r>
                        <a:rPr lang="en-US" dirty="0"/>
                        <a:t>200809</a:t>
                      </a:r>
                    </a:p>
                  </a:txBody>
                  <a:tcPr marL="28575" marR="28575" marT="28575" marB="28575" anchor="ctr">
                    <a:lnL>
                      <a:noFill/>
                    </a:lnL>
                    <a:lnR>
                      <a:noFill/>
                    </a:lnR>
                    <a:lnT>
                      <a:noFill/>
                    </a:lnT>
                    <a:lnB>
                      <a:noFill/>
                    </a:lnB>
                  </a:tcPr>
                </a:tc>
                <a:tc>
                  <a:txBody>
                    <a:bodyPr/>
                    <a:lstStyle/>
                    <a:p>
                      <a:pPr algn="ctr"/>
                      <a:r>
                        <a:rPr lang="en-US" dirty="0"/>
                        <a:t>242</a:t>
                      </a:r>
                    </a:p>
                  </a:txBody>
                  <a:tcPr marL="28575" marR="28575" marT="28575" marB="28575" anchor="ctr">
                    <a:lnL>
                      <a:noFill/>
                    </a:lnL>
                    <a:lnR>
                      <a:noFill/>
                    </a:lnR>
                    <a:lnT>
                      <a:noFill/>
                    </a:lnT>
                    <a:lnB>
                      <a:noFill/>
                    </a:lnB>
                  </a:tcPr>
                </a:tc>
                <a:tc>
                  <a:txBody>
                    <a:bodyPr/>
                    <a:lstStyle/>
                    <a:p>
                      <a:pPr algn="ctr"/>
                      <a:r>
                        <a:rPr lang="en-US" dirty="0"/>
                        <a:t>180</a:t>
                      </a:r>
                    </a:p>
                  </a:txBody>
                  <a:tcPr marL="28575" marR="28575" marT="28575" marB="28575" anchor="ctr">
                    <a:lnL>
                      <a:noFill/>
                    </a:lnL>
                    <a:lnR>
                      <a:noFill/>
                    </a:lnR>
                    <a:lnT>
                      <a:noFill/>
                    </a:lnT>
                    <a:lnB>
                      <a:noFill/>
                    </a:lnB>
                  </a:tcPr>
                </a:tc>
                <a:tc>
                  <a:txBody>
                    <a:bodyPr/>
                    <a:lstStyle/>
                    <a:p>
                      <a:pPr algn="ctr"/>
                      <a:r>
                        <a:rPr lang="en-US" dirty="0"/>
                        <a:t>35</a:t>
                      </a:r>
                    </a:p>
                  </a:txBody>
                  <a:tcPr marL="28575" marR="28575" marT="28575" marB="28575" anchor="ctr">
                    <a:lnL>
                      <a:noFill/>
                    </a:lnL>
                    <a:lnR>
                      <a:noFill/>
                    </a:lnR>
                    <a:lnT>
                      <a:noFill/>
                    </a:lnT>
                    <a:lnB>
                      <a:noFill/>
                    </a:lnB>
                  </a:tcPr>
                </a:tc>
                <a:tc>
                  <a:txBody>
                    <a:bodyPr/>
                    <a:lstStyle/>
                    <a:p>
                      <a:pPr algn="ctr"/>
                      <a:r>
                        <a:rPr lang="en-US" dirty="0"/>
                        <a:t>23</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c>
                  <a:txBody>
                    <a:bodyPr/>
                    <a:lstStyle/>
                    <a:p>
                      <a:pPr algn="ctr"/>
                      <a:r>
                        <a:rPr lang="en-US" dirty="0"/>
                        <a:t>1</a:t>
                      </a:r>
                    </a:p>
                  </a:txBody>
                  <a:tcPr marL="28575" marR="28575" marT="28575" marB="28575" anchor="ctr">
                    <a:lnL>
                      <a:noFill/>
                    </a:lnL>
                    <a:lnR>
                      <a:noFill/>
                    </a:lnR>
                    <a:lnT>
                      <a:noFill/>
                    </a:lnT>
                    <a:lnB>
                      <a:noFill/>
                    </a:lnB>
                  </a:tcPr>
                </a:tc>
                <a:tc>
                  <a:txBody>
                    <a:bodyPr/>
                    <a:lstStyle/>
                    <a:p>
                      <a:pPr algn="ctr"/>
                      <a:r>
                        <a:rPr lang="en-US" dirty="0"/>
                        <a:t>89</a:t>
                      </a:r>
                    </a:p>
                  </a:txBody>
                  <a:tcPr marL="28575" marR="28575" marT="28575" marB="28575" anchor="ctr">
                    <a:lnL>
                      <a:noFill/>
                    </a:lnL>
                    <a:lnR>
                      <a:noFill/>
                    </a:lnR>
                    <a:lnT>
                      <a:noFill/>
                    </a:lnT>
                    <a:lnB>
                      <a:noFill/>
                    </a:lnB>
                  </a:tcPr>
                </a:tc>
                <a:tc>
                  <a:txBody>
                    <a:bodyPr/>
                    <a:lstStyle/>
                    <a:p>
                      <a:pPr algn="ctr"/>
                      <a:r>
                        <a:rPr lang="en-US" dirty="0"/>
                        <a:t>10</a:t>
                      </a:r>
                    </a:p>
                  </a:txBody>
                  <a:tcPr marL="28575" marR="28575" marT="28575" marB="28575" anchor="ctr">
                    <a:lnL>
                      <a:noFill/>
                    </a:lnL>
                    <a:lnR>
                      <a:noFill/>
                    </a:lnR>
                    <a:lnT>
                      <a:noFill/>
                    </a:lnT>
                    <a:lnB>
                      <a:noFill/>
                    </a:lnB>
                  </a:tcPr>
                </a:tc>
                <a:tc>
                  <a:txBody>
                    <a:bodyPr/>
                    <a:lstStyle/>
                    <a:p>
                      <a:pPr algn="ctr"/>
                      <a:r>
                        <a:rPr lang="en-US" dirty="0"/>
                        <a:t>2</a:t>
                      </a:r>
                    </a:p>
                  </a:txBody>
                  <a:tcPr marL="28575" marR="28575" marT="28575" marB="28575" anchor="ctr">
                    <a:lnL>
                      <a:noFill/>
                    </a:lnL>
                    <a:lnR>
                      <a:noFill/>
                    </a:lnR>
                    <a:lnT>
                      <a:noFill/>
                    </a:lnT>
                    <a:lnB>
                      <a:noFill/>
                    </a:lnB>
                  </a:tcPr>
                </a:tc>
              </a:tr>
              <a:tr h="0">
                <a:tc>
                  <a:txBody>
                    <a:bodyPr/>
                    <a:lstStyle/>
                    <a:p>
                      <a:pPr algn="ctr"/>
                      <a:r>
                        <a:rPr lang="en-US" dirty="0"/>
                        <a:t>200910</a:t>
                      </a:r>
                    </a:p>
                  </a:txBody>
                  <a:tcPr marL="28575" marR="28575" marT="28575" marB="28575" anchor="ctr">
                    <a:lnL>
                      <a:noFill/>
                    </a:lnL>
                    <a:lnR>
                      <a:noFill/>
                    </a:lnR>
                    <a:lnT>
                      <a:noFill/>
                    </a:lnT>
                    <a:lnB>
                      <a:noFill/>
                    </a:lnB>
                  </a:tcPr>
                </a:tc>
                <a:tc>
                  <a:txBody>
                    <a:bodyPr/>
                    <a:lstStyle/>
                    <a:p>
                      <a:pPr algn="ctr"/>
                      <a:r>
                        <a:rPr lang="en-US" dirty="0"/>
                        <a:t>275</a:t>
                      </a:r>
                    </a:p>
                  </a:txBody>
                  <a:tcPr marL="28575" marR="28575" marT="28575" marB="28575" anchor="ctr">
                    <a:lnL>
                      <a:noFill/>
                    </a:lnL>
                    <a:lnR>
                      <a:noFill/>
                    </a:lnR>
                    <a:lnT>
                      <a:noFill/>
                    </a:lnT>
                    <a:lnB>
                      <a:noFill/>
                    </a:lnB>
                  </a:tcPr>
                </a:tc>
                <a:tc>
                  <a:txBody>
                    <a:bodyPr/>
                    <a:lstStyle/>
                    <a:p>
                      <a:pPr algn="ctr"/>
                      <a:r>
                        <a:rPr lang="en-US" dirty="0"/>
                        <a:t>213</a:t>
                      </a:r>
                    </a:p>
                  </a:txBody>
                  <a:tcPr marL="28575" marR="28575" marT="28575" marB="28575" anchor="ctr">
                    <a:lnL>
                      <a:noFill/>
                    </a:lnL>
                    <a:lnR>
                      <a:noFill/>
                    </a:lnR>
                    <a:lnT>
                      <a:noFill/>
                    </a:lnT>
                    <a:lnB>
                      <a:noFill/>
                    </a:lnB>
                  </a:tcPr>
                </a:tc>
                <a:tc>
                  <a:txBody>
                    <a:bodyPr/>
                    <a:lstStyle/>
                    <a:p>
                      <a:pPr algn="ctr"/>
                      <a:r>
                        <a:rPr lang="en-US" dirty="0"/>
                        <a:t>32</a:t>
                      </a:r>
                    </a:p>
                  </a:txBody>
                  <a:tcPr marL="28575" marR="28575" marT="28575" marB="28575" anchor="ctr">
                    <a:lnL>
                      <a:noFill/>
                    </a:lnL>
                    <a:lnR>
                      <a:noFill/>
                    </a:lnR>
                    <a:lnT>
                      <a:noFill/>
                    </a:lnT>
                    <a:lnB>
                      <a:noFill/>
                    </a:lnB>
                  </a:tcPr>
                </a:tc>
                <a:tc>
                  <a:txBody>
                    <a:bodyPr/>
                    <a:lstStyle/>
                    <a:p>
                      <a:pPr algn="ctr"/>
                      <a:r>
                        <a:rPr lang="en-US" dirty="0"/>
                        <a:t>25</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c>
                  <a:txBody>
                    <a:bodyPr/>
                    <a:lstStyle/>
                    <a:p>
                      <a:pPr algn="ctr"/>
                      <a:r>
                        <a:rPr lang="en-US" dirty="0"/>
                        <a:t>2</a:t>
                      </a:r>
                    </a:p>
                  </a:txBody>
                  <a:tcPr marL="28575" marR="28575" marT="28575" marB="28575" anchor="ctr">
                    <a:lnL>
                      <a:noFill/>
                    </a:lnL>
                    <a:lnR>
                      <a:noFill/>
                    </a:lnR>
                    <a:lnT>
                      <a:noFill/>
                    </a:lnT>
                    <a:lnB>
                      <a:noFill/>
                    </a:lnB>
                  </a:tcPr>
                </a:tc>
                <a:tc>
                  <a:txBody>
                    <a:bodyPr/>
                    <a:lstStyle/>
                    <a:p>
                      <a:pPr algn="ctr"/>
                      <a:r>
                        <a:rPr lang="en-US" dirty="0"/>
                        <a:t>89</a:t>
                      </a:r>
                    </a:p>
                  </a:txBody>
                  <a:tcPr marL="28575" marR="28575" marT="28575" marB="28575" anchor="ctr">
                    <a:lnL>
                      <a:noFill/>
                    </a:lnL>
                    <a:lnR>
                      <a:noFill/>
                    </a:lnR>
                    <a:lnT>
                      <a:noFill/>
                    </a:lnT>
                    <a:lnB>
                      <a:noFill/>
                    </a:lnB>
                  </a:tcPr>
                </a:tc>
                <a:tc>
                  <a:txBody>
                    <a:bodyPr/>
                    <a:lstStyle/>
                    <a:p>
                      <a:pPr algn="ctr"/>
                      <a:r>
                        <a:rPr lang="en-US" dirty="0"/>
                        <a:t>9</a:t>
                      </a:r>
                    </a:p>
                  </a:txBody>
                  <a:tcPr marL="28575" marR="28575" marT="28575" marB="28575" anchor="ctr">
                    <a:lnL>
                      <a:noFill/>
                    </a:lnL>
                    <a:lnR>
                      <a:noFill/>
                    </a:lnR>
                    <a:lnT>
                      <a:noFill/>
                    </a:lnT>
                    <a:lnB>
                      <a:noFill/>
                    </a:lnB>
                  </a:tcPr>
                </a:tc>
                <a:tc>
                  <a:txBody>
                    <a:bodyPr/>
                    <a:lstStyle/>
                    <a:p>
                      <a:pPr algn="ctr"/>
                      <a:r>
                        <a:rPr lang="en-US" dirty="0"/>
                        <a:t>2</a:t>
                      </a:r>
                    </a:p>
                  </a:txBody>
                  <a:tcPr marL="28575" marR="28575" marT="28575" marB="28575" anchor="ctr">
                    <a:lnL>
                      <a:noFill/>
                    </a:lnL>
                    <a:lnR>
                      <a:noFill/>
                    </a:lnR>
                    <a:lnT>
                      <a:noFill/>
                    </a:lnT>
                    <a:lnB>
                      <a:noFill/>
                    </a:lnB>
                  </a:tcPr>
                </a:tc>
              </a:tr>
              <a:tr h="0">
                <a:tc>
                  <a:txBody>
                    <a:bodyPr/>
                    <a:lstStyle/>
                    <a:p>
                      <a:pPr algn="ctr"/>
                      <a:r>
                        <a:rPr lang="en-US" dirty="0"/>
                        <a:t>201011</a:t>
                      </a:r>
                    </a:p>
                  </a:txBody>
                  <a:tcPr marL="28575" marR="28575" marT="28575" marB="28575" anchor="ctr">
                    <a:lnL>
                      <a:noFill/>
                    </a:lnL>
                    <a:lnR>
                      <a:noFill/>
                    </a:lnR>
                    <a:lnT>
                      <a:noFill/>
                    </a:lnT>
                    <a:lnB>
                      <a:noFill/>
                    </a:lnB>
                  </a:tcPr>
                </a:tc>
                <a:tc>
                  <a:txBody>
                    <a:bodyPr/>
                    <a:lstStyle/>
                    <a:p>
                      <a:pPr algn="ctr"/>
                      <a:r>
                        <a:rPr lang="en-US" dirty="0"/>
                        <a:t>297</a:t>
                      </a:r>
                    </a:p>
                  </a:txBody>
                  <a:tcPr marL="28575" marR="28575" marT="28575" marB="28575" anchor="ctr">
                    <a:lnL>
                      <a:noFill/>
                    </a:lnL>
                    <a:lnR>
                      <a:noFill/>
                    </a:lnR>
                    <a:lnT>
                      <a:noFill/>
                    </a:lnT>
                    <a:lnB>
                      <a:noFill/>
                    </a:lnB>
                  </a:tcPr>
                </a:tc>
                <a:tc>
                  <a:txBody>
                    <a:bodyPr/>
                    <a:lstStyle/>
                    <a:p>
                      <a:pPr algn="ctr"/>
                      <a:r>
                        <a:rPr lang="en-US" dirty="0"/>
                        <a:t>198</a:t>
                      </a:r>
                    </a:p>
                  </a:txBody>
                  <a:tcPr marL="28575" marR="28575" marT="28575" marB="28575" anchor="ctr">
                    <a:lnL>
                      <a:noFill/>
                    </a:lnL>
                    <a:lnR>
                      <a:noFill/>
                    </a:lnR>
                    <a:lnT>
                      <a:noFill/>
                    </a:lnT>
                    <a:lnB>
                      <a:noFill/>
                    </a:lnB>
                  </a:tcPr>
                </a:tc>
                <a:tc>
                  <a:txBody>
                    <a:bodyPr/>
                    <a:lstStyle/>
                    <a:p>
                      <a:pPr algn="ctr"/>
                      <a:r>
                        <a:rPr lang="en-US" dirty="0"/>
                        <a:t>50</a:t>
                      </a:r>
                    </a:p>
                  </a:txBody>
                  <a:tcPr marL="28575" marR="28575" marT="28575" marB="28575" anchor="ctr">
                    <a:lnL>
                      <a:noFill/>
                    </a:lnL>
                    <a:lnR>
                      <a:noFill/>
                    </a:lnR>
                    <a:lnT>
                      <a:noFill/>
                    </a:lnT>
                    <a:lnB>
                      <a:noFill/>
                    </a:lnB>
                  </a:tcPr>
                </a:tc>
                <a:tc>
                  <a:txBody>
                    <a:bodyPr/>
                    <a:lstStyle/>
                    <a:p>
                      <a:pPr algn="ctr"/>
                      <a:r>
                        <a:rPr lang="en-US" dirty="0"/>
                        <a:t>43</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c>
                  <a:txBody>
                    <a:bodyPr/>
                    <a:lstStyle/>
                    <a:p>
                      <a:pPr algn="ctr"/>
                      <a:r>
                        <a:rPr lang="en-US" dirty="0"/>
                        <a:t>84</a:t>
                      </a:r>
                    </a:p>
                  </a:txBody>
                  <a:tcPr marL="28575" marR="28575" marT="28575" marB="28575" anchor="ctr">
                    <a:lnL>
                      <a:noFill/>
                    </a:lnL>
                    <a:lnR>
                      <a:noFill/>
                    </a:lnR>
                    <a:lnT>
                      <a:noFill/>
                    </a:lnT>
                    <a:lnB>
                      <a:noFill/>
                    </a:lnB>
                  </a:tcPr>
                </a:tc>
                <a:tc>
                  <a:txBody>
                    <a:bodyPr/>
                    <a:lstStyle/>
                    <a:p>
                      <a:pPr algn="ctr"/>
                      <a:r>
                        <a:rPr lang="en-US" dirty="0"/>
                        <a:t>14</a:t>
                      </a:r>
                    </a:p>
                  </a:txBody>
                  <a:tcPr marL="28575" marR="28575" marT="28575" marB="28575" anchor="ctr">
                    <a:lnL>
                      <a:noFill/>
                    </a:lnL>
                    <a:lnR>
                      <a:noFill/>
                    </a:lnR>
                    <a:lnT>
                      <a:noFill/>
                    </a:lnT>
                    <a:lnB>
                      <a:noFill/>
                    </a:lnB>
                  </a:tcPr>
                </a:tc>
                <a:tc>
                  <a:txBody>
                    <a:bodyPr/>
                    <a:lstStyle/>
                    <a:p>
                      <a:pPr algn="ctr"/>
                      <a:r>
                        <a:rPr lang="en-US" dirty="0"/>
                        <a:t>2</a:t>
                      </a:r>
                    </a:p>
                  </a:txBody>
                  <a:tcPr marL="28575" marR="28575" marT="28575" marB="28575" anchor="ctr">
                    <a:lnL>
                      <a:noFill/>
                    </a:lnL>
                    <a:lnR>
                      <a:noFill/>
                    </a:lnR>
                    <a:lnT>
                      <a:noFill/>
                    </a:lnT>
                    <a:lnB>
                      <a:noFill/>
                    </a:lnB>
                  </a:tcPr>
                </a:tc>
              </a:tr>
              <a:tr h="0">
                <a:tc>
                  <a:txBody>
                    <a:bodyPr/>
                    <a:lstStyle/>
                    <a:p>
                      <a:pPr algn="ctr"/>
                      <a:r>
                        <a:rPr lang="en-US" dirty="0"/>
                        <a:t>201112</a:t>
                      </a:r>
                    </a:p>
                  </a:txBody>
                  <a:tcPr marL="28575" marR="28575" marT="28575" marB="28575" anchor="ctr">
                    <a:lnL>
                      <a:noFill/>
                    </a:lnL>
                    <a:lnR>
                      <a:noFill/>
                    </a:lnR>
                    <a:lnT>
                      <a:noFill/>
                    </a:lnT>
                    <a:lnB>
                      <a:noFill/>
                    </a:lnB>
                  </a:tcPr>
                </a:tc>
                <a:tc>
                  <a:txBody>
                    <a:bodyPr/>
                    <a:lstStyle/>
                    <a:p>
                      <a:pPr algn="ctr"/>
                      <a:r>
                        <a:rPr lang="en-US" dirty="0"/>
                        <a:t>287</a:t>
                      </a:r>
                    </a:p>
                  </a:txBody>
                  <a:tcPr marL="28575" marR="28575" marT="28575" marB="28575" anchor="ctr">
                    <a:lnL>
                      <a:noFill/>
                    </a:lnL>
                    <a:lnR>
                      <a:noFill/>
                    </a:lnR>
                    <a:lnT>
                      <a:noFill/>
                    </a:lnT>
                    <a:lnB>
                      <a:noFill/>
                    </a:lnB>
                  </a:tcPr>
                </a:tc>
                <a:tc>
                  <a:txBody>
                    <a:bodyPr/>
                    <a:lstStyle/>
                    <a:p>
                      <a:pPr algn="ctr"/>
                      <a:r>
                        <a:rPr lang="en-US" dirty="0"/>
                        <a:t>188</a:t>
                      </a:r>
                    </a:p>
                  </a:txBody>
                  <a:tcPr marL="28575" marR="28575" marT="28575" marB="28575" anchor="ctr">
                    <a:lnL>
                      <a:noFill/>
                    </a:lnL>
                    <a:lnR>
                      <a:noFill/>
                    </a:lnR>
                    <a:lnT>
                      <a:noFill/>
                    </a:lnT>
                    <a:lnB>
                      <a:noFill/>
                    </a:lnB>
                  </a:tcPr>
                </a:tc>
                <a:tc>
                  <a:txBody>
                    <a:bodyPr/>
                    <a:lstStyle/>
                    <a:p>
                      <a:pPr algn="ctr"/>
                      <a:r>
                        <a:rPr lang="en-US" dirty="0"/>
                        <a:t>55</a:t>
                      </a:r>
                    </a:p>
                  </a:txBody>
                  <a:tcPr marL="28575" marR="28575" marT="28575" marB="28575" anchor="ctr">
                    <a:lnL>
                      <a:noFill/>
                    </a:lnL>
                    <a:lnR>
                      <a:noFill/>
                    </a:lnR>
                    <a:lnT>
                      <a:noFill/>
                    </a:lnT>
                    <a:lnB>
                      <a:noFill/>
                    </a:lnB>
                  </a:tcPr>
                </a:tc>
                <a:tc>
                  <a:txBody>
                    <a:bodyPr/>
                    <a:lstStyle/>
                    <a:p>
                      <a:pPr algn="ctr"/>
                      <a:r>
                        <a:rPr lang="en-US" dirty="0"/>
                        <a:t>35</a:t>
                      </a:r>
                    </a:p>
                  </a:txBody>
                  <a:tcPr marL="28575" marR="28575" marT="28575" marB="28575" anchor="ctr">
                    <a:lnL>
                      <a:noFill/>
                    </a:lnL>
                    <a:lnR>
                      <a:noFill/>
                    </a:lnR>
                    <a:lnT>
                      <a:noFill/>
                    </a:lnT>
                    <a:lnB>
                      <a:noFill/>
                    </a:lnB>
                  </a:tcPr>
                </a:tc>
                <a:tc>
                  <a:txBody>
                    <a:bodyPr/>
                    <a:lstStyle/>
                    <a:p>
                      <a:pPr algn="ctr"/>
                      <a:r>
                        <a:rPr lang="en-US" dirty="0"/>
                        <a:t>4</a:t>
                      </a:r>
                    </a:p>
                  </a:txBody>
                  <a:tcPr marL="28575" marR="28575" marT="28575" marB="28575" anchor="ctr">
                    <a:lnL>
                      <a:noFill/>
                    </a:lnL>
                    <a:lnR>
                      <a:noFill/>
                    </a:lnR>
                    <a:lnT>
                      <a:noFill/>
                    </a:lnT>
                    <a:lnB>
                      <a:noFill/>
                    </a:lnB>
                  </a:tcPr>
                </a:tc>
                <a:tc>
                  <a:txBody>
                    <a:bodyPr/>
                    <a:lstStyle/>
                    <a:p>
                      <a:pPr algn="ctr"/>
                      <a:r>
                        <a:rPr lang="en-US" dirty="0"/>
                        <a:t>5</a:t>
                      </a:r>
                    </a:p>
                  </a:txBody>
                  <a:tcPr marL="28575" marR="28575" marT="28575" marB="28575" anchor="ctr">
                    <a:lnL>
                      <a:noFill/>
                    </a:lnL>
                    <a:lnR>
                      <a:noFill/>
                    </a:lnR>
                    <a:lnT>
                      <a:noFill/>
                    </a:lnT>
                    <a:lnB>
                      <a:noFill/>
                    </a:lnB>
                  </a:tcPr>
                </a:tc>
                <a:tc>
                  <a:txBody>
                    <a:bodyPr/>
                    <a:lstStyle/>
                    <a:p>
                      <a:pPr algn="ctr"/>
                      <a:r>
                        <a:rPr lang="en-US" dirty="0"/>
                        <a:t>85</a:t>
                      </a:r>
                    </a:p>
                  </a:txBody>
                  <a:tcPr marL="28575" marR="28575" marT="28575" marB="28575" anchor="ctr">
                    <a:lnL>
                      <a:noFill/>
                    </a:lnL>
                    <a:lnR>
                      <a:noFill/>
                    </a:lnR>
                    <a:lnT>
                      <a:noFill/>
                    </a:lnT>
                    <a:lnB>
                      <a:noFill/>
                    </a:lnB>
                  </a:tcPr>
                </a:tc>
                <a:tc>
                  <a:txBody>
                    <a:bodyPr/>
                    <a:lstStyle/>
                    <a:p>
                      <a:pPr algn="ctr"/>
                      <a:r>
                        <a:rPr lang="en-US" dirty="0"/>
                        <a:t>12</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r>
              <a:tr h="0">
                <a:tc>
                  <a:txBody>
                    <a:bodyPr/>
                    <a:lstStyle/>
                    <a:p>
                      <a:pPr algn="ctr"/>
                      <a:r>
                        <a:rPr lang="en-US" dirty="0"/>
                        <a:t>201213</a:t>
                      </a:r>
                    </a:p>
                  </a:txBody>
                  <a:tcPr marL="28575" marR="28575" marT="28575" marB="28575" anchor="ctr">
                    <a:lnL>
                      <a:noFill/>
                    </a:lnL>
                    <a:lnR>
                      <a:noFill/>
                    </a:lnR>
                    <a:lnT>
                      <a:noFill/>
                    </a:lnT>
                    <a:lnB>
                      <a:noFill/>
                    </a:lnB>
                  </a:tcPr>
                </a:tc>
                <a:tc>
                  <a:txBody>
                    <a:bodyPr/>
                    <a:lstStyle/>
                    <a:p>
                      <a:pPr algn="ctr"/>
                      <a:r>
                        <a:rPr lang="en-US" dirty="0"/>
                        <a:t>276</a:t>
                      </a:r>
                    </a:p>
                  </a:txBody>
                  <a:tcPr marL="28575" marR="28575" marT="28575" marB="28575" anchor="ctr">
                    <a:lnL>
                      <a:noFill/>
                    </a:lnL>
                    <a:lnR>
                      <a:noFill/>
                    </a:lnR>
                    <a:lnT>
                      <a:noFill/>
                    </a:lnT>
                    <a:lnB>
                      <a:noFill/>
                    </a:lnB>
                  </a:tcPr>
                </a:tc>
                <a:tc>
                  <a:txBody>
                    <a:bodyPr/>
                    <a:lstStyle/>
                    <a:p>
                      <a:pPr algn="ctr"/>
                      <a:r>
                        <a:rPr lang="en-US" dirty="0"/>
                        <a:t>215</a:t>
                      </a:r>
                    </a:p>
                  </a:txBody>
                  <a:tcPr marL="28575" marR="28575" marT="28575" marB="28575" anchor="ctr">
                    <a:lnL>
                      <a:noFill/>
                    </a:lnL>
                    <a:lnR>
                      <a:noFill/>
                    </a:lnR>
                    <a:lnT>
                      <a:noFill/>
                    </a:lnT>
                    <a:lnB>
                      <a:noFill/>
                    </a:lnB>
                  </a:tcPr>
                </a:tc>
                <a:tc>
                  <a:txBody>
                    <a:bodyPr/>
                    <a:lstStyle/>
                    <a:p>
                      <a:pPr algn="ctr"/>
                      <a:r>
                        <a:rPr lang="en-US" dirty="0"/>
                        <a:t>33</a:t>
                      </a:r>
                    </a:p>
                  </a:txBody>
                  <a:tcPr marL="28575" marR="28575" marT="28575" marB="28575" anchor="ctr">
                    <a:lnL>
                      <a:noFill/>
                    </a:lnL>
                    <a:lnR>
                      <a:noFill/>
                    </a:lnR>
                    <a:lnT>
                      <a:noFill/>
                    </a:lnT>
                    <a:lnB>
                      <a:noFill/>
                    </a:lnB>
                  </a:tcPr>
                </a:tc>
                <a:tc>
                  <a:txBody>
                    <a:bodyPr/>
                    <a:lstStyle/>
                    <a:p>
                      <a:pPr algn="ctr"/>
                      <a:r>
                        <a:rPr lang="en-US" dirty="0"/>
                        <a:t>24</a:t>
                      </a:r>
                    </a:p>
                  </a:txBody>
                  <a:tcPr marL="28575" marR="28575" marT="28575" marB="28575" anchor="ctr">
                    <a:lnL>
                      <a:noFill/>
                    </a:lnL>
                    <a:lnR>
                      <a:noFill/>
                    </a:lnR>
                    <a:lnT>
                      <a:noFill/>
                    </a:lnT>
                    <a:lnB>
                      <a:noFill/>
                    </a:lnB>
                  </a:tcPr>
                </a:tc>
                <a:tc>
                  <a:txBody>
                    <a:bodyPr/>
                    <a:lstStyle/>
                    <a:p>
                      <a:pPr algn="ctr"/>
                      <a:r>
                        <a:rPr lang="en-US" dirty="0"/>
                        <a:t>1</a:t>
                      </a:r>
                    </a:p>
                  </a:txBody>
                  <a:tcPr marL="28575" marR="28575" marT="28575" marB="28575" anchor="ctr">
                    <a:lnL>
                      <a:noFill/>
                    </a:lnL>
                    <a:lnR>
                      <a:noFill/>
                    </a:lnR>
                    <a:lnT>
                      <a:noFill/>
                    </a:lnT>
                    <a:lnB>
                      <a:noFill/>
                    </a:lnB>
                  </a:tcPr>
                </a:tc>
                <a:tc>
                  <a:txBody>
                    <a:bodyPr/>
                    <a:lstStyle/>
                    <a:p>
                      <a:pPr algn="ctr"/>
                      <a:r>
                        <a:rPr lang="en-US" dirty="0"/>
                        <a:t>3</a:t>
                      </a:r>
                    </a:p>
                  </a:txBody>
                  <a:tcPr marL="28575" marR="28575" marT="28575" marB="28575" anchor="ctr">
                    <a:lnL>
                      <a:noFill/>
                    </a:lnL>
                    <a:lnR>
                      <a:noFill/>
                    </a:lnR>
                    <a:lnT>
                      <a:noFill/>
                    </a:lnT>
                    <a:lnB>
                      <a:noFill/>
                    </a:lnB>
                  </a:tcPr>
                </a:tc>
                <a:tc>
                  <a:txBody>
                    <a:bodyPr/>
                    <a:lstStyle/>
                    <a:p>
                      <a:pPr algn="ctr"/>
                      <a:r>
                        <a:rPr lang="en-US" dirty="0"/>
                        <a:t>90</a:t>
                      </a:r>
                    </a:p>
                  </a:txBody>
                  <a:tcPr marL="28575" marR="28575" marT="28575" marB="28575" anchor="ctr">
                    <a:lnL>
                      <a:noFill/>
                    </a:lnL>
                    <a:lnR>
                      <a:noFill/>
                    </a:lnR>
                    <a:lnT>
                      <a:noFill/>
                    </a:lnT>
                    <a:lnB>
                      <a:noFill/>
                    </a:lnB>
                  </a:tcPr>
                </a:tc>
                <a:tc>
                  <a:txBody>
                    <a:bodyPr/>
                    <a:lstStyle/>
                    <a:p>
                      <a:pPr algn="ctr"/>
                      <a:r>
                        <a:rPr lang="en-US" dirty="0"/>
                        <a:t>9</a:t>
                      </a:r>
                    </a:p>
                  </a:txBody>
                  <a:tcPr marL="28575" marR="28575" marT="28575" marB="28575" anchor="ctr">
                    <a:lnL>
                      <a:noFill/>
                    </a:lnL>
                    <a:lnR>
                      <a:noFill/>
                    </a:lnR>
                    <a:lnT>
                      <a:noFill/>
                    </a:lnT>
                    <a:lnB>
                      <a:noFill/>
                    </a:lnB>
                  </a:tcPr>
                </a:tc>
                <a:tc>
                  <a:txBody>
                    <a:bodyPr/>
                    <a:lstStyle/>
                    <a:p>
                      <a:pPr algn="ctr"/>
                      <a:r>
                        <a:rPr lang="en-US" dirty="0"/>
                        <a:t>1</a:t>
                      </a:r>
                    </a:p>
                  </a:txBody>
                  <a:tcPr marL="28575" marR="28575" marT="28575" marB="28575" anchor="ctr">
                    <a:lnL>
                      <a:noFill/>
                    </a:lnL>
                    <a:lnR>
                      <a:noFill/>
                    </a:lnR>
                    <a:lnT>
                      <a:noFill/>
                    </a:lnT>
                    <a:lnB>
                      <a:noFill/>
                    </a:lnB>
                  </a:tcPr>
                </a:tc>
              </a:tr>
            </a:tbl>
          </a:graphicData>
        </a:graphic>
      </p:graphicFrame>
      <p:sp>
        <p:nvSpPr>
          <p:cNvPr id="5" name="Rectangle 1"/>
          <p:cNvSpPr>
            <a:spLocks noChangeArrowheads="1"/>
          </p:cNvSpPr>
          <p:nvPr/>
        </p:nvSpPr>
        <p:spPr bwMode="auto">
          <a:xfrm>
            <a:off x="228600" y="1284238"/>
            <a:ext cx="8686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sng" strike="noStrike" cap="none" normalizeH="0" baseline="0" dirty="0" smtClean="0">
                <a:ln>
                  <a:noFill/>
                </a:ln>
                <a:solidFill>
                  <a:schemeClr val="tx1"/>
                </a:solidFill>
                <a:effectLst/>
                <a:latin typeface="Arial" pitchFamily="34" charset="0"/>
                <a:cs typeface="Arial" pitchFamily="34" charset="0"/>
              </a:rPr>
              <a:t>Triangle Data Report</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1" i="1" u="none" strike="noStrike" cap="none" normalizeH="0" baseline="0" dirty="0" smtClean="0">
                <a:ln>
                  <a:noFill/>
                </a:ln>
                <a:solidFill>
                  <a:schemeClr val="tx1"/>
                </a:solidFill>
                <a:effectLst/>
                <a:latin typeface="Arial" pitchFamily="34" charset="0"/>
                <a:cs typeface="Arial" pitchFamily="34" charset="0"/>
              </a:rPr>
              <a:t>Office Discipline Referrals (no minors)</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 name="Group 5"/>
          <p:cNvGrpSpPr/>
          <p:nvPr/>
        </p:nvGrpSpPr>
        <p:grpSpPr>
          <a:xfrm>
            <a:off x="12700" y="6211407"/>
            <a:ext cx="9144378" cy="659292"/>
            <a:chOff x="12700" y="6211407"/>
            <a:chExt cx="9144378" cy="659292"/>
          </a:xfrm>
        </p:grpSpPr>
        <p:sp>
          <p:nvSpPr>
            <p:cNvPr id="7" name="Rectangle 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7424356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86429814"/>
              </p:ext>
            </p:extLst>
          </p:nvPr>
        </p:nvGraphicFramePr>
        <p:xfrm>
          <a:off x="413477" y="1254125"/>
          <a:ext cx="8331028" cy="52709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740077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26062839"/>
              </p:ext>
            </p:extLst>
          </p:nvPr>
        </p:nvGraphicFramePr>
        <p:xfrm>
          <a:off x="210586" y="199192"/>
          <a:ext cx="8720350" cy="64590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388359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1583442"/>
              </p:ext>
            </p:extLst>
          </p:nvPr>
        </p:nvGraphicFramePr>
        <p:xfrm>
          <a:off x="195382" y="201486"/>
          <a:ext cx="8726676" cy="64567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336656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00210626"/>
              </p:ext>
            </p:extLst>
          </p:nvPr>
        </p:nvGraphicFramePr>
        <p:xfrm>
          <a:off x="150993" y="128171"/>
          <a:ext cx="8850963" cy="66277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17313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Classroom Teacher Perceptions</a:t>
            </a:r>
            <a:endParaRPr lang="en-US" dirty="0">
              <a:solidFill>
                <a:srgbClr val="008000"/>
              </a:solidFill>
            </a:endParaRPr>
          </a:p>
        </p:txBody>
      </p:sp>
      <p:sp>
        <p:nvSpPr>
          <p:cNvPr id="3" name="Content Placeholder 2"/>
          <p:cNvSpPr>
            <a:spLocks noGrp="1"/>
          </p:cNvSpPr>
          <p:nvPr>
            <p:ph idx="1"/>
          </p:nvPr>
        </p:nvSpPr>
        <p:spPr/>
        <p:txBody>
          <a:bodyPr>
            <a:normAutofit lnSpcReduction="10000"/>
          </a:bodyPr>
          <a:lstStyle/>
          <a:p>
            <a:r>
              <a:rPr lang="en-US" dirty="0" smtClean="0"/>
              <a:t>Kim Dickinson – new teacher</a:t>
            </a:r>
          </a:p>
          <a:p>
            <a:pPr lvl="2"/>
            <a:r>
              <a:rPr lang="en-US" dirty="0" smtClean="0"/>
              <a:t>Challenges </a:t>
            </a:r>
          </a:p>
          <a:p>
            <a:pPr lvl="2"/>
            <a:r>
              <a:rPr lang="en-US" dirty="0" smtClean="0"/>
              <a:t>Benefits </a:t>
            </a:r>
          </a:p>
          <a:p>
            <a:pPr lvl="2"/>
            <a:r>
              <a:rPr lang="en-US" dirty="0" smtClean="0"/>
              <a:t>How about the observations?</a:t>
            </a:r>
          </a:p>
          <a:p>
            <a:pPr lvl="2"/>
            <a:r>
              <a:rPr lang="en-US" dirty="0" smtClean="0"/>
              <a:t>Final thoughts…</a:t>
            </a:r>
          </a:p>
          <a:p>
            <a:r>
              <a:rPr lang="en-US" dirty="0" smtClean="0"/>
              <a:t>Erica Trusty – veteran teacher</a:t>
            </a:r>
          </a:p>
          <a:p>
            <a:pPr lvl="2"/>
            <a:r>
              <a:rPr lang="en-US" dirty="0"/>
              <a:t>Challenges </a:t>
            </a:r>
            <a:endParaRPr lang="en-US" dirty="0" smtClean="0"/>
          </a:p>
          <a:p>
            <a:pPr lvl="2"/>
            <a:r>
              <a:rPr lang="en-US" dirty="0" smtClean="0"/>
              <a:t>Benefits </a:t>
            </a:r>
          </a:p>
          <a:p>
            <a:pPr lvl="2"/>
            <a:r>
              <a:rPr lang="en-US" dirty="0" smtClean="0"/>
              <a:t>How </a:t>
            </a:r>
            <a:r>
              <a:rPr lang="en-US" dirty="0"/>
              <a:t>about the observations</a:t>
            </a:r>
            <a:r>
              <a:rPr lang="en-US" dirty="0" smtClean="0"/>
              <a:t>?</a:t>
            </a:r>
          </a:p>
          <a:p>
            <a:pPr lvl="2"/>
            <a:r>
              <a:rPr lang="en-US" dirty="0" smtClean="0"/>
              <a:t>Final thoughts…</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3807177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Next Year?</a:t>
            </a:r>
            <a:endParaRPr lang="en-US" dirty="0">
              <a:solidFill>
                <a:srgbClr val="008000"/>
              </a:solidFill>
            </a:endParaRPr>
          </a:p>
        </p:txBody>
      </p:sp>
      <p:sp>
        <p:nvSpPr>
          <p:cNvPr id="3" name="Content Placeholder 2"/>
          <p:cNvSpPr>
            <a:spLocks noGrp="1"/>
          </p:cNvSpPr>
          <p:nvPr>
            <p:ph idx="1"/>
          </p:nvPr>
        </p:nvSpPr>
        <p:spPr/>
        <p:txBody>
          <a:bodyPr/>
          <a:lstStyle/>
          <a:p>
            <a:r>
              <a:rPr lang="en-US" sz="3600" i="1" dirty="0" smtClean="0"/>
              <a:t>Considerations for 2013-2014</a:t>
            </a:r>
          </a:p>
          <a:p>
            <a:pPr lvl="1"/>
            <a:r>
              <a:rPr lang="en-US" dirty="0" smtClean="0"/>
              <a:t>Continued administrator support</a:t>
            </a:r>
          </a:p>
          <a:p>
            <a:pPr lvl="1"/>
            <a:r>
              <a:rPr lang="en-US" dirty="0" smtClean="0"/>
              <a:t>PD funds for trainings/observations</a:t>
            </a:r>
          </a:p>
          <a:p>
            <a:pPr lvl="1"/>
            <a:r>
              <a:rPr lang="en-US" dirty="0" smtClean="0"/>
              <a:t>Targeting South Park Matrix</a:t>
            </a:r>
          </a:p>
          <a:p>
            <a:pPr lvl="1"/>
            <a:r>
              <a:rPr lang="en-US" dirty="0" smtClean="0"/>
              <a:t>Use to enhance Bucket Filling</a:t>
            </a:r>
          </a:p>
          <a:p>
            <a:pPr lvl="1"/>
            <a:r>
              <a:rPr lang="en-US" dirty="0" smtClean="0"/>
              <a:t>Further definition of Academic vs. Behavioral Feedback</a:t>
            </a:r>
          </a:p>
          <a:p>
            <a:pPr>
              <a:buFont typeface="Wingdings" pitchFamily="2" charset="2"/>
              <a:buChar char="Ø"/>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01238105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Conclusion</a:t>
            </a:r>
            <a:endParaRPr lang="en-US" dirty="0">
              <a:solidFill>
                <a:srgbClr val="008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Resources</a:t>
            </a:r>
          </a:p>
          <a:p>
            <a:pPr lvl="1"/>
            <a:r>
              <a:rPr lang="en-US" dirty="0" smtClean="0"/>
              <a:t>Information and modules for </a:t>
            </a:r>
            <a:r>
              <a:rPr lang="en-US" i="1" dirty="0" smtClean="0"/>
              <a:t>Effective Classroom Practices</a:t>
            </a:r>
            <a:endParaRPr lang="en-US" i="1" dirty="0"/>
          </a:p>
          <a:p>
            <a:pPr lvl="1"/>
            <a:r>
              <a:rPr lang="en-US" dirty="0">
                <a:hlinkClick r:id="rId2"/>
              </a:rPr>
              <a:t>http://pbismissouri.org/educators/effective-class-</a:t>
            </a:r>
            <a:r>
              <a:rPr lang="en-US" dirty="0" smtClean="0">
                <a:hlinkClick r:id="rId2"/>
              </a:rPr>
              <a:t>practice</a:t>
            </a:r>
            <a:endParaRPr lang="en-US" dirty="0" smtClean="0"/>
          </a:p>
          <a:p>
            <a:pPr lvl="1"/>
            <a:r>
              <a:rPr lang="en-US" dirty="0" smtClean="0"/>
              <a:t>Example Reports</a:t>
            </a:r>
          </a:p>
          <a:p>
            <a:pPr lvl="2"/>
            <a:r>
              <a:rPr lang="en-US" dirty="0" smtClean="0"/>
              <a:t>Building Report</a:t>
            </a:r>
          </a:p>
          <a:p>
            <a:pPr lvl="2"/>
            <a:r>
              <a:rPr lang="en-US" dirty="0" smtClean="0"/>
              <a:t>Individual Teacher Report</a:t>
            </a:r>
            <a:endParaRPr lang="en-US" dirty="0" smtClean="0"/>
          </a:p>
          <a:p>
            <a:r>
              <a:rPr lang="en-US" smtClean="0"/>
              <a:t>iTunes App </a:t>
            </a:r>
            <a:r>
              <a:rPr lang="en-US" dirty="0" smtClean="0"/>
              <a:t>Store </a:t>
            </a:r>
          </a:p>
          <a:p>
            <a:pPr lvl="1"/>
            <a:r>
              <a:rPr lang="en-US" dirty="0" smtClean="0"/>
              <a:t>Student/Classroom Observation &amp; Analysis (SCOA)</a:t>
            </a: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949232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Contact Information</a:t>
            </a:r>
            <a:endParaRPr lang="en-US" dirty="0">
              <a:solidFill>
                <a:srgbClr val="008000"/>
              </a:solidFill>
            </a:endParaRPr>
          </a:p>
        </p:txBody>
      </p:sp>
      <p:sp>
        <p:nvSpPr>
          <p:cNvPr id="3" name="Content Placeholder 2"/>
          <p:cNvSpPr>
            <a:spLocks noGrp="1"/>
          </p:cNvSpPr>
          <p:nvPr>
            <p:ph idx="1"/>
          </p:nvPr>
        </p:nvSpPr>
        <p:spPr/>
        <p:txBody>
          <a:bodyPr/>
          <a:lstStyle/>
          <a:p>
            <a:r>
              <a:rPr lang="en-US" sz="2800" dirty="0" smtClean="0"/>
              <a:t>Danielle Starkey HOM SWPBS Regional Consultant</a:t>
            </a:r>
          </a:p>
          <a:p>
            <a:pPr lvl="1"/>
            <a:r>
              <a:rPr lang="en-US" dirty="0" smtClean="0">
                <a:hlinkClick r:id="rId2"/>
              </a:rPr>
              <a:t>starkeyd@missouri.edu</a:t>
            </a:r>
            <a:endParaRPr lang="en-US" dirty="0" smtClean="0"/>
          </a:p>
          <a:p>
            <a:pPr marL="457200" lvl="1" indent="0">
              <a:buNone/>
            </a:pPr>
            <a:endParaRPr lang="en-US" dirty="0" smtClean="0"/>
          </a:p>
          <a:p>
            <a:r>
              <a:rPr lang="en-US" sz="2800" dirty="0" smtClean="0"/>
              <a:t>Christie Lewis, South Park Elementary Counselor</a:t>
            </a:r>
          </a:p>
          <a:p>
            <a:pPr lvl="1"/>
            <a:r>
              <a:rPr lang="en-US" dirty="0" smtClean="0">
                <a:hlinkClick r:id="rId3"/>
              </a:rPr>
              <a:t>clewis@moberly.k12.mo.us</a:t>
            </a:r>
            <a:endParaRPr lang="en-US" dirty="0" smtClean="0"/>
          </a:p>
          <a:p>
            <a:pPr marL="457200" lvl="1" indent="0">
              <a:buNone/>
            </a:pPr>
            <a:endParaRPr lang="en-US" dirty="0" smtClean="0"/>
          </a:p>
          <a:p>
            <a:r>
              <a:rPr lang="en-US" sz="2800" dirty="0" smtClean="0"/>
              <a:t>Barb Mitchell, MO SWPBS Tier 2/3 Consultant</a:t>
            </a:r>
          </a:p>
          <a:p>
            <a:pPr lvl="1"/>
            <a:r>
              <a:rPr lang="en-US" dirty="0" smtClean="0">
                <a:hlinkClick r:id="rId4"/>
              </a:rPr>
              <a:t>mitchellbs@missouri.edu</a:t>
            </a:r>
            <a:endParaRPr lang="en-US" dirty="0" smtClean="0"/>
          </a:p>
          <a:p>
            <a:pPr marL="457200" lvl="1" indent="0">
              <a:buNone/>
            </a:pPr>
            <a:endParaRPr lang="en-US" dirty="0"/>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8425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solidFill>
                  <a:srgbClr val="008000"/>
                </a:solidFill>
              </a:rPr>
              <a:t>Effective Classrooms</a:t>
            </a:r>
            <a:endParaRPr lang="en-US" dirty="0">
              <a:solidFill>
                <a:srgbClr val="008000"/>
              </a:solidFill>
            </a:endParaRPr>
          </a:p>
        </p:txBody>
      </p:sp>
      <p:sp>
        <p:nvSpPr>
          <p:cNvPr id="3" name="Content Placeholder 2"/>
          <p:cNvSpPr>
            <a:spLocks noGrp="1"/>
          </p:cNvSpPr>
          <p:nvPr>
            <p:ph idx="1"/>
          </p:nvPr>
        </p:nvSpPr>
        <p:spPr>
          <a:xfrm>
            <a:off x="457200" y="1600200"/>
            <a:ext cx="8229600" cy="4976968"/>
          </a:xfrm>
        </p:spPr>
        <p:txBody>
          <a:bodyPr>
            <a:normAutofit/>
          </a:bodyPr>
          <a:lstStyle/>
          <a:p>
            <a:r>
              <a:rPr lang="en-US" dirty="0"/>
              <a:t>H</a:t>
            </a:r>
            <a:r>
              <a:rPr lang="en-US" dirty="0" smtClean="0"/>
              <a:t>ave teachers that</a:t>
            </a:r>
          </a:p>
          <a:p>
            <a:pPr lvl="1"/>
            <a:r>
              <a:rPr lang="en-US" sz="2400" dirty="0" smtClean="0"/>
              <a:t>Clearly specify goals &amp; objectives with direction</a:t>
            </a:r>
          </a:p>
          <a:p>
            <a:pPr lvl="1"/>
            <a:r>
              <a:rPr lang="en-US" sz="2400" dirty="0" smtClean="0"/>
              <a:t>Engage with students throughout the lesson</a:t>
            </a:r>
          </a:p>
          <a:p>
            <a:pPr lvl="1"/>
            <a:r>
              <a:rPr lang="en-US" sz="2400" dirty="0" smtClean="0"/>
              <a:t>Explain, model, demonstrate all rules &amp; concepts</a:t>
            </a:r>
          </a:p>
          <a:p>
            <a:pPr lvl="1"/>
            <a:r>
              <a:rPr lang="en-US" sz="2400" dirty="0" smtClean="0"/>
              <a:t>Use OTR to engage students</a:t>
            </a:r>
          </a:p>
          <a:p>
            <a:pPr lvl="1"/>
            <a:r>
              <a:rPr lang="en-US" sz="2400" dirty="0" smtClean="0"/>
              <a:t>Provide prompts &amp; reminders  throughout the lesson</a:t>
            </a:r>
          </a:p>
          <a:p>
            <a:pPr lvl="1"/>
            <a:r>
              <a:rPr lang="en-US" sz="2400" dirty="0" smtClean="0"/>
              <a:t>Provide high levels of appropriate feedback</a:t>
            </a:r>
          </a:p>
          <a:p>
            <a:pPr lvl="2"/>
            <a:r>
              <a:rPr lang="en-US" dirty="0" smtClean="0"/>
              <a:t>Specific praise &amp; corrective feedback</a:t>
            </a:r>
            <a:endParaRPr lang="en-US" sz="2600" dirty="0" smtClean="0"/>
          </a:p>
          <a:p>
            <a:pPr marL="0" indent="0" algn="ctr">
              <a:buNone/>
            </a:pPr>
            <a:endParaRPr lang="en-US" sz="2400" dirty="0" smtClean="0"/>
          </a:p>
          <a:p>
            <a:pPr marL="0" indent="0" algn="ctr">
              <a:buNone/>
            </a:pPr>
            <a:r>
              <a:rPr lang="en-US" sz="2400" dirty="0" smtClean="0"/>
              <a:t>(Hirn &amp; Scott, 2012)</a:t>
            </a:r>
            <a:endParaRPr lang="en-US" sz="2400" dirty="0"/>
          </a:p>
        </p:txBody>
      </p:sp>
      <p:grpSp>
        <p:nvGrpSpPr>
          <p:cNvPr id="4" name="Group 16"/>
          <p:cNvGrpSpPr>
            <a:grpSpLocks/>
          </p:cNvGrpSpPr>
          <p:nvPr/>
        </p:nvGrpSpPr>
        <p:grpSpPr bwMode="auto">
          <a:xfrm>
            <a:off x="12700" y="6211888"/>
            <a:ext cx="9144000" cy="65881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37516818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Effective Classroom Practices</a:t>
            </a:r>
            <a:endParaRPr lang="en-US" dirty="0">
              <a:solidFill>
                <a:srgbClr val="FF0000"/>
              </a:solidFill>
            </a:endParaRPr>
          </a:p>
        </p:txBody>
      </p:sp>
      <p:sp>
        <p:nvSpPr>
          <p:cNvPr id="3" name="Content Placeholder 2"/>
          <p:cNvSpPr>
            <a:spLocks noGrp="1"/>
          </p:cNvSpPr>
          <p:nvPr>
            <p:ph idx="1"/>
          </p:nvPr>
        </p:nvSpPr>
        <p:spPr>
          <a:xfrm>
            <a:off x="999296" y="1553730"/>
            <a:ext cx="7287030" cy="4525963"/>
          </a:xfrm>
        </p:spPr>
        <p:txBody>
          <a:bodyPr>
            <a:normAutofit lnSpcReduction="10000"/>
          </a:bodyPr>
          <a:lstStyle/>
          <a:p>
            <a:pPr marL="514350" indent="-514350">
              <a:buClr>
                <a:srgbClr val="008000"/>
              </a:buClr>
              <a:buFont typeface="+mj-lt"/>
              <a:buAutoNum type="arabicPeriod"/>
            </a:pPr>
            <a:r>
              <a:rPr lang="en-US" dirty="0" smtClean="0"/>
              <a:t>Classroom Expectations</a:t>
            </a:r>
          </a:p>
          <a:p>
            <a:pPr marL="514350" indent="-514350">
              <a:buClr>
                <a:srgbClr val="008000"/>
              </a:buClr>
              <a:buFont typeface="+mj-lt"/>
              <a:buAutoNum type="arabicPeriod"/>
            </a:pPr>
            <a:r>
              <a:rPr lang="en-US" dirty="0" smtClean="0"/>
              <a:t>Classroom Procedures &amp; Routines</a:t>
            </a:r>
          </a:p>
          <a:p>
            <a:pPr marL="514350" indent="-514350">
              <a:buClr>
                <a:srgbClr val="008000"/>
              </a:buClr>
              <a:buFont typeface="+mj-lt"/>
              <a:buAutoNum type="arabicPeriod"/>
            </a:pPr>
            <a:r>
              <a:rPr lang="en-US" dirty="0" smtClean="0"/>
              <a:t>Encouraging Expected Behavior</a:t>
            </a:r>
          </a:p>
          <a:p>
            <a:pPr marL="514350" indent="-514350">
              <a:buClr>
                <a:srgbClr val="008000"/>
              </a:buClr>
              <a:buFont typeface="+mj-lt"/>
              <a:buAutoNum type="arabicPeriod"/>
            </a:pPr>
            <a:r>
              <a:rPr lang="en-US" dirty="0" smtClean="0"/>
              <a:t>Discouraging Inappropriate Behavior</a:t>
            </a:r>
          </a:p>
          <a:p>
            <a:pPr marL="514350" indent="-514350">
              <a:buClr>
                <a:srgbClr val="008000"/>
              </a:buClr>
              <a:buFont typeface="+mj-lt"/>
              <a:buAutoNum type="arabicPeriod"/>
            </a:pPr>
            <a:r>
              <a:rPr lang="en-US" dirty="0" smtClean="0"/>
              <a:t>Active Supervision</a:t>
            </a:r>
          </a:p>
          <a:p>
            <a:pPr marL="514350" indent="-514350">
              <a:buClr>
                <a:srgbClr val="008000"/>
              </a:buClr>
              <a:buFont typeface="+mj-lt"/>
              <a:buAutoNum type="arabicPeriod"/>
            </a:pPr>
            <a:r>
              <a:rPr lang="en-US" dirty="0" smtClean="0"/>
              <a:t>Opportunities to Respond</a:t>
            </a:r>
          </a:p>
          <a:p>
            <a:pPr marL="514350" indent="-514350">
              <a:buClr>
                <a:srgbClr val="008000"/>
              </a:buClr>
              <a:buFont typeface="+mj-lt"/>
              <a:buAutoNum type="arabicPeriod"/>
            </a:pPr>
            <a:r>
              <a:rPr lang="en-US" dirty="0" smtClean="0"/>
              <a:t>Activity Sequencing &amp; Choice</a:t>
            </a:r>
          </a:p>
          <a:p>
            <a:pPr marL="514350" indent="-514350">
              <a:buClr>
                <a:srgbClr val="008000"/>
              </a:buClr>
              <a:buFont typeface="+mj-lt"/>
              <a:buAutoNum type="arabicPeriod"/>
            </a:pPr>
            <a:r>
              <a:rPr lang="en-US" dirty="0" smtClean="0"/>
              <a:t>Task Difficulty</a:t>
            </a:r>
          </a:p>
          <a:p>
            <a:pPr marL="514350" indent="-514350">
              <a:buFont typeface="+mj-lt"/>
              <a:buAutoNum type="arabicPeriod"/>
            </a:pPr>
            <a:endParaRPr lang="en-US" dirty="0"/>
          </a:p>
        </p:txBody>
      </p:sp>
      <p:grpSp>
        <p:nvGrpSpPr>
          <p:cNvPr id="5" name="Group 4"/>
          <p:cNvGrpSpPr/>
          <p:nvPr/>
        </p:nvGrpSpPr>
        <p:grpSpPr>
          <a:xfrm>
            <a:off x="12700" y="6288897"/>
            <a:ext cx="9144378" cy="581802"/>
            <a:chOff x="12700" y="6288897"/>
            <a:chExt cx="9144378" cy="58180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488678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SCOA Data Collection Tool</a:t>
            </a:r>
            <a:endParaRPr lang="en-US" dirty="0">
              <a:solidFill>
                <a:srgbClr val="008000"/>
              </a:solidFill>
            </a:endParaRPr>
          </a:p>
        </p:txBody>
      </p:sp>
      <p:sp>
        <p:nvSpPr>
          <p:cNvPr id="3" name="Content Placeholder 2"/>
          <p:cNvSpPr>
            <a:spLocks noGrp="1"/>
          </p:cNvSpPr>
          <p:nvPr>
            <p:ph idx="1"/>
          </p:nvPr>
        </p:nvSpPr>
        <p:spPr/>
        <p:txBody>
          <a:bodyPr>
            <a:normAutofit/>
          </a:bodyPr>
          <a:lstStyle/>
          <a:p>
            <a:r>
              <a:rPr lang="en-US" dirty="0" smtClean="0"/>
              <a:t>Student/Classroom Observation &amp; Analysis (SCOA)</a:t>
            </a:r>
          </a:p>
          <a:p>
            <a:pPr marL="0" indent="0">
              <a:buNone/>
            </a:pPr>
            <a:endParaRPr lang="en-US" sz="2000" dirty="0" smtClean="0"/>
          </a:p>
          <a:p>
            <a:pPr lvl="1"/>
            <a:r>
              <a:rPr lang="en-US" dirty="0" smtClean="0">
                <a:solidFill>
                  <a:srgbClr val="FF0000"/>
                </a:solidFill>
              </a:rPr>
              <a:t>Monitor effective teacher practices in real time, during classroom instruction.</a:t>
            </a:r>
          </a:p>
          <a:p>
            <a:pPr marL="457200" lvl="1" indent="0">
              <a:buNone/>
            </a:pPr>
            <a:endParaRPr lang="en-US" sz="2000" dirty="0" smtClean="0"/>
          </a:p>
          <a:p>
            <a:pPr lvl="1"/>
            <a:r>
              <a:rPr lang="en-US" dirty="0"/>
              <a:t>M</a:t>
            </a:r>
            <a:r>
              <a:rPr lang="en-US" dirty="0" smtClean="0"/>
              <a:t>onitor individual students’ response to instruction or intervention</a:t>
            </a:r>
            <a:endParaRPr lang="en-US" dirty="0"/>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528055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SCOA Data Collection Tool</a:t>
            </a:r>
            <a:endParaRPr lang="en-US" dirty="0">
              <a:solidFill>
                <a:srgbClr val="008000"/>
              </a:solidFill>
            </a:endParaRPr>
          </a:p>
        </p:txBody>
      </p:sp>
      <p:sp>
        <p:nvSpPr>
          <p:cNvPr id="3" name="Content Placeholder 2"/>
          <p:cNvSpPr>
            <a:spLocks noGrp="1"/>
          </p:cNvSpPr>
          <p:nvPr>
            <p:ph idx="1"/>
          </p:nvPr>
        </p:nvSpPr>
        <p:spPr>
          <a:xfrm>
            <a:off x="457200" y="1600200"/>
            <a:ext cx="8229600" cy="5003800"/>
          </a:xfrm>
        </p:spPr>
        <p:txBody>
          <a:bodyPr>
            <a:normAutofit/>
          </a:bodyPr>
          <a:lstStyle/>
          <a:p>
            <a:r>
              <a:rPr lang="en-US" dirty="0" smtClean="0"/>
              <a:t>Includes variables of effective instruction for teacher and students</a:t>
            </a:r>
          </a:p>
          <a:p>
            <a:pPr lvl="1"/>
            <a:r>
              <a:rPr lang="en-US" dirty="0" smtClean="0"/>
              <a:t>Additional variables may be added</a:t>
            </a:r>
          </a:p>
          <a:p>
            <a:pPr lvl="1"/>
            <a:r>
              <a:rPr lang="en-US" dirty="0" smtClean="0"/>
              <a:t>Provides duration and frequency data</a:t>
            </a:r>
          </a:p>
          <a:p>
            <a:pPr marL="457200" lvl="1" indent="0">
              <a:buNone/>
            </a:pPr>
            <a:endParaRPr lang="en-US" sz="1000" dirty="0" smtClean="0"/>
          </a:p>
          <a:p>
            <a:r>
              <a:rPr lang="en-US" dirty="0" smtClean="0"/>
              <a:t>Data can be exported into excel for calculations, analysis, and/or graphing</a:t>
            </a:r>
          </a:p>
          <a:p>
            <a:pPr marL="0" indent="0">
              <a:buNone/>
            </a:pPr>
            <a:endParaRPr lang="en-US" sz="1000" dirty="0" smtClean="0"/>
          </a:p>
          <a:p>
            <a:r>
              <a:rPr lang="en-US" dirty="0" smtClean="0"/>
              <a:t>Facilitates repeated observations and on-going monitoring</a:t>
            </a:r>
          </a:p>
        </p:txBody>
      </p:sp>
      <p:grpSp>
        <p:nvGrpSpPr>
          <p:cNvPr id="4" name="Group 16"/>
          <p:cNvGrpSpPr>
            <a:grpSpLocks/>
          </p:cNvGrpSpPr>
          <p:nvPr/>
        </p:nvGrpSpPr>
        <p:grpSpPr bwMode="auto">
          <a:xfrm>
            <a:off x="12700" y="6211888"/>
            <a:ext cx="9144000" cy="65881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289032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SCOA Data Collection Tool</a:t>
            </a:r>
            <a:endParaRPr lang="en-US" dirty="0">
              <a:solidFill>
                <a:srgbClr val="008000"/>
              </a:solidFill>
            </a:endParaRPr>
          </a:p>
        </p:txBody>
      </p:sp>
      <p:sp>
        <p:nvSpPr>
          <p:cNvPr id="3" name="Content Placeholder 2"/>
          <p:cNvSpPr>
            <a:spLocks noGrp="1"/>
          </p:cNvSpPr>
          <p:nvPr>
            <p:ph idx="1"/>
          </p:nvPr>
        </p:nvSpPr>
        <p:spPr>
          <a:xfrm>
            <a:off x="457200" y="1417639"/>
            <a:ext cx="8229600" cy="4871684"/>
          </a:xfrm>
        </p:spPr>
        <p:txBody>
          <a:bodyPr>
            <a:normAutofit lnSpcReduction="10000"/>
          </a:bodyPr>
          <a:lstStyle/>
          <a:p>
            <a:r>
              <a:rPr lang="en-US" dirty="0"/>
              <a:t>V</a:t>
            </a:r>
            <a:r>
              <a:rPr lang="en-US" dirty="0" smtClean="0"/>
              <a:t>ariables </a:t>
            </a:r>
            <a:r>
              <a:rPr lang="en-US" dirty="0"/>
              <a:t>are programmed and ready for </a:t>
            </a:r>
            <a:r>
              <a:rPr lang="en-US" dirty="0" smtClean="0"/>
              <a:t>use.</a:t>
            </a:r>
          </a:p>
          <a:p>
            <a:pPr marL="0" indent="0">
              <a:buNone/>
            </a:pPr>
            <a:endParaRPr lang="en-US" sz="900" dirty="0" smtClean="0"/>
          </a:p>
          <a:p>
            <a:r>
              <a:rPr lang="en-US" dirty="0" smtClean="0"/>
              <a:t>Include 4 </a:t>
            </a:r>
            <a:r>
              <a:rPr lang="en-US" dirty="0"/>
              <a:t>categories:</a:t>
            </a:r>
          </a:p>
          <a:p>
            <a:pPr lvl="1"/>
            <a:r>
              <a:rPr lang="en-US" dirty="0"/>
              <a:t>instructional variables, </a:t>
            </a:r>
            <a:endParaRPr lang="en-US" dirty="0" smtClean="0"/>
          </a:p>
          <a:p>
            <a:pPr lvl="1"/>
            <a:r>
              <a:rPr lang="en-US" dirty="0" smtClean="0"/>
              <a:t>teacher </a:t>
            </a:r>
            <a:r>
              <a:rPr lang="en-US" dirty="0"/>
              <a:t>observation variables, </a:t>
            </a:r>
            <a:endParaRPr lang="en-US" dirty="0" smtClean="0"/>
          </a:p>
          <a:p>
            <a:pPr lvl="1"/>
            <a:r>
              <a:rPr lang="en-US" dirty="0" smtClean="0"/>
              <a:t>student </a:t>
            </a:r>
            <a:r>
              <a:rPr lang="en-US" dirty="0"/>
              <a:t>observation variables, and </a:t>
            </a:r>
            <a:endParaRPr lang="en-US" dirty="0" smtClean="0"/>
          </a:p>
          <a:p>
            <a:pPr lvl="1"/>
            <a:r>
              <a:rPr lang="en-US" dirty="0" smtClean="0"/>
              <a:t>custom variables</a:t>
            </a:r>
          </a:p>
          <a:p>
            <a:pPr marL="457200" lvl="1" indent="0">
              <a:buNone/>
            </a:pPr>
            <a:endParaRPr lang="en-US" sz="900" dirty="0" smtClean="0"/>
          </a:p>
          <a:p>
            <a:r>
              <a:rPr lang="en-US" dirty="0" smtClean="0"/>
              <a:t>Manual includes a definition of each variable</a:t>
            </a:r>
          </a:p>
          <a:p>
            <a:r>
              <a:rPr lang="en-US" dirty="0" smtClean="0"/>
              <a:t>Overall timer that is set to desired length of observation</a:t>
            </a:r>
            <a:endParaRPr lang="en-US" dirty="0"/>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302380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SCOA Data Collection Tool</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Instructional Variables (duration)</a:t>
            </a:r>
          </a:p>
          <a:p>
            <a:pPr lvl="1"/>
            <a:r>
              <a:rPr lang="en-US" sz="3200" dirty="0" smtClean="0"/>
              <a:t>Independent work</a:t>
            </a:r>
          </a:p>
          <a:p>
            <a:pPr lvl="1"/>
            <a:r>
              <a:rPr lang="en-US" sz="3200" dirty="0" smtClean="0"/>
              <a:t>One on One</a:t>
            </a:r>
          </a:p>
          <a:p>
            <a:pPr lvl="1"/>
            <a:r>
              <a:rPr lang="en-US" sz="3200" dirty="0" smtClean="0"/>
              <a:t>Small Group Peer</a:t>
            </a:r>
          </a:p>
          <a:p>
            <a:pPr lvl="1"/>
            <a:r>
              <a:rPr lang="en-US" sz="3200" dirty="0" smtClean="0"/>
              <a:t>Small Group Teacher</a:t>
            </a:r>
          </a:p>
          <a:p>
            <a:pPr lvl="1"/>
            <a:r>
              <a:rPr lang="en-US" sz="3200" dirty="0" smtClean="0"/>
              <a:t>Whole Group</a:t>
            </a:r>
            <a:endParaRPr lang="en-US" sz="3200" dirty="0"/>
          </a:p>
        </p:txBody>
      </p:sp>
      <p:grpSp>
        <p:nvGrpSpPr>
          <p:cNvPr id="5" name="Group 16"/>
          <p:cNvGrpSpPr>
            <a:grpSpLocks/>
          </p:cNvGrpSpPr>
          <p:nvPr/>
        </p:nvGrpSpPr>
        <p:grpSpPr bwMode="auto">
          <a:xfrm>
            <a:off x="12700" y="6211888"/>
            <a:ext cx="9144000" cy="65881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cs typeface="+mn-cs"/>
                </a:rPr>
                <a:t>MO SW-PBS</a:t>
              </a:r>
            </a:p>
          </p:txBody>
        </p:sp>
      </p:grpSp>
    </p:spTree>
    <p:extLst>
      <p:ext uri="{BB962C8B-B14F-4D97-AF65-F5344CB8AC3E}">
        <p14:creationId xmlns:p14="http://schemas.microsoft.com/office/powerpoint/2010/main" val="1306145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384</TotalTime>
  <Words>1831</Words>
  <Application>Microsoft Macintosh PowerPoint</Application>
  <PresentationFormat>On-screen Show (4:3)</PresentationFormat>
  <Paragraphs>430</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Schedule of Session</vt:lpstr>
      <vt:lpstr>Using Data to Provide Feedback for Classroom Level PBS Practices</vt:lpstr>
      <vt:lpstr>Session Outcomes</vt:lpstr>
      <vt:lpstr> Effective Classrooms</vt:lpstr>
      <vt:lpstr>Effective Classroom Practices</vt:lpstr>
      <vt:lpstr>SCOA Data Collection Tool</vt:lpstr>
      <vt:lpstr>SCOA Data Collection Tool</vt:lpstr>
      <vt:lpstr>SCOA Data Collection Tool</vt:lpstr>
      <vt:lpstr>SCOA Data Collection Tool</vt:lpstr>
      <vt:lpstr>SCOA Data Collection Tool</vt:lpstr>
      <vt:lpstr>SCOA Data Collection Tool</vt:lpstr>
      <vt:lpstr> SCOA Data Collection Tool </vt:lpstr>
      <vt:lpstr>SCOA Data Collection Tool</vt:lpstr>
      <vt:lpstr>SCOA Data Collection Tool</vt:lpstr>
      <vt:lpstr>SCOA Data Collection Tool   </vt:lpstr>
      <vt:lpstr>  South Park Elementary School Moberly, Missouri </vt:lpstr>
      <vt:lpstr>A Look At South Park</vt:lpstr>
      <vt:lpstr>PBS at South Park</vt:lpstr>
      <vt:lpstr>PBS Routines at South Park</vt:lpstr>
      <vt:lpstr>Advanced Tiers</vt:lpstr>
      <vt:lpstr>School-wide Screening Project</vt:lpstr>
      <vt:lpstr>Screening Results</vt:lpstr>
      <vt:lpstr>Addressing Student Needs Universally </vt:lpstr>
      <vt:lpstr>Using PSF: Encouraging Positive Behavior</vt:lpstr>
      <vt:lpstr>Teaching Staff to Encourage with PSF</vt:lpstr>
      <vt:lpstr>South Park Example</vt:lpstr>
      <vt:lpstr>Training Schedule</vt:lpstr>
      <vt:lpstr>Positive Specific Pre, Mid, Post: Desired 4 : 1 ratio</vt:lpstr>
      <vt:lpstr>PSF Produces Positive Results</vt:lpstr>
      <vt:lpstr>South Park Year End ODR Statistics 2012-2013</vt:lpstr>
      <vt:lpstr>PowerPoint Presentation</vt:lpstr>
      <vt:lpstr>PowerPoint Presentation</vt:lpstr>
      <vt:lpstr>PowerPoint Presentation</vt:lpstr>
      <vt:lpstr>PowerPoint Presentation</vt:lpstr>
      <vt:lpstr>Classroom Teacher Perceptions</vt:lpstr>
      <vt:lpstr>Next Year?</vt:lpstr>
      <vt:lpstr>Conclusion</vt:lpstr>
      <vt:lpstr>Contact Information</vt:lpstr>
    </vt:vector>
  </TitlesOfParts>
  <Company>University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Presentation</dc:title>
  <dc:creator>College of Education</dc:creator>
  <cp:lastModifiedBy>College of Education</cp:lastModifiedBy>
  <cp:revision>34</cp:revision>
  <dcterms:created xsi:type="dcterms:W3CDTF">2013-05-16T18:35:45Z</dcterms:created>
  <dcterms:modified xsi:type="dcterms:W3CDTF">2013-06-06T18:21:35Z</dcterms:modified>
</cp:coreProperties>
</file>