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8" r:id="rId1"/>
  </p:sldMasterIdLst>
  <p:notesMasterIdLst>
    <p:notesMasterId r:id="rId33"/>
  </p:notesMasterIdLst>
  <p:sldIdLst>
    <p:sldId id="286" r:id="rId2"/>
    <p:sldId id="262" r:id="rId3"/>
    <p:sldId id="263" r:id="rId4"/>
    <p:sldId id="264" r:id="rId5"/>
    <p:sldId id="265" r:id="rId6"/>
    <p:sldId id="266" r:id="rId7"/>
    <p:sldId id="267" r:id="rId8"/>
    <p:sldId id="268" r:id="rId9"/>
    <p:sldId id="260" r:id="rId10"/>
    <p:sldId id="280" r:id="rId11"/>
    <p:sldId id="287" r:id="rId12"/>
    <p:sldId id="257" r:id="rId13"/>
    <p:sldId id="258" r:id="rId14"/>
    <p:sldId id="274" r:id="rId15"/>
    <p:sldId id="259" r:id="rId16"/>
    <p:sldId id="277" r:id="rId17"/>
    <p:sldId id="275" r:id="rId18"/>
    <p:sldId id="278" r:id="rId19"/>
    <p:sldId id="276" r:id="rId20"/>
    <p:sldId id="269" r:id="rId21"/>
    <p:sldId id="270" r:id="rId22"/>
    <p:sldId id="271" r:id="rId23"/>
    <p:sldId id="261" r:id="rId24"/>
    <p:sldId id="281" r:id="rId25"/>
    <p:sldId id="272" r:id="rId26"/>
    <p:sldId id="279" r:id="rId27"/>
    <p:sldId id="273" r:id="rId28"/>
    <p:sldId id="282" r:id="rId29"/>
    <p:sldId id="283" r:id="rId30"/>
    <p:sldId id="284" r:id="rId31"/>
    <p:sldId id="285"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94660"/>
  </p:normalViewPr>
  <p:slideViewPr>
    <p:cSldViewPr>
      <p:cViewPr>
        <p:scale>
          <a:sx n="76" d="100"/>
          <a:sy n="76" d="100"/>
        </p:scale>
        <p:origin x="-1200" y="1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6095472440945"/>
          <c:y val="6.5585875984252001E-2"/>
          <c:w val="0.635717496946545"/>
          <c:h val="0.66706988188976402"/>
        </c:manualLayout>
      </c:layout>
      <c:barChart>
        <c:barDir val="col"/>
        <c:grouping val="clustered"/>
        <c:varyColors val="0"/>
        <c:ser>
          <c:idx val="0"/>
          <c:order val="0"/>
          <c:tx>
            <c:strRef>
              <c:f>Sheet1!$B$1</c:f>
              <c:strCache>
                <c:ptCount val="1"/>
                <c:pt idx="0">
                  <c:v>2012/2013</c:v>
                </c:pt>
              </c:strCache>
            </c:strRef>
          </c:tx>
          <c:invertIfNegative val="0"/>
          <c:cat>
            <c:strRef>
              <c:f>Sheet1!$A$2:$A$11</c:f>
              <c:strCache>
                <c:ptCount val="10"/>
                <c:pt idx="0">
                  <c:v>August</c:v>
                </c:pt>
                <c:pt idx="1">
                  <c:v>Sept.</c:v>
                </c:pt>
                <c:pt idx="2">
                  <c:v>October</c:v>
                </c:pt>
                <c:pt idx="3">
                  <c:v>November</c:v>
                </c:pt>
                <c:pt idx="4">
                  <c:v>December</c:v>
                </c:pt>
                <c:pt idx="5">
                  <c:v>January</c:v>
                </c:pt>
                <c:pt idx="6">
                  <c:v>February</c:v>
                </c:pt>
                <c:pt idx="7">
                  <c:v>March</c:v>
                </c:pt>
                <c:pt idx="8">
                  <c:v>April</c:v>
                </c:pt>
                <c:pt idx="9">
                  <c:v>May</c:v>
                </c:pt>
              </c:strCache>
            </c:strRef>
          </c:cat>
          <c:val>
            <c:numRef>
              <c:f>Sheet1!$B$2:$B$11</c:f>
              <c:numCache>
                <c:formatCode>General</c:formatCode>
                <c:ptCount val="10"/>
                <c:pt idx="0">
                  <c:v>2</c:v>
                </c:pt>
                <c:pt idx="1">
                  <c:v>6</c:v>
                </c:pt>
                <c:pt idx="2">
                  <c:v>4</c:v>
                </c:pt>
                <c:pt idx="3">
                  <c:v>6</c:v>
                </c:pt>
                <c:pt idx="4">
                  <c:v>5</c:v>
                </c:pt>
                <c:pt idx="5">
                  <c:v>7</c:v>
                </c:pt>
                <c:pt idx="6">
                  <c:v>9</c:v>
                </c:pt>
                <c:pt idx="7">
                  <c:v>8</c:v>
                </c:pt>
                <c:pt idx="8">
                  <c:v>10</c:v>
                </c:pt>
                <c:pt idx="9">
                  <c:v>3</c:v>
                </c:pt>
              </c:numCache>
            </c:numRef>
          </c:val>
        </c:ser>
        <c:ser>
          <c:idx val="1"/>
          <c:order val="1"/>
          <c:tx>
            <c:strRef>
              <c:f>Sheet1!$C$1</c:f>
              <c:strCache>
                <c:ptCount val="1"/>
                <c:pt idx="0">
                  <c:v>2013/2014</c:v>
                </c:pt>
              </c:strCache>
            </c:strRef>
          </c:tx>
          <c:invertIfNegative val="0"/>
          <c:cat>
            <c:strRef>
              <c:f>Sheet1!$A$2:$A$11</c:f>
              <c:strCache>
                <c:ptCount val="10"/>
                <c:pt idx="0">
                  <c:v>August</c:v>
                </c:pt>
                <c:pt idx="1">
                  <c:v>Sept.</c:v>
                </c:pt>
                <c:pt idx="2">
                  <c:v>October</c:v>
                </c:pt>
                <c:pt idx="3">
                  <c:v>November</c:v>
                </c:pt>
                <c:pt idx="4">
                  <c:v>December</c:v>
                </c:pt>
                <c:pt idx="5">
                  <c:v>January</c:v>
                </c:pt>
                <c:pt idx="6">
                  <c:v>February</c:v>
                </c:pt>
                <c:pt idx="7">
                  <c:v>March</c:v>
                </c:pt>
                <c:pt idx="8">
                  <c:v>April</c:v>
                </c:pt>
                <c:pt idx="9">
                  <c:v>May</c:v>
                </c:pt>
              </c:strCache>
            </c:strRef>
          </c:cat>
          <c:val>
            <c:numRef>
              <c:f>Sheet1!$C$2:$C$11</c:f>
              <c:numCache>
                <c:formatCode>General</c:formatCode>
                <c:ptCount val="10"/>
                <c:pt idx="0">
                  <c:v>3</c:v>
                </c:pt>
                <c:pt idx="1">
                  <c:v>2</c:v>
                </c:pt>
                <c:pt idx="2">
                  <c:v>2</c:v>
                </c:pt>
                <c:pt idx="3">
                  <c:v>3</c:v>
                </c:pt>
                <c:pt idx="4">
                  <c:v>1</c:v>
                </c:pt>
                <c:pt idx="5">
                  <c:v>2</c:v>
                </c:pt>
                <c:pt idx="6">
                  <c:v>2</c:v>
                </c:pt>
                <c:pt idx="7">
                  <c:v>3</c:v>
                </c:pt>
                <c:pt idx="8">
                  <c:v>3</c:v>
                </c:pt>
                <c:pt idx="9">
                  <c:v>1</c:v>
                </c:pt>
              </c:numCache>
            </c:numRef>
          </c:val>
        </c:ser>
        <c:dLbls>
          <c:showLegendKey val="0"/>
          <c:showVal val="0"/>
          <c:showCatName val="0"/>
          <c:showSerName val="0"/>
          <c:showPercent val="0"/>
          <c:showBubbleSize val="0"/>
        </c:dLbls>
        <c:gapWidth val="150"/>
        <c:axId val="70981888"/>
        <c:axId val="70987776"/>
      </c:barChart>
      <c:catAx>
        <c:axId val="70981888"/>
        <c:scaling>
          <c:orientation val="minMax"/>
        </c:scaling>
        <c:delete val="0"/>
        <c:axPos val="b"/>
        <c:majorTickMark val="out"/>
        <c:minorTickMark val="none"/>
        <c:tickLblPos val="nextTo"/>
        <c:crossAx val="70987776"/>
        <c:crosses val="autoZero"/>
        <c:auto val="1"/>
        <c:lblAlgn val="ctr"/>
        <c:lblOffset val="100"/>
        <c:noMultiLvlLbl val="0"/>
      </c:catAx>
      <c:valAx>
        <c:axId val="70987776"/>
        <c:scaling>
          <c:orientation val="minMax"/>
        </c:scaling>
        <c:delete val="0"/>
        <c:axPos val="l"/>
        <c:majorGridlines/>
        <c:numFmt formatCode="General" sourceLinked="1"/>
        <c:majorTickMark val="out"/>
        <c:minorTickMark val="none"/>
        <c:tickLblPos val="nextTo"/>
        <c:crossAx val="70981888"/>
        <c:crosses val="autoZero"/>
        <c:crossBetween val="between"/>
      </c:valAx>
    </c:plotArea>
    <c:legend>
      <c:legendPos val="r"/>
      <c:layout>
        <c:manualLayout>
          <c:xMode val="edge"/>
          <c:yMode val="edge"/>
          <c:x val="0.80221185667008998"/>
          <c:y val="0.52840969488189005"/>
          <c:w val="0.19778814332990999"/>
          <c:h val="0.16193061023621999"/>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8108197640343"/>
          <c:y val="7.6041595344060298E-2"/>
          <c:w val="0.717478148969243"/>
          <c:h val="0.71788343033207802"/>
        </c:manualLayout>
      </c:layout>
      <c:barChart>
        <c:barDir val="col"/>
        <c:grouping val="clustered"/>
        <c:varyColors val="0"/>
        <c:ser>
          <c:idx val="0"/>
          <c:order val="0"/>
          <c:tx>
            <c:strRef>
              <c:f>Sheet1!$B$1</c:f>
              <c:strCache>
                <c:ptCount val="1"/>
                <c:pt idx="0">
                  <c:v>2012/2013</c:v>
                </c:pt>
              </c:strCache>
            </c:strRef>
          </c:tx>
          <c:invertIfNegative val="0"/>
          <c:cat>
            <c:strRef>
              <c:f>Sheet1!$A$2:$A$5</c:f>
              <c:strCache>
                <c:ptCount val="4"/>
                <c:pt idx="0">
                  <c:v>Disruptive Behavior</c:v>
                </c:pt>
                <c:pt idx="1">
                  <c:v>Dangerous Behavior</c:v>
                </c:pt>
                <c:pt idx="2">
                  <c:v>Defiance of Authority</c:v>
                </c:pt>
                <c:pt idx="3">
                  <c:v>Chronic Misconduct</c:v>
                </c:pt>
              </c:strCache>
            </c:strRef>
          </c:cat>
          <c:val>
            <c:numRef>
              <c:f>Sheet1!$B$2:$B$5</c:f>
              <c:numCache>
                <c:formatCode>General</c:formatCode>
                <c:ptCount val="4"/>
                <c:pt idx="0">
                  <c:v>285</c:v>
                </c:pt>
                <c:pt idx="1">
                  <c:v>26</c:v>
                </c:pt>
                <c:pt idx="2">
                  <c:v>116</c:v>
                </c:pt>
                <c:pt idx="3">
                  <c:v>221</c:v>
                </c:pt>
              </c:numCache>
            </c:numRef>
          </c:val>
        </c:ser>
        <c:ser>
          <c:idx val="1"/>
          <c:order val="1"/>
          <c:tx>
            <c:strRef>
              <c:f>Sheet1!$C$1</c:f>
              <c:strCache>
                <c:ptCount val="1"/>
                <c:pt idx="0">
                  <c:v>2012/20132</c:v>
                </c:pt>
              </c:strCache>
            </c:strRef>
          </c:tx>
          <c:invertIfNegative val="0"/>
          <c:cat>
            <c:strRef>
              <c:f>Sheet1!$A$2:$A$5</c:f>
              <c:strCache>
                <c:ptCount val="4"/>
                <c:pt idx="0">
                  <c:v>Disruptive Behavior</c:v>
                </c:pt>
                <c:pt idx="1">
                  <c:v>Dangerous Behavior</c:v>
                </c:pt>
                <c:pt idx="2">
                  <c:v>Defiance of Authority</c:v>
                </c:pt>
                <c:pt idx="3">
                  <c:v>Chronic Misconduct</c:v>
                </c:pt>
              </c:strCache>
            </c:strRef>
          </c:cat>
          <c:val>
            <c:numRef>
              <c:f>Sheet1!$C$2:$C$5</c:f>
              <c:numCache>
                <c:formatCode>General</c:formatCode>
                <c:ptCount val="4"/>
                <c:pt idx="0">
                  <c:v>85</c:v>
                </c:pt>
                <c:pt idx="1">
                  <c:v>1</c:v>
                </c:pt>
                <c:pt idx="2">
                  <c:v>45</c:v>
                </c:pt>
                <c:pt idx="3">
                  <c:v>73</c:v>
                </c:pt>
              </c:numCache>
            </c:numRef>
          </c:val>
        </c:ser>
        <c:dLbls>
          <c:showLegendKey val="0"/>
          <c:showVal val="0"/>
          <c:showCatName val="0"/>
          <c:showSerName val="0"/>
          <c:showPercent val="0"/>
          <c:showBubbleSize val="0"/>
        </c:dLbls>
        <c:gapWidth val="150"/>
        <c:axId val="71034752"/>
        <c:axId val="71036288"/>
      </c:barChart>
      <c:catAx>
        <c:axId val="71034752"/>
        <c:scaling>
          <c:orientation val="minMax"/>
        </c:scaling>
        <c:delete val="0"/>
        <c:axPos val="b"/>
        <c:majorTickMark val="out"/>
        <c:minorTickMark val="none"/>
        <c:tickLblPos val="nextTo"/>
        <c:crossAx val="71036288"/>
        <c:crosses val="autoZero"/>
        <c:auto val="1"/>
        <c:lblAlgn val="ctr"/>
        <c:lblOffset val="100"/>
        <c:noMultiLvlLbl val="0"/>
      </c:catAx>
      <c:valAx>
        <c:axId val="71036288"/>
        <c:scaling>
          <c:orientation val="minMax"/>
        </c:scaling>
        <c:delete val="0"/>
        <c:axPos val="l"/>
        <c:majorGridlines/>
        <c:numFmt formatCode="General" sourceLinked="1"/>
        <c:majorTickMark val="out"/>
        <c:minorTickMark val="none"/>
        <c:tickLblPos val="nextTo"/>
        <c:crossAx val="71034752"/>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EC05E6-3087-4023-857E-863AAC2A0B93}" type="datetimeFigureOut">
              <a:rPr lang="en-US" smtClean="0"/>
              <a:t>5/30/2014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128041-CEE9-4326-9DF0-712F90099725}" type="slidenum">
              <a:rPr lang="en-US" smtClean="0"/>
              <a:t>‹#›</a:t>
            </a:fld>
            <a:endParaRPr lang="en-US"/>
          </a:p>
        </p:txBody>
      </p:sp>
    </p:spTree>
    <p:extLst>
      <p:ext uri="{BB962C8B-B14F-4D97-AF65-F5344CB8AC3E}">
        <p14:creationId xmlns:p14="http://schemas.microsoft.com/office/powerpoint/2010/main" val="2409023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Sarah</a:t>
            </a:r>
            <a:endParaRPr lang="en-US" dirty="0"/>
          </a:p>
        </p:txBody>
      </p:sp>
      <p:sp>
        <p:nvSpPr>
          <p:cNvPr id="4" name="Slide Number Placeholder 3"/>
          <p:cNvSpPr>
            <a:spLocks noGrp="1"/>
          </p:cNvSpPr>
          <p:nvPr>
            <p:ph type="sldNum" sz="quarter" idx="10"/>
          </p:nvPr>
        </p:nvSpPr>
        <p:spPr/>
        <p:txBody>
          <a:bodyPr/>
          <a:lstStyle/>
          <a:p>
            <a:fld id="{DB128041-CEE9-4326-9DF0-712F90099725}" type="slidenum">
              <a:rPr lang="en-US" smtClean="0"/>
              <a:t>2</a:t>
            </a:fld>
            <a:endParaRPr lang="en-US"/>
          </a:p>
        </p:txBody>
      </p:sp>
    </p:spTree>
    <p:extLst>
      <p:ext uri="{BB962C8B-B14F-4D97-AF65-F5344CB8AC3E}">
        <p14:creationId xmlns:p14="http://schemas.microsoft.com/office/powerpoint/2010/main" val="3058762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Brad</a:t>
            </a:r>
          </a:p>
        </p:txBody>
      </p:sp>
      <p:sp>
        <p:nvSpPr>
          <p:cNvPr id="4" name="Slide Number Placeholder 3"/>
          <p:cNvSpPr>
            <a:spLocks noGrp="1"/>
          </p:cNvSpPr>
          <p:nvPr>
            <p:ph type="sldNum" sz="quarter" idx="10"/>
          </p:nvPr>
        </p:nvSpPr>
        <p:spPr/>
        <p:txBody>
          <a:bodyPr/>
          <a:lstStyle/>
          <a:p>
            <a:fld id="{DB128041-CEE9-4326-9DF0-712F90099725}" type="slidenum">
              <a:rPr lang="en-US" smtClean="0"/>
              <a:t>3</a:t>
            </a:fld>
            <a:endParaRPr lang="en-US"/>
          </a:p>
        </p:txBody>
      </p:sp>
    </p:spTree>
    <p:extLst>
      <p:ext uri="{BB962C8B-B14F-4D97-AF65-F5344CB8AC3E}">
        <p14:creationId xmlns:p14="http://schemas.microsoft.com/office/powerpoint/2010/main" val="560720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128041-CEE9-4326-9DF0-712F90099725}" type="slidenum">
              <a:rPr lang="en-US" smtClean="0"/>
              <a:t>5</a:t>
            </a:fld>
            <a:endParaRPr lang="en-US"/>
          </a:p>
        </p:txBody>
      </p:sp>
    </p:spTree>
    <p:extLst>
      <p:ext uri="{BB962C8B-B14F-4D97-AF65-F5344CB8AC3E}">
        <p14:creationId xmlns:p14="http://schemas.microsoft.com/office/powerpoint/2010/main" val="2817537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Inner-city schools are ravaged by a plague of problems: poverty, crime, drugs, gang violence, broken families, child abuse, children having children, joblessness, racism, and the "soft bigotry of low expectations." The list can be substantially lengthened by anyone who has lived or otherwise spent time there. These problems overflow from the community into the school, and make life and teaching in the inner-city school tough.</a:t>
            </a:r>
          </a:p>
          <a:p>
            <a:endParaRPr lang="en-US" dirty="0"/>
          </a:p>
        </p:txBody>
      </p:sp>
      <p:sp>
        <p:nvSpPr>
          <p:cNvPr id="4" name="Slide Number Placeholder 3"/>
          <p:cNvSpPr>
            <a:spLocks noGrp="1"/>
          </p:cNvSpPr>
          <p:nvPr>
            <p:ph type="sldNum" sz="quarter" idx="10"/>
          </p:nvPr>
        </p:nvSpPr>
        <p:spPr/>
        <p:txBody>
          <a:bodyPr/>
          <a:lstStyle/>
          <a:p>
            <a:fld id="{DB128041-CEE9-4326-9DF0-712F90099725}" type="slidenum">
              <a:rPr lang="en-US" smtClean="0"/>
              <a:t>16</a:t>
            </a:fld>
            <a:endParaRPr lang="en-US"/>
          </a:p>
        </p:txBody>
      </p:sp>
    </p:spTree>
    <p:extLst>
      <p:ext uri="{BB962C8B-B14F-4D97-AF65-F5344CB8AC3E}">
        <p14:creationId xmlns:p14="http://schemas.microsoft.com/office/powerpoint/2010/main" val="2949564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86524F7E-D83B-45CA-A6DD-899815B60D24}" type="datetime1">
              <a:rPr lang="en-US" smtClean="0"/>
              <a:t>5/30/2014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585D3A2F-FC61-40F0-9495-FF31C0D6A654}"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3169F42-117F-4262-AC41-15D8A1ACC421}" type="datetime1">
              <a:rPr lang="en-US" smtClean="0"/>
              <a:t>5/30/2014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5D3A2F-FC61-40F0-9495-FF31C0D6A65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D7D2D01-18E2-442B-963E-0BA72D84843D}" type="datetime1">
              <a:rPr lang="en-US" smtClean="0"/>
              <a:t>5/30/2014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5D3A2F-FC61-40F0-9495-FF31C0D6A65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9BB1DE8-A019-45AC-8FF3-FDEF62E42401}" type="datetime1">
              <a:rPr lang="en-US" smtClean="0"/>
              <a:t>5/30/2014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5D3A2F-FC61-40F0-9495-FF31C0D6A65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9663A63-2CE7-4A40-9A80-3DFEF2177B0E}" type="datetime1">
              <a:rPr lang="en-US" smtClean="0"/>
              <a:t>5/30/2014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5D3A2F-FC61-40F0-9495-FF31C0D6A654}"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7BCF9AF-FF2B-43FB-8271-0D3F13C6C833}" type="datetime1">
              <a:rPr lang="en-US" smtClean="0"/>
              <a:t>5/30/2014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5D3A2F-FC61-40F0-9495-FF31C0D6A65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3C1B8D8-53C4-4311-9687-6295E3D17919}" type="datetime1">
              <a:rPr lang="en-US" smtClean="0"/>
              <a:t>5/30/2014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5D3A2F-FC61-40F0-9495-FF31C0D6A65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39338826-DF19-45CF-A6CA-263E3C11CAD7}" type="datetime1">
              <a:rPr lang="en-US" smtClean="0"/>
              <a:t>5/30/2014</a:t>
            </a:fld>
            <a:endParaRPr lang="en-US"/>
          </a:p>
        </p:txBody>
      </p:sp>
      <p:sp>
        <p:nvSpPr>
          <p:cNvPr id="8" name="Slide Number Placeholder 7"/>
          <p:cNvSpPr>
            <a:spLocks noGrp="1"/>
          </p:cNvSpPr>
          <p:nvPr>
            <p:ph type="sldNum" sz="quarter" idx="11"/>
          </p:nvPr>
        </p:nvSpPr>
        <p:spPr/>
        <p:txBody>
          <a:bodyPr/>
          <a:lstStyle/>
          <a:p>
            <a:fld id="{585D3A2F-FC61-40F0-9495-FF31C0D6A654}"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2A9232-555D-4634-91A3-7E9C25428108}" type="datetime1">
              <a:rPr lang="en-US" smtClean="0"/>
              <a:t>5/30/2014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5D3A2F-FC61-40F0-9495-FF31C0D6A65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7CEEE6B-F9B0-4F4E-9ACE-E7AF97244C08}" type="datetime1">
              <a:rPr lang="en-US" smtClean="0"/>
              <a:t>5/30/2014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585D3A2F-FC61-40F0-9495-FF31C0D6A65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C9037462-CB6F-4849-8045-8C6AB9134BB9}" type="datetime1">
              <a:rPr lang="en-US" smtClean="0"/>
              <a:t>5/30/2014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5D3A2F-FC61-40F0-9495-FF31C0D6A65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426838B8-C101-4212-9777-CAF53AE04E20}" type="datetime1">
              <a:rPr lang="en-US" smtClean="0"/>
              <a:t>5/30/2014</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585D3A2F-FC61-40F0-9495-FF31C0D6A654}"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dt="0"/>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package" Target="../embeddings/Microsoft_Excel_Worksheet3.xlsx"/></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p:spPr>
        <p:txBody>
          <a:bodyPr>
            <a:normAutofit fontScale="90000"/>
          </a:bodyPr>
          <a:lstStyle/>
          <a:p>
            <a:r>
              <a:rPr lang="en-US" dirty="0" err="1" smtClean="0"/>
              <a:t>KCPS</a:t>
            </a:r>
            <a:r>
              <a:rPr lang="en-US" dirty="0" smtClean="0"/>
              <a:t> </a:t>
            </a:r>
            <a:br>
              <a:rPr lang="en-US" dirty="0" smtClean="0"/>
            </a:br>
            <a:r>
              <a:rPr lang="en-US" dirty="0" smtClean="0"/>
              <a:t>SUCCESS ACADEMY at ANDERSON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3600" y="2133600"/>
            <a:ext cx="4267199" cy="3542566"/>
          </a:xfrm>
        </p:spPr>
      </p:pic>
      <p:sp>
        <p:nvSpPr>
          <p:cNvPr id="3" name="Footer Placeholder 2"/>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5D3A2F-FC61-40F0-9495-FF31C0D6A654}" type="slidenum">
              <a:rPr lang="en-US" smtClean="0"/>
              <a:t>1</a:t>
            </a:fld>
            <a:endParaRPr lang="en-US"/>
          </a:p>
        </p:txBody>
      </p:sp>
    </p:spTree>
    <p:extLst>
      <p:ext uri="{BB962C8B-B14F-4D97-AF65-F5344CB8AC3E}">
        <p14:creationId xmlns:p14="http://schemas.microsoft.com/office/powerpoint/2010/main" val="6205259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43000"/>
          </a:xfrm>
        </p:spPr>
        <p:txBody>
          <a:bodyPr>
            <a:noAutofit/>
          </a:bodyPr>
          <a:lstStyle/>
          <a:p>
            <a:r>
              <a:rPr lang="en-US" sz="3600" dirty="0" smtClean="0"/>
              <a:t>Why Students Were Sent To Our School</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00603617"/>
              </p:ext>
            </p:extLst>
          </p:nvPr>
        </p:nvGraphicFramePr>
        <p:xfrm>
          <a:off x="1219200" y="1295400"/>
          <a:ext cx="6629400" cy="5009264"/>
        </p:xfrm>
        <a:graphic>
          <a:graphicData uri="http://schemas.openxmlformats.org/drawingml/2006/table">
            <a:tbl>
              <a:tblPr firstRow="1" bandRow="1">
                <a:tableStyleId>{5C22544A-7EE6-4342-B048-85BDC9FD1C3A}</a:tableStyleId>
              </a:tblPr>
              <a:tblGrid>
                <a:gridCol w="3426431"/>
                <a:gridCol w="3202969"/>
              </a:tblGrid>
              <a:tr h="466138">
                <a:tc>
                  <a:txBody>
                    <a:bodyPr/>
                    <a:lstStyle/>
                    <a:p>
                      <a:r>
                        <a:rPr lang="en-US" dirty="0" smtClean="0"/>
                        <a:t>Reason</a:t>
                      </a:r>
                      <a:endParaRPr lang="en-US" dirty="0"/>
                    </a:p>
                  </a:txBody>
                  <a:tcPr/>
                </a:tc>
                <a:tc>
                  <a:txBody>
                    <a:bodyPr/>
                    <a:lstStyle/>
                    <a:p>
                      <a:r>
                        <a:rPr lang="en-US" dirty="0" smtClean="0"/>
                        <a:t>#</a:t>
                      </a:r>
                      <a:endParaRPr lang="en-US" dirty="0"/>
                    </a:p>
                  </a:txBody>
                  <a:tcPr/>
                </a:tc>
              </a:tr>
              <a:tr h="466138">
                <a:tc>
                  <a:txBody>
                    <a:bodyPr/>
                    <a:lstStyle/>
                    <a:p>
                      <a:r>
                        <a:rPr lang="en-US" dirty="0" smtClean="0"/>
                        <a:t>Arson</a:t>
                      </a:r>
                    </a:p>
                  </a:txBody>
                  <a:tcPr/>
                </a:tc>
                <a:tc>
                  <a:txBody>
                    <a:bodyPr/>
                    <a:lstStyle/>
                    <a:p>
                      <a:r>
                        <a:rPr lang="en-US" dirty="0" smtClean="0"/>
                        <a:t>5</a:t>
                      </a:r>
                      <a:endParaRPr lang="en-US" dirty="0"/>
                    </a:p>
                  </a:txBody>
                  <a:tcPr/>
                </a:tc>
              </a:tr>
              <a:tr h="466138">
                <a:tc>
                  <a:txBody>
                    <a:bodyPr/>
                    <a:lstStyle/>
                    <a:p>
                      <a:r>
                        <a:rPr lang="en-US" dirty="0" smtClean="0"/>
                        <a:t>Weapons</a:t>
                      </a:r>
                      <a:endParaRPr lang="en-US" dirty="0"/>
                    </a:p>
                  </a:txBody>
                  <a:tcPr/>
                </a:tc>
                <a:tc>
                  <a:txBody>
                    <a:bodyPr/>
                    <a:lstStyle/>
                    <a:p>
                      <a:r>
                        <a:rPr lang="en-US" dirty="0" smtClean="0"/>
                        <a:t>10</a:t>
                      </a:r>
                      <a:endParaRPr lang="en-US" dirty="0"/>
                    </a:p>
                  </a:txBody>
                  <a:tcPr/>
                </a:tc>
              </a:tr>
              <a:tr h="611949">
                <a:tc>
                  <a:txBody>
                    <a:bodyPr/>
                    <a:lstStyle/>
                    <a:p>
                      <a:r>
                        <a:rPr lang="en-US" dirty="0" smtClean="0"/>
                        <a:t>Assault on Students</a:t>
                      </a:r>
                      <a:r>
                        <a:rPr lang="en-US" baseline="0" dirty="0" smtClean="0"/>
                        <a:t> and Personnel</a:t>
                      </a:r>
                      <a:endParaRPr lang="en-US" dirty="0"/>
                    </a:p>
                  </a:txBody>
                  <a:tcPr/>
                </a:tc>
                <a:tc>
                  <a:txBody>
                    <a:bodyPr/>
                    <a:lstStyle/>
                    <a:p>
                      <a:r>
                        <a:rPr lang="en-US" dirty="0" smtClean="0"/>
                        <a:t>45</a:t>
                      </a:r>
                      <a:endParaRPr lang="en-US" dirty="0"/>
                    </a:p>
                  </a:txBody>
                  <a:tcPr/>
                </a:tc>
              </a:tr>
              <a:tr h="611949">
                <a:tc>
                  <a:txBody>
                    <a:bodyPr/>
                    <a:lstStyle/>
                    <a:p>
                      <a:r>
                        <a:rPr lang="en-US" dirty="0" smtClean="0"/>
                        <a:t>Threatening Students and Personnel</a:t>
                      </a:r>
                      <a:endParaRPr lang="en-US" dirty="0"/>
                    </a:p>
                  </a:txBody>
                  <a:tcPr/>
                </a:tc>
                <a:tc>
                  <a:txBody>
                    <a:bodyPr/>
                    <a:lstStyle/>
                    <a:p>
                      <a:r>
                        <a:rPr lang="en-US" dirty="0" smtClean="0"/>
                        <a:t>25</a:t>
                      </a:r>
                      <a:endParaRPr lang="en-US" dirty="0"/>
                    </a:p>
                  </a:txBody>
                  <a:tcPr/>
                </a:tc>
              </a:tr>
              <a:tr h="466138">
                <a:tc>
                  <a:txBody>
                    <a:bodyPr/>
                    <a:lstStyle/>
                    <a:p>
                      <a:r>
                        <a:rPr lang="en-US" dirty="0" smtClean="0"/>
                        <a:t>Fighting</a:t>
                      </a:r>
                      <a:endParaRPr lang="en-US" dirty="0"/>
                    </a:p>
                  </a:txBody>
                  <a:tcPr/>
                </a:tc>
                <a:tc>
                  <a:txBody>
                    <a:bodyPr/>
                    <a:lstStyle/>
                    <a:p>
                      <a:r>
                        <a:rPr lang="en-US" dirty="0" smtClean="0"/>
                        <a:t>10</a:t>
                      </a:r>
                      <a:endParaRPr lang="en-US" dirty="0"/>
                    </a:p>
                  </a:txBody>
                  <a:tcPr/>
                </a:tc>
              </a:tr>
              <a:tr h="466138">
                <a:tc>
                  <a:txBody>
                    <a:bodyPr/>
                    <a:lstStyle/>
                    <a:p>
                      <a:r>
                        <a:rPr lang="en-US" dirty="0" smtClean="0"/>
                        <a:t>Drugs</a:t>
                      </a:r>
                      <a:endParaRPr lang="en-US" dirty="0"/>
                    </a:p>
                  </a:txBody>
                  <a:tcPr/>
                </a:tc>
                <a:tc>
                  <a:txBody>
                    <a:bodyPr/>
                    <a:lstStyle/>
                    <a:p>
                      <a:r>
                        <a:rPr lang="en-US" dirty="0" smtClean="0"/>
                        <a:t>16</a:t>
                      </a:r>
                      <a:endParaRPr lang="en-US" dirty="0"/>
                    </a:p>
                  </a:txBody>
                  <a:tcPr/>
                </a:tc>
              </a:tr>
              <a:tr h="466138">
                <a:tc>
                  <a:txBody>
                    <a:bodyPr/>
                    <a:lstStyle/>
                    <a:p>
                      <a:r>
                        <a:rPr lang="en-US" dirty="0" smtClean="0"/>
                        <a:t>Gang Fight</a:t>
                      </a:r>
                      <a:endParaRPr lang="en-US" dirty="0"/>
                    </a:p>
                  </a:txBody>
                  <a:tcPr/>
                </a:tc>
                <a:tc>
                  <a:txBody>
                    <a:bodyPr/>
                    <a:lstStyle/>
                    <a:p>
                      <a:r>
                        <a:rPr lang="en-US" dirty="0" smtClean="0"/>
                        <a:t>3</a:t>
                      </a:r>
                      <a:endParaRPr lang="en-US" dirty="0"/>
                    </a:p>
                  </a:txBody>
                  <a:tcPr/>
                </a:tc>
              </a:tr>
              <a:tr h="466138">
                <a:tc>
                  <a:txBody>
                    <a:bodyPr/>
                    <a:lstStyle/>
                    <a:p>
                      <a:r>
                        <a:rPr lang="en-US" dirty="0" smtClean="0"/>
                        <a:t>Released</a:t>
                      </a:r>
                      <a:r>
                        <a:rPr lang="en-US" baseline="0" dirty="0" smtClean="0"/>
                        <a:t> from Juvenile</a:t>
                      </a:r>
                      <a:endParaRPr lang="en-US" dirty="0"/>
                    </a:p>
                  </a:txBody>
                  <a:tcPr/>
                </a:tc>
                <a:tc>
                  <a:txBody>
                    <a:bodyPr/>
                    <a:lstStyle/>
                    <a:p>
                      <a:r>
                        <a:rPr lang="en-US" dirty="0" smtClean="0"/>
                        <a:t>16</a:t>
                      </a:r>
                      <a:endParaRPr lang="en-US" dirty="0"/>
                    </a:p>
                  </a:txBody>
                  <a:tcPr/>
                </a:tc>
              </a:tr>
              <a:tr h="466138">
                <a:tc>
                  <a:txBody>
                    <a:bodyPr/>
                    <a:lstStyle/>
                    <a:p>
                      <a:r>
                        <a:rPr lang="en-US" dirty="0" smtClean="0"/>
                        <a:t>Theft</a:t>
                      </a:r>
                      <a:endParaRPr lang="en-US" dirty="0"/>
                    </a:p>
                  </a:txBody>
                  <a:tcPr/>
                </a:tc>
                <a:tc>
                  <a:txBody>
                    <a:bodyPr/>
                    <a:lstStyle/>
                    <a:p>
                      <a:r>
                        <a:rPr lang="en-US" dirty="0" smtClean="0"/>
                        <a:t>14</a:t>
                      </a:r>
                      <a:endParaRPr lang="en-US" dirty="0"/>
                    </a:p>
                  </a:txBody>
                  <a:tcPr/>
                </a:tc>
              </a:tr>
            </a:tbl>
          </a:graphicData>
        </a:graphic>
      </p:graphicFrame>
      <p:sp>
        <p:nvSpPr>
          <p:cNvPr id="3" name="Footer Placeholder 2"/>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5D3A2F-FC61-40F0-9495-FF31C0D6A654}" type="slidenum">
              <a:rPr lang="en-US" smtClean="0"/>
              <a:t>10</a:t>
            </a:fld>
            <a:endParaRPr lang="en-US"/>
          </a:p>
        </p:txBody>
      </p:sp>
    </p:spTree>
    <p:extLst>
      <p:ext uri="{BB962C8B-B14F-4D97-AF65-F5344CB8AC3E}">
        <p14:creationId xmlns:p14="http://schemas.microsoft.com/office/powerpoint/2010/main" val="34562349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5D3A2F-FC61-40F0-9495-FF31C0D6A654}" type="slidenum">
              <a:rPr lang="en-US" smtClean="0"/>
              <a:t>11</a:t>
            </a:fld>
            <a:endParaRPr lang="en-US"/>
          </a:p>
        </p:txBody>
      </p:sp>
      <p:sp>
        <p:nvSpPr>
          <p:cNvPr id="6" name="Title 1"/>
          <p:cNvSpPr>
            <a:spLocks noGrp="1"/>
          </p:cNvSpPr>
          <p:nvPr>
            <p:ph type="title"/>
          </p:nvPr>
        </p:nvSpPr>
        <p:spPr>
          <a:xfrm>
            <a:off x="228600" y="76200"/>
            <a:ext cx="8229600" cy="1143000"/>
          </a:xfrm>
        </p:spPr>
        <p:txBody>
          <a:bodyPr>
            <a:noAutofit/>
          </a:bodyPr>
          <a:lstStyle/>
          <a:p>
            <a:r>
              <a:rPr lang="en-US" sz="4000" dirty="0" smtClean="0"/>
              <a:t>Office Referrals Per Day Per Month</a:t>
            </a:r>
            <a:endParaRPr lang="en-US" sz="4000" dirty="0"/>
          </a:p>
        </p:txBody>
      </p:sp>
      <p:graphicFrame>
        <p:nvGraphicFramePr>
          <p:cNvPr id="7" name="Chart 6"/>
          <p:cNvGraphicFramePr/>
          <p:nvPr>
            <p:extLst>
              <p:ext uri="{D42A27DB-BD31-4B8C-83A1-F6EECF244321}">
                <p14:modId xmlns:p14="http://schemas.microsoft.com/office/powerpoint/2010/main" val="647330810"/>
              </p:ext>
            </p:extLst>
          </p:nvPr>
        </p:nvGraphicFramePr>
        <p:xfrm>
          <a:off x="762000" y="1905000"/>
          <a:ext cx="76962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791933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43712"/>
          </a:xfrm>
        </p:spPr>
        <p:txBody>
          <a:bodyPr>
            <a:normAutofit fontScale="90000"/>
          </a:bodyPr>
          <a:lstStyle/>
          <a:p>
            <a:r>
              <a:rPr lang="en-US" dirty="0" smtClean="0"/>
              <a:t>Event Type</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0917813"/>
              </p:ext>
            </p:extLst>
          </p:nvPr>
        </p:nvGraphicFramePr>
        <p:xfrm>
          <a:off x="457200" y="2819400"/>
          <a:ext cx="7848600" cy="3505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973606520"/>
              </p:ext>
            </p:extLst>
          </p:nvPr>
        </p:nvGraphicFramePr>
        <p:xfrm>
          <a:off x="1524000" y="1447800"/>
          <a:ext cx="6629400" cy="1143000"/>
        </p:xfrm>
        <a:graphic>
          <a:graphicData uri="http://schemas.openxmlformats.org/drawingml/2006/table">
            <a:tbl>
              <a:tblPr firstRow="1" bandRow="1">
                <a:tableStyleId>{5C22544A-7EE6-4342-B048-85BDC9FD1C3A}</a:tableStyleId>
              </a:tblPr>
              <a:tblGrid>
                <a:gridCol w="1325880"/>
                <a:gridCol w="1325880"/>
                <a:gridCol w="1325880"/>
                <a:gridCol w="1325880"/>
                <a:gridCol w="1325880"/>
              </a:tblGrid>
              <a:tr h="275235">
                <a:tc>
                  <a:txBody>
                    <a:bodyPr/>
                    <a:lstStyle/>
                    <a:p>
                      <a:r>
                        <a:rPr lang="en-US" sz="1200" dirty="0" smtClean="0"/>
                        <a:t>Type</a:t>
                      </a:r>
                      <a:endParaRPr lang="en-US" sz="1200" dirty="0"/>
                    </a:p>
                  </a:txBody>
                  <a:tcPr/>
                </a:tc>
                <a:tc>
                  <a:txBody>
                    <a:bodyPr/>
                    <a:lstStyle/>
                    <a:p>
                      <a:r>
                        <a:rPr lang="en-US" sz="1200" dirty="0" smtClean="0"/>
                        <a:t>Dis.</a:t>
                      </a:r>
                      <a:endParaRPr lang="en-US" sz="1200" dirty="0"/>
                    </a:p>
                  </a:txBody>
                  <a:tcPr/>
                </a:tc>
                <a:tc>
                  <a:txBody>
                    <a:bodyPr/>
                    <a:lstStyle/>
                    <a:p>
                      <a:r>
                        <a:rPr lang="en-US" sz="1200" dirty="0" smtClean="0"/>
                        <a:t>Dang.</a:t>
                      </a:r>
                      <a:endParaRPr lang="en-US" sz="1200" dirty="0"/>
                    </a:p>
                  </a:txBody>
                  <a:tcPr/>
                </a:tc>
                <a:tc>
                  <a:txBody>
                    <a:bodyPr/>
                    <a:lstStyle/>
                    <a:p>
                      <a:r>
                        <a:rPr lang="en-US" sz="1200" dirty="0" smtClean="0"/>
                        <a:t>DOA</a:t>
                      </a:r>
                      <a:endParaRPr lang="en-US" sz="1200" dirty="0"/>
                    </a:p>
                  </a:txBody>
                  <a:tcPr/>
                </a:tc>
                <a:tc>
                  <a:txBody>
                    <a:bodyPr/>
                    <a:lstStyle/>
                    <a:p>
                      <a:r>
                        <a:rPr lang="en-US" sz="1200" dirty="0" smtClean="0"/>
                        <a:t>C.M.</a:t>
                      </a:r>
                      <a:endParaRPr lang="en-US" sz="1200" dirty="0"/>
                    </a:p>
                  </a:txBody>
                  <a:tcPr/>
                </a:tc>
              </a:tr>
              <a:tr h="476292">
                <a:tc>
                  <a:txBody>
                    <a:bodyPr/>
                    <a:lstStyle/>
                    <a:p>
                      <a:r>
                        <a:rPr lang="en-US" sz="1400" dirty="0" smtClean="0"/>
                        <a:t>12/13</a:t>
                      </a:r>
                      <a:endParaRPr lang="en-US" sz="1400" dirty="0"/>
                    </a:p>
                  </a:txBody>
                  <a:tcPr/>
                </a:tc>
                <a:tc>
                  <a:txBody>
                    <a:bodyPr/>
                    <a:lstStyle/>
                    <a:p>
                      <a:r>
                        <a:rPr lang="en-US" sz="1400" dirty="0" smtClean="0"/>
                        <a:t>285</a:t>
                      </a:r>
                      <a:endParaRPr lang="en-US" sz="1400" dirty="0"/>
                    </a:p>
                  </a:txBody>
                  <a:tcPr/>
                </a:tc>
                <a:tc>
                  <a:txBody>
                    <a:bodyPr/>
                    <a:lstStyle/>
                    <a:p>
                      <a:r>
                        <a:rPr lang="en-US" sz="1400" dirty="0" smtClean="0"/>
                        <a:t>26</a:t>
                      </a:r>
                      <a:endParaRPr lang="en-US" sz="1400" dirty="0"/>
                    </a:p>
                  </a:txBody>
                  <a:tcPr/>
                </a:tc>
                <a:tc>
                  <a:txBody>
                    <a:bodyPr/>
                    <a:lstStyle/>
                    <a:p>
                      <a:r>
                        <a:rPr lang="en-US" sz="1400" dirty="0" smtClean="0"/>
                        <a:t>116</a:t>
                      </a:r>
                      <a:endParaRPr lang="en-US" sz="1400" dirty="0"/>
                    </a:p>
                  </a:txBody>
                  <a:tcPr/>
                </a:tc>
                <a:tc>
                  <a:txBody>
                    <a:bodyPr/>
                    <a:lstStyle/>
                    <a:p>
                      <a:r>
                        <a:rPr lang="en-US" sz="1400" dirty="0" smtClean="0"/>
                        <a:t>221</a:t>
                      </a:r>
                      <a:endParaRPr lang="en-US" sz="1400" dirty="0"/>
                    </a:p>
                  </a:txBody>
                  <a:tcPr/>
                </a:tc>
              </a:tr>
              <a:tr h="391473">
                <a:tc>
                  <a:txBody>
                    <a:bodyPr/>
                    <a:lstStyle/>
                    <a:p>
                      <a:r>
                        <a:rPr lang="en-US" sz="1400" dirty="0" smtClean="0"/>
                        <a:t>13/14</a:t>
                      </a:r>
                      <a:endParaRPr lang="en-US" sz="1400" dirty="0"/>
                    </a:p>
                  </a:txBody>
                  <a:tcPr/>
                </a:tc>
                <a:tc>
                  <a:txBody>
                    <a:bodyPr/>
                    <a:lstStyle/>
                    <a:p>
                      <a:r>
                        <a:rPr lang="en-US" sz="1400" dirty="0" smtClean="0"/>
                        <a:t>85</a:t>
                      </a:r>
                      <a:endParaRPr lang="en-US" sz="1400" dirty="0"/>
                    </a:p>
                  </a:txBody>
                  <a:tcPr/>
                </a:tc>
                <a:tc>
                  <a:txBody>
                    <a:bodyPr/>
                    <a:lstStyle/>
                    <a:p>
                      <a:r>
                        <a:rPr lang="en-US" sz="1400" dirty="0" smtClean="0"/>
                        <a:t>1</a:t>
                      </a:r>
                      <a:endParaRPr lang="en-US" sz="1400" dirty="0"/>
                    </a:p>
                  </a:txBody>
                  <a:tcPr/>
                </a:tc>
                <a:tc>
                  <a:txBody>
                    <a:bodyPr/>
                    <a:lstStyle/>
                    <a:p>
                      <a:r>
                        <a:rPr lang="en-US" sz="1400" dirty="0" smtClean="0"/>
                        <a:t>45</a:t>
                      </a:r>
                      <a:endParaRPr lang="en-US" sz="1400" dirty="0"/>
                    </a:p>
                  </a:txBody>
                  <a:tcPr/>
                </a:tc>
                <a:tc>
                  <a:txBody>
                    <a:bodyPr/>
                    <a:lstStyle/>
                    <a:p>
                      <a:r>
                        <a:rPr lang="en-US" sz="1400" dirty="0" smtClean="0"/>
                        <a:t>73</a:t>
                      </a:r>
                      <a:endParaRPr lang="en-US" sz="1400" dirty="0"/>
                    </a:p>
                  </a:txBody>
                  <a:tcPr/>
                </a:tc>
              </a:tr>
            </a:tbl>
          </a:graphicData>
        </a:graphic>
      </p:graphicFrame>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5D3A2F-FC61-40F0-9495-FF31C0D6A654}" type="slidenum">
              <a:rPr lang="en-US" smtClean="0"/>
              <a:t>12</a:t>
            </a:fld>
            <a:endParaRPr lang="en-US"/>
          </a:p>
        </p:txBody>
      </p:sp>
    </p:spTree>
    <p:extLst>
      <p:ext uri="{BB962C8B-B14F-4D97-AF65-F5344CB8AC3E}">
        <p14:creationId xmlns:p14="http://schemas.microsoft.com/office/powerpoint/2010/main" val="31379966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7467600" cy="1143000"/>
          </a:xfrm>
        </p:spPr>
        <p:txBody>
          <a:bodyPr/>
          <a:lstStyle/>
          <a:p>
            <a:r>
              <a:rPr lang="en-US" dirty="0" smtClean="0"/>
              <a:t>Events By Time of Day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33372275"/>
              </p:ext>
            </p:extLst>
          </p:nvPr>
        </p:nvGraphicFramePr>
        <p:xfrm>
          <a:off x="228594" y="1874020"/>
          <a:ext cx="8691383" cy="2515424"/>
        </p:xfrm>
        <a:graphic>
          <a:graphicData uri="http://schemas.openxmlformats.org/drawingml/2006/table">
            <a:tbl>
              <a:tblPr>
                <a:tableStyleId>{3C2FFA5D-87B4-456A-9821-1D502468CF0F}</a:tableStyleId>
              </a:tblPr>
              <a:tblGrid>
                <a:gridCol w="762006"/>
                <a:gridCol w="381000"/>
                <a:gridCol w="334304"/>
                <a:gridCol w="357843"/>
                <a:gridCol w="357843"/>
                <a:gridCol w="357843"/>
                <a:gridCol w="357843"/>
                <a:gridCol w="357843"/>
                <a:gridCol w="357843"/>
                <a:gridCol w="357843"/>
                <a:gridCol w="357843"/>
                <a:gridCol w="357843"/>
                <a:gridCol w="357843"/>
                <a:gridCol w="357843"/>
                <a:gridCol w="357843"/>
                <a:gridCol w="357843"/>
                <a:gridCol w="357843"/>
                <a:gridCol w="357843"/>
                <a:gridCol w="357843"/>
                <a:gridCol w="357843"/>
                <a:gridCol w="357843"/>
                <a:gridCol w="772899"/>
              </a:tblGrid>
              <a:tr h="716780">
                <a:tc>
                  <a:txBody>
                    <a:bodyPr/>
                    <a:lstStyle/>
                    <a:p>
                      <a:pPr algn="l" fontAlgn="b"/>
                      <a:r>
                        <a:rPr lang="en-US" sz="1200" b="1" i="0" u="none" strike="noStrike" dirty="0" smtClean="0">
                          <a:solidFill>
                            <a:srgbClr val="000000"/>
                          </a:solidFill>
                          <a:effectLst/>
                          <a:latin typeface="Calibri"/>
                        </a:rPr>
                        <a:t>Time</a:t>
                      </a:r>
                      <a:endParaRPr lang="en-US" sz="1200" b="1" i="0" u="none" strike="noStrike" dirty="0">
                        <a:solidFill>
                          <a:srgbClr val="000000"/>
                        </a:solidFill>
                        <a:effectLst/>
                        <a:latin typeface="Calibri"/>
                      </a:endParaRPr>
                    </a:p>
                  </a:txBody>
                  <a:tcPr marL="5580" marR="5580" marT="5580" marB="0"/>
                </a:tc>
                <a:tc>
                  <a:txBody>
                    <a:bodyPr/>
                    <a:lstStyle/>
                    <a:p>
                      <a:pPr algn="l" fontAlgn="b"/>
                      <a:r>
                        <a:rPr lang="en-US" sz="1100" b="1" u="none" strike="noStrike" dirty="0">
                          <a:effectLst/>
                        </a:rPr>
                        <a:t>7:30 AM</a:t>
                      </a:r>
                      <a:endParaRPr lang="en-US" sz="1100" b="1" i="0" u="none" strike="noStrike" dirty="0">
                        <a:solidFill>
                          <a:srgbClr val="000000"/>
                        </a:solidFill>
                        <a:effectLst/>
                        <a:latin typeface="Calibri"/>
                      </a:endParaRPr>
                    </a:p>
                  </a:txBody>
                  <a:tcPr marL="5580" marR="5580" marT="5580" marB="0"/>
                </a:tc>
                <a:tc>
                  <a:txBody>
                    <a:bodyPr/>
                    <a:lstStyle/>
                    <a:p>
                      <a:pPr algn="l" fontAlgn="b"/>
                      <a:r>
                        <a:rPr lang="en-US" sz="1100" b="1" u="none" strike="noStrike" dirty="0">
                          <a:effectLst/>
                        </a:rPr>
                        <a:t>8:00 AM</a:t>
                      </a:r>
                      <a:endParaRPr lang="en-US" sz="1100" b="1" i="0" u="none" strike="noStrike" dirty="0">
                        <a:solidFill>
                          <a:srgbClr val="000000"/>
                        </a:solidFill>
                        <a:effectLst/>
                        <a:latin typeface="Calibri"/>
                      </a:endParaRPr>
                    </a:p>
                  </a:txBody>
                  <a:tcPr marL="5580" marR="5580" marT="5580" marB="0"/>
                </a:tc>
                <a:tc>
                  <a:txBody>
                    <a:bodyPr/>
                    <a:lstStyle/>
                    <a:p>
                      <a:pPr algn="l" fontAlgn="b"/>
                      <a:r>
                        <a:rPr lang="en-US" sz="1100" b="1" u="none" strike="noStrike" dirty="0">
                          <a:effectLst/>
                        </a:rPr>
                        <a:t>8:30 AM</a:t>
                      </a:r>
                      <a:endParaRPr lang="en-US" sz="1100" b="1" i="0" u="none" strike="noStrike" dirty="0">
                        <a:solidFill>
                          <a:srgbClr val="000000"/>
                        </a:solidFill>
                        <a:effectLst/>
                        <a:latin typeface="Calibri"/>
                      </a:endParaRPr>
                    </a:p>
                  </a:txBody>
                  <a:tcPr marL="5580" marR="5580" marT="5580" marB="0"/>
                </a:tc>
                <a:tc>
                  <a:txBody>
                    <a:bodyPr/>
                    <a:lstStyle/>
                    <a:p>
                      <a:pPr algn="l" fontAlgn="b"/>
                      <a:r>
                        <a:rPr lang="en-US" sz="1100" b="1" u="none" strike="noStrike" dirty="0">
                          <a:effectLst/>
                        </a:rPr>
                        <a:t>9:00 AM</a:t>
                      </a:r>
                      <a:endParaRPr lang="en-US" sz="1100" b="1" i="0" u="none" strike="noStrike" dirty="0">
                        <a:solidFill>
                          <a:srgbClr val="000000"/>
                        </a:solidFill>
                        <a:effectLst/>
                        <a:latin typeface="Calibri"/>
                      </a:endParaRPr>
                    </a:p>
                  </a:txBody>
                  <a:tcPr marL="5580" marR="5580" marT="5580" marB="0"/>
                </a:tc>
                <a:tc>
                  <a:txBody>
                    <a:bodyPr/>
                    <a:lstStyle/>
                    <a:p>
                      <a:pPr algn="l" fontAlgn="b"/>
                      <a:r>
                        <a:rPr lang="en-US" sz="1100" b="1" u="none" strike="noStrike" dirty="0">
                          <a:effectLst/>
                        </a:rPr>
                        <a:t>9:30 AM</a:t>
                      </a:r>
                      <a:endParaRPr lang="en-US" sz="1100" b="1" i="0" u="none" strike="noStrike" dirty="0">
                        <a:solidFill>
                          <a:srgbClr val="000000"/>
                        </a:solidFill>
                        <a:effectLst/>
                        <a:latin typeface="Calibri"/>
                      </a:endParaRPr>
                    </a:p>
                  </a:txBody>
                  <a:tcPr marL="5580" marR="5580" marT="5580" marB="0"/>
                </a:tc>
                <a:tc>
                  <a:txBody>
                    <a:bodyPr/>
                    <a:lstStyle/>
                    <a:p>
                      <a:pPr algn="l" fontAlgn="b"/>
                      <a:r>
                        <a:rPr lang="en-US" sz="1000" b="1" u="none" strike="noStrike" dirty="0">
                          <a:effectLst/>
                        </a:rPr>
                        <a:t>10:00 AM</a:t>
                      </a:r>
                      <a:endParaRPr lang="en-US" sz="1000" b="1" i="0" u="none" strike="noStrike" dirty="0">
                        <a:solidFill>
                          <a:srgbClr val="000000"/>
                        </a:solidFill>
                        <a:effectLst/>
                        <a:latin typeface="Calibri"/>
                      </a:endParaRPr>
                    </a:p>
                  </a:txBody>
                  <a:tcPr marL="5580" marR="5580" marT="5580" marB="0"/>
                </a:tc>
                <a:tc>
                  <a:txBody>
                    <a:bodyPr/>
                    <a:lstStyle/>
                    <a:p>
                      <a:pPr algn="l" fontAlgn="b"/>
                      <a:r>
                        <a:rPr lang="en-US" sz="1000" b="1" u="none" strike="noStrike" dirty="0">
                          <a:effectLst/>
                        </a:rPr>
                        <a:t>10:30 AM</a:t>
                      </a:r>
                      <a:endParaRPr lang="en-US" sz="1000" b="1" i="0" u="none" strike="noStrike" dirty="0">
                        <a:solidFill>
                          <a:srgbClr val="000000"/>
                        </a:solidFill>
                        <a:effectLst/>
                        <a:latin typeface="Calibri"/>
                      </a:endParaRPr>
                    </a:p>
                  </a:txBody>
                  <a:tcPr marL="5580" marR="5580" marT="5580" marB="0"/>
                </a:tc>
                <a:tc>
                  <a:txBody>
                    <a:bodyPr/>
                    <a:lstStyle/>
                    <a:p>
                      <a:pPr algn="l" fontAlgn="b"/>
                      <a:r>
                        <a:rPr lang="en-US" sz="1000" b="1" u="none" strike="noStrike" dirty="0">
                          <a:effectLst/>
                        </a:rPr>
                        <a:t>11:00 AM</a:t>
                      </a:r>
                      <a:endParaRPr lang="en-US" sz="1000" b="1" i="0" u="none" strike="noStrike" dirty="0">
                        <a:solidFill>
                          <a:srgbClr val="000000"/>
                        </a:solidFill>
                        <a:effectLst/>
                        <a:latin typeface="Calibri"/>
                      </a:endParaRPr>
                    </a:p>
                  </a:txBody>
                  <a:tcPr marL="5580" marR="5580" marT="5580" marB="0"/>
                </a:tc>
                <a:tc>
                  <a:txBody>
                    <a:bodyPr/>
                    <a:lstStyle/>
                    <a:p>
                      <a:pPr algn="l" fontAlgn="b"/>
                      <a:r>
                        <a:rPr lang="en-US" sz="1000" b="1" u="none" strike="noStrike" dirty="0">
                          <a:effectLst/>
                        </a:rPr>
                        <a:t>11:30 AM</a:t>
                      </a:r>
                      <a:endParaRPr lang="en-US" sz="1000" b="1" i="0" u="none" strike="noStrike" dirty="0">
                        <a:solidFill>
                          <a:srgbClr val="000000"/>
                        </a:solidFill>
                        <a:effectLst/>
                        <a:latin typeface="Calibri"/>
                      </a:endParaRPr>
                    </a:p>
                  </a:txBody>
                  <a:tcPr marL="5580" marR="5580" marT="5580" marB="0"/>
                </a:tc>
                <a:tc>
                  <a:txBody>
                    <a:bodyPr/>
                    <a:lstStyle/>
                    <a:p>
                      <a:pPr algn="l" fontAlgn="b"/>
                      <a:r>
                        <a:rPr lang="en-US" sz="1000" b="1" u="none" strike="noStrike" dirty="0">
                          <a:effectLst/>
                        </a:rPr>
                        <a:t>12:00 PM</a:t>
                      </a:r>
                      <a:endParaRPr lang="en-US" sz="1000" b="1" i="0" u="none" strike="noStrike" dirty="0">
                        <a:solidFill>
                          <a:srgbClr val="000000"/>
                        </a:solidFill>
                        <a:effectLst/>
                        <a:latin typeface="Calibri"/>
                      </a:endParaRPr>
                    </a:p>
                  </a:txBody>
                  <a:tcPr marL="5580" marR="5580" marT="5580" marB="0"/>
                </a:tc>
                <a:tc>
                  <a:txBody>
                    <a:bodyPr/>
                    <a:lstStyle/>
                    <a:p>
                      <a:pPr algn="l" fontAlgn="b"/>
                      <a:r>
                        <a:rPr lang="en-US" sz="1000" b="1" u="none" strike="noStrike" dirty="0">
                          <a:effectLst/>
                        </a:rPr>
                        <a:t>12:30 PM</a:t>
                      </a:r>
                      <a:endParaRPr lang="en-US" sz="1000" b="1" i="0" u="none" strike="noStrike" dirty="0">
                        <a:solidFill>
                          <a:srgbClr val="000000"/>
                        </a:solidFill>
                        <a:effectLst/>
                        <a:latin typeface="Calibri"/>
                      </a:endParaRPr>
                    </a:p>
                  </a:txBody>
                  <a:tcPr marL="5580" marR="5580" marT="5580" marB="0"/>
                </a:tc>
                <a:tc>
                  <a:txBody>
                    <a:bodyPr/>
                    <a:lstStyle/>
                    <a:p>
                      <a:pPr algn="l" fontAlgn="b"/>
                      <a:r>
                        <a:rPr lang="en-US" sz="1100" b="1" u="none" strike="noStrike" dirty="0">
                          <a:effectLst/>
                        </a:rPr>
                        <a:t>1:00 PM</a:t>
                      </a:r>
                      <a:endParaRPr lang="en-US" sz="1100" b="1" i="0" u="none" strike="noStrike" dirty="0">
                        <a:solidFill>
                          <a:srgbClr val="000000"/>
                        </a:solidFill>
                        <a:effectLst/>
                        <a:latin typeface="Calibri"/>
                      </a:endParaRPr>
                    </a:p>
                  </a:txBody>
                  <a:tcPr marL="5580" marR="5580" marT="5580" marB="0"/>
                </a:tc>
                <a:tc>
                  <a:txBody>
                    <a:bodyPr/>
                    <a:lstStyle/>
                    <a:p>
                      <a:pPr algn="l" fontAlgn="b"/>
                      <a:r>
                        <a:rPr lang="en-US" sz="1100" b="1" u="none" strike="noStrike" dirty="0">
                          <a:effectLst/>
                        </a:rPr>
                        <a:t>1:30 PM</a:t>
                      </a:r>
                      <a:endParaRPr lang="en-US" sz="1100" b="1" i="0" u="none" strike="noStrike" dirty="0">
                        <a:solidFill>
                          <a:srgbClr val="000000"/>
                        </a:solidFill>
                        <a:effectLst/>
                        <a:latin typeface="Calibri"/>
                      </a:endParaRPr>
                    </a:p>
                  </a:txBody>
                  <a:tcPr marL="5580" marR="5580" marT="5580" marB="0"/>
                </a:tc>
                <a:tc>
                  <a:txBody>
                    <a:bodyPr/>
                    <a:lstStyle/>
                    <a:p>
                      <a:pPr algn="l" fontAlgn="b"/>
                      <a:r>
                        <a:rPr lang="en-US" sz="1100" b="1" u="none" strike="noStrike" dirty="0">
                          <a:effectLst/>
                        </a:rPr>
                        <a:t>2:00 PM</a:t>
                      </a:r>
                      <a:endParaRPr lang="en-US" sz="1100" b="1" i="0" u="none" strike="noStrike" dirty="0">
                        <a:solidFill>
                          <a:srgbClr val="000000"/>
                        </a:solidFill>
                        <a:effectLst/>
                        <a:latin typeface="Calibri"/>
                      </a:endParaRPr>
                    </a:p>
                  </a:txBody>
                  <a:tcPr marL="5580" marR="5580" marT="5580" marB="0"/>
                </a:tc>
                <a:tc>
                  <a:txBody>
                    <a:bodyPr/>
                    <a:lstStyle/>
                    <a:p>
                      <a:pPr algn="l" fontAlgn="b"/>
                      <a:r>
                        <a:rPr lang="en-US" sz="1100" b="1" u="none" strike="noStrike" dirty="0">
                          <a:effectLst/>
                        </a:rPr>
                        <a:t>2:30 PM</a:t>
                      </a:r>
                      <a:endParaRPr lang="en-US" sz="1100" b="1" i="0" u="none" strike="noStrike" dirty="0">
                        <a:solidFill>
                          <a:srgbClr val="000000"/>
                        </a:solidFill>
                        <a:effectLst/>
                        <a:latin typeface="Calibri"/>
                      </a:endParaRPr>
                    </a:p>
                  </a:txBody>
                  <a:tcPr marL="5580" marR="5580" marT="5580" marB="0"/>
                </a:tc>
                <a:tc>
                  <a:txBody>
                    <a:bodyPr/>
                    <a:lstStyle/>
                    <a:p>
                      <a:pPr algn="l" fontAlgn="b"/>
                      <a:r>
                        <a:rPr lang="en-US" sz="1100" b="1" u="none" strike="noStrike" dirty="0">
                          <a:effectLst/>
                        </a:rPr>
                        <a:t>3:00 PM</a:t>
                      </a:r>
                      <a:endParaRPr lang="en-US" sz="1100" b="1" i="0" u="none" strike="noStrike" dirty="0">
                        <a:solidFill>
                          <a:srgbClr val="000000"/>
                        </a:solidFill>
                        <a:effectLst/>
                        <a:latin typeface="Calibri"/>
                      </a:endParaRPr>
                    </a:p>
                  </a:txBody>
                  <a:tcPr marL="5580" marR="5580" marT="5580" marB="0"/>
                </a:tc>
                <a:tc>
                  <a:txBody>
                    <a:bodyPr/>
                    <a:lstStyle/>
                    <a:p>
                      <a:pPr algn="l" fontAlgn="b"/>
                      <a:r>
                        <a:rPr lang="en-US" sz="1100" b="1" u="none" strike="noStrike" dirty="0">
                          <a:effectLst/>
                        </a:rPr>
                        <a:t>3:30 PM</a:t>
                      </a:r>
                      <a:endParaRPr lang="en-US" sz="1100" b="1" i="0" u="none" strike="noStrike" dirty="0">
                        <a:solidFill>
                          <a:srgbClr val="000000"/>
                        </a:solidFill>
                        <a:effectLst/>
                        <a:latin typeface="Calibri"/>
                      </a:endParaRPr>
                    </a:p>
                  </a:txBody>
                  <a:tcPr marL="5580" marR="5580" marT="5580" marB="0"/>
                </a:tc>
                <a:tc>
                  <a:txBody>
                    <a:bodyPr/>
                    <a:lstStyle/>
                    <a:p>
                      <a:pPr algn="l" fontAlgn="b"/>
                      <a:r>
                        <a:rPr lang="en-US" sz="1100" b="1" u="none" strike="noStrike" dirty="0">
                          <a:effectLst/>
                        </a:rPr>
                        <a:t>4:00 PM</a:t>
                      </a:r>
                      <a:endParaRPr lang="en-US" sz="1100" b="1" i="0" u="none" strike="noStrike" dirty="0">
                        <a:solidFill>
                          <a:srgbClr val="000000"/>
                        </a:solidFill>
                        <a:effectLst/>
                        <a:latin typeface="Calibri"/>
                      </a:endParaRPr>
                    </a:p>
                  </a:txBody>
                  <a:tcPr marL="5580" marR="5580" marT="5580" marB="0"/>
                </a:tc>
                <a:tc>
                  <a:txBody>
                    <a:bodyPr/>
                    <a:lstStyle/>
                    <a:p>
                      <a:pPr algn="l" fontAlgn="b"/>
                      <a:r>
                        <a:rPr lang="en-US" sz="1100" b="1" u="none" strike="noStrike" dirty="0">
                          <a:effectLst/>
                        </a:rPr>
                        <a:t>4:30 PM</a:t>
                      </a:r>
                      <a:endParaRPr lang="en-US" sz="1100" b="1" i="0" u="none" strike="noStrike" dirty="0">
                        <a:solidFill>
                          <a:srgbClr val="000000"/>
                        </a:solidFill>
                        <a:effectLst/>
                        <a:latin typeface="Calibri"/>
                      </a:endParaRPr>
                    </a:p>
                  </a:txBody>
                  <a:tcPr marL="5580" marR="5580" marT="5580" marB="0"/>
                </a:tc>
                <a:tc>
                  <a:txBody>
                    <a:bodyPr/>
                    <a:lstStyle/>
                    <a:p>
                      <a:pPr algn="l" fontAlgn="b"/>
                      <a:r>
                        <a:rPr lang="en-US" sz="1100" b="1" u="none" strike="noStrike" dirty="0">
                          <a:effectLst/>
                        </a:rPr>
                        <a:t>5:00 PM</a:t>
                      </a:r>
                      <a:endParaRPr lang="en-US" sz="1100" b="1" i="0" u="none" strike="noStrike" dirty="0">
                        <a:solidFill>
                          <a:srgbClr val="000000"/>
                        </a:solidFill>
                        <a:effectLst/>
                        <a:latin typeface="Calibri"/>
                      </a:endParaRPr>
                    </a:p>
                  </a:txBody>
                  <a:tcPr marL="5580" marR="5580" marT="5580" marB="0"/>
                </a:tc>
                <a:tc>
                  <a:txBody>
                    <a:bodyPr/>
                    <a:lstStyle/>
                    <a:p>
                      <a:pPr algn="l" fontAlgn="b"/>
                      <a:r>
                        <a:rPr lang="en-US" sz="1100" b="1" u="none" strike="noStrike" dirty="0">
                          <a:effectLst/>
                        </a:rPr>
                        <a:t>Total Events</a:t>
                      </a:r>
                      <a:endParaRPr lang="en-US" sz="1100" b="1" i="0" u="none" strike="noStrike" dirty="0">
                        <a:solidFill>
                          <a:srgbClr val="000000"/>
                        </a:solidFill>
                        <a:effectLst/>
                        <a:latin typeface="Calibri"/>
                      </a:endParaRPr>
                    </a:p>
                  </a:txBody>
                  <a:tcPr marL="5580" marR="5580" marT="5580" marB="0"/>
                </a:tc>
              </a:tr>
              <a:tr h="756920">
                <a:tc>
                  <a:txBody>
                    <a:bodyPr/>
                    <a:lstStyle/>
                    <a:p>
                      <a:pPr algn="l" fontAlgn="b"/>
                      <a:r>
                        <a:rPr lang="en-US" sz="1400" b="1" i="0" u="none" strike="noStrike" dirty="0" smtClean="0">
                          <a:solidFill>
                            <a:srgbClr val="000000"/>
                          </a:solidFill>
                          <a:effectLst/>
                          <a:latin typeface="Calibri"/>
                        </a:rPr>
                        <a:t>12/13</a:t>
                      </a:r>
                      <a:endParaRPr lang="en-US" sz="1400" b="1" i="0" u="none" strike="noStrike" dirty="0">
                        <a:solidFill>
                          <a:srgbClr val="000000"/>
                        </a:solidFill>
                        <a:effectLst/>
                        <a:latin typeface="Calibri"/>
                      </a:endParaRPr>
                    </a:p>
                  </a:txBody>
                  <a:tcPr marL="5580" marR="5580" marT="5580" marB="0"/>
                </a:tc>
                <a:tc>
                  <a:txBody>
                    <a:bodyPr/>
                    <a:lstStyle/>
                    <a:p>
                      <a:pPr algn="l" fontAlgn="b"/>
                      <a:r>
                        <a:rPr lang="en-US" sz="1600" b="1" i="0" u="none" strike="noStrike" dirty="0" smtClean="0">
                          <a:solidFill>
                            <a:srgbClr val="000000"/>
                          </a:solidFill>
                          <a:effectLst/>
                          <a:latin typeface="Calibri"/>
                        </a:rPr>
                        <a:t>2</a:t>
                      </a:r>
                      <a:endParaRPr lang="en-US" sz="1600" b="1" i="0" u="none" strike="noStrike" dirty="0">
                        <a:solidFill>
                          <a:srgbClr val="000000"/>
                        </a:solidFill>
                        <a:effectLst/>
                        <a:latin typeface="Calibri"/>
                      </a:endParaRPr>
                    </a:p>
                  </a:txBody>
                  <a:tcPr marL="5580" marR="5580" marT="5580" marB="0"/>
                </a:tc>
                <a:tc>
                  <a:txBody>
                    <a:bodyPr/>
                    <a:lstStyle/>
                    <a:p>
                      <a:pPr algn="l" fontAlgn="b"/>
                      <a:r>
                        <a:rPr lang="en-US" sz="1600" b="1" i="0" u="none" strike="noStrike" dirty="0" smtClean="0">
                          <a:solidFill>
                            <a:srgbClr val="000000"/>
                          </a:solidFill>
                          <a:effectLst/>
                          <a:latin typeface="Calibri"/>
                        </a:rPr>
                        <a:t>2</a:t>
                      </a:r>
                      <a:endParaRPr lang="en-US" sz="1600" b="1" i="0" u="none" strike="noStrike" dirty="0">
                        <a:solidFill>
                          <a:srgbClr val="000000"/>
                        </a:solidFill>
                        <a:effectLst/>
                        <a:latin typeface="Calibri"/>
                      </a:endParaRPr>
                    </a:p>
                  </a:txBody>
                  <a:tcPr marL="5580" marR="5580" marT="5580" marB="0"/>
                </a:tc>
                <a:tc>
                  <a:txBody>
                    <a:bodyPr/>
                    <a:lstStyle/>
                    <a:p>
                      <a:pPr algn="l" fontAlgn="b"/>
                      <a:r>
                        <a:rPr lang="en-US" sz="1600" b="1" i="0" u="none" strike="noStrike" dirty="0" smtClean="0">
                          <a:solidFill>
                            <a:srgbClr val="000000"/>
                          </a:solidFill>
                          <a:effectLst/>
                          <a:latin typeface="Calibri"/>
                        </a:rPr>
                        <a:t>7</a:t>
                      </a:r>
                      <a:endParaRPr lang="en-US" sz="1600" b="1" i="0" u="none" strike="noStrike" dirty="0">
                        <a:solidFill>
                          <a:srgbClr val="000000"/>
                        </a:solidFill>
                        <a:effectLst/>
                        <a:latin typeface="Calibri"/>
                      </a:endParaRPr>
                    </a:p>
                  </a:txBody>
                  <a:tcPr marL="5580" marR="5580" marT="5580" marB="0"/>
                </a:tc>
                <a:tc>
                  <a:txBody>
                    <a:bodyPr/>
                    <a:lstStyle/>
                    <a:p>
                      <a:pPr algn="l" fontAlgn="b"/>
                      <a:r>
                        <a:rPr lang="en-US" sz="1600" b="1" i="0" u="none" strike="noStrike" dirty="0" smtClean="0">
                          <a:solidFill>
                            <a:srgbClr val="000000"/>
                          </a:solidFill>
                          <a:effectLst/>
                          <a:latin typeface="Calibri"/>
                        </a:rPr>
                        <a:t>5</a:t>
                      </a:r>
                      <a:endParaRPr lang="en-US" sz="1600" b="1" i="0" u="none" strike="noStrike" dirty="0">
                        <a:solidFill>
                          <a:srgbClr val="000000"/>
                        </a:solidFill>
                        <a:effectLst/>
                        <a:latin typeface="Calibri"/>
                      </a:endParaRPr>
                    </a:p>
                  </a:txBody>
                  <a:tcPr marL="5580" marR="5580" marT="5580" marB="0"/>
                </a:tc>
                <a:tc>
                  <a:txBody>
                    <a:bodyPr/>
                    <a:lstStyle/>
                    <a:p>
                      <a:pPr algn="l" fontAlgn="b"/>
                      <a:r>
                        <a:rPr lang="en-US" sz="1600" b="1" i="0" u="none" strike="noStrike" dirty="0" smtClean="0">
                          <a:solidFill>
                            <a:srgbClr val="000000"/>
                          </a:solidFill>
                          <a:effectLst/>
                          <a:latin typeface="Calibri"/>
                        </a:rPr>
                        <a:t>56</a:t>
                      </a:r>
                      <a:endParaRPr lang="en-US" sz="1600" b="1" i="0" u="none" strike="noStrike" dirty="0">
                        <a:solidFill>
                          <a:srgbClr val="000000"/>
                        </a:solidFill>
                        <a:effectLst/>
                        <a:latin typeface="Calibri"/>
                      </a:endParaRPr>
                    </a:p>
                  </a:txBody>
                  <a:tcPr marL="5580" marR="5580" marT="5580" marB="0"/>
                </a:tc>
                <a:tc>
                  <a:txBody>
                    <a:bodyPr/>
                    <a:lstStyle/>
                    <a:p>
                      <a:pPr algn="l" fontAlgn="b"/>
                      <a:r>
                        <a:rPr lang="en-US" sz="1600" b="1" i="0" u="none" strike="noStrike" dirty="0" smtClean="0">
                          <a:solidFill>
                            <a:srgbClr val="000000"/>
                          </a:solidFill>
                          <a:effectLst/>
                          <a:latin typeface="Calibri"/>
                        </a:rPr>
                        <a:t>80</a:t>
                      </a:r>
                      <a:endParaRPr lang="en-US" sz="1600" b="1" i="0" u="none" strike="noStrike" dirty="0">
                        <a:solidFill>
                          <a:srgbClr val="000000"/>
                        </a:solidFill>
                        <a:effectLst/>
                        <a:latin typeface="Calibri"/>
                      </a:endParaRPr>
                    </a:p>
                  </a:txBody>
                  <a:tcPr marL="5580" marR="5580" marT="5580" marB="0"/>
                </a:tc>
                <a:tc>
                  <a:txBody>
                    <a:bodyPr/>
                    <a:lstStyle/>
                    <a:p>
                      <a:pPr algn="l" fontAlgn="b"/>
                      <a:r>
                        <a:rPr lang="en-US" sz="1600" b="1" i="0" u="none" strike="noStrike" dirty="0" smtClean="0">
                          <a:solidFill>
                            <a:srgbClr val="000000"/>
                          </a:solidFill>
                          <a:effectLst/>
                          <a:latin typeface="Calibri"/>
                        </a:rPr>
                        <a:t>81</a:t>
                      </a:r>
                      <a:endParaRPr lang="en-US" sz="1600" b="1" i="0" u="none" strike="noStrike" dirty="0">
                        <a:solidFill>
                          <a:srgbClr val="000000"/>
                        </a:solidFill>
                        <a:effectLst/>
                        <a:latin typeface="Calibri"/>
                      </a:endParaRPr>
                    </a:p>
                  </a:txBody>
                  <a:tcPr marL="5580" marR="5580" marT="5580" marB="0"/>
                </a:tc>
                <a:tc>
                  <a:txBody>
                    <a:bodyPr/>
                    <a:lstStyle/>
                    <a:p>
                      <a:pPr algn="l" fontAlgn="b"/>
                      <a:r>
                        <a:rPr lang="en-US" sz="1600" b="1" i="0" u="none" strike="noStrike" dirty="0" smtClean="0">
                          <a:solidFill>
                            <a:srgbClr val="000000"/>
                          </a:solidFill>
                          <a:effectLst/>
                          <a:latin typeface="Calibri"/>
                        </a:rPr>
                        <a:t>79</a:t>
                      </a:r>
                      <a:endParaRPr lang="en-US" sz="1600" b="1" i="0" u="none" strike="noStrike" dirty="0">
                        <a:solidFill>
                          <a:srgbClr val="000000"/>
                        </a:solidFill>
                        <a:effectLst/>
                        <a:latin typeface="Calibri"/>
                      </a:endParaRPr>
                    </a:p>
                  </a:txBody>
                  <a:tcPr marL="5580" marR="5580" marT="5580" marB="0"/>
                </a:tc>
                <a:tc>
                  <a:txBody>
                    <a:bodyPr/>
                    <a:lstStyle/>
                    <a:p>
                      <a:pPr algn="l" fontAlgn="b"/>
                      <a:r>
                        <a:rPr lang="en-US" sz="1600" b="1" i="0" u="none" strike="noStrike" dirty="0" smtClean="0">
                          <a:solidFill>
                            <a:srgbClr val="000000"/>
                          </a:solidFill>
                          <a:effectLst/>
                          <a:latin typeface="Calibri"/>
                        </a:rPr>
                        <a:t>57</a:t>
                      </a:r>
                      <a:endParaRPr lang="en-US" sz="1600" b="1" i="0" u="none" strike="noStrike" dirty="0">
                        <a:solidFill>
                          <a:srgbClr val="000000"/>
                        </a:solidFill>
                        <a:effectLst/>
                        <a:latin typeface="Calibri"/>
                      </a:endParaRPr>
                    </a:p>
                  </a:txBody>
                  <a:tcPr marL="5580" marR="5580" marT="5580" marB="0"/>
                </a:tc>
                <a:tc>
                  <a:txBody>
                    <a:bodyPr/>
                    <a:lstStyle/>
                    <a:p>
                      <a:pPr algn="l" fontAlgn="b"/>
                      <a:r>
                        <a:rPr lang="en-US" sz="1600" b="1" i="0" u="none" strike="noStrike" dirty="0" smtClean="0">
                          <a:solidFill>
                            <a:srgbClr val="000000"/>
                          </a:solidFill>
                          <a:effectLst/>
                          <a:latin typeface="Calibri"/>
                        </a:rPr>
                        <a:t>43</a:t>
                      </a:r>
                      <a:endParaRPr lang="en-US" sz="1600" b="1" i="0" u="none" strike="noStrike" dirty="0">
                        <a:solidFill>
                          <a:srgbClr val="000000"/>
                        </a:solidFill>
                        <a:effectLst/>
                        <a:latin typeface="Calibri"/>
                      </a:endParaRPr>
                    </a:p>
                  </a:txBody>
                  <a:tcPr marL="5580" marR="5580" marT="5580" marB="0"/>
                </a:tc>
                <a:tc>
                  <a:txBody>
                    <a:bodyPr/>
                    <a:lstStyle/>
                    <a:p>
                      <a:pPr algn="l" fontAlgn="b"/>
                      <a:r>
                        <a:rPr lang="en-US" sz="1600" b="1" i="0" u="none" strike="noStrike" dirty="0" smtClean="0">
                          <a:solidFill>
                            <a:srgbClr val="000000"/>
                          </a:solidFill>
                          <a:effectLst/>
                          <a:latin typeface="Calibri"/>
                        </a:rPr>
                        <a:t>1</a:t>
                      </a:r>
                      <a:endParaRPr lang="en-US" sz="1600" b="1" i="0" u="none" strike="noStrike" dirty="0">
                        <a:solidFill>
                          <a:srgbClr val="000000"/>
                        </a:solidFill>
                        <a:effectLst/>
                        <a:latin typeface="Calibri"/>
                      </a:endParaRPr>
                    </a:p>
                  </a:txBody>
                  <a:tcPr marL="5580" marR="5580" marT="5580" marB="0"/>
                </a:tc>
                <a:tc>
                  <a:txBody>
                    <a:bodyPr/>
                    <a:lstStyle/>
                    <a:p>
                      <a:pPr algn="l" fontAlgn="b"/>
                      <a:r>
                        <a:rPr lang="en-US" sz="1600" b="1" i="0" u="none" strike="noStrike" dirty="0" smtClean="0">
                          <a:solidFill>
                            <a:srgbClr val="000000"/>
                          </a:solidFill>
                          <a:effectLst/>
                          <a:latin typeface="Calibri"/>
                        </a:rPr>
                        <a:t>53</a:t>
                      </a:r>
                      <a:endParaRPr lang="en-US" sz="1600" b="1" i="0" u="none" strike="noStrike" dirty="0">
                        <a:solidFill>
                          <a:srgbClr val="000000"/>
                        </a:solidFill>
                        <a:effectLst/>
                        <a:latin typeface="Calibri"/>
                      </a:endParaRPr>
                    </a:p>
                  </a:txBody>
                  <a:tcPr marL="5580" marR="5580" marT="5580" marB="0"/>
                </a:tc>
                <a:tc>
                  <a:txBody>
                    <a:bodyPr/>
                    <a:lstStyle/>
                    <a:p>
                      <a:pPr algn="l" fontAlgn="b"/>
                      <a:r>
                        <a:rPr lang="en-US" sz="1600" b="1" i="0" u="none" strike="noStrike" dirty="0" smtClean="0">
                          <a:solidFill>
                            <a:srgbClr val="000000"/>
                          </a:solidFill>
                          <a:effectLst/>
                          <a:latin typeface="Calibri"/>
                        </a:rPr>
                        <a:t>97</a:t>
                      </a:r>
                      <a:endParaRPr lang="en-US" sz="1600" b="1" i="0" u="none" strike="noStrike" dirty="0">
                        <a:solidFill>
                          <a:srgbClr val="000000"/>
                        </a:solidFill>
                        <a:effectLst/>
                        <a:latin typeface="Calibri"/>
                      </a:endParaRPr>
                    </a:p>
                  </a:txBody>
                  <a:tcPr marL="5580" marR="5580" marT="5580" marB="0"/>
                </a:tc>
                <a:tc>
                  <a:txBody>
                    <a:bodyPr/>
                    <a:lstStyle/>
                    <a:p>
                      <a:pPr algn="l" fontAlgn="b"/>
                      <a:r>
                        <a:rPr lang="en-US" sz="1600" b="1" i="0" u="none" strike="noStrike" dirty="0" smtClean="0">
                          <a:solidFill>
                            <a:srgbClr val="000000"/>
                          </a:solidFill>
                          <a:effectLst/>
                          <a:latin typeface="Calibri"/>
                        </a:rPr>
                        <a:t>95</a:t>
                      </a:r>
                      <a:endParaRPr lang="en-US" sz="1600" b="1" i="0" u="none" strike="noStrike" dirty="0">
                        <a:solidFill>
                          <a:srgbClr val="000000"/>
                        </a:solidFill>
                        <a:effectLst/>
                        <a:latin typeface="Calibri"/>
                      </a:endParaRPr>
                    </a:p>
                  </a:txBody>
                  <a:tcPr marL="5580" marR="5580" marT="5580" marB="0"/>
                </a:tc>
                <a:tc>
                  <a:txBody>
                    <a:bodyPr/>
                    <a:lstStyle/>
                    <a:p>
                      <a:pPr algn="l" fontAlgn="b"/>
                      <a:r>
                        <a:rPr lang="en-US" sz="1600" b="1" i="0" u="none" strike="noStrike" dirty="0" smtClean="0">
                          <a:solidFill>
                            <a:srgbClr val="000000"/>
                          </a:solidFill>
                          <a:effectLst/>
                          <a:latin typeface="Calibri"/>
                        </a:rPr>
                        <a:t>82</a:t>
                      </a:r>
                      <a:endParaRPr lang="en-US" sz="1600" b="1" i="0" u="none" strike="noStrike" dirty="0">
                        <a:solidFill>
                          <a:srgbClr val="000000"/>
                        </a:solidFill>
                        <a:effectLst/>
                        <a:latin typeface="Calibri"/>
                      </a:endParaRPr>
                    </a:p>
                  </a:txBody>
                  <a:tcPr marL="5580" marR="5580" marT="5580" marB="0"/>
                </a:tc>
                <a:tc>
                  <a:txBody>
                    <a:bodyPr/>
                    <a:lstStyle/>
                    <a:p>
                      <a:pPr algn="l" fontAlgn="b"/>
                      <a:r>
                        <a:rPr lang="en-US" sz="1600" b="1" i="0" u="none" strike="noStrike" dirty="0" smtClean="0">
                          <a:solidFill>
                            <a:srgbClr val="000000"/>
                          </a:solidFill>
                          <a:effectLst/>
                          <a:latin typeface="Calibri"/>
                        </a:rPr>
                        <a:t>72</a:t>
                      </a:r>
                      <a:endParaRPr lang="en-US" sz="1600" b="1" i="0" u="none" strike="noStrike" dirty="0">
                        <a:solidFill>
                          <a:srgbClr val="000000"/>
                        </a:solidFill>
                        <a:effectLst/>
                        <a:latin typeface="Calibri"/>
                      </a:endParaRPr>
                    </a:p>
                  </a:txBody>
                  <a:tcPr marL="5580" marR="5580" marT="5580" marB="0"/>
                </a:tc>
                <a:tc>
                  <a:txBody>
                    <a:bodyPr/>
                    <a:lstStyle/>
                    <a:p>
                      <a:pPr algn="l" fontAlgn="b"/>
                      <a:r>
                        <a:rPr lang="en-US" sz="1600" b="1" i="0" u="none" strike="noStrike" dirty="0" smtClean="0">
                          <a:solidFill>
                            <a:srgbClr val="000000"/>
                          </a:solidFill>
                          <a:effectLst/>
                          <a:latin typeface="Calibri"/>
                        </a:rPr>
                        <a:t>108</a:t>
                      </a:r>
                      <a:endParaRPr lang="en-US" sz="1600" b="1" i="0" u="none" strike="noStrike" dirty="0">
                        <a:solidFill>
                          <a:srgbClr val="000000"/>
                        </a:solidFill>
                        <a:effectLst/>
                        <a:latin typeface="Calibri"/>
                      </a:endParaRPr>
                    </a:p>
                  </a:txBody>
                  <a:tcPr marL="5580" marR="5580" marT="5580" marB="0"/>
                </a:tc>
                <a:tc>
                  <a:txBody>
                    <a:bodyPr/>
                    <a:lstStyle/>
                    <a:p>
                      <a:pPr algn="l" fontAlgn="b"/>
                      <a:r>
                        <a:rPr lang="en-US" sz="1600" b="1" i="0" u="none" strike="noStrike" dirty="0" smtClean="0">
                          <a:solidFill>
                            <a:srgbClr val="000000"/>
                          </a:solidFill>
                          <a:effectLst/>
                          <a:latin typeface="Calibri"/>
                        </a:rPr>
                        <a:t>65</a:t>
                      </a:r>
                      <a:endParaRPr lang="en-US" sz="1600" b="1" i="0" u="none" strike="noStrike" dirty="0">
                        <a:solidFill>
                          <a:srgbClr val="000000"/>
                        </a:solidFill>
                        <a:effectLst/>
                        <a:latin typeface="Calibri"/>
                      </a:endParaRPr>
                    </a:p>
                  </a:txBody>
                  <a:tcPr marL="5580" marR="5580" marT="5580" marB="0"/>
                </a:tc>
                <a:tc>
                  <a:txBody>
                    <a:bodyPr/>
                    <a:lstStyle/>
                    <a:p>
                      <a:pPr algn="l" fontAlgn="b"/>
                      <a:r>
                        <a:rPr lang="en-US" sz="1600" b="1" i="0" u="none" strike="noStrike" dirty="0" smtClean="0">
                          <a:solidFill>
                            <a:srgbClr val="000000"/>
                          </a:solidFill>
                          <a:effectLst/>
                          <a:latin typeface="Calibri"/>
                        </a:rPr>
                        <a:t>17</a:t>
                      </a:r>
                      <a:endParaRPr lang="en-US" sz="1600" b="1" i="0" u="none" strike="noStrike" dirty="0">
                        <a:solidFill>
                          <a:srgbClr val="000000"/>
                        </a:solidFill>
                        <a:effectLst/>
                        <a:latin typeface="Calibri"/>
                      </a:endParaRPr>
                    </a:p>
                  </a:txBody>
                  <a:tcPr marL="5580" marR="5580" marT="5580" marB="0"/>
                </a:tc>
                <a:tc>
                  <a:txBody>
                    <a:bodyPr/>
                    <a:lstStyle/>
                    <a:p>
                      <a:pPr algn="l" fontAlgn="b"/>
                      <a:r>
                        <a:rPr lang="en-US" sz="1600" b="1" i="0" u="none" strike="noStrike" dirty="0" smtClean="0">
                          <a:solidFill>
                            <a:srgbClr val="000000"/>
                          </a:solidFill>
                          <a:effectLst/>
                          <a:latin typeface="Calibri"/>
                        </a:rPr>
                        <a:t>17</a:t>
                      </a:r>
                      <a:endParaRPr lang="en-US" sz="1600" b="1" i="0" u="none" strike="noStrike" dirty="0">
                        <a:solidFill>
                          <a:srgbClr val="000000"/>
                        </a:solidFill>
                        <a:effectLst/>
                        <a:latin typeface="Calibri"/>
                      </a:endParaRPr>
                    </a:p>
                  </a:txBody>
                  <a:tcPr marL="5580" marR="5580" marT="5580" marB="0"/>
                </a:tc>
                <a:tc>
                  <a:txBody>
                    <a:bodyPr/>
                    <a:lstStyle/>
                    <a:p>
                      <a:pPr algn="l" fontAlgn="b"/>
                      <a:r>
                        <a:rPr lang="en-US" sz="1600" b="1" i="0" u="none" strike="noStrike" dirty="0" smtClean="0">
                          <a:solidFill>
                            <a:srgbClr val="000000"/>
                          </a:solidFill>
                          <a:effectLst/>
                          <a:latin typeface="Calibri"/>
                        </a:rPr>
                        <a:t>1173</a:t>
                      </a:r>
                      <a:endParaRPr lang="en-US" sz="1600" b="1" i="0" u="none" strike="noStrike" dirty="0">
                        <a:solidFill>
                          <a:srgbClr val="000000"/>
                        </a:solidFill>
                        <a:effectLst/>
                        <a:latin typeface="Calibri"/>
                      </a:endParaRPr>
                    </a:p>
                  </a:txBody>
                  <a:tcPr marL="5580" marR="5580" marT="5580" marB="0"/>
                </a:tc>
              </a:tr>
              <a:tr h="1041724">
                <a:tc>
                  <a:txBody>
                    <a:bodyPr/>
                    <a:lstStyle/>
                    <a:p>
                      <a:pPr algn="l" fontAlgn="b"/>
                      <a:r>
                        <a:rPr lang="en-US" sz="1400" b="1" i="0" u="none" strike="noStrike" dirty="0" smtClean="0">
                          <a:solidFill>
                            <a:srgbClr val="000000"/>
                          </a:solidFill>
                          <a:effectLst/>
                          <a:latin typeface="Calibri"/>
                        </a:rPr>
                        <a:t>13/14</a:t>
                      </a:r>
                      <a:endParaRPr lang="en-US" sz="1400" b="1" i="0" u="none" strike="noStrike" dirty="0">
                        <a:solidFill>
                          <a:srgbClr val="000000"/>
                        </a:solidFill>
                        <a:effectLst/>
                        <a:latin typeface="Calibri"/>
                      </a:endParaRPr>
                    </a:p>
                  </a:txBody>
                  <a:tcPr marL="5580" marR="5580" marT="5580" marB="0"/>
                </a:tc>
                <a:tc>
                  <a:txBody>
                    <a:bodyPr/>
                    <a:lstStyle/>
                    <a:p>
                      <a:pPr algn="l" fontAlgn="b"/>
                      <a:r>
                        <a:rPr lang="en-US" sz="1600" b="1" i="0" u="none" strike="noStrike" dirty="0">
                          <a:solidFill>
                            <a:schemeClr val="dk1"/>
                          </a:solidFill>
                          <a:effectLst/>
                          <a:latin typeface="+mn-lt"/>
                        </a:rPr>
                        <a:t>8</a:t>
                      </a:r>
                      <a:endParaRPr lang="en-US" sz="1600" b="1" i="0" u="none" strike="noStrike" dirty="0">
                        <a:solidFill>
                          <a:srgbClr val="000000"/>
                        </a:solidFill>
                        <a:effectLst/>
                        <a:latin typeface="Calibri"/>
                      </a:endParaRPr>
                    </a:p>
                  </a:txBody>
                  <a:tcPr marL="5580" marR="5580" marT="5580" marB="0"/>
                </a:tc>
                <a:tc>
                  <a:txBody>
                    <a:bodyPr/>
                    <a:lstStyle/>
                    <a:p>
                      <a:pPr algn="l" fontAlgn="b"/>
                      <a:r>
                        <a:rPr lang="en-US" sz="1600" b="1" i="0" u="none" strike="noStrike" dirty="0" smtClean="0">
                          <a:solidFill>
                            <a:schemeClr val="dk1"/>
                          </a:solidFill>
                          <a:effectLst/>
                          <a:latin typeface="+mn-lt"/>
                        </a:rPr>
                        <a:t>21</a:t>
                      </a:r>
                      <a:endParaRPr lang="en-US" sz="1600" b="1" i="0" u="none" strike="noStrike" dirty="0">
                        <a:solidFill>
                          <a:srgbClr val="000000"/>
                        </a:solidFill>
                        <a:effectLst/>
                        <a:latin typeface="Calibri"/>
                      </a:endParaRPr>
                    </a:p>
                  </a:txBody>
                  <a:tcPr marL="5580" marR="5580" marT="5580" marB="0"/>
                </a:tc>
                <a:tc>
                  <a:txBody>
                    <a:bodyPr/>
                    <a:lstStyle/>
                    <a:p>
                      <a:pPr algn="l" fontAlgn="b"/>
                      <a:r>
                        <a:rPr lang="en-US" sz="1600" b="1" i="0" u="none" strike="noStrike" dirty="0" smtClean="0">
                          <a:solidFill>
                            <a:schemeClr val="dk1"/>
                          </a:solidFill>
                          <a:effectLst/>
                          <a:latin typeface="+mn-lt"/>
                        </a:rPr>
                        <a:t>21</a:t>
                      </a:r>
                      <a:endParaRPr lang="en-US" sz="1600" b="1" i="0" u="none" strike="noStrike" dirty="0">
                        <a:solidFill>
                          <a:srgbClr val="000000"/>
                        </a:solidFill>
                        <a:effectLst/>
                        <a:latin typeface="Calibri"/>
                      </a:endParaRPr>
                    </a:p>
                  </a:txBody>
                  <a:tcPr marL="5580" marR="5580" marT="5580" marB="0"/>
                </a:tc>
                <a:tc>
                  <a:txBody>
                    <a:bodyPr/>
                    <a:lstStyle/>
                    <a:p>
                      <a:pPr algn="l" fontAlgn="b"/>
                      <a:r>
                        <a:rPr lang="en-US" sz="1600" b="1" i="0" u="none" strike="noStrike" dirty="0" smtClean="0">
                          <a:solidFill>
                            <a:schemeClr val="dk1"/>
                          </a:solidFill>
                          <a:effectLst/>
                          <a:latin typeface="+mn-lt"/>
                        </a:rPr>
                        <a:t>12</a:t>
                      </a:r>
                      <a:endParaRPr lang="en-US" sz="1600" b="1" i="0" u="none" strike="noStrike" dirty="0">
                        <a:solidFill>
                          <a:srgbClr val="000000"/>
                        </a:solidFill>
                        <a:effectLst/>
                        <a:latin typeface="Calibri"/>
                      </a:endParaRPr>
                    </a:p>
                  </a:txBody>
                  <a:tcPr marL="5580" marR="5580" marT="5580" marB="0"/>
                </a:tc>
                <a:tc>
                  <a:txBody>
                    <a:bodyPr/>
                    <a:lstStyle/>
                    <a:p>
                      <a:pPr algn="l" fontAlgn="b"/>
                      <a:r>
                        <a:rPr lang="en-US" sz="1600" b="1" u="none" strike="noStrike" dirty="0" smtClean="0">
                          <a:effectLst/>
                        </a:rPr>
                        <a:t>15</a:t>
                      </a:r>
                      <a:endParaRPr lang="en-US" sz="1600" b="1" i="0" u="none" strike="noStrike" dirty="0">
                        <a:solidFill>
                          <a:srgbClr val="000000"/>
                        </a:solidFill>
                        <a:effectLst/>
                        <a:latin typeface="Calibri"/>
                      </a:endParaRPr>
                    </a:p>
                  </a:txBody>
                  <a:tcPr marL="5580" marR="5580" marT="5580" marB="0"/>
                </a:tc>
                <a:tc>
                  <a:txBody>
                    <a:bodyPr/>
                    <a:lstStyle/>
                    <a:p>
                      <a:pPr algn="l" fontAlgn="b"/>
                      <a:r>
                        <a:rPr lang="en-US" sz="1600" b="1" i="0" u="none" strike="noStrike" dirty="0" smtClean="0">
                          <a:solidFill>
                            <a:schemeClr val="dk1"/>
                          </a:solidFill>
                          <a:effectLst/>
                          <a:latin typeface="+mn-lt"/>
                        </a:rPr>
                        <a:t>16</a:t>
                      </a:r>
                      <a:endParaRPr lang="en-US" sz="1600" b="1" i="0" u="none" strike="noStrike" dirty="0">
                        <a:solidFill>
                          <a:srgbClr val="000000"/>
                        </a:solidFill>
                        <a:effectLst/>
                        <a:latin typeface="Calibri"/>
                      </a:endParaRPr>
                    </a:p>
                  </a:txBody>
                  <a:tcPr marL="5580" marR="5580" marT="5580" marB="0"/>
                </a:tc>
                <a:tc>
                  <a:txBody>
                    <a:bodyPr/>
                    <a:lstStyle/>
                    <a:p>
                      <a:pPr algn="l" fontAlgn="b"/>
                      <a:r>
                        <a:rPr lang="en-US" sz="1600" b="1" u="none" strike="noStrike" dirty="0" smtClean="0">
                          <a:effectLst/>
                        </a:rPr>
                        <a:t>19</a:t>
                      </a:r>
                      <a:endParaRPr lang="en-US" sz="1600" b="1" i="0" u="none" strike="noStrike" dirty="0">
                        <a:solidFill>
                          <a:srgbClr val="000000"/>
                        </a:solidFill>
                        <a:effectLst/>
                        <a:latin typeface="Calibri"/>
                      </a:endParaRPr>
                    </a:p>
                  </a:txBody>
                  <a:tcPr marL="5580" marR="5580" marT="5580" marB="0"/>
                </a:tc>
                <a:tc>
                  <a:txBody>
                    <a:bodyPr/>
                    <a:lstStyle/>
                    <a:p>
                      <a:pPr algn="l" fontAlgn="b"/>
                      <a:r>
                        <a:rPr lang="en-US" sz="1600" b="1" u="none" strike="noStrike" dirty="0" smtClean="0">
                          <a:effectLst/>
                        </a:rPr>
                        <a:t>19</a:t>
                      </a:r>
                      <a:endParaRPr lang="en-US" sz="1600" b="1" i="0" u="none" strike="noStrike" dirty="0">
                        <a:solidFill>
                          <a:srgbClr val="000000"/>
                        </a:solidFill>
                        <a:effectLst/>
                        <a:latin typeface="Calibri"/>
                      </a:endParaRPr>
                    </a:p>
                  </a:txBody>
                  <a:tcPr marL="5580" marR="5580" marT="5580" marB="0"/>
                </a:tc>
                <a:tc>
                  <a:txBody>
                    <a:bodyPr/>
                    <a:lstStyle/>
                    <a:p>
                      <a:pPr algn="l" fontAlgn="b"/>
                      <a:r>
                        <a:rPr lang="en-US" sz="1600" b="1" i="0" u="none" strike="noStrike" dirty="0" smtClean="0">
                          <a:solidFill>
                            <a:schemeClr val="dk1"/>
                          </a:solidFill>
                          <a:effectLst/>
                          <a:latin typeface="+mn-lt"/>
                        </a:rPr>
                        <a:t>25</a:t>
                      </a:r>
                      <a:endParaRPr lang="en-US" sz="1600" b="1" i="0" u="none" strike="noStrike" dirty="0">
                        <a:solidFill>
                          <a:srgbClr val="000000"/>
                        </a:solidFill>
                        <a:effectLst/>
                        <a:latin typeface="Calibri"/>
                      </a:endParaRPr>
                    </a:p>
                  </a:txBody>
                  <a:tcPr marL="5580" marR="5580" marT="5580" marB="0"/>
                </a:tc>
                <a:tc>
                  <a:txBody>
                    <a:bodyPr/>
                    <a:lstStyle/>
                    <a:p>
                      <a:pPr algn="l" fontAlgn="b"/>
                      <a:r>
                        <a:rPr lang="en-US" sz="1600" b="1" i="0" u="none" strike="noStrike" dirty="0" smtClean="0">
                          <a:solidFill>
                            <a:schemeClr val="dk1"/>
                          </a:solidFill>
                          <a:effectLst/>
                          <a:latin typeface="+mn-lt"/>
                        </a:rPr>
                        <a:t>35</a:t>
                      </a:r>
                      <a:endParaRPr lang="en-US" sz="1600" b="1" i="0" u="none" strike="noStrike" dirty="0">
                        <a:solidFill>
                          <a:srgbClr val="000000"/>
                        </a:solidFill>
                        <a:effectLst/>
                        <a:latin typeface="Calibri"/>
                      </a:endParaRPr>
                    </a:p>
                  </a:txBody>
                  <a:tcPr marL="5580" marR="5580" marT="5580" marB="0"/>
                </a:tc>
                <a:tc>
                  <a:txBody>
                    <a:bodyPr/>
                    <a:lstStyle/>
                    <a:p>
                      <a:pPr algn="l" fontAlgn="b"/>
                      <a:r>
                        <a:rPr lang="en-US" sz="1600" b="1" u="none" strike="noStrike" dirty="0">
                          <a:effectLst/>
                        </a:rPr>
                        <a:t>0</a:t>
                      </a:r>
                      <a:endParaRPr lang="en-US" sz="1600" b="1" i="0" u="none" strike="noStrike" dirty="0">
                        <a:solidFill>
                          <a:srgbClr val="000000"/>
                        </a:solidFill>
                        <a:effectLst/>
                        <a:latin typeface="Calibri"/>
                      </a:endParaRPr>
                    </a:p>
                  </a:txBody>
                  <a:tcPr marL="5580" marR="5580" marT="5580" marB="0"/>
                </a:tc>
                <a:tc>
                  <a:txBody>
                    <a:bodyPr/>
                    <a:lstStyle/>
                    <a:p>
                      <a:pPr algn="l" fontAlgn="b"/>
                      <a:r>
                        <a:rPr lang="en-US" sz="1600" b="1" i="0" u="none" strike="noStrike" dirty="0" smtClean="0">
                          <a:solidFill>
                            <a:schemeClr val="dk1"/>
                          </a:solidFill>
                          <a:effectLst/>
                          <a:latin typeface="+mn-lt"/>
                        </a:rPr>
                        <a:t>37</a:t>
                      </a:r>
                      <a:endParaRPr lang="en-US" sz="1600" b="1" i="0" u="none" strike="noStrike" dirty="0">
                        <a:solidFill>
                          <a:srgbClr val="000000"/>
                        </a:solidFill>
                        <a:effectLst/>
                        <a:latin typeface="Calibri"/>
                      </a:endParaRPr>
                    </a:p>
                  </a:txBody>
                  <a:tcPr marL="5580" marR="5580" marT="5580" marB="0"/>
                </a:tc>
                <a:tc>
                  <a:txBody>
                    <a:bodyPr/>
                    <a:lstStyle/>
                    <a:p>
                      <a:pPr algn="l" fontAlgn="b"/>
                      <a:r>
                        <a:rPr lang="en-US" sz="1600" b="1" i="0" u="none" strike="noStrike" dirty="0" smtClean="0">
                          <a:solidFill>
                            <a:schemeClr val="dk1"/>
                          </a:solidFill>
                          <a:effectLst/>
                          <a:latin typeface="+mn-lt"/>
                        </a:rPr>
                        <a:t>35</a:t>
                      </a:r>
                      <a:endParaRPr lang="en-US" sz="1600" b="1" i="0" u="none" strike="noStrike" dirty="0">
                        <a:solidFill>
                          <a:srgbClr val="000000"/>
                        </a:solidFill>
                        <a:effectLst/>
                        <a:latin typeface="Calibri"/>
                      </a:endParaRPr>
                    </a:p>
                  </a:txBody>
                  <a:tcPr marL="5580" marR="5580" marT="5580" marB="0"/>
                </a:tc>
                <a:tc>
                  <a:txBody>
                    <a:bodyPr/>
                    <a:lstStyle/>
                    <a:p>
                      <a:pPr algn="l" fontAlgn="b"/>
                      <a:r>
                        <a:rPr lang="en-US" sz="1600" b="1" i="0" u="none" strike="noStrike" dirty="0" smtClean="0">
                          <a:solidFill>
                            <a:schemeClr val="dk1"/>
                          </a:solidFill>
                          <a:effectLst/>
                          <a:latin typeface="+mn-lt"/>
                        </a:rPr>
                        <a:t>71</a:t>
                      </a:r>
                      <a:endParaRPr lang="en-US" sz="1600" b="1" i="0" u="none" strike="noStrike" dirty="0">
                        <a:solidFill>
                          <a:srgbClr val="000000"/>
                        </a:solidFill>
                        <a:effectLst/>
                        <a:latin typeface="Calibri"/>
                      </a:endParaRPr>
                    </a:p>
                  </a:txBody>
                  <a:tcPr marL="5580" marR="5580" marT="5580" marB="0"/>
                </a:tc>
                <a:tc>
                  <a:txBody>
                    <a:bodyPr/>
                    <a:lstStyle/>
                    <a:p>
                      <a:pPr algn="l" fontAlgn="b"/>
                      <a:r>
                        <a:rPr lang="en-US" sz="1600" b="1" i="0" u="none" strike="noStrike" dirty="0" smtClean="0">
                          <a:solidFill>
                            <a:schemeClr val="dk1"/>
                          </a:solidFill>
                          <a:effectLst/>
                          <a:latin typeface="+mn-lt"/>
                        </a:rPr>
                        <a:t>14</a:t>
                      </a:r>
                      <a:endParaRPr lang="en-US" sz="1600" b="1" i="0" u="none" strike="noStrike" dirty="0">
                        <a:solidFill>
                          <a:srgbClr val="000000"/>
                        </a:solidFill>
                        <a:effectLst/>
                        <a:latin typeface="Calibri"/>
                      </a:endParaRPr>
                    </a:p>
                  </a:txBody>
                  <a:tcPr marL="5580" marR="5580" marT="5580" marB="0"/>
                </a:tc>
                <a:tc>
                  <a:txBody>
                    <a:bodyPr/>
                    <a:lstStyle/>
                    <a:p>
                      <a:pPr algn="l" fontAlgn="b"/>
                      <a:r>
                        <a:rPr lang="en-US" sz="1600" b="1" i="0" u="none" strike="noStrike" dirty="0" smtClean="0">
                          <a:solidFill>
                            <a:schemeClr val="dk1"/>
                          </a:solidFill>
                          <a:effectLst/>
                          <a:latin typeface="+mn-lt"/>
                        </a:rPr>
                        <a:t>10</a:t>
                      </a:r>
                      <a:endParaRPr lang="en-US" sz="1600" b="1" i="0" u="none" strike="noStrike" dirty="0">
                        <a:solidFill>
                          <a:srgbClr val="000000"/>
                        </a:solidFill>
                        <a:effectLst/>
                        <a:latin typeface="Calibri"/>
                      </a:endParaRPr>
                    </a:p>
                  </a:txBody>
                  <a:tcPr marL="5580" marR="5580" marT="5580" marB="0"/>
                </a:tc>
                <a:tc>
                  <a:txBody>
                    <a:bodyPr/>
                    <a:lstStyle/>
                    <a:p>
                      <a:pPr algn="l" fontAlgn="b"/>
                      <a:r>
                        <a:rPr lang="en-US" sz="1600" b="1" i="0" u="none" strike="noStrike" dirty="0">
                          <a:solidFill>
                            <a:schemeClr val="dk1"/>
                          </a:solidFill>
                          <a:effectLst/>
                          <a:latin typeface="+mn-lt"/>
                        </a:rPr>
                        <a:t>3</a:t>
                      </a:r>
                      <a:endParaRPr lang="en-US" sz="1600" b="1" i="0" u="none" strike="noStrike" dirty="0">
                        <a:solidFill>
                          <a:srgbClr val="000000"/>
                        </a:solidFill>
                        <a:effectLst/>
                        <a:latin typeface="Calibri"/>
                      </a:endParaRPr>
                    </a:p>
                  </a:txBody>
                  <a:tcPr marL="5580" marR="5580" marT="5580" marB="0"/>
                </a:tc>
                <a:tc>
                  <a:txBody>
                    <a:bodyPr/>
                    <a:lstStyle/>
                    <a:p>
                      <a:pPr algn="l" fontAlgn="b"/>
                      <a:r>
                        <a:rPr lang="en-US" sz="1600" b="1" u="none" strike="noStrike" dirty="0" smtClean="0">
                          <a:effectLst/>
                        </a:rPr>
                        <a:t>13</a:t>
                      </a:r>
                      <a:endParaRPr lang="en-US" sz="1600" b="1" i="0" u="none" strike="noStrike" dirty="0">
                        <a:solidFill>
                          <a:srgbClr val="000000"/>
                        </a:solidFill>
                        <a:effectLst/>
                        <a:latin typeface="Calibri"/>
                      </a:endParaRPr>
                    </a:p>
                  </a:txBody>
                  <a:tcPr marL="5580" marR="5580" marT="5580" marB="0"/>
                </a:tc>
                <a:tc>
                  <a:txBody>
                    <a:bodyPr/>
                    <a:lstStyle/>
                    <a:p>
                      <a:pPr algn="l" fontAlgn="b"/>
                      <a:r>
                        <a:rPr lang="en-US" sz="1600" b="1" i="0" u="none" strike="noStrike" dirty="0" smtClean="0">
                          <a:solidFill>
                            <a:schemeClr val="dk1"/>
                          </a:solidFill>
                          <a:effectLst/>
                          <a:latin typeface="+mn-lt"/>
                        </a:rPr>
                        <a:t>7</a:t>
                      </a:r>
                      <a:endParaRPr lang="en-US" sz="1600" b="1" i="0" u="none" strike="noStrike" dirty="0">
                        <a:solidFill>
                          <a:srgbClr val="000000"/>
                        </a:solidFill>
                        <a:effectLst/>
                        <a:latin typeface="Calibri"/>
                      </a:endParaRPr>
                    </a:p>
                  </a:txBody>
                  <a:tcPr marL="5580" marR="5580" marT="5580" marB="0"/>
                </a:tc>
                <a:tc>
                  <a:txBody>
                    <a:bodyPr/>
                    <a:lstStyle/>
                    <a:p>
                      <a:pPr algn="l" fontAlgn="b"/>
                      <a:r>
                        <a:rPr lang="en-US" sz="1600" b="1" u="none" strike="noStrike" dirty="0">
                          <a:effectLst/>
                        </a:rPr>
                        <a:t>4</a:t>
                      </a:r>
                      <a:endParaRPr lang="en-US" sz="1600" b="1" i="0" u="none" strike="noStrike" dirty="0">
                        <a:solidFill>
                          <a:srgbClr val="000000"/>
                        </a:solidFill>
                        <a:effectLst/>
                        <a:latin typeface="Calibri"/>
                      </a:endParaRPr>
                    </a:p>
                  </a:txBody>
                  <a:tcPr marL="5580" marR="5580" marT="5580" marB="0"/>
                </a:tc>
                <a:tc>
                  <a:txBody>
                    <a:bodyPr/>
                    <a:lstStyle/>
                    <a:p>
                      <a:pPr algn="l" fontAlgn="b"/>
                      <a:r>
                        <a:rPr lang="en-US" sz="1600" b="1" i="0" u="none" strike="noStrike" dirty="0" smtClean="0">
                          <a:solidFill>
                            <a:schemeClr val="dk1"/>
                          </a:solidFill>
                          <a:effectLst/>
                          <a:latin typeface="+mn-lt"/>
                        </a:rPr>
                        <a:t>411</a:t>
                      </a:r>
                      <a:endParaRPr lang="en-US" sz="1600" b="1" i="0" u="none" strike="noStrike" dirty="0">
                        <a:solidFill>
                          <a:srgbClr val="000000"/>
                        </a:solidFill>
                        <a:effectLst/>
                        <a:latin typeface="Calibri"/>
                      </a:endParaRPr>
                    </a:p>
                  </a:txBody>
                  <a:tcPr marL="5580" marR="5580" marT="5580" marB="0"/>
                </a:tc>
              </a:tr>
            </a:tbl>
          </a:graphicData>
        </a:graphic>
      </p:graphicFrame>
      <p:sp>
        <p:nvSpPr>
          <p:cNvPr id="3" name="Footer Placeholder 2"/>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5D3A2F-FC61-40F0-9495-FF31C0D6A654}" type="slidenum">
              <a:rPr lang="en-US" smtClean="0"/>
              <a:t>13</a:t>
            </a:fld>
            <a:endParaRPr lang="en-US"/>
          </a:p>
        </p:txBody>
      </p:sp>
    </p:spTree>
    <p:extLst>
      <p:ext uri="{BB962C8B-B14F-4D97-AF65-F5344CB8AC3E}">
        <p14:creationId xmlns:p14="http://schemas.microsoft.com/office/powerpoint/2010/main" val="316435001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7467600" cy="1143000"/>
          </a:xfrm>
        </p:spPr>
        <p:txBody>
          <a:bodyPr/>
          <a:lstStyle/>
          <a:p>
            <a:r>
              <a:rPr lang="en-US" dirty="0" smtClean="0"/>
              <a:t>Total Suspension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78997290"/>
              </p:ext>
            </p:extLst>
          </p:nvPr>
        </p:nvGraphicFramePr>
        <p:xfrm>
          <a:off x="457200" y="1600200"/>
          <a:ext cx="8006081" cy="1859280"/>
        </p:xfrm>
        <a:graphic>
          <a:graphicData uri="http://schemas.openxmlformats.org/drawingml/2006/table">
            <a:tbl>
              <a:tblPr firstRow="1" bandRow="1">
                <a:tableStyleId>{5C22544A-7EE6-4342-B048-85BDC9FD1C3A}</a:tableStyleId>
              </a:tblPr>
              <a:tblGrid>
                <a:gridCol w="1160137"/>
                <a:gridCol w="1506863"/>
                <a:gridCol w="762000"/>
                <a:gridCol w="733844"/>
                <a:gridCol w="614190"/>
                <a:gridCol w="614190"/>
                <a:gridCol w="942895"/>
                <a:gridCol w="835981"/>
                <a:gridCol w="835981"/>
              </a:tblGrid>
              <a:tr h="370840">
                <a:tc>
                  <a:txBody>
                    <a:bodyPr/>
                    <a:lstStyle/>
                    <a:p>
                      <a:r>
                        <a:rPr lang="en-US" sz="1600" dirty="0" smtClean="0"/>
                        <a:t>School</a:t>
                      </a:r>
                      <a:endParaRPr lang="en-US" sz="1600" dirty="0"/>
                    </a:p>
                  </a:txBody>
                  <a:tcPr/>
                </a:tc>
                <a:tc>
                  <a:txBody>
                    <a:bodyPr/>
                    <a:lstStyle/>
                    <a:p>
                      <a:r>
                        <a:rPr lang="en-US" sz="1600" dirty="0" smtClean="0"/>
                        <a:t># of Suspensions</a:t>
                      </a:r>
                      <a:endParaRPr lang="en-US" sz="1600" dirty="0"/>
                    </a:p>
                  </a:txBody>
                  <a:tcPr/>
                </a:tc>
                <a:tc>
                  <a:txBody>
                    <a:bodyPr/>
                    <a:lstStyle/>
                    <a:p>
                      <a:r>
                        <a:rPr lang="en-US" sz="1200" dirty="0" smtClean="0"/>
                        <a:t>Male</a:t>
                      </a:r>
                      <a:endParaRPr lang="en-US" sz="1200" dirty="0"/>
                    </a:p>
                  </a:txBody>
                  <a:tcPr/>
                </a:tc>
                <a:tc>
                  <a:txBody>
                    <a:bodyPr/>
                    <a:lstStyle/>
                    <a:p>
                      <a:r>
                        <a:rPr lang="en-US" sz="1200" dirty="0" smtClean="0"/>
                        <a:t>Female</a:t>
                      </a:r>
                      <a:endParaRPr lang="en-US" sz="1200" dirty="0"/>
                    </a:p>
                  </a:txBody>
                  <a:tcPr/>
                </a:tc>
                <a:tc>
                  <a:txBody>
                    <a:bodyPr/>
                    <a:lstStyle/>
                    <a:p>
                      <a:r>
                        <a:rPr lang="en-US" sz="1200" dirty="0" smtClean="0"/>
                        <a:t>Asian</a:t>
                      </a:r>
                      <a:endParaRPr lang="en-US" sz="1200" dirty="0"/>
                    </a:p>
                  </a:txBody>
                  <a:tcPr/>
                </a:tc>
                <a:tc>
                  <a:txBody>
                    <a:bodyPr/>
                    <a:lstStyle/>
                    <a:p>
                      <a:r>
                        <a:rPr lang="en-US" sz="1200" dirty="0" smtClean="0"/>
                        <a:t>Black</a:t>
                      </a:r>
                      <a:endParaRPr lang="en-US" sz="1200" dirty="0"/>
                    </a:p>
                  </a:txBody>
                  <a:tcPr/>
                </a:tc>
                <a:tc>
                  <a:txBody>
                    <a:bodyPr/>
                    <a:lstStyle/>
                    <a:p>
                      <a:r>
                        <a:rPr lang="en-US" sz="1200" dirty="0" smtClean="0"/>
                        <a:t>Hispanic</a:t>
                      </a:r>
                      <a:endParaRPr lang="en-US" sz="1200" dirty="0"/>
                    </a:p>
                  </a:txBody>
                  <a:tcPr/>
                </a:tc>
                <a:tc>
                  <a:txBody>
                    <a:bodyPr/>
                    <a:lstStyle/>
                    <a:p>
                      <a:r>
                        <a:rPr lang="en-US" sz="1200" dirty="0" smtClean="0"/>
                        <a:t>White</a:t>
                      </a:r>
                      <a:endParaRPr lang="en-US" sz="1200" dirty="0"/>
                    </a:p>
                  </a:txBody>
                  <a:tcPr/>
                </a:tc>
                <a:tc>
                  <a:txBody>
                    <a:bodyPr/>
                    <a:lstStyle/>
                    <a:p>
                      <a:r>
                        <a:rPr lang="en-US" sz="1200" dirty="0" smtClean="0"/>
                        <a:t>Days</a:t>
                      </a:r>
                    </a:p>
                    <a:p>
                      <a:r>
                        <a:rPr lang="en-US" sz="1200" dirty="0" smtClean="0"/>
                        <a:t>Missed</a:t>
                      </a:r>
                      <a:endParaRPr lang="en-US" sz="1200" dirty="0"/>
                    </a:p>
                  </a:txBody>
                  <a:tcPr/>
                </a:tc>
              </a:tr>
              <a:tr h="370840">
                <a:tc>
                  <a:txBody>
                    <a:bodyPr/>
                    <a:lstStyle/>
                    <a:p>
                      <a:r>
                        <a:rPr lang="en-US" dirty="0" smtClean="0"/>
                        <a:t>SA@A 12/13</a:t>
                      </a:r>
                      <a:endParaRPr lang="en-US" dirty="0"/>
                    </a:p>
                  </a:txBody>
                  <a:tcPr/>
                </a:tc>
                <a:tc>
                  <a:txBody>
                    <a:bodyPr/>
                    <a:lstStyle/>
                    <a:p>
                      <a:r>
                        <a:rPr lang="en-US" dirty="0" smtClean="0"/>
                        <a:t>317</a:t>
                      </a:r>
                      <a:endParaRPr lang="en-US" dirty="0"/>
                    </a:p>
                  </a:txBody>
                  <a:tcPr/>
                </a:tc>
                <a:tc>
                  <a:txBody>
                    <a:bodyPr/>
                    <a:lstStyle/>
                    <a:p>
                      <a:r>
                        <a:rPr lang="en-US" dirty="0" smtClean="0"/>
                        <a:t>208</a:t>
                      </a:r>
                      <a:endParaRPr lang="en-US" dirty="0"/>
                    </a:p>
                  </a:txBody>
                  <a:tcPr/>
                </a:tc>
                <a:tc>
                  <a:txBody>
                    <a:bodyPr/>
                    <a:lstStyle/>
                    <a:p>
                      <a:r>
                        <a:rPr lang="en-US" dirty="0" smtClean="0"/>
                        <a:t>109</a:t>
                      </a:r>
                      <a:endParaRPr lang="en-US" dirty="0"/>
                    </a:p>
                  </a:txBody>
                  <a:tcPr/>
                </a:tc>
                <a:tc>
                  <a:txBody>
                    <a:bodyPr/>
                    <a:lstStyle/>
                    <a:p>
                      <a:r>
                        <a:rPr lang="en-US" dirty="0" smtClean="0"/>
                        <a:t>0</a:t>
                      </a:r>
                      <a:endParaRPr lang="en-US" dirty="0"/>
                    </a:p>
                  </a:txBody>
                  <a:tcPr/>
                </a:tc>
                <a:tc>
                  <a:txBody>
                    <a:bodyPr/>
                    <a:lstStyle/>
                    <a:p>
                      <a:r>
                        <a:rPr lang="en-US" dirty="0" smtClean="0"/>
                        <a:t>288</a:t>
                      </a:r>
                      <a:endParaRPr lang="en-US" dirty="0"/>
                    </a:p>
                  </a:txBody>
                  <a:tcPr/>
                </a:tc>
                <a:tc>
                  <a:txBody>
                    <a:bodyPr/>
                    <a:lstStyle/>
                    <a:p>
                      <a:r>
                        <a:rPr lang="en-US" dirty="0" smtClean="0"/>
                        <a:t>22</a:t>
                      </a:r>
                      <a:endParaRPr lang="en-US" dirty="0"/>
                    </a:p>
                  </a:txBody>
                  <a:tcPr/>
                </a:tc>
                <a:tc>
                  <a:txBody>
                    <a:bodyPr/>
                    <a:lstStyle/>
                    <a:p>
                      <a:r>
                        <a:rPr lang="en-US" dirty="0" smtClean="0"/>
                        <a:t>7</a:t>
                      </a:r>
                      <a:endParaRPr lang="en-US" dirty="0"/>
                    </a:p>
                  </a:txBody>
                  <a:tcPr/>
                </a:tc>
                <a:tc>
                  <a:txBody>
                    <a:bodyPr/>
                    <a:lstStyle/>
                    <a:p>
                      <a:r>
                        <a:rPr lang="en-US" smtClean="0"/>
                        <a:t>1592</a:t>
                      </a:r>
                      <a:endParaRPr lang="en-US" dirty="0"/>
                    </a:p>
                  </a:txBody>
                  <a:tcPr/>
                </a:tc>
              </a:tr>
              <a:tr h="370840">
                <a:tc>
                  <a:txBody>
                    <a:bodyPr/>
                    <a:lstStyle/>
                    <a:p>
                      <a:r>
                        <a:rPr lang="en-US" dirty="0" smtClean="0"/>
                        <a:t>SA@A 13/14</a:t>
                      </a:r>
                      <a:endParaRPr lang="en-US" dirty="0"/>
                    </a:p>
                  </a:txBody>
                  <a:tcPr/>
                </a:tc>
                <a:tc>
                  <a:txBody>
                    <a:bodyPr/>
                    <a:lstStyle/>
                    <a:p>
                      <a:r>
                        <a:rPr lang="en-US" dirty="0" smtClean="0"/>
                        <a:t>188</a:t>
                      </a:r>
                      <a:endParaRPr lang="en-US" dirty="0"/>
                    </a:p>
                  </a:txBody>
                  <a:tcPr/>
                </a:tc>
                <a:tc>
                  <a:txBody>
                    <a:bodyPr/>
                    <a:lstStyle/>
                    <a:p>
                      <a:r>
                        <a:rPr lang="en-US" dirty="0" smtClean="0"/>
                        <a:t>153</a:t>
                      </a:r>
                      <a:endParaRPr lang="en-US" dirty="0"/>
                    </a:p>
                  </a:txBody>
                  <a:tcPr/>
                </a:tc>
                <a:tc>
                  <a:txBody>
                    <a:bodyPr/>
                    <a:lstStyle/>
                    <a:p>
                      <a:r>
                        <a:rPr lang="en-US" dirty="0" smtClean="0"/>
                        <a:t>35</a:t>
                      </a:r>
                      <a:endParaRPr lang="en-US" dirty="0"/>
                    </a:p>
                  </a:txBody>
                  <a:tcPr/>
                </a:tc>
                <a:tc>
                  <a:txBody>
                    <a:bodyPr/>
                    <a:lstStyle/>
                    <a:p>
                      <a:r>
                        <a:rPr lang="en-US" dirty="0" smtClean="0"/>
                        <a:t>2</a:t>
                      </a:r>
                      <a:endParaRPr lang="en-US" dirty="0"/>
                    </a:p>
                  </a:txBody>
                  <a:tcPr/>
                </a:tc>
                <a:tc>
                  <a:txBody>
                    <a:bodyPr/>
                    <a:lstStyle/>
                    <a:p>
                      <a:r>
                        <a:rPr lang="en-US" dirty="0" smtClean="0"/>
                        <a:t>173</a:t>
                      </a:r>
                      <a:endParaRPr lang="en-US" dirty="0"/>
                    </a:p>
                  </a:txBody>
                  <a:tcPr/>
                </a:tc>
                <a:tc>
                  <a:txBody>
                    <a:bodyPr/>
                    <a:lstStyle/>
                    <a:p>
                      <a:r>
                        <a:rPr lang="en-US" dirty="0" smtClean="0"/>
                        <a:t>13</a:t>
                      </a:r>
                      <a:endParaRPr lang="en-US" dirty="0"/>
                    </a:p>
                  </a:txBody>
                  <a:tcPr/>
                </a:tc>
                <a:tc>
                  <a:txBody>
                    <a:bodyPr/>
                    <a:lstStyle/>
                    <a:p>
                      <a:r>
                        <a:rPr lang="en-US" dirty="0" smtClean="0"/>
                        <a:t>2</a:t>
                      </a:r>
                      <a:endParaRPr lang="en-US" dirty="0"/>
                    </a:p>
                  </a:txBody>
                  <a:tcPr/>
                </a:tc>
                <a:tc>
                  <a:txBody>
                    <a:bodyPr/>
                    <a:lstStyle/>
                    <a:p>
                      <a:r>
                        <a:rPr lang="en-US" dirty="0" smtClean="0"/>
                        <a:t>731</a:t>
                      </a:r>
                      <a:endParaRPr lang="en-US" dirty="0"/>
                    </a:p>
                  </a:txBody>
                  <a:tcPr/>
                </a:tc>
              </a:tr>
            </a:tbl>
          </a:graphicData>
        </a:graphic>
      </p:graphicFrame>
      <p:sp>
        <p:nvSpPr>
          <p:cNvPr id="3" name="Footer Placeholder 2"/>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5D3A2F-FC61-40F0-9495-FF31C0D6A654}" type="slidenum">
              <a:rPr lang="en-US" smtClean="0"/>
              <a:t>14</a:t>
            </a:fld>
            <a:endParaRPr lang="en-US"/>
          </a:p>
        </p:txBody>
      </p:sp>
    </p:spTree>
    <p:extLst>
      <p:ext uri="{BB962C8B-B14F-4D97-AF65-F5344CB8AC3E}">
        <p14:creationId xmlns:p14="http://schemas.microsoft.com/office/powerpoint/2010/main" val="28693485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383475530"/>
              </p:ext>
            </p:extLst>
          </p:nvPr>
        </p:nvGraphicFramePr>
        <p:xfrm>
          <a:off x="2362200" y="5029200"/>
          <a:ext cx="1228725" cy="581025"/>
        </p:xfrm>
        <a:graphic>
          <a:graphicData uri="http://schemas.openxmlformats.org/presentationml/2006/ole">
            <mc:AlternateContent xmlns:mc="http://schemas.openxmlformats.org/markup-compatibility/2006">
              <mc:Choice xmlns:v="urn:schemas-microsoft-com:vml" Requires="v">
                <p:oleObj spid="_x0000_s1082" name="Worksheet" r:id="rId4" imgW="1228771" imgH="580897" progId="Excel.Sheet.12">
                  <p:embed/>
                </p:oleObj>
              </mc:Choice>
              <mc:Fallback>
                <p:oleObj name="Worksheet" r:id="rId4" imgW="1228771" imgH="580897" progId="Excel.Sheet.12">
                  <p:embed/>
                  <p:pic>
                    <p:nvPicPr>
                      <p:cNvPr id="0" name=""/>
                      <p:cNvPicPr/>
                      <p:nvPr/>
                    </p:nvPicPr>
                    <p:blipFill>
                      <a:blip r:embed="rId5"/>
                      <a:stretch>
                        <a:fillRect/>
                      </a:stretch>
                    </p:blipFill>
                    <p:spPr>
                      <a:xfrm>
                        <a:off x="2362200" y="5029200"/>
                        <a:ext cx="1228725" cy="581025"/>
                      </a:xfrm>
                      <a:prstGeom prst="rect">
                        <a:avLst/>
                      </a:prstGeom>
                    </p:spPr>
                  </p:pic>
                </p:oleObj>
              </mc:Fallback>
            </mc:AlternateContent>
          </a:graphicData>
        </a:graphic>
      </p:graphicFrame>
      <p:sp>
        <p:nvSpPr>
          <p:cNvPr id="2" name="Title 1"/>
          <p:cNvSpPr>
            <a:spLocks noGrp="1"/>
          </p:cNvSpPr>
          <p:nvPr>
            <p:ph type="title"/>
          </p:nvPr>
        </p:nvSpPr>
        <p:spPr>
          <a:xfrm>
            <a:off x="228600" y="76200"/>
            <a:ext cx="7498080" cy="639762"/>
          </a:xfrm>
        </p:spPr>
        <p:txBody>
          <a:bodyPr>
            <a:normAutofit fontScale="90000"/>
          </a:bodyPr>
          <a:lstStyle/>
          <a:p>
            <a:r>
              <a:rPr lang="en-US" dirty="0" smtClean="0"/>
              <a:t>Events By Location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03790087"/>
              </p:ext>
            </p:extLst>
          </p:nvPr>
        </p:nvGraphicFramePr>
        <p:xfrm>
          <a:off x="838199" y="914400"/>
          <a:ext cx="7696200" cy="5181169"/>
        </p:xfrm>
        <a:graphic>
          <a:graphicData uri="http://schemas.openxmlformats.org/drawingml/2006/table">
            <a:tbl>
              <a:tblPr firstRow="1" bandRow="1">
                <a:tableStyleId>{5C22544A-7EE6-4342-B048-85BDC9FD1C3A}</a:tableStyleId>
              </a:tblPr>
              <a:tblGrid>
                <a:gridCol w="2565400"/>
                <a:gridCol w="2565400"/>
                <a:gridCol w="2565400"/>
              </a:tblGrid>
              <a:tr h="330266">
                <a:tc>
                  <a:txBody>
                    <a:bodyPr/>
                    <a:lstStyle/>
                    <a:p>
                      <a:r>
                        <a:rPr lang="en-US" dirty="0" smtClean="0"/>
                        <a:t>Location</a:t>
                      </a:r>
                      <a:endParaRPr lang="en-US" dirty="0"/>
                    </a:p>
                  </a:txBody>
                  <a:tcPr/>
                </a:tc>
                <a:tc>
                  <a:txBody>
                    <a:bodyPr/>
                    <a:lstStyle/>
                    <a:p>
                      <a:r>
                        <a:rPr lang="en-US" dirty="0" smtClean="0"/>
                        <a:t>2012/2013</a:t>
                      </a:r>
                      <a:endParaRPr lang="en-US" dirty="0"/>
                    </a:p>
                  </a:txBody>
                  <a:tcPr/>
                </a:tc>
                <a:tc>
                  <a:txBody>
                    <a:bodyPr/>
                    <a:lstStyle/>
                    <a:p>
                      <a:r>
                        <a:rPr lang="en-US" dirty="0" smtClean="0"/>
                        <a:t>2013/2014</a:t>
                      </a:r>
                      <a:endParaRPr lang="en-US" dirty="0"/>
                    </a:p>
                  </a:txBody>
                  <a:tcPr/>
                </a:tc>
              </a:tr>
              <a:tr h="412833">
                <a:tc>
                  <a:txBody>
                    <a:bodyPr/>
                    <a:lstStyle/>
                    <a:p>
                      <a:pPr algn="l" fontAlgn="b"/>
                      <a:r>
                        <a:rPr lang="en-US" sz="2000" b="0" i="0" u="none" strike="noStrike" dirty="0">
                          <a:solidFill>
                            <a:srgbClr val="000000"/>
                          </a:solidFill>
                          <a:effectLst/>
                          <a:latin typeface="+mn-lt"/>
                        </a:rPr>
                        <a:t>Auditorium</a:t>
                      </a:r>
                    </a:p>
                  </a:txBody>
                  <a:tcPr marL="9525" marR="9525" marT="9525" marB="0" anchor="ctr"/>
                </a:tc>
                <a:tc>
                  <a:txBody>
                    <a:bodyPr/>
                    <a:lstStyle/>
                    <a:p>
                      <a:pPr algn="r" fontAlgn="b"/>
                      <a:r>
                        <a:rPr lang="en-US" sz="2000" b="0" i="0" u="none" strike="noStrike" dirty="0">
                          <a:solidFill>
                            <a:srgbClr val="000000"/>
                          </a:solidFill>
                          <a:effectLst/>
                          <a:latin typeface="+mn-lt"/>
                        </a:rPr>
                        <a:t>1</a:t>
                      </a:r>
                    </a:p>
                  </a:txBody>
                  <a:tcPr marL="9525" marR="9525" marT="9525" marB="0" anchor="ctr"/>
                </a:tc>
                <a:tc>
                  <a:txBody>
                    <a:bodyPr/>
                    <a:lstStyle/>
                    <a:p>
                      <a:pPr algn="r"/>
                      <a:r>
                        <a:rPr lang="en-US" sz="2000" dirty="0" smtClean="0">
                          <a:latin typeface="+mn-lt"/>
                        </a:rPr>
                        <a:t>0</a:t>
                      </a:r>
                      <a:endParaRPr lang="en-US" sz="2000" dirty="0">
                        <a:latin typeface="+mn-lt"/>
                      </a:endParaRPr>
                    </a:p>
                  </a:txBody>
                  <a:tcPr anchor="ctr"/>
                </a:tc>
              </a:tr>
              <a:tr h="338867">
                <a:tc>
                  <a:txBody>
                    <a:bodyPr/>
                    <a:lstStyle/>
                    <a:p>
                      <a:pPr algn="l" fontAlgn="b"/>
                      <a:r>
                        <a:rPr lang="en-US" sz="2000" b="0" i="0" u="none" strike="noStrike" dirty="0">
                          <a:solidFill>
                            <a:srgbClr val="000000"/>
                          </a:solidFill>
                          <a:effectLst/>
                          <a:latin typeface="+mn-lt"/>
                        </a:rPr>
                        <a:t>Cafeteria</a:t>
                      </a:r>
                    </a:p>
                  </a:txBody>
                  <a:tcPr marL="9525" marR="9525" marT="9525" marB="0" anchor="ctr"/>
                </a:tc>
                <a:tc>
                  <a:txBody>
                    <a:bodyPr/>
                    <a:lstStyle/>
                    <a:p>
                      <a:pPr algn="r" fontAlgn="b"/>
                      <a:r>
                        <a:rPr lang="en-US" sz="2000" b="0" i="0" u="none" strike="noStrike">
                          <a:solidFill>
                            <a:srgbClr val="000000"/>
                          </a:solidFill>
                          <a:effectLst/>
                          <a:latin typeface="+mn-lt"/>
                        </a:rPr>
                        <a:t>29</a:t>
                      </a:r>
                    </a:p>
                  </a:txBody>
                  <a:tcPr marL="9525" marR="9525" marT="9525" marB="0" anchor="ctr"/>
                </a:tc>
                <a:tc>
                  <a:txBody>
                    <a:bodyPr/>
                    <a:lstStyle/>
                    <a:p>
                      <a:pPr algn="r" fontAlgn="b"/>
                      <a:r>
                        <a:rPr lang="en-US" sz="2000" b="0" i="0" u="none" strike="noStrike" dirty="0" smtClean="0">
                          <a:solidFill>
                            <a:srgbClr val="000000"/>
                          </a:solidFill>
                          <a:effectLst/>
                          <a:latin typeface="+mn-lt"/>
                        </a:rPr>
                        <a:t>18   </a:t>
                      </a:r>
                      <a:endParaRPr lang="en-US" sz="2000" b="0" i="0" u="none" strike="noStrike" dirty="0">
                        <a:solidFill>
                          <a:srgbClr val="000000"/>
                        </a:solidFill>
                        <a:effectLst/>
                        <a:latin typeface="+mn-lt"/>
                      </a:endParaRPr>
                    </a:p>
                  </a:txBody>
                  <a:tcPr marL="9525" marR="9525" marT="9525" marB="0" anchor="ctr"/>
                </a:tc>
              </a:tr>
              <a:tr h="535334">
                <a:tc>
                  <a:txBody>
                    <a:bodyPr/>
                    <a:lstStyle/>
                    <a:p>
                      <a:pPr algn="l" fontAlgn="b"/>
                      <a:r>
                        <a:rPr lang="en-US" sz="2000" b="0" i="0" u="none" strike="noStrike" dirty="0">
                          <a:solidFill>
                            <a:srgbClr val="000000"/>
                          </a:solidFill>
                          <a:effectLst/>
                          <a:latin typeface="+mn-lt"/>
                        </a:rPr>
                        <a:t>Classroom</a:t>
                      </a:r>
                    </a:p>
                  </a:txBody>
                  <a:tcPr marL="9525" marR="9525" marT="9525" marB="0" anchor="ctr"/>
                </a:tc>
                <a:tc>
                  <a:txBody>
                    <a:bodyPr/>
                    <a:lstStyle/>
                    <a:p>
                      <a:pPr algn="r" fontAlgn="b"/>
                      <a:r>
                        <a:rPr lang="en-US" sz="2000" b="0" i="0" u="none" strike="noStrike" dirty="0">
                          <a:solidFill>
                            <a:srgbClr val="000000"/>
                          </a:solidFill>
                          <a:effectLst/>
                          <a:latin typeface="+mn-lt"/>
                        </a:rPr>
                        <a:t>962</a:t>
                      </a:r>
                    </a:p>
                  </a:txBody>
                  <a:tcPr marL="9525" marR="9525" marT="9525" marB="0" anchor="ctr"/>
                </a:tc>
                <a:tc>
                  <a:txBody>
                    <a:bodyPr/>
                    <a:lstStyle/>
                    <a:p>
                      <a:pPr algn="r" fontAlgn="b"/>
                      <a:r>
                        <a:rPr lang="en-US" sz="2000" b="0" i="0" u="none" strike="noStrike" dirty="0" smtClean="0">
                          <a:solidFill>
                            <a:srgbClr val="000000"/>
                          </a:solidFill>
                          <a:effectLst/>
                          <a:latin typeface="+mn-lt"/>
                        </a:rPr>
                        <a:t>252</a:t>
                      </a:r>
                      <a:endParaRPr lang="en-US" sz="2000" b="0" i="0" u="none" strike="noStrike" dirty="0">
                        <a:solidFill>
                          <a:srgbClr val="000000"/>
                        </a:solidFill>
                        <a:effectLst/>
                        <a:latin typeface="+mn-lt"/>
                      </a:endParaRPr>
                    </a:p>
                  </a:txBody>
                  <a:tcPr marL="9525" marR="9525" marT="9525" marB="0" anchor="ctr"/>
                </a:tc>
              </a:tr>
              <a:tr h="404606">
                <a:tc>
                  <a:txBody>
                    <a:bodyPr/>
                    <a:lstStyle/>
                    <a:p>
                      <a:pPr algn="l" fontAlgn="b"/>
                      <a:r>
                        <a:rPr lang="en-US" sz="2000" b="0" i="0" u="none" strike="noStrike" dirty="0">
                          <a:solidFill>
                            <a:srgbClr val="000000"/>
                          </a:solidFill>
                          <a:effectLst/>
                          <a:latin typeface="+mn-lt"/>
                        </a:rPr>
                        <a:t>Community</a:t>
                      </a:r>
                    </a:p>
                  </a:txBody>
                  <a:tcPr marL="9525" marR="9525" marT="9525" marB="0" anchor="ctr"/>
                </a:tc>
                <a:tc>
                  <a:txBody>
                    <a:bodyPr/>
                    <a:lstStyle/>
                    <a:p>
                      <a:pPr algn="r" fontAlgn="b"/>
                      <a:r>
                        <a:rPr lang="en-US" sz="2000" b="0" i="0" u="none" strike="noStrike" dirty="0">
                          <a:solidFill>
                            <a:srgbClr val="000000"/>
                          </a:solidFill>
                          <a:effectLst/>
                          <a:latin typeface="+mn-lt"/>
                        </a:rPr>
                        <a:t>2</a:t>
                      </a:r>
                    </a:p>
                  </a:txBody>
                  <a:tcPr marL="9525" marR="9525" marT="9525" marB="0" anchor="ctr"/>
                </a:tc>
                <a:tc>
                  <a:txBody>
                    <a:bodyPr/>
                    <a:lstStyle/>
                    <a:p>
                      <a:pPr algn="r" fontAlgn="b"/>
                      <a:r>
                        <a:rPr lang="en-US" sz="2000" b="0" i="0" u="none" strike="noStrike" dirty="0" smtClean="0">
                          <a:solidFill>
                            <a:srgbClr val="000000"/>
                          </a:solidFill>
                          <a:effectLst/>
                          <a:latin typeface="+mn-lt"/>
                        </a:rPr>
                        <a:t>0</a:t>
                      </a:r>
                      <a:endParaRPr lang="en-US" sz="2000" b="0" i="0" u="none" strike="noStrike" dirty="0">
                        <a:solidFill>
                          <a:srgbClr val="000000"/>
                        </a:solidFill>
                        <a:effectLst/>
                        <a:latin typeface="+mn-lt"/>
                      </a:endParaRPr>
                    </a:p>
                  </a:txBody>
                  <a:tcPr marL="9525" marR="9525" marT="9525" marB="0" anchor="ctr"/>
                </a:tc>
              </a:tr>
              <a:tr h="338867">
                <a:tc>
                  <a:txBody>
                    <a:bodyPr/>
                    <a:lstStyle/>
                    <a:p>
                      <a:pPr algn="l" fontAlgn="b"/>
                      <a:r>
                        <a:rPr lang="en-US" sz="2000" b="0" i="0" u="none" strike="noStrike" dirty="0">
                          <a:solidFill>
                            <a:srgbClr val="000000"/>
                          </a:solidFill>
                          <a:effectLst/>
                          <a:latin typeface="+mn-lt"/>
                        </a:rPr>
                        <a:t>Grounds</a:t>
                      </a:r>
                    </a:p>
                  </a:txBody>
                  <a:tcPr marL="9525" marR="9525" marT="9525" marB="0" anchor="ctr"/>
                </a:tc>
                <a:tc>
                  <a:txBody>
                    <a:bodyPr/>
                    <a:lstStyle/>
                    <a:p>
                      <a:pPr algn="r" fontAlgn="b"/>
                      <a:r>
                        <a:rPr lang="en-US" sz="2000" b="0" i="0" u="none" strike="noStrike">
                          <a:solidFill>
                            <a:srgbClr val="000000"/>
                          </a:solidFill>
                          <a:effectLst/>
                          <a:latin typeface="+mn-lt"/>
                        </a:rPr>
                        <a:t>27</a:t>
                      </a:r>
                    </a:p>
                  </a:txBody>
                  <a:tcPr marL="9525" marR="9525" marT="9525" marB="0" anchor="ctr"/>
                </a:tc>
                <a:tc>
                  <a:txBody>
                    <a:bodyPr/>
                    <a:lstStyle/>
                    <a:p>
                      <a:pPr algn="r" fontAlgn="b"/>
                      <a:r>
                        <a:rPr lang="en-US" sz="2000" b="0" i="0" u="none" strike="noStrike" dirty="0" smtClean="0">
                          <a:solidFill>
                            <a:srgbClr val="000000"/>
                          </a:solidFill>
                          <a:effectLst/>
                          <a:latin typeface="+mn-lt"/>
                        </a:rPr>
                        <a:t>53</a:t>
                      </a:r>
                      <a:endParaRPr lang="en-US" sz="2000" b="0" i="0" u="none" strike="noStrike" dirty="0">
                        <a:solidFill>
                          <a:srgbClr val="000000"/>
                        </a:solidFill>
                        <a:effectLst/>
                        <a:latin typeface="+mn-lt"/>
                      </a:endParaRPr>
                    </a:p>
                  </a:txBody>
                  <a:tcPr marL="9525" marR="9525" marT="9525" marB="0" anchor="ctr"/>
                </a:tc>
              </a:tr>
              <a:tr h="338867">
                <a:tc>
                  <a:txBody>
                    <a:bodyPr/>
                    <a:lstStyle/>
                    <a:p>
                      <a:pPr algn="l" fontAlgn="b"/>
                      <a:r>
                        <a:rPr lang="en-US" sz="2000" b="0" i="0" u="none" strike="noStrike" dirty="0">
                          <a:solidFill>
                            <a:srgbClr val="000000"/>
                          </a:solidFill>
                          <a:effectLst/>
                          <a:latin typeface="+mn-lt"/>
                        </a:rPr>
                        <a:t>Gym</a:t>
                      </a:r>
                    </a:p>
                  </a:txBody>
                  <a:tcPr marL="9525" marR="9525" marT="9525" marB="0" anchor="ctr"/>
                </a:tc>
                <a:tc>
                  <a:txBody>
                    <a:bodyPr/>
                    <a:lstStyle/>
                    <a:p>
                      <a:pPr algn="r" fontAlgn="b"/>
                      <a:r>
                        <a:rPr lang="en-US" sz="2000" b="0" i="0" u="none" strike="noStrike" dirty="0">
                          <a:solidFill>
                            <a:srgbClr val="000000"/>
                          </a:solidFill>
                          <a:effectLst/>
                          <a:latin typeface="+mn-lt"/>
                        </a:rPr>
                        <a:t>21</a:t>
                      </a:r>
                    </a:p>
                  </a:txBody>
                  <a:tcPr marL="9525" marR="9525" marT="9525" marB="0" anchor="ctr"/>
                </a:tc>
                <a:tc>
                  <a:txBody>
                    <a:bodyPr/>
                    <a:lstStyle/>
                    <a:p>
                      <a:pPr algn="r" fontAlgn="b"/>
                      <a:r>
                        <a:rPr lang="en-US" sz="2000" b="0" i="0" u="none" strike="noStrike" dirty="0" smtClean="0">
                          <a:solidFill>
                            <a:srgbClr val="000000"/>
                          </a:solidFill>
                          <a:effectLst/>
                          <a:latin typeface="+mn-lt"/>
                        </a:rPr>
                        <a:t>12</a:t>
                      </a:r>
                      <a:endParaRPr lang="en-US" sz="2000" b="0" i="0" u="none" strike="noStrike" dirty="0">
                        <a:solidFill>
                          <a:srgbClr val="000000"/>
                        </a:solidFill>
                        <a:effectLst/>
                        <a:latin typeface="+mn-lt"/>
                      </a:endParaRPr>
                    </a:p>
                  </a:txBody>
                  <a:tcPr marL="9525" marR="9525" marT="9525" marB="0" anchor="ctr"/>
                </a:tc>
              </a:tr>
              <a:tr h="338867">
                <a:tc>
                  <a:txBody>
                    <a:bodyPr/>
                    <a:lstStyle/>
                    <a:p>
                      <a:pPr algn="l" fontAlgn="b"/>
                      <a:r>
                        <a:rPr lang="en-US" sz="2000" b="0" i="0" u="none" strike="noStrike" dirty="0">
                          <a:solidFill>
                            <a:srgbClr val="000000"/>
                          </a:solidFill>
                          <a:effectLst/>
                          <a:latin typeface="+mn-lt"/>
                        </a:rPr>
                        <a:t>Halls</a:t>
                      </a:r>
                    </a:p>
                  </a:txBody>
                  <a:tcPr marL="9525" marR="9525" marT="9525" marB="0" anchor="ctr"/>
                </a:tc>
                <a:tc>
                  <a:txBody>
                    <a:bodyPr/>
                    <a:lstStyle/>
                    <a:p>
                      <a:pPr algn="r" fontAlgn="b"/>
                      <a:r>
                        <a:rPr lang="en-US" sz="2000" b="0" i="0" u="none" strike="noStrike" dirty="0">
                          <a:solidFill>
                            <a:srgbClr val="000000"/>
                          </a:solidFill>
                          <a:effectLst/>
                          <a:latin typeface="+mn-lt"/>
                        </a:rPr>
                        <a:t>74</a:t>
                      </a:r>
                    </a:p>
                  </a:txBody>
                  <a:tcPr marL="9525" marR="9525" marT="9525" marB="0" anchor="ctr"/>
                </a:tc>
                <a:tc>
                  <a:txBody>
                    <a:bodyPr/>
                    <a:lstStyle/>
                    <a:p>
                      <a:pPr algn="r" fontAlgn="b"/>
                      <a:r>
                        <a:rPr lang="en-US" sz="2000" b="0" i="0" u="none" strike="noStrike" dirty="0" smtClean="0">
                          <a:solidFill>
                            <a:srgbClr val="000000"/>
                          </a:solidFill>
                          <a:effectLst/>
                          <a:latin typeface="+mn-lt"/>
                        </a:rPr>
                        <a:t>44</a:t>
                      </a:r>
                      <a:endParaRPr lang="en-US" sz="2000" b="0" i="0" u="none" strike="noStrike" dirty="0">
                        <a:solidFill>
                          <a:srgbClr val="000000"/>
                        </a:solidFill>
                        <a:effectLst/>
                        <a:latin typeface="+mn-lt"/>
                      </a:endParaRPr>
                    </a:p>
                  </a:txBody>
                  <a:tcPr marL="9525" marR="9525" marT="9525" marB="0" anchor="ctr"/>
                </a:tc>
              </a:tr>
              <a:tr h="338867">
                <a:tc>
                  <a:txBody>
                    <a:bodyPr/>
                    <a:lstStyle/>
                    <a:p>
                      <a:pPr algn="l" fontAlgn="b"/>
                      <a:r>
                        <a:rPr lang="en-US" sz="2000" b="0" i="0" u="none" strike="noStrike">
                          <a:solidFill>
                            <a:srgbClr val="000000"/>
                          </a:solidFill>
                          <a:effectLst/>
                          <a:latin typeface="+mn-lt"/>
                        </a:rPr>
                        <a:t>ISS Room</a:t>
                      </a:r>
                    </a:p>
                  </a:txBody>
                  <a:tcPr marL="9525" marR="9525" marT="9525" marB="0" anchor="ctr"/>
                </a:tc>
                <a:tc>
                  <a:txBody>
                    <a:bodyPr/>
                    <a:lstStyle/>
                    <a:p>
                      <a:pPr algn="r" fontAlgn="b"/>
                      <a:r>
                        <a:rPr lang="en-US" sz="2000" b="0" i="0" u="none" strike="noStrike" dirty="0">
                          <a:solidFill>
                            <a:srgbClr val="000000"/>
                          </a:solidFill>
                          <a:effectLst/>
                          <a:latin typeface="+mn-lt"/>
                        </a:rPr>
                        <a:t>8</a:t>
                      </a:r>
                    </a:p>
                  </a:txBody>
                  <a:tcPr marL="9525" marR="9525" marT="9525" marB="0" anchor="ctr"/>
                </a:tc>
                <a:tc>
                  <a:txBody>
                    <a:bodyPr/>
                    <a:lstStyle/>
                    <a:p>
                      <a:pPr algn="r" fontAlgn="b"/>
                      <a:r>
                        <a:rPr lang="en-US" sz="2000" b="0" i="0" u="none" strike="noStrike" dirty="0" smtClean="0">
                          <a:solidFill>
                            <a:srgbClr val="000000"/>
                          </a:solidFill>
                          <a:effectLst/>
                          <a:latin typeface="+mn-lt"/>
                        </a:rPr>
                        <a:t>1</a:t>
                      </a:r>
                      <a:endParaRPr lang="en-US" sz="2000" b="0" i="0" u="none" strike="noStrike" dirty="0">
                        <a:solidFill>
                          <a:srgbClr val="000000"/>
                        </a:solidFill>
                        <a:effectLst/>
                        <a:latin typeface="+mn-lt"/>
                      </a:endParaRPr>
                    </a:p>
                  </a:txBody>
                  <a:tcPr marL="9525" marR="9525" marT="9525" marB="0" anchor="ctr"/>
                </a:tc>
              </a:tr>
              <a:tr h="338867">
                <a:tc>
                  <a:txBody>
                    <a:bodyPr/>
                    <a:lstStyle/>
                    <a:p>
                      <a:pPr algn="l" fontAlgn="b"/>
                      <a:r>
                        <a:rPr lang="en-US" sz="2000" b="0" i="0" u="none" strike="noStrike">
                          <a:solidFill>
                            <a:srgbClr val="000000"/>
                          </a:solidFill>
                          <a:effectLst/>
                          <a:latin typeface="+mn-lt"/>
                        </a:rPr>
                        <a:t>Lavatory</a:t>
                      </a:r>
                    </a:p>
                  </a:txBody>
                  <a:tcPr marL="9525" marR="9525" marT="9525" marB="0" anchor="ctr"/>
                </a:tc>
                <a:tc>
                  <a:txBody>
                    <a:bodyPr/>
                    <a:lstStyle/>
                    <a:p>
                      <a:pPr algn="r" fontAlgn="b"/>
                      <a:r>
                        <a:rPr lang="en-US" sz="2000" b="0" i="0" u="none" strike="noStrike" dirty="0">
                          <a:solidFill>
                            <a:srgbClr val="000000"/>
                          </a:solidFill>
                          <a:effectLst/>
                          <a:latin typeface="+mn-lt"/>
                        </a:rPr>
                        <a:t>6</a:t>
                      </a:r>
                    </a:p>
                  </a:txBody>
                  <a:tcPr marL="9525" marR="9525" marT="9525" marB="0" anchor="ctr"/>
                </a:tc>
                <a:tc>
                  <a:txBody>
                    <a:bodyPr/>
                    <a:lstStyle/>
                    <a:p>
                      <a:pPr algn="r" fontAlgn="b"/>
                      <a:r>
                        <a:rPr lang="en-US" sz="2000" b="0" i="0" u="none" strike="noStrike" dirty="0" smtClean="0">
                          <a:solidFill>
                            <a:srgbClr val="000000"/>
                          </a:solidFill>
                          <a:effectLst/>
                          <a:latin typeface="+mn-lt"/>
                        </a:rPr>
                        <a:t>4</a:t>
                      </a:r>
                      <a:endParaRPr lang="en-US" sz="2000" b="0" i="0" u="none" strike="noStrike" dirty="0">
                        <a:solidFill>
                          <a:srgbClr val="000000"/>
                        </a:solidFill>
                        <a:effectLst/>
                        <a:latin typeface="+mn-lt"/>
                      </a:endParaRPr>
                    </a:p>
                  </a:txBody>
                  <a:tcPr marL="9525" marR="9525" marT="9525" marB="0" anchor="ctr"/>
                </a:tc>
              </a:tr>
              <a:tr h="338867">
                <a:tc>
                  <a:txBody>
                    <a:bodyPr/>
                    <a:lstStyle/>
                    <a:p>
                      <a:pPr algn="l" fontAlgn="b"/>
                      <a:r>
                        <a:rPr lang="en-US" sz="2000" b="0" i="0" u="none" strike="noStrike" dirty="0" err="1">
                          <a:solidFill>
                            <a:srgbClr val="000000"/>
                          </a:solidFill>
                          <a:effectLst/>
                          <a:latin typeface="+mn-lt"/>
                        </a:rPr>
                        <a:t>Loc</a:t>
                      </a:r>
                      <a:r>
                        <a:rPr lang="en-US" sz="2000" b="0" i="0" u="none" strike="noStrike" dirty="0">
                          <a:solidFill>
                            <a:srgbClr val="000000"/>
                          </a:solidFill>
                          <a:effectLst/>
                          <a:latin typeface="+mn-lt"/>
                        </a:rPr>
                        <a:t>/Bus</a:t>
                      </a:r>
                    </a:p>
                  </a:txBody>
                  <a:tcPr marL="9525" marR="9525" marT="9525" marB="0" anchor="ctr"/>
                </a:tc>
                <a:tc>
                  <a:txBody>
                    <a:bodyPr/>
                    <a:lstStyle/>
                    <a:p>
                      <a:pPr algn="r" fontAlgn="b"/>
                      <a:r>
                        <a:rPr lang="en-US" sz="2000" b="0" i="0" u="none" strike="noStrike" dirty="0">
                          <a:solidFill>
                            <a:srgbClr val="000000"/>
                          </a:solidFill>
                          <a:effectLst/>
                          <a:latin typeface="+mn-lt"/>
                        </a:rPr>
                        <a:t>8</a:t>
                      </a:r>
                    </a:p>
                  </a:txBody>
                  <a:tcPr marL="9525" marR="9525" marT="9525" marB="0" anchor="ctr"/>
                </a:tc>
                <a:tc>
                  <a:txBody>
                    <a:bodyPr/>
                    <a:lstStyle/>
                    <a:p>
                      <a:pPr algn="r" fontAlgn="b"/>
                      <a:r>
                        <a:rPr lang="en-US" sz="2000" b="0" i="0" u="none" strike="noStrike" dirty="0" smtClean="0">
                          <a:solidFill>
                            <a:srgbClr val="000000"/>
                          </a:solidFill>
                          <a:effectLst/>
                          <a:latin typeface="+mn-lt"/>
                        </a:rPr>
                        <a:t>0</a:t>
                      </a:r>
                      <a:endParaRPr lang="en-US" sz="2000" b="0" i="0" u="none" strike="noStrike" dirty="0">
                        <a:solidFill>
                          <a:srgbClr val="000000"/>
                        </a:solidFill>
                        <a:effectLst/>
                        <a:latin typeface="+mn-lt"/>
                      </a:endParaRPr>
                    </a:p>
                  </a:txBody>
                  <a:tcPr marL="9525" marR="9525" marT="9525" marB="0" anchor="ctr"/>
                </a:tc>
              </a:tr>
              <a:tr h="338867">
                <a:tc>
                  <a:txBody>
                    <a:bodyPr/>
                    <a:lstStyle/>
                    <a:p>
                      <a:pPr algn="l" fontAlgn="b"/>
                      <a:r>
                        <a:rPr lang="en-US" sz="2000" b="0" i="0" u="none" strike="noStrike">
                          <a:solidFill>
                            <a:srgbClr val="000000"/>
                          </a:solidFill>
                          <a:effectLst/>
                          <a:latin typeface="+mn-lt"/>
                        </a:rPr>
                        <a:t>Office</a:t>
                      </a:r>
                    </a:p>
                  </a:txBody>
                  <a:tcPr marL="9525" marR="9525" marT="9525" marB="0" anchor="ctr"/>
                </a:tc>
                <a:tc>
                  <a:txBody>
                    <a:bodyPr/>
                    <a:lstStyle/>
                    <a:p>
                      <a:pPr algn="r" fontAlgn="b"/>
                      <a:r>
                        <a:rPr lang="en-US" sz="2000" b="0" i="0" u="none" strike="noStrike" dirty="0">
                          <a:solidFill>
                            <a:srgbClr val="000000"/>
                          </a:solidFill>
                          <a:effectLst/>
                          <a:latin typeface="+mn-lt"/>
                        </a:rPr>
                        <a:t>6</a:t>
                      </a:r>
                    </a:p>
                  </a:txBody>
                  <a:tcPr marL="9525" marR="9525" marT="9525" marB="0" anchor="ctr"/>
                </a:tc>
                <a:tc>
                  <a:txBody>
                    <a:bodyPr/>
                    <a:lstStyle/>
                    <a:p>
                      <a:pPr algn="r" fontAlgn="b"/>
                      <a:r>
                        <a:rPr lang="en-US" sz="2000" b="0" i="0" u="none" strike="noStrike" dirty="0" smtClean="0">
                          <a:solidFill>
                            <a:srgbClr val="000000"/>
                          </a:solidFill>
                          <a:effectLst/>
                          <a:latin typeface="+mn-lt"/>
                        </a:rPr>
                        <a:t>1</a:t>
                      </a:r>
                      <a:endParaRPr lang="en-US" sz="2000" b="0" i="0" u="none" strike="noStrike" dirty="0">
                        <a:solidFill>
                          <a:srgbClr val="000000"/>
                        </a:solidFill>
                        <a:effectLst/>
                        <a:latin typeface="+mn-lt"/>
                      </a:endParaRPr>
                    </a:p>
                  </a:txBody>
                  <a:tcPr marL="9525" marR="9525" marT="9525" marB="0" anchor="ctr"/>
                </a:tc>
              </a:tr>
              <a:tr h="338867">
                <a:tc>
                  <a:txBody>
                    <a:bodyPr/>
                    <a:lstStyle/>
                    <a:p>
                      <a:pPr algn="l" fontAlgn="b"/>
                      <a:r>
                        <a:rPr lang="en-US" sz="2000" b="0" i="0" u="none" strike="noStrike">
                          <a:solidFill>
                            <a:srgbClr val="000000"/>
                          </a:solidFill>
                          <a:effectLst/>
                          <a:latin typeface="+mn-lt"/>
                        </a:rPr>
                        <a:t>Other</a:t>
                      </a:r>
                    </a:p>
                  </a:txBody>
                  <a:tcPr marL="9525" marR="9525" marT="9525" marB="0" anchor="ctr"/>
                </a:tc>
                <a:tc>
                  <a:txBody>
                    <a:bodyPr/>
                    <a:lstStyle/>
                    <a:p>
                      <a:pPr algn="r" fontAlgn="b"/>
                      <a:r>
                        <a:rPr lang="en-US" sz="2000" b="0" i="0" u="none" strike="noStrike" dirty="0">
                          <a:solidFill>
                            <a:srgbClr val="000000"/>
                          </a:solidFill>
                          <a:effectLst/>
                          <a:latin typeface="+mn-lt"/>
                        </a:rPr>
                        <a:t>17</a:t>
                      </a:r>
                    </a:p>
                  </a:txBody>
                  <a:tcPr marL="9525" marR="9525" marT="9525" marB="0" anchor="ctr"/>
                </a:tc>
                <a:tc>
                  <a:txBody>
                    <a:bodyPr/>
                    <a:lstStyle/>
                    <a:p>
                      <a:pPr algn="r" fontAlgn="b"/>
                      <a:r>
                        <a:rPr lang="en-US" sz="2000" b="0" i="0" u="none" strike="noStrike" dirty="0" smtClean="0">
                          <a:solidFill>
                            <a:srgbClr val="000000"/>
                          </a:solidFill>
                          <a:effectLst/>
                          <a:latin typeface="+mn-lt"/>
                        </a:rPr>
                        <a:t>4</a:t>
                      </a:r>
                      <a:endParaRPr lang="en-US" sz="2000" b="0" i="0" u="none" strike="noStrike" dirty="0">
                        <a:solidFill>
                          <a:srgbClr val="000000"/>
                        </a:solidFill>
                        <a:effectLst/>
                        <a:latin typeface="+mn-lt"/>
                      </a:endParaRPr>
                    </a:p>
                  </a:txBody>
                  <a:tcPr marL="9525" marR="9525" marT="9525" marB="0" anchor="ctr"/>
                </a:tc>
              </a:tr>
              <a:tr h="412833">
                <a:tc>
                  <a:txBody>
                    <a:bodyPr/>
                    <a:lstStyle/>
                    <a:p>
                      <a:pPr algn="l" fontAlgn="b"/>
                      <a:r>
                        <a:rPr lang="en-US" sz="2000" b="0" i="0" u="none" strike="noStrike" dirty="0">
                          <a:solidFill>
                            <a:srgbClr val="000000"/>
                          </a:solidFill>
                          <a:effectLst/>
                          <a:latin typeface="+mn-lt"/>
                        </a:rPr>
                        <a:t>School Bus</a:t>
                      </a:r>
                    </a:p>
                  </a:txBody>
                  <a:tcPr marL="9525" marR="9525" marT="9525" marB="0" anchor="ctr"/>
                </a:tc>
                <a:tc>
                  <a:txBody>
                    <a:bodyPr/>
                    <a:lstStyle/>
                    <a:p>
                      <a:pPr algn="r" fontAlgn="b"/>
                      <a:r>
                        <a:rPr lang="en-US" sz="2000" b="0" i="0" u="none" strike="noStrike" dirty="0">
                          <a:solidFill>
                            <a:srgbClr val="000000"/>
                          </a:solidFill>
                          <a:effectLst/>
                          <a:latin typeface="+mn-lt"/>
                        </a:rPr>
                        <a:t>12</a:t>
                      </a:r>
                    </a:p>
                  </a:txBody>
                  <a:tcPr marL="9525" marR="9525" marT="9525" marB="0" anchor="ctr"/>
                </a:tc>
                <a:tc>
                  <a:txBody>
                    <a:bodyPr/>
                    <a:lstStyle/>
                    <a:p>
                      <a:pPr algn="r"/>
                      <a:r>
                        <a:rPr lang="en-US" sz="2000" dirty="0" smtClean="0">
                          <a:latin typeface="+mn-lt"/>
                        </a:rPr>
                        <a:t>13</a:t>
                      </a:r>
                      <a:endParaRPr lang="en-US" sz="2000" dirty="0">
                        <a:latin typeface="+mn-lt"/>
                      </a:endParaRPr>
                    </a:p>
                  </a:txBody>
                  <a:tcPr anchor="ctr"/>
                </a:tc>
              </a:tr>
            </a:tbl>
          </a:graphicData>
        </a:graphic>
      </p:graphicFrame>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5D3A2F-FC61-40F0-9495-FF31C0D6A654}" type="slidenum">
              <a:rPr lang="en-US" smtClean="0"/>
              <a:t>15</a:t>
            </a:fld>
            <a:endParaRPr lang="en-US"/>
          </a:p>
        </p:txBody>
      </p:sp>
    </p:spTree>
    <p:extLst>
      <p:ext uri="{BB962C8B-B14F-4D97-AF65-F5344CB8AC3E}">
        <p14:creationId xmlns:p14="http://schemas.microsoft.com/office/powerpoint/2010/main" val="10907311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7467600" cy="1143000"/>
          </a:xfrm>
        </p:spPr>
        <p:txBody>
          <a:bodyPr>
            <a:normAutofit/>
          </a:bodyPr>
          <a:lstStyle/>
          <a:p>
            <a:r>
              <a:rPr lang="en-US" dirty="0" smtClean="0"/>
              <a:t>Minor Behaviors</a:t>
            </a:r>
            <a:endParaRPr lang="en-US" dirty="0"/>
          </a:p>
        </p:txBody>
      </p:sp>
      <p:sp>
        <p:nvSpPr>
          <p:cNvPr id="3" name="Content Placeholder 2"/>
          <p:cNvSpPr>
            <a:spLocks noGrp="1"/>
          </p:cNvSpPr>
          <p:nvPr>
            <p:ph idx="1"/>
          </p:nvPr>
        </p:nvSpPr>
        <p:spPr>
          <a:xfrm>
            <a:off x="762000" y="1676400"/>
            <a:ext cx="7467600" cy="4525963"/>
          </a:xfrm>
        </p:spPr>
        <p:txBody>
          <a:bodyPr>
            <a:normAutofit/>
          </a:bodyPr>
          <a:lstStyle/>
          <a:p>
            <a:r>
              <a:rPr lang="en-US" dirty="0" smtClean="0"/>
              <a:t>Low Metacognition</a:t>
            </a:r>
          </a:p>
          <a:p>
            <a:pPr lvl="1"/>
            <a:r>
              <a:rPr lang="en-US" dirty="0" smtClean="0"/>
              <a:t>Metacognition: Higher order thinking that enables understanding, analysis, and control of one’s cognitive processes, especially when engaged in learning.</a:t>
            </a:r>
            <a:endParaRPr lang="en-US" dirty="0"/>
          </a:p>
          <a:p>
            <a:r>
              <a:rPr lang="en-US" dirty="0" smtClean="0"/>
              <a:t>Classifying minor behavior</a:t>
            </a:r>
          </a:p>
          <a:p>
            <a:r>
              <a:rPr lang="en-US" dirty="0" smtClean="0"/>
              <a:t>Staff buy-in</a:t>
            </a:r>
          </a:p>
          <a:p>
            <a:r>
              <a:rPr lang="en-US" dirty="0" smtClean="0"/>
              <a:t>Minor Behavior Sheet</a:t>
            </a:r>
          </a:p>
          <a:p>
            <a:r>
              <a:rPr lang="en-US" dirty="0" smtClean="0"/>
              <a:t>Re-teaching Minor Behaviors</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5D3A2F-FC61-40F0-9495-FF31C0D6A654}" type="slidenum">
              <a:rPr lang="en-US" smtClean="0"/>
              <a:t>16</a:t>
            </a:fld>
            <a:endParaRPr lang="en-US"/>
          </a:p>
        </p:txBody>
      </p:sp>
    </p:spTree>
    <p:extLst>
      <p:ext uri="{BB962C8B-B14F-4D97-AF65-F5344CB8AC3E}">
        <p14:creationId xmlns:p14="http://schemas.microsoft.com/office/powerpoint/2010/main" val="25399620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7467600" cy="1143000"/>
          </a:xfrm>
        </p:spPr>
        <p:txBody>
          <a:bodyPr/>
          <a:lstStyle/>
          <a:p>
            <a:r>
              <a:rPr lang="en-US" dirty="0" smtClean="0"/>
              <a:t>Minor Behavior Log</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24408324"/>
              </p:ext>
            </p:extLst>
          </p:nvPr>
        </p:nvGraphicFramePr>
        <p:xfrm>
          <a:off x="762000" y="1600200"/>
          <a:ext cx="7467600" cy="4440555"/>
        </p:xfrm>
        <a:graphic>
          <a:graphicData uri="http://schemas.openxmlformats.org/drawingml/2006/table">
            <a:tbl>
              <a:tblPr firstRow="1" bandRow="1">
                <a:tableStyleId>{5C22544A-7EE6-4342-B048-85BDC9FD1C3A}</a:tableStyleId>
              </a:tblPr>
              <a:tblGrid>
                <a:gridCol w="1752600"/>
                <a:gridCol w="4343400"/>
                <a:gridCol w="1371600"/>
              </a:tblGrid>
              <a:tr h="542925">
                <a:tc>
                  <a:txBody>
                    <a:bodyPr/>
                    <a:lstStyle/>
                    <a:p>
                      <a:r>
                        <a:rPr lang="en-US" dirty="0" smtClean="0"/>
                        <a:t>STUDENT’S NAME</a:t>
                      </a:r>
                      <a:endParaRPr lang="en-US" dirty="0"/>
                    </a:p>
                  </a:txBody>
                  <a:tcPr/>
                </a:tc>
                <a:tc>
                  <a:txBody>
                    <a:bodyPr/>
                    <a:lstStyle/>
                    <a:p>
                      <a:r>
                        <a:rPr lang="en-US" dirty="0" smtClean="0"/>
                        <a:t>MINOR</a:t>
                      </a:r>
                      <a:r>
                        <a:rPr lang="en-US" baseline="0" dirty="0" smtClean="0"/>
                        <a:t> EVENT LOG</a:t>
                      </a:r>
                      <a:endParaRPr lang="en-US" dirty="0"/>
                    </a:p>
                  </a:txBody>
                  <a:tcPr/>
                </a:tc>
                <a:tc>
                  <a:txBody>
                    <a:bodyPr/>
                    <a:lstStyle/>
                    <a:p>
                      <a:r>
                        <a:rPr lang="en-US" dirty="0" smtClean="0"/>
                        <a:t>DATE</a:t>
                      </a:r>
                      <a:endParaRPr lang="en-US" dirty="0"/>
                    </a:p>
                  </a:txBody>
                  <a:tcPr/>
                </a:tc>
              </a:tr>
              <a:tr h="542925">
                <a:tc>
                  <a:txBody>
                    <a:bodyPr/>
                    <a:lstStyle/>
                    <a:p>
                      <a:endParaRPr lang="en-US"/>
                    </a:p>
                  </a:txBody>
                  <a:tcPr/>
                </a:tc>
                <a:tc>
                  <a:txBody>
                    <a:bodyPr/>
                    <a:lstStyle/>
                    <a:p>
                      <a:endParaRPr lang="en-US"/>
                    </a:p>
                  </a:txBody>
                  <a:tcPr/>
                </a:tc>
                <a:tc>
                  <a:txBody>
                    <a:bodyPr/>
                    <a:lstStyle/>
                    <a:p>
                      <a:endParaRPr lang="en-US"/>
                    </a:p>
                  </a:txBody>
                  <a:tcPr/>
                </a:tc>
              </a:tr>
              <a:tr h="542925">
                <a:tc>
                  <a:txBody>
                    <a:bodyPr/>
                    <a:lstStyle/>
                    <a:p>
                      <a:endParaRPr lang="en-US"/>
                    </a:p>
                  </a:txBody>
                  <a:tcPr/>
                </a:tc>
                <a:tc>
                  <a:txBody>
                    <a:bodyPr/>
                    <a:lstStyle/>
                    <a:p>
                      <a:endParaRPr lang="en-US"/>
                    </a:p>
                  </a:txBody>
                  <a:tcPr/>
                </a:tc>
                <a:tc>
                  <a:txBody>
                    <a:bodyPr/>
                    <a:lstStyle/>
                    <a:p>
                      <a:endParaRPr lang="en-US"/>
                    </a:p>
                  </a:txBody>
                  <a:tcPr/>
                </a:tc>
              </a:tr>
              <a:tr h="542925">
                <a:tc>
                  <a:txBody>
                    <a:bodyPr/>
                    <a:lstStyle/>
                    <a:p>
                      <a:endParaRPr lang="en-US" dirty="0"/>
                    </a:p>
                  </a:txBody>
                  <a:tcPr/>
                </a:tc>
                <a:tc>
                  <a:txBody>
                    <a:bodyPr/>
                    <a:lstStyle/>
                    <a:p>
                      <a:endParaRPr lang="en-US"/>
                    </a:p>
                  </a:txBody>
                  <a:tcPr/>
                </a:tc>
                <a:tc>
                  <a:txBody>
                    <a:bodyPr/>
                    <a:lstStyle/>
                    <a:p>
                      <a:endParaRPr lang="en-US"/>
                    </a:p>
                  </a:txBody>
                  <a:tcPr/>
                </a:tc>
              </a:tr>
              <a:tr h="542925">
                <a:tc>
                  <a:txBody>
                    <a:bodyPr/>
                    <a:lstStyle/>
                    <a:p>
                      <a:endParaRPr lang="en-US"/>
                    </a:p>
                  </a:txBody>
                  <a:tcPr/>
                </a:tc>
                <a:tc>
                  <a:txBody>
                    <a:bodyPr/>
                    <a:lstStyle/>
                    <a:p>
                      <a:endParaRPr lang="en-US"/>
                    </a:p>
                  </a:txBody>
                  <a:tcPr/>
                </a:tc>
                <a:tc>
                  <a:txBody>
                    <a:bodyPr/>
                    <a:lstStyle/>
                    <a:p>
                      <a:endParaRPr lang="en-US"/>
                    </a:p>
                  </a:txBody>
                  <a:tcPr/>
                </a:tc>
              </a:tr>
              <a:tr h="542925">
                <a:tc>
                  <a:txBody>
                    <a:bodyPr/>
                    <a:lstStyle/>
                    <a:p>
                      <a:endParaRPr lang="en-US"/>
                    </a:p>
                  </a:txBody>
                  <a:tcPr/>
                </a:tc>
                <a:tc>
                  <a:txBody>
                    <a:bodyPr/>
                    <a:lstStyle/>
                    <a:p>
                      <a:endParaRPr lang="en-US"/>
                    </a:p>
                  </a:txBody>
                  <a:tcPr/>
                </a:tc>
                <a:tc>
                  <a:txBody>
                    <a:bodyPr/>
                    <a:lstStyle/>
                    <a:p>
                      <a:endParaRPr lang="en-US"/>
                    </a:p>
                  </a:txBody>
                  <a:tcPr/>
                </a:tc>
              </a:tr>
              <a:tr h="542925">
                <a:tc>
                  <a:txBody>
                    <a:bodyPr/>
                    <a:lstStyle/>
                    <a:p>
                      <a:endParaRPr lang="en-US"/>
                    </a:p>
                  </a:txBody>
                  <a:tcPr/>
                </a:tc>
                <a:tc>
                  <a:txBody>
                    <a:bodyPr/>
                    <a:lstStyle/>
                    <a:p>
                      <a:endParaRPr lang="en-US"/>
                    </a:p>
                  </a:txBody>
                  <a:tcPr/>
                </a:tc>
                <a:tc>
                  <a:txBody>
                    <a:bodyPr/>
                    <a:lstStyle/>
                    <a:p>
                      <a:endParaRPr lang="en-US"/>
                    </a:p>
                  </a:txBody>
                  <a:tcPr/>
                </a:tc>
              </a:tr>
              <a:tr h="542925">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5D3A2F-FC61-40F0-9495-FF31C0D6A654}" type="slidenum">
              <a:rPr lang="en-US" smtClean="0"/>
              <a:t>17</a:t>
            </a:fld>
            <a:endParaRPr lang="en-US"/>
          </a:p>
        </p:txBody>
      </p:sp>
    </p:spTree>
    <p:extLst>
      <p:ext uri="{BB962C8B-B14F-4D97-AF65-F5344CB8AC3E}">
        <p14:creationId xmlns:p14="http://schemas.microsoft.com/office/powerpoint/2010/main" val="1334314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7467600" cy="1143000"/>
          </a:xfrm>
        </p:spPr>
        <p:txBody>
          <a:bodyPr>
            <a:normAutofit/>
          </a:bodyPr>
          <a:lstStyle/>
          <a:p>
            <a:r>
              <a:rPr lang="en-US" dirty="0" smtClean="0"/>
              <a:t>Positive Behavior</a:t>
            </a:r>
            <a:endParaRPr lang="en-US" dirty="0"/>
          </a:p>
        </p:txBody>
      </p:sp>
      <p:sp>
        <p:nvSpPr>
          <p:cNvPr id="3" name="Content Placeholder 2"/>
          <p:cNvSpPr>
            <a:spLocks noGrp="1"/>
          </p:cNvSpPr>
          <p:nvPr>
            <p:ph idx="1"/>
          </p:nvPr>
        </p:nvSpPr>
        <p:spPr>
          <a:xfrm>
            <a:off x="762000" y="2209800"/>
            <a:ext cx="7467600" cy="3124200"/>
          </a:xfrm>
        </p:spPr>
        <p:txBody>
          <a:bodyPr/>
          <a:lstStyle/>
          <a:p>
            <a:r>
              <a:rPr lang="en-US" dirty="0" smtClean="0"/>
              <a:t>Building Metacognition</a:t>
            </a:r>
          </a:p>
          <a:p>
            <a:r>
              <a:rPr lang="en-US" dirty="0" smtClean="0"/>
              <a:t>What does Positive Behavior Look Like?</a:t>
            </a:r>
          </a:p>
          <a:p>
            <a:r>
              <a:rPr lang="en-US" dirty="0" smtClean="0"/>
              <a:t>Positive Behavior Sheet</a:t>
            </a:r>
          </a:p>
          <a:p>
            <a:r>
              <a:rPr lang="en-US" dirty="0" smtClean="0"/>
              <a:t>Celebrating Positive Behavior</a:t>
            </a:r>
          </a:p>
          <a:p>
            <a:pPr marL="36576" indent="0">
              <a:buNone/>
            </a:pPr>
            <a:r>
              <a:rPr lang="en-US" dirty="0" smtClean="0"/>
              <a:t> </a:t>
            </a:r>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5D3A2F-FC61-40F0-9495-FF31C0D6A654}" type="slidenum">
              <a:rPr lang="en-US" smtClean="0"/>
              <a:t>18</a:t>
            </a:fld>
            <a:endParaRPr lang="en-US"/>
          </a:p>
        </p:txBody>
      </p:sp>
    </p:spTree>
    <p:extLst>
      <p:ext uri="{BB962C8B-B14F-4D97-AF65-F5344CB8AC3E}">
        <p14:creationId xmlns:p14="http://schemas.microsoft.com/office/powerpoint/2010/main" val="24598760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Positive Behavior Log</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85643297"/>
              </p:ext>
            </p:extLst>
          </p:nvPr>
        </p:nvGraphicFramePr>
        <p:xfrm>
          <a:off x="762000" y="1600200"/>
          <a:ext cx="7467600" cy="4440555"/>
        </p:xfrm>
        <a:graphic>
          <a:graphicData uri="http://schemas.openxmlformats.org/drawingml/2006/table">
            <a:tbl>
              <a:tblPr firstRow="1" bandRow="1">
                <a:tableStyleId>{5C22544A-7EE6-4342-B048-85BDC9FD1C3A}</a:tableStyleId>
              </a:tblPr>
              <a:tblGrid>
                <a:gridCol w="1752600"/>
                <a:gridCol w="4343400"/>
                <a:gridCol w="1371600"/>
              </a:tblGrid>
              <a:tr h="542925">
                <a:tc>
                  <a:txBody>
                    <a:bodyPr/>
                    <a:lstStyle/>
                    <a:p>
                      <a:r>
                        <a:rPr lang="en-US" dirty="0" smtClean="0"/>
                        <a:t>STUDENT’S NAME</a:t>
                      </a:r>
                      <a:endParaRPr lang="en-US" dirty="0"/>
                    </a:p>
                  </a:txBody>
                  <a:tcPr/>
                </a:tc>
                <a:tc>
                  <a:txBody>
                    <a:bodyPr/>
                    <a:lstStyle/>
                    <a:p>
                      <a:r>
                        <a:rPr lang="en-US" dirty="0" smtClean="0"/>
                        <a:t>POSITIVE BEHAVIOR SHEET</a:t>
                      </a:r>
                      <a:endParaRPr lang="en-US" dirty="0"/>
                    </a:p>
                  </a:txBody>
                  <a:tcPr/>
                </a:tc>
                <a:tc>
                  <a:txBody>
                    <a:bodyPr/>
                    <a:lstStyle/>
                    <a:p>
                      <a:r>
                        <a:rPr lang="en-US" dirty="0" smtClean="0"/>
                        <a:t>DATE</a:t>
                      </a:r>
                      <a:endParaRPr lang="en-US" dirty="0"/>
                    </a:p>
                  </a:txBody>
                  <a:tcPr/>
                </a:tc>
              </a:tr>
              <a:tr h="542925">
                <a:tc>
                  <a:txBody>
                    <a:bodyPr/>
                    <a:lstStyle/>
                    <a:p>
                      <a:endParaRPr lang="en-US"/>
                    </a:p>
                  </a:txBody>
                  <a:tcPr/>
                </a:tc>
                <a:tc>
                  <a:txBody>
                    <a:bodyPr/>
                    <a:lstStyle/>
                    <a:p>
                      <a:endParaRPr lang="en-US"/>
                    </a:p>
                  </a:txBody>
                  <a:tcPr/>
                </a:tc>
                <a:tc>
                  <a:txBody>
                    <a:bodyPr/>
                    <a:lstStyle/>
                    <a:p>
                      <a:endParaRPr lang="en-US"/>
                    </a:p>
                  </a:txBody>
                  <a:tcPr/>
                </a:tc>
              </a:tr>
              <a:tr h="542925">
                <a:tc>
                  <a:txBody>
                    <a:bodyPr/>
                    <a:lstStyle/>
                    <a:p>
                      <a:endParaRPr lang="en-US"/>
                    </a:p>
                  </a:txBody>
                  <a:tcPr/>
                </a:tc>
                <a:tc>
                  <a:txBody>
                    <a:bodyPr/>
                    <a:lstStyle/>
                    <a:p>
                      <a:endParaRPr lang="en-US"/>
                    </a:p>
                  </a:txBody>
                  <a:tcPr/>
                </a:tc>
                <a:tc>
                  <a:txBody>
                    <a:bodyPr/>
                    <a:lstStyle/>
                    <a:p>
                      <a:endParaRPr lang="en-US"/>
                    </a:p>
                  </a:txBody>
                  <a:tcPr/>
                </a:tc>
              </a:tr>
              <a:tr h="542925">
                <a:tc>
                  <a:txBody>
                    <a:bodyPr/>
                    <a:lstStyle/>
                    <a:p>
                      <a:endParaRPr lang="en-US" dirty="0"/>
                    </a:p>
                  </a:txBody>
                  <a:tcPr/>
                </a:tc>
                <a:tc>
                  <a:txBody>
                    <a:bodyPr/>
                    <a:lstStyle/>
                    <a:p>
                      <a:endParaRPr lang="en-US"/>
                    </a:p>
                  </a:txBody>
                  <a:tcPr/>
                </a:tc>
                <a:tc>
                  <a:txBody>
                    <a:bodyPr/>
                    <a:lstStyle/>
                    <a:p>
                      <a:endParaRPr lang="en-US"/>
                    </a:p>
                  </a:txBody>
                  <a:tcPr/>
                </a:tc>
              </a:tr>
              <a:tr h="542925">
                <a:tc>
                  <a:txBody>
                    <a:bodyPr/>
                    <a:lstStyle/>
                    <a:p>
                      <a:endParaRPr lang="en-US"/>
                    </a:p>
                  </a:txBody>
                  <a:tcPr/>
                </a:tc>
                <a:tc>
                  <a:txBody>
                    <a:bodyPr/>
                    <a:lstStyle/>
                    <a:p>
                      <a:endParaRPr lang="en-US"/>
                    </a:p>
                  </a:txBody>
                  <a:tcPr/>
                </a:tc>
                <a:tc>
                  <a:txBody>
                    <a:bodyPr/>
                    <a:lstStyle/>
                    <a:p>
                      <a:endParaRPr lang="en-US"/>
                    </a:p>
                  </a:txBody>
                  <a:tcPr/>
                </a:tc>
              </a:tr>
              <a:tr h="542925">
                <a:tc>
                  <a:txBody>
                    <a:bodyPr/>
                    <a:lstStyle/>
                    <a:p>
                      <a:endParaRPr lang="en-US"/>
                    </a:p>
                  </a:txBody>
                  <a:tcPr/>
                </a:tc>
                <a:tc>
                  <a:txBody>
                    <a:bodyPr/>
                    <a:lstStyle/>
                    <a:p>
                      <a:endParaRPr lang="en-US"/>
                    </a:p>
                  </a:txBody>
                  <a:tcPr/>
                </a:tc>
                <a:tc>
                  <a:txBody>
                    <a:bodyPr/>
                    <a:lstStyle/>
                    <a:p>
                      <a:endParaRPr lang="en-US"/>
                    </a:p>
                  </a:txBody>
                  <a:tcPr/>
                </a:tc>
              </a:tr>
              <a:tr h="542925">
                <a:tc>
                  <a:txBody>
                    <a:bodyPr/>
                    <a:lstStyle/>
                    <a:p>
                      <a:endParaRPr lang="en-US"/>
                    </a:p>
                  </a:txBody>
                  <a:tcPr/>
                </a:tc>
                <a:tc>
                  <a:txBody>
                    <a:bodyPr/>
                    <a:lstStyle/>
                    <a:p>
                      <a:endParaRPr lang="en-US"/>
                    </a:p>
                  </a:txBody>
                  <a:tcPr/>
                </a:tc>
                <a:tc>
                  <a:txBody>
                    <a:bodyPr/>
                    <a:lstStyle/>
                    <a:p>
                      <a:endParaRPr lang="en-US"/>
                    </a:p>
                  </a:txBody>
                  <a:tcPr/>
                </a:tc>
              </a:tr>
              <a:tr h="542925">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5D3A2F-FC61-40F0-9495-FF31C0D6A654}" type="slidenum">
              <a:rPr lang="en-US" smtClean="0"/>
              <a:t>19</a:t>
            </a:fld>
            <a:endParaRPr lang="en-US"/>
          </a:p>
        </p:txBody>
      </p:sp>
    </p:spTree>
    <p:extLst>
      <p:ext uri="{BB962C8B-B14F-4D97-AF65-F5344CB8AC3E}">
        <p14:creationId xmlns:p14="http://schemas.microsoft.com/office/powerpoint/2010/main" val="41704049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3"/>
            <a:r>
              <a:rPr lang="en-US" sz="3600" b="1" dirty="0" smtClean="0">
                <a:solidFill>
                  <a:schemeClr val="tx1"/>
                </a:solidFill>
              </a:rPr>
              <a:t>What happens when you have one firecracker in a building?</a:t>
            </a:r>
            <a:r>
              <a:rPr lang="en-US" sz="2800" b="1" dirty="0" smtClean="0"/>
              <a:t/>
            </a:r>
            <a:br>
              <a:rPr lang="en-US" sz="2800" b="1" dirty="0" smtClean="0"/>
            </a:br>
            <a:endParaRPr lang="en-US" sz="2800" b="1" dirty="0"/>
          </a:p>
        </p:txBody>
      </p:sp>
      <p:sp>
        <p:nvSpPr>
          <p:cNvPr id="3" name="Content Placeholder 2"/>
          <p:cNvSpPr>
            <a:spLocks noGrp="1"/>
          </p:cNvSpPr>
          <p:nvPr>
            <p:ph idx="1"/>
          </p:nvPr>
        </p:nvSpPr>
        <p:spPr/>
        <p:txBody>
          <a:bodyPr/>
          <a:lstStyle/>
          <a:p>
            <a:endParaRPr lang="en-US" dirty="0"/>
          </a:p>
        </p:txBody>
      </p:sp>
      <p:pic>
        <p:nvPicPr>
          <p:cNvPr id="2052" name="Picture 4" descr="C:\Users\bcox\AppData\Local\Microsoft\Windows\Temporary Internet Files\Content.IE5\C94QIIQL\MM900336554[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028949"/>
            <a:ext cx="1957387" cy="2192273"/>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5D3A2F-FC61-40F0-9495-FF31C0D6A654}" type="slidenum">
              <a:rPr lang="en-US" smtClean="0"/>
              <a:t>2</a:t>
            </a:fld>
            <a:endParaRPr lang="en-US"/>
          </a:p>
        </p:txBody>
      </p:sp>
    </p:spTree>
    <p:extLst>
      <p:ext uri="{BB962C8B-B14F-4D97-AF65-F5344CB8AC3E}">
        <p14:creationId xmlns:p14="http://schemas.microsoft.com/office/powerpoint/2010/main" val="21360936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052"/>
                                        </p:tgtEl>
                                        <p:attrNameLst>
                                          <p:attrName>style.visibility</p:attrName>
                                        </p:attrNameLst>
                                      </p:cBhvr>
                                      <p:to>
                                        <p:strVal val="visible"/>
                                      </p:to>
                                    </p:set>
                                    <p:anim calcmode="lin" valueType="num">
                                      <p:cBhvr additive="base">
                                        <p:cTn id="14" dur="500" fill="hold"/>
                                        <p:tgtEl>
                                          <p:spTgt spid="2052"/>
                                        </p:tgtEl>
                                        <p:attrNameLst>
                                          <p:attrName>ppt_x</p:attrName>
                                        </p:attrNameLst>
                                      </p:cBhvr>
                                      <p:tavLst>
                                        <p:tav tm="0">
                                          <p:val>
                                            <p:strVal val="#ppt_x"/>
                                          </p:val>
                                        </p:tav>
                                        <p:tav tm="100000">
                                          <p:val>
                                            <p:strVal val="#ppt_x"/>
                                          </p:val>
                                        </p:tav>
                                      </p:tavLst>
                                    </p:anim>
                                    <p:anim calcmode="lin" valueType="num">
                                      <p:cBhvr additive="base">
                                        <p:cTn id="15"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7467600" cy="1143000"/>
          </a:xfrm>
        </p:spPr>
        <p:txBody>
          <a:bodyPr>
            <a:normAutofit fontScale="90000"/>
          </a:bodyPr>
          <a:lstStyle/>
          <a:p>
            <a:r>
              <a:rPr lang="en-US" dirty="0" smtClean="0"/>
              <a:t>Our Phoenix Incentive Program</a:t>
            </a:r>
            <a:endParaRPr lang="en-US" dirty="0"/>
          </a:p>
        </p:txBody>
      </p:sp>
      <p:sp>
        <p:nvSpPr>
          <p:cNvPr id="3" name="Content Placeholder 2"/>
          <p:cNvSpPr>
            <a:spLocks noGrp="1"/>
          </p:cNvSpPr>
          <p:nvPr>
            <p:ph idx="1"/>
          </p:nvPr>
        </p:nvSpPr>
        <p:spPr>
          <a:xfrm>
            <a:off x="685800" y="1600200"/>
            <a:ext cx="7467600" cy="4525963"/>
          </a:xfrm>
        </p:spPr>
        <p:txBody>
          <a:bodyPr/>
          <a:lstStyle/>
          <a:p>
            <a:r>
              <a:rPr lang="en-US" dirty="0" smtClean="0"/>
              <a:t>This incentive program was implemented for students to earn rewards by improving their attendance, behavior and grades.</a:t>
            </a:r>
          </a:p>
          <a:p>
            <a:r>
              <a:rPr lang="en-US" dirty="0" smtClean="0"/>
              <a:t>Since our school has a revolving door, our incentive program is constantly changing.  </a:t>
            </a:r>
          </a:p>
          <a:p>
            <a:r>
              <a:rPr lang="en-US" dirty="0" smtClean="0"/>
              <a:t>We used our data to set criteria for our students to earn incentives quarterly.</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5D3A2F-FC61-40F0-9495-FF31C0D6A654}" type="slidenum">
              <a:rPr lang="en-US" smtClean="0"/>
              <a:t>20</a:t>
            </a:fld>
            <a:endParaRPr lang="en-US"/>
          </a:p>
        </p:txBody>
      </p:sp>
    </p:spTree>
    <p:extLst>
      <p:ext uri="{BB962C8B-B14F-4D97-AF65-F5344CB8AC3E}">
        <p14:creationId xmlns:p14="http://schemas.microsoft.com/office/powerpoint/2010/main" val="8599428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1143000"/>
          </a:xfrm>
        </p:spPr>
        <p:txBody>
          <a:bodyPr>
            <a:normAutofit fontScale="90000"/>
          </a:bodyPr>
          <a:lstStyle/>
          <a:p>
            <a:r>
              <a:rPr lang="en-US" dirty="0" smtClean="0"/>
              <a:t>Phoenix Ambassador Program</a:t>
            </a:r>
            <a:endParaRPr lang="en-US" dirty="0"/>
          </a:p>
        </p:txBody>
      </p:sp>
      <p:sp>
        <p:nvSpPr>
          <p:cNvPr id="3" name="Content Placeholder 2"/>
          <p:cNvSpPr>
            <a:spLocks noGrp="1"/>
          </p:cNvSpPr>
          <p:nvPr>
            <p:ph idx="1"/>
          </p:nvPr>
        </p:nvSpPr>
        <p:spPr>
          <a:xfrm>
            <a:off x="838200" y="990600"/>
            <a:ext cx="7467600" cy="5410200"/>
          </a:xfrm>
        </p:spPr>
        <p:txBody>
          <a:bodyPr>
            <a:normAutofit fontScale="85000" lnSpcReduction="20000"/>
          </a:bodyPr>
          <a:lstStyle/>
          <a:p>
            <a:r>
              <a:rPr lang="en-US" dirty="0" smtClean="0"/>
              <a:t>Three students were selected as building leaders.</a:t>
            </a:r>
          </a:p>
          <a:p>
            <a:pPr lvl="1"/>
            <a:r>
              <a:rPr lang="en-US" dirty="0" smtClean="0"/>
              <a:t>Criteria of selection</a:t>
            </a:r>
          </a:p>
          <a:p>
            <a:pPr lvl="2"/>
            <a:r>
              <a:rPr lang="en-US" dirty="0" smtClean="0"/>
              <a:t>Major turn-around at Success</a:t>
            </a:r>
          </a:p>
          <a:p>
            <a:pPr lvl="2"/>
            <a:r>
              <a:rPr lang="en-US" dirty="0" smtClean="0"/>
              <a:t>No major issues at Success</a:t>
            </a:r>
          </a:p>
          <a:p>
            <a:pPr lvl="2"/>
            <a:r>
              <a:rPr lang="en-US" dirty="0" smtClean="0"/>
              <a:t>Above average grades and candidates for release from Anderson. </a:t>
            </a:r>
          </a:p>
          <a:p>
            <a:r>
              <a:rPr lang="en-US" dirty="0" smtClean="0"/>
              <a:t>These students were given an overview of the program expectations.</a:t>
            </a:r>
          </a:p>
          <a:p>
            <a:r>
              <a:rPr lang="en-US" dirty="0" smtClean="0"/>
              <a:t>They would share </a:t>
            </a:r>
            <a:r>
              <a:rPr lang="en-US" dirty="0"/>
              <a:t>their individual story with their little buddy.</a:t>
            </a:r>
          </a:p>
          <a:p>
            <a:r>
              <a:rPr lang="en-US" dirty="0" smtClean="0"/>
              <a:t>They had to design </a:t>
            </a:r>
            <a:r>
              <a:rPr lang="en-US" dirty="0"/>
              <a:t>behavior </a:t>
            </a:r>
            <a:r>
              <a:rPr lang="en-US" dirty="0" smtClean="0"/>
              <a:t>goals, conduct tutoring, and design lesson follow up charts for their little buddies.</a:t>
            </a:r>
          </a:p>
          <a:p>
            <a:r>
              <a:rPr lang="en-US" dirty="0" smtClean="0"/>
              <a:t>If their little buddy was on point – they earned minutes of gym time. </a:t>
            </a:r>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5D3A2F-FC61-40F0-9495-FF31C0D6A654}" type="slidenum">
              <a:rPr lang="en-US" smtClean="0"/>
              <a:t>21</a:t>
            </a:fld>
            <a:endParaRPr lang="en-US"/>
          </a:p>
        </p:txBody>
      </p:sp>
    </p:spTree>
    <p:extLst>
      <p:ext uri="{BB962C8B-B14F-4D97-AF65-F5344CB8AC3E}">
        <p14:creationId xmlns:p14="http://schemas.microsoft.com/office/powerpoint/2010/main" val="27301945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lstStyle/>
          <a:p>
            <a:r>
              <a:rPr lang="en-US" dirty="0" smtClean="0"/>
              <a:t>Phoenix Feather Program</a:t>
            </a:r>
            <a:endParaRPr lang="en-US" dirty="0"/>
          </a:p>
        </p:txBody>
      </p:sp>
      <p:sp>
        <p:nvSpPr>
          <p:cNvPr id="3" name="Content Placeholder 2"/>
          <p:cNvSpPr>
            <a:spLocks noGrp="1"/>
          </p:cNvSpPr>
          <p:nvPr>
            <p:ph idx="1"/>
          </p:nvPr>
        </p:nvSpPr>
        <p:spPr>
          <a:xfrm>
            <a:off x="914400" y="1493837"/>
            <a:ext cx="7467600" cy="4525963"/>
          </a:xfrm>
        </p:spPr>
        <p:txBody>
          <a:bodyPr>
            <a:normAutofit fontScale="92500" lnSpcReduction="10000"/>
          </a:bodyPr>
          <a:lstStyle/>
          <a:p>
            <a:r>
              <a:rPr lang="en-US" dirty="0" smtClean="0"/>
              <a:t>This program is designed to improve students academic success.</a:t>
            </a:r>
          </a:p>
          <a:p>
            <a:r>
              <a:rPr lang="en-US" dirty="0" smtClean="0"/>
              <a:t>Students earn Phoenix Feathers by:</a:t>
            </a:r>
            <a:endParaRPr lang="en-US" dirty="0"/>
          </a:p>
          <a:p>
            <a:pPr lvl="1"/>
            <a:r>
              <a:rPr lang="en-US" dirty="0" smtClean="0"/>
              <a:t>An “A” on an assignment earns two phoenix feathers while a “B” on an assignment earns one.</a:t>
            </a:r>
          </a:p>
          <a:p>
            <a:pPr lvl="1"/>
            <a:r>
              <a:rPr lang="en-US" dirty="0" smtClean="0"/>
              <a:t>An “A” on a test earns five, a “B” on a test earns three.</a:t>
            </a:r>
          </a:p>
          <a:p>
            <a:r>
              <a:rPr lang="en-US" dirty="0" smtClean="0"/>
              <a:t>All Phoenix Feathers are logged in to a computer program and stored in the Success Bank Vault.</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5D3A2F-FC61-40F0-9495-FF31C0D6A654}" type="slidenum">
              <a:rPr lang="en-US" smtClean="0"/>
              <a:t>22</a:t>
            </a:fld>
            <a:endParaRPr lang="en-US"/>
          </a:p>
        </p:txBody>
      </p:sp>
    </p:spTree>
    <p:extLst>
      <p:ext uri="{BB962C8B-B14F-4D97-AF65-F5344CB8AC3E}">
        <p14:creationId xmlns:p14="http://schemas.microsoft.com/office/powerpoint/2010/main" val="1693531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7467600" cy="1143000"/>
          </a:xfrm>
        </p:spPr>
        <p:txBody>
          <a:bodyPr/>
          <a:lstStyle/>
          <a:p>
            <a:r>
              <a:rPr lang="en-US" dirty="0" smtClean="0"/>
              <a:t>Success Bank Vault</a:t>
            </a:r>
            <a:endParaRPr lang="en-US"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1752600"/>
            <a:ext cx="2700337" cy="4800600"/>
          </a:xfr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799" y="1752600"/>
            <a:ext cx="3857625" cy="4419600"/>
          </a:xfrm>
          <a:prstGeom prst="rect">
            <a:avLst/>
          </a:prstGeom>
        </p:spPr>
      </p:pic>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5D3A2F-FC61-40F0-9495-FF31C0D6A654}" type="slidenum">
              <a:rPr lang="en-US" smtClean="0"/>
              <a:t>23</a:t>
            </a:fld>
            <a:endParaRPr lang="en-US"/>
          </a:p>
        </p:txBody>
      </p:sp>
    </p:spTree>
    <p:extLst>
      <p:ext uri="{BB962C8B-B14F-4D97-AF65-F5344CB8AC3E}">
        <p14:creationId xmlns:p14="http://schemas.microsoft.com/office/powerpoint/2010/main" val="38167386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7467600" cy="1143000"/>
          </a:xfrm>
        </p:spPr>
        <p:txBody>
          <a:bodyPr/>
          <a:lstStyle/>
          <a:p>
            <a:r>
              <a:rPr lang="en-US" dirty="0" smtClean="0"/>
              <a:t>Incentive List</a:t>
            </a:r>
            <a:endParaRPr lang="en-US" dirty="0"/>
          </a:p>
        </p:txBody>
      </p:sp>
      <p:sp>
        <p:nvSpPr>
          <p:cNvPr id="3" name="Content Placeholder 2"/>
          <p:cNvSpPr>
            <a:spLocks noGrp="1"/>
          </p:cNvSpPr>
          <p:nvPr>
            <p:ph idx="1"/>
          </p:nvPr>
        </p:nvSpPr>
        <p:spPr>
          <a:xfrm>
            <a:off x="762000" y="1066800"/>
            <a:ext cx="7467600" cy="5029200"/>
          </a:xfrm>
        </p:spPr>
        <p:txBody>
          <a:bodyPr>
            <a:normAutofit/>
          </a:bodyPr>
          <a:lstStyle/>
          <a:p>
            <a:r>
              <a:rPr lang="en-US" dirty="0" smtClean="0"/>
              <a:t>Some of our most popular incentives include: </a:t>
            </a:r>
          </a:p>
          <a:p>
            <a:pPr lvl="1"/>
            <a:r>
              <a:rPr lang="en-US" dirty="0" smtClean="0"/>
              <a:t>Being able to buy snacks at our school concession stand</a:t>
            </a:r>
          </a:p>
          <a:p>
            <a:pPr lvl="1"/>
            <a:r>
              <a:rPr lang="en-US" dirty="0" smtClean="0"/>
              <a:t>Lunch with a teacher</a:t>
            </a:r>
          </a:p>
          <a:p>
            <a:pPr lvl="1"/>
            <a:r>
              <a:rPr lang="en-US" dirty="0" smtClean="0"/>
              <a:t>Fun Friday</a:t>
            </a:r>
          </a:p>
          <a:p>
            <a:pPr lvl="1"/>
            <a:r>
              <a:rPr lang="en-US" dirty="0"/>
              <a:t>C</a:t>
            </a:r>
            <a:r>
              <a:rPr lang="en-US" dirty="0" smtClean="0"/>
              <a:t>omputer time</a:t>
            </a:r>
          </a:p>
          <a:p>
            <a:r>
              <a:rPr lang="en-US" dirty="0" smtClean="0"/>
              <a:t>Our incentive list is constantly changing.</a:t>
            </a:r>
          </a:p>
          <a:p>
            <a:pPr lvl="1"/>
            <a:r>
              <a:rPr lang="en-US" dirty="0" smtClean="0"/>
              <a:t>We get student input on what THEY would like twice a semester.</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5D3A2F-FC61-40F0-9495-FF31C0D6A654}" type="slidenum">
              <a:rPr lang="en-US" smtClean="0"/>
              <a:t>24</a:t>
            </a:fld>
            <a:endParaRPr lang="en-US"/>
          </a:p>
        </p:txBody>
      </p:sp>
    </p:spTree>
    <p:extLst>
      <p:ext uri="{BB962C8B-B14F-4D97-AF65-F5344CB8AC3E}">
        <p14:creationId xmlns:p14="http://schemas.microsoft.com/office/powerpoint/2010/main" val="15113248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7467600" cy="1143000"/>
          </a:xfrm>
        </p:spPr>
        <p:txBody>
          <a:bodyPr/>
          <a:lstStyle/>
          <a:p>
            <a:r>
              <a:rPr lang="en-US" dirty="0" smtClean="0"/>
              <a:t>Fun Fridays Expectations</a:t>
            </a:r>
            <a:endParaRPr lang="en-US" dirty="0"/>
          </a:p>
        </p:txBody>
      </p:sp>
      <p:sp>
        <p:nvSpPr>
          <p:cNvPr id="3" name="Content Placeholder 2"/>
          <p:cNvSpPr>
            <a:spLocks noGrp="1"/>
          </p:cNvSpPr>
          <p:nvPr>
            <p:ph idx="1"/>
          </p:nvPr>
        </p:nvSpPr>
        <p:spPr>
          <a:xfrm>
            <a:off x="685800" y="1447800"/>
            <a:ext cx="7467600" cy="4525963"/>
          </a:xfrm>
        </p:spPr>
        <p:txBody>
          <a:bodyPr>
            <a:normAutofit lnSpcReduction="10000"/>
          </a:bodyPr>
          <a:lstStyle/>
          <a:p>
            <a:r>
              <a:rPr lang="en-US" dirty="0" smtClean="0"/>
              <a:t>Expectations to EARN Fun Friday.</a:t>
            </a:r>
          </a:p>
          <a:p>
            <a:pPr lvl="1"/>
            <a:r>
              <a:rPr lang="en-US" dirty="0" smtClean="0"/>
              <a:t>Zero major write-ups</a:t>
            </a:r>
          </a:p>
          <a:p>
            <a:pPr lvl="1"/>
            <a:r>
              <a:rPr lang="en-US" dirty="0" smtClean="0"/>
              <a:t>Maximum of one day absence in a week.</a:t>
            </a:r>
          </a:p>
          <a:p>
            <a:pPr lvl="1"/>
            <a:r>
              <a:rPr lang="en-US" dirty="0" smtClean="0"/>
              <a:t>If a student receives one minor referral, the student did not earn the privilege to dress down; two minor referrals and student did not earn dress down or gym.</a:t>
            </a:r>
          </a:p>
          <a:p>
            <a:r>
              <a:rPr lang="en-US" dirty="0" smtClean="0"/>
              <a:t>Students can earn Fun Friday back with three positives on our positive behavior matrix</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5D3A2F-FC61-40F0-9495-FF31C0D6A654}" type="slidenum">
              <a:rPr lang="en-US" smtClean="0"/>
              <a:t>25</a:t>
            </a:fld>
            <a:endParaRPr lang="en-US"/>
          </a:p>
        </p:txBody>
      </p:sp>
    </p:spTree>
    <p:extLst>
      <p:ext uri="{BB962C8B-B14F-4D97-AF65-F5344CB8AC3E}">
        <p14:creationId xmlns:p14="http://schemas.microsoft.com/office/powerpoint/2010/main" val="37525610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7467600" cy="1143000"/>
          </a:xfrm>
        </p:spPr>
        <p:txBody>
          <a:bodyPr/>
          <a:lstStyle/>
          <a:p>
            <a:r>
              <a:rPr lang="en-US" dirty="0" smtClean="0"/>
              <a:t>Fun Friday</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09232" y="2514600"/>
            <a:ext cx="6163536" cy="2676899"/>
          </a:xfrm>
        </p:spPr>
      </p:pic>
      <p:sp>
        <p:nvSpPr>
          <p:cNvPr id="3" name="Footer Placeholder 2"/>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5D3A2F-FC61-40F0-9495-FF31C0D6A654}" type="slidenum">
              <a:rPr lang="en-US" smtClean="0"/>
              <a:t>26</a:t>
            </a:fld>
            <a:endParaRPr lang="en-US"/>
          </a:p>
        </p:txBody>
      </p:sp>
    </p:spTree>
    <p:extLst>
      <p:ext uri="{BB962C8B-B14F-4D97-AF65-F5344CB8AC3E}">
        <p14:creationId xmlns:p14="http://schemas.microsoft.com/office/powerpoint/2010/main" val="532580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7467600" cy="1143000"/>
          </a:xfrm>
        </p:spPr>
        <p:txBody>
          <a:bodyPr/>
          <a:lstStyle/>
          <a:p>
            <a:r>
              <a:rPr lang="en-US" dirty="0" smtClean="0"/>
              <a:t>Our Testimonies</a:t>
            </a:r>
            <a:endParaRPr lang="en-US" dirty="0"/>
          </a:p>
        </p:txBody>
      </p:sp>
      <p:sp>
        <p:nvSpPr>
          <p:cNvPr id="3" name="Content Placeholder 2"/>
          <p:cNvSpPr>
            <a:spLocks noGrp="1"/>
          </p:cNvSpPr>
          <p:nvPr>
            <p:ph idx="1"/>
          </p:nvPr>
        </p:nvSpPr>
        <p:spPr>
          <a:xfrm>
            <a:off x="838200" y="1905000"/>
            <a:ext cx="7467600" cy="2895600"/>
          </a:xfrm>
        </p:spPr>
        <p:txBody>
          <a:bodyPr/>
          <a:lstStyle/>
          <a:p>
            <a:r>
              <a:rPr lang="en-US" dirty="0" err="1" smtClean="0"/>
              <a:t>Johniese</a:t>
            </a:r>
            <a:r>
              <a:rPr lang="en-US" dirty="0" smtClean="0"/>
              <a:t> Doss</a:t>
            </a:r>
          </a:p>
          <a:p>
            <a:r>
              <a:rPr lang="en-US" dirty="0" smtClean="0"/>
              <a:t>Tyler Williams</a:t>
            </a:r>
          </a:p>
          <a:p>
            <a:r>
              <a:rPr lang="en-US" dirty="0" err="1" smtClean="0"/>
              <a:t>DeMarcus</a:t>
            </a:r>
            <a:r>
              <a:rPr lang="en-US" dirty="0" smtClean="0"/>
              <a:t> Rivers</a:t>
            </a:r>
          </a:p>
          <a:p>
            <a:r>
              <a:rPr lang="en-US" dirty="0" smtClean="0"/>
              <a:t>Ms. Campbell (</a:t>
            </a:r>
            <a:r>
              <a:rPr lang="en-US" dirty="0" err="1" smtClean="0"/>
              <a:t>DeMarcus’s</a:t>
            </a:r>
            <a:r>
              <a:rPr lang="en-US" dirty="0" smtClean="0"/>
              <a:t> Mother)</a:t>
            </a:r>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5D3A2F-FC61-40F0-9495-FF31C0D6A654}" type="slidenum">
              <a:rPr lang="en-US" smtClean="0"/>
              <a:t>27</a:t>
            </a:fld>
            <a:endParaRPr lang="en-US"/>
          </a:p>
        </p:txBody>
      </p:sp>
    </p:spTree>
    <p:extLst>
      <p:ext uri="{BB962C8B-B14F-4D97-AF65-F5344CB8AC3E}">
        <p14:creationId xmlns:p14="http://schemas.microsoft.com/office/powerpoint/2010/main" val="5931836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7467600" cy="1143000"/>
          </a:xfrm>
        </p:spPr>
        <p:txBody>
          <a:bodyPr/>
          <a:lstStyle/>
          <a:p>
            <a:r>
              <a:rPr lang="en-US" dirty="0" smtClean="0"/>
              <a:t>SUCCESS ACADEMY</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3600" y="2133600"/>
            <a:ext cx="4267199" cy="3542566"/>
          </a:xfrm>
        </p:spPr>
      </p:pic>
      <p:sp>
        <p:nvSpPr>
          <p:cNvPr id="3" name="Footer Placeholder 2"/>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5D3A2F-FC61-40F0-9495-FF31C0D6A654}" type="slidenum">
              <a:rPr lang="en-US" smtClean="0"/>
              <a:t>28</a:t>
            </a:fld>
            <a:endParaRPr lang="en-US"/>
          </a:p>
        </p:txBody>
      </p:sp>
    </p:spTree>
    <p:extLst>
      <p:ext uri="{BB962C8B-B14F-4D97-AF65-F5344CB8AC3E}">
        <p14:creationId xmlns:p14="http://schemas.microsoft.com/office/powerpoint/2010/main" val="32147365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7467600" cy="1143000"/>
          </a:xfrm>
        </p:spPr>
        <p:txBody>
          <a:bodyPr/>
          <a:lstStyle/>
          <a:p>
            <a:r>
              <a:rPr lang="en-US" dirty="0" smtClean="0"/>
              <a:t>Student Transitions</a:t>
            </a:r>
            <a:endParaRPr lang="en-US" dirty="0"/>
          </a:p>
        </p:txBody>
      </p:sp>
      <p:sp>
        <p:nvSpPr>
          <p:cNvPr id="3" name="Content Placeholder 2"/>
          <p:cNvSpPr>
            <a:spLocks noGrp="1"/>
          </p:cNvSpPr>
          <p:nvPr>
            <p:ph idx="1"/>
          </p:nvPr>
        </p:nvSpPr>
        <p:spPr>
          <a:xfrm>
            <a:off x="609600" y="1600200"/>
            <a:ext cx="7467600" cy="4525963"/>
          </a:xfrm>
        </p:spPr>
        <p:txBody>
          <a:bodyPr/>
          <a:lstStyle/>
          <a:p>
            <a:r>
              <a:rPr lang="en-US" dirty="0" smtClean="0"/>
              <a:t>Seniors</a:t>
            </a:r>
          </a:p>
          <a:p>
            <a:r>
              <a:rPr lang="en-US" dirty="0" smtClean="0"/>
              <a:t>Students that return to their neighborhood schools</a:t>
            </a:r>
          </a:p>
          <a:p>
            <a:r>
              <a:rPr lang="en-US" dirty="0" smtClean="0"/>
              <a:t>Students that meet the requirements to return to their neighborhood schools, but appeal to stay at Success Academy</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5D3A2F-FC61-40F0-9495-FF31C0D6A654}" type="slidenum">
              <a:rPr lang="en-US" smtClean="0"/>
              <a:t>29</a:t>
            </a:fld>
            <a:endParaRPr lang="en-US"/>
          </a:p>
        </p:txBody>
      </p:sp>
    </p:spTree>
    <p:extLst>
      <p:ext uri="{BB962C8B-B14F-4D97-AF65-F5344CB8AC3E}">
        <p14:creationId xmlns:p14="http://schemas.microsoft.com/office/powerpoint/2010/main" val="24242370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bcox\AppData\Local\Microsoft\Windows\Temporary Internet Files\Content.IE5\QRLD313C\MM900336554[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342098" y="5820641"/>
            <a:ext cx="714375" cy="8001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bcox\AppData\Local\Microsoft\Windows\Temporary Internet Files\Content.IE5\QRLD313C\MM900336554[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707513" y="5813714"/>
            <a:ext cx="714375" cy="8001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bcox\AppData\Local\Microsoft\Windows\Temporary Internet Files\Content.IE5\QRLD313C\MM900336554[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779942" y="5820641"/>
            <a:ext cx="714375" cy="8001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bcox\AppData\Local\Microsoft\Windows\Temporary Internet Files\Content.IE5\QRLD313C\MM900336554[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5820641"/>
            <a:ext cx="714375" cy="8001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bcox\AppData\Local\Microsoft\Windows\Temporary Internet Files\Content.IE5\QRLD313C\MM900336554[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493451" y="5974772"/>
            <a:ext cx="714375" cy="80010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bcox\AppData\Local\Microsoft\Windows\Temporary Internet Files\Content.IE5\QRLD313C\MM900336554[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5872594"/>
            <a:ext cx="714375" cy="8001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bcox\AppData\Local\Microsoft\Windows\Temporary Internet Files\Content.IE5\QRLD313C\MM900336554[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650672" y="5898572"/>
            <a:ext cx="714375" cy="800100"/>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C:\Users\bcox\AppData\Local\Microsoft\Windows\Temporary Internet Files\Content.IE5\QRLD313C\MM900336554[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193970" y="5974772"/>
            <a:ext cx="714375" cy="8001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Users\bcox\AppData\Local\Microsoft\Windows\Temporary Internet Files\Content.IE5\QRLD313C\MM900336554[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797078" y="5902037"/>
            <a:ext cx="714375" cy="800100"/>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C:\Users\bcox\AppData\Local\Microsoft\Windows\Temporary Internet Files\Content.IE5\QRLD313C\MM900336554[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335241" y="5891645"/>
            <a:ext cx="714375" cy="80010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C:\Users\bcox\AppData\Local\Microsoft\Windows\Temporary Internet Files\Content.IE5\QRLD313C\MM900336554[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81012" y="4947803"/>
            <a:ext cx="714375" cy="800100"/>
          </a:xfrm>
          <a:prstGeom prst="rect">
            <a:avLst/>
          </a:prstGeom>
          <a:noFill/>
          <a:extLst>
            <a:ext uri="{909E8E84-426E-40DD-AFC4-6F175D3DCCD1}">
              <a14:hiddenFill xmlns:a14="http://schemas.microsoft.com/office/drawing/2010/main">
                <a:solidFill>
                  <a:srgbClr val="FFFFFF"/>
                </a:solidFill>
              </a14:hiddenFill>
            </a:ext>
          </a:extLst>
        </p:spPr>
      </p:pic>
      <p:pic>
        <p:nvPicPr>
          <p:cNvPr id="2061" name="Picture 13" descr="C:\Users\bcox\AppData\Local\Microsoft\Windows\Temporary Internet Files\Content.IE5\QRLD313C\MM900336554[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637990" y="5872594"/>
            <a:ext cx="714375" cy="80010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C:\Users\bcox\AppData\Local\Microsoft\Windows\Temporary Internet Files\Content.IE5\QRLD313C\MM900336554[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81531" y="5037858"/>
            <a:ext cx="714375" cy="800100"/>
          </a:xfrm>
          <a:prstGeom prst="rect">
            <a:avLst/>
          </a:prstGeom>
          <a:noFill/>
          <a:extLst>
            <a:ext uri="{909E8E84-426E-40DD-AFC4-6F175D3DCCD1}">
              <a14:hiddenFill xmlns:a14="http://schemas.microsoft.com/office/drawing/2010/main">
                <a:solidFill>
                  <a:srgbClr val="FFFFFF"/>
                </a:solidFill>
              </a14:hiddenFill>
            </a:ext>
          </a:extLst>
        </p:spPr>
      </p:pic>
      <p:pic>
        <p:nvPicPr>
          <p:cNvPr id="2063" name="Picture 15" descr="C:\Users\bcox\AppData\Local\Microsoft\Windows\Temporary Internet Files\Content.IE5\QRLD313C\MM900336554[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293485" y="5027468"/>
            <a:ext cx="714375" cy="800100"/>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C:\Users\bcox\AppData\Local\Microsoft\Windows\Temporary Internet Files\Content.IE5\QRLD313C\MM900336554[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895906" y="5072494"/>
            <a:ext cx="714375" cy="800100"/>
          </a:xfrm>
          <a:prstGeom prst="rect">
            <a:avLst/>
          </a:prstGeom>
          <a:noFill/>
          <a:extLst>
            <a:ext uri="{909E8E84-426E-40DD-AFC4-6F175D3DCCD1}">
              <a14:hiddenFill xmlns:a14="http://schemas.microsoft.com/office/drawing/2010/main">
                <a:solidFill>
                  <a:srgbClr val="FFFFFF"/>
                </a:solidFill>
              </a14:hiddenFill>
            </a:ext>
          </a:extLst>
        </p:spPr>
      </p:pic>
      <p:pic>
        <p:nvPicPr>
          <p:cNvPr id="2065" name="Picture 17" descr="C:\Users\bcox\AppData\Local\Microsoft\Windows\Temporary Internet Files\Content.IE5\QRLD313C\MM900336554[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610281" y="4961658"/>
            <a:ext cx="714375" cy="800100"/>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C:\Users\bcox\AppData\Local\Microsoft\Windows\Temporary Internet Files\Content.IE5\QRLD313C\MM900336554[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064701" y="5027468"/>
            <a:ext cx="714375" cy="800100"/>
          </a:xfrm>
          <a:prstGeom prst="rect">
            <a:avLst/>
          </a:prstGeom>
          <a:noFill/>
          <a:extLst>
            <a:ext uri="{909E8E84-426E-40DD-AFC4-6F175D3DCCD1}">
              <a14:hiddenFill xmlns:a14="http://schemas.microsoft.com/office/drawing/2010/main">
                <a:solidFill>
                  <a:srgbClr val="FFFFFF"/>
                </a:solidFill>
              </a14:hiddenFill>
            </a:ext>
          </a:extLst>
        </p:spPr>
      </p:pic>
      <p:pic>
        <p:nvPicPr>
          <p:cNvPr id="2067" name="Picture 19" descr="C:\Users\bcox\AppData\Local\Microsoft\Windows\Temporary Internet Files\Content.IE5\QRLD313C\MM900336554[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419599" y="5029200"/>
            <a:ext cx="714375" cy="800100"/>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C:\Users\bcox\AppData\Local\Microsoft\Windows\Temporary Internet Files\Content.IE5\QRLD313C\MM900336554[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05224" y="5091545"/>
            <a:ext cx="714375" cy="800100"/>
          </a:xfrm>
          <a:prstGeom prst="rect">
            <a:avLst/>
          </a:prstGeom>
          <a:noFill/>
          <a:extLst>
            <a:ext uri="{909E8E84-426E-40DD-AFC4-6F175D3DCCD1}">
              <a14:hiddenFill xmlns:a14="http://schemas.microsoft.com/office/drawing/2010/main">
                <a:solidFill>
                  <a:srgbClr val="FFFFFF"/>
                </a:solidFill>
              </a14:hiddenFill>
            </a:ext>
          </a:extLst>
        </p:spPr>
      </p:pic>
      <p:pic>
        <p:nvPicPr>
          <p:cNvPr id="2069" name="Picture 21" descr="C:\Users\bcox\AppData\Local\Microsoft\Windows\Temporary Internet Files\Content.IE5\QRLD313C\MM900336554[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79786" y="5820641"/>
            <a:ext cx="714375" cy="800100"/>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C:\Users\bcox\AppData\Local\Microsoft\Windows\Temporary Internet Files\Content.IE5\QRLD313C\MM900336554[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37702" y="5720194"/>
            <a:ext cx="714375" cy="800100"/>
          </a:xfrm>
          <a:prstGeom prst="rect">
            <a:avLst/>
          </a:prstGeom>
          <a:noFill/>
          <a:extLst>
            <a:ext uri="{909E8E84-426E-40DD-AFC4-6F175D3DCCD1}">
              <a14:hiddenFill xmlns:a14="http://schemas.microsoft.com/office/drawing/2010/main">
                <a:solidFill>
                  <a:srgbClr val="FFFFFF"/>
                </a:solidFill>
              </a14:hiddenFill>
            </a:ext>
          </a:extLst>
        </p:spPr>
      </p:pic>
      <p:pic>
        <p:nvPicPr>
          <p:cNvPr id="2071" name="Picture 23" descr="C:\Users\bcox\AppData\Local\Microsoft\Windows\Temporary Internet Files\Content.IE5\QRLD313C\MM900336554[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824787" y="5167745"/>
            <a:ext cx="714375" cy="800100"/>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C:\Users\bcox\AppData\Local\Microsoft\Windows\Temporary Internet Files\Content.IE5\QRLD313C\MM900336554[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082703" y="5174672"/>
            <a:ext cx="714375" cy="800100"/>
          </a:xfrm>
          <a:prstGeom prst="rect">
            <a:avLst/>
          </a:prstGeom>
          <a:noFill/>
          <a:extLst>
            <a:ext uri="{909E8E84-426E-40DD-AFC4-6F175D3DCCD1}">
              <a14:hiddenFill xmlns:a14="http://schemas.microsoft.com/office/drawing/2010/main">
                <a:solidFill>
                  <a:srgbClr val="FFFFFF"/>
                </a:solidFill>
              </a14:hiddenFill>
            </a:ext>
          </a:extLst>
        </p:spPr>
      </p:pic>
      <p:pic>
        <p:nvPicPr>
          <p:cNvPr id="2073" name="Picture 25" descr="C:\Users\bcox\AppData\Local\Microsoft\Windows\Temporary Internet Files\Content.IE5\QRLD313C\MM900336554[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479595" y="5126181"/>
            <a:ext cx="714375" cy="800100"/>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6" descr="C:\Users\bcox\AppData\Local\Microsoft\Windows\Temporary Internet Files\Content.IE5\QRLD313C\MM900336554[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779076" y="5098472"/>
            <a:ext cx="714375" cy="800100"/>
          </a:xfrm>
          <a:prstGeom prst="rect">
            <a:avLst/>
          </a:prstGeom>
          <a:noFill/>
          <a:extLst>
            <a:ext uri="{909E8E84-426E-40DD-AFC4-6F175D3DCCD1}">
              <a14:hiddenFill xmlns:a14="http://schemas.microsoft.com/office/drawing/2010/main">
                <a:solidFill>
                  <a:srgbClr val="FFFFFF"/>
                </a:solidFill>
              </a14:hiddenFill>
            </a:ext>
          </a:extLst>
        </p:spPr>
      </p:pic>
      <p:pic>
        <p:nvPicPr>
          <p:cNvPr id="2075" name="Picture 27" descr="C:\Users\bcox\AppData\Local\Microsoft\Windows\Temporary Internet Files\Content.IE5\QRLD313C\MM900336554[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885081" y="5902037"/>
            <a:ext cx="714375" cy="800100"/>
          </a:xfrm>
          <a:prstGeom prst="rect">
            <a:avLst/>
          </a:prstGeom>
          <a:noFill/>
          <a:extLst>
            <a:ext uri="{909E8E84-426E-40DD-AFC4-6F175D3DCCD1}">
              <a14:hiddenFill xmlns:a14="http://schemas.microsoft.com/office/drawing/2010/main">
                <a:solidFill>
                  <a:srgbClr val="FFFFFF"/>
                </a:solidFill>
              </a14:hiddenFill>
            </a:ext>
          </a:extLst>
        </p:spPr>
      </p:pic>
      <p:pic>
        <p:nvPicPr>
          <p:cNvPr id="2076" name="Picture 28" descr="C:\Users\bcox\AppData\Local\Microsoft\Windows\Temporary Internet Files\Content.IE5\QRLD313C\MM900336554[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008356" y="4395354"/>
            <a:ext cx="714375" cy="8001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81013" y="205770"/>
            <a:ext cx="8241718" cy="1200329"/>
          </a:xfrm>
          <a:prstGeom prst="rect">
            <a:avLst/>
          </a:prstGeom>
          <a:noFill/>
        </p:spPr>
        <p:txBody>
          <a:bodyPr wrap="square" rtlCol="0">
            <a:spAutoFit/>
          </a:bodyPr>
          <a:lstStyle/>
          <a:p>
            <a:r>
              <a:rPr lang="en-US" sz="3600" b="1" dirty="0" smtClean="0">
                <a:latin typeface="+mj-lt"/>
              </a:rPr>
              <a:t>Now what happens when you have a hundred firecrackers in a building?</a:t>
            </a:r>
            <a:endParaRPr lang="en-US" sz="3600" b="1" dirty="0">
              <a:latin typeface="+mj-lt"/>
            </a:endParaRPr>
          </a:p>
        </p:txBody>
      </p:sp>
      <p:pic>
        <p:nvPicPr>
          <p:cNvPr id="2077" name="Picture 29" descr="C:\Users\bcox\AppData\Local\Microsoft\Windows\Temporary Internet Files\Content.IE5\QRLD313C\MM900336554[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345363" y="4254500"/>
            <a:ext cx="714375" cy="800100"/>
          </a:xfrm>
          <a:prstGeom prst="rect">
            <a:avLst/>
          </a:prstGeom>
          <a:noFill/>
          <a:extLst>
            <a:ext uri="{909E8E84-426E-40DD-AFC4-6F175D3DCCD1}">
              <a14:hiddenFill xmlns:a14="http://schemas.microsoft.com/office/drawing/2010/main">
                <a:solidFill>
                  <a:srgbClr val="FFFFFF"/>
                </a:solidFill>
              </a14:hiddenFill>
            </a:ext>
          </a:extLst>
        </p:spPr>
      </p:pic>
      <p:pic>
        <p:nvPicPr>
          <p:cNvPr id="2078" name="Picture 30" descr="C:\Users\bcox\AppData\Local\Microsoft\Windows\Temporary Internet Files\Content.IE5\QRLD313C\MM900336554[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638729" y="4161558"/>
            <a:ext cx="714375" cy="800100"/>
          </a:xfrm>
          <a:prstGeom prst="rect">
            <a:avLst/>
          </a:prstGeom>
          <a:noFill/>
          <a:extLst>
            <a:ext uri="{909E8E84-426E-40DD-AFC4-6F175D3DCCD1}">
              <a14:hiddenFill xmlns:a14="http://schemas.microsoft.com/office/drawing/2010/main">
                <a:solidFill>
                  <a:srgbClr val="FFFFFF"/>
                </a:solidFill>
              </a14:hiddenFill>
            </a:ext>
          </a:extLst>
        </p:spPr>
      </p:pic>
      <p:pic>
        <p:nvPicPr>
          <p:cNvPr id="2079" name="Picture 31" descr="C:\Users\bcox\AppData\Local\Microsoft\Windows\Temporary Internet Files\Content.IE5\QRLD313C\MM900336554[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42268" y="4227368"/>
            <a:ext cx="714375" cy="800100"/>
          </a:xfrm>
          <a:prstGeom prst="rect">
            <a:avLst/>
          </a:prstGeom>
          <a:noFill/>
          <a:extLst>
            <a:ext uri="{909E8E84-426E-40DD-AFC4-6F175D3DCCD1}">
              <a14:hiddenFill xmlns:a14="http://schemas.microsoft.com/office/drawing/2010/main">
                <a:solidFill>
                  <a:srgbClr val="FFFFFF"/>
                </a:solidFill>
              </a14:hiddenFill>
            </a:ext>
          </a:extLst>
        </p:spPr>
      </p:pic>
      <p:pic>
        <p:nvPicPr>
          <p:cNvPr id="2080" name="Picture 32" descr="C:\Users\bcox\AppData\Local\Microsoft\Windows\Temporary Internet Files\Content.IE5\QRLD313C\MM900336554[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711593" y="4237758"/>
            <a:ext cx="714375" cy="800100"/>
          </a:xfrm>
          <a:prstGeom prst="rect">
            <a:avLst/>
          </a:prstGeom>
          <a:noFill/>
          <a:extLst>
            <a:ext uri="{909E8E84-426E-40DD-AFC4-6F175D3DCCD1}">
              <a14:hiddenFill xmlns:a14="http://schemas.microsoft.com/office/drawing/2010/main">
                <a:solidFill>
                  <a:srgbClr val="FFFFFF"/>
                </a:solidFill>
              </a14:hiddenFill>
            </a:ext>
          </a:extLst>
        </p:spPr>
      </p:pic>
      <p:pic>
        <p:nvPicPr>
          <p:cNvPr id="2081" name="Picture 33" descr="C:\Users\bcox\AppData\Local\Microsoft\Windows\Temporary Internet Files\Content.IE5\QRLD313C\MM900336554[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293484" y="4277590"/>
            <a:ext cx="714375" cy="800100"/>
          </a:xfrm>
          <a:prstGeom prst="rect">
            <a:avLst/>
          </a:prstGeom>
          <a:noFill/>
          <a:extLst>
            <a:ext uri="{909E8E84-426E-40DD-AFC4-6F175D3DCCD1}">
              <a14:hiddenFill xmlns:a14="http://schemas.microsoft.com/office/drawing/2010/main">
                <a:solidFill>
                  <a:srgbClr val="FFFFFF"/>
                </a:solidFill>
              </a14:hiddenFill>
            </a:ext>
          </a:extLst>
        </p:spPr>
      </p:pic>
      <p:pic>
        <p:nvPicPr>
          <p:cNvPr id="2082" name="Picture 34" descr="C:\Users\bcox\AppData\Local\Microsoft\Windows\Temporary Internet Files\Content.IE5\QRLD313C\MM900336554[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966294" y="4263736"/>
            <a:ext cx="714375" cy="800100"/>
          </a:xfrm>
          <a:prstGeom prst="rect">
            <a:avLst/>
          </a:prstGeom>
          <a:noFill/>
          <a:extLst>
            <a:ext uri="{909E8E84-426E-40DD-AFC4-6F175D3DCCD1}">
              <a14:hiddenFill xmlns:a14="http://schemas.microsoft.com/office/drawing/2010/main">
                <a:solidFill>
                  <a:srgbClr val="FFFFFF"/>
                </a:solidFill>
              </a14:hiddenFill>
            </a:ext>
          </a:extLst>
        </p:spPr>
      </p:pic>
      <p:pic>
        <p:nvPicPr>
          <p:cNvPr id="2083" name="Picture 35" descr="C:\Users\bcox\AppData\Local\Microsoft\Windows\Temporary Internet Files\Content.IE5\QRLD313C\MM900336554[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657720" y="4305299"/>
            <a:ext cx="714375" cy="800100"/>
          </a:xfrm>
          <a:prstGeom prst="rect">
            <a:avLst/>
          </a:prstGeom>
          <a:noFill/>
          <a:extLst>
            <a:ext uri="{909E8E84-426E-40DD-AFC4-6F175D3DCCD1}">
              <a14:hiddenFill xmlns:a14="http://schemas.microsoft.com/office/drawing/2010/main">
                <a:solidFill>
                  <a:srgbClr val="FFFFFF"/>
                </a:solidFill>
              </a14:hiddenFill>
            </a:ext>
          </a:extLst>
        </p:spPr>
      </p:pic>
      <p:pic>
        <p:nvPicPr>
          <p:cNvPr id="2084" name="Picture 36" descr="C:\Users\bcox\AppData\Local\Microsoft\Windows\Temporary Internet Files\Content.IE5\QRLD313C\MM900336554[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296765" y="4374572"/>
            <a:ext cx="714375" cy="800100"/>
          </a:xfrm>
          <a:prstGeom prst="rect">
            <a:avLst/>
          </a:prstGeom>
          <a:noFill/>
          <a:extLst>
            <a:ext uri="{909E8E84-426E-40DD-AFC4-6F175D3DCCD1}">
              <a14:hiddenFill xmlns:a14="http://schemas.microsoft.com/office/drawing/2010/main">
                <a:solidFill>
                  <a:srgbClr val="FFFFFF"/>
                </a:solidFill>
              </a14:hiddenFill>
            </a:ext>
          </a:extLst>
        </p:spPr>
      </p:pic>
      <p:pic>
        <p:nvPicPr>
          <p:cNvPr id="2085" name="Picture 37" descr="C:\Users\bcox\AppData\Local\Microsoft\Windows\Temporary Internet Files\Content.IE5\QRLD313C\MM900336554[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011140" y="4402281"/>
            <a:ext cx="714375" cy="800100"/>
          </a:xfrm>
          <a:prstGeom prst="rect">
            <a:avLst/>
          </a:prstGeom>
          <a:noFill/>
          <a:extLst>
            <a:ext uri="{909E8E84-426E-40DD-AFC4-6F175D3DCCD1}">
              <a14:hiddenFill xmlns:a14="http://schemas.microsoft.com/office/drawing/2010/main">
                <a:solidFill>
                  <a:srgbClr val="FFFFFF"/>
                </a:solidFill>
              </a14:hiddenFill>
            </a:ext>
          </a:extLst>
        </p:spPr>
      </p:pic>
      <p:pic>
        <p:nvPicPr>
          <p:cNvPr id="2086" name="Picture 38" descr="C:\Users\bcox\AppData\Local\Microsoft\Windows\Temporary Internet Files\Content.IE5\QRLD313C\MM900336554[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725515" y="4319154"/>
            <a:ext cx="714375" cy="800100"/>
          </a:xfrm>
          <a:prstGeom prst="rect">
            <a:avLst/>
          </a:prstGeom>
          <a:noFill/>
          <a:extLst>
            <a:ext uri="{909E8E84-426E-40DD-AFC4-6F175D3DCCD1}">
              <a14:hiddenFill xmlns:a14="http://schemas.microsoft.com/office/drawing/2010/main">
                <a:solidFill>
                  <a:srgbClr val="FFFFFF"/>
                </a:solidFill>
              </a14:hiddenFill>
            </a:ext>
          </a:extLst>
        </p:spPr>
      </p:pic>
      <p:pic>
        <p:nvPicPr>
          <p:cNvPr id="2087" name="Picture 39" descr="C:\Users\bcox\AppData\Local\Microsoft\Windows\Temporary Internet Files\Content.IE5\QRLD313C\MM900336554[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871478" y="3643743"/>
            <a:ext cx="714375" cy="800100"/>
          </a:xfrm>
          <a:prstGeom prst="rect">
            <a:avLst/>
          </a:prstGeom>
          <a:noFill/>
          <a:extLst>
            <a:ext uri="{909E8E84-426E-40DD-AFC4-6F175D3DCCD1}">
              <a14:hiddenFill xmlns:a14="http://schemas.microsoft.com/office/drawing/2010/main">
                <a:solidFill>
                  <a:srgbClr val="FFFFFF"/>
                </a:solidFill>
              </a14:hiddenFill>
            </a:ext>
          </a:extLst>
        </p:spPr>
      </p:pic>
      <p:pic>
        <p:nvPicPr>
          <p:cNvPr id="2088" name="Picture 40" descr="C:\Users\bcox\AppData\Local\Microsoft\Windows\Temporary Internet Files\Content.IE5\QRLD313C\MM900336554[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680669" y="3622962"/>
            <a:ext cx="714375" cy="800100"/>
          </a:xfrm>
          <a:prstGeom prst="rect">
            <a:avLst/>
          </a:prstGeom>
          <a:noFill/>
          <a:extLst>
            <a:ext uri="{909E8E84-426E-40DD-AFC4-6F175D3DCCD1}">
              <a14:hiddenFill xmlns:a14="http://schemas.microsoft.com/office/drawing/2010/main">
                <a:solidFill>
                  <a:srgbClr val="FFFFFF"/>
                </a:solidFill>
              </a14:hiddenFill>
            </a:ext>
          </a:extLst>
        </p:spPr>
      </p:pic>
      <p:pic>
        <p:nvPicPr>
          <p:cNvPr id="2089" name="Picture 41" descr="C:\Users\bcox\AppData\Local\Microsoft\Windows\Temporary Internet Files\Content.IE5\QRLD313C\MM900336554[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13361" y="3553690"/>
            <a:ext cx="714375" cy="800100"/>
          </a:xfrm>
          <a:prstGeom prst="rect">
            <a:avLst/>
          </a:prstGeom>
          <a:noFill/>
          <a:extLst>
            <a:ext uri="{909E8E84-426E-40DD-AFC4-6F175D3DCCD1}">
              <a14:hiddenFill xmlns:a14="http://schemas.microsoft.com/office/drawing/2010/main">
                <a:solidFill>
                  <a:srgbClr val="FFFFFF"/>
                </a:solidFill>
              </a14:hiddenFill>
            </a:ext>
          </a:extLst>
        </p:spPr>
      </p:pic>
      <p:pic>
        <p:nvPicPr>
          <p:cNvPr id="2090" name="Picture 42" descr="C:\Users\bcox\AppData\Local\Microsoft\Windows\Temporary Internet Files\Content.IE5\QRLD313C\MM900336554[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3505199"/>
            <a:ext cx="714375" cy="800100"/>
          </a:xfrm>
          <a:prstGeom prst="rect">
            <a:avLst/>
          </a:prstGeom>
          <a:noFill/>
          <a:extLst>
            <a:ext uri="{909E8E84-426E-40DD-AFC4-6F175D3DCCD1}">
              <a14:hiddenFill xmlns:a14="http://schemas.microsoft.com/office/drawing/2010/main">
                <a:solidFill>
                  <a:srgbClr val="FFFFFF"/>
                </a:solidFill>
              </a14:hiddenFill>
            </a:ext>
          </a:extLst>
        </p:spPr>
      </p:pic>
      <p:pic>
        <p:nvPicPr>
          <p:cNvPr id="2091" name="Picture 43" descr="C:\Users\bcox\AppData\Local\Microsoft\Windows\Temporary Internet Files\Content.IE5\QRLD313C\MM900336554[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53821" y="3567545"/>
            <a:ext cx="714375" cy="800100"/>
          </a:xfrm>
          <a:prstGeom prst="rect">
            <a:avLst/>
          </a:prstGeom>
          <a:noFill/>
          <a:extLst>
            <a:ext uri="{909E8E84-426E-40DD-AFC4-6F175D3DCCD1}">
              <a14:hiddenFill xmlns:a14="http://schemas.microsoft.com/office/drawing/2010/main">
                <a:solidFill>
                  <a:srgbClr val="FFFFFF"/>
                </a:solidFill>
              </a14:hiddenFill>
            </a:ext>
          </a:extLst>
        </p:spPr>
      </p:pic>
      <p:pic>
        <p:nvPicPr>
          <p:cNvPr id="2092" name="Picture 44" descr="C:\Users\bcox\AppData\Local\Microsoft\Windows\Temporary Internet Files\Content.IE5\QRLD313C\MM900336554[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37701" y="3953740"/>
            <a:ext cx="714375" cy="800100"/>
          </a:xfrm>
          <a:prstGeom prst="rect">
            <a:avLst/>
          </a:prstGeom>
          <a:noFill/>
          <a:extLst>
            <a:ext uri="{909E8E84-426E-40DD-AFC4-6F175D3DCCD1}">
              <a14:hiddenFill xmlns:a14="http://schemas.microsoft.com/office/drawing/2010/main">
                <a:solidFill>
                  <a:srgbClr val="FFFFFF"/>
                </a:solidFill>
              </a14:hiddenFill>
            </a:ext>
          </a:extLst>
        </p:spPr>
      </p:pic>
      <p:pic>
        <p:nvPicPr>
          <p:cNvPr id="2093" name="Picture 45" descr="C:\Users\bcox\AppData\Local\Microsoft\Windows\Temporary Internet Files\Content.IE5\QRLD313C\MM900336554[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122776" y="3084363"/>
            <a:ext cx="714375" cy="800100"/>
          </a:xfrm>
          <a:prstGeom prst="rect">
            <a:avLst/>
          </a:prstGeom>
          <a:noFill/>
          <a:extLst>
            <a:ext uri="{909E8E84-426E-40DD-AFC4-6F175D3DCCD1}">
              <a14:hiddenFill xmlns:a14="http://schemas.microsoft.com/office/drawing/2010/main">
                <a:solidFill>
                  <a:srgbClr val="FFFFFF"/>
                </a:solidFill>
              </a14:hiddenFill>
            </a:ext>
          </a:extLst>
        </p:spPr>
      </p:pic>
      <p:pic>
        <p:nvPicPr>
          <p:cNvPr id="2094" name="Picture 46" descr="C:\Users\bcox\AppData\Local\Microsoft\Windows\Temporary Internet Files\Content.IE5\QRLD313C\MM900336554[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94889" y="4247573"/>
            <a:ext cx="714375" cy="800100"/>
          </a:xfrm>
          <a:prstGeom prst="rect">
            <a:avLst/>
          </a:prstGeom>
          <a:noFill/>
          <a:extLst>
            <a:ext uri="{909E8E84-426E-40DD-AFC4-6F175D3DCCD1}">
              <a14:hiddenFill xmlns:a14="http://schemas.microsoft.com/office/drawing/2010/main">
                <a:solidFill>
                  <a:srgbClr val="FFFFFF"/>
                </a:solidFill>
              </a14:hiddenFill>
            </a:ext>
          </a:extLst>
        </p:spPr>
      </p:pic>
      <p:pic>
        <p:nvPicPr>
          <p:cNvPr id="2095" name="Picture 47" descr="C:\Users\bcox\AppData\Local\Microsoft\Windows\Temporary Internet Files\Content.IE5\QRLD313C\MM900336554[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79785" y="4353790"/>
            <a:ext cx="714375" cy="800100"/>
          </a:xfrm>
          <a:prstGeom prst="rect">
            <a:avLst/>
          </a:prstGeom>
          <a:noFill/>
          <a:extLst>
            <a:ext uri="{909E8E84-426E-40DD-AFC4-6F175D3DCCD1}">
              <a14:hiddenFill xmlns:a14="http://schemas.microsoft.com/office/drawing/2010/main">
                <a:solidFill>
                  <a:srgbClr val="FFFFFF"/>
                </a:solidFill>
              </a14:hiddenFill>
            </a:ext>
          </a:extLst>
        </p:spPr>
      </p:pic>
      <p:pic>
        <p:nvPicPr>
          <p:cNvPr id="2096" name="Picture 48" descr="C:\Users\bcox\AppData\Local\Microsoft\Windows\Temporary Internet Files\Content.IE5\QRLD313C\MM900336554[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22598" y="3139784"/>
            <a:ext cx="714375" cy="800100"/>
          </a:xfrm>
          <a:prstGeom prst="rect">
            <a:avLst/>
          </a:prstGeom>
          <a:noFill/>
          <a:extLst>
            <a:ext uri="{909E8E84-426E-40DD-AFC4-6F175D3DCCD1}">
              <a14:hiddenFill xmlns:a14="http://schemas.microsoft.com/office/drawing/2010/main">
                <a:solidFill>
                  <a:srgbClr val="FFFFFF"/>
                </a:solidFill>
              </a14:hiddenFill>
            </a:ext>
          </a:extLst>
        </p:spPr>
      </p:pic>
      <p:pic>
        <p:nvPicPr>
          <p:cNvPr id="2097" name="Picture 49" descr="C:\Users\bcox\AppData\Local\Microsoft\Windows\Temporary Internet Files\Content.IE5\QRLD313C\MM900336554[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112700" y="3657597"/>
            <a:ext cx="714375" cy="800100"/>
          </a:xfrm>
          <a:prstGeom prst="rect">
            <a:avLst/>
          </a:prstGeom>
          <a:noFill/>
          <a:extLst>
            <a:ext uri="{909E8E84-426E-40DD-AFC4-6F175D3DCCD1}">
              <a14:hiddenFill xmlns:a14="http://schemas.microsoft.com/office/drawing/2010/main">
                <a:solidFill>
                  <a:srgbClr val="FFFFFF"/>
                </a:solidFill>
              </a14:hiddenFill>
            </a:ext>
          </a:extLst>
        </p:spPr>
      </p:pic>
      <p:pic>
        <p:nvPicPr>
          <p:cNvPr id="2098" name="Picture 50" descr="C:\Users\bcox\AppData\Local\Microsoft\Windows\Temporary Internet Files\Content.IE5\QRLD313C\MM900336554[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345363" y="3643743"/>
            <a:ext cx="714375" cy="800100"/>
          </a:xfrm>
          <a:prstGeom prst="rect">
            <a:avLst/>
          </a:prstGeom>
          <a:noFill/>
          <a:extLst>
            <a:ext uri="{909E8E84-426E-40DD-AFC4-6F175D3DCCD1}">
              <a14:hiddenFill xmlns:a14="http://schemas.microsoft.com/office/drawing/2010/main">
                <a:solidFill>
                  <a:srgbClr val="FFFFFF"/>
                </a:solidFill>
              </a14:hiddenFill>
            </a:ext>
          </a:extLst>
        </p:spPr>
      </p:pic>
      <p:pic>
        <p:nvPicPr>
          <p:cNvPr id="2099" name="Picture 51" descr="C:\Users\bcox\AppData\Local\Microsoft\Windows\Temporary Internet Files\Content.IE5\QRLD313C\MM900336554[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697805" y="3595254"/>
            <a:ext cx="714375" cy="800100"/>
          </a:xfrm>
          <a:prstGeom prst="rect">
            <a:avLst/>
          </a:prstGeom>
          <a:noFill/>
          <a:extLst>
            <a:ext uri="{909E8E84-426E-40DD-AFC4-6F175D3DCCD1}">
              <a14:hiddenFill xmlns:a14="http://schemas.microsoft.com/office/drawing/2010/main">
                <a:solidFill>
                  <a:srgbClr val="FFFFFF"/>
                </a:solidFill>
              </a14:hiddenFill>
            </a:ext>
          </a:extLst>
        </p:spPr>
      </p:pic>
      <p:pic>
        <p:nvPicPr>
          <p:cNvPr id="2100" name="Picture 52" descr="C:\Users\bcox\AppData\Local\Microsoft\Windows\Temporary Internet Files\Content.IE5\QRLD313C\MM900336554[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983430" y="3657597"/>
            <a:ext cx="714375" cy="800100"/>
          </a:xfrm>
          <a:prstGeom prst="rect">
            <a:avLst/>
          </a:prstGeom>
          <a:noFill/>
          <a:extLst>
            <a:ext uri="{909E8E84-426E-40DD-AFC4-6F175D3DCCD1}">
              <a14:hiddenFill xmlns:a14="http://schemas.microsoft.com/office/drawing/2010/main">
                <a:solidFill>
                  <a:srgbClr val="FFFFFF"/>
                </a:solidFill>
              </a14:hiddenFill>
            </a:ext>
          </a:extLst>
        </p:spPr>
      </p:pic>
      <p:pic>
        <p:nvPicPr>
          <p:cNvPr id="2101" name="Picture 53" descr="C:\Users\bcox\AppData\Local\Microsoft\Windows\Temporary Internet Files\Content.IE5\QRLD313C\MM900336554[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296765" y="3643743"/>
            <a:ext cx="714375" cy="80010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585D3A2F-FC61-40F0-9495-FF31C0D6A654}" type="slidenum">
              <a:rPr lang="en-US" smtClean="0"/>
              <a:t>3</a:t>
            </a:fld>
            <a:endParaRPr lang="en-US"/>
          </a:p>
        </p:txBody>
      </p:sp>
    </p:spTree>
    <p:extLst>
      <p:ext uri="{BB962C8B-B14F-4D97-AF65-F5344CB8AC3E}">
        <p14:creationId xmlns:p14="http://schemas.microsoft.com/office/powerpoint/2010/main" val="3940531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fade">
                                      <p:cBhvr>
                                        <p:cTn id="14" dur="500"/>
                                        <p:tgtEl>
                                          <p:spTgt spid="2050"/>
                                        </p:tgtEl>
                                      </p:cBhvr>
                                    </p:animEffect>
                                  </p:childTnLst>
                                </p:cTn>
                              </p:par>
                              <p:par>
                                <p:cTn id="15" presetID="10" presetClass="entr" presetSubtype="0" fill="hold" nodeType="withEffect">
                                  <p:stCondLst>
                                    <p:cond delay="0"/>
                                  </p:stCondLst>
                                  <p:childTnLst>
                                    <p:set>
                                      <p:cBhvr>
                                        <p:cTn id="16" dur="1" fill="hold">
                                          <p:stCondLst>
                                            <p:cond delay="0"/>
                                          </p:stCondLst>
                                        </p:cTn>
                                        <p:tgtEl>
                                          <p:spTgt spid="2051"/>
                                        </p:tgtEl>
                                        <p:attrNameLst>
                                          <p:attrName>style.visibility</p:attrName>
                                        </p:attrNameLst>
                                      </p:cBhvr>
                                      <p:to>
                                        <p:strVal val="visible"/>
                                      </p:to>
                                    </p:set>
                                    <p:animEffect transition="in" filter="fade">
                                      <p:cBhvr>
                                        <p:cTn id="17" dur="500"/>
                                        <p:tgtEl>
                                          <p:spTgt spid="2051"/>
                                        </p:tgtEl>
                                      </p:cBhvr>
                                    </p:animEffect>
                                  </p:childTnLst>
                                </p:cTn>
                              </p:par>
                              <p:par>
                                <p:cTn id="18" presetID="10" presetClass="entr" presetSubtype="0" fill="hold" nodeType="withEffect">
                                  <p:stCondLst>
                                    <p:cond delay="0"/>
                                  </p:stCondLst>
                                  <p:childTnLst>
                                    <p:set>
                                      <p:cBhvr>
                                        <p:cTn id="19" dur="1" fill="hold">
                                          <p:stCondLst>
                                            <p:cond delay="0"/>
                                          </p:stCondLst>
                                        </p:cTn>
                                        <p:tgtEl>
                                          <p:spTgt spid="2052"/>
                                        </p:tgtEl>
                                        <p:attrNameLst>
                                          <p:attrName>style.visibility</p:attrName>
                                        </p:attrNameLst>
                                      </p:cBhvr>
                                      <p:to>
                                        <p:strVal val="visible"/>
                                      </p:to>
                                    </p:set>
                                    <p:animEffect transition="in" filter="fade">
                                      <p:cBhvr>
                                        <p:cTn id="20" dur="500"/>
                                        <p:tgtEl>
                                          <p:spTgt spid="2052"/>
                                        </p:tgtEl>
                                      </p:cBhvr>
                                    </p:animEffect>
                                  </p:childTnLst>
                                </p:cTn>
                              </p:par>
                              <p:par>
                                <p:cTn id="21" presetID="10" presetClass="entr" presetSubtype="0" fill="hold" nodeType="withEffect">
                                  <p:stCondLst>
                                    <p:cond delay="0"/>
                                  </p:stCondLst>
                                  <p:childTnLst>
                                    <p:set>
                                      <p:cBhvr>
                                        <p:cTn id="22" dur="1" fill="hold">
                                          <p:stCondLst>
                                            <p:cond delay="0"/>
                                          </p:stCondLst>
                                        </p:cTn>
                                        <p:tgtEl>
                                          <p:spTgt spid="2053"/>
                                        </p:tgtEl>
                                        <p:attrNameLst>
                                          <p:attrName>style.visibility</p:attrName>
                                        </p:attrNameLst>
                                      </p:cBhvr>
                                      <p:to>
                                        <p:strVal val="visible"/>
                                      </p:to>
                                    </p:set>
                                    <p:animEffect transition="in" filter="fade">
                                      <p:cBhvr>
                                        <p:cTn id="23" dur="500"/>
                                        <p:tgtEl>
                                          <p:spTgt spid="2053"/>
                                        </p:tgtEl>
                                      </p:cBhvr>
                                    </p:animEffect>
                                  </p:childTnLst>
                                </p:cTn>
                              </p:par>
                              <p:par>
                                <p:cTn id="24" presetID="10" presetClass="entr" presetSubtype="0" fill="hold" nodeType="withEffect">
                                  <p:stCondLst>
                                    <p:cond delay="0"/>
                                  </p:stCondLst>
                                  <p:childTnLst>
                                    <p:set>
                                      <p:cBhvr>
                                        <p:cTn id="25" dur="1" fill="hold">
                                          <p:stCondLst>
                                            <p:cond delay="0"/>
                                          </p:stCondLst>
                                        </p:cTn>
                                        <p:tgtEl>
                                          <p:spTgt spid="2054"/>
                                        </p:tgtEl>
                                        <p:attrNameLst>
                                          <p:attrName>style.visibility</p:attrName>
                                        </p:attrNameLst>
                                      </p:cBhvr>
                                      <p:to>
                                        <p:strVal val="visible"/>
                                      </p:to>
                                    </p:set>
                                    <p:animEffect transition="in" filter="fade">
                                      <p:cBhvr>
                                        <p:cTn id="26" dur="500"/>
                                        <p:tgtEl>
                                          <p:spTgt spid="2054"/>
                                        </p:tgtEl>
                                      </p:cBhvr>
                                    </p:animEffect>
                                  </p:childTnLst>
                                </p:cTn>
                              </p:par>
                              <p:par>
                                <p:cTn id="27" presetID="10" presetClass="entr" presetSubtype="0" fill="hold" nodeType="withEffect">
                                  <p:stCondLst>
                                    <p:cond delay="0"/>
                                  </p:stCondLst>
                                  <p:childTnLst>
                                    <p:set>
                                      <p:cBhvr>
                                        <p:cTn id="28" dur="1" fill="hold">
                                          <p:stCondLst>
                                            <p:cond delay="0"/>
                                          </p:stCondLst>
                                        </p:cTn>
                                        <p:tgtEl>
                                          <p:spTgt spid="2055"/>
                                        </p:tgtEl>
                                        <p:attrNameLst>
                                          <p:attrName>style.visibility</p:attrName>
                                        </p:attrNameLst>
                                      </p:cBhvr>
                                      <p:to>
                                        <p:strVal val="visible"/>
                                      </p:to>
                                    </p:set>
                                    <p:animEffect transition="in" filter="fade">
                                      <p:cBhvr>
                                        <p:cTn id="29" dur="500"/>
                                        <p:tgtEl>
                                          <p:spTgt spid="2055"/>
                                        </p:tgtEl>
                                      </p:cBhvr>
                                    </p:animEffect>
                                  </p:childTnLst>
                                </p:cTn>
                              </p:par>
                              <p:par>
                                <p:cTn id="30" presetID="10" presetClass="entr" presetSubtype="0" fill="hold" nodeType="withEffect">
                                  <p:stCondLst>
                                    <p:cond delay="0"/>
                                  </p:stCondLst>
                                  <p:childTnLst>
                                    <p:set>
                                      <p:cBhvr>
                                        <p:cTn id="31" dur="1" fill="hold">
                                          <p:stCondLst>
                                            <p:cond delay="0"/>
                                          </p:stCondLst>
                                        </p:cTn>
                                        <p:tgtEl>
                                          <p:spTgt spid="2056"/>
                                        </p:tgtEl>
                                        <p:attrNameLst>
                                          <p:attrName>style.visibility</p:attrName>
                                        </p:attrNameLst>
                                      </p:cBhvr>
                                      <p:to>
                                        <p:strVal val="visible"/>
                                      </p:to>
                                    </p:set>
                                    <p:animEffect transition="in" filter="fade">
                                      <p:cBhvr>
                                        <p:cTn id="32" dur="500"/>
                                        <p:tgtEl>
                                          <p:spTgt spid="2056"/>
                                        </p:tgtEl>
                                      </p:cBhvr>
                                    </p:animEffect>
                                  </p:childTnLst>
                                </p:cTn>
                              </p:par>
                              <p:par>
                                <p:cTn id="33" presetID="10" presetClass="entr" presetSubtype="0" fill="hold" nodeType="withEffect">
                                  <p:stCondLst>
                                    <p:cond delay="0"/>
                                  </p:stCondLst>
                                  <p:childTnLst>
                                    <p:set>
                                      <p:cBhvr>
                                        <p:cTn id="34" dur="1" fill="hold">
                                          <p:stCondLst>
                                            <p:cond delay="0"/>
                                          </p:stCondLst>
                                        </p:cTn>
                                        <p:tgtEl>
                                          <p:spTgt spid="2057"/>
                                        </p:tgtEl>
                                        <p:attrNameLst>
                                          <p:attrName>style.visibility</p:attrName>
                                        </p:attrNameLst>
                                      </p:cBhvr>
                                      <p:to>
                                        <p:strVal val="visible"/>
                                      </p:to>
                                    </p:set>
                                    <p:animEffect transition="in" filter="fade">
                                      <p:cBhvr>
                                        <p:cTn id="35" dur="500"/>
                                        <p:tgtEl>
                                          <p:spTgt spid="2057"/>
                                        </p:tgtEl>
                                      </p:cBhvr>
                                    </p:animEffect>
                                  </p:childTnLst>
                                </p:cTn>
                              </p:par>
                              <p:par>
                                <p:cTn id="36" presetID="10" presetClass="entr" presetSubtype="0" fill="hold" nodeType="withEffect">
                                  <p:stCondLst>
                                    <p:cond delay="0"/>
                                  </p:stCondLst>
                                  <p:childTnLst>
                                    <p:set>
                                      <p:cBhvr>
                                        <p:cTn id="37" dur="1" fill="hold">
                                          <p:stCondLst>
                                            <p:cond delay="0"/>
                                          </p:stCondLst>
                                        </p:cTn>
                                        <p:tgtEl>
                                          <p:spTgt spid="2058"/>
                                        </p:tgtEl>
                                        <p:attrNameLst>
                                          <p:attrName>style.visibility</p:attrName>
                                        </p:attrNameLst>
                                      </p:cBhvr>
                                      <p:to>
                                        <p:strVal val="visible"/>
                                      </p:to>
                                    </p:set>
                                    <p:animEffect transition="in" filter="fade">
                                      <p:cBhvr>
                                        <p:cTn id="38" dur="500"/>
                                        <p:tgtEl>
                                          <p:spTgt spid="2058"/>
                                        </p:tgtEl>
                                      </p:cBhvr>
                                    </p:animEffect>
                                  </p:childTnLst>
                                </p:cTn>
                              </p:par>
                              <p:par>
                                <p:cTn id="39" presetID="10" presetClass="entr" presetSubtype="0" fill="hold" nodeType="withEffect">
                                  <p:stCondLst>
                                    <p:cond delay="0"/>
                                  </p:stCondLst>
                                  <p:childTnLst>
                                    <p:set>
                                      <p:cBhvr>
                                        <p:cTn id="40" dur="1" fill="hold">
                                          <p:stCondLst>
                                            <p:cond delay="0"/>
                                          </p:stCondLst>
                                        </p:cTn>
                                        <p:tgtEl>
                                          <p:spTgt spid="2059"/>
                                        </p:tgtEl>
                                        <p:attrNameLst>
                                          <p:attrName>style.visibility</p:attrName>
                                        </p:attrNameLst>
                                      </p:cBhvr>
                                      <p:to>
                                        <p:strVal val="visible"/>
                                      </p:to>
                                    </p:set>
                                    <p:animEffect transition="in" filter="fade">
                                      <p:cBhvr>
                                        <p:cTn id="41" dur="500"/>
                                        <p:tgtEl>
                                          <p:spTgt spid="2059"/>
                                        </p:tgtEl>
                                      </p:cBhvr>
                                    </p:animEffect>
                                  </p:childTnLst>
                                </p:cTn>
                              </p:par>
                              <p:par>
                                <p:cTn id="42" presetID="10" presetClass="entr" presetSubtype="0" fill="hold" nodeType="withEffect">
                                  <p:stCondLst>
                                    <p:cond delay="0"/>
                                  </p:stCondLst>
                                  <p:childTnLst>
                                    <p:set>
                                      <p:cBhvr>
                                        <p:cTn id="43" dur="1" fill="hold">
                                          <p:stCondLst>
                                            <p:cond delay="0"/>
                                          </p:stCondLst>
                                        </p:cTn>
                                        <p:tgtEl>
                                          <p:spTgt spid="2060"/>
                                        </p:tgtEl>
                                        <p:attrNameLst>
                                          <p:attrName>style.visibility</p:attrName>
                                        </p:attrNameLst>
                                      </p:cBhvr>
                                      <p:to>
                                        <p:strVal val="visible"/>
                                      </p:to>
                                    </p:set>
                                    <p:animEffect transition="in" filter="fade">
                                      <p:cBhvr>
                                        <p:cTn id="44" dur="500"/>
                                        <p:tgtEl>
                                          <p:spTgt spid="2060"/>
                                        </p:tgtEl>
                                      </p:cBhvr>
                                    </p:animEffect>
                                  </p:childTnLst>
                                </p:cTn>
                              </p:par>
                              <p:par>
                                <p:cTn id="45" presetID="10" presetClass="entr" presetSubtype="0" fill="hold" nodeType="withEffect">
                                  <p:stCondLst>
                                    <p:cond delay="0"/>
                                  </p:stCondLst>
                                  <p:childTnLst>
                                    <p:set>
                                      <p:cBhvr>
                                        <p:cTn id="46" dur="1" fill="hold">
                                          <p:stCondLst>
                                            <p:cond delay="0"/>
                                          </p:stCondLst>
                                        </p:cTn>
                                        <p:tgtEl>
                                          <p:spTgt spid="2061"/>
                                        </p:tgtEl>
                                        <p:attrNameLst>
                                          <p:attrName>style.visibility</p:attrName>
                                        </p:attrNameLst>
                                      </p:cBhvr>
                                      <p:to>
                                        <p:strVal val="visible"/>
                                      </p:to>
                                    </p:set>
                                    <p:animEffect transition="in" filter="fade">
                                      <p:cBhvr>
                                        <p:cTn id="47" dur="500"/>
                                        <p:tgtEl>
                                          <p:spTgt spid="2061"/>
                                        </p:tgtEl>
                                      </p:cBhvr>
                                    </p:animEffect>
                                  </p:childTnLst>
                                </p:cTn>
                              </p:par>
                              <p:par>
                                <p:cTn id="48" presetID="10" presetClass="entr" presetSubtype="0" fill="hold" nodeType="withEffect">
                                  <p:stCondLst>
                                    <p:cond delay="0"/>
                                  </p:stCondLst>
                                  <p:childTnLst>
                                    <p:set>
                                      <p:cBhvr>
                                        <p:cTn id="49" dur="1" fill="hold">
                                          <p:stCondLst>
                                            <p:cond delay="0"/>
                                          </p:stCondLst>
                                        </p:cTn>
                                        <p:tgtEl>
                                          <p:spTgt spid="2062"/>
                                        </p:tgtEl>
                                        <p:attrNameLst>
                                          <p:attrName>style.visibility</p:attrName>
                                        </p:attrNameLst>
                                      </p:cBhvr>
                                      <p:to>
                                        <p:strVal val="visible"/>
                                      </p:to>
                                    </p:set>
                                    <p:animEffect transition="in" filter="fade">
                                      <p:cBhvr>
                                        <p:cTn id="50" dur="500"/>
                                        <p:tgtEl>
                                          <p:spTgt spid="2062"/>
                                        </p:tgtEl>
                                      </p:cBhvr>
                                    </p:animEffect>
                                  </p:childTnLst>
                                </p:cTn>
                              </p:par>
                              <p:par>
                                <p:cTn id="51" presetID="10" presetClass="entr" presetSubtype="0" fill="hold" nodeType="withEffect">
                                  <p:stCondLst>
                                    <p:cond delay="0"/>
                                  </p:stCondLst>
                                  <p:childTnLst>
                                    <p:set>
                                      <p:cBhvr>
                                        <p:cTn id="52" dur="1" fill="hold">
                                          <p:stCondLst>
                                            <p:cond delay="0"/>
                                          </p:stCondLst>
                                        </p:cTn>
                                        <p:tgtEl>
                                          <p:spTgt spid="2063"/>
                                        </p:tgtEl>
                                        <p:attrNameLst>
                                          <p:attrName>style.visibility</p:attrName>
                                        </p:attrNameLst>
                                      </p:cBhvr>
                                      <p:to>
                                        <p:strVal val="visible"/>
                                      </p:to>
                                    </p:set>
                                    <p:animEffect transition="in" filter="fade">
                                      <p:cBhvr>
                                        <p:cTn id="53" dur="500"/>
                                        <p:tgtEl>
                                          <p:spTgt spid="2063"/>
                                        </p:tgtEl>
                                      </p:cBhvr>
                                    </p:animEffect>
                                  </p:childTnLst>
                                </p:cTn>
                              </p:par>
                              <p:par>
                                <p:cTn id="54" presetID="10" presetClass="entr" presetSubtype="0" fill="hold" nodeType="withEffect">
                                  <p:stCondLst>
                                    <p:cond delay="0"/>
                                  </p:stCondLst>
                                  <p:childTnLst>
                                    <p:set>
                                      <p:cBhvr>
                                        <p:cTn id="55" dur="1" fill="hold">
                                          <p:stCondLst>
                                            <p:cond delay="0"/>
                                          </p:stCondLst>
                                        </p:cTn>
                                        <p:tgtEl>
                                          <p:spTgt spid="2064"/>
                                        </p:tgtEl>
                                        <p:attrNameLst>
                                          <p:attrName>style.visibility</p:attrName>
                                        </p:attrNameLst>
                                      </p:cBhvr>
                                      <p:to>
                                        <p:strVal val="visible"/>
                                      </p:to>
                                    </p:set>
                                    <p:animEffect transition="in" filter="fade">
                                      <p:cBhvr>
                                        <p:cTn id="56" dur="500"/>
                                        <p:tgtEl>
                                          <p:spTgt spid="2064"/>
                                        </p:tgtEl>
                                      </p:cBhvr>
                                    </p:animEffect>
                                  </p:childTnLst>
                                </p:cTn>
                              </p:par>
                              <p:par>
                                <p:cTn id="57" presetID="10" presetClass="entr" presetSubtype="0" fill="hold" nodeType="withEffect">
                                  <p:stCondLst>
                                    <p:cond delay="0"/>
                                  </p:stCondLst>
                                  <p:childTnLst>
                                    <p:set>
                                      <p:cBhvr>
                                        <p:cTn id="58" dur="1" fill="hold">
                                          <p:stCondLst>
                                            <p:cond delay="0"/>
                                          </p:stCondLst>
                                        </p:cTn>
                                        <p:tgtEl>
                                          <p:spTgt spid="2065"/>
                                        </p:tgtEl>
                                        <p:attrNameLst>
                                          <p:attrName>style.visibility</p:attrName>
                                        </p:attrNameLst>
                                      </p:cBhvr>
                                      <p:to>
                                        <p:strVal val="visible"/>
                                      </p:to>
                                    </p:set>
                                    <p:animEffect transition="in" filter="fade">
                                      <p:cBhvr>
                                        <p:cTn id="59" dur="500"/>
                                        <p:tgtEl>
                                          <p:spTgt spid="2065"/>
                                        </p:tgtEl>
                                      </p:cBhvr>
                                    </p:animEffect>
                                  </p:childTnLst>
                                </p:cTn>
                              </p:par>
                              <p:par>
                                <p:cTn id="60" presetID="10" presetClass="entr" presetSubtype="0" fill="hold" nodeType="withEffect">
                                  <p:stCondLst>
                                    <p:cond delay="0"/>
                                  </p:stCondLst>
                                  <p:childTnLst>
                                    <p:set>
                                      <p:cBhvr>
                                        <p:cTn id="61" dur="1" fill="hold">
                                          <p:stCondLst>
                                            <p:cond delay="0"/>
                                          </p:stCondLst>
                                        </p:cTn>
                                        <p:tgtEl>
                                          <p:spTgt spid="2066"/>
                                        </p:tgtEl>
                                        <p:attrNameLst>
                                          <p:attrName>style.visibility</p:attrName>
                                        </p:attrNameLst>
                                      </p:cBhvr>
                                      <p:to>
                                        <p:strVal val="visible"/>
                                      </p:to>
                                    </p:set>
                                    <p:animEffect transition="in" filter="fade">
                                      <p:cBhvr>
                                        <p:cTn id="62" dur="500"/>
                                        <p:tgtEl>
                                          <p:spTgt spid="2066"/>
                                        </p:tgtEl>
                                      </p:cBhvr>
                                    </p:animEffect>
                                  </p:childTnLst>
                                </p:cTn>
                              </p:par>
                              <p:par>
                                <p:cTn id="63" presetID="10" presetClass="entr" presetSubtype="0" fill="hold" nodeType="withEffect">
                                  <p:stCondLst>
                                    <p:cond delay="0"/>
                                  </p:stCondLst>
                                  <p:childTnLst>
                                    <p:set>
                                      <p:cBhvr>
                                        <p:cTn id="64" dur="1" fill="hold">
                                          <p:stCondLst>
                                            <p:cond delay="0"/>
                                          </p:stCondLst>
                                        </p:cTn>
                                        <p:tgtEl>
                                          <p:spTgt spid="2067"/>
                                        </p:tgtEl>
                                        <p:attrNameLst>
                                          <p:attrName>style.visibility</p:attrName>
                                        </p:attrNameLst>
                                      </p:cBhvr>
                                      <p:to>
                                        <p:strVal val="visible"/>
                                      </p:to>
                                    </p:set>
                                    <p:animEffect transition="in" filter="fade">
                                      <p:cBhvr>
                                        <p:cTn id="65" dur="500"/>
                                        <p:tgtEl>
                                          <p:spTgt spid="2067"/>
                                        </p:tgtEl>
                                      </p:cBhvr>
                                    </p:animEffect>
                                  </p:childTnLst>
                                </p:cTn>
                              </p:par>
                              <p:par>
                                <p:cTn id="66" presetID="10" presetClass="entr" presetSubtype="0" fill="hold" nodeType="withEffect">
                                  <p:stCondLst>
                                    <p:cond delay="0"/>
                                  </p:stCondLst>
                                  <p:childTnLst>
                                    <p:set>
                                      <p:cBhvr>
                                        <p:cTn id="67" dur="1" fill="hold">
                                          <p:stCondLst>
                                            <p:cond delay="0"/>
                                          </p:stCondLst>
                                        </p:cTn>
                                        <p:tgtEl>
                                          <p:spTgt spid="2068"/>
                                        </p:tgtEl>
                                        <p:attrNameLst>
                                          <p:attrName>style.visibility</p:attrName>
                                        </p:attrNameLst>
                                      </p:cBhvr>
                                      <p:to>
                                        <p:strVal val="visible"/>
                                      </p:to>
                                    </p:set>
                                    <p:animEffect transition="in" filter="fade">
                                      <p:cBhvr>
                                        <p:cTn id="68" dur="500"/>
                                        <p:tgtEl>
                                          <p:spTgt spid="2068"/>
                                        </p:tgtEl>
                                      </p:cBhvr>
                                    </p:animEffect>
                                  </p:childTnLst>
                                </p:cTn>
                              </p:par>
                              <p:par>
                                <p:cTn id="69" presetID="10" presetClass="entr" presetSubtype="0" fill="hold" nodeType="withEffect">
                                  <p:stCondLst>
                                    <p:cond delay="0"/>
                                  </p:stCondLst>
                                  <p:childTnLst>
                                    <p:set>
                                      <p:cBhvr>
                                        <p:cTn id="70" dur="1" fill="hold">
                                          <p:stCondLst>
                                            <p:cond delay="0"/>
                                          </p:stCondLst>
                                        </p:cTn>
                                        <p:tgtEl>
                                          <p:spTgt spid="2069"/>
                                        </p:tgtEl>
                                        <p:attrNameLst>
                                          <p:attrName>style.visibility</p:attrName>
                                        </p:attrNameLst>
                                      </p:cBhvr>
                                      <p:to>
                                        <p:strVal val="visible"/>
                                      </p:to>
                                    </p:set>
                                    <p:animEffect transition="in" filter="fade">
                                      <p:cBhvr>
                                        <p:cTn id="71" dur="500"/>
                                        <p:tgtEl>
                                          <p:spTgt spid="2069"/>
                                        </p:tgtEl>
                                      </p:cBhvr>
                                    </p:animEffect>
                                  </p:childTnLst>
                                </p:cTn>
                              </p:par>
                              <p:par>
                                <p:cTn id="72" presetID="10" presetClass="entr" presetSubtype="0" fill="hold" nodeType="withEffect">
                                  <p:stCondLst>
                                    <p:cond delay="0"/>
                                  </p:stCondLst>
                                  <p:childTnLst>
                                    <p:set>
                                      <p:cBhvr>
                                        <p:cTn id="73" dur="1" fill="hold">
                                          <p:stCondLst>
                                            <p:cond delay="0"/>
                                          </p:stCondLst>
                                        </p:cTn>
                                        <p:tgtEl>
                                          <p:spTgt spid="2070"/>
                                        </p:tgtEl>
                                        <p:attrNameLst>
                                          <p:attrName>style.visibility</p:attrName>
                                        </p:attrNameLst>
                                      </p:cBhvr>
                                      <p:to>
                                        <p:strVal val="visible"/>
                                      </p:to>
                                    </p:set>
                                    <p:animEffect transition="in" filter="fade">
                                      <p:cBhvr>
                                        <p:cTn id="74" dur="500"/>
                                        <p:tgtEl>
                                          <p:spTgt spid="2070"/>
                                        </p:tgtEl>
                                      </p:cBhvr>
                                    </p:animEffect>
                                  </p:childTnLst>
                                </p:cTn>
                              </p:par>
                              <p:par>
                                <p:cTn id="75" presetID="10" presetClass="entr" presetSubtype="0" fill="hold" nodeType="withEffect">
                                  <p:stCondLst>
                                    <p:cond delay="0"/>
                                  </p:stCondLst>
                                  <p:childTnLst>
                                    <p:set>
                                      <p:cBhvr>
                                        <p:cTn id="76" dur="1" fill="hold">
                                          <p:stCondLst>
                                            <p:cond delay="0"/>
                                          </p:stCondLst>
                                        </p:cTn>
                                        <p:tgtEl>
                                          <p:spTgt spid="2071"/>
                                        </p:tgtEl>
                                        <p:attrNameLst>
                                          <p:attrName>style.visibility</p:attrName>
                                        </p:attrNameLst>
                                      </p:cBhvr>
                                      <p:to>
                                        <p:strVal val="visible"/>
                                      </p:to>
                                    </p:set>
                                    <p:animEffect transition="in" filter="fade">
                                      <p:cBhvr>
                                        <p:cTn id="77" dur="500"/>
                                        <p:tgtEl>
                                          <p:spTgt spid="2071"/>
                                        </p:tgtEl>
                                      </p:cBhvr>
                                    </p:animEffect>
                                  </p:childTnLst>
                                </p:cTn>
                              </p:par>
                              <p:par>
                                <p:cTn id="78" presetID="10" presetClass="entr" presetSubtype="0" fill="hold" nodeType="withEffect">
                                  <p:stCondLst>
                                    <p:cond delay="0"/>
                                  </p:stCondLst>
                                  <p:childTnLst>
                                    <p:set>
                                      <p:cBhvr>
                                        <p:cTn id="79" dur="1" fill="hold">
                                          <p:stCondLst>
                                            <p:cond delay="0"/>
                                          </p:stCondLst>
                                        </p:cTn>
                                        <p:tgtEl>
                                          <p:spTgt spid="2072"/>
                                        </p:tgtEl>
                                        <p:attrNameLst>
                                          <p:attrName>style.visibility</p:attrName>
                                        </p:attrNameLst>
                                      </p:cBhvr>
                                      <p:to>
                                        <p:strVal val="visible"/>
                                      </p:to>
                                    </p:set>
                                    <p:animEffect transition="in" filter="fade">
                                      <p:cBhvr>
                                        <p:cTn id="80" dur="500"/>
                                        <p:tgtEl>
                                          <p:spTgt spid="2072"/>
                                        </p:tgtEl>
                                      </p:cBhvr>
                                    </p:animEffect>
                                  </p:childTnLst>
                                </p:cTn>
                              </p:par>
                              <p:par>
                                <p:cTn id="81" presetID="10" presetClass="entr" presetSubtype="0" fill="hold" nodeType="withEffect">
                                  <p:stCondLst>
                                    <p:cond delay="0"/>
                                  </p:stCondLst>
                                  <p:childTnLst>
                                    <p:set>
                                      <p:cBhvr>
                                        <p:cTn id="82" dur="1" fill="hold">
                                          <p:stCondLst>
                                            <p:cond delay="0"/>
                                          </p:stCondLst>
                                        </p:cTn>
                                        <p:tgtEl>
                                          <p:spTgt spid="2073"/>
                                        </p:tgtEl>
                                        <p:attrNameLst>
                                          <p:attrName>style.visibility</p:attrName>
                                        </p:attrNameLst>
                                      </p:cBhvr>
                                      <p:to>
                                        <p:strVal val="visible"/>
                                      </p:to>
                                    </p:set>
                                    <p:animEffect transition="in" filter="fade">
                                      <p:cBhvr>
                                        <p:cTn id="83" dur="500"/>
                                        <p:tgtEl>
                                          <p:spTgt spid="2073"/>
                                        </p:tgtEl>
                                      </p:cBhvr>
                                    </p:animEffect>
                                  </p:childTnLst>
                                </p:cTn>
                              </p:par>
                              <p:par>
                                <p:cTn id="84" presetID="10" presetClass="entr" presetSubtype="0" fill="hold" nodeType="withEffect">
                                  <p:stCondLst>
                                    <p:cond delay="0"/>
                                  </p:stCondLst>
                                  <p:childTnLst>
                                    <p:set>
                                      <p:cBhvr>
                                        <p:cTn id="85" dur="1" fill="hold">
                                          <p:stCondLst>
                                            <p:cond delay="0"/>
                                          </p:stCondLst>
                                        </p:cTn>
                                        <p:tgtEl>
                                          <p:spTgt spid="2074"/>
                                        </p:tgtEl>
                                        <p:attrNameLst>
                                          <p:attrName>style.visibility</p:attrName>
                                        </p:attrNameLst>
                                      </p:cBhvr>
                                      <p:to>
                                        <p:strVal val="visible"/>
                                      </p:to>
                                    </p:set>
                                    <p:animEffect transition="in" filter="fade">
                                      <p:cBhvr>
                                        <p:cTn id="86" dur="500"/>
                                        <p:tgtEl>
                                          <p:spTgt spid="2074"/>
                                        </p:tgtEl>
                                      </p:cBhvr>
                                    </p:animEffect>
                                  </p:childTnLst>
                                </p:cTn>
                              </p:par>
                              <p:par>
                                <p:cTn id="87" presetID="10" presetClass="entr" presetSubtype="0" fill="hold" nodeType="withEffect">
                                  <p:stCondLst>
                                    <p:cond delay="0"/>
                                  </p:stCondLst>
                                  <p:childTnLst>
                                    <p:set>
                                      <p:cBhvr>
                                        <p:cTn id="88" dur="1" fill="hold">
                                          <p:stCondLst>
                                            <p:cond delay="0"/>
                                          </p:stCondLst>
                                        </p:cTn>
                                        <p:tgtEl>
                                          <p:spTgt spid="2075"/>
                                        </p:tgtEl>
                                        <p:attrNameLst>
                                          <p:attrName>style.visibility</p:attrName>
                                        </p:attrNameLst>
                                      </p:cBhvr>
                                      <p:to>
                                        <p:strVal val="visible"/>
                                      </p:to>
                                    </p:set>
                                    <p:animEffect transition="in" filter="fade">
                                      <p:cBhvr>
                                        <p:cTn id="89" dur="500"/>
                                        <p:tgtEl>
                                          <p:spTgt spid="2075"/>
                                        </p:tgtEl>
                                      </p:cBhvr>
                                    </p:animEffect>
                                  </p:childTnLst>
                                </p:cTn>
                              </p:par>
                              <p:par>
                                <p:cTn id="90" presetID="10" presetClass="entr" presetSubtype="0" fill="hold" nodeType="withEffect">
                                  <p:stCondLst>
                                    <p:cond delay="0"/>
                                  </p:stCondLst>
                                  <p:childTnLst>
                                    <p:set>
                                      <p:cBhvr>
                                        <p:cTn id="91" dur="1" fill="hold">
                                          <p:stCondLst>
                                            <p:cond delay="0"/>
                                          </p:stCondLst>
                                        </p:cTn>
                                        <p:tgtEl>
                                          <p:spTgt spid="2076"/>
                                        </p:tgtEl>
                                        <p:attrNameLst>
                                          <p:attrName>style.visibility</p:attrName>
                                        </p:attrNameLst>
                                      </p:cBhvr>
                                      <p:to>
                                        <p:strVal val="visible"/>
                                      </p:to>
                                    </p:set>
                                    <p:animEffect transition="in" filter="fade">
                                      <p:cBhvr>
                                        <p:cTn id="92" dur="500"/>
                                        <p:tgtEl>
                                          <p:spTgt spid="2076"/>
                                        </p:tgtEl>
                                      </p:cBhvr>
                                    </p:animEffect>
                                  </p:childTnLst>
                                </p:cTn>
                              </p:par>
                              <p:par>
                                <p:cTn id="93" presetID="10" presetClass="entr" presetSubtype="0" fill="hold" nodeType="withEffect">
                                  <p:stCondLst>
                                    <p:cond delay="0"/>
                                  </p:stCondLst>
                                  <p:childTnLst>
                                    <p:set>
                                      <p:cBhvr>
                                        <p:cTn id="94" dur="1" fill="hold">
                                          <p:stCondLst>
                                            <p:cond delay="0"/>
                                          </p:stCondLst>
                                        </p:cTn>
                                        <p:tgtEl>
                                          <p:spTgt spid="2077"/>
                                        </p:tgtEl>
                                        <p:attrNameLst>
                                          <p:attrName>style.visibility</p:attrName>
                                        </p:attrNameLst>
                                      </p:cBhvr>
                                      <p:to>
                                        <p:strVal val="visible"/>
                                      </p:to>
                                    </p:set>
                                    <p:animEffect transition="in" filter="fade">
                                      <p:cBhvr>
                                        <p:cTn id="95" dur="500"/>
                                        <p:tgtEl>
                                          <p:spTgt spid="2077"/>
                                        </p:tgtEl>
                                      </p:cBhvr>
                                    </p:animEffect>
                                  </p:childTnLst>
                                </p:cTn>
                              </p:par>
                              <p:par>
                                <p:cTn id="96" presetID="10" presetClass="entr" presetSubtype="0" fill="hold" nodeType="withEffect">
                                  <p:stCondLst>
                                    <p:cond delay="0"/>
                                  </p:stCondLst>
                                  <p:childTnLst>
                                    <p:set>
                                      <p:cBhvr>
                                        <p:cTn id="97" dur="1" fill="hold">
                                          <p:stCondLst>
                                            <p:cond delay="0"/>
                                          </p:stCondLst>
                                        </p:cTn>
                                        <p:tgtEl>
                                          <p:spTgt spid="2078"/>
                                        </p:tgtEl>
                                        <p:attrNameLst>
                                          <p:attrName>style.visibility</p:attrName>
                                        </p:attrNameLst>
                                      </p:cBhvr>
                                      <p:to>
                                        <p:strVal val="visible"/>
                                      </p:to>
                                    </p:set>
                                    <p:animEffect transition="in" filter="fade">
                                      <p:cBhvr>
                                        <p:cTn id="98" dur="500"/>
                                        <p:tgtEl>
                                          <p:spTgt spid="2078"/>
                                        </p:tgtEl>
                                      </p:cBhvr>
                                    </p:animEffect>
                                  </p:childTnLst>
                                </p:cTn>
                              </p:par>
                              <p:par>
                                <p:cTn id="99" presetID="10" presetClass="entr" presetSubtype="0" fill="hold" nodeType="withEffect">
                                  <p:stCondLst>
                                    <p:cond delay="0"/>
                                  </p:stCondLst>
                                  <p:childTnLst>
                                    <p:set>
                                      <p:cBhvr>
                                        <p:cTn id="100" dur="1" fill="hold">
                                          <p:stCondLst>
                                            <p:cond delay="0"/>
                                          </p:stCondLst>
                                        </p:cTn>
                                        <p:tgtEl>
                                          <p:spTgt spid="2079"/>
                                        </p:tgtEl>
                                        <p:attrNameLst>
                                          <p:attrName>style.visibility</p:attrName>
                                        </p:attrNameLst>
                                      </p:cBhvr>
                                      <p:to>
                                        <p:strVal val="visible"/>
                                      </p:to>
                                    </p:set>
                                    <p:animEffect transition="in" filter="fade">
                                      <p:cBhvr>
                                        <p:cTn id="101" dur="500"/>
                                        <p:tgtEl>
                                          <p:spTgt spid="2079"/>
                                        </p:tgtEl>
                                      </p:cBhvr>
                                    </p:animEffect>
                                  </p:childTnLst>
                                </p:cTn>
                              </p:par>
                              <p:par>
                                <p:cTn id="102" presetID="10" presetClass="entr" presetSubtype="0" fill="hold" nodeType="withEffect">
                                  <p:stCondLst>
                                    <p:cond delay="0"/>
                                  </p:stCondLst>
                                  <p:childTnLst>
                                    <p:set>
                                      <p:cBhvr>
                                        <p:cTn id="103" dur="1" fill="hold">
                                          <p:stCondLst>
                                            <p:cond delay="0"/>
                                          </p:stCondLst>
                                        </p:cTn>
                                        <p:tgtEl>
                                          <p:spTgt spid="2080"/>
                                        </p:tgtEl>
                                        <p:attrNameLst>
                                          <p:attrName>style.visibility</p:attrName>
                                        </p:attrNameLst>
                                      </p:cBhvr>
                                      <p:to>
                                        <p:strVal val="visible"/>
                                      </p:to>
                                    </p:set>
                                    <p:animEffect transition="in" filter="fade">
                                      <p:cBhvr>
                                        <p:cTn id="104" dur="500"/>
                                        <p:tgtEl>
                                          <p:spTgt spid="2080"/>
                                        </p:tgtEl>
                                      </p:cBhvr>
                                    </p:animEffect>
                                  </p:childTnLst>
                                </p:cTn>
                              </p:par>
                              <p:par>
                                <p:cTn id="105" presetID="10" presetClass="entr" presetSubtype="0" fill="hold" nodeType="withEffect">
                                  <p:stCondLst>
                                    <p:cond delay="0"/>
                                  </p:stCondLst>
                                  <p:childTnLst>
                                    <p:set>
                                      <p:cBhvr>
                                        <p:cTn id="106" dur="1" fill="hold">
                                          <p:stCondLst>
                                            <p:cond delay="0"/>
                                          </p:stCondLst>
                                        </p:cTn>
                                        <p:tgtEl>
                                          <p:spTgt spid="2081"/>
                                        </p:tgtEl>
                                        <p:attrNameLst>
                                          <p:attrName>style.visibility</p:attrName>
                                        </p:attrNameLst>
                                      </p:cBhvr>
                                      <p:to>
                                        <p:strVal val="visible"/>
                                      </p:to>
                                    </p:set>
                                    <p:animEffect transition="in" filter="fade">
                                      <p:cBhvr>
                                        <p:cTn id="107" dur="500"/>
                                        <p:tgtEl>
                                          <p:spTgt spid="2081"/>
                                        </p:tgtEl>
                                      </p:cBhvr>
                                    </p:animEffect>
                                  </p:childTnLst>
                                </p:cTn>
                              </p:par>
                              <p:par>
                                <p:cTn id="108" presetID="10" presetClass="entr" presetSubtype="0" fill="hold" nodeType="withEffect">
                                  <p:stCondLst>
                                    <p:cond delay="0"/>
                                  </p:stCondLst>
                                  <p:childTnLst>
                                    <p:set>
                                      <p:cBhvr>
                                        <p:cTn id="109" dur="1" fill="hold">
                                          <p:stCondLst>
                                            <p:cond delay="0"/>
                                          </p:stCondLst>
                                        </p:cTn>
                                        <p:tgtEl>
                                          <p:spTgt spid="2082"/>
                                        </p:tgtEl>
                                        <p:attrNameLst>
                                          <p:attrName>style.visibility</p:attrName>
                                        </p:attrNameLst>
                                      </p:cBhvr>
                                      <p:to>
                                        <p:strVal val="visible"/>
                                      </p:to>
                                    </p:set>
                                    <p:animEffect transition="in" filter="fade">
                                      <p:cBhvr>
                                        <p:cTn id="110" dur="500"/>
                                        <p:tgtEl>
                                          <p:spTgt spid="2082"/>
                                        </p:tgtEl>
                                      </p:cBhvr>
                                    </p:animEffect>
                                  </p:childTnLst>
                                </p:cTn>
                              </p:par>
                              <p:par>
                                <p:cTn id="111" presetID="10" presetClass="entr" presetSubtype="0" fill="hold" nodeType="withEffect">
                                  <p:stCondLst>
                                    <p:cond delay="0"/>
                                  </p:stCondLst>
                                  <p:childTnLst>
                                    <p:set>
                                      <p:cBhvr>
                                        <p:cTn id="112" dur="1" fill="hold">
                                          <p:stCondLst>
                                            <p:cond delay="0"/>
                                          </p:stCondLst>
                                        </p:cTn>
                                        <p:tgtEl>
                                          <p:spTgt spid="2083"/>
                                        </p:tgtEl>
                                        <p:attrNameLst>
                                          <p:attrName>style.visibility</p:attrName>
                                        </p:attrNameLst>
                                      </p:cBhvr>
                                      <p:to>
                                        <p:strVal val="visible"/>
                                      </p:to>
                                    </p:set>
                                    <p:animEffect transition="in" filter="fade">
                                      <p:cBhvr>
                                        <p:cTn id="113" dur="500"/>
                                        <p:tgtEl>
                                          <p:spTgt spid="2083"/>
                                        </p:tgtEl>
                                      </p:cBhvr>
                                    </p:animEffect>
                                  </p:childTnLst>
                                </p:cTn>
                              </p:par>
                              <p:par>
                                <p:cTn id="114" presetID="10" presetClass="entr" presetSubtype="0" fill="hold" nodeType="withEffect">
                                  <p:stCondLst>
                                    <p:cond delay="0"/>
                                  </p:stCondLst>
                                  <p:childTnLst>
                                    <p:set>
                                      <p:cBhvr>
                                        <p:cTn id="115" dur="1" fill="hold">
                                          <p:stCondLst>
                                            <p:cond delay="0"/>
                                          </p:stCondLst>
                                        </p:cTn>
                                        <p:tgtEl>
                                          <p:spTgt spid="2084"/>
                                        </p:tgtEl>
                                        <p:attrNameLst>
                                          <p:attrName>style.visibility</p:attrName>
                                        </p:attrNameLst>
                                      </p:cBhvr>
                                      <p:to>
                                        <p:strVal val="visible"/>
                                      </p:to>
                                    </p:set>
                                    <p:animEffect transition="in" filter="fade">
                                      <p:cBhvr>
                                        <p:cTn id="116" dur="500"/>
                                        <p:tgtEl>
                                          <p:spTgt spid="2084"/>
                                        </p:tgtEl>
                                      </p:cBhvr>
                                    </p:animEffect>
                                  </p:childTnLst>
                                </p:cTn>
                              </p:par>
                              <p:par>
                                <p:cTn id="117" presetID="10" presetClass="entr" presetSubtype="0" fill="hold" nodeType="withEffect">
                                  <p:stCondLst>
                                    <p:cond delay="0"/>
                                  </p:stCondLst>
                                  <p:childTnLst>
                                    <p:set>
                                      <p:cBhvr>
                                        <p:cTn id="118" dur="1" fill="hold">
                                          <p:stCondLst>
                                            <p:cond delay="0"/>
                                          </p:stCondLst>
                                        </p:cTn>
                                        <p:tgtEl>
                                          <p:spTgt spid="2085"/>
                                        </p:tgtEl>
                                        <p:attrNameLst>
                                          <p:attrName>style.visibility</p:attrName>
                                        </p:attrNameLst>
                                      </p:cBhvr>
                                      <p:to>
                                        <p:strVal val="visible"/>
                                      </p:to>
                                    </p:set>
                                    <p:animEffect transition="in" filter="fade">
                                      <p:cBhvr>
                                        <p:cTn id="119" dur="500"/>
                                        <p:tgtEl>
                                          <p:spTgt spid="2085"/>
                                        </p:tgtEl>
                                      </p:cBhvr>
                                    </p:animEffect>
                                  </p:childTnLst>
                                </p:cTn>
                              </p:par>
                              <p:par>
                                <p:cTn id="120" presetID="10" presetClass="entr" presetSubtype="0" fill="hold" nodeType="withEffect">
                                  <p:stCondLst>
                                    <p:cond delay="0"/>
                                  </p:stCondLst>
                                  <p:childTnLst>
                                    <p:set>
                                      <p:cBhvr>
                                        <p:cTn id="121" dur="1" fill="hold">
                                          <p:stCondLst>
                                            <p:cond delay="0"/>
                                          </p:stCondLst>
                                        </p:cTn>
                                        <p:tgtEl>
                                          <p:spTgt spid="2086"/>
                                        </p:tgtEl>
                                        <p:attrNameLst>
                                          <p:attrName>style.visibility</p:attrName>
                                        </p:attrNameLst>
                                      </p:cBhvr>
                                      <p:to>
                                        <p:strVal val="visible"/>
                                      </p:to>
                                    </p:set>
                                    <p:animEffect transition="in" filter="fade">
                                      <p:cBhvr>
                                        <p:cTn id="122" dur="500"/>
                                        <p:tgtEl>
                                          <p:spTgt spid="2086"/>
                                        </p:tgtEl>
                                      </p:cBhvr>
                                    </p:animEffect>
                                  </p:childTnLst>
                                </p:cTn>
                              </p:par>
                              <p:par>
                                <p:cTn id="123" presetID="10" presetClass="entr" presetSubtype="0" fill="hold" nodeType="withEffect">
                                  <p:stCondLst>
                                    <p:cond delay="0"/>
                                  </p:stCondLst>
                                  <p:childTnLst>
                                    <p:set>
                                      <p:cBhvr>
                                        <p:cTn id="124" dur="1" fill="hold">
                                          <p:stCondLst>
                                            <p:cond delay="0"/>
                                          </p:stCondLst>
                                        </p:cTn>
                                        <p:tgtEl>
                                          <p:spTgt spid="2087"/>
                                        </p:tgtEl>
                                        <p:attrNameLst>
                                          <p:attrName>style.visibility</p:attrName>
                                        </p:attrNameLst>
                                      </p:cBhvr>
                                      <p:to>
                                        <p:strVal val="visible"/>
                                      </p:to>
                                    </p:set>
                                    <p:animEffect transition="in" filter="fade">
                                      <p:cBhvr>
                                        <p:cTn id="125" dur="500"/>
                                        <p:tgtEl>
                                          <p:spTgt spid="2087"/>
                                        </p:tgtEl>
                                      </p:cBhvr>
                                    </p:animEffect>
                                  </p:childTnLst>
                                </p:cTn>
                              </p:par>
                              <p:par>
                                <p:cTn id="126" presetID="10" presetClass="entr" presetSubtype="0" fill="hold" nodeType="withEffect">
                                  <p:stCondLst>
                                    <p:cond delay="0"/>
                                  </p:stCondLst>
                                  <p:childTnLst>
                                    <p:set>
                                      <p:cBhvr>
                                        <p:cTn id="127" dur="1" fill="hold">
                                          <p:stCondLst>
                                            <p:cond delay="0"/>
                                          </p:stCondLst>
                                        </p:cTn>
                                        <p:tgtEl>
                                          <p:spTgt spid="2088"/>
                                        </p:tgtEl>
                                        <p:attrNameLst>
                                          <p:attrName>style.visibility</p:attrName>
                                        </p:attrNameLst>
                                      </p:cBhvr>
                                      <p:to>
                                        <p:strVal val="visible"/>
                                      </p:to>
                                    </p:set>
                                    <p:animEffect transition="in" filter="fade">
                                      <p:cBhvr>
                                        <p:cTn id="128" dur="500"/>
                                        <p:tgtEl>
                                          <p:spTgt spid="2088"/>
                                        </p:tgtEl>
                                      </p:cBhvr>
                                    </p:animEffect>
                                  </p:childTnLst>
                                </p:cTn>
                              </p:par>
                              <p:par>
                                <p:cTn id="129" presetID="10" presetClass="entr" presetSubtype="0" fill="hold" nodeType="withEffect">
                                  <p:stCondLst>
                                    <p:cond delay="0"/>
                                  </p:stCondLst>
                                  <p:childTnLst>
                                    <p:set>
                                      <p:cBhvr>
                                        <p:cTn id="130" dur="1" fill="hold">
                                          <p:stCondLst>
                                            <p:cond delay="0"/>
                                          </p:stCondLst>
                                        </p:cTn>
                                        <p:tgtEl>
                                          <p:spTgt spid="2089"/>
                                        </p:tgtEl>
                                        <p:attrNameLst>
                                          <p:attrName>style.visibility</p:attrName>
                                        </p:attrNameLst>
                                      </p:cBhvr>
                                      <p:to>
                                        <p:strVal val="visible"/>
                                      </p:to>
                                    </p:set>
                                    <p:animEffect transition="in" filter="fade">
                                      <p:cBhvr>
                                        <p:cTn id="131" dur="500"/>
                                        <p:tgtEl>
                                          <p:spTgt spid="2089"/>
                                        </p:tgtEl>
                                      </p:cBhvr>
                                    </p:animEffect>
                                  </p:childTnLst>
                                </p:cTn>
                              </p:par>
                              <p:par>
                                <p:cTn id="132" presetID="10" presetClass="entr" presetSubtype="0" fill="hold" nodeType="withEffect">
                                  <p:stCondLst>
                                    <p:cond delay="0"/>
                                  </p:stCondLst>
                                  <p:childTnLst>
                                    <p:set>
                                      <p:cBhvr>
                                        <p:cTn id="133" dur="1" fill="hold">
                                          <p:stCondLst>
                                            <p:cond delay="0"/>
                                          </p:stCondLst>
                                        </p:cTn>
                                        <p:tgtEl>
                                          <p:spTgt spid="2090"/>
                                        </p:tgtEl>
                                        <p:attrNameLst>
                                          <p:attrName>style.visibility</p:attrName>
                                        </p:attrNameLst>
                                      </p:cBhvr>
                                      <p:to>
                                        <p:strVal val="visible"/>
                                      </p:to>
                                    </p:set>
                                    <p:animEffect transition="in" filter="fade">
                                      <p:cBhvr>
                                        <p:cTn id="134" dur="500"/>
                                        <p:tgtEl>
                                          <p:spTgt spid="2090"/>
                                        </p:tgtEl>
                                      </p:cBhvr>
                                    </p:animEffect>
                                  </p:childTnLst>
                                </p:cTn>
                              </p:par>
                              <p:par>
                                <p:cTn id="135" presetID="10" presetClass="entr" presetSubtype="0" fill="hold" nodeType="withEffect">
                                  <p:stCondLst>
                                    <p:cond delay="0"/>
                                  </p:stCondLst>
                                  <p:childTnLst>
                                    <p:set>
                                      <p:cBhvr>
                                        <p:cTn id="136" dur="1" fill="hold">
                                          <p:stCondLst>
                                            <p:cond delay="0"/>
                                          </p:stCondLst>
                                        </p:cTn>
                                        <p:tgtEl>
                                          <p:spTgt spid="2091"/>
                                        </p:tgtEl>
                                        <p:attrNameLst>
                                          <p:attrName>style.visibility</p:attrName>
                                        </p:attrNameLst>
                                      </p:cBhvr>
                                      <p:to>
                                        <p:strVal val="visible"/>
                                      </p:to>
                                    </p:set>
                                    <p:animEffect transition="in" filter="fade">
                                      <p:cBhvr>
                                        <p:cTn id="137" dur="500"/>
                                        <p:tgtEl>
                                          <p:spTgt spid="2091"/>
                                        </p:tgtEl>
                                      </p:cBhvr>
                                    </p:animEffect>
                                  </p:childTnLst>
                                </p:cTn>
                              </p:par>
                              <p:par>
                                <p:cTn id="138" presetID="10" presetClass="entr" presetSubtype="0" fill="hold" nodeType="withEffect">
                                  <p:stCondLst>
                                    <p:cond delay="0"/>
                                  </p:stCondLst>
                                  <p:childTnLst>
                                    <p:set>
                                      <p:cBhvr>
                                        <p:cTn id="139" dur="1" fill="hold">
                                          <p:stCondLst>
                                            <p:cond delay="0"/>
                                          </p:stCondLst>
                                        </p:cTn>
                                        <p:tgtEl>
                                          <p:spTgt spid="2092"/>
                                        </p:tgtEl>
                                        <p:attrNameLst>
                                          <p:attrName>style.visibility</p:attrName>
                                        </p:attrNameLst>
                                      </p:cBhvr>
                                      <p:to>
                                        <p:strVal val="visible"/>
                                      </p:to>
                                    </p:set>
                                    <p:animEffect transition="in" filter="fade">
                                      <p:cBhvr>
                                        <p:cTn id="140" dur="500"/>
                                        <p:tgtEl>
                                          <p:spTgt spid="2092"/>
                                        </p:tgtEl>
                                      </p:cBhvr>
                                    </p:animEffect>
                                  </p:childTnLst>
                                </p:cTn>
                              </p:par>
                              <p:par>
                                <p:cTn id="141" presetID="10" presetClass="entr" presetSubtype="0" fill="hold" nodeType="withEffect">
                                  <p:stCondLst>
                                    <p:cond delay="0"/>
                                  </p:stCondLst>
                                  <p:childTnLst>
                                    <p:set>
                                      <p:cBhvr>
                                        <p:cTn id="142" dur="1" fill="hold">
                                          <p:stCondLst>
                                            <p:cond delay="0"/>
                                          </p:stCondLst>
                                        </p:cTn>
                                        <p:tgtEl>
                                          <p:spTgt spid="2094"/>
                                        </p:tgtEl>
                                        <p:attrNameLst>
                                          <p:attrName>style.visibility</p:attrName>
                                        </p:attrNameLst>
                                      </p:cBhvr>
                                      <p:to>
                                        <p:strVal val="visible"/>
                                      </p:to>
                                    </p:set>
                                    <p:animEffect transition="in" filter="fade">
                                      <p:cBhvr>
                                        <p:cTn id="143" dur="500"/>
                                        <p:tgtEl>
                                          <p:spTgt spid="2094"/>
                                        </p:tgtEl>
                                      </p:cBhvr>
                                    </p:animEffect>
                                  </p:childTnLst>
                                </p:cTn>
                              </p:par>
                              <p:par>
                                <p:cTn id="144" presetID="10" presetClass="entr" presetSubtype="0" fill="hold" nodeType="withEffect">
                                  <p:stCondLst>
                                    <p:cond delay="0"/>
                                  </p:stCondLst>
                                  <p:childTnLst>
                                    <p:set>
                                      <p:cBhvr>
                                        <p:cTn id="145" dur="1" fill="hold">
                                          <p:stCondLst>
                                            <p:cond delay="0"/>
                                          </p:stCondLst>
                                        </p:cTn>
                                        <p:tgtEl>
                                          <p:spTgt spid="2095"/>
                                        </p:tgtEl>
                                        <p:attrNameLst>
                                          <p:attrName>style.visibility</p:attrName>
                                        </p:attrNameLst>
                                      </p:cBhvr>
                                      <p:to>
                                        <p:strVal val="visible"/>
                                      </p:to>
                                    </p:set>
                                    <p:animEffect transition="in" filter="fade">
                                      <p:cBhvr>
                                        <p:cTn id="146" dur="500"/>
                                        <p:tgtEl>
                                          <p:spTgt spid="2095"/>
                                        </p:tgtEl>
                                      </p:cBhvr>
                                    </p:animEffect>
                                  </p:childTnLst>
                                </p:cTn>
                              </p:par>
                              <p:par>
                                <p:cTn id="147" presetID="10" presetClass="entr" presetSubtype="0" fill="hold" nodeType="withEffect">
                                  <p:stCondLst>
                                    <p:cond delay="0"/>
                                  </p:stCondLst>
                                  <p:childTnLst>
                                    <p:set>
                                      <p:cBhvr>
                                        <p:cTn id="148" dur="1" fill="hold">
                                          <p:stCondLst>
                                            <p:cond delay="0"/>
                                          </p:stCondLst>
                                        </p:cTn>
                                        <p:tgtEl>
                                          <p:spTgt spid="2096"/>
                                        </p:tgtEl>
                                        <p:attrNameLst>
                                          <p:attrName>style.visibility</p:attrName>
                                        </p:attrNameLst>
                                      </p:cBhvr>
                                      <p:to>
                                        <p:strVal val="visible"/>
                                      </p:to>
                                    </p:set>
                                    <p:animEffect transition="in" filter="fade">
                                      <p:cBhvr>
                                        <p:cTn id="149" dur="500"/>
                                        <p:tgtEl>
                                          <p:spTgt spid="2096"/>
                                        </p:tgtEl>
                                      </p:cBhvr>
                                    </p:animEffect>
                                  </p:childTnLst>
                                </p:cTn>
                              </p:par>
                              <p:par>
                                <p:cTn id="150" presetID="10" presetClass="entr" presetSubtype="0" fill="hold" nodeType="withEffect">
                                  <p:stCondLst>
                                    <p:cond delay="0"/>
                                  </p:stCondLst>
                                  <p:childTnLst>
                                    <p:set>
                                      <p:cBhvr>
                                        <p:cTn id="151" dur="1" fill="hold">
                                          <p:stCondLst>
                                            <p:cond delay="0"/>
                                          </p:stCondLst>
                                        </p:cTn>
                                        <p:tgtEl>
                                          <p:spTgt spid="2097"/>
                                        </p:tgtEl>
                                        <p:attrNameLst>
                                          <p:attrName>style.visibility</p:attrName>
                                        </p:attrNameLst>
                                      </p:cBhvr>
                                      <p:to>
                                        <p:strVal val="visible"/>
                                      </p:to>
                                    </p:set>
                                    <p:animEffect transition="in" filter="fade">
                                      <p:cBhvr>
                                        <p:cTn id="152" dur="500"/>
                                        <p:tgtEl>
                                          <p:spTgt spid="2097"/>
                                        </p:tgtEl>
                                      </p:cBhvr>
                                    </p:animEffect>
                                  </p:childTnLst>
                                </p:cTn>
                              </p:par>
                              <p:par>
                                <p:cTn id="153" presetID="10" presetClass="entr" presetSubtype="0" fill="hold" nodeType="withEffect">
                                  <p:stCondLst>
                                    <p:cond delay="0"/>
                                  </p:stCondLst>
                                  <p:childTnLst>
                                    <p:set>
                                      <p:cBhvr>
                                        <p:cTn id="154" dur="1" fill="hold">
                                          <p:stCondLst>
                                            <p:cond delay="0"/>
                                          </p:stCondLst>
                                        </p:cTn>
                                        <p:tgtEl>
                                          <p:spTgt spid="2098"/>
                                        </p:tgtEl>
                                        <p:attrNameLst>
                                          <p:attrName>style.visibility</p:attrName>
                                        </p:attrNameLst>
                                      </p:cBhvr>
                                      <p:to>
                                        <p:strVal val="visible"/>
                                      </p:to>
                                    </p:set>
                                    <p:animEffect transition="in" filter="fade">
                                      <p:cBhvr>
                                        <p:cTn id="155" dur="500"/>
                                        <p:tgtEl>
                                          <p:spTgt spid="2098"/>
                                        </p:tgtEl>
                                      </p:cBhvr>
                                    </p:animEffect>
                                  </p:childTnLst>
                                </p:cTn>
                              </p:par>
                              <p:par>
                                <p:cTn id="156" presetID="10" presetClass="entr" presetSubtype="0" fill="hold" nodeType="withEffect">
                                  <p:stCondLst>
                                    <p:cond delay="0"/>
                                  </p:stCondLst>
                                  <p:childTnLst>
                                    <p:set>
                                      <p:cBhvr>
                                        <p:cTn id="157" dur="1" fill="hold">
                                          <p:stCondLst>
                                            <p:cond delay="0"/>
                                          </p:stCondLst>
                                        </p:cTn>
                                        <p:tgtEl>
                                          <p:spTgt spid="2099"/>
                                        </p:tgtEl>
                                        <p:attrNameLst>
                                          <p:attrName>style.visibility</p:attrName>
                                        </p:attrNameLst>
                                      </p:cBhvr>
                                      <p:to>
                                        <p:strVal val="visible"/>
                                      </p:to>
                                    </p:set>
                                    <p:animEffect transition="in" filter="fade">
                                      <p:cBhvr>
                                        <p:cTn id="158" dur="500"/>
                                        <p:tgtEl>
                                          <p:spTgt spid="2099"/>
                                        </p:tgtEl>
                                      </p:cBhvr>
                                    </p:animEffect>
                                  </p:childTnLst>
                                </p:cTn>
                              </p:par>
                              <p:par>
                                <p:cTn id="159" presetID="10" presetClass="entr" presetSubtype="0" fill="hold" nodeType="withEffect">
                                  <p:stCondLst>
                                    <p:cond delay="0"/>
                                  </p:stCondLst>
                                  <p:childTnLst>
                                    <p:set>
                                      <p:cBhvr>
                                        <p:cTn id="160" dur="1" fill="hold">
                                          <p:stCondLst>
                                            <p:cond delay="0"/>
                                          </p:stCondLst>
                                        </p:cTn>
                                        <p:tgtEl>
                                          <p:spTgt spid="2100"/>
                                        </p:tgtEl>
                                        <p:attrNameLst>
                                          <p:attrName>style.visibility</p:attrName>
                                        </p:attrNameLst>
                                      </p:cBhvr>
                                      <p:to>
                                        <p:strVal val="visible"/>
                                      </p:to>
                                    </p:set>
                                    <p:animEffect transition="in" filter="fade">
                                      <p:cBhvr>
                                        <p:cTn id="161" dur="500"/>
                                        <p:tgtEl>
                                          <p:spTgt spid="2100"/>
                                        </p:tgtEl>
                                      </p:cBhvr>
                                    </p:animEffect>
                                  </p:childTnLst>
                                </p:cTn>
                              </p:par>
                              <p:par>
                                <p:cTn id="162" presetID="10" presetClass="entr" presetSubtype="0" fill="hold" nodeType="withEffect">
                                  <p:stCondLst>
                                    <p:cond delay="0"/>
                                  </p:stCondLst>
                                  <p:childTnLst>
                                    <p:set>
                                      <p:cBhvr>
                                        <p:cTn id="163" dur="1" fill="hold">
                                          <p:stCondLst>
                                            <p:cond delay="0"/>
                                          </p:stCondLst>
                                        </p:cTn>
                                        <p:tgtEl>
                                          <p:spTgt spid="2101"/>
                                        </p:tgtEl>
                                        <p:attrNameLst>
                                          <p:attrName>style.visibility</p:attrName>
                                        </p:attrNameLst>
                                      </p:cBhvr>
                                      <p:to>
                                        <p:strVal val="visible"/>
                                      </p:to>
                                    </p:set>
                                    <p:animEffect transition="in" filter="fade">
                                      <p:cBhvr>
                                        <p:cTn id="164" dur="500"/>
                                        <p:tgtEl>
                                          <p:spTgt spid="2101"/>
                                        </p:tgtEl>
                                      </p:cBhvr>
                                    </p:animEffect>
                                  </p:childTnLst>
                                </p:cTn>
                              </p:par>
                              <p:par>
                                <p:cTn id="165" presetID="10" presetClass="entr" presetSubtype="0" fill="hold" nodeType="withEffect">
                                  <p:stCondLst>
                                    <p:cond delay="0"/>
                                  </p:stCondLst>
                                  <p:childTnLst>
                                    <p:set>
                                      <p:cBhvr>
                                        <p:cTn id="166" dur="1" fill="hold">
                                          <p:stCondLst>
                                            <p:cond delay="0"/>
                                          </p:stCondLst>
                                        </p:cTn>
                                        <p:tgtEl>
                                          <p:spTgt spid="2093"/>
                                        </p:tgtEl>
                                        <p:attrNameLst>
                                          <p:attrName>style.visibility</p:attrName>
                                        </p:attrNameLst>
                                      </p:cBhvr>
                                      <p:to>
                                        <p:strVal val="visible"/>
                                      </p:to>
                                    </p:set>
                                    <p:animEffect transition="in" filter="fade">
                                      <p:cBhvr>
                                        <p:cTn id="167" dur="500"/>
                                        <p:tgtEl>
                                          <p:spTgt spid="20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752600"/>
            <a:ext cx="6096000" cy="2514600"/>
          </a:xfrm>
        </p:spPr>
        <p:txBody>
          <a:bodyPr/>
          <a:lstStyle/>
          <a:p>
            <a:pPr algn="ctr"/>
            <a:r>
              <a:rPr lang="en-US" sz="9600" dirty="0" smtClean="0"/>
              <a:t>Questions</a:t>
            </a:r>
            <a:br>
              <a:rPr lang="en-US" sz="9600" dirty="0" smtClean="0"/>
            </a:br>
            <a:r>
              <a:rPr lang="en-US" dirty="0" smtClean="0"/>
              <a:t>???</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5D3A2F-FC61-40F0-9495-FF31C0D6A654}" type="slidenum">
              <a:rPr lang="en-US" smtClean="0"/>
              <a:t>30</a:t>
            </a:fld>
            <a:endParaRPr lang="en-US"/>
          </a:p>
        </p:txBody>
      </p:sp>
    </p:spTree>
    <p:extLst>
      <p:ext uri="{BB962C8B-B14F-4D97-AF65-F5344CB8AC3E}">
        <p14:creationId xmlns:p14="http://schemas.microsoft.com/office/powerpoint/2010/main" val="1105555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7467600" cy="1143000"/>
          </a:xfrm>
        </p:spPr>
        <p:txBody>
          <a:bodyPr/>
          <a:lstStyle/>
          <a:p>
            <a:r>
              <a:rPr lang="en-US" dirty="0" smtClean="0"/>
              <a:t>Contact Information</a:t>
            </a:r>
            <a:endParaRPr lang="en-US" dirty="0"/>
          </a:p>
        </p:txBody>
      </p:sp>
      <p:sp>
        <p:nvSpPr>
          <p:cNvPr id="3" name="Content Placeholder 2"/>
          <p:cNvSpPr>
            <a:spLocks noGrp="1"/>
          </p:cNvSpPr>
          <p:nvPr>
            <p:ph idx="1"/>
          </p:nvPr>
        </p:nvSpPr>
        <p:spPr>
          <a:xfrm>
            <a:off x="1524000" y="2971800"/>
            <a:ext cx="5943600" cy="2362200"/>
          </a:xfrm>
        </p:spPr>
        <p:txBody>
          <a:bodyPr/>
          <a:lstStyle/>
          <a:p>
            <a:pPr marL="36576" indent="0">
              <a:buNone/>
            </a:pPr>
            <a:r>
              <a:rPr lang="en-US" dirty="0" smtClean="0"/>
              <a:t>Sarah </a:t>
            </a:r>
            <a:r>
              <a:rPr lang="en-US" dirty="0" err="1" smtClean="0"/>
              <a:t>Buesteton</a:t>
            </a:r>
            <a:endParaRPr lang="en-US" dirty="0" smtClean="0"/>
          </a:p>
          <a:p>
            <a:pPr marL="36576" indent="0">
              <a:buNone/>
            </a:pPr>
            <a:r>
              <a:rPr lang="en-US" dirty="0" smtClean="0"/>
              <a:t>sbuestet@kcpublicschools.org</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5D3A2F-FC61-40F0-9495-FF31C0D6A654}" type="slidenum">
              <a:rPr lang="en-US" smtClean="0"/>
              <a:t>31</a:t>
            </a:fld>
            <a:endParaRPr lang="en-US"/>
          </a:p>
        </p:txBody>
      </p:sp>
    </p:spTree>
    <p:extLst>
      <p:ext uri="{BB962C8B-B14F-4D97-AF65-F5344CB8AC3E}">
        <p14:creationId xmlns:p14="http://schemas.microsoft.com/office/powerpoint/2010/main" val="21592928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370138"/>
            <a:ext cx="10856913" cy="9228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585D3A2F-FC61-40F0-9495-FF31C0D6A654}" type="slidenum">
              <a:rPr lang="en-US" smtClean="0"/>
              <a:t>4</a:t>
            </a:fld>
            <a:endParaRPr lang="en-US"/>
          </a:p>
        </p:txBody>
      </p:sp>
    </p:spTree>
    <p:extLst>
      <p:ext uri="{BB962C8B-B14F-4D97-AF65-F5344CB8AC3E}">
        <p14:creationId xmlns:p14="http://schemas.microsoft.com/office/powerpoint/2010/main" val="16147869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7467600" cy="1143000"/>
          </a:xfrm>
        </p:spPr>
        <p:txBody>
          <a:bodyPr/>
          <a:lstStyle/>
          <a:p>
            <a:r>
              <a:rPr lang="en-US" dirty="0" smtClean="0"/>
              <a:t>But not at Success Academy</a:t>
            </a:r>
            <a:endParaRPr lang="en-US" dirty="0"/>
          </a:p>
        </p:txBody>
      </p:sp>
      <p:sp>
        <p:nvSpPr>
          <p:cNvPr id="3" name="Content Placeholder 2"/>
          <p:cNvSpPr>
            <a:spLocks noGrp="1"/>
          </p:cNvSpPr>
          <p:nvPr>
            <p:ph idx="1"/>
          </p:nvPr>
        </p:nvSpPr>
        <p:spPr>
          <a:xfrm>
            <a:off x="990600" y="1066800"/>
            <a:ext cx="7467600" cy="4525963"/>
          </a:xfrm>
        </p:spPr>
        <p:txBody>
          <a:bodyPr>
            <a:normAutofit/>
          </a:bodyPr>
          <a:lstStyle/>
          <a:p>
            <a:endParaRPr lang="en-US" sz="3600" dirty="0" smtClean="0"/>
          </a:p>
          <a:p>
            <a:r>
              <a:rPr lang="en-US" sz="3600" dirty="0"/>
              <a:t> </a:t>
            </a:r>
            <a:r>
              <a:rPr lang="en-US" sz="3600" dirty="0" smtClean="0"/>
              <a:t>It is where Success is our name!</a:t>
            </a:r>
          </a:p>
          <a:p>
            <a:r>
              <a:rPr lang="en-US" sz="3600" dirty="0" smtClean="0"/>
              <a:t> And PBIS is our game!</a:t>
            </a:r>
          </a:p>
          <a:p>
            <a:r>
              <a:rPr lang="en-US" sz="3600" dirty="0" smtClean="0"/>
              <a:t> With two scoops of HOOAH!!!!!!</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5D3A2F-FC61-40F0-9495-FF31C0D6A654}" type="slidenum">
              <a:rPr lang="en-US" smtClean="0"/>
              <a:t>5</a:t>
            </a:fld>
            <a:endParaRPr lang="en-US"/>
          </a:p>
        </p:txBody>
      </p:sp>
    </p:spTree>
    <p:extLst>
      <p:ext uri="{BB962C8B-B14F-4D97-AF65-F5344CB8AC3E}">
        <p14:creationId xmlns:p14="http://schemas.microsoft.com/office/powerpoint/2010/main" val="1548379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arn(inVertical)">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arn(inVertical)">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1143000"/>
          </a:xfrm>
        </p:spPr>
        <p:txBody>
          <a:bodyPr>
            <a:normAutofit fontScale="90000"/>
          </a:bodyPr>
          <a:lstStyle/>
          <a:p>
            <a:r>
              <a:rPr lang="en-US" dirty="0" smtClean="0"/>
              <a:t>The History and the Dream of Success Academy</a:t>
            </a:r>
            <a:endParaRPr lang="en-US" dirty="0"/>
          </a:p>
        </p:txBody>
      </p:sp>
      <p:sp>
        <p:nvSpPr>
          <p:cNvPr id="3" name="Content Placeholder 2"/>
          <p:cNvSpPr>
            <a:spLocks noGrp="1"/>
          </p:cNvSpPr>
          <p:nvPr>
            <p:ph idx="1"/>
          </p:nvPr>
        </p:nvSpPr>
        <p:spPr>
          <a:xfrm>
            <a:off x="914400" y="2057400"/>
            <a:ext cx="7467600" cy="4525963"/>
          </a:xfrm>
        </p:spPr>
        <p:txBody>
          <a:bodyPr/>
          <a:lstStyle/>
          <a:p>
            <a:r>
              <a:rPr lang="en-US" dirty="0" smtClean="0"/>
              <a:t>How Success Academy was established</a:t>
            </a:r>
          </a:p>
          <a:p>
            <a:r>
              <a:rPr lang="en-US" sz="3200" dirty="0"/>
              <a:t>Why the Phoenix </a:t>
            </a:r>
          </a:p>
          <a:p>
            <a:r>
              <a:rPr lang="en-US" dirty="0" smtClean="0"/>
              <a:t>Demographics</a:t>
            </a:r>
          </a:p>
          <a:p>
            <a:r>
              <a:rPr lang="en-US" dirty="0" smtClean="0"/>
              <a:t>The school board’s release policy</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5D3A2F-FC61-40F0-9495-FF31C0D6A654}" type="slidenum">
              <a:rPr lang="en-US" smtClean="0"/>
              <a:t>6</a:t>
            </a:fld>
            <a:endParaRPr lang="en-US"/>
          </a:p>
        </p:txBody>
      </p:sp>
    </p:spTree>
    <p:extLst>
      <p:ext uri="{BB962C8B-B14F-4D97-AF65-F5344CB8AC3E}">
        <p14:creationId xmlns:p14="http://schemas.microsoft.com/office/powerpoint/2010/main" val="372617170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1143000"/>
          </a:xfrm>
        </p:spPr>
        <p:txBody>
          <a:bodyPr/>
          <a:lstStyle/>
          <a:p>
            <a:r>
              <a:rPr lang="en-US" dirty="0" smtClean="0"/>
              <a:t>Our School Before PBIS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0600" y="1295400"/>
            <a:ext cx="6858000" cy="5029200"/>
          </a:xfrm>
        </p:spPr>
      </p:pic>
      <p:sp>
        <p:nvSpPr>
          <p:cNvPr id="3" name="Footer Placeholder 2"/>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5D3A2F-FC61-40F0-9495-FF31C0D6A654}" type="slidenum">
              <a:rPr lang="en-US" smtClean="0"/>
              <a:t>7</a:t>
            </a:fld>
            <a:endParaRPr lang="en-US"/>
          </a:p>
        </p:txBody>
      </p:sp>
    </p:spTree>
    <p:extLst>
      <p:ext uri="{BB962C8B-B14F-4D97-AF65-F5344CB8AC3E}">
        <p14:creationId xmlns:p14="http://schemas.microsoft.com/office/powerpoint/2010/main" val="2317525692"/>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1143000"/>
          </a:xfrm>
        </p:spPr>
        <p:txBody>
          <a:bodyPr/>
          <a:lstStyle/>
          <a:p>
            <a:r>
              <a:rPr lang="en-US" dirty="0" smtClean="0"/>
              <a:t>We are Driven by Our Data</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90625" y="1615281"/>
            <a:ext cx="6000750" cy="4495800"/>
          </a:xfrm>
        </p:spPr>
      </p:pic>
      <p:sp>
        <p:nvSpPr>
          <p:cNvPr id="3" name="Footer Placeholder 2"/>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5D3A2F-FC61-40F0-9495-FF31C0D6A654}" type="slidenum">
              <a:rPr lang="en-US" smtClean="0"/>
              <a:t>8</a:t>
            </a:fld>
            <a:endParaRPr lang="en-US"/>
          </a:p>
        </p:txBody>
      </p:sp>
    </p:spTree>
    <p:extLst>
      <p:ext uri="{BB962C8B-B14F-4D97-AF65-F5344CB8AC3E}">
        <p14:creationId xmlns:p14="http://schemas.microsoft.com/office/powerpoint/2010/main" val="3055228859"/>
      </p:ext>
    </p:extLst>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1143000"/>
          </a:xfrm>
        </p:spPr>
        <p:txBody>
          <a:bodyPr/>
          <a:lstStyle/>
          <a:p>
            <a:r>
              <a:rPr lang="en-US" dirty="0" smtClean="0"/>
              <a:t>Our Data</a:t>
            </a:r>
            <a:endParaRPr lang="en-US" dirty="0"/>
          </a:p>
        </p:txBody>
      </p:sp>
      <p:sp>
        <p:nvSpPr>
          <p:cNvPr id="3" name="Content Placeholder 2"/>
          <p:cNvSpPr>
            <a:spLocks noGrp="1"/>
          </p:cNvSpPr>
          <p:nvPr>
            <p:ph idx="1"/>
          </p:nvPr>
        </p:nvSpPr>
        <p:spPr>
          <a:xfrm>
            <a:off x="838200" y="1295400"/>
            <a:ext cx="7467600" cy="4525963"/>
          </a:xfrm>
        </p:spPr>
        <p:txBody>
          <a:bodyPr/>
          <a:lstStyle/>
          <a:p>
            <a:r>
              <a:rPr lang="en-US" dirty="0" smtClean="0"/>
              <a:t>Reasons our students are at our school</a:t>
            </a:r>
          </a:p>
          <a:p>
            <a:r>
              <a:rPr lang="en-US" dirty="0" smtClean="0"/>
              <a:t>Per day Per month</a:t>
            </a:r>
          </a:p>
          <a:p>
            <a:r>
              <a:rPr lang="en-US" dirty="0" smtClean="0"/>
              <a:t>Event Type</a:t>
            </a:r>
          </a:p>
          <a:p>
            <a:r>
              <a:rPr lang="en-US" dirty="0" smtClean="0"/>
              <a:t>Location</a:t>
            </a:r>
          </a:p>
          <a:p>
            <a:r>
              <a:rPr lang="en-US" dirty="0" smtClean="0"/>
              <a:t>Time</a:t>
            </a:r>
          </a:p>
          <a:p>
            <a:r>
              <a:rPr lang="en-US" dirty="0" smtClean="0"/>
              <a:t>Number of referrals per student</a:t>
            </a:r>
          </a:p>
          <a:p>
            <a:r>
              <a:rPr lang="en-US" dirty="0" smtClean="0"/>
              <a:t>Minor Referral Logs</a:t>
            </a:r>
          </a:p>
          <a:p>
            <a:r>
              <a:rPr lang="en-US" dirty="0" smtClean="0"/>
              <a:t>Positive Behavior Logs</a:t>
            </a:r>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5D3A2F-FC61-40F0-9495-FF31C0D6A654}" type="slidenum">
              <a:rPr lang="en-US" smtClean="0"/>
              <a:t>9</a:t>
            </a:fld>
            <a:endParaRPr lang="en-US"/>
          </a:p>
        </p:txBody>
      </p:sp>
    </p:spTree>
    <p:extLst>
      <p:ext uri="{BB962C8B-B14F-4D97-AF65-F5344CB8AC3E}">
        <p14:creationId xmlns:p14="http://schemas.microsoft.com/office/powerpoint/2010/main" val="2402728500"/>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14413</TotalTime>
  <Words>936</Words>
  <Application>Microsoft Office PowerPoint</Application>
  <PresentationFormat>On-screen Show (4:3)</PresentationFormat>
  <Paragraphs>310</Paragraphs>
  <Slides>31</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3" baseType="lpstr">
      <vt:lpstr>Technic</vt:lpstr>
      <vt:lpstr>Worksheet</vt:lpstr>
      <vt:lpstr>KCPS  SUCCESS ACADEMY at ANDERSON</vt:lpstr>
      <vt:lpstr>What happens when you have one firecracker in a building? </vt:lpstr>
      <vt:lpstr>PowerPoint Presentation</vt:lpstr>
      <vt:lpstr>PowerPoint Presentation</vt:lpstr>
      <vt:lpstr>But not at Success Academy</vt:lpstr>
      <vt:lpstr>The History and the Dream of Success Academy</vt:lpstr>
      <vt:lpstr>Our School Before PBIS</vt:lpstr>
      <vt:lpstr>We are Driven by Our Data</vt:lpstr>
      <vt:lpstr>Our Data</vt:lpstr>
      <vt:lpstr>Why Students Were Sent To Our School</vt:lpstr>
      <vt:lpstr>Office Referrals Per Day Per Month</vt:lpstr>
      <vt:lpstr>Event Type</vt:lpstr>
      <vt:lpstr>Events By Time of Day</vt:lpstr>
      <vt:lpstr>Total Suspension</vt:lpstr>
      <vt:lpstr>Events By Location</vt:lpstr>
      <vt:lpstr>Minor Behaviors</vt:lpstr>
      <vt:lpstr>Minor Behavior Log</vt:lpstr>
      <vt:lpstr>Positive Behavior</vt:lpstr>
      <vt:lpstr>Positive Behavior Log</vt:lpstr>
      <vt:lpstr>Our Phoenix Incentive Program</vt:lpstr>
      <vt:lpstr>Phoenix Ambassador Program</vt:lpstr>
      <vt:lpstr>Phoenix Feather Program</vt:lpstr>
      <vt:lpstr>Success Bank Vault</vt:lpstr>
      <vt:lpstr>Incentive List</vt:lpstr>
      <vt:lpstr>Fun Fridays Expectations</vt:lpstr>
      <vt:lpstr>Fun Friday</vt:lpstr>
      <vt:lpstr>Our Testimonies</vt:lpstr>
      <vt:lpstr>SUCCESS ACADEMY</vt:lpstr>
      <vt:lpstr>Student Transitions</vt:lpstr>
      <vt:lpstr>Questions ???</vt:lpstr>
      <vt:lpstr>Contact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Bradley Cox</dc:creator>
  <cp:lastModifiedBy>Sarah</cp:lastModifiedBy>
  <cp:revision>84</cp:revision>
  <dcterms:created xsi:type="dcterms:W3CDTF">2014-01-27T16:57:12Z</dcterms:created>
  <dcterms:modified xsi:type="dcterms:W3CDTF">2014-05-30T15:20:37Z</dcterms:modified>
</cp:coreProperties>
</file>