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quickStyle2.xml" ContentType="application/vnd.openxmlformats-officedocument.drawingml.diagramStyl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slides/slide59.xml" ContentType="application/vnd.openxmlformats-officedocument.presentationml.slide+xml"/>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5"/>
  </p:notesMasterIdLst>
  <p:sldIdLst>
    <p:sldId id="256" r:id="rId2"/>
    <p:sldId id="269" r:id="rId3"/>
    <p:sldId id="306" r:id="rId4"/>
    <p:sldId id="312" r:id="rId5"/>
    <p:sldId id="330" r:id="rId6"/>
    <p:sldId id="331" r:id="rId7"/>
    <p:sldId id="332" r:id="rId8"/>
    <p:sldId id="333" r:id="rId9"/>
    <p:sldId id="317" r:id="rId10"/>
    <p:sldId id="314" r:id="rId11"/>
    <p:sldId id="307" r:id="rId12"/>
    <p:sldId id="308" r:id="rId13"/>
    <p:sldId id="264" r:id="rId14"/>
    <p:sldId id="324" r:id="rId15"/>
    <p:sldId id="323" r:id="rId16"/>
    <p:sldId id="316" r:id="rId17"/>
    <p:sldId id="321" r:id="rId18"/>
    <p:sldId id="268" r:id="rId19"/>
    <p:sldId id="313" r:id="rId20"/>
    <p:sldId id="257" r:id="rId21"/>
    <p:sldId id="263" r:id="rId22"/>
    <p:sldId id="318" r:id="rId23"/>
    <p:sldId id="319" r:id="rId24"/>
    <p:sldId id="320" r:id="rId25"/>
    <p:sldId id="309" r:id="rId26"/>
    <p:sldId id="322"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7" d="100"/>
          <a:sy n="97" d="100"/>
        </p:scale>
        <p:origin x="-12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EEE0A-710D-47BC-AC5D-770AAF4C3AE7}"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81D3D592-59CA-46E1-9B70-8CFE552746AE}">
      <dgm:prSet phldrT="[Text]" custT="1"/>
      <dgm:spPr/>
      <dgm:t>
        <a:bodyPr/>
        <a:lstStyle/>
        <a:p>
          <a:r>
            <a:rPr lang="en-US" sz="2800" dirty="0" smtClean="0"/>
            <a:t>School Climate</a:t>
          </a:r>
          <a:endParaRPr lang="en-US" sz="2800" dirty="0"/>
        </a:p>
      </dgm:t>
    </dgm:pt>
    <dgm:pt modelId="{57F42FF0-014F-4747-88B8-A43F44CB12B6}" type="parTrans" cxnId="{2D216863-F623-4A99-8639-59224B61E7F3}">
      <dgm:prSet/>
      <dgm:spPr/>
      <dgm:t>
        <a:bodyPr/>
        <a:lstStyle/>
        <a:p>
          <a:endParaRPr lang="en-US"/>
        </a:p>
      </dgm:t>
    </dgm:pt>
    <dgm:pt modelId="{BE2086C0-6C18-44D7-8AD8-90258FF0C0CB}" type="sibTrans" cxnId="{2D216863-F623-4A99-8639-59224B61E7F3}">
      <dgm:prSet/>
      <dgm:spPr/>
      <dgm:t>
        <a:bodyPr/>
        <a:lstStyle/>
        <a:p>
          <a:endParaRPr lang="en-US"/>
        </a:p>
      </dgm:t>
    </dgm:pt>
    <dgm:pt modelId="{4B07896C-BEA1-48BF-9E86-B944A98418CC}">
      <dgm:prSet phldrT="[Text]" custT="1"/>
      <dgm:spPr/>
      <dgm:t>
        <a:bodyPr/>
        <a:lstStyle/>
        <a:p>
          <a:r>
            <a:rPr lang="en-US" sz="2000" b="1" u="sng" dirty="0" smtClean="0">
              <a:solidFill>
                <a:schemeClr val="tx2"/>
              </a:solidFill>
            </a:rPr>
            <a:t>Engagement</a:t>
          </a:r>
        </a:p>
        <a:p>
          <a:r>
            <a:rPr lang="en-US" sz="1400" dirty="0" smtClean="0">
              <a:solidFill>
                <a:srgbClr val="002060"/>
              </a:solidFill>
            </a:rPr>
            <a:t>Check and Connect</a:t>
          </a:r>
        </a:p>
        <a:p>
          <a:r>
            <a:rPr lang="en-US" sz="1400" dirty="0" smtClean="0">
              <a:solidFill>
                <a:srgbClr val="002060"/>
              </a:solidFill>
            </a:rPr>
            <a:t>Culturally Responsive Teaching </a:t>
          </a:r>
        </a:p>
      </dgm:t>
    </dgm:pt>
    <dgm:pt modelId="{F04AB841-00FF-4E56-BCB6-A2EB97DB9044}" type="parTrans" cxnId="{9F5FAA1A-D269-446B-B980-975D304DBBBD}">
      <dgm:prSet/>
      <dgm:spPr/>
      <dgm:t>
        <a:bodyPr/>
        <a:lstStyle/>
        <a:p>
          <a:endParaRPr lang="en-US" dirty="0"/>
        </a:p>
      </dgm:t>
    </dgm:pt>
    <dgm:pt modelId="{F5BFF367-D01F-462A-B37F-C4D7097CAD49}" type="sibTrans" cxnId="{9F5FAA1A-D269-446B-B980-975D304DBBBD}">
      <dgm:prSet/>
      <dgm:spPr/>
      <dgm:t>
        <a:bodyPr/>
        <a:lstStyle/>
        <a:p>
          <a:endParaRPr lang="en-US"/>
        </a:p>
      </dgm:t>
    </dgm:pt>
    <dgm:pt modelId="{45770697-D4EC-48FC-85D6-D0A7BF96FB0E}">
      <dgm:prSet phldrT="[Text]"/>
      <dgm:spPr/>
      <dgm:t>
        <a:bodyPr/>
        <a:lstStyle/>
        <a:p>
          <a:r>
            <a:rPr lang="en-US" dirty="0" smtClean="0"/>
            <a:t>Relationships</a:t>
          </a:r>
          <a:endParaRPr lang="en-US" dirty="0"/>
        </a:p>
      </dgm:t>
    </dgm:pt>
    <dgm:pt modelId="{4E36CC7D-9F16-4CBA-A7E6-2FF5D987554D}" type="parTrans" cxnId="{0F842C15-1CC7-4DD2-9A23-D1CF18EFDB05}">
      <dgm:prSet/>
      <dgm:spPr/>
      <dgm:t>
        <a:bodyPr/>
        <a:lstStyle/>
        <a:p>
          <a:endParaRPr lang="en-US" dirty="0"/>
        </a:p>
      </dgm:t>
    </dgm:pt>
    <dgm:pt modelId="{32E1A335-AF4D-478A-8F43-3B581D38772A}" type="sibTrans" cxnId="{0F842C15-1CC7-4DD2-9A23-D1CF18EFDB05}">
      <dgm:prSet/>
      <dgm:spPr/>
      <dgm:t>
        <a:bodyPr/>
        <a:lstStyle/>
        <a:p>
          <a:endParaRPr lang="en-US"/>
        </a:p>
      </dgm:t>
    </dgm:pt>
    <dgm:pt modelId="{8D07A291-101A-481A-B43A-B425FC29E1B2}">
      <dgm:prSet phldrT="[Text]"/>
      <dgm:spPr/>
      <dgm:t>
        <a:bodyPr/>
        <a:lstStyle/>
        <a:p>
          <a:r>
            <a:rPr lang="en-US" dirty="0" smtClean="0"/>
            <a:t>Emotional Safety </a:t>
          </a:r>
          <a:endParaRPr lang="en-US" dirty="0"/>
        </a:p>
      </dgm:t>
    </dgm:pt>
    <dgm:pt modelId="{894C06DC-91CC-484D-80FB-542B12D70B17}" type="parTrans" cxnId="{C4FE98E3-18A4-46AB-BF72-08274504A51E}">
      <dgm:prSet/>
      <dgm:spPr/>
      <dgm:t>
        <a:bodyPr/>
        <a:lstStyle/>
        <a:p>
          <a:endParaRPr lang="en-US" dirty="0"/>
        </a:p>
      </dgm:t>
    </dgm:pt>
    <dgm:pt modelId="{59F2B03F-DF6D-4413-87D6-C9469E18DEB5}" type="sibTrans" cxnId="{C4FE98E3-18A4-46AB-BF72-08274504A51E}">
      <dgm:prSet/>
      <dgm:spPr/>
      <dgm:t>
        <a:bodyPr/>
        <a:lstStyle/>
        <a:p>
          <a:endParaRPr lang="en-US"/>
        </a:p>
      </dgm:t>
    </dgm:pt>
    <dgm:pt modelId="{CF32114C-BBAD-4F72-8687-54764F08118A}">
      <dgm:prSet phldrT="[Text]"/>
      <dgm:spPr/>
      <dgm:t>
        <a:bodyPr/>
        <a:lstStyle/>
        <a:p>
          <a:r>
            <a:rPr lang="en-US" dirty="0" smtClean="0"/>
            <a:t>Physical Safety</a:t>
          </a:r>
          <a:endParaRPr lang="en-US" dirty="0"/>
        </a:p>
      </dgm:t>
    </dgm:pt>
    <dgm:pt modelId="{3246612A-2CF7-4886-88C9-EB180EFC2807}" type="parTrans" cxnId="{00E4C6A2-57ED-4578-A9D8-2AB9F406FFFD}">
      <dgm:prSet/>
      <dgm:spPr/>
      <dgm:t>
        <a:bodyPr/>
        <a:lstStyle/>
        <a:p>
          <a:endParaRPr lang="en-US" dirty="0"/>
        </a:p>
      </dgm:t>
    </dgm:pt>
    <dgm:pt modelId="{61735009-7591-4CF8-B8CA-2D407AC4A770}" type="sibTrans" cxnId="{00E4C6A2-57ED-4578-A9D8-2AB9F406FFFD}">
      <dgm:prSet/>
      <dgm:spPr/>
      <dgm:t>
        <a:bodyPr/>
        <a:lstStyle/>
        <a:p>
          <a:endParaRPr lang="en-US"/>
        </a:p>
      </dgm:t>
    </dgm:pt>
    <dgm:pt modelId="{8CA9DADE-1569-483C-907A-D8353FF7011A}">
      <dgm:prSet phldrT="[Text]"/>
      <dgm:spPr/>
      <dgm:t>
        <a:bodyPr/>
        <a:lstStyle/>
        <a:p>
          <a:r>
            <a:rPr lang="en-US" dirty="0" smtClean="0"/>
            <a:t>Respect for Diversity</a:t>
          </a:r>
          <a:endParaRPr lang="en-US" dirty="0"/>
        </a:p>
      </dgm:t>
    </dgm:pt>
    <dgm:pt modelId="{9913FF4F-9467-40E0-86BB-91348D7275FF}" type="parTrans" cxnId="{163E030D-DD35-42DD-9A4F-7D172EA448EC}">
      <dgm:prSet/>
      <dgm:spPr/>
      <dgm:t>
        <a:bodyPr/>
        <a:lstStyle/>
        <a:p>
          <a:endParaRPr lang="en-US" dirty="0"/>
        </a:p>
      </dgm:t>
    </dgm:pt>
    <dgm:pt modelId="{D6CBD07B-9061-4F65-9A6E-61A57EDE48A2}" type="sibTrans" cxnId="{163E030D-DD35-42DD-9A4F-7D172EA448EC}">
      <dgm:prSet/>
      <dgm:spPr/>
      <dgm:t>
        <a:bodyPr/>
        <a:lstStyle/>
        <a:p>
          <a:endParaRPr lang="en-US"/>
        </a:p>
      </dgm:t>
    </dgm:pt>
    <dgm:pt modelId="{704EE085-4D3C-4A9D-8008-54C33D66D126}">
      <dgm:prSet/>
      <dgm:spPr/>
      <dgm:t>
        <a:bodyPr/>
        <a:lstStyle/>
        <a:p>
          <a:r>
            <a:rPr lang="en-US" dirty="0" smtClean="0"/>
            <a:t>Wellness</a:t>
          </a:r>
          <a:endParaRPr lang="en-US" dirty="0"/>
        </a:p>
      </dgm:t>
    </dgm:pt>
    <dgm:pt modelId="{5E2D838C-8401-4FAF-92F6-86320701157C}" type="parTrans" cxnId="{F033664C-323C-456C-9EE3-D29B58F5728D}">
      <dgm:prSet/>
      <dgm:spPr/>
      <dgm:t>
        <a:bodyPr/>
        <a:lstStyle/>
        <a:p>
          <a:endParaRPr lang="en-US" dirty="0"/>
        </a:p>
      </dgm:t>
    </dgm:pt>
    <dgm:pt modelId="{C6C3145C-418C-493E-A2ED-8A3E5FB47464}" type="sibTrans" cxnId="{F033664C-323C-456C-9EE3-D29B58F5728D}">
      <dgm:prSet/>
      <dgm:spPr/>
      <dgm:t>
        <a:bodyPr/>
        <a:lstStyle/>
        <a:p>
          <a:endParaRPr lang="en-US"/>
        </a:p>
      </dgm:t>
    </dgm:pt>
    <dgm:pt modelId="{1F9AAEBF-022C-4A5E-9CF2-2F35701203B1}">
      <dgm:prSet/>
      <dgm:spPr/>
      <dgm:t>
        <a:bodyPr/>
        <a:lstStyle/>
        <a:p>
          <a:r>
            <a:rPr lang="en-US" dirty="0" smtClean="0"/>
            <a:t>Physical Environment</a:t>
          </a:r>
          <a:endParaRPr lang="en-US" dirty="0"/>
        </a:p>
      </dgm:t>
    </dgm:pt>
    <dgm:pt modelId="{853C3078-A277-441D-A157-4B5E16279362}" type="parTrans" cxnId="{710971BA-377F-48BC-A6FC-4512ACA5CFD4}">
      <dgm:prSet/>
      <dgm:spPr/>
      <dgm:t>
        <a:bodyPr/>
        <a:lstStyle/>
        <a:p>
          <a:endParaRPr lang="en-US" dirty="0"/>
        </a:p>
      </dgm:t>
    </dgm:pt>
    <dgm:pt modelId="{EAE4438F-99CD-4752-88DD-D219967CA967}" type="sibTrans" cxnId="{710971BA-377F-48BC-A6FC-4512ACA5CFD4}">
      <dgm:prSet/>
      <dgm:spPr/>
      <dgm:t>
        <a:bodyPr/>
        <a:lstStyle/>
        <a:p>
          <a:endParaRPr lang="en-US"/>
        </a:p>
      </dgm:t>
    </dgm:pt>
    <dgm:pt modelId="{00EFE2A2-28C9-4171-8319-58156CC1D9E9}">
      <dgm:prSet phldrT="[Text]"/>
      <dgm:spPr/>
      <dgm:t>
        <a:bodyPr/>
        <a:lstStyle/>
        <a:p>
          <a:r>
            <a:rPr lang="en-US" dirty="0" smtClean="0"/>
            <a:t>School Participation</a:t>
          </a:r>
          <a:endParaRPr lang="en-US" dirty="0"/>
        </a:p>
      </dgm:t>
    </dgm:pt>
    <dgm:pt modelId="{3AFFCE62-84FE-45E2-BD0E-081D835D0EFF}" type="parTrans" cxnId="{D9715771-3E6A-48D0-BA28-ACE92EEDAB06}">
      <dgm:prSet/>
      <dgm:spPr/>
      <dgm:t>
        <a:bodyPr/>
        <a:lstStyle/>
        <a:p>
          <a:endParaRPr lang="en-US" dirty="0"/>
        </a:p>
      </dgm:t>
    </dgm:pt>
    <dgm:pt modelId="{15CAD8EF-61CA-47AA-A646-58BADF7CD4DD}" type="sibTrans" cxnId="{D9715771-3E6A-48D0-BA28-ACE92EEDAB06}">
      <dgm:prSet/>
      <dgm:spPr/>
      <dgm:t>
        <a:bodyPr/>
        <a:lstStyle/>
        <a:p>
          <a:endParaRPr lang="en-US"/>
        </a:p>
      </dgm:t>
    </dgm:pt>
    <dgm:pt modelId="{3D0E5786-8BFE-4AC0-AB29-4DB9D690295E}">
      <dgm:prSet custT="1"/>
      <dgm:spPr/>
      <dgm:t>
        <a:bodyPr/>
        <a:lstStyle/>
        <a:p>
          <a:r>
            <a:rPr lang="en-US" sz="2000" b="1" u="sng" dirty="0" smtClean="0">
              <a:solidFill>
                <a:srgbClr val="1F497D"/>
              </a:solidFill>
            </a:rPr>
            <a:t>Environment</a:t>
          </a:r>
        </a:p>
        <a:p>
          <a:r>
            <a:rPr lang="en-US" sz="1400" dirty="0" smtClean="0">
              <a:solidFill>
                <a:srgbClr val="002060"/>
              </a:solidFill>
            </a:rPr>
            <a:t>Check in Check Out</a:t>
          </a:r>
        </a:p>
        <a:p>
          <a:r>
            <a:rPr lang="en-US" sz="1400" dirty="0" smtClean="0">
              <a:solidFill>
                <a:srgbClr val="002060"/>
              </a:solidFill>
            </a:rPr>
            <a:t>+ Academic Support</a:t>
          </a:r>
        </a:p>
        <a:p>
          <a:r>
            <a:rPr lang="en-US" sz="1400" dirty="0" smtClean="0">
              <a:solidFill>
                <a:srgbClr val="002060"/>
              </a:solidFill>
            </a:rPr>
            <a:t>CBITS &amp; Mental Health Awareness</a:t>
          </a:r>
          <a:endParaRPr lang="en-US" sz="1400" dirty="0">
            <a:solidFill>
              <a:srgbClr val="002060"/>
            </a:solidFill>
          </a:endParaRPr>
        </a:p>
      </dgm:t>
    </dgm:pt>
    <dgm:pt modelId="{37DA9D87-57EE-44BC-B649-73F04C24268E}" type="parTrans" cxnId="{7769FDF9-81B5-4483-B1A6-8F84DA3C0958}">
      <dgm:prSet/>
      <dgm:spPr/>
      <dgm:t>
        <a:bodyPr/>
        <a:lstStyle/>
        <a:p>
          <a:endParaRPr lang="en-US" dirty="0"/>
        </a:p>
      </dgm:t>
    </dgm:pt>
    <dgm:pt modelId="{5E4C072D-A533-4CBC-9AB0-CE5E68B44683}" type="sibTrans" cxnId="{7769FDF9-81B5-4483-B1A6-8F84DA3C0958}">
      <dgm:prSet/>
      <dgm:spPr/>
      <dgm:t>
        <a:bodyPr/>
        <a:lstStyle/>
        <a:p>
          <a:endParaRPr lang="en-US"/>
        </a:p>
      </dgm:t>
    </dgm:pt>
    <dgm:pt modelId="{4A806042-9CC3-4123-A9CF-8F464AA62569}">
      <dgm:prSet/>
      <dgm:spPr/>
      <dgm:t>
        <a:bodyPr/>
        <a:lstStyle/>
        <a:p>
          <a:r>
            <a:rPr lang="en-US" dirty="0" smtClean="0"/>
            <a:t>Academic Environment</a:t>
          </a:r>
          <a:endParaRPr lang="en-US" dirty="0"/>
        </a:p>
      </dgm:t>
    </dgm:pt>
    <dgm:pt modelId="{EB936F93-D1F1-4B39-90D7-5E51B5EC2693}" type="sibTrans" cxnId="{FC7F46CC-B2B0-4916-84BF-B7978F831724}">
      <dgm:prSet/>
      <dgm:spPr/>
      <dgm:t>
        <a:bodyPr/>
        <a:lstStyle/>
        <a:p>
          <a:endParaRPr lang="en-US"/>
        </a:p>
      </dgm:t>
    </dgm:pt>
    <dgm:pt modelId="{1DB9B232-A9DA-4F20-ADAB-05200B4EA4A2}" type="parTrans" cxnId="{FC7F46CC-B2B0-4916-84BF-B7978F831724}">
      <dgm:prSet/>
      <dgm:spPr/>
      <dgm:t>
        <a:bodyPr/>
        <a:lstStyle/>
        <a:p>
          <a:endParaRPr lang="en-US" dirty="0"/>
        </a:p>
      </dgm:t>
    </dgm:pt>
    <dgm:pt modelId="{64A1F158-146A-4114-A93C-D96F8DC94E88}">
      <dgm:prSet/>
      <dgm:spPr/>
      <dgm:t>
        <a:bodyPr/>
        <a:lstStyle/>
        <a:p>
          <a:r>
            <a:rPr lang="en-US" dirty="0" smtClean="0"/>
            <a:t>Disciplinary Environment</a:t>
          </a:r>
          <a:endParaRPr lang="en-US" dirty="0"/>
        </a:p>
      </dgm:t>
    </dgm:pt>
    <dgm:pt modelId="{3155A62B-39B9-4D96-A4DA-DB09AE14106D}" type="parTrans" cxnId="{4F1998DF-E0AA-49F7-AFF6-BC66088EDEF0}">
      <dgm:prSet/>
      <dgm:spPr/>
      <dgm:t>
        <a:bodyPr/>
        <a:lstStyle/>
        <a:p>
          <a:endParaRPr lang="en-US" dirty="0"/>
        </a:p>
      </dgm:t>
    </dgm:pt>
    <dgm:pt modelId="{99391CF4-7B52-4CE1-97B6-EEC0600A139D}" type="sibTrans" cxnId="{4F1998DF-E0AA-49F7-AFF6-BC66088EDEF0}">
      <dgm:prSet/>
      <dgm:spPr/>
      <dgm:t>
        <a:bodyPr/>
        <a:lstStyle/>
        <a:p>
          <a:endParaRPr lang="en-US"/>
        </a:p>
      </dgm:t>
    </dgm:pt>
    <dgm:pt modelId="{E9FBEA49-226A-46D1-A31A-C845994D9ED1}">
      <dgm:prSet phldrT="[Text]" custT="1"/>
      <dgm:spPr/>
      <dgm:t>
        <a:bodyPr/>
        <a:lstStyle/>
        <a:p>
          <a:r>
            <a:rPr lang="en-US" sz="2400" b="1" u="sng" dirty="0" smtClean="0">
              <a:solidFill>
                <a:srgbClr val="1F497D"/>
              </a:solidFill>
            </a:rPr>
            <a:t>Safety</a:t>
          </a:r>
        </a:p>
        <a:p>
          <a:r>
            <a:rPr lang="en-US" sz="1400" dirty="0" smtClean="0">
              <a:solidFill>
                <a:srgbClr val="002060"/>
              </a:solidFill>
            </a:rPr>
            <a:t>Olweus Bully Prevention</a:t>
          </a:r>
        </a:p>
        <a:p>
          <a:r>
            <a:rPr lang="en-US" sz="1400" dirty="0" smtClean="0">
              <a:solidFill>
                <a:srgbClr val="002060"/>
              </a:solidFill>
            </a:rPr>
            <a:t>Botvin Life Skills</a:t>
          </a:r>
        </a:p>
      </dgm:t>
    </dgm:pt>
    <dgm:pt modelId="{8C33CC2F-88E5-4F51-9F2C-1476C4E45F8E}" type="sibTrans" cxnId="{B0649C49-0997-4B93-BA71-D23BC18BCF76}">
      <dgm:prSet/>
      <dgm:spPr/>
      <dgm:t>
        <a:bodyPr/>
        <a:lstStyle/>
        <a:p>
          <a:endParaRPr lang="en-US"/>
        </a:p>
      </dgm:t>
    </dgm:pt>
    <dgm:pt modelId="{3DC4F3D0-27DB-4E2E-A88A-4A3A78E0493D}" type="parTrans" cxnId="{B0649C49-0997-4B93-BA71-D23BC18BCF76}">
      <dgm:prSet/>
      <dgm:spPr/>
      <dgm:t>
        <a:bodyPr/>
        <a:lstStyle/>
        <a:p>
          <a:endParaRPr lang="en-US" dirty="0"/>
        </a:p>
      </dgm:t>
    </dgm:pt>
    <dgm:pt modelId="{000A64DE-94FD-48F9-BF46-0857C545025F}">
      <dgm:prSet phldrT="[Text]"/>
      <dgm:spPr/>
      <dgm:t>
        <a:bodyPr/>
        <a:lstStyle/>
        <a:p>
          <a:r>
            <a:rPr lang="en-US" dirty="0" smtClean="0"/>
            <a:t>Substance Use</a:t>
          </a:r>
          <a:endParaRPr lang="en-US" dirty="0"/>
        </a:p>
      </dgm:t>
    </dgm:pt>
    <dgm:pt modelId="{71D8F488-5FFA-4A30-87B0-6F7684ECABD7}" type="parTrans" cxnId="{47D32521-02F8-46F7-B067-2C072540DDE6}">
      <dgm:prSet/>
      <dgm:spPr/>
      <dgm:t>
        <a:bodyPr/>
        <a:lstStyle/>
        <a:p>
          <a:endParaRPr lang="en-US"/>
        </a:p>
      </dgm:t>
    </dgm:pt>
    <dgm:pt modelId="{74CA1FA3-50F5-49DE-B961-DAC05553306F}" type="sibTrans" cxnId="{47D32521-02F8-46F7-B067-2C072540DDE6}">
      <dgm:prSet/>
      <dgm:spPr/>
      <dgm:t>
        <a:bodyPr/>
        <a:lstStyle/>
        <a:p>
          <a:endParaRPr lang="en-US"/>
        </a:p>
      </dgm:t>
    </dgm:pt>
    <dgm:pt modelId="{BBA5DC9C-763A-4AE3-A350-5B76887FE735}" type="pres">
      <dgm:prSet presAssocID="{F46EEE0A-710D-47BC-AC5D-770AAF4C3AE7}" presName="hierChild1" presStyleCnt="0">
        <dgm:presLayoutVars>
          <dgm:orgChart val="1"/>
          <dgm:chPref val="1"/>
          <dgm:dir/>
          <dgm:animOne val="branch"/>
          <dgm:animLvl val="lvl"/>
          <dgm:resizeHandles/>
        </dgm:presLayoutVars>
      </dgm:prSet>
      <dgm:spPr/>
      <dgm:t>
        <a:bodyPr/>
        <a:lstStyle/>
        <a:p>
          <a:endParaRPr lang="en-US"/>
        </a:p>
      </dgm:t>
    </dgm:pt>
    <dgm:pt modelId="{955719A1-DEC9-4996-B613-41D2DBE44C18}" type="pres">
      <dgm:prSet presAssocID="{81D3D592-59CA-46E1-9B70-8CFE552746AE}" presName="hierRoot1" presStyleCnt="0">
        <dgm:presLayoutVars>
          <dgm:hierBranch val="init"/>
        </dgm:presLayoutVars>
      </dgm:prSet>
      <dgm:spPr/>
      <dgm:t>
        <a:bodyPr/>
        <a:lstStyle/>
        <a:p>
          <a:endParaRPr lang="en-US"/>
        </a:p>
      </dgm:t>
    </dgm:pt>
    <dgm:pt modelId="{8A7B4BAB-020A-40F3-8705-A72F32F17E58}" type="pres">
      <dgm:prSet presAssocID="{81D3D592-59CA-46E1-9B70-8CFE552746AE}" presName="rootComposite1" presStyleCnt="0"/>
      <dgm:spPr/>
      <dgm:t>
        <a:bodyPr/>
        <a:lstStyle/>
        <a:p>
          <a:endParaRPr lang="en-US"/>
        </a:p>
      </dgm:t>
    </dgm:pt>
    <dgm:pt modelId="{E2018887-EFF1-4225-B58C-112B175D81DF}" type="pres">
      <dgm:prSet presAssocID="{81D3D592-59CA-46E1-9B70-8CFE552746AE}" presName="rootText1" presStyleLbl="node0" presStyleIdx="0" presStyleCnt="1" custScaleX="343144">
        <dgm:presLayoutVars>
          <dgm:chPref val="3"/>
        </dgm:presLayoutVars>
      </dgm:prSet>
      <dgm:spPr/>
      <dgm:t>
        <a:bodyPr/>
        <a:lstStyle/>
        <a:p>
          <a:endParaRPr lang="en-US"/>
        </a:p>
      </dgm:t>
    </dgm:pt>
    <dgm:pt modelId="{E06C2B8C-9FD0-4663-82D9-62EB695CD158}" type="pres">
      <dgm:prSet presAssocID="{81D3D592-59CA-46E1-9B70-8CFE552746AE}" presName="rootConnector1" presStyleLbl="node1" presStyleIdx="0" presStyleCnt="0"/>
      <dgm:spPr/>
      <dgm:t>
        <a:bodyPr/>
        <a:lstStyle/>
        <a:p>
          <a:endParaRPr lang="en-US"/>
        </a:p>
      </dgm:t>
    </dgm:pt>
    <dgm:pt modelId="{BFA3326D-F1B4-4CF5-87CE-D4E7BFAFF1BD}" type="pres">
      <dgm:prSet presAssocID="{81D3D592-59CA-46E1-9B70-8CFE552746AE}" presName="hierChild2" presStyleCnt="0"/>
      <dgm:spPr/>
      <dgm:t>
        <a:bodyPr/>
        <a:lstStyle/>
        <a:p>
          <a:endParaRPr lang="en-US"/>
        </a:p>
      </dgm:t>
    </dgm:pt>
    <dgm:pt modelId="{712C8118-F588-4581-A286-47806308164C}" type="pres">
      <dgm:prSet presAssocID="{F04AB841-00FF-4E56-BCB6-A2EB97DB9044}" presName="Name37" presStyleLbl="parChTrans1D2" presStyleIdx="0" presStyleCnt="3"/>
      <dgm:spPr/>
      <dgm:t>
        <a:bodyPr/>
        <a:lstStyle/>
        <a:p>
          <a:endParaRPr lang="en-US"/>
        </a:p>
      </dgm:t>
    </dgm:pt>
    <dgm:pt modelId="{4935C699-066E-4FBA-8278-362047EE9B37}" type="pres">
      <dgm:prSet presAssocID="{4B07896C-BEA1-48BF-9E86-B944A98418CC}" presName="hierRoot2" presStyleCnt="0">
        <dgm:presLayoutVars>
          <dgm:hierBranch val="init"/>
        </dgm:presLayoutVars>
      </dgm:prSet>
      <dgm:spPr/>
      <dgm:t>
        <a:bodyPr/>
        <a:lstStyle/>
        <a:p>
          <a:endParaRPr lang="en-US"/>
        </a:p>
      </dgm:t>
    </dgm:pt>
    <dgm:pt modelId="{C9304F9E-D1C2-4DA4-9E07-B1FA295D774C}" type="pres">
      <dgm:prSet presAssocID="{4B07896C-BEA1-48BF-9E86-B944A98418CC}" presName="rootComposite" presStyleCnt="0"/>
      <dgm:spPr/>
      <dgm:t>
        <a:bodyPr/>
        <a:lstStyle/>
        <a:p>
          <a:endParaRPr lang="en-US"/>
        </a:p>
      </dgm:t>
    </dgm:pt>
    <dgm:pt modelId="{23EE8769-15A5-486A-B682-8BBFE8F98CEE}" type="pres">
      <dgm:prSet presAssocID="{4B07896C-BEA1-48BF-9E86-B944A98418CC}" presName="rootText" presStyleLbl="node2" presStyleIdx="0" presStyleCnt="3" custScaleX="217881" custScaleY="250099" custLinFactNeighborX="-535" custLinFactNeighborY="5485">
        <dgm:presLayoutVars>
          <dgm:chPref val="3"/>
        </dgm:presLayoutVars>
      </dgm:prSet>
      <dgm:spPr/>
      <dgm:t>
        <a:bodyPr/>
        <a:lstStyle/>
        <a:p>
          <a:endParaRPr lang="en-US"/>
        </a:p>
      </dgm:t>
    </dgm:pt>
    <dgm:pt modelId="{72096BA1-A84D-4C48-A2D7-E418F358BFC1}" type="pres">
      <dgm:prSet presAssocID="{4B07896C-BEA1-48BF-9E86-B944A98418CC}" presName="rootConnector" presStyleLbl="node2" presStyleIdx="0" presStyleCnt="3"/>
      <dgm:spPr/>
      <dgm:t>
        <a:bodyPr/>
        <a:lstStyle/>
        <a:p>
          <a:endParaRPr lang="en-US"/>
        </a:p>
      </dgm:t>
    </dgm:pt>
    <dgm:pt modelId="{4B5E0BC5-7E50-4920-A019-3D90D69F465D}" type="pres">
      <dgm:prSet presAssocID="{4B07896C-BEA1-48BF-9E86-B944A98418CC}" presName="hierChild4" presStyleCnt="0"/>
      <dgm:spPr/>
      <dgm:t>
        <a:bodyPr/>
        <a:lstStyle/>
        <a:p>
          <a:endParaRPr lang="en-US"/>
        </a:p>
      </dgm:t>
    </dgm:pt>
    <dgm:pt modelId="{555E9200-1069-4232-B025-D6233BE9C3A4}" type="pres">
      <dgm:prSet presAssocID="{4E36CC7D-9F16-4CBA-A7E6-2FF5D987554D}" presName="Name37" presStyleLbl="parChTrans1D3" presStyleIdx="0" presStyleCnt="10"/>
      <dgm:spPr/>
      <dgm:t>
        <a:bodyPr/>
        <a:lstStyle/>
        <a:p>
          <a:endParaRPr lang="en-US"/>
        </a:p>
      </dgm:t>
    </dgm:pt>
    <dgm:pt modelId="{A4C259A7-B96C-4B2B-ADFC-912AE6642582}" type="pres">
      <dgm:prSet presAssocID="{45770697-D4EC-48FC-85D6-D0A7BF96FB0E}" presName="hierRoot2" presStyleCnt="0">
        <dgm:presLayoutVars>
          <dgm:hierBranch val="init"/>
        </dgm:presLayoutVars>
      </dgm:prSet>
      <dgm:spPr/>
      <dgm:t>
        <a:bodyPr/>
        <a:lstStyle/>
        <a:p>
          <a:endParaRPr lang="en-US"/>
        </a:p>
      </dgm:t>
    </dgm:pt>
    <dgm:pt modelId="{837642FE-FA5F-412A-8B06-0CD68A327E64}" type="pres">
      <dgm:prSet presAssocID="{45770697-D4EC-48FC-85D6-D0A7BF96FB0E}" presName="rootComposite" presStyleCnt="0"/>
      <dgm:spPr/>
      <dgm:t>
        <a:bodyPr/>
        <a:lstStyle/>
        <a:p>
          <a:endParaRPr lang="en-US"/>
        </a:p>
      </dgm:t>
    </dgm:pt>
    <dgm:pt modelId="{7D0A441C-52F2-416B-BEF9-68320BD4DE4D}" type="pres">
      <dgm:prSet presAssocID="{45770697-D4EC-48FC-85D6-D0A7BF96FB0E}" presName="rootText" presStyleLbl="node3" presStyleIdx="0" presStyleCnt="10" custScaleX="167449" custLinFactNeighborX="656" custLinFactNeighborY="-1723">
        <dgm:presLayoutVars>
          <dgm:chPref val="3"/>
        </dgm:presLayoutVars>
      </dgm:prSet>
      <dgm:spPr/>
      <dgm:t>
        <a:bodyPr/>
        <a:lstStyle/>
        <a:p>
          <a:endParaRPr lang="en-US"/>
        </a:p>
      </dgm:t>
    </dgm:pt>
    <dgm:pt modelId="{4ECF64C8-C5BC-46AF-AE5A-0C86D996EBC7}" type="pres">
      <dgm:prSet presAssocID="{45770697-D4EC-48FC-85D6-D0A7BF96FB0E}" presName="rootConnector" presStyleLbl="node3" presStyleIdx="0" presStyleCnt="10"/>
      <dgm:spPr/>
      <dgm:t>
        <a:bodyPr/>
        <a:lstStyle/>
        <a:p>
          <a:endParaRPr lang="en-US"/>
        </a:p>
      </dgm:t>
    </dgm:pt>
    <dgm:pt modelId="{C328BD82-A21F-4C18-B143-86DDA0BC733E}" type="pres">
      <dgm:prSet presAssocID="{45770697-D4EC-48FC-85D6-D0A7BF96FB0E}" presName="hierChild4" presStyleCnt="0"/>
      <dgm:spPr/>
      <dgm:t>
        <a:bodyPr/>
        <a:lstStyle/>
        <a:p>
          <a:endParaRPr lang="en-US"/>
        </a:p>
      </dgm:t>
    </dgm:pt>
    <dgm:pt modelId="{F7DF4D36-1214-4308-AF54-9ACF5B11F044}" type="pres">
      <dgm:prSet presAssocID="{45770697-D4EC-48FC-85D6-D0A7BF96FB0E}" presName="hierChild5" presStyleCnt="0"/>
      <dgm:spPr/>
      <dgm:t>
        <a:bodyPr/>
        <a:lstStyle/>
        <a:p>
          <a:endParaRPr lang="en-US"/>
        </a:p>
      </dgm:t>
    </dgm:pt>
    <dgm:pt modelId="{29DA42F9-5D74-4AD4-A728-D5CEE286687D}" type="pres">
      <dgm:prSet presAssocID="{9913FF4F-9467-40E0-86BB-91348D7275FF}" presName="Name37" presStyleLbl="parChTrans1D3" presStyleIdx="1" presStyleCnt="10"/>
      <dgm:spPr/>
      <dgm:t>
        <a:bodyPr/>
        <a:lstStyle/>
        <a:p>
          <a:endParaRPr lang="en-US"/>
        </a:p>
      </dgm:t>
    </dgm:pt>
    <dgm:pt modelId="{DC3616B2-D013-4E9F-B23B-031A597D4369}" type="pres">
      <dgm:prSet presAssocID="{8CA9DADE-1569-483C-907A-D8353FF7011A}" presName="hierRoot2" presStyleCnt="0">
        <dgm:presLayoutVars>
          <dgm:hierBranch val="init"/>
        </dgm:presLayoutVars>
      </dgm:prSet>
      <dgm:spPr/>
      <dgm:t>
        <a:bodyPr/>
        <a:lstStyle/>
        <a:p>
          <a:endParaRPr lang="en-US"/>
        </a:p>
      </dgm:t>
    </dgm:pt>
    <dgm:pt modelId="{F98560FF-FF26-4214-9C74-66B711D94EA7}" type="pres">
      <dgm:prSet presAssocID="{8CA9DADE-1569-483C-907A-D8353FF7011A}" presName="rootComposite" presStyleCnt="0"/>
      <dgm:spPr/>
      <dgm:t>
        <a:bodyPr/>
        <a:lstStyle/>
        <a:p>
          <a:endParaRPr lang="en-US"/>
        </a:p>
      </dgm:t>
    </dgm:pt>
    <dgm:pt modelId="{7A315446-A0EB-4B41-ADCF-1D5A42DD5051}" type="pres">
      <dgm:prSet presAssocID="{8CA9DADE-1569-483C-907A-D8353FF7011A}" presName="rootText" presStyleLbl="node3" presStyleIdx="1" presStyleCnt="10" custScaleX="167449">
        <dgm:presLayoutVars>
          <dgm:chPref val="3"/>
        </dgm:presLayoutVars>
      </dgm:prSet>
      <dgm:spPr/>
      <dgm:t>
        <a:bodyPr/>
        <a:lstStyle/>
        <a:p>
          <a:endParaRPr lang="en-US"/>
        </a:p>
      </dgm:t>
    </dgm:pt>
    <dgm:pt modelId="{0BCB2B0B-DF15-43F3-90AA-BF34F68F8BD3}" type="pres">
      <dgm:prSet presAssocID="{8CA9DADE-1569-483C-907A-D8353FF7011A}" presName="rootConnector" presStyleLbl="node3" presStyleIdx="1" presStyleCnt="10"/>
      <dgm:spPr/>
      <dgm:t>
        <a:bodyPr/>
        <a:lstStyle/>
        <a:p>
          <a:endParaRPr lang="en-US"/>
        </a:p>
      </dgm:t>
    </dgm:pt>
    <dgm:pt modelId="{46DF1D7B-40E0-4C34-946F-22B97E494923}" type="pres">
      <dgm:prSet presAssocID="{8CA9DADE-1569-483C-907A-D8353FF7011A}" presName="hierChild4" presStyleCnt="0"/>
      <dgm:spPr/>
      <dgm:t>
        <a:bodyPr/>
        <a:lstStyle/>
        <a:p>
          <a:endParaRPr lang="en-US"/>
        </a:p>
      </dgm:t>
    </dgm:pt>
    <dgm:pt modelId="{B6D0B7FA-37FC-4D90-9780-7BF153B79157}" type="pres">
      <dgm:prSet presAssocID="{8CA9DADE-1569-483C-907A-D8353FF7011A}" presName="hierChild5" presStyleCnt="0"/>
      <dgm:spPr/>
      <dgm:t>
        <a:bodyPr/>
        <a:lstStyle/>
        <a:p>
          <a:endParaRPr lang="en-US"/>
        </a:p>
      </dgm:t>
    </dgm:pt>
    <dgm:pt modelId="{578C6F82-E272-4513-9E2A-048EE877B3BF}" type="pres">
      <dgm:prSet presAssocID="{3AFFCE62-84FE-45E2-BD0E-081D835D0EFF}" presName="Name37" presStyleLbl="parChTrans1D3" presStyleIdx="2" presStyleCnt="10"/>
      <dgm:spPr/>
      <dgm:t>
        <a:bodyPr/>
        <a:lstStyle/>
        <a:p>
          <a:endParaRPr lang="en-US"/>
        </a:p>
      </dgm:t>
    </dgm:pt>
    <dgm:pt modelId="{1A57AF42-1CEB-4F24-90AE-6D4DE089BD6D}" type="pres">
      <dgm:prSet presAssocID="{00EFE2A2-28C9-4171-8319-58156CC1D9E9}" presName="hierRoot2" presStyleCnt="0">
        <dgm:presLayoutVars>
          <dgm:hierBranch val="init"/>
        </dgm:presLayoutVars>
      </dgm:prSet>
      <dgm:spPr/>
      <dgm:t>
        <a:bodyPr/>
        <a:lstStyle/>
        <a:p>
          <a:endParaRPr lang="en-US"/>
        </a:p>
      </dgm:t>
    </dgm:pt>
    <dgm:pt modelId="{BCCCA913-3C80-40F1-934D-6A319B55BCE2}" type="pres">
      <dgm:prSet presAssocID="{00EFE2A2-28C9-4171-8319-58156CC1D9E9}" presName="rootComposite" presStyleCnt="0"/>
      <dgm:spPr/>
      <dgm:t>
        <a:bodyPr/>
        <a:lstStyle/>
        <a:p>
          <a:endParaRPr lang="en-US"/>
        </a:p>
      </dgm:t>
    </dgm:pt>
    <dgm:pt modelId="{ABB157EB-48B4-455E-805B-00DA71BF7BAC}" type="pres">
      <dgm:prSet presAssocID="{00EFE2A2-28C9-4171-8319-58156CC1D9E9}" presName="rootText" presStyleLbl="node3" presStyleIdx="2" presStyleCnt="10" custScaleX="167449">
        <dgm:presLayoutVars>
          <dgm:chPref val="3"/>
        </dgm:presLayoutVars>
      </dgm:prSet>
      <dgm:spPr/>
      <dgm:t>
        <a:bodyPr/>
        <a:lstStyle/>
        <a:p>
          <a:endParaRPr lang="en-US"/>
        </a:p>
      </dgm:t>
    </dgm:pt>
    <dgm:pt modelId="{280B8415-E048-4F7B-B0AA-EEF601E18C25}" type="pres">
      <dgm:prSet presAssocID="{00EFE2A2-28C9-4171-8319-58156CC1D9E9}" presName="rootConnector" presStyleLbl="node3" presStyleIdx="2" presStyleCnt="10"/>
      <dgm:spPr/>
      <dgm:t>
        <a:bodyPr/>
        <a:lstStyle/>
        <a:p>
          <a:endParaRPr lang="en-US"/>
        </a:p>
      </dgm:t>
    </dgm:pt>
    <dgm:pt modelId="{2A007005-9FCC-4624-AFB8-C541A7A811A7}" type="pres">
      <dgm:prSet presAssocID="{00EFE2A2-28C9-4171-8319-58156CC1D9E9}" presName="hierChild4" presStyleCnt="0"/>
      <dgm:spPr/>
      <dgm:t>
        <a:bodyPr/>
        <a:lstStyle/>
        <a:p>
          <a:endParaRPr lang="en-US"/>
        </a:p>
      </dgm:t>
    </dgm:pt>
    <dgm:pt modelId="{6F13878D-06DB-434F-AD40-F61853193DB1}" type="pres">
      <dgm:prSet presAssocID="{00EFE2A2-28C9-4171-8319-58156CC1D9E9}" presName="hierChild5" presStyleCnt="0"/>
      <dgm:spPr/>
      <dgm:t>
        <a:bodyPr/>
        <a:lstStyle/>
        <a:p>
          <a:endParaRPr lang="en-US"/>
        </a:p>
      </dgm:t>
    </dgm:pt>
    <dgm:pt modelId="{434878DD-8E71-4891-88CA-149A4EBEE937}" type="pres">
      <dgm:prSet presAssocID="{4B07896C-BEA1-48BF-9E86-B944A98418CC}" presName="hierChild5" presStyleCnt="0"/>
      <dgm:spPr/>
      <dgm:t>
        <a:bodyPr/>
        <a:lstStyle/>
        <a:p>
          <a:endParaRPr lang="en-US"/>
        </a:p>
      </dgm:t>
    </dgm:pt>
    <dgm:pt modelId="{9F904F38-4C54-4CB9-A667-3683E4C28CE3}" type="pres">
      <dgm:prSet presAssocID="{3DC4F3D0-27DB-4E2E-A88A-4A3A78E0493D}" presName="Name37" presStyleLbl="parChTrans1D2" presStyleIdx="1" presStyleCnt="3"/>
      <dgm:spPr/>
      <dgm:t>
        <a:bodyPr/>
        <a:lstStyle/>
        <a:p>
          <a:endParaRPr lang="en-US"/>
        </a:p>
      </dgm:t>
    </dgm:pt>
    <dgm:pt modelId="{8B79877D-DAA7-4E28-ABE2-A929F8F661D4}" type="pres">
      <dgm:prSet presAssocID="{E9FBEA49-226A-46D1-A31A-C845994D9ED1}" presName="hierRoot2" presStyleCnt="0">
        <dgm:presLayoutVars>
          <dgm:hierBranch val="init"/>
        </dgm:presLayoutVars>
      </dgm:prSet>
      <dgm:spPr/>
      <dgm:t>
        <a:bodyPr/>
        <a:lstStyle/>
        <a:p>
          <a:endParaRPr lang="en-US"/>
        </a:p>
      </dgm:t>
    </dgm:pt>
    <dgm:pt modelId="{03EE3AF9-8F76-449B-A123-F11097F2724D}" type="pres">
      <dgm:prSet presAssocID="{E9FBEA49-226A-46D1-A31A-C845994D9ED1}" presName="rootComposite" presStyleCnt="0"/>
      <dgm:spPr/>
      <dgm:t>
        <a:bodyPr/>
        <a:lstStyle/>
        <a:p>
          <a:endParaRPr lang="en-US"/>
        </a:p>
      </dgm:t>
    </dgm:pt>
    <dgm:pt modelId="{9852ABBC-8C08-4294-B045-88DE89293880}" type="pres">
      <dgm:prSet presAssocID="{E9FBEA49-226A-46D1-A31A-C845994D9ED1}" presName="rootText" presStyleLbl="node2" presStyleIdx="1" presStyleCnt="3" custScaleX="195320" custScaleY="246320" custLinFactNeighborX="982" custLinFactNeighborY="-4197">
        <dgm:presLayoutVars>
          <dgm:chPref val="3"/>
        </dgm:presLayoutVars>
      </dgm:prSet>
      <dgm:spPr/>
      <dgm:t>
        <a:bodyPr/>
        <a:lstStyle/>
        <a:p>
          <a:endParaRPr lang="en-US"/>
        </a:p>
      </dgm:t>
    </dgm:pt>
    <dgm:pt modelId="{2C5FCF73-5E1C-4BF5-862D-BFAEB8DCEE2A}" type="pres">
      <dgm:prSet presAssocID="{E9FBEA49-226A-46D1-A31A-C845994D9ED1}" presName="rootConnector" presStyleLbl="node2" presStyleIdx="1" presStyleCnt="3"/>
      <dgm:spPr/>
      <dgm:t>
        <a:bodyPr/>
        <a:lstStyle/>
        <a:p>
          <a:endParaRPr lang="en-US"/>
        </a:p>
      </dgm:t>
    </dgm:pt>
    <dgm:pt modelId="{0D433170-1F5A-40DA-8F24-CA973F030417}" type="pres">
      <dgm:prSet presAssocID="{E9FBEA49-226A-46D1-A31A-C845994D9ED1}" presName="hierChild4" presStyleCnt="0"/>
      <dgm:spPr/>
      <dgm:t>
        <a:bodyPr/>
        <a:lstStyle/>
        <a:p>
          <a:endParaRPr lang="en-US"/>
        </a:p>
      </dgm:t>
    </dgm:pt>
    <dgm:pt modelId="{EB3A74D4-9158-4870-86D7-1EA67CC037EF}" type="pres">
      <dgm:prSet presAssocID="{894C06DC-91CC-484D-80FB-542B12D70B17}" presName="Name37" presStyleLbl="parChTrans1D3" presStyleIdx="3" presStyleCnt="10"/>
      <dgm:spPr/>
      <dgm:t>
        <a:bodyPr/>
        <a:lstStyle/>
        <a:p>
          <a:endParaRPr lang="en-US"/>
        </a:p>
      </dgm:t>
    </dgm:pt>
    <dgm:pt modelId="{F7969359-AD6C-414E-8FE9-AA726E65CBB4}" type="pres">
      <dgm:prSet presAssocID="{8D07A291-101A-481A-B43A-B425FC29E1B2}" presName="hierRoot2" presStyleCnt="0">
        <dgm:presLayoutVars>
          <dgm:hierBranch val="init"/>
        </dgm:presLayoutVars>
      </dgm:prSet>
      <dgm:spPr/>
      <dgm:t>
        <a:bodyPr/>
        <a:lstStyle/>
        <a:p>
          <a:endParaRPr lang="en-US"/>
        </a:p>
      </dgm:t>
    </dgm:pt>
    <dgm:pt modelId="{81F67252-0BAA-4879-9367-AF97E66E1929}" type="pres">
      <dgm:prSet presAssocID="{8D07A291-101A-481A-B43A-B425FC29E1B2}" presName="rootComposite" presStyleCnt="0"/>
      <dgm:spPr/>
      <dgm:t>
        <a:bodyPr/>
        <a:lstStyle/>
        <a:p>
          <a:endParaRPr lang="en-US"/>
        </a:p>
      </dgm:t>
    </dgm:pt>
    <dgm:pt modelId="{51F2DD4D-0345-4DD3-9282-ED04CE6FCF3E}" type="pres">
      <dgm:prSet presAssocID="{8D07A291-101A-481A-B43A-B425FC29E1B2}" presName="rootText" presStyleLbl="node3" presStyleIdx="3" presStyleCnt="10" custScaleX="167449">
        <dgm:presLayoutVars>
          <dgm:chPref val="3"/>
        </dgm:presLayoutVars>
      </dgm:prSet>
      <dgm:spPr/>
      <dgm:t>
        <a:bodyPr/>
        <a:lstStyle/>
        <a:p>
          <a:endParaRPr lang="en-US"/>
        </a:p>
      </dgm:t>
    </dgm:pt>
    <dgm:pt modelId="{6590FB88-8F31-4EC7-97D0-CCF46C3B3AF0}" type="pres">
      <dgm:prSet presAssocID="{8D07A291-101A-481A-B43A-B425FC29E1B2}" presName="rootConnector" presStyleLbl="node3" presStyleIdx="3" presStyleCnt="10"/>
      <dgm:spPr/>
      <dgm:t>
        <a:bodyPr/>
        <a:lstStyle/>
        <a:p>
          <a:endParaRPr lang="en-US"/>
        </a:p>
      </dgm:t>
    </dgm:pt>
    <dgm:pt modelId="{1D9CC24E-69E9-4BBD-BADB-FA311999DBDB}" type="pres">
      <dgm:prSet presAssocID="{8D07A291-101A-481A-B43A-B425FC29E1B2}" presName="hierChild4" presStyleCnt="0"/>
      <dgm:spPr/>
      <dgm:t>
        <a:bodyPr/>
        <a:lstStyle/>
        <a:p>
          <a:endParaRPr lang="en-US"/>
        </a:p>
      </dgm:t>
    </dgm:pt>
    <dgm:pt modelId="{AE7A8948-B593-4C90-AA6C-91125247E1EA}" type="pres">
      <dgm:prSet presAssocID="{8D07A291-101A-481A-B43A-B425FC29E1B2}" presName="hierChild5" presStyleCnt="0"/>
      <dgm:spPr/>
      <dgm:t>
        <a:bodyPr/>
        <a:lstStyle/>
        <a:p>
          <a:endParaRPr lang="en-US"/>
        </a:p>
      </dgm:t>
    </dgm:pt>
    <dgm:pt modelId="{43642E41-5782-4387-ACEB-4C1A10BF631C}" type="pres">
      <dgm:prSet presAssocID="{3246612A-2CF7-4886-88C9-EB180EFC2807}" presName="Name37" presStyleLbl="parChTrans1D3" presStyleIdx="4" presStyleCnt="10"/>
      <dgm:spPr/>
      <dgm:t>
        <a:bodyPr/>
        <a:lstStyle/>
        <a:p>
          <a:endParaRPr lang="en-US"/>
        </a:p>
      </dgm:t>
    </dgm:pt>
    <dgm:pt modelId="{284F9C81-FB6A-4D19-9F0B-11632E2349BC}" type="pres">
      <dgm:prSet presAssocID="{CF32114C-BBAD-4F72-8687-54764F08118A}" presName="hierRoot2" presStyleCnt="0">
        <dgm:presLayoutVars>
          <dgm:hierBranch val="init"/>
        </dgm:presLayoutVars>
      </dgm:prSet>
      <dgm:spPr/>
      <dgm:t>
        <a:bodyPr/>
        <a:lstStyle/>
        <a:p>
          <a:endParaRPr lang="en-US"/>
        </a:p>
      </dgm:t>
    </dgm:pt>
    <dgm:pt modelId="{CC35F0D9-CB3B-46A1-804A-FB72D0C9580C}" type="pres">
      <dgm:prSet presAssocID="{CF32114C-BBAD-4F72-8687-54764F08118A}" presName="rootComposite" presStyleCnt="0"/>
      <dgm:spPr/>
      <dgm:t>
        <a:bodyPr/>
        <a:lstStyle/>
        <a:p>
          <a:endParaRPr lang="en-US"/>
        </a:p>
      </dgm:t>
    </dgm:pt>
    <dgm:pt modelId="{090F1ADF-5CEA-431F-AB0A-C500D1F70DA5}" type="pres">
      <dgm:prSet presAssocID="{CF32114C-BBAD-4F72-8687-54764F08118A}" presName="rootText" presStyleLbl="node3" presStyleIdx="4" presStyleCnt="10" custScaleX="167449">
        <dgm:presLayoutVars>
          <dgm:chPref val="3"/>
        </dgm:presLayoutVars>
      </dgm:prSet>
      <dgm:spPr/>
      <dgm:t>
        <a:bodyPr/>
        <a:lstStyle/>
        <a:p>
          <a:endParaRPr lang="en-US"/>
        </a:p>
      </dgm:t>
    </dgm:pt>
    <dgm:pt modelId="{DEEE9D67-4881-4F16-85E7-DF44D52BD97A}" type="pres">
      <dgm:prSet presAssocID="{CF32114C-BBAD-4F72-8687-54764F08118A}" presName="rootConnector" presStyleLbl="node3" presStyleIdx="4" presStyleCnt="10"/>
      <dgm:spPr/>
      <dgm:t>
        <a:bodyPr/>
        <a:lstStyle/>
        <a:p>
          <a:endParaRPr lang="en-US"/>
        </a:p>
      </dgm:t>
    </dgm:pt>
    <dgm:pt modelId="{20163459-D6C6-45F1-9922-07DEFFA7FE70}" type="pres">
      <dgm:prSet presAssocID="{CF32114C-BBAD-4F72-8687-54764F08118A}" presName="hierChild4" presStyleCnt="0"/>
      <dgm:spPr/>
      <dgm:t>
        <a:bodyPr/>
        <a:lstStyle/>
        <a:p>
          <a:endParaRPr lang="en-US"/>
        </a:p>
      </dgm:t>
    </dgm:pt>
    <dgm:pt modelId="{0009071E-1049-4112-845D-45B4CB7DE07C}" type="pres">
      <dgm:prSet presAssocID="{CF32114C-BBAD-4F72-8687-54764F08118A}" presName="hierChild5" presStyleCnt="0"/>
      <dgm:spPr/>
      <dgm:t>
        <a:bodyPr/>
        <a:lstStyle/>
        <a:p>
          <a:endParaRPr lang="en-US"/>
        </a:p>
      </dgm:t>
    </dgm:pt>
    <dgm:pt modelId="{BB18C0D8-4559-44D1-A975-ECBDB55553EA}" type="pres">
      <dgm:prSet presAssocID="{71D8F488-5FFA-4A30-87B0-6F7684ECABD7}" presName="Name37" presStyleLbl="parChTrans1D3" presStyleIdx="5" presStyleCnt="10"/>
      <dgm:spPr/>
      <dgm:t>
        <a:bodyPr/>
        <a:lstStyle/>
        <a:p>
          <a:endParaRPr lang="en-US"/>
        </a:p>
      </dgm:t>
    </dgm:pt>
    <dgm:pt modelId="{586A7D22-2469-4B18-9BD9-9E0587DD2422}" type="pres">
      <dgm:prSet presAssocID="{000A64DE-94FD-48F9-BF46-0857C545025F}" presName="hierRoot2" presStyleCnt="0">
        <dgm:presLayoutVars>
          <dgm:hierBranch val="init"/>
        </dgm:presLayoutVars>
      </dgm:prSet>
      <dgm:spPr/>
      <dgm:t>
        <a:bodyPr/>
        <a:lstStyle/>
        <a:p>
          <a:endParaRPr lang="en-US"/>
        </a:p>
      </dgm:t>
    </dgm:pt>
    <dgm:pt modelId="{3FC97B36-1431-4FC6-B0DA-6419ECD88AD9}" type="pres">
      <dgm:prSet presAssocID="{000A64DE-94FD-48F9-BF46-0857C545025F}" presName="rootComposite" presStyleCnt="0"/>
      <dgm:spPr/>
      <dgm:t>
        <a:bodyPr/>
        <a:lstStyle/>
        <a:p>
          <a:endParaRPr lang="en-US"/>
        </a:p>
      </dgm:t>
    </dgm:pt>
    <dgm:pt modelId="{80A4A3E4-43D1-4C03-8BE9-CD1A9AF782D6}" type="pres">
      <dgm:prSet presAssocID="{000A64DE-94FD-48F9-BF46-0857C545025F}" presName="rootText" presStyleLbl="node3" presStyleIdx="5" presStyleCnt="10" custScaleX="166337">
        <dgm:presLayoutVars>
          <dgm:chPref val="3"/>
        </dgm:presLayoutVars>
      </dgm:prSet>
      <dgm:spPr/>
      <dgm:t>
        <a:bodyPr/>
        <a:lstStyle/>
        <a:p>
          <a:endParaRPr lang="en-US"/>
        </a:p>
      </dgm:t>
    </dgm:pt>
    <dgm:pt modelId="{9EB8B815-AE1D-41A3-8497-88398573B583}" type="pres">
      <dgm:prSet presAssocID="{000A64DE-94FD-48F9-BF46-0857C545025F}" presName="rootConnector" presStyleLbl="node3" presStyleIdx="5" presStyleCnt="10"/>
      <dgm:spPr/>
      <dgm:t>
        <a:bodyPr/>
        <a:lstStyle/>
        <a:p>
          <a:endParaRPr lang="en-US"/>
        </a:p>
      </dgm:t>
    </dgm:pt>
    <dgm:pt modelId="{8167D2BA-2100-4461-B0CF-AC6B35BEB432}" type="pres">
      <dgm:prSet presAssocID="{000A64DE-94FD-48F9-BF46-0857C545025F}" presName="hierChild4" presStyleCnt="0"/>
      <dgm:spPr/>
      <dgm:t>
        <a:bodyPr/>
        <a:lstStyle/>
        <a:p>
          <a:endParaRPr lang="en-US"/>
        </a:p>
      </dgm:t>
    </dgm:pt>
    <dgm:pt modelId="{4F0F455B-0EBF-44B4-83DB-BF4F3F9843A4}" type="pres">
      <dgm:prSet presAssocID="{000A64DE-94FD-48F9-BF46-0857C545025F}" presName="hierChild5" presStyleCnt="0"/>
      <dgm:spPr/>
      <dgm:t>
        <a:bodyPr/>
        <a:lstStyle/>
        <a:p>
          <a:endParaRPr lang="en-US"/>
        </a:p>
      </dgm:t>
    </dgm:pt>
    <dgm:pt modelId="{5AF5408A-3C3A-4B24-B802-2A5779635D2C}" type="pres">
      <dgm:prSet presAssocID="{E9FBEA49-226A-46D1-A31A-C845994D9ED1}" presName="hierChild5" presStyleCnt="0"/>
      <dgm:spPr/>
      <dgm:t>
        <a:bodyPr/>
        <a:lstStyle/>
        <a:p>
          <a:endParaRPr lang="en-US"/>
        </a:p>
      </dgm:t>
    </dgm:pt>
    <dgm:pt modelId="{1B00D65E-01E6-4C6D-8C7A-C0A2B32844E6}" type="pres">
      <dgm:prSet presAssocID="{37DA9D87-57EE-44BC-B649-73F04C24268E}" presName="Name37" presStyleLbl="parChTrans1D2" presStyleIdx="2" presStyleCnt="3"/>
      <dgm:spPr/>
      <dgm:t>
        <a:bodyPr/>
        <a:lstStyle/>
        <a:p>
          <a:endParaRPr lang="en-US"/>
        </a:p>
      </dgm:t>
    </dgm:pt>
    <dgm:pt modelId="{C50CD622-1C3A-469B-966D-F073E21B8951}" type="pres">
      <dgm:prSet presAssocID="{3D0E5786-8BFE-4AC0-AB29-4DB9D690295E}" presName="hierRoot2" presStyleCnt="0">
        <dgm:presLayoutVars>
          <dgm:hierBranch val="init"/>
        </dgm:presLayoutVars>
      </dgm:prSet>
      <dgm:spPr/>
      <dgm:t>
        <a:bodyPr/>
        <a:lstStyle/>
        <a:p>
          <a:endParaRPr lang="en-US"/>
        </a:p>
      </dgm:t>
    </dgm:pt>
    <dgm:pt modelId="{EBB90FCD-0099-479E-98B2-1D989671A27A}" type="pres">
      <dgm:prSet presAssocID="{3D0E5786-8BFE-4AC0-AB29-4DB9D690295E}" presName="rootComposite" presStyleCnt="0"/>
      <dgm:spPr/>
      <dgm:t>
        <a:bodyPr/>
        <a:lstStyle/>
        <a:p>
          <a:endParaRPr lang="en-US"/>
        </a:p>
      </dgm:t>
    </dgm:pt>
    <dgm:pt modelId="{28B0AA42-EFD1-4DC0-B93F-F814078FDA0A}" type="pres">
      <dgm:prSet presAssocID="{3D0E5786-8BFE-4AC0-AB29-4DB9D690295E}" presName="rootText" presStyleLbl="node2" presStyleIdx="2" presStyleCnt="3" custScaleX="271905" custScaleY="239519">
        <dgm:presLayoutVars>
          <dgm:chPref val="3"/>
        </dgm:presLayoutVars>
      </dgm:prSet>
      <dgm:spPr/>
      <dgm:t>
        <a:bodyPr/>
        <a:lstStyle/>
        <a:p>
          <a:endParaRPr lang="en-US"/>
        </a:p>
      </dgm:t>
    </dgm:pt>
    <dgm:pt modelId="{D245427C-38D6-4DC7-8164-ADAA8286EF31}" type="pres">
      <dgm:prSet presAssocID="{3D0E5786-8BFE-4AC0-AB29-4DB9D690295E}" presName="rootConnector" presStyleLbl="node2" presStyleIdx="2" presStyleCnt="3"/>
      <dgm:spPr/>
      <dgm:t>
        <a:bodyPr/>
        <a:lstStyle/>
        <a:p>
          <a:endParaRPr lang="en-US"/>
        </a:p>
      </dgm:t>
    </dgm:pt>
    <dgm:pt modelId="{3A512B45-CFF4-4398-89DB-7480710BEDBB}" type="pres">
      <dgm:prSet presAssocID="{3D0E5786-8BFE-4AC0-AB29-4DB9D690295E}" presName="hierChild4" presStyleCnt="0"/>
      <dgm:spPr/>
      <dgm:t>
        <a:bodyPr/>
        <a:lstStyle/>
        <a:p>
          <a:endParaRPr lang="en-US"/>
        </a:p>
      </dgm:t>
    </dgm:pt>
    <dgm:pt modelId="{28EDA2D0-A790-4892-B904-2F85821E87B0}" type="pres">
      <dgm:prSet presAssocID="{853C3078-A277-441D-A157-4B5E16279362}" presName="Name37" presStyleLbl="parChTrans1D3" presStyleIdx="6" presStyleCnt="10"/>
      <dgm:spPr/>
      <dgm:t>
        <a:bodyPr/>
        <a:lstStyle/>
        <a:p>
          <a:endParaRPr lang="en-US"/>
        </a:p>
      </dgm:t>
    </dgm:pt>
    <dgm:pt modelId="{8E1C6976-CC96-4E79-B84A-A091B6A1953C}" type="pres">
      <dgm:prSet presAssocID="{1F9AAEBF-022C-4A5E-9CF2-2F35701203B1}" presName="hierRoot2" presStyleCnt="0">
        <dgm:presLayoutVars>
          <dgm:hierBranch val="init"/>
        </dgm:presLayoutVars>
      </dgm:prSet>
      <dgm:spPr/>
      <dgm:t>
        <a:bodyPr/>
        <a:lstStyle/>
        <a:p>
          <a:endParaRPr lang="en-US"/>
        </a:p>
      </dgm:t>
    </dgm:pt>
    <dgm:pt modelId="{8E8CA250-91CE-4014-8E94-84BCBD6450F7}" type="pres">
      <dgm:prSet presAssocID="{1F9AAEBF-022C-4A5E-9CF2-2F35701203B1}" presName="rootComposite" presStyleCnt="0"/>
      <dgm:spPr/>
      <dgm:t>
        <a:bodyPr/>
        <a:lstStyle/>
        <a:p>
          <a:endParaRPr lang="en-US"/>
        </a:p>
      </dgm:t>
    </dgm:pt>
    <dgm:pt modelId="{2CEE1E2A-9404-4786-8DE3-B09B636A076D}" type="pres">
      <dgm:prSet presAssocID="{1F9AAEBF-022C-4A5E-9CF2-2F35701203B1}" presName="rootText" presStyleLbl="node3" presStyleIdx="6" presStyleCnt="10" custScaleX="167449">
        <dgm:presLayoutVars>
          <dgm:chPref val="3"/>
        </dgm:presLayoutVars>
      </dgm:prSet>
      <dgm:spPr/>
      <dgm:t>
        <a:bodyPr/>
        <a:lstStyle/>
        <a:p>
          <a:endParaRPr lang="en-US"/>
        </a:p>
      </dgm:t>
    </dgm:pt>
    <dgm:pt modelId="{E75FF83A-A792-4393-A382-99C82D9DC2F7}" type="pres">
      <dgm:prSet presAssocID="{1F9AAEBF-022C-4A5E-9CF2-2F35701203B1}" presName="rootConnector" presStyleLbl="node3" presStyleIdx="6" presStyleCnt="10"/>
      <dgm:spPr/>
      <dgm:t>
        <a:bodyPr/>
        <a:lstStyle/>
        <a:p>
          <a:endParaRPr lang="en-US"/>
        </a:p>
      </dgm:t>
    </dgm:pt>
    <dgm:pt modelId="{FD8947E5-5753-41CC-BAEB-0C822D61E911}" type="pres">
      <dgm:prSet presAssocID="{1F9AAEBF-022C-4A5E-9CF2-2F35701203B1}" presName="hierChild4" presStyleCnt="0"/>
      <dgm:spPr/>
      <dgm:t>
        <a:bodyPr/>
        <a:lstStyle/>
        <a:p>
          <a:endParaRPr lang="en-US"/>
        </a:p>
      </dgm:t>
    </dgm:pt>
    <dgm:pt modelId="{EDF0501E-4E63-474A-AF74-C9D088E6ECCC}" type="pres">
      <dgm:prSet presAssocID="{1F9AAEBF-022C-4A5E-9CF2-2F35701203B1}" presName="hierChild5" presStyleCnt="0"/>
      <dgm:spPr/>
      <dgm:t>
        <a:bodyPr/>
        <a:lstStyle/>
        <a:p>
          <a:endParaRPr lang="en-US"/>
        </a:p>
      </dgm:t>
    </dgm:pt>
    <dgm:pt modelId="{2696D4C0-F38F-41EB-9812-EF77E08D7A2E}" type="pres">
      <dgm:prSet presAssocID="{1DB9B232-A9DA-4F20-ADAB-05200B4EA4A2}" presName="Name37" presStyleLbl="parChTrans1D3" presStyleIdx="7" presStyleCnt="10"/>
      <dgm:spPr/>
      <dgm:t>
        <a:bodyPr/>
        <a:lstStyle/>
        <a:p>
          <a:endParaRPr lang="en-US"/>
        </a:p>
      </dgm:t>
    </dgm:pt>
    <dgm:pt modelId="{47CAAC5A-F6C1-4295-A67C-3C019D04B74E}" type="pres">
      <dgm:prSet presAssocID="{4A806042-9CC3-4123-A9CF-8F464AA62569}" presName="hierRoot2" presStyleCnt="0">
        <dgm:presLayoutVars>
          <dgm:hierBranch val="init"/>
        </dgm:presLayoutVars>
      </dgm:prSet>
      <dgm:spPr/>
      <dgm:t>
        <a:bodyPr/>
        <a:lstStyle/>
        <a:p>
          <a:endParaRPr lang="en-US"/>
        </a:p>
      </dgm:t>
    </dgm:pt>
    <dgm:pt modelId="{44F9D90C-D1A2-48AB-A25E-24AE27737356}" type="pres">
      <dgm:prSet presAssocID="{4A806042-9CC3-4123-A9CF-8F464AA62569}" presName="rootComposite" presStyleCnt="0"/>
      <dgm:spPr/>
      <dgm:t>
        <a:bodyPr/>
        <a:lstStyle/>
        <a:p>
          <a:endParaRPr lang="en-US"/>
        </a:p>
      </dgm:t>
    </dgm:pt>
    <dgm:pt modelId="{920D5C8B-BCA8-46E9-A910-DBEE7D29551A}" type="pres">
      <dgm:prSet presAssocID="{4A806042-9CC3-4123-A9CF-8F464AA62569}" presName="rootText" presStyleLbl="node3" presStyleIdx="7" presStyleCnt="10" custScaleX="167449">
        <dgm:presLayoutVars>
          <dgm:chPref val="3"/>
        </dgm:presLayoutVars>
      </dgm:prSet>
      <dgm:spPr/>
      <dgm:t>
        <a:bodyPr/>
        <a:lstStyle/>
        <a:p>
          <a:endParaRPr lang="en-US"/>
        </a:p>
      </dgm:t>
    </dgm:pt>
    <dgm:pt modelId="{26C3E88A-9BD9-4A8C-BB3B-31AB42170671}" type="pres">
      <dgm:prSet presAssocID="{4A806042-9CC3-4123-A9CF-8F464AA62569}" presName="rootConnector" presStyleLbl="node3" presStyleIdx="7" presStyleCnt="10"/>
      <dgm:spPr/>
      <dgm:t>
        <a:bodyPr/>
        <a:lstStyle/>
        <a:p>
          <a:endParaRPr lang="en-US"/>
        </a:p>
      </dgm:t>
    </dgm:pt>
    <dgm:pt modelId="{8EDD4257-AC6D-43F4-9D49-854785C5D698}" type="pres">
      <dgm:prSet presAssocID="{4A806042-9CC3-4123-A9CF-8F464AA62569}" presName="hierChild4" presStyleCnt="0"/>
      <dgm:spPr/>
      <dgm:t>
        <a:bodyPr/>
        <a:lstStyle/>
        <a:p>
          <a:endParaRPr lang="en-US"/>
        </a:p>
      </dgm:t>
    </dgm:pt>
    <dgm:pt modelId="{FB406CDE-E8F2-42E0-BA10-51C812F3A1E6}" type="pres">
      <dgm:prSet presAssocID="{4A806042-9CC3-4123-A9CF-8F464AA62569}" presName="hierChild5" presStyleCnt="0"/>
      <dgm:spPr/>
      <dgm:t>
        <a:bodyPr/>
        <a:lstStyle/>
        <a:p>
          <a:endParaRPr lang="en-US"/>
        </a:p>
      </dgm:t>
    </dgm:pt>
    <dgm:pt modelId="{504D7AB4-25D0-4E19-9AD7-861E77A3A727}" type="pres">
      <dgm:prSet presAssocID="{5E2D838C-8401-4FAF-92F6-86320701157C}" presName="Name37" presStyleLbl="parChTrans1D3" presStyleIdx="8" presStyleCnt="10"/>
      <dgm:spPr/>
      <dgm:t>
        <a:bodyPr/>
        <a:lstStyle/>
        <a:p>
          <a:endParaRPr lang="en-US"/>
        </a:p>
      </dgm:t>
    </dgm:pt>
    <dgm:pt modelId="{A35C2C1D-B194-4F2B-B828-27BAEF50F489}" type="pres">
      <dgm:prSet presAssocID="{704EE085-4D3C-4A9D-8008-54C33D66D126}" presName="hierRoot2" presStyleCnt="0">
        <dgm:presLayoutVars>
          <dgm:hierBranch val="init"/>
        </dgm:presLayoutVars>
      </dgm:prSet>
      <dgm:spPr/>
      <dgm:t>
        <a:bodyPr/>
        <a:lstStyle/>
        <a:p>
          <a:endParaRPr lang="en-US"/>
        </a:p>
      </dgm:t>
    </dgm:pt>
    <dgm:pt modelId="{F2ADAB11-E12D-444E-8E51-8295787A40C8}" type="pres">
      <dgm:prSet presAssocID="{704EE085-4D3C-4A9D-8008-54C33D66D126}" presName="rootComposite" presStyleCnt="0"/>
      <dgm:spPr/>
      <dgm:t>
        <a:bodyPr/>
        <a:lstStyle/>
        <a:p>
          <a:endParaRPr lang="en-US"/>
        </a:p>
      </dgm:t>
    </dgm:pt>
    <dgm:pt modelId="{11FEE750-7150-4193-9D1E-B8D78363CF02}" type="pres">
      <dgm:prSet presAssocID="{704EE085-4D3C-4A9D-8008-54C33D66D126}" presName="rootText" presStyleLbl="node3" presStyleIdx="8" presStyleCnt="10" custScaleX="167449">
        <dgm:presLayoutVars>
          <dgm:chPref val="3"/>
        </dgm:presLayoutVars>
      </dgm:prSet>
      <dgm:spPr/>
      <dgm:t>
        <a:bodyPr/>
        <a:lstStyle/>
        <a:p>
          <a:endParaRPr lang="en-US"/>
        </a:p>
      </dgm:t>
    </dgm:pt>
    <dgm:pt modelId="{5D02090E-8C73-4D36-B7BC-FFB7615C6BDE}" type="pres">
      <dgm:prSet presAssocID="{704EE085-4D3C-4A9D-8008-54C33D66D126}" presName="rootConnector" presStyleLbl="node3" presStyleIdx="8" presStyleCnt="10"/>
      <dgm:spPr/>
      <dgm:t>
        <a:bodyPr/>
        <a:lstStyle/>
        <a:p>
          <a:endParaRPr lang="en-US"/>
        </a:p>
      </dgm:t>
    </dgm:pt>
    <dgm:pt modelId="{3071EB41-0C8E-4190-9C75-CDAB014D11D3}" type="pres">
      <dgm:prSet presAssocID="{704EE085-4D3C-4A9D-8008-54C33D66D126}" presName="hierChild4" presStyleCnt="0"/>
      <dgm:spPr/>
      <dgm:t>
        <a:bodyPr/>
        <a:lstStyle/>
        <a:p>
          <a:endParaRPr lang="en-US"/>
        </a:p>
      </dgm:t>
    </dgm:pt>
    <dgm:pt modelId="{ABBF5030-3839-470C-8170-D139D0346986}" type="pres">
      <dgm:prSet presAssocID="{704EE085-4D3C-4A9D-8008-54C33D66D126}" presName="hierChild5" presStyleCnt="0"/>
      <dgm:spPr/>
      <dgm:t>
        <a:bodyPr/>
        <a:lstStyle/>
        <a:p>
          <a:endParaRPr lang="en-US"/>
        </a:p>
      </dgm:t>
    </dgm:pt>
    <dgm:pt modelId="{25EF0128-C2FE-4FE1-96BC-1DEE818D78F5}" type="pres">
      <dgm:prSet presAssocID="{3155A62B-39B9-4D96-A4DA-DB09AE14106D}" presName="Name37" presStyleLbl="parChTrans1D3" presStyleIdx="9" presStyleCnt="10"/>
      <dgm:spPr/>
      <dgm:t>
        <a:bodyPr/>
        <a:lstStyle/>
        <a:p>
          <a:endParaRPr lang="en-US"/>
        </a:p>
      </dgm:t>
    </dgm:pt>
    <dgm:pt modelId="{EF0B930F-EF79-4F79-B45E-98A1BE124114}" type="pres">
      <dgm:prSet presAssocID="{64A1F158-146A-4114-A93C-D96F8DC94E88}" presName="hierRoot2" presStyleCnt="0">
        <dgm:presLayoutVars>
          <dgm:hierBranch val="init"/>
        </dgm:presLayoutVars>
      </dgm:prSet>
      <dgm:spPr/>
      <dgm:t>
        <a:bodyPr/>
        <a:lstStyle/>
        <a:p>
          <a:endParaRPr lang="en-US"/>
        </a:p>
      </dgm:t>
    </dgm:pt>
    <dgm:pt modelId="{79D55275-7E85-441E-B9C8-3503490DD48A}" type="pres">
      <dgm:prSet presAssocID="{64A1F158-146A-4114-A93C-D96F8DC94E88}" presName="rootComposite" presStyleCnt="0"/>
      <dgm:spPr/>
      <dgm:t>
        <a:bodyPr/>
        <a:lstStyle/>
        <a:p>
          <a:endParaRPr lang="en-US"/>
        </a:p>
      </dgm:t>
    </dgm:pt>
    <dgm:pt modelId="{B997AF44-EA3A-4A82-9BBC-E1276EC7C6F0}" type="pres">
      <dgm:prSet presAssocID="{64A1F158-146A-4114-A93C-D96F8DC94E88}" presName="rootText" presStyleLbl="node3" presStyleIdx="9" presStyleCnt="10" custScaleX="167449">
        <dgm:presLayoutVars>
          <dgm:chPref val="3"/>
        </dgm:presLayoutVars>
      </dgm:prSet>
      <dgm:spPr/>
      <dgm:t>
        <a:bodyPr/>
        <a:lstStyle/>
        <a:p>
          <a:endParaRPr lang="en-US"/>
        </a:p>
      </dgm:t>
    </dgm:pt>
    <dgm:pt modelId="{383B5108-B011-409B-A4F8-13924F6C6109}" type="pres">
      <dgm:prSet presAssocID="{64A1F158-146A-4114-A93C-D96F8DC94E88}" presName="rootConnector" presStyleLbl="node3" presStyleIdx="9" presStyleCnt="10"/>
      <dgm:spPr/>
      <dgm:t>
        <a:bodyPr/>
        <a:lstStyle/>
        <a:p>
          <a:endParaRPr lang="en-US"/>
        </a:p>
      </dgm:t>
    </dgm:pt>
    <dgm:pt modelId="{6CF999E6-331D-462A-B44B-835579425A1B}" type="pres">
      <dgm:prSet presAssocID="{64A1F158-146A-4114-A93C-D96F8DC94E88}" presName="hierChild4" presStyleCnt="0"/>
      <dgm:spPr/>
      <dgm:t>
        <a:bodyPr/>
        <a:lstStyle/>
        <a:p>
          <a:endParaRPr lang="en-US"/>
        </a:p>
      </dgm:t>
    </dgm:pt>
    <dgm:pt modelId="{6798E95C-FBA7-44B8-B77F-E1DBB88F4F55}" type="pres">
      <dgm:prSet presAssocID="{64A1F158-146A-4114-A93C-D96F8DC94E88}" presName="hierChild5" presStyleCnt="0"/>
      <dgm:spPr/>
      <dgm:t>
        <a:bodyPr/>
        <a:lstStyle/>
        <a:p>
          <a:endParaRPr lang="en-US"/>
        </a:p>
      </dgm:t>
    </dgm:pt>
    <dgm:pt modelId="{A666B4F7-6EDD-4106-9D4E-1D80DD6D3213}" type="pres">
      <dgm:prSet presAssocID="{3D0E5786-8BFE-4AC0-AB29-4DB9D690295E}" presName="hierChild5" presStyleCnt="0"/>
      <dgm:spPr/>
      <dgm:t>
        <a:bodyPr/>
        <a:lstStyle/>
        <a:p>
          <a:endParaRPr lang="en-US"/>
        </a:p>
      </dgm:t>
    </dgm:pt>
    <dgm:pt modelId="{F44D1BD1-466E-4823-A87B-452420B275D7}" type="pres">
      <dgm:prSet presAssocID="{81D3D592-59CA-46E1-9B70-8CFE552746AE}" presName="hierChild3" presStyleCnt="0"/>
      <dgm:spPr/>
      <dgm:t>
        <a:bodyPr/>
        <a:lstStyle/>
        <a:p>
          <a:endParaRPr lang="en-US"/>
        </a:p>
      </dgm:t>
    </dgm:pt>
  </dgm:ptLst>
  <dgm:cxnLst>
    <dgm:cxn modelId="{D7423A89-5977-3045-9293-D4261B7967A0}" type="presOf" srcId="{F46EEE0A-710D-47BC-AC5D-770AAF4C3AE7}" destId="{BBA5DC9C-763A-4AE3-A350-5B76887FE735}" srcOrd="0" destOrd="0" presId="urn:microsoft.com/office/officeart/2005/8/layout/orgChart1"/>
    <dgm:cxn modelId="{DFC42DFD-C0C3-184E-9B2F-E0EB3AA5DCD3}" type="presOf" srcId="{4B07896C-BEA1-48BF-9E86-B944A98418CC}" destId="{72096BA1-A84D-4C48-A2D7-E418F358BFC1}" srcOrd="1" destOrd="0" presId="urn:microsoft.com/office/officeart/2005/8/layout/orgChart1"/>
    <dgm:cxn modelId="{CE573BFA-999E-DF49-9E0C-55B95B70A81F}" type="presOf" srcId="{1F9AAEBF-022C-4A5E-9CF2-2F35701203B1}" destId="{E75FF83A-A792-4393-A382-99C82D9DC2F7}" srcOrd="1" destOrd="0" presId="urn:microsoft.com/office/officeart/2005/8/layout/orgChart1"/>
    <dgm:cxn modelId="{9B4391FA-C8D7-F744-BED9-949E17115DB3}" type="presOf" srcId="{64A1F158-146A-4114-A93C-D96F8DC94E88}" destId="{B997AF44-EA3A-4A82-9BBC-E1276EC7C6F0}" srcOrd="0" destOrd="0" presId="urn:microsoft.com/office/officeart/2005/8/layout/orgChart1"/>
    <dgm:cxn modelId="{0072BDCF-55B3-4447-9A5F-E60AC65F99F3}" type="presOf" srcId="{8D07A291-101A-481A-B43A-B425FC29E1B2}" destId="{51F2DD4D-0345-4DD3-9282-ED04CE6FCF3E}" srcOrd="0" destOrd="0" presId="urn:microsoft.com/office/officeart/2005/8/layout/orgChart1"/>
    <dgm:cxn modelId="{F033664C-323C-456C-9EE3-D29B58F5728D}" srcId="{3D0E5786-8BFE-4AC0-AB29-4DB9D690295E}" destId="{704EE085-4D3C-4A9D-8008-54C33D66D126}" srcOrd="2" destOrd="0" parTransId="{5E2D838C-8401-4FAF-92F6-86320701157C}" sibTransId="{C6C3145C-418C-493E-A2ED-8A3E5FB47464}"/>
    <dgm:cxn modelId="{00E4C6A2-57ED-4578-A9D8-2AB9F406FFFD}" srcId="{E9FBEA49-226A-46D1-A31A-C845994D9ED1}" destId="{CF32114C-BBAD-4F72-8687-54764F08118A}" srcOrd="1" destOrd="0" parTransId="{3246612A-2CF7-4886-88C9-EB180EFC2807}" sibTransId="{61735009-7591-4CF8-B8CA-2D407AC4A770}"/>
    <dgm:cxn modelId="{B708E4F5-49FE-8B4E-BF35-EC4A1B5DDA42}" type="presOf" srcId="{E9FBEA49-226A-46D1-A31A-C845994D9ED1}" destId="{2C5FCF73-5E1C-4BF5-862D-BFAEB8DCEE2A}" srcOrd="1" destOrd="0" presId="urn:microsoft.com/office/officeart/2005/8/layout/orgChart1"/>
    <dgm:cxn modelId="{47D32521-02F8-46F7-B067-2C072540DDE6}" srcId="{E9FBEA49-226A-46D1-A31A-C845994D9ED1}" destId="{000A64DE-94FD-48F9-BF46-0857C545025F}" srcOrd="2" destOrd="0" parTransId="{71D8F488-5FFA-4A30-87B0-6F7684ECABD7}" sibTransId="{74CA1FA3-50F5-49DE-B961-DAC05553306F}"/>
    <dgm:cxn modelId="{B0649C49-0997-4B93-BA71-D23BC18BCF76}" srcId="{81D3D592-59CA-46E1-9B70-8CFE552746AE}" destId="{E9FBEA49-226A-46D1-A31A-C845994D9ED1}" srcOrd="1" destOrd="0" parTransId="{3DC4F3D0-27DB-4E2E-A88A-4A3A78E0493D}" sibTransId="{8C33CC2F-88E5-4F51-9F2C-1476C4E45F8E}"/>
    <dgm:cxn modelId="{FC7F46CC-B2B0-4916-84BF-B7978F831724}" srcId="{3D0E5786-8BFE-4AC0-AB29-4DB9D690295E}" destId="{4A806042-9CC3-4123-A9CF-8F464AA62569}" srcOrd="1" destOrd="0" parTransId="{1DB9B232-A9DA-4F20-ADAB-05200B4EA4A2}" sibTransId="{EB936F93-D1F1-4B39-90D7-5E51B5EC2693}"/>
    <dgm:cxn modelId="{37481A47-3EF1-BF4D-9391-977821EA44AD}" type="presOf" srcId="{4A806042-9CC3-4123-A9CF-8F464AA62569}" destId="{920D5C8B-BCA8-46E9-A910-DBEE7D29551A}" srcOrd="0" destOrd="0" presId="urn:microsoft.com/office/officeart/2005/8/layout/orgChart1"/>
    <dgm:cxn modelId="{EB9FE436-8EE0-F44E-8E35-A5C2AE7F33F1}" type="presOf" srcId="{894C06DC-91CC-484D-80FB-542B12D70B17}" destId="{EB3A74D4-9158-4870-86D7-1EA67CC037EF}" srcOrd="0" destOrd="0" presId="urn:microsoft.com/office/officeart/2005/8/layout/orgChart1"/>
    <dgm:cxn modelId="{710971BA-377F-48BC-A6FC-4512ACA5CFD4}" srcId="{3D0E5786-8BFE-4AC0-AB29-4DB9D690295E}" destId="{1F9AAEBF-022C-4A5E-9CF2-2F35701203B1}" srcOrd="0" destOrd="0" parTransId="{853C3078-A277-441D-A157-4B5E16279362}" sibTransId="{EAE4438F-99CD-4752-88DD-D219967CA967}"/>
    <dgm:cxn modelId="{9AAB879E-9C36-A543-9F92-B9624B8267FD}" type="presOf" srcId="{704EE085-4D3C-4A9D-8008-54C33D66D126}" destId="{11FEE750-7150-4193-9D1E-B8D78363CF02}" srcOrd="0" destOrd="0" presId="urn:microsoft.com/office/officeart/2005/8/layout/orgChart1"/>
    <dgm:cxn modelId="{C4FE98E3-18A4-46AB-BF72-08274504A51E}" srcId="{E9FBEA49-226A-46D1-A31A-C845994D9ED1}" destId="{8D07A291-101A-481A-B43A-B425FC29E1B2}" srcOrd="0" destOrd="0" parTransId="{894C06DC-91CC-484D-80FB-542B12D70B17}" sibTransId="{59F2B03F-DF6D-4413-87D6-C9469E18DEB5}"/>
    <dgm:cxn modelId="{C63E61F6-421A-704B-8377-C5031F181ECD}" type="presOf" srcId="{3D0E5786-8BFE-4AC0-AB29-4DB9D690295E}" destId="{D245427C-38D6-4DC7-8164-ADAA8286EF31}" srcOrd="1" destOrd="0" presId="urn:microsoft.com/office/officeart/2005/8/layout/orgChart1"/>
    <dgm:cxn modelId="{70E521A4-28EF-AB48-8DFB-A767736C221C}" type="presOf" srcId="{8CA9DADE-1569-483C-907A-D8353FF7011A}" destId="{7A315446-A0EB-4B41-ADCF-1D5A42DD5051}" srcOrd="0" destOrd="0" presId="urn:microsoft.com/office/officeart/2005/8/layout/orgChart1"/>
    <dgm:cxn modelId="{9F5FAA1A-D269-446B-B980-975D304DBBBD}" srcId="{81D3D592-59CA-46E1-9B70-8CFE552746AE}" destId="{4B07896C-BEA1-48BF-9E86-B944A98418CC}" srcOrd="0" destOrd="0" parTransId="{F04AB841-00FF-4E56-BCB6-A2EB97DB9044}" sibTransId="{F5BFF367-D01F-462A-B37F-C4D7097CAD49}"/>
    <dgm:cxn modelId="{0D480AB4-5D63-174C-9CE9-9CF29DE8A2A6}" type="presOf" srcId="{3155A62B-39B9-4D96-A4DA-DB09AE14106D}" destId="{25EF0128-C2FE-4FE1-96BC-1DEE818D78F5}" srcOrd="0" destOrd="0" presId="urn:microsoft.com/office/officeart/2005/8/layout/orgChart1"/>
    <dgm:cxn modelId="{8F6583BE-F026-7C4C-BE11-618A13A1DD39}" type="presOf" srcId="{00EFE2A2-28C9-4171-8319-58156CC1D9E9}" destId="{280B8415-E048-4F7B-B0AA-EEF601E18C25}" srcOrd="1" destOrd="0" presId="urn:microsoft.com/office/officeart/2005/8/layout/orgChart1"/>
    <dgm:cxn modelId="{713A6EC8-8AB2-3E48-8F07-D79EBA6A2E64}" type="presOf" srcId="{00EFE2A2-28C9-4171-8319-58156CC1D9E9}" destId="{ABB157EB-48B4-455E-805B-00DA71BF7BAC}" srcOrd="0" destOrd="0" presId="urn:microsoft.com/office/officeart/2005/8/layout/orgChart1"/>
    <dgm:cxn modelId="{2D216863-F623-4A99-8639-59224B61E7F3}" srcId="{F46EEE0A-710D-47BC-AC5D-770AAF4C3AE7}" destId="{81D3D592-59CA-46E1-9B70-8CFE552746AE}" srcOrd="0" destOrd="0" parTransId="{57F42FF0-014F-4747-88B8-A43F44CB12B6}" sibTransId="{BE2086C0-6C18-44D7-8AD8-90258FF0C0CB}"/>
    <dgm:cxn modelId="{7015C721-E940-FE42-8FCD-F064388645E0}" type="presOf" srcId="{45770697-D4EC-48FC-85D6-D0A7BF96FB0E}" destId="{4ECF64C8-C5BC-46AF-AE5A-0C86D996EBC7}" srcOrd="1" destOrd="0" presId="urn:microsoft.com/office/officeart/2005/8/layout/orgChart1"/>
    <dgm:cxn modelId="{54781964-9FAA-8B46-8FE5-08A51B5C8052}" type="presOf" srcId="{4B07896C-BEA1-48BF-9E86-B944A98418CC}" destId="{23EE8769-15A5-486A-B682-8BBFE8F98CEE}" srcOrd="0" destOrd="0" presId="urn:microsoft.com/office/officeart/2005/8/layout/orgChart1"/>
    <dgm:cxn modelId="{7769FDF9-81B5-4483-B1A6-8F84DA3C0958}" srcId="{81D3D592-59CA-46E1-9B70-8CFE552746AE}" destId="{3D0E5786-8BFE-4AC0-AB29-4DB9D690295E}" srcOrd="2" destOrd="0" parTransId="{37DA9D87-57EE-44BC-B649-73F04C24268E}" sibTransId="{5E4C072D-A533-4CBC-9AB0-CE5E68B44683}"/>
    <dgm:cxn modelId="{E168CBC0-1FA4-1C44-AD16-8BA188756ECC}" type="presOf" srcId="{704EE085-4D3C-4A9D-8008-54C33D66D126}" destId="{5D02090E-8C73-4D36-B7BC-FFB7615C6BDE}" srcOrd="1" destOrd="0" presId="urn:microsoft.com/office/officeart/2005/8/layout/orgChart1"/>
    <dgm:cxn modelId="{ECF62AE1-3734-7E41-A239-B873921C02AD}" type="presOf" srcId="{3246612A-2CF7-4886-88C9-EB180EFC2807}" destId="{43642E41-5782-4387-ACEB-4C1A10BF631C}" srcOrd="0" destOrd="0" presId="urn:microsoft.com/office/officeart/2005/8/layout/orgChart1"/>
    <dgm:cxn modelId="{4F1998DF-E0AA-49F7-AFF6-BC66088EDEF0}" srcId="{3D0E5786-8BFE-4AC0-AB29-4DB9D690295E}" destId="{64A1F158-146A-4114-A93C-D96F8DC94E88}" srcOrd="3" destOrd="0" parTransId="{3155A62B-39B9-4D96-A4DA-DB09AE14106D}" sibTransId="{99391CF4-7B52-4CE1-97B6-EEC0600A139D}"/>
    <dgm:cxn modelId="{8496C868-835C-8547-BFFE-1F8B82265BD4}" type="presOf" srcId="{64A1F158-146A-4114-A93C-D96F8DC94E88}" destId="{383B5108-B011-409B-A4F8-13924F6C6109}" srcOrd="1" destOrd="0" presId="urn:microsoft.com/office/officeart/2005/8/layout/orgChart1"/>
    <dgm:cxn modelId="{EAAF0119-0A2C-E84C-BF98-5474D4102E83}" type="presOf" srcId="{CF32114C-BBAD-4F72-8687-54764F08118A}" destId="{090F1ADF-5CEA-431F-AB0A-C500D1F70DA5}" srcOrd="0" destOrd="0" presId="urn:microsoft.com/office/officeart/2005/8/layout/orgChart1"/>
    <dgm:cxn modelId="{06B92893-054A-2A4A-AC28-3A8A0544DA25}" type="presOf" srcId="{853C3078-A277-441D-A157-4B5E16279362}" destId="{28EDA2D0-A790-4892-B904-2F85821E87B0}" srcOrd="0" destOrd="0" presId="urn:microsoft.com/office/officeart/2005/8/layout/orgChart1"/>
    <dgm:cxn modelId="{60154667-9040-AE40-A4AF-83EE252BDEDA}" type="presOf" srcId="{3AFFCE62-84FE-45E2-BD0E-081D835D0EFF}" destId="{578C6F82-E272-4513-9E2A-048EE877B3BF}" srcOrd="0" destOrd="0" presId="urn:microsoft.com/office/officeart/2005/8/layout/orgChart1"/>
    <dgm:cxn modelId="{AC6ED911-1460-0941-8D41-FEEA48F96137}" type="presOf" srcId="{3DC4F3D0-27DB-4E2E-A88A-4A3A78E0493D}" destId="{9F904F38-4C54-4CB9-A667-3683E4C28CE3}" srcOrd="0" destOrd="0" presId="urn:microsoft.com/office/officeart/2005/8/layout/orgChart1"/>
    <dgm:cxn modelId="{B0CA1F1C-53DE-644D-8850-C188FB199591}" type="presOf" srcId="{F04AB841-00FF-4E56-BCB6-A2EB97DB9044}" destId="{712C8118-F588-4581-A286-47806308164C}" srcOrd="0" destOrd="0" presId="urn:microsoft.com/office/officeart/2005/8/layout/orgChart1"/>
    <dgm:cxn modelId="{B744C45C-D7E5-DE41-8652-C813250AD797}" type="presOf" srcId="{CF32114C-BBAD-4F72-8687-54764F08118A}" destId="{DEEE9D67-4881-4F16-85E7-DF44D52BD97A}" srcOrd="1" destOrd="0" presId="urn:microsoft.com/office/officeart/2005/8/layout/orgChart1"/>
    <dgm:cxn modelId="{EC4F98EC-A898-7F4F-B282-0307C39C2674}" type="presOf" srcId="{000A64DE-94FD-48F9-BF46-0857C545025F}" destId="{80A4A3E4-43D1-4C03-8BE9-CD1A9AF782D6}" srcOrd="0" destOrd="0" presId="urn:microsoft.com/office/officeart/2005/8/layout/orgChart1"/>
    <dgm:cxn modelId="{D9715771-3E6A-48D0-BA28-ACE92EEDAB06}" srcId="{4B07896C-BEA1-48BF-9E86-B944A98418CC}" destId="{00EFE2A2-28C9-4171-8319-58156CC1D9E9}" srcOrd="2" destOrd="0" parTransId="{3AFFCE62-84FE-45E2-BD0E-081D835D0EFF}" sibTransId="{15CAD8EF-61CA-47AA-A646-58BADF7CD4DD}"/>
    <dgm:cxn modelId="{2C6AE171-0FB9-F649-A7B8-ED1F00D27418}" type="presOf" srcId="{5E2D838C-8401-4FAF-92F6-86320701157C}" destId="{504D7AB4-25D0-4E19-9AD7-861E77A3A727}" srcOrd="0" destOrd="0" presId="urn:microsoft.com/office/officeart/2005/8/layout/orgChart1"/>
    <dgm:cxn modelId="{C17D0535-1B38-984D-A273-3651F646AD7D}" type="presOf" srcId="{37DA9D87-57EE-44BC-B649-73F04C24268E}" destId="{1B00D65E-01E6-4C6D-8C7A-C0A2B32844E6}" srcOrd="0" destOrd="0" presId="urn:microsoft.com/office/officeart/2005/8/layout/orgChart1"/>
    <dgm:cxn modelId="{2B6FF5C2-E912-BE48-B4B6-77284BABB290}" type="presOf" srcId="{8CA9DADE-1569-483C-907A-D8353FF7011A}" destId="{0BCB2B0B-DF15-43F3-90AA-BF34F68F8BD3}" srcOrd="1" destOrd="0" presId="urn:microsoft.com/office/officeart/2005/8/layout/orgChart1"/>
    <dgm:cxn modelId="{51203423-0A48-974C-8371-282A95E2C3A9}" type="presOf" srcId="{9913FF4F-9467-40E0-86BB-91348D7275FF}" destId="{29DA42F9-5D74-4AD4-A728-D5CEE286687D}" srcOrd="0" destOrd="0" presId="urn:microsoft.com/office/officeart/2005/8/layout/orgChart1"/>
    <dgm:cxn modelId="{FEC675E0-7202-D04E-B525-9B54D52731AE}" type="presOf" srcId="{1DB9B232-A9DA-4F20-ADAB-05200B4EA4A2}" destId="{2696D4C0-F38F-41EB-9812-EF77E08D7A2E}" srcOrd="0" destOrd="0" presId="urn:microsoft.com/office/officeart/2005/8/layout/orgChart1"/>
    <dgm:cxn modelId="{FB77CAD0-5726-0442-9BEA-069C1600382F}" type="presOf" srcId="{1F9AAEBF-022C-4A5E-9CF2-2F35701203B1}" destId="{2CEE1E2A-9404-4786-8DE3-B09B636A076D}" srcOrd="0" destOrd="0" presId="urn:microsoft.com/office/officeart/2005/8/layout/orgChart1"/>
    <dgm:cxn modelId="{A7D7DF9C-37ED-F140-B814-CCBB7F52FD67}" type="presOf" srcId="{8D07A291-101A-481A-B43A-B425FC29E1B2}" destId="{6590FB88-8F31-4EC7-97D0-CCF46C3B3AF0}" srcOrd="1" destOrd="0" presId="urn:microsoft.com/office/officeart/2005/8/layout/orgChart1"/>
    <dgm:cxn modelId="{775780E5-0DE0-C54C-A79A-20C0D51EFC32}" type="presOf" srcId="{4A806042-9CC3-4123-A9CF-8F464AA62569}" destId="{26C3E88A-9BD9-4A8C-BB3B-31AB42170671}" srcOrd="1" destOrd="0" presId="urn:microsoft.com/office/officeart/2005/8/layout/orgChart1"/>
    <dgm:cxn modelId="{D49AC5C5-1BA5-4D48-BE58-EBA26F352DF3}" type="presOf" srcId="{000A64DE-94FD-48F9-BF46-0857C545025F}" destId="{9EB8B815-AE1D-41A3-8497-88398573B583}" srcOrd="1" destOrd="0" presId="urn:microsoft.com/office/officeart/2005/8/layout/orgChart1"/>
    <dgm:cxn modelId="{6918644C-9DF5-C34B-8096-30C8DD201863}" type="presOf" srcId="{81D3D592-59CA-46E1-9B70-8CFE552746AE}" destId="{E2018887-EFF1-4225-B58C-112B175D81DF}" srcOrd="0" destOrd="0" presId="urn:microsoft.com/office/officeart/2005/8/layout/orgChart1"/>
    <dgm:cxn modelId="{CE280063-C40B-1B47-AE09-8968502A2F92}" type="presOf" srcId="{45770697-D4EC-48FC-85D6-D0A7BF96FB0E}" destId="{7D0A441C-52F2-416B-BEF9-68320BD4DE4D}" srcOrd="0" destOrd="0" presId="urn:microsoft.com/office/officeart/2005/8/layout/orgChart1"/>
    <dgm:cxn modelId="{5065A3B3-665A-9640-B18B-B07D8E94964E}" type="presOf" srcId="{4E36CC7D-9F16-4CBA-A7E6-2FF5D987554D}" destId="{555E9200-1069-4232-B025-D6233BE9C3A4}" srcOrd="0" destOrd="0" presId="urn:microsoft.com/office/officeart/2005/8/layout/orgChart1"/>
    <dgm:cxn modelId="{53966732-29A7-744F-9711-BA8A8F848746}" type="presOf" srcId="{71D8F488-5FFA-4A30-87B0-6F7684ECABD7}" destId="{BB18C0D8-4559-44D1-A975-ECBDB55553EA}" srcOrd="0" destOrd="0" presId="urn:microsoft.com/office/officeart/2005/8/layout/orgChart1"/>
    <dgm:cxn modelId="{163E030D-DD35-42DD-9A4F-7D172EA448EC}" srcId="{4B07896C-BEA1-48BF-9E86-B944A98418CC}" destId="{8CA9DADE-1569-483C-907A-D8353FF7011A}" srcOrd="1" destOrd="0" parTransId="{9913FF4F-9467-40E0-86BB-91348D7275FF}" sibTransId="{D6CBD07B-9061-4F65-9A6E-61A57EDE48A2}"/>
    <dgm:cxn modelId="{572A39E4-0913-A741-A70E-14C23C50F0F7}" type="presOf" srcId="{81D3D592-59CA-46E1-9B70-8CFE552746AE}" destId="{E06C2B8C-9FD0-4663-82D9-62EB695CD158}" srcOrd="1" destOrd="0" presId="urn:microsoft.com/office/officeart/2005/8/layout/orgChart1"/>
    <dgm:cxn modelId="{0F842C15-1CC7-4DD2-9A23-D1CF18EFDB05}" srcId="{4B07896C-BEA1-48BF-9E86-B944A98418CC}" destId="{45770697-D4EC-48FC-85D6-D0A7BF96FB0E}" srcOrd="0" destOrd="0" parTransId="{4E36CC7D-9F16-4CBA-A7E6-2FF5D987554D}" sibTransId="{32E1A335-AF4D-478A-8F43-3B581D38772A}"/>
    <dgm:cxn modelId="{A8DB9EB3-10C0-3D4D-A443-899B7552CBDE}" type="presOf" srcId="{E9FBEA49-226A-46D1-A31A-C845994D9ED1}" destId="{9852ABBC-8C08-4294-B045-88DE89293880}" srcOrd="0" destOrd="0" presId="urn:microsoft.com/office/officeart/2005/8/layout/orgChart1"/>
    <dgm:cxn modelId="{5B66367D-64D2-DF4C-AFB7-29383E14BF32}" type="presOf" srcId="{3D0E5786-8BFE-4AC0-AB29-4DB9D690295E}" destId="{28B0AA42-EFD1-4DC0-B93F-F814078FDA0A}" srcOrd="0" destOrd="0" presId="urn:microsoft.com/office/officeart/2005/8/layout/orgChart1"/>
    <dgm:cxn modelId="{A3C718A7-1383-F548-8A55-8B35DE24F213}" type="presParOf" srcId="{BBA5DC9C-763A-4AE3-A350-5B76887FE735}" destId="{955719A1-DEC9-4996-B613-41D2DBE44C18}" srcOrd="0" destOrd="0" presId="urn:microsoft.com/office/officeart/2005/8/layout/orgChart1"/>
    <dgm:cxn modelId="{EDD258D1-812F-5644-916A-DDD6221C4EA4}" type="presParOf" srcId="{955719A1-DEC9-4996-B613-41D2DBE44C18}" destId="{8A7B4BAB-020A-40F3-8705-A72F32F17E58}" srcOrd="0" destOrd="0" presId="urn:microsoft.com/office/officeart/2005/8/layout/orgChart1"/>
    <dgm:cxn modelId="{1EBF83E2-82BC-AB4F-968A-C6D03CC0D0CF}" type="presParOf" srcId="{8A7B4BAB-020A-40F3-8705-A72F32F17E58}" destId="{E2018887-EFF1-4225-B58C-112B175D81DF}" srcOrd="0" destOrd="0" presId="urn:microsoft.com/office/officeart/2005/8/layout/orgChart1"/>
    <dgm:cxn modelId="{6FF76209-8952-7143-9696-D57F7C1615F0}" type="presParOf" srcId="{8A7B4BAB-020A-40F3-8705-A72F32F17E58}" destId="{E06C2B8C-9FD0-4663-82D9-62EB695CD158}" srcOrd="1" destOrd="0" presId="urn:microsoft.com/office/officeart/2005/8/layout/orgChart1"/>
    <dgm:cxn modelId="{F6A99B3B-D70A-4647-A713-9025B08367A1}" type="presParOf" srcId="{955719A1-DEC9-4996-B613-41D2DBE44C18}" destId="{BFA3326D-F1B4-4CF5-87CE-D4E7BFAFF1BD}" srcOrd="1" destOrd="0" presId="urn:microsoft.com/office/officeart/2005/8/layout/orgChart1"/>
    <dgm:cxn modelId="{24844CE9-60A6-5B4F-81A8-C9405479D26D}" type="presParOf" srcId="{BFA3326D-F1B4-4CF5-87CE-D4E7BFAFF1BD}" destId="{712C8118-F588-4581-A286-47806308164C}" srcOrd="0" destOrd="0" presId="urn:microsoft.com/office/officeart/2005/8/layout/orgChart1"/>
    <dgm:cxn modelId="{88E7FEDB-2E55-974F-831D-5317ED5CFABE}" type="presParOf" srcId="{BFA3326D-F1B4-4CF5-87CE-D4E7BFAFF1BD}" destId="{4935C699-066E-4FBA-8278-362047EE9B37}" srcOrd="1" destOrd="0" presId="urn:microsoft.com/office/officeart/2005/8/layout/orgChart1"/>
    <dgm:cxn modelId="{95E1C113-EE7C-524F-ACD8-F61FEDE65EE3}" type="presParOf" srcId="{4935C699-066E-4FBA-8278-362047EE9B37}" destId="{C9304F9E-D1C2-4DA4-9E07-B1FA295D774C}" srcOrd="0" destOrd="0" presId="urn:microsoft.com/office/officeart/2005/8/layout/orgChart1"/>
    <dgm:cxn modelId="{3D9AB941-4831-BA43-B527-1DA15FD8311F}" type="presParOf" srcId="{C9304F9E-D1C2-4DA4-9E07-B1FA295D774C}" destId="{23EE8769-15A5-486A-B682-8BBFE8F98CEE}" srcOrd="0" destOrd="0" presId="urn:microsoft.com/office/officeart/2005/8/layout/orgChart1"/>
    <dgm:cxn modelId="{66C22502-350C-1043-A8B7-33ED95ABEA2A}" type="presParOf" srcId="{C9304F9E-D1C2-4DA4-9E07-B1FA295D774C}" destId="{72096BA1-A84D-4C48-A2D7-E418F358BFC1}" srcOrd="1" destOrd="0" presId="urn:microsoft.com/office/officeart/2005/8/layout/orgChart1"/>
    <dgm:cxn modelId="{BB11C291-FA86-3F47-BD37-2331CCD3F1CB}" type="presParOf" srcId="{4935C699-066E-4FBA-8278-362047EE9B37}" destId="{4B5E0BC5-7E50-4920-A019-3D90D69F465D}" srcOrd="1" destOrd="0" presId="urn:microsoft.com/office/officeart/2005/8/layout/orgChart1"/>
    <dgm:cxn modelId="{99C3A7F5-34F6-5446-ABB9-FEC25DB32729}" type="presParOf" srcId="{4B5E0BC5-7E50-4920-A019-3D90D69F465D}" destId="{555E9200-1069-4232-B025-D6233BE9C3A4}" srcOrd="0" destOrd="0" presId="urn:microsoft.com/office/officeart/2005/8/layout/orgChart1"/>
    <dgm:cxn modelId="{75941016-B653-0543-A2A1-55649DA30D4A}" type="presParOf" srcId="{4B5E0BC5-7E50-4920-A019-3D90D69F465D}" destId="{A4C259A7-B96C-4B2B-ADFC-912AE6642582}" srcOrd="1" destOrd="0" presId="urn:microsoft.com/office/officeart/2005/8/layout/orgChart1"/>
    <dgm:cxn modelId="{6983C695-A08E-2447-A7D1-0112D816B5A7}" type="presParOf" srcId="{A4C259A7-B96C-4B2B-ADFC-912AE6642582}" destId="{837642FE-FA5F-412A-8B06-0CD68A327E64}" srcOrd="0" destOrd="0" presId="urn:microsoft.com/office/officeart/2005/8/layout/orgChart1"/>
    <dgm:cxn modelId="{4E0AB198-DDFF-1F4B-A391-9A70AFD397D9}" type="presParOf" srcId="{837642FE-FA5F-412A-8B06-0CD68A327E64}" destId="{7D0A441C-52F2-416B-BEF9-68320BD4DE4D}" srcOrd="0" destOrd="0" presId="urn:microsoft.com/office/officeart/2005/8/layout/orgChart1"/>
    <dgm:cxn modelId="{7C273BD7-C38A-FF41-A89F-AE66F8EEB7A9}" type="presParOf" srcId="{837642FE-FA5F-412A-8B06-0CD68A327E64}" destId="{4ECF64C8-C5BC-46AF-AE5A-0C86D996EBC7}" srcOrd="1" destOrd="0" presId="urn:microsoft.com/office/officeart/2005/8/layout/orgChart1"/>
    <dgm:cxn modelId="{D971A250-A1EA-8F42-B98F-D23426397BC9}" type="presParOf" srcId="{A4C259A7-B96C-4B2B-ADFC-912AE6642582}" destId="{C328BD82-A21F-4C18-B143-86DDA0BC733E}" srcOrd="1" destOrd="0" presId="urn:microsoft.com/office/officeart/2005/8/layout/orgChart1"/>
    <dgm:cxn modelId="{B8D0A9F4-17FA-764E-A7A0-0CF1416966BA}" type="presParOf" srcId="{A4C259A7-B96C-4B2B-ADFC-912AE6642582}" destId="{F7DF4D36-1214-4308-AF54-9ACF5B11F044}" srcOrd="2" destOrd="0" presId="urn:microsoft.com/office/officeart/2005/8/layout/orgChart1"/>
    <dgm:cxn modelId="{B867BC98-44AB-684A-B72B-9E82390F5AEC}" type="presParOf" srcId="{4B5E0BC5-7E50-4920-A019-3D90D69F465D}" destId="{29DA42F9-5D74-4AD4-A728-D5CEE286687D}" srcOrd="2" destOrd="0" presId="urn:microsoft.com/office/officeart/2005/8/layout/orgChart1"/>
    <dgm:cxn modelId="{2A54BDB2-766C-8142-AFA1-6FAA6B13D01A}" type="presParOf" srcId="{4B5E0BC5-7E50-4920-A019-3D90D69F465D}" destId="{DC3616B2-D013-4E9F-B23B-031A597D4369}" srcOrd="3" destOrd="0" presId="urn:microsoft.com/office/officeart/2005/8/layout/orgChart1"/>
    <dgm:cxn modelId="{2D990E9F-45FD-114B-A449-473DC881F311}" type="presParOf" srcId="{DC3616B2-D013-4E9F-B23B-031A597D4369}" destId="{F98560FF-FF26-4214-9C74-66B711D94EA7}" srcOrd="0" destOrd="0" presId="urn:microsoft.com/office/officeart/2005/8/layout/orgChart1"/>
    <dgm:cxn modelId="{6DC9032E-4BC2-604B-8F2F-CB433E1D9082}" type="presParOf" srcId="{F98560FF-FF26-4214-9C74-66B711D94EA7}" destId="{7A315446-A0EB-4B41-ADCF-1D5A42DD5051}" srcOrd="0" destOrd="0" presId="urn:microsoft.com/office/officeart/2005/8/layout/orgChart1"/>
    <dgm:cxn modelId="{0D9C955D-216D-DF4E-A849-0DFD5BB201CF}" type="presParOf" srcId="{F98560FF-FF26-4214-9C74-66B711D94EA7}" destId="{0BCB2B0B-DF15-43F3-90AA-BF34F68F8BD3}" srcOrd="1" destOrd="0" presId="urn:microsoft.com/office/officeart/2005/8/layout/orgChart1"/>
    <dgm:cxn modelId="{7B689941-6D07-5D47-804F-C04CE1DC4AD5}" type="presParOf" srcId="{DC3616B2-D013-4E9F-B23B-031A597D4369}" destId="{46DF1D7B-40E0-4C34-946F-22B97E494923}" srcOrd="1" destOrd="0" presId="urn:microsoft.com/office/officeart/2005/8/layout/orgChart1"/>
    <dgm:cxn modelId="{19504A95-6344-9443-8F94-8EF89292AD59}" type="presParOf" srcId="{DC3616B2-D013-4E9F-B23B-031A597D4369}" destId="{B6D0B7FA-37FC-4D90-9780-7BF153B79157}" srcOrd="2" destOrd="0" presId="urn:microsoft.com/office/officeart/2005/8/layout/orgChart1"/>
    <dgm:cxn modelId="{BA0F6EF1-603C-1145-8382-FFA6EFA0FFFE}" type="presParOf" srcId="{4B5E0BC5-7E50-4920-A019-3D90D69F465D}" destId="{578C6F82-E272-4513-9E2A-048EE877B3BF}" srcOrd="4" destOrd="0" presId="urn:microsoft.com/office/officeart/2005/8/layout/orgChart1"/>
    <dgm:cxn modelId="{927CC6BE-B9FB-4742-AC69-9CC5781B250A}" type="presParOf" srcId="{4B5E0BC5-7E50-4920-A019-3D90D69F465D}" destId="{1A57AF42-1CEB-4F24-90AE-6D4DE089BD6D}" srcOrd="5" destOrd="0" presId="urn:microsoft.com/office/officeart/2005/8/layout/orgChart1"/>
    <dgm:cxn modelId="{48949126-E39F-CB48-8834-900CC98B15A1}" type="presParOf" srcId="{1A57AF42-1CEB-4F24-90AE-6D4DE089BD6D}" destId="{BCCCA913-3C80-40F1-934D-6A319B55BCE2}" srcOrd="0" destOrd="0" presId="urn:microsoft.com/office/officeart/2005/8/layout/orgChart1"/>
    <dgm:cxn modelId="{6A84D44C-D41B-3E4A-A66A-603DB0F88502}" type="presParOf" srcId="{BCCCA913-3C80-40F1-934D-6A319B55BCE2}" destId="{ABB157EB-48B4-455E-805B-00DA71BF7BAC}" srcOrd="0" destOrd="0" presId="urn:microsoft.com/office/officeart/2005/8/layout/orgChart1"/>
    <dgm:cxn modelId="{CAAA20A6-42AD-1A43-99A5-673BAD2E1223}" type="presParOf" srcId="{BCCCA913-3C80-40F1-934D-6A319B55BCE2}" destId="{280B8415-E048-4F7B-B0AA-EEF601E18C25}" srcOrd="1" destOrd="0" presId="urn:microsoft.com/office/officeart/2005/8/layout/orgChart1"/>
    <dgm:cxn modelId="{0735E2E2-C5AB-604F-AC31-E721B31DFC3C}" type="presParOf" srcId="{1A57AF42-1CEB-4F24-90AE-6D4DE089BD6D}" destId="{2A007005-9FCC-4624-AFB8-C541A7A811A7}" srcOrd="1" destOrd="0" presId="urn:microsoft.com/office/officeart/2005/8/layout/orgChart1"/>
    <dgm:cxn modelId="{55C16DB5-89D3-7C43-838A-043829746B73}" type="presParOf" srcId="{1A57AF42-1CEB-4F24-90AE-6D4DE089BD6D}" destId="{6F13878D-06DB-434F-AD40-F61853193DB1}" srcOrd="2" destOrd="0" presId="urn:microsoft.com/office/officeart/2005/8/layout/orgChart1"/>
    <dgm:cxn modelId="{8AA8513C-8631-444B-BDF9-90785D292719}" type="presParOf" srcId="{4935C699-066E-4FBA-8278-362047EE9B37}" destId="{434878DD-8E71-4891-88CA-149A4EBEE937}" srcOrd="2" destOrd="0" presId="urn:microsoft.com/office/officeart/2005/8/layout/orgChart1"/>
    <dgm:cxn modelId="{2DDE1D28-BBFB-3449-AB52-E4B63D2973D9}" type="presParOf" srcId="{BFA3326D-F1B4-4CF5-87CE-D4E7BFAFF1BD}" destId="{9F904F38-4C54-4CB9-A667-3683E4C28CE3}" srcOrd="2" destOrd="0" presId="urn:microsoft.com/office/officeart/2005/8/layout/orgChart1"/>
    <dgm:cxn modelId="{F490AFB9-7F56-1247-978D-735024665C11}" type="presParOf" srcId="{BFA3326D-F1B4-4CF5-87CE-D4E7BFAFF1BD}" destId="{8B79877D-DAA7-4E28-ABE2-A929F8F661D4}" srcOrd="3" destOrd="0" presId="urn:microsoft.com/office/officeart/2005/8/layout/orgChart1"/>
    <dgm:cxn modelId="{17C0827E-FE88-B844-AD9C-4351833F9F24}" type="presParOf" srcId="{8B79877D-DAA7-4E28-ABE2-A929F8F661D4}" destId="{03EE3AF9-8F76-449B-A123-F11097F2724D}" srcOrd="0" destOrd="0" presId="urn:microsoft.com/office/officeart/2005/8/layout/orgChart1"/>
    <dgm:cxn modelId="{E9E2ADA1-591C-C84D-8C8D-F90566530DE4}" type="presParOf" srcId="{03EE3AF9-8F76-449B-A123-F11097F2724D}" destId="{9852ABBC-8C08-4294-B045-88DE89293880}" srcOrd="0" destOrd="0" presId="urn:microsoft.com/office/officeart/2005/8/layout/orgChart1"/>
    <dgm:cxn modelId="{0BEC8441-6AEB-5F47-BC6E-A6D8CFA67071}" type="presParOf" srcId="{03EE3AF9-8F76-449B-A123-F11097F2724D}" destId="{2C5FCF73-5E1C-4BF5-862D-BFAEB8DCEE2A}" srcOrd="1" destOrd="0" presId="urn:microsoft.com/office/officeart/2005/8/layout/orgChart1"/>
    <dgm:cxn modelId="{3E1B6C6E-9DF5-664E-9359-BA2FCE55A8ED}" type="presParOf" srcId="{8B79877D-DAA7-4E28-ABE2-A929F8F661D4}" destId="{0D433170-1F5A-40DA-8F24-CA973F030417}" srcOrd="1" destOrd="0" presId="urn:microsoft.com/office/officeart/2005/8/layout/orgChart1"/>
    <dgm:cxn modelId="{CEAB2B60-66F8-6A4F-9C1B-54522349A7DA}" type="presParOf" srcId="{0D433170-1F5A-40DA-8F24-CA973F030417}" destId="{EB3A74D4-9158-4870-86D7-1EA67CC037EF}" srcOrd="0" destOrd="0" presId="urn:microsoft.com/office/officeart/2005/8/layout/orgChart1"/>
    <dgm:cxn modelId="{0D4BAFB2-878E-F943-8807-D7EFA3F0F965}" type="presParOf" srcId="{0D433170-1F5A-40DA-8F24-CA973F030417}" destId="{F7969359-AD6C-414E-8FE9-AA726E65CBB4}" srcOrd="1" destOrd="0" presId="urn:microsoft.com/office/officeart/2005/8/layout/orgChart1"/>
    <dgm:cxn modelId="{B11CA92B-53DF-F146-A352-71301CBC6FA0}" type="presParOf" srcId="{F7969359-AD6C-414E-8FE9-AA726E65CBB4}" destId="{81F67252-0BAA-4879-9367-AF97E66E1929}" srcOrd="0" destOrd="0" presId="urn:microsoft.com/office/officeart/2005/8/layout/orgChart1"/>
    <dgm:cxn modelId="{D363A6EB-F90D-7A48-9E61-80ADE7118BB5}" type="presParOf" srcId="{81F67252-0BAA-4879-9367-AF97E66E1929}" destId="{51F2DD4D-0345-4DD3-9282-ED04CE6FCF3E}" srcOrd="0" destOrd="0" presId="urn:microsoft.com/office/officeart/2005/8/layout/orgChart1"/>
    <dgm:cxn modelId="{E894B78D-0638-4E47-B102-F6E7CDDAAA6B}" type="presParOf" srcId="{81F67252-0BAA-4879-9367-AF97E66E1929}" destId="{6590FB88-8F31-4EC7-97D0-CCF46C3B3AF0}" srcOrd="1" destOrd="0" presId="urn:microsoft.com/office/officeart/2005/8/layout/orgChart1"/>
    <dgm:cxn modelId="{2B40B65A-A979-9945-A0F4-B16EB021B279}" type="presParOf" srcId="{F7969359-AD6C-414E-8FE9-AA726E65CBB4}" destId="{1D9CC24E-69E9-4BBD-BADB-FA311999DBDB}" srcOrd="1" destOrd="0" presId="urn:microsoft.com/office/officeart/2005/8/layout/orgChart1"/>
    <dgm:cxn modelId="{96529167-6C9D-F743-AB76-BB6E332A0E34}" type="presParOf" srcId="{F7969359-AD6C-414E-8FE9-AA726E65CBB4}" destId="{AE7A8948-B593-4C90-AA6C-91125247E1EA}" srcOrd="2" destOrd="0" presId="urn:microsoft.com/office/officeart/2005/8/layout/orgChart1"/>
    <dgm:cxn modelId="{B657087E-B0A2-7940-B0FE-4548D8824DB3}" type="presParOf" srcId="{0D433170-1F5A-40DA-8F24-CA973F030417}" destId="{43642E41-5782-4387-ACEB-4C1A10BF631C}" srcOrd="2" destOrd="0" presId="urn:microsoft.com/office/officeart/2005/8/layout/orgChart1"/>
    <dgm:cxn modelId="{25701E7A-FC4C-C245-A887-CEA11E896F2D}" type="presParOf" srcId="{0D433170-1F5A-40DA-8F24-CA973F030417}" destId="{284F9C81-FB6A-4D19-9F0B-11632E2349BC}" srcOrd="3" destOrd="0" presId="urn:microsoft.com/office/officeart/2005/8/layout/orgChart1"/>
    <dgm:cxn modelId="{8E4AB291-96FE-8B42-A291-1ED3531BA649}" type="presParOf" srcId="{284F9C81-FB6A-4D19-9F0B-11632E2349BC}" destId="{CC35F0D9-CB3B-46A1-804A-FB72D0C9580C}" srcOrd="0" destOrd="0" presId="urn:microsoft.com/office/officeart/2005/8/layout/orgChart1"/>
    <dgm:cxn modelId="{930FF105-5483-E548-8D98-12A2D1D538A4}" type="presParOf" srcId="{CC35F0D9-CB3B-46A1-804A-FB72D0C9580C}" destId="{090F1ADF-5CEA-431F-AB0A-C500D1F70DA5}" srcOrd="0" destOrd="0" presId="urn:microsoft.com/office/officeart/2005/8/layout/orgChart1"/>
    <dgm:cxn modelId="{374E8573-E1E5-5C40-86C4-C9B4AB80B279}" type="presParOf" srcId="{CC35F0D9-CB3B-46A1-804A-FB72D0C9580C}" destId="{DEEE9D67-4881-4F16-85E7-DF44D52BD97A}" srcOrd="1" destOrd="0" presId="urn:microsoft.com/office/officeart/2005/8/layout/orgChart1"/>
    <dgm:cxn modelId="{8C4A90F2-3F35-5D44-A73B-637FD5062682}" type="presParOf" srcId="{284F9C81-FB6A-4D19-9F0B-11632E2349BC}" destId="{20163459-D6C6-45F1-9922-07DEFFA7FE70}" srcOrd="1" destOrd="0" presId="urn:microsoft.com/office/officeart/2005/8/layout/orgChart1"/>
    <dgm:cxn modelId="{73A2F96B-B1BE-044D-94E3-1640D2FFF765}" type="presParOf" srcId="{284F9C81-FB6A-4D19-9F0B-11632E2349BC}" destId="{0009071E-1049-4112-845D-45B4CB7DE07C}" srcOrd="2" destOrd="0" presId="urn:microsoft.com/office/officeart/2005/8/layout/orgChart1"/>
    <dgm:cxn modelId="{AD71379B-12EF-DD41-9F68-2909D3B77DD8}" type="presParOf" srcId="{0D433170-1F5A-40DA-8F24-CA973F030417}" destId="{BB18C0D8-4559-44D1-A975-ECBDB55553EA}" srcOrd="4" destOrd="0" presId="urn:microsoft.com/office/officeart/2005/8/layout/orgChart1"/>
    <dgm:cxn modelId="{A27964DD-20F7-9A45-A18A-6F059EAFEEB0}" type="presParOf" srcId="{0D433170-1F5A-40DA-8F24-CA973F030417}" destId="{586A7D22-2469-4B18-9BD9-9E0587DD2422}" srcOrd="5" destOrd="0" presId="urn:microsoft.com/office/officeart/2005/8/layout/orgChart1"/>
    <dgm:cxn modelId="{F6BF1705-0E74-5C47-8D7B-055C284D0F97}" type="presParOf" srcId="{586A7D22-2469-4B18-9BD9-9E0587DD2422}" destId="{3FC97B36-1431-4FC6-B0DA-6419ECD88AD9}" srcOrd="0" destOrd="0" presId="urn:microsoft.com/office/officeart/2005/8/layout/orgChart1"/>
    <dgm:cxn modelId="{E417494B-E73F-4F4B-B655-2ADB786B7CA0}" type="presParOf" srcId="{3FC97B36-1431-4FC6-B0DA-6419ECD88AD9}" destId="{80A4A3E4-43D1-4C03-8BE9-CD1A9AF782D6}" srcOrd="0" destOrd="0" presId="urn:microsoft.com/office/officeart/2005/8/layout/orgChart1"/>
    <dgm:cxn modelId="{30214ADE-DFCD-6A43-8BFD-8A91B309C95C}" type="presParOf" srcId="{3FC97B36-1431-4FC6-B0DA-6419ECD88AD9}" destId="{9EB8B815-AE1D-41A3-8497-88398573B583}" srcOrd="1" destOrd="0" presId="urn:microsoft.com/office/officeart/2005/8/layout/orgChart1"/>
    <dgm:cxn modelId="{4D402101-07BF-0A4E-8431-355F2477C796}" type="presParOf" srcId="{586A7D22-2469-4B18-9BD9-9E0587DD2422}" destId="{8167D2BA-2100-4461-B0CF-AC6B35BEB432}" srcOrd="1" destOrd="0" presId="urn:microsoft.com/office/officeart/2005/8/layout/orgChart1"/>
    <dgm:cxn modelId="{FDDE68A6-D231-534C-A521-702A22E85F75}" type="presParOf" srcId="{586A7D22-2469-4B18-9BD9-9E0587DD2422}" destId="{4F0F455B-0EBF-44B4-83DB-BF4F3F9843A4}" srcOrd="2" destOrd="0" presId="urn:microsoft.com/office/officeart/2005/8/layout/orgChart1"/>
    <dgm:cxn modelId="{DC0B9FA6-9428-C949-A9B2-EF7A2CC1E6DA}" type="presParOf" srcId="{8B79877D-DAA7-4E28-ABE2-A929F8F661D4}" destId="{5AF5408A-3C3A-4B24-B802-2A5779635D2C}" srcOrd="2" destOrd="0" presId="urn:microsoft.com/office/officeart/2005/8/layout/orgChart1"/>
    <dgm:cxn modelId="{9DEE0C56-ECF9-E24F-94A4-8A6808B4609F}" type="presParOf" srcId="{BFA3326D-F1B4-4CF5-87CE-D4E7BFAFF1BD}" destId="{1B00D65E-01E6-4C6D-8C7A-C0A2B32844E6}" srcOrd="4" destOrd="0" presId="urn:microsoft.com/office/officeart/2005/8/layout/orgChart1"/>
    <dgm:cxn modelId="{A95DE2FD-257A-AB42-9C79-1899A480D5A7}" type="presParOf" srcId="{BFA3326D-F1B4-4CF5-87CE-D4E7BFAFF1BD}" destId="{C50CD622-1C3A-469B-966D-F073E21B8951}" srcOrd="5" destOrd="0" presId="urn:microsoft.com/office/officeart/2005/8/layout/orgChart1"/>
    <dgm:cxn modelId="{422FEE04-8075-CF48-A26E-D40B0D9FC9EB}" type="presParOf" srcId="{C50CD622-1C3A-469B-966D-F073E21B8951}" destId="{EBB90FCD-0099-479E-98B2-1D989671A27A}" srcOrd="0" destOrd="0" presId="urn:microsoft.com/office/officeart/2005/8/layout/orgChart1"/>
    <dgm:cxn modelId="{EFA3D8EC-3375-E44B-AF2F-AF6A01BE276F}" type="presParOf" srcId="{EBB90FCD-0099-479E-98B2-1D989671A27A}" destId="{28B0AA42-EFD1-4DC0-B93F-F814078FDA0A}" srcOrd="0" destOrd="0" presId="urn:microsoft.com/office/officeart/2005/8/layout/orgChart1"/>
    <dgm:cxn modelId="{0561ADAC-AF11-3E4E-AFDB-782CB5F6E9E7}" type="presParOf" srcId="{EBB90FCD-0099-479E-98B2-1D989671A27A}" destId="{D245427C-38D6-4DC7-8164-ADAA8286EF31}" srcOrd="1" destOrd="0" presId="urn:microsoft.com/office/officeart/2005/8/layout/orgChart1"/>
    <dgm:cxn modelId="{6BED5A16-C575-434F-8B8F-132FBD1E8814}" type="presParOf" srcId="{C50CD622-1C3A-469B-966D-F073E21B8951}" destId="{3A512B45-CFF4-4398-89DB-7480710BEDBB}" srcOrd="1" destOrd="0" presId="urn:microsoft.com/office/officeart/2005/8/layout/orgChart1"/>
    <dgm:cxn modelId="{DD19BC0E-7042-BE4F-B9D9-D04389D1D45B}" type="presParOf" srcId="{3A512B45-CFF4-4398-89DB-7480710BEDBB}" destId="{28EDA2D0-A790-4892-B904-2F85821E87B0}" srcOrd="0" destOrd="0" presId="urn:microsoft.com/office/officeart/2005/8/layout/orgChart1"/>
    <dgm:cxn modelId="{466DB604-1194-5144-A82C-EC90D3213C3F}" type="presParOf" srcId="{3A512B45-CFF4-4398-89DB-7480710BEDBB}" destId="{8E1C6976-CC96-4E79-B84A-A091B6A1953C}" srcOrd="1" destOrd="0" presId="urn:microsoft.com/office/officeart/2005/8/layout/orgChart1"/>
    <dgm:cxn modelId="{58570CA4-BD3C-CE4C-BC74-FDAD096209E5}" type="presParOf" srcId="{8E1C6976-CC96-4E79-B84A-A091B6A1953C}" destId="{8E8CA250-91CE-4014-8E94-84BCBD6450F7}" srcOrd="0" destOrd="0" presId="urn:microsoft.com/office/officeart/2005/8/layout/orgChart1"/>
    <dgm:cxn modelId="{C79472FE-8DE3-3C45-999E-DEC0F200345D}" type="presParOf" srcId="{8E8CA250-91CE-4014-8E94-84BCBD6450F7}" destId="{2CEE1E2A-9404-4786-8DE3-B09B636A076D}" srcOrd="0" destOrd="0" presId="urn:microsoft.com/office/officeart/2005/8/layout/orgChart1"/>
    <dgm:cxn modelId="{013477A6-7DB0-FC4D-89B0-FC6010E5D257}" type="presParOf" srcId="{8E8CA250-91CE-4014-8E94-84BCBD6450F7}" destId="{E75FF83A-A792-4393-A382-99C82D9DC2F7}" srcOrd="1" destOrd="0" presId="urn:microsoft.com/office/officeart/2005/8/layout/orgChart1"/>
    <dgm:cxn modelId="{3654F9D5-2EDD-964C-B113-0F41540D1D2A}" type="presParOf" srcId="{8E1C6976-CC96-4E79-B84A-A091B6A1953C}" destId="{FD8947E5-5753-41CC-BAEB-0C822D61E911}" srcOrd="1" destOrd="0" presId="urn:microsoft.com/office/officeart/2005/8/layout/orgChart1"/>
    <dgm:cxn modelId="{E69638D1-D8C6-2743-AD79-DB1E5E93DC6A}" type="presParOf" srcId="{8E1C6976-CC96-4E79-B84A-A091B6A1953C}" destId="{EDF0501E-4E63-474A-AF74-C9D088E6ECCC}" srcOrd="2" destOrd="0" presId="urn:microsoft.com/office/officeart/2005/8/layout/orgChart1"/>
    <dgm:cxn modelId="{9F0431F9-454B-D34D-8C7E-E53D2C04BDE2}" type="presParOf" srcId="{3A512B45-CFF4-4398-89DB-7480710BEDBB}" destId="{2696D4C0-F38F-41EB-9812-EF77E08D7A2E}" srcOrd="2" destOrd="0" presId="urn:microsoft.com/office/officeart/2005/8/layout/orgChart1"/>
    <dgm:cxn modelId="{820239BF-B827-0F40-8F4D-B869472E01DC}" type="presParOf" srcId="{3A512B45-CFF4-4398-89DB-7480710BEDBB}" destId="{47CAAC5A-F6C1-4295-A67C-3C019D04B74E}" srcOrd="3" destOrd="0" presId="urn:microsoft.com/office/officeart/2005/8/layout/orgChart1"/>
    <dgm:cxn modelId="{97E0424E-E78B-C146-BA91-4D2FC4E4AB12}" type="presParOf" srcId="{47CAAC5A-F6C1-4295-A67C-3C019D04B74E}" destId="{44F9D90C-D1A2-48AB-A25E-24AE27737356}" srcOrd="0" destOrd="0" presId="urn:microsoft.com/office/officeart/2005/8/layout/orgChart1"/>
    <dgm:cxn modelId="{0B8F0FFA-AE7A-6F4A-A13E-5687ADC1F248}" type="presParOf" srcId="{44F9D90C-D1A2-48AB-A25E-24AE27737356}" destId="{920D5C8B-BCA8-46E9-A910-DBEE7D29551A}" srcOrd="0" destOrd="0" presId="urn:microsoft.com/office/officeart/2005/8/layout/orgChart1"/>
    <dgm:cxn modelId="{7CC1090E-DC55-1547-BA9B-F7293F4A3837}" type="presParOf" srcId="{44F9D90C-D1A2-48AB-A25E-24AE27737356}" destId="{26C3E88A-9BD9-4A8C-BB3B-31AB42170671}" srcOrd="1" destOrd="0" presId="urn:microsoft.com/office/officeart/2005/8/layout/orgChart1"/>
    <dgm:cxn modelId="{20B7F013-865E-B248-BE5E-A3B92665602D}" type="presParOf" srcId="{47CAAC5A-F6C1-4295-A67C-3C019D04B74E}" destId="{8EDD4257-AC6D-43F4-9D49-854785C5D698}" srcOrd="1" destOrd="0" presId="urn:microsoft.com/office/officeart/2005/8/layout/orgChart1"/>
    <dgm:cxn modelId="{AC95B217-43D0-FB44-8A34-6E5EB5CBF021}" type="presParOf" srcId="{47CAAC5A-F6C1-4295-A67C-3C019D04B74E}" destId="{FB406CDE-E8F2-42E0-BA10-51C812F3A1E6}" srcOrd="2" destOrd="0" presId="urn:microsoft.com/office/officeart/2005/8/layout/orgChart1"/>
    <dgm:cxn modelId="{B0552AEE-6587-044C-9311-06E0D3DAF150}" type="presParOf" srcId="{3A512B45-CFF4-4398-89DB-7480710BEDBB}" destId="{504D7AB4-25D0-4E19-9AD7-861E77A3A727}" srcOrd="4" destOrd="0" presId="urn:microsoft.com/office/officeart/2005/8/layout/orgChart1"/>
    <dgm:cxn modelId="{CAC8095B-36EC-1A45-85F5-17D0156440D7}" type="presParOf" srcId="{3A512B45-CFF4-4398-89DB-7480710BEDBB}" destId="{A35C2C1D-B194-4F2B-B828-27BAEF50F489}" srcOrd="5" destOrd="0" presId="urn:microsoft.com/office/officeart/2005/8/layout/orgChart1"/>
    <dgm:cxn modelId="{D4534038-7E57-2A46-B366-E772BCC5D9CD}" type="presParOf" srcId="{A35C2C1D-B194-4F2B-B828-27BAEF50F489}" destId="{F2ADAB11-E12D-444E-8E51-8295787A40C8}" srcOrd="0" destOrd="0" presId="urn:microsoft.com/office/officeart/2005/8/layout/orgChart1"/>
    <dgm:cxn modelId="{AAF9707B-8D97-4C42-8007-EA8140E6023A}" type="presParOf" srcId="{F2ADAB11-E12D-444E-8E51-8295787A40C8}" destId="{11FEE750-7150-4193-9D1E-B8D78363CF02}" srcOrd="0" destOrd="0" presId="urn:microsoft.com/office/officeart/2005/8/layout/orgChart1"/>
    <dgm:cxn modelId="{20EBAFF8-4EE8-B448-8CF3-929AF1D07822}" type="presParOf" srcId="{F2ADAB11-E12D-444E-8E51-8295787A40C8}" destId="{5D02090E-8C73-4D36-B7BC-FFB7615C6BDE}" srcOrd="1" destOrd="0" presId="urn:microsoft.com/office/officeart/2005/8/layout/orgChart1"/>
    <dgm:cxn modelId="{8964EC22-17F2-634F-8A20-213FA1E98B1D}" type="presParOf" srcId="{A35C2C1D-B194-4F2B-B828-27BAEF50F489}" destId="{3071EB41-0C8E-4190-9C75-CDAB014D11D3}" srcOrd="1" destOrd="0" presId="urn:microsoft.com/office/officeart/2005/8/layout/orgChart1"/>
    <dgm:cxn modelId="{AC3136DC-791A-9C4C-91EC-15A001CF443E}" type="presParOf" srcId="{A35C2C1D-B194-4F2B-B828-27BAEF50F489}" destId="{ABBF5030-3839-470C-8170-D139D0346986}" srcOrd="2" destOrd="0" presId="urn:microsoft.com/office/officeart/2005/8/layout/orgChart1"/>
    <dgm:cxn modelId="{0422E23C-29A5-6B4D-8F3C-3096802C95EA}" type="presParOf" srcId="{3A512B45-CFF4-4398-89DB-7480710BEDBB}" destId="{25EF0128-C2FE-4FE1-96BC-1DEE818D78F5}" srcOrd="6" destOrd="0" presId="urn:microsoft.com/office/officeart/2005/8/layout/orgChart1"/>
    <dgm:cxn modelId="{A97DC91B-93A4-2B4E-8940-9DFF0E7C4990}" type="presParOf" srcId="{3A512B45-CFF4-4398-89DB-7480710BEDBB}" destId="{EF0B930F-EF79-4F79-B45E-98A1BE124114}" srcOrd="7" destOrd="0" presId="urn:microsoft.com/office/officeart/2005/8/layout/orgChart1"/>
    <dgm:cxn modelId="{04A33426-2ACA-CC45-980B-A2B2A206BF58}" type="presParOf" srcId="{EF0B930F-EF79-4F79-B45E-98A1BE124114}" destId="{79D55275-7E85-441E-B9C8-3503490DD48A}" srcOrd="0" destOrd="0" presId="urn:microsoft.com/office/officeart/2005/8/layout/orgChart1"/>
    <dgm:cxn modelId="{204F34AA-899D-3840-A8B8-66BEDF7A7368}" type="presParOf" srcId="{79D55275-7E85-441E-B9C8-3503490DD48A}" destId="{B997AF44-EA3A-4A82-9BBC-E1276EC7C6F0}" srcOrd="0" destOrd="0" presId="urn:microsoft.com/office/officeart/2005/8/layout/orgChart1"/>
    <dgm:cxn modelId="{A83E333A-64E5-1B4B-A433-AC6FE8012318}" type="presParOf" srcId="{79D55275-7E85-441E-B9C8-3503490DD48A}" destId="{383B5108-B011-409B-A4F8-13924F6C6109}" srcOrd="1" destOrd="0" presId="urn:microsoft.com/office/officeart/2005/8/layout/orgChart1"/>
    <dgm:cxn modelId="{8FEFA0F2-E536-3A41-B03C-8E563ADA0DE0}" type="presParOf" srcId="{EF0B930F-EF79-4F79-B45E-98A1BE124114}" destId="{6CF999E6-331D-462A-B44B-835579425A1B}" srcOrd="1" destOrd="0" presId="urn:microsoft.com/office/officeart/2005/8/layout/orgChart1"/>
    <dgm:cxn modelId="{A23B5849-1CF1-7B46-99B9-4B6E61423FAF}" type="presParOf" srcId="{EF0B930F-EF79-4F79-B45E-98A1BE124114}" destId="{6798E95C-FBA7-44B8-B77F-E1DBB88F4F55}" srcOrd="2" destOrd="0" presId="urn:microsoft.com/office/officeart/2005/8/layout/orgChart1"/>
    <dgm:cxn modelId="{5697CCFE-E2B9-9147-91D5-995C72188E05}" type="presParOf" srcId="{C50CD622-1C3A-469B-966D-F073E21B8951}" destId="{A666B4F7-6EDD-4106-9D4E-1D80DD6D3213}" srcOrd="2" destOrd="0" presId="urn:microsoft.com/office/officeart/2005/8/layout/orgChart1"/>
    <dgm:cxn modelId="{BB74BD34-FF77-B64E-9D1C-9D8A864CE629}" type="presParOf" srcId="{955719A1-DEC9-4996-B613-41D2DBE44C18}" destId="{F44D1BD1-466E-4823-A87B-452420B275D7}"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EBBFE-3213-5F49-8BD5-3B699A0ABACB}"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37C6C92A-D1D0-3A43-A4F2-913734C86461}">
      <dgm:prSet phldrT="[Text]"/>
      <dgm:spPr/>
      <dgm:t>
        <a:bodyPr/>
        <a:lstStyle/>
        <a:p>
          <a:r>
            <a:rPr lang="en-US" dirty="0" smtClean="0"/>
            <a:t>Social Skills Curriculum</a:t>
          </a:r>
          <a:endParaRPr lang="en-US" dirty="0"/>
        </a:p>
      </dgm:t>
    </dgm:pt>
    <dgm:pt modelId="{B07FB1C7-68E0-D84A-B94E-14C0B445D19A}" type="parTrans" cxnId="{24DF3209-7B2B-644F-A262-F51156C65721}">
      <dgm:prSet/>
      <dgm:spPr/>
      <dgm:t>
        <a:bodyPr/>
        <a:lstStyle/>
        <a:p>
          <a:endParaRPr lang="en-US"/>
        </a:p>
      </dgm:t>
    </dgm:pt>
    <dgm:pt modelId="{06116514-E249-D248-A9E1-A8850D206FD1}" type="sibTrans" cxnId="{24DF3209-7B2B-644F-A262-F51156C65721}">
      <dgm:prSet/>
      <dgm:spPr/>
      <dgm:t>
        <a:bodyPr/>
        <a:lstStyle/>
        <a:p>
          <a:endParaRPr lang="en-US"/>
        </a:p>
      </dgm:t>
    </dgm:pt>
    <dgm:pt modelId="{E74786A2-7151-2B48-BB92-E5DC033CA07A}">
      <dgm:prSet phldrT="[Text]"/>
      <dgm:spPr/>
      <dgm:t>
        <a:bodyPr/>
        <a:lstStyle/>
        <a:p>
          <a:r>
            <a:rPr lang="en-US" dirty="0" smtClean="0"/>
            <a:t>Selection Process </a:t>
          </a:r>
          <a:endParaRPr lang="en-US" dirty="0"/>
        </a:p>
      </dgm:t>
    </dgm:pt>
    <dgm:pt modelId="{EEF3AC54-6B00-574F-B44D-F8B6BD6C5C32}" type="parTrans" cxnId="{66725E42-B214-2A48-B09A-B3B54C39F355}">
      <dgm:prSet/>
      <dgm:spPr/>
      <dgm:t>
        <a:bodyPr/>
        <a:lstStyle/>
        <a:p>
          <a:endParaRPr lang="en-US"/>
        </a:p>
      </dgm:t>
    </dgm:pt>
    <dgm:pt modelId="{69A8C756-BC3D-1343-8019-83887B154B3F}" type="sibTrans" cxnId="{66725E42-B214-2A48-B09A-B3B54C39F355}">
      <dgm:prSet/>
      <dgm:spPr/>
      <dgm:t>
        <a:bodyPr/>
        <a:lstStyle/>
        <a:p>
          <a:endParaRPr lang="en-US"/>
        </a:p>
      </dgm:t>
    </dgm:pt>
    <dgm:pt modelId="{F407041C-7E6C-EC41-977B-C059700DB6BC}">
      <dgm:prSet phldrT="[Text]"/>
      <dgm:spPr/>
      <dgm:t>
        <a:bodyPr/>
        <a:lstStyle/>
        <a:p>
          <a:r>
            <a:rPr lang="en-US" dirty="0" smtClean="0"/>
            <a:t>Team Approach</a:t>
          </a:r>
          <a:endParaRPr lang="en-US" dirty="0"/>
        </a:p>
      </dgm:t>
    </dgm:pt>
    <dgm:pt modelId="{FE204D67-3D6A-D846-922B-11A49ABD512C}" type="parTrans" cxnId="{7A925EE6-008D-054E-AEB0-39F0ACEF6932}">
      <dgm:prSet/>
      <dgm:spPr/>
      <dgm:t>
        <a:bodyPr/>
        <a:lstStyle/>
        <a:p>
          <a:endParaRPr lang="en-US"/>
        </a:p>
      </dgm:t>
    </dgm:pt>
    <dgm:pt modelId="{715C5657-8477-3B49-9F7F-F5A998CC8B05}" type="sibTrans" cxnId="{7A925EE6-008D-054E-AEB0-39F0ACEF6932}">
      <dgm:prSet/>
      <dgm:spPr/>
      <dgm:t>
        <a:bodyPr/>
        <a:lstStyle/>
        <a:p>
          <a:endParaRPr lang="en-US"/>
        </a:p>
      </dgm:t>
    </dgm:pt>
    <dgm:pt modelId="{25FE9143-A970-AE42-98B9-406F4476C523}">
      <dgm:prSet phldrT="[Text]"/>
      <dgm:spPr/>
      <dgm:t>
        <a:bodyPr/>
        <a:lstStyle/>
        <a:p>
          <a:r>
            <a:rPr lang="en-US" dirty="0" smtClean="0"/>
            <a:t>Data Collection</a:t>
          </a:r>
        </a:p>
        <a:p>
          <a:r>
            <a:rPr lang="en-US" dirty="0" smtClean="0"/>
            <a:t>Fidelity</a:t>
          </a:r>
        </a:p>
        <a:p>
          <a:r>
            <a:rPr lang="en-US" dirty="0" smtClean="0"/>
            <a:t>Outcomes</a:t>
          </a:r>
          <a:endParaRPr lang="en-US" dirty="0"/>
        </a:p>
      </dgm:t>
    </dgm:pt>
    <dgm:pt modelId="{7A98A80F-E1CA-8443-8A62-B3726B59C7E4}" type="parTrans" cxnId="{6AD6C091-E764-4B45-8C55-52E0275DA2BA}">
      <dgm:prSet/>
      <dgm:spPr/>
      <dgm:t>
        <a:bodyPr/>
        <a:lstStyle/>
        <a:p>
          <a:endParaRPr lang="en-US"/>
        </a:p>
      </dgm:t>
    </dgm:pt>
    <dgm:pt modelId="{1C61B941-0373-4845-AA66-C46D011C633D}" type="sibTrans" cxnId="{6AD6C091-E764-4B45-8C55-52E0275DA2BA}">
      <dgm:prSet/>
      <dgm:spPr/>
      <dgm:t>
        <a:bodyPr/>
        <a:lstStyle/>
        <a:p>
          <a:endParaRPr lang="en-US"/>
        </a:p>
      </dgm:t>
    </dgm:pt>
    <dgm:pt modelId="{E60BFD78-3FC6-AF41-B213-8E3E13DB640F}">
      <dgm:prSet phldrT="[Text]"/>
      <dgm:spPr/>
      <dgm:t>
        <a:bodyPr/>
        <a:lstStyle/>
        <a:p>
          <a:r>
            <a:rPr lang="en-US" dirty="0" smtClean="0"/>
            <a:t>SW expectations</a:t>
          </a:r>
        </a:p>
        <a:p>
          <a:r>
            <a:rPr lang="en-US" dirty="0" smtClean="0"/>
            <a:t>Teaching matrix</a:t>
          </a:r>
          <a:endParaRPr lang="en-US" dirty="0"/>
        </a:p>
      </dgm:t>
    </dgm:pt>
    <dgm:pt modelId="{01857648-0B92-434A-9D6A-927A0A8601AC}" type="parTrans" cxnId="{7A581BE1-5FE8-0A47-819E-D0EB899D5EFA}">
      <dgm:prSet/>
      <dgm:spPr/>
      <dgm:t>
        <a:bodyPr/>
        <a:lstStyle/>
        <a:p>
          <a:endParaRPr lang="en-US"/>
        </a:p>
      </dgm:t>
    </dgm:pt>
    <dgm:pt modelId="{15E701D3-5FD0-514A-8FFF-CCD1635B4E02}" type="sibTrans" cxnId="{7A581BE1-5FE8-0A47-819E-D0EB899D5EFA}">
      <dgm:prSet/>
      <dgm:spPr/>
      <dgm:t>
        <a:bodyPr/>
        <a:lstStyle/>
        <a:p>
          <a:endParaRPr lang="en-US"/>
        </a:p>
      </dgm:t>
    </dgm:pt>
    <dgm:pt modelId="{85A84941-8A67-744C-8EA3-90B7FE1388D9}">
      <dgm:prSet phldrT="[Text]"/>
      <dgm:spPr/>
      <dgm:t>
        <a:bodyPr/>
        <a:lstStyle/>
        <a:p>
          <a:r>
            <a:rPr lang="en-US" dirty="0" smtClean="0"/>
            <a:t>Priority</a:t>
          </a:r>
        </a:p>
        <a:p>
          <a:r>
            <a:rPr lang="en-US" dirty="0" smtClean="0"/>
            <a:t>And Authority</a:t>
          </a:r>
          <a:endParaRPr lang="en-US" dirty="0"/>
        </a:p>
      </dgm:t>
    </dgm:pt>
    <dgm:pt modelId="{B630EC50-79CE-594D-8938-A2CB8F2F8B7E}" type="parTrans" cxnId="{F85B053B-988D-F140-8E71-61D975EB7A01}">
      <dgm:prSet/>
      <dgm:spPr/>
      <dgm:t>
        <a:bodyPr/>
        <a:lstStyle/>
        <a:p>
          <a:endParaRPr lang="en-US"/>
        </a:p>
      </dgm:t>
    </dgm:pt>
    <dgm:pt modelId="{32182AAA-CEFC-4243-BEBB-1544D1CD5535}" type="sibTrans" cxnId="{F85B053B-988D-F140-8E71-61D975EB7A01}">
      <dgm:prSet/>
      <dgm:spPr/>
      <dgm:t>
        <a:bodyPr/>
        <a:lstStyle/>
        <a:p>
          <a:endParaRPr lang="en-US"/>
        </a:p>
      </dgm:t>
    </dgm:pt>
    <dgm:pt modelId="{BFC225BA-21DB-B644-953A-EAE47889F73D}">
      <dgm:prSet phldrT="[Text]"/>
      <dgm:spPr/>
      <dgm:t>
        <a:bodyPr/>
        <a:lstStyle/>
        <a:p>
          <a:r>
            <a:rPr lang="en-US" dirty="0" smtClean="0"/>
            <a:t>Training and Support for Staff</a:t>
          </a:r>
          <a:endParaRPr lang="en-US" dirty="0"/>
        </a:p>
      </dgm:t>
    </dgm:pt>
    <dgm:pt modelId="{66938FF1-AC0A-3A4F-B275-A2F7F2ED0E2B}" type="parTrans" cxnId="{0EA56E41-D67A-414B-B9F4-403268AD3A47}">
      <dgm:prSet/>
      <dgm:spPr/>
      <dgm:t>
        <a:bodyPr/>
        <a:lstStyle/>
        <a:p>
          <a:endParaRPr lang="en-US"/>
        </a:p>
      </dgm:t>
    </dgm:pt>
    <dgm:pt modelId="{F7EF4753-0661-C841-A34B-FE2ED1B10CE6}" type="sibTrans" cxnId="{0EA56E41-D67A-414B-B9F4-403268AD3A47}">
      <dgm:prSet/>
      <dgm:spPr/>
      <dgm:t>
        <a:bodyPr/>
        <a:lstStyle/>
        <a:p>
          <a:endParaRPr lang="en-US"/>
        </a:p>
      </dgm:t>
    </dgm:pt>
    <dgm:pt modelId="{18D41E6D-8B26-1A4D-9029-283566BAA56A}">
      <dgm:prSet phldrT="[Text]"/>
      <dgm:spPr/>
      <dgm:t>
        <a:bodyPr/>
        <a:lstStyle/>
        <a:p>
          <a:r>
            <a:rPr lang="en-US" dirty="0" smtClean="0"/>
            <a:t>Tiered Approach</a:t>
          </a:r>
          <a:endParaRPr lang="en-US" dirty="0"/>
        </a:p>
      </dgm:t>
    </dgm:pt>
    <dgm:pt modelId="{E6CBC3A3-2A54-7B4F-A74B-792B21FACAC6}" type="parTrans" cxnId="{4893CFA1-BF13-6B4A-8879-1A81624689FB}">
      <dgm:prSet/>
      <dgm:spPr/>
      <dgm:t>
        <a:bodyPr/>
        <a:lstStyle/>
        <a:p>
          <a:endParaRPr lang="en-US"/>
        </a:p>
      </dgm:t>
    </dgm:pt>
    <dgm:pt modelId="{D16F81CB-15B3-504B-8CF7-AA82CBFA47B9}" type="sibTrans" cxnId="{4893CFA1-BF13-6B4A-8879-1A81624689FB}">
      <dgm:prSet/>
      <dgm:spPr/>
      <dgm:t>
        <a:bodyPr/>
        <a:lstStyle/>
        <a:p>
          <a:endParaRPr lang="en-US"/>
        </a:p>
      </dgm:t>
    </dgm:pt>
    <dgm:pt modelId="{0B359A19-A25D-8843-ABC8-D5C018AB4E6C}">
      <dgm:prSet phldrT="[Text]"/>
      <dgm:spPr/>
      <dgm:t>
        <a:bodyPr/>
        <a:lstStyle/>
        <a:p>
          <a:r>
            <a:rPr lang="en-US" dirty="0" smtClean="0"/>
            <a:t>Buy In </a:t>
          </a:r>
          <a:endParaRPr lang="en-US" dirty="0"/>
        </a:p>
      </dgm:t>
    </dgm:pt>
    <dgm:pt modelId="{23397F7C-1526-F843-8F4B-A88888143850}" type="parTrans" cxnId="{AD1A3D77-B46A-D14D-B9DE-A01DA6EFEA92}">
      <dgm:prSet/>
      <dgm:spPr/>
      <dgm:t>
        <a:bodyPr/>
        <a:lstStyle/>
        <a:p>
          <a:endParaRPr lang="en-US"/>
        </a:p>
      </dgm:t>
    </dgm:pt>
    <dgm:pt modelId="{2B04E439-46A5-124A-93B9-DF484D9149A0}" type="sibTrans" cxnId="{AD1A3D77-B46A-D14D-B9DE-A01DA6EFEA92}">
      <dgm:prSet/>
      <dgm:spPr/>
      <dgm:t>
        <a:bodyPr/>
        <a:lstStyle/>
        <a:p>
          <a:endParaRPr lang="en-US"/>
        </a:p>
      </dgm:t>
    </dgm:pt>
    <dgm:pt modelId="{D8CAAF15-B6B4-D948-ACD7-730DF43D909A}" type="pres">
      <dgm:prSet presAssocID="{E9DEBBFE-3213-5F49-8BD5-3B699A0ABACB}" presName="cycle" presStyleCnt="0">
        <dgm:presLayoutVars>
          <dgm:chMax val="1"/>
          <dgm:dir/>
          <dgm:animLvl val="ctr"/>
          <dgm:resizeHandles val="exact"/>
        </dgm:presLayoutVars>
      </dgm:prSet>
      <dgm:spPr/>
      <dgm:t>
        <a:bodyPr/>
        <a:lstStyle/>
        <a:p>
          <a:endParaRPr lang="en-US"/>
        </a:p>
      </dgm:t>
    </dgm:pt>
    <dgm:pt modelId="{EADCEC84-4304-9046-B9C6-160396BDFDDA}" type="pres">
      <dgm:prSet presAssocID="{37C6C92A-D1D0-3A43-A4F2-913734C86461}" presName="centerShape" presStyleLbl="node0" presStyleIdx="0" presStyleCnt="1" custScaleX="175518" custScaleY="155521"/>
      <dgm:spPr/>
      <dgm:t>
        <a:bodyPr/>
        <a:lstStyle/>
        <a:p>
          <a:endParaRPr lang="en-US"/>
        </a:p>
      </dgm:t>
    </dgm:pt>
    <dgm:pt modelId="{F45E4CB4-9AE4-2446-81D8-201EC64A8341}" type="pres">
      <dgm:prSet presAssocID="{EEF3AC54-6B00-574F-B44D-F8B6BD6C5C32}" presName="Name9" presStyleLbl="parChTrans1D2" presStyleIdx="0" presStyleCnt="8"/>
      <dgm:spPr/>
      <dgm:t>
        <a:bodyPr/>
        <a:lstStyle/>
        <a:p>
          <a:endParaRPr lang="en-US"/>
        </a:p>
      </dgm:t>
    </dgm:pt>
    <dgm:pt modelId="{4D6DEB28-14C8-D047-AA2E-54330FDD473A}" type="pres">
      <dgm:prSet presAssocID="{EEF3AC54-6B00-574F-B44D-F8B6BD6C5C32}" presName="connTx" presStyleLbl="parChTrans1D2" presStyleIdx="0" presStyleCnt="8"/>
      <dgm:spPr/>
      <dgm:t>
        <a:bodyPr/>
        <a:lstStyle/>
        <a:p>
          <a:endParaRPr lang="en-US"/>
        </a:p>
      </dgm:t>
    </dgm:pt>
    <dgm:pt modelId="{564058B6-79CD-154C-91E9-C22025FD9FB5}" type="pres">
      <dgm:prSet presAssocID="{E74786A2-7151-2B48-BB92-E5DC033CA07A}" presName="node" presStyleLbl="node1" presStyleIdx="0" presStyleCnt="8" custRadScaleRad="114675" custRadScaleInc="-10710">
        <dgm:presLayoutVars>
          <dgm:bulletEnabled val="1"/>
        </dgm:presLayoutVars>
      </dgm:prSet>
      <dgm:spPr/>
      <dgm:t>
        <a:bodyPr/>
        <a:lstStyle/>
        <a:p>
          <a:endParaRPr lang="en-US"/>
        </a:p>
      </dgm:t>
    </dgm:pt>
    <dgm:pt modelId="{EF37DD6D-57CA-B447-8F6A-152DF43AA5EE}" type="pres">
      <dgm:prSet presAssocID="{FE204D67-3D6A-D846-922B-11A49ABD512C}" presName="Name9" presStyleLbl="parChTrans1D2" presStyleIdx="1" presStyleCnt="8"/>
      <dgm:spPr/>
      <dgm:t>
        <a:bodyPr/>
        <a:lstStyle/>
        <a:p>
          <a:endParaRPr lang="en-US"/>
        </a:p>
      </dgm:t>
    </dgm:pt>
    <dgm:pt modelId="{81385FB1-057F-C345-BB99-111398E6E7F0}" type="pres">
      <dgm:prSet presAssocID="{FE204D67-3D6A-D846-922B-11A49ABD512C}" presName="connTx" presStyleLbl="parChTrans1D2" presStyleIdx="1" presStyleCnt="8"/>
      <dgm:spPr/>
      <dgm:t>
        <a:bodyPr/>
        <a:lstStyle/>
        <a:p>
          <a:endParaRPr lang="en-US"/>
        </a:p>
      </dgm:t>
    </dgm:pt>
    <dgm:pt modelId="{2D0E03A0-091E-6847-996F-CA2E9187035A}" type="pres">
      <dgm:prSet presAssocID="{F407041C-7E6C-EC41-977B-C059700DB6BC}" presName="node" presStyleLbl="node1" presStyleIdx="1" presStyleCnt="8" custRadScaleRad="124530" custRadScaleInc="11600">
        <dgm:presLayoutVars>
          <dgm:bulletEnabled val="1"/>
        </dgm:presLayoutVars>
      </dgm:prSet>
      <dgm:spPr/>
      <dgm:t>
        <a:bodyPr/>
        <a:lstStyle/>
        <a:p>
          <a:endParaRPr lang="en-US"/>
        </a:p>
      </dgm:t>
    </dgm:pt>
    <dgm:pt modelId="{F65C0DF2-CDCE-154C-AB35-9461DC0A4CF8}" type="pres">
      <dgm:prSet presAssocID="{7A98A80F-E1CA-8443-8A62-B3726B59C7E4}" presName="Name9" presStyleLbl="parChTrans1D2" presStyleIdx="2" presStyleCnt="8"/>
      <dgm:spPr/>
      <dgm:t>
        <a:bodyPr/>
        <a:lstStyle/>
        <a:p>
          <a:endParaRPr lang="en-US"/>
        </a:p>
      </dgm:t>
    </dgm:pt>
    <dgm:pt modelId="{13D2557F-51E5-E64A-92AD-C21DEC661CBF}" type="pres">
      <dgm:prSet presAssocID="{7A98A80F-E1CA-8443-8A62-B3726B59C7E4}" presName="connTx" presStyleLbl="parChTrans1D2" presStyleIdx="2" presStyleCnt="8"/>
      <dgm:spPr/>
      <dgm:t>
        <a:bodyPr/>
        <a:lstStyle/>
        <a:p>
          <a:endParaRPr lang="en-US"/>
        </a:p>
      </dgm:t>
    </dgm:pt>
    <dgm:pt modelId="{1AF7E9DD-D047-5349-9EE0-EDC4B241DFC9}" type="pres">
      <dgm:prSet presAssocID="{25FE9143-A970-AE42-98B9-406F4476C523}" presName="node" presStyleLbl="node1" presStyleIdx="2" presStyleCnt="8" custRadScaleRad="125815" custRadScaleInc="5327">
        <dgm:presLayoutVars>
          <dgm:bulletEnabled val="1"/>
        </dgm:presLayoutVars>
      </dgm:prSet>
      <dgm:spPr/>
      <dgm:t>
        <a:bodyPr/>
        <a:lstStyle/>
        <a:p>
          <a:endParaRPr lang="en-US"/>
        </a:p>
      </dgm:t>
    </dgm:pt>
    <dgm:pt modelId="{36FE1D31-119B-5845-A362-29FDB3BBAD42}" type="pres">
      <dgm:prSet presAssocID="{01857648-0B92-434A-9D6A-927A0A8601AC}" presName="Name9" presStyleLbl="parChTrans1D2" presStyleIdx="3" presStyleCnt="8"/>
      <dgm:spPr/>
      <dgm:t>
        <a:bodyPr/>
        <a:lstStyle/>
        <a:p>
          <a:endParaRPr lang="en-US"/>
        </a:p>
      </dgm:t>
    </dgm:pt>
    <dgm:pt modelId="{A45FF3AF-DDC0-704D-A899-95FE90651A75}" type="pres">
      <dgm:prSet presAssocID="{01857648-0B92-434A-9D6A-927A0A8601AC}" presName="connTx" presStyleLbl="parChTrans1D2" presStyleIdx="3" presStyleCnt="8"/>
      <dgm:spPr/>
      <dgm:t>
        <a:bodyPr/>
        <a:lstStyle/>
        <a:p>
          <a:endParaRPr lang="en-US"/>
        </a:p>
      </dgm:t>
    </dgm:pt>
    <dgm:pt modelId="{41CD869F-7411-514F-8682-79B295CB40A4}" type="pres">
      <dgm:prSet presAssocID="{E60BFD78-3FC6-AF41-B213-8E3E13DB640F}" presName="node" presStyleLbl="node1" presStyleIdx="3" presStyleCnt="8" custRadScaleRad="130882" custRadScaleInc="-25536">
        <dgm:presLayoutVars>
          <dgm:bulletEnabled val="1"/>
        </dgm:presLayoutVars>
      </dgm:prSet>
      <dgm:spPr/>
      <dgm:t>
        <a:bodyPr/>
        <a:lstStyle/>
        <a:p>
          <a:endParaRPr lang="en-US"/>
        </a:p>
      </dgm:t>
    </dgm:pt>
    <dgm:pt modelId="{DA0536F5-9EA4-9A47-BAED-04285720C6D8}" type="pres">
      <dgm:prSet presAssocID="{66938FF1-AC0A-3A4F-B275-A2F7F2ED0E2B}" presName="Name9" presStyleLbl="parChTrans1D2" presStyleIdx="4" presStyleCnt="8"/>
      <dgm:spPr/>
      <dgm:t>
        <a:bodyPr/>
        <a:lstStyle/>
        <a:p>
          <a:endParaRPr lang="en-US"/>
        </a:p>
      </dgm:t>
    </dgm:pt>
    <dgm:pt modelId="{7C0F80D5-6FB9-BB40-911F-DD8EE3563E51}" type="pres">
      <dgm:prSet presAssocID="{66938FF1-AC0A-3A4F-B275-A2F7F2ED0E2B}" presName="connTx" presStyleLbl="parChTrans1D2" presStyleIdx="4" presStyleCnt="8"/>
      <dgm:spPr/>
      <dgm:t>
        <a:bodyPr/>
        <a:lstStyle/>
        <a:p>
          <a:endParaRPr lang="en-US"/>
        </a:p>
      </dgm:t>
    </dgm:pt>
    <dgm:pt modelId="{4F72E691-DA17-FF41-9814-AD74D8C6F291}" type="pres">
      <dgm:prSet presAssocID="{BFC225BA-21DB-B644-953A-EAE47889F73D}" presName="node" presStyleLbl="node1" presStyleIdx="4" presStyleCnt="8" custRadScaleRad="136557" custRadScaleInc="13883">
        <dgm:presLayoutVars>
          <dgm:bulletEnabled val="1"/>
        </dgm:presLayoutVars>
      </dgm:prSet>
      <dgm:spPr/>
      <dgm:t>
        <a:bodyPr/>
        <a:lstStyle/>
        <a:p>
          <a:endParaRPr lang="en-US"/>
        </a:p>
      </dgm:t>
    </dgm:pt>
    <dgm:pt modelId="{C8946242-B4FE-E04D-A1C4-92A6E32F12DE}" type="pres">
      <dgm:prSet presAssocID="{B630EC50-79CE-594D-8938-A2CB8F2F8B7E}" presName="Name9" presStyleLbl="parChTrans1D2" presStyleIdx="5" presStyleCnt="8"/>
      <dgm:spPr/>
      <dgm:t>
        <a:bodyPr/>
        <a:lstStyle/>
        <a:p>
          <a:endParaRPr lang="en-US"/>
        </a:p>
      </dgm:t>
    </dgm:pt>
    <dgm:pt modelId="{D08EFFCC-0B43-7B47-8D97-75E4DCC8FD24}" type="pres">
      <dgm:prSet presAssocID="{B630EC50-79CE-594D-8938-A2CB8F2F8B7E}" presName="connTx" presStyleLbl="parChTrans1D2" presStyleIdx="5" presStyleCnt="8"/>
      <dgm:spPr/>
      <dgm:t>
        <a:bodyPr/>
        <a:lstStyle/>
        <a:p>
          <a:endParaRPr lang="en-US"/>
        </a:p>
      </dgm:t>
    </dgm:pt>
    <dgm:pt modelId="{DD060173-DC79-9E46-A320-DBCA75676EA7}" type="pres">
      <dgm:prSet presAssocID="{85A84941-8A67-744C-8EA3-90B7FE1388D9}" presName="node" presStyleLbl="node1" presStyleIdx="5" presStyleCnt="8" custRadScaleRad="134329" custRadScaleInc="52508">
        <dgm:presLayoutVars>
          <dgm:bulletEnabled val="1"/>
        </dgm:presLayoutVars>
      </dgm:prSet>
      <dgm:spPr/>
      <dgm:t>
        <a:bodyPr/>
        <a:lstStyle/>
        <a:p>
          <a:endParaRPr lang="en-US"/>
        </a:p>
      </dgm:t>
    </dgm:pt>
    <dgm:pt modelId="{AFE1572B-E5ED-DC4C-A982-C1D7F1A01EF5}" type="pres">
      <dgm:prSet presAssocID="{E6CBC3A3-2A54-7B4F-A74B-792B21FACAC6}" presName="Name9" presStyleLbl="parChTrans1D2" presStyleIdx="6" presStyleCnt="8"/>
      <dgm:spPr/>
      <dgm:t>
        <a:bodyPr/>
        <a:lstStyle/>
        <a:p>
          <a:endParaRPr lang="en-US"/>
        </a:p>
      </dgm:t>
    </dgm:pt>
    <dgm:pt modelId="{5F4FC10A-19AB-934F-9A28-24A62DC439DA}" type="pres">
      <dgm:prSet presAssocID="{E6CBC3A3-2A54-7B4F-A74B-792B21FACAC6}" presName="connTx" presStyleLbl="parChTrans1D2" presStyleIdx="6" presStyleCnt="8"/>
      <dgm:spPr/>
      <dgm:t>
        <a:bodyPr/>
        <a:lstStyle/>
        <a:p>
          <a:endParaRPr lang="en-US"/>
        </a:p>
      </dgm:t>
    </dgm:pt>
    <dgm:pt modelId="{6F8D68C0-CB39-3E46-A5F6-E83B5CCB23F8}" type="pres">
      <dgm:prSet presAssocID="{18D41E6D-8B26-1A4D-9029-283566BAA56A}" presName="node" presStyleLbl="node1" presStyleIdx="6" presStyleCnt="8" custRadScaleRad="134344" custRadScaleInc="552">
        <dgm:presLayoutVars>
          <dgm:bulletEnabled val="1"/>
        </dgm:presLayoutVars>
      </dgm:prSet>
      <dgm:spPr/>
      <dgm:t>
        <a:bodyPr/>
        <a:lstStyle/>
        <a:p>
          <a:endParaRPr lang="en-US"/>
        </a:p>
      </dgm:t>
    </dgm:pt>
    <dgm:pt modelId="{9CF67230-8F23-FB44-A29F-087BF33C3A30}" type="pres">
      <dgm:prSet presAssocID="{23397F7C-1526-F843-8F4B-A88888143850}" presName="Name9" presStyleLbl="parChTrans1D2" presStyleIdx="7" presStyleCnt="8"/>
      <dgm:spPr/>
      <dgm:t>
        <a:bodyPr/>
        <a:lstStyle/>
        <a:p>
          <a:endParaRPr lang="en-US"/>
        </a:p>
      </dgm:t>
    </dgm:pt>
    <dgm:pt modelId="{431EF45D-639A-1B46-9AF1-D9C39D57D860}" type="pres">
      <dgm:prSet presAssocID="{23397F7C-1526-F843-8F4B-A88888143850}" presName="connTx" presStyleLbl="parChTrans1D2" presStyleIdx="7" presStyleCnt="8"/>
      <dgm:spPr/>
      <dgm:t>
        <a:bodyPr/>
        <a:lstStyle/>
        <a:p>
          <a:endParaRPr lang="en-US"/>
        </a:p>
      </dgm:t>
    </dgm:pt>
    <dgm:pt modelId="{F852E1AC-9364-634B-955E-917C5001D06A}" type="pres">
      <dgm:prSet presAssocID="{0B359A19-A25D-8843-ABC8-D5C018AB4E6C}" presName="node" presStyleLbl="node1" presStyleIdx="7" presStyleCnt="8" custRadScaleRad="132375" custRadScaleInc="-35552">
        <dgm:presLayoutVars>
          <dgm:bulletEnabled val="1"/>
        </dgm:presLayoutVars>
      </dgm:prSet>
      <dgm:spPr/>
      <dgm:t>
        <a:bodyPr/>
        <a:lstStyle/>
        <a:p>
          <a:endParaRPr lang="en-US"/>
        </a:p>
      </dgm:t>
    </dgm:pt>
  </dgm:ptLst>
  <dgm:cxnLst>
    <dgm:cxn modelId="{FB9D662A-BF0B-E549-96B0-0A805146A9E6}" type="presOf" srcId="{EEF3AC54-6B00-574F-B44D-F8B6BD6C5C32}" destId="{F45E4CB4-9AE4-2446-81D8-201EC64A8341}" srcOrd="0" destOrd="0" presId="urn:microsoft.com/office/officeart/2005/8/layout/radial1"/>
    <dgm:cxn modelId="{74706B53-C071-4E45-B153-4C5C0558F4F6}" type="presOf" srcId="{BFC225BA-21DB-B644-953A-EAE47889F73D}" destId="{4F72E691-DA17-FF41-9814-AD74D8C6F291}" srcOrd="0" destOrd="0" presId="urn:microsoft.com/office/officeart/2005/8/layout/radial1"/>
    <dgm:cxn modelId="{F3283BF7-40CA-954A-8FB6-01FC4D00B35B}" type="presOf" srcId="{E6CBC3A3-2A54-7B4F-A74B-792B21FACAC6}" destId="{AFE1572B-E5ED-DC4C-A982-C1D7F1A01EF5}" srcOrd="0" destOrd="0" presId="urn:microsoft.com/office/officeart/2005/8/layout/radial1"/>
    <dgm:cxn modelId="{7A925EE6-008D-054E-AEB0-39F0ACEF6932}" srcId="{37C6C92A-D1D0-3A43-A4F2-913734C86461}" destId="{F407041C-7E6C-EC41-977B-C059700DB6BC}" srcOrd="1" destOrd="0" parTransId="{FE204D67-3D6A-D846-922B-11A49ABD512C}" sibTransId="{715C5657-8477-3B49-9F7F-F5A998CC8B05}"/>
    <dgm:cxn modelId="{0299EAEF-D983-6644-B461-650BF8CA68B0}" type="presOf" srcId="{E60BFD78-3FC6-AF41-B213-8E3E13DB640F}" destId="{41CD869F-7411-514F-8682-79B295CB40A4}" srcOrd="0" destOrd="0" presId="urn:microsoft.com/office/officeart/2005/8/layout/radial1"/>
    <dgm:cxn modelId="{6AD6C091-E764-4B45-8C55-52E0275DA2BA}" srcId="{37C6C92A-D1D0-3A43-A4F2-913734C86461}" destId="{25FE9143-A970-AE42-98B9-406F4476C523}" srcOrd="2" destOrd="0" parTransId="{7A98A80F-E1CA-8443-8A62-B3726B59C7E4}" sibTransId="{1C61B941-0373-4845-AA66-C46D011C633D}"/>
    <dgm:cxn modelId="{590FB948-5D1A-F840-8F7F-46BDA51FC952}" type="presOf" srcId="{B630EC50-79CE-594D-8938-A2CB8F2F8B7E}" destId="{D08EFFCC-0B43-7B47-8D97-75E4DCC8FD24}" srcOrd="1" destOrd="0" presId="urn:microsoft.com/office/officeart/2005/8/layout/radial1"/>
    <dgm:cxn modelId="{7BD11A36-F88F-4640-BA64-0AE280EF26E5}" type="presOf" srcId="{37C6C92A-D1D0-3A43-A4F2-913734C86461}" destId="{EADCEC84-4304-9046-B9C6-160396BDFDDA}" srcOrd="0" destOrd="0" presId="urn:microsoft.com/office/officeart/2005/8/layout/radial1"/>
    <dgm:cxn modelId="{F1A9C6A1-3203-ED47-9BA3-9ADE84F336D1}" type="presOf" srcId="{FE204D67-3D6A-D846-922B-11A49ABD512C}" destId="{EF37DD6D-57CA-B447-8F6A-152DF43AA5EE}" srcOrd="0" destOrd="0" presId="urn:microsoft.com/office/officeart/2005/8/layout/radial1"/>
    <dgm:cxn modelId="{66725E42-B214-2A48-B09A-B3B54C39F355}" srcId="{37C6C92A-D1D0-3A43-A4F2-913734C86461}" destId="{E74786A2-7151-2B48-BB92-E5DC033CA07A}" srcOrd="0" destOrd="0" parTransId="{EEF3AC54-6B00-574F-B44D-F8B6BD6C5C32}" sibTransId="{69A8C756-BC3D-1343-8019-83887B154B3F}"/>
    <dgm:cxn modelId="{AD1A3D77-B46A-D14D-B9DE-A01DA6EFEA92}" srcId="{37C6C92A-D1D0-3A43-A4F2-913734C86461}" destId="{0B359A19-A25D-8843-ABC8-D5C018AB4E6C}" srcOrd="7" destOrd="0" parTransId="{23397F7C-1526-F843-8F4B-A88888143850}" sibTransId="{2B04E439-46A5-124A-93B9-DF484D9149A0}"/>
    <dgm:cxn modelId="{F5CAE17E-D728-1044-BE7F-391721D244FE}" type="presOf" srcId="{01857648-0B92-434A-9D6A-927A0A8601AC}" destId="{A45FF3AF-DDC0-704D-A899-95FE90651A75}" srcOrd="1" destOrd="0" presId="urn:microsoft.com/office/officeart/2005/8/layout/radial1"/>
    <dgm:cxn modelId="{FC565A6E-5DE7-7D4A-9A71-3F5664A52702}" type="presOf" srcId="{23397F7C-1526-F843-8F4B-A88888143850}" destId="{431EF45D-639A-1B46-9AF1-D9C39D57D860}" srcOrd="1" destOrd="0" presId="urn:microsoft.com/office/officeart/2005/8/layout/radial1"/>
    <dgm:cxn modelId="{F34C287A-95B9-6048-A139-FB2F38A486BF}" type="presOf" srcId="{EEF3AC54-6B00-574F-B44D-F8B6BD6C5C32}" destId="{4D6DEB28-14C8-D047-AA2E-54330FDD473A}" srcOrd="1" destOrd="0" presId="urn:microsoft.com/office/officeart/2005/8/layout/radial1"/>
    <dgm:cxn modelId="{484E4F39-6A68-6743-9AF4-426EE59F3E90}" type="presOf" srcId="{66938FF1-AC0A-3A4F-B275-A2F7F2ED0E2B}" destId="{7C0F80D5-6FB9-BB40-911F-DD8EE3563E51}" srcOrd="1" destOrd="0" presId="urn:microsoft.com/office/officeart/2005/8/layout/radial1"/>
    <dgm:cxn modelId="{72F8D474-2434-1440-B2AF-01713F1DFDFE}" type="presOf" srcId="{E6CBC3A3-2A54-7B4F-A74B-792B21FACAC6}" destId="{5F4FC10A-19AB-934F-9A28-24A62DC439DA}" srcOrd="1" destOrd="0" presId="urn:microsoft.com/office/officeart/2005/8/layout/radial1"/>
    <dgm:cxn modelId="{8793EC4C-ACAE-B049-9DF7-B9266789B4B2}" type="presOf" srcId="{25FE9143-A970-AE42-98B9-406F4476C523}" destId="{1AF7E9DD-D047-5349-9EE0-EDC4B241DFC9}" srcOrd="0" destOrd="0" presId="urn:microsoft.com/office/officeart/2005/8/layout/radial1"/>
    <dgm:cxn modelId="{8442FD79-7ADD-6B45-8ECF-BBF7434E1067}" type="presOf" srcId="{23397F7C-1526-F843-8F4B-A88888143850}" destId="{9CF67230-8F23-FB44-A29F-087BF33C3A30}" srcOrd="0" destOrd="0" presId="urn:microsoft.com/office/officeart/2005/8/layout/radial1"/>
    <dgm:cxn modelId="{784768C3-3D31-9044-8672-2444FB487B69}" type="presOf" srcId="{66938FF1-AC0A-3A4F-B275-A2F7F2ED0E2B}" destId="{DA0536F5-9EA4-9A47-BAED-04285720C6D8}" srcOrd="0" destOrd="0" presId="urn:microsoft.com/office/officeart/2005/8/layout/radial1"/>
    <dgm:cxn modelId="{1C86C195-E273-C547-AC78-2450B4F4287B}" type="presOf" srcId="{85A84941-8A67-744C-8EA3-90B7FE1388D9}" destId="{DD060173-DC79-9E46-A320-DBCA75676EA7}" srcOrd="0" destOrd="0" presId="urn:microsoft.com/office/officeart/2005/8/layout/radial1"/>
    <dgm:cxn modelId="{60F31E53-5ED0-B64B-A35A-C6610DDE9087}" type="presOf" srcId="{0B359A19-A25D-8843-ABC8-D5C018AB4E6C}" destId="{F852E1AC-9364-634B-955E-917C5001D06A}" srcOrd="0" destOrd="0" presId="urn:microsoft.com/office/officeart/2005/8/layout/radial1"/>
    <dgm:cxn modelId="{5606DDBE-0891-E74D-837F-8CF4BD1F1412}" type="presOf" srcId="{7A98A80F-E1CA-8443-8A62-B3726B59C7E4}" destId="{F65C0DF2-CDCE-154C-AB35-9461DC0A4CF8}" srcOrd="0" destOrd="0" presId="urn:microsoft.com/office/officeart/2005/8/layout/radial1"/>
    <dgm:cxn modelId="{3F838076-4B08-5E44-95BE-7CEE5C0A75B6}" type="presOf" srcId="{E9DEBBFE-3213-5F49-8BD5-3B699A0ABACB}" destId="{D8CAAF15-B6B4-D948-ACD7-730DF43D909A}" srcOrd="0" destOrd="0" presId="urn:microsoft.com/office/officeart/2005/8/layout/radial1"/>
    <dgm:cxn modelId="{9C72E9BF-AD17-0A4F-8022-1EEDD6068E9C}" type="presOf" srcId="{FE204D67-3D6A-D846-922B-11A49ABD512C}" destId="{81385FB1-057F-C345-BB99-111398E6E7F0}" srcOrd="1" destOrd="0" presId="urn:microsoft.com/office/officeart/2005/8/layout/radial1"/>
    <dgm:cxn modelId="{24DF3209-7B2B-644F-A262-F51156C65721}" srcId="{E9DEBBFE-3213-5F49-8BD5-3B699A0ABACB}" destId="{37C6C92A-D1D0-3A43-A4F2-913734C86461}" srcOrd="0" destOrd="0" parTransId="{B07FB1C7-68E0-D84A-B94E-14C0B445D19A}" sibTransId="{06116514-E249-D248-A9E1-A8850D206FD1}"/>
    <dgm:cxn modelId="{0EA56E41-D67A-414B-B9F4-403268AD3A47}" srcId="{37C6C92A-D1D0-3A43-A4F2-913734C86461}" destId="{BFC225BA-21DB-B644-953A-EAE47889F73D}" srcOrd="4" destOrd="0" parTransId="{66938FF1-AC0A-3A4F-B275-A2F7F2ED0E2B}" sibTransId="{F7EF4753-0661-C841-A34B-FE2ED1B10CE6}"/>
    <dgm:cxn modelId="{1571D684-ED91-C147-9298-400578DB9C08}" type="presOf" srcId="{7A98A80F-E1CA-8443-8A62-B3726B59C7E4}" destId="{13D2557F-51E5-E64A-92AD-C21DEC661CBF}" srcOrd="1" destOrd="0" presId="urn:microsoft.com/office/officeart/2005/8/layout/radial1"/>
    <dgm:cxn modelId="{BED134E6-A7A4-4149-9C53-46DBFD652B4E}" type="presOf" srcId="{E74786A2-7151-2B48-BB92-E5DC033CA07A}" destId="{564058B6-79CD-154C-91E9-C22025FD9FB5}" srcOrd="0" destOrd="0" presId="urn:microsoft.com/office/officeart/2005/8/layout/radial1"/>
    <dgm:cxn modelId="{4893CFA1-BF13-6B4A-8879-1A81624689FB}" srcId="{37C6C92A-D1D0-3A43-A4F2-913734C86461}" destId="{18D41E6D-8B26-1A4D-9029-283566BAA56A}" srcOrd="6" destOrd="0" parTransId="{E6CBC3A3-2A54-7B4F-A74B-792B21FACAC6}" sibTransId="{D16F81CB-15B3-504B-8CF7-AA82CBFA47B9}"/>
    <dgm:cxn modelId="{D4112BBA-E634-154B-8592-D03D183E6721}" type="presOf" srcId="{F407041C-7E6C-EC41-977B-C059700DB6BC}" destId="{2D0E03A0-091E-6847-996F-CA2E9187035A}" srcOrd="0" destOrd="0" presId="urn:microsoft.com/office/officeart/2005/8/layout/radial1"/>
    <dgm:cxn modelId="{E3EBE86E-A809-5F40-BE72-76882E2E79D7}" type="presOf" srcId="{01857648-0B92-434A-9D6A-927A0A8601AC}" destId="{36FE1D31-119B-5845-A362-29FDB3BBAD42}" srcOrd="0" destOrd="0" presId="urn:microsoft.com/office/officeart/2005/8/layout/radial1"/>
    <dgm:cxn modelId="{F85B053B-988D-F140-8E71-61D975EB7A01}" srcId="{37C6C92A-D1D0-3A43-A4F2-913734C86461}" destId="{85A84941-8A67-744C-8EA3-90B7FE1388D9}" srcOrd="5" destOrd="0" parTransId="{B630EC50-79CE-594D-8938-A2CB8F2F8B7E}" sibTransId="{32182AAA-CEFC-4243-BEBB-1544D1CD5535}"/>
    <dgm:cxn modelId="{7A581BE1-5FE8-0A47-819E-D0EB899D5EFA}" srcId="{37C6C92A-D1D0-3A43-A4F2-913734C86461}" destId="{E60BFD78-3FC6-AF41-B213-8E3E13DB640F}" srcOrd="3" destOrd="0" parTransId="{01857648-0B92-434A-9D6A-927A0A8601AC}" sibTransId="{15E701D3-5FD0-514A-8FFF-CCD1635B4E02}"/>
    <dgm:cxn modelId="{570AF4E7-14AB-C244-8FA6-CF8D3DEA9CAD}" type="presOf" srcId="{B630EC50-79CE-594D-8938-A2CB8F2F8B7E}" destId="{C8946242-B4FE-E04D-A1C4-92A6E32F12DE}" srcOrd="0" destOrd="0" presId="urn:microsoft.com/office/officeart/2005/8/layout/radial1"/>
    <dgm:cxn modelId="{F7FD25D1-1F30-2241-9FCC-95CFA11DAC54}" type="presOf" srcId="{18D41E6D-8B26-1A4D-9029-283566BAA56A}" destId="{6F8D68C0-CB39-3E46-A5F6-E83B5CCB23F8}" srcOrd="0" destOrd="0" presId="urn:microsoft.com/office/officeart/2005/8/layout/radial1"/>
    <dgm:cxn modelId="{87967C19-8DE0-5446-B6FF-8707EC1A1CEB}" type="presParOf" srcId="{D8CAAF15-B6B4-D948-ACD7-730DF43D909A}" destId="{EADCEC84-4304-9046-B9C6-160396BDFDDA}" srcOrd="0" destOrd="0" presId="urn:microsoft.com/office/officeart/2005/8/layout/radial1"/>
    <dgm:cxn modelId="{8537006C-3B31-2F4B-9BF7-E5143B1A7453}" type="presParOf" srcId="{D8CAAF15-B6B4-D948-ACD7-730DF43D909A}" destId="{F45E4CB4-9AE4-2446-81D8-201EC64A8341}" srcOrd="1" destOrd="0" presId="urn:microsoft.com/office/officeart/2005/8/layout/radial1"/>
    <dgm:cxn modelId="{4FB37341-97E5-9947-9072-DA101CBDA519}" type="presParOf" srcId="{F45E4CB4-9AE4-2446-81D8-201EC64A8341}" destId="{4D6DEB28-14C8-D047-AA2E-54330FDD473A}" srcOrd="0" destOrd="0" presId="urn:microsoft.com/office/officeart/2005/8/layout/radial1"/>
    <dgm:cxn modelId="{76B4F43D-BCEC-0A47-B762-2813C319F6F8}" type="presParOf" srcId="{D8CAAF15-B6B4-D948-ACD7-730DF43D909A}" destId="{564058B6-79CD-154C-91E9-C22025FD9FB5}" srcOrd="2" destOrd="0" presId="urn:microsoft.com/office/officeart/2005/8/layout/radial1"/>
    <dgm:cxn modelId="{800C1718-1EB7-9E4E-B21B-CA5C9E9B5E13}" type="presParOf" srcId="{D8CAAF15-B6B4-D948-ACD7-730DF43D909A}" destId="{EF37DD6D-57CA-B447-8F6A-152DF43AA5EE}" srcOrd="3" destOrd="0" presId="urn:microsoft.com/office/officeart/2005/8/layout/radial1"/>
    <dgm:cxn modelId="{675ECC6A-303C-7E4B-BD50-CE02DAB55466}" type="presParOf" srcId="{EF37DD6D-57CA-B447-8F6A-152DF43AA5EE}" destId="{81385FB1-057F-C345-BB99-111398E6E7F0}" srcOrd="0" destOrd="0" presId="urn:microsoft.com/office/officeart/2005/8/layout/radial1"/>
    <dgm:cxn modelId="{90ACD06C-BC15-F045-92A0-3EB2A6AA5D33}" type="presParOf" srcId="{D8CAAF15-B6B4-D948-ACD7-730DF43D909A}" destId="{2D0E03A0-091E-6847-996F-CA2E9187035A}" srcOrd="4" destOrd="0" presId="urn:microsoft.com/office/officeart/2005/8/layout/radial1"/>
    <dgm:cxn modelId="{32F30ABF-CDDF-2542-9377-E0282F33282E}" type="presParOf" srcId="{D8CAAF15-B6B4-D948-ACD7-730DF43D909A}" destId="{F65C0DF2-CDCE-154C-AB35-9461DC0A4CF8}" srcOrd="5" destOrd="0" presId="urn:microsoft.com/office/officeart/2005/8/layout/radial1"/>
    <dgm:cxn modelId="{87CA4AFB-378F-2849-8AF6-2CAB6FF6ACB5}" type="presParOf" srcId="{F65C0DF2-CDCE-154C-AB35-9461DC0A4CF8}" destId="{13D2557F-51E5-E64A-92AD-C21DEC661CBF}" srcOrd="0" destOrd="0" presId="urn:microsoft.com/office/officeart/2005/8/layout/radial1"/>
    <dgm:cxn modelId="{2C7221C9-A279-E948-90CA-F0EAFE208998}" type="presParOf" srcId="{D8CAAF15-B6B4-D948-ACD7-730DF43D909A}" destId="{1AF7E9DD-D047-5349-9EE0-EDC4B241DFC9}" srcOrd="6" destOrd="0" presId="urn:microsoft.com/office/officeart/2005/8/layout/radial1"/>
    <dgm:cxn modelId="{4383AB7B-17AB-9A48-9E67-0AD2841F3B37}" type="presParOf" srcId="{D8CAAF15-B6B4-D948-ACD7-730DF43D909A}" destId="{36FE1D31-119B-5845-A362-29FDB3BBAD42}" srcOrd="7" destOrd="0" presId="urn:microsoft.com/office/officeart/2005/8/layout/radial1"/>
    <dgm:cxn modelId="{02028251-76AC-AE4A-B338-E6495726063B}" type="presParOf" srcId="{36FE1D31-119B-5845-A362-29FDB3BBAD42}" destId="{A45FF3AF-DDC0-704D-A899-95FE90651A75}" srcOrd="0" destOrd="0" presId="urn:microsoft.com/office/officeart/2005/8/layout/radial1"/>
    <dgm:cxn modelId="{C12C3BE3-F9B1-5642-BE27-444D0A21C3AC}" type="presParOf" srcId="{D8CAAF15-B6B4-D948-ACD7-730DF43D909A}" destId="{41CD869F-7411-514F-8682-79B295CB40A4}" srcOrd="8" destOrd="0" presId="urn:microsoft.com/office/officeart/2005/8/layout/radial1"/>
    <dgm:cxn modelId="{B13C0C4F-22F9-E445-9D64-297D0B545694}" type="presParOf" srcId="{D8CAAF15-B6B4-D948-ACD7-730DF43D909A}" destId="{DA0536F5-9EA4-9A47-BAED-04285720C6D8}" srcOrd="9" destOrd="0" presId="urn:microsoft.com/office/officeart/2005/8/layout/radial1"/>
    <dgm:cxn modelId="{6DA502F8-719E-C545-A59B-59C49CD3F6A3}" type="presParOf" srcId="{DA0536F5-9EA4-9A47-BAED-04285720C6D8}" destId="{7C0F80D5-6FB9-BB40-911F-DD8EE3563E51}" srcOrd="0" destOrd="0" presId="urn:microsoft.com/office/officeart/2005/8/layout/radial1"/>
    <dgm:cxn modelId="{73772436-AA2E-7F44-9E0F-A8E46D4DD050}" type="presParOf" srcId="{D8CAAF15-B6B4-D948-ACD7-730DF43D909A}" destId="{4F72E691-DA17-FF41-9814-AD74D8C6F291}" srcOrd="10" destOrd="0" presId="urn:microsoft.com/office/officeart/2005/8/layout/radial1"/>
    <dgm:cxn modelId="{96393D31-1906-A249-A231-1FDABBFC2704}" type="presParOf" srcId="{D8CAAF15-B6B4-D948-ACD7-730DF43D909A}" destId="{C8946242-B4FE-E04D-A1C4-92A6E32F12DE}" srcOrd="11" destOrd="0" presId="urn:microsoft.com/office/officeart/2005/8/layout/radial1"/>
    <dgm:cxn modelId="{D6E6575B-DF11-A449-8208-A8FBAAB2879B}" type="presParOf" srcId="{C8946242-B4FE-E04D-A1C4-92A6E32F12DE}" destId="{D08EFFCC-0B43-7B47-8D97-75E4DCC8FD24}" srcOrd="0" destOrd="0" presId="urn:microsoft.com/office/officeart/2005/8/layout/radial1"/>
    <dgm:cxn modelId="{34FC4808-17A2-5D4E-9CC7-4324A2CB4E6A}" type="presParOf" srcId="{D8CAAF15-B6B4-D948-ACD7-730DF43D909A}" destId="{DD060173-DC79-9E46-A320-DBCA75676EA7}" srcOrd="12" destOrd="0" presId="urn:microsoft.com/office/officeart/2005/8/layout/radial1"/>
    <dgm:cxn modelId="{D151E13A-D1C8-9848-A7AF-C39DE274041A}" type="presParOf" srcId="{D8CAAF15-B6B4-D948-ACD7-730DF43D909A}" destId="{AFE1572B-E5ED-DC4C-A982-C1D7F1A01EF5}" srcOrd="13" destOrd="0" presId="urn:microsoft.com/office/officeart/2005/8/layout/radial1"/>
    <dgm:cxn modelId="{879E364A-B6B3-EA4C-B12B-12E685C97619}" type="presParOf" srcId="{AFE1572B-E5ED-DC4C-A982-C1D7F1A01EF5}" destId="{5F4FC10A-19AB-934F-9A28-24A62DC439DA}" srcOrd="0" destOrd="0" presId="urn:microsoft.com/office/officeart/2005/8/layout/radial1"/>
    <dgm:cxn modelId="{D4BA3004-1139-814A-BE5F-246BDE9890F3}" type="presParOf" srcId="{D8CAAF15-B6B4-D948-ACD7-730DF43D909A}" destId="{6F8D68C0-CB39-3E46-A5F6-E83B5CCB23F8}" srcOrd="14" destOrd="0" presId="urn:microsoft.com/office/officeart/2005/8/layout/radial1"/>
    <dgm:cxn modelId="{AEEEA282-7AF5-364E-8F18-6065B97EC42D}" type="presParOf" srcId="{D8CAAF15-B6B4-D948-ACD7-730DF43D909A}" destId="{9CF67230-8F23-FB44-A29F-087BF33C3A30}" srcOrd="15" destOrd="0" presId="urn:microsoft.com/office/officeart/2005/8/layout/radial1"/>
    <dgm:cxn modelId="{FFB10150-3898-F64B-8044-2D87D19C5AEB}" type="presParOf" srcId="{9CF67230-8F23-FB44-A29F-087BF33C3A30}" destId="{431EF45D-639A-1B46-9AF1-D9C39D57D860}" srcOrd="0" destOrd="0" presId="urn:microsoft.com/office/officeart/2005/8/layout/radial1"/>
    <dgm:cxn modelId="{7F2DE6FE-F467-2149-B50B-B928838DA1C8}" type="presParOf" srcId="{D8CAAF15-B6B4-D948-ACD7-730DF43D909A}" destId="{F852E1AC-9364-634B-955E-917C5001D06A}" srcOrd="1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EF0128-C2FE-4FE1-96BC-1DEE818D78F5}">
      <dsp:nvSpPr>
        <dsp:cNvPr id="0" name=""/>
        <dsp:cNvSpPr/>
      </dsp:nvSpPr>
      <dsp:spPr>
        <a:xfrm>
          <a:off x="5411507" y="1959595"/>
          <a:ext cx="418882" cy="2660008"/>
        </a:xfrm>
        <a:custGeom>
          <a:avLst/>
          <a:gdLst/>
          <a:ahLst/>
          <a:cxnLst/>
          <a:rect l="0" t="0" r="0" b="0"/>
          <a:pathLst>
            <a:path>
              <a:moveTo>
                <a:pt x="0" y="0"/>
              </a:moveTo>
              <a:lnTo>
                <a:pt x="0" y="2660008"/>
              </a:lnTo>
              <a:lnTo>
                <a:pt x="418882" y="266000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4D7AB4-25D0-4E19-9AD7-861E77A3A727}">
      <dsp:nvSpPr>
        <dsp:cNvPr id="0" name=""/>
        <dsp:cNvSpPr/>
      </dsp:nvSpPr>
      <dsp:spPr>
        <a:xfrm>
          <a:off x="5411507" y="1959595"/>
          <a:ext cx="418882" cy="1930817"/>
        </a:xfrm>
        <a:custGeom>
          <a:avLst/>
          <a:gdLst/>
          <a:ahLst/>
          <a:cxnLst/>
          <a:rect l="0" t="0" r="0" b="0"/>
          <a:pathLst>
            <a:path>
              <a:moveTo>
                <a:pt x="0" y="0"/>
              </a:moveTo>
              <a:lnTo>
                <a:pt x="0" y="1930817"/>
              </a:lnTo>
              <a:lnTo>
                <a:pt x="418882" y="193081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6D4C0-F38F-41EB-9812-EF77E08D7A2E}">
      <dsp:nvSpPr>
        <dsp:cNvPr id="0" name=""/>
        <dsp:cNvSpPr/>
      </dsp:nvSpPr>
      <dsp:spPr>
        <a:xfrm>
          <a:off x="5411507" y="1959595"/>
          <a:ext cx="418882" cy="1201625"/>
        </a:xfrm>
        <a:custGeom>
          <a:avLst/>
          <a:gdLst/>
          <a:ahLst/>
          <a:cxnLst/>
          <a:rect l="0" t="0" r="0" b="0"/>
          <a:pathLst>
            <a:path>
              <a:moveTo>
                <a:pt x="0" y="0"/>
              </a:moveTo>
              <a:lnTo>
                <a:pt x="0" y="1201625"/>
              </a:lnTo>
              <a:lnTo>
                <a:pt x="418882" y="120162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DA2D0-A790-4892-B904-2F85821E87B0}">
      <dsp:nvSpPr>
        <dsp:cNvPr id="0" name=""/>
        <dsp:cNvSpPr/>
      </dsp:nvSpPr>
      <dsp:spPr>
        <a:xfrm>
          <a:off x="5411507" y="1959595"/>
          <a:ext cx="418882" cy="472433"/>
        </a:xfrm>
        <a:custGeom>
          <a:avLst/>
          <a:gdLst/>
          <a:ahLst/>
          <a:cxnLst/>
          <a:rect l="0" t="0" r="0" b="0"/>
          <a:pathLst>
            <a:path>
              <a:moveTo>
                <a:pt x="0" y="0"/>
              </a:moveTo>
              <a:lnTo>
                <a:pt x="0" y="472433"/>
              </a:lnTo>
              <a:lnTo>
                <a:pt x="418882" y="47243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00D65E-01E6-4C6D-8C7A-C0A2B32844E6}">
      <dsp:nvSpPr>
        <dsp:cNvPr id="0" name=""/>
        <dsp:cNvSpPr/>
      </dsp:nvSpPr>
      <dsp:spPr>
        <a:xfrm>
          <a:off x="4191000" y="513953"/>
          <a:ext cx="2337526" cy="215676"/>
        </a:xfrm>
        <a:custGeom>
          <a:avLst/>
          <a:gdLst/>
          <a:ahLst/>
          <a:cxnLst/>
          <a:rect l="0" t="0" r="0" b="0"/>
          <a:pathLst>
            <a:path>
              <a:moveTo>
                <a:pt x="0" y="0"/>
              </a:moveTo>
              <a:lnTo>
                <a:pt x="0" y="107838"/>
              </a:lnTo>
              <a:lnTo>
                <a:pt x="2337526" y="107838"/>
              </a:lnTo>
              <a:lnTo>
                <a:pt x="2337526" y="21567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8C0D8-4559-44D1-A975-ECBDB55553EA}">
      <dsp:nvSpPr>
        <dsp:cNvPr id="0" name=""/>
        <dsp:cNvSpPr/>
      </dsp:nvSpPr>
      <dsp:spPr>
        <a:xfrm>
          <a:off x="3121265" y="1972967"/>
          <a:ext cx="290813" cy="1952369"/>
        </a:xfrm>
        <a:custGeom>
          <a:avLst/>
          <a:gdLst/>
          <a:ahLst/>
          <a:cxnLst/>
          <a:rect l="0" t="0" r="0" b="0"/>
          <a:pathLst>
            <a:path>
              <a:moveTo>
                <a:pt x="0" y="0"/>
              </a:moveTo>
              <a:lnTo>
                <a:pt x="0" y="1952369"/>
              </a:lnTo>
              <a:lnTo>
                <a:pt x="290813" y="195236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42E41-5782-4387-ACEB-4C1A10BF631C}">
      <dsp:nvSpPr>
        <dsp:cNvPr id="0" name=""/>
        <dsp:cNvSpPr/>
      </dsp:nvSpPr>
      <dsp:spPr>
        <a:xfrm>
          <a:off x="3121265" y="1972967"/>
          <a:ext cx="290813" cy="1223177"/>
        </a:xfrm>
        <a:custGeom>
          <a:avLst/>
          <a:gdLst/>
          <a:ahLst/>
          <a:cxnLst/>
          <a:rect l="0" t="0" r="0" b="0"/>
          <a:pathLst>
            <a:path>
              <a:moveTo>
                <a:pt x="0" y="0"/>
              </a:moveTo>
              <a:lnTo>
                <a:pt x="0" y="1223177"/>
              </a:lnTo>
              <a:lnTo>
                <a:pt x="290813" y="122317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3A74D4-9158-4870-86D7-1EA67CC037EF}">
      <dsp:nvSpPr>
        <dsp:cNvPr id="0" name=""/>
        <dsp:cNvSpPr/>
      </dsp:nvSpPr>
      <dsp:spPr>
        <a:xfrm>
          <a:off x="3121265" y="1972967"/>
          <a:ext cx="290813" cy="493986"/>
        </a:xfrm>
        <a:custGeom>
          <a:avLst/>
          <a:gdLst/>
          <a:ahLst/>
          <a:cxnLst/>
          <a:rect l="0" t="0" r="0" b="0"/>
          <a:pathLst>
            <a:path>
              <a:moveTo>
                <a:pt x="0" y="0"/>
              </a:moveTo>
              <a:lnTo>
                <a:pt x="0" y="493986"/>
              </a:lnTo>
              <a:lnTo>
                <a:pt x="290813" y="49398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04F38-4C54-4CB9-A667-3683E4C28CE3}">
      <dsp:nvSpPr>
        <dsp:cNvPr id="0" name=""/>
        <dsp:cNvSpPr/>
      </dsp:nvSpPr>
      <dsp:spPr>
        <a:xfrm>
          <a:off x="3923664" y="513953"/>
          <a:ext cx="267335" cy="194124"/>
        </a:xfrm>
        <a:custGeom>
          <a:avLst/>
          <a:gdLst/>
          <a:ahLst/>
          <a:cxnLst/>
          <a:rect l="0" t="0" r="0" b="0"/>
          <a:pathLst>
            <a:path>
              <a:moveTo>
                <a:pt x="267335" y="0"/>
              </a:moveTo>
              <a:lnTo>
                <a:pt x="267335" y="86285"/>
              </a:lnTo>
              <a:lnTo>
                <a:pt x="0" y="86285"/>
              </a:lnTo>
              <a:lnTo>
                <a:pt x="0" y="1941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8C6F82-E272-4513-9E2A-048EE877B3BF}">
      <dsp:nvSpPr>
        <dsp:cNvPr id="0" name=""/>
        <dsp:cNvSpPr/>
      </dsp:nvSpPr>
      <dsp:spPr>
        <a:xfrm>
          <a:off x="675476" y="2042092"/>
          <a:ext cx="341150" cy="1902650"/>
        </a:xfrm>
        <a:custGeom>
          <a:avLst/>
          <a:gdLst/>
          <a:ahLst/>
          <a:cxnLst/>
          <a:rect l="0" t="0" r="0" b="0"/>
          <a:pathLst>
            <a:path>
              <a:moveTo>
                <a:pt x="0" y="0"/>
              </a:moveTo>
              <a:lnTo>
                <a:pt x="0" y="1902650"/>
              </a:lnTo>
              <a:lnTo>
                <a:pt x="341150" y="190265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A42F9-5D74-4AD4-A728-D5CEE286687D}">
      <dsp:nvSpPr>
        <dsp:cNvPr id="0" name=""/>
        <dsp:cNvSpPr/>
      </dsp:nvSpPr>
      <dsp:spPr>
        <a:xfrm>
          <a:off x="675476" y="2042092"/>
          <a:ext cx="341150" cy="1173459"/>
        </a:xfrm>
        <a:custGeom>
          <a:avLst/>
          <a:gdLst/>
          <a:ahLst/>
          <a:cxnLst/>
          <a:rect l="0" t="0" r="0" b="0"/>
          <a:pathLst>
            <a:path>
              <a:moveTo>
                <a:pt x="0" y="0"/>
              </a:moveTo>
              <a:lnTo>
                <a:pt x="0" y="1173459"/>
              </a:lnTo>
              <a:lnTo>
                <a:pt x="341150" y="117345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E9200-1069-4232-B025-D6233BE9C3A4}">
      <dsp:nvSpPr>
        <dsp:cNvPr id="0" name=""/>
        <dsp:cNvSpPr/>
      </dsp:nvSpPr>
      <dsp:spPr>
        <a:xfrm>
          <a:off x="675476" y="2042092"/>
          <a:ext cx="347887" cy="435419"/>
        </a:xfrm>
        <a:custGeom>
          <a:avLst/>
          <a:gdLst/>
          <a:ahLst/>
          <a:cxnLst/>
          <a:rect l="0" t="0" r="0" b="0"/>
          <a:pathLst>
            <a:path>
              <a:moveTo>
                <a:pt x="0" y="0"/>
              </a:moveTo>
              <a:lnTo>
                <a:pt x="0" y="435419"/>
              </a:lnTo>
              <a:lnTo>
                <a:pt x="347887" y="43541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2C8118-F588-4581-A286-47806308164C}">
      <dsp:nvSpPr>
        <dsp:cNvPr id="0" name=""/>
        <dsp:cNvSpPr/>
      </dsp:nvSpPr>
      <dsp:spPr>
        <a:xfrm>
          <a:off x="1570557" y="513953"/>
          <a:ext cx="2620442" cy="243842"/>
        </a:xfrm>
        <a:custGeom>
          <a:avLst/>
          <a:gdLst/>
          <a:ahLst/>
          <a:cxnLst/>
          <a:rect l="0" t="0" r="0" b="0"/>
          <a:pathLst>
            <a:path>
              <a:moveTo>
                <a:pt x="2620442" y="0"/>
              </a:moveTo>
              <a:lnTo>
                <a:pt x="2620442" y="136004"/>
              </a:lnTo>
              <a:lnTo>
                <a:pt x="0" y="136004"/>
              </a:lnTo>
              <a:lnTo>
                <a:pt x="0" y="24384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18887-EFF1-4225-B58C-112B175D81DF}">
      <dsp:nvSpPr>
        <dsp:cNvPr id="0" name=""/>
        <dsp:cNvSpPr/>
      </dsp:nvSpPr>
      <dsp:spPr>
        <a:xfrm>
          <a:off x="2428903" y="437"/>
          <a:ext cx="3524192" cy="51351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School Climate</a:t>
          </a:r>
          <a:endParaRPr lang="en-US" sz="2800" kern="1200" dirty="0"/>
        </a:p>
      </dsp:txBody>
      <dsp:txXfrm>
        <a:off x="2428903" y="437"/>
        <a:ext cx="3524192" cy="513515"/>
      </dsp:txXfrm>
    </dsp:sp>
    <dsp:sp modelId="{23EE8769-15A5-486A-B682-8BBFE8F98CEE}">
      <dsp:nvSpPr>
        <dsp:cNvPr id="0" name=""/>
        <dsp:cNvSpPr/>
      </dsp:nvSpPr>
      <dsp:spPr>
        <a:xfrm>
          <a:off x="451705" y="757795"/>
          <a:ext cx="2237703" cy="128429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u="sng" kern="1200" dirty="0" smtClean="0">
              <a:solidFill>
                <a:schemeClr val="tx2"/>
              </a:solidFill>
            </a:rPr>
            <a:t>Engagement</a:t>
          </a:r>
        </a:p>
        <a:p>
          <a:pPr lvl="0" algn="ctr" defTabSz="889000">
            <a:lnSpc>
              <a:spcPct val="90000"/>
            </a:lnSpc>
            <a:spcBef>
              <a:spcPct val="0"/>
            </a:spcBef>
            <a:spcAft>
              <a:spcPct val="35000"/>
            </a:spcAft>
          </a:pPr>
          <a:r>
            <a:rPr lang="en-US" sz="1400" kern="1200" dirty="0" smtClean="0">
              <a:solidFill>
                <a:srgbClr val="002060"/>
              </a:solidFill>
            </a:rPr>
            <a:t>Check and Connect</a:t>
          </a:r>
        </a:p>
        <a:p>
          <a:pPr lvl="0" algn="ctr" defTabSz="889000">
            <a:lnSpc>
              <a:spcPct val="90000"/>
            </a:lnSpc>
            <a:spcBef>
              <a:spcPct val="0"/>
            </a:spcBef>
            <a:spcAft>
              <a:spcPct val="35000"/>
            </a:spcAft>
          </a:pPr>
          <a:r>
            <a:rPr lang="en-US" sz="1400" kern="1200" dirty="0" smtClean="0">
              <a:solidFill>
                <a:srgbClr val="002060"/>
              </a:solidFill>
            </a:rPr>
            <a:t>Culturally Responsive Teaching </a:t>
          </a:r>
        </a:p>
      </dsp:txBody>
      <dsp:txXfrm>
        <a:off x="451705" y="757795"/>
        <a:ext cx="2237703" cy="1284296"/>
      </dsp:txXfrm>
    </dsp:sp>
    <dsp:sp modelId="{7D0A441C-52F2-416B-BEF9-68320BD4DE4D}">
      <dsp:nvSpPr>
        <dsp:cNvPr id="0" name=""/>
        <dsp:cNvSpPr/>
      </dsp:nvSpPr>
      <dsp:spPr>
        <a:xfrm>
          <a:off x="1023363" y="2220754"/>
          <a:ext cx="1719752" cy="513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Relationships</a:t>
          </a:r>
          <a:endParaRPr lang="en-US" sz="1700" kern="1200" dirty="0"/>
        </a:p>
      </dsp:txBody>
      <dsp:txXfrm>
        <a:off x="1023363" y="2220754"/>
        <a:ext cx="1719752" cy="513515"/>
      </dsp:txXfrm>
    </dsp:sp>
    <dsp:sp modelId="{7A315446-A0EB-4B41-ADCF-1D5A42DD5051}">
      <dsp:nvSpPr>
        <dsp:cNvPr id="0" name=""/>
        <dsp:cNvSpPr/>
      </dsp:nvSpPr>
      <dsp:spPr>
        <a:xfrm>
          <a:off x="1016626" y="2958793"/>
          <a:ext cx="1719752" cy="513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Respect for Diversity</a:t>
          </a:r>
          <a:endParaRPr lang="en-US" sz="1700" kern="1200" dirty="0"/>
        </a:p>
      </dsp:txBody>
      <dsp:txXfrm>
        <a:off x="1016626" y="2958793"/>
        <a:ext cx="1719752" cy="513515"/>
      </dsp:txXfrm>
    </dsp:sp>
    <dsp:sp modelId="{ABB157EB-48B4-455E-805B-00DA71BF7BAC}">
      <dsp:nvSpPr>
        <dsp:cNvPr id="0" name=""/>
        <dsp:cNvSpPr/>
      </dsp:nvSpPr>
      <dsp:spPr>
        <a:xfrm>
          <a:off x="1016626" y="3687985"/>
          <a:ext cx="1719752" cy="513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School Participation</a:t>
          </a:r>
          <a:endParaRPr lang="en-US" sz="1700" kern="1200" dirty="0"/>
        </a:p>
      </dsp:txBody>
      <dsp:txXfrm>
        <a:off x="1016626" y="3687985"/>
        <a:ext cx="1719752" cy="513515"/>
      </dsp:txXfrm>
    </dsp:sp>
    <dsp:sp modelId="{9852ABBC-8C08-4294-B045-88DE89293880}">
      <dsp:nvSpPr>
        <dsp:cNvPr id="0" name=""/>
        <dsp:cNvSpPr/>
      </dsp:nvSpPr>
      <dsp:spPr>
        <a:xfrm>
          <a:off x="2920666" y="708077"/>
          <a:ext cx="2005995" cy="126489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sng" kern="1200" dirty="0" smtClean="0">
              <a:solidFill>
                <a:srgbClr val="1F497D"/>
              </a:solidFill>
            </a:rPr>
            <a:t>Safety</a:t>
          </a:r>
        </a:p>
        <a:p>
          <a:pPr lvl="0" algn="ctr" defTabSz="1066800">
            <a:lnSpc>
              <a:spcPct val="90000"/>
            </a:lnSpc>
            <a:spcBef>
              <a:spcPct val="0"/>
            </a:spcBef>
            <a:spcAft>
              <a:spcPct val="35000"/>
            </a:spcAft>
          </a:pPr>
          <a:r>
            <a:rPr lang="en-US" sz="1400" kern="1200" dirty="0" smtClean="0">
              <a:solidFill>
                <a:srgbClr val="002060"/>
              </a:solidFill>
            </a:rPr>
            <a:t>Olweus Bully Prevention</a:t>
          </a:r>
        </a:p>
        <a:p>
          <a:pPr lvl="0" algn="ctr" defTabSz="1066800">
            <a:lnSpc>
              <a:spcPct val="90000"/>
            </a:lnSpc>
            <a:spcBef>
              <a:spcPct val="0"/>
            </a:spcBef>
            <a:spcAft>
              <a:spcPct val="35000"/>
            </a:spcAft>
          </a:pPr>
          <a:r>
            <a:rPr lang="en-US" sz="1400" kern="1200" dirty="0" smtClean="0">
              <a:solidFill>
                <a:srgbClr val="002060"/>
              </a:solidFill>
            </a:rPr>
            <a:t>Botvin Life Skills</a:t>
          </a:r>
        </a:p>
      </dsp:txBody>
      <dsp:txXfrm>
        <a:off x="2920666" y="708077"/>
        <a:ext cx="2005995" cy="1264890"/>
      </dsp:txXfrm>
    </dsp:sp>
    <dsp:sp modelId="{51F2DD4D-0345-4DD3-9282-ED04CE6FCF3E}">
      <dsp:nvSpPr>
        <dsp:cNvPr id="0" name=""/>
        <dsp:cNvSpPr/>
      </dsp:nvSpPr>
      <dsp:spPr>
        <a:xfrm>
          <a:off x="3412079" y="2210196"/>
          <a:ext cx="1719752" cy="513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Emotional Safety </a:t>
          </a:r>
          <a:endParaRPr lang="en-US" sz="1700" kern="1200" dirty="0"/>
        </a:p>
      </dsp:txBody>
      <dsp:txXfrm>
        <a:off x="3412079" y="2210196"/>
        <a:ext cx="1719752" cy="513515"/>
      </dsp:txXfrm>
    </dsp:sp>
    <dsp:sp modelId="{090F1ADF-5CEA-431F-AB0A-C500D1F70DA5}">
      <dsp:nvSpPr>
        <dsp:cNvPr id="0" name=""/>
        <dsp:cNvSpPr/>
      </dsp:nvSpPr>
      <dsp:spPr>
        <a:xfrm>
          <a:off x="3412079" y="2939387"/>
          <a:ext cx="1719752" cy="513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Physical Safety</a:t>
          </a:r>
          <a:endParaRPr lang="en-US" sz="1700" kern="1200" dirty="0"/>
        </a:p>
      </dsp:txBody>
      <dsp:txXfrm>
        <a:off x="3412079" y="2939387"/>
        <a:ext cx="1719752" cy="513515"/>
      </dsp:txXfrm>
    </dsp:sp>
    <dsp:sp modelId="{80A4A3E4-43D1-4C03-8BE9-CD1A9AF782D6}">
      <dsp:nvSpPr>
        <dsp:cNvPr id="0" name=""/>
        <dsp:cNvSpPr/>
      </dsp:nvSpPr>
      <dsp:spPr>
        <a:xfrm>
          <a:off x="3412079" y="3668579"/>
          <a:ext cx="1708331" cy="513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Substance Use</a:t>
          </a:r>
          <a:endParaRPr lang="en-US" sz="1700" kern="1200" dirty="0"/>
        </a:p>
      </dsp:txBody>
      <dsp:txXfrm>
        <a:off x="3412079" y="3668579"/>
        <a:ext cx="1708331" cy="513515"/>
      </dsp:txXfrm>
    </dsp:sp>
    <dsp:sp modelId="{28B0AA42-EFD1-4DC0-B93F-F814078FDA0A}">
      <dsp:nvSpPr>
        <dsp:cNvPr id="0" name=""/>
        <dsp:cNvSpPr/>
      </dsp:nvSpPr>
      <dsp:spPr>
        <a:xfrm>
          <a:off x="5132252" y="729629"/>
          <a:ext cx="2792546" cy="122996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u="sng" kern="1200" dirty="0" smtClean="0">
              <a:solidFill>
                <a:srgbClr val="1F497D"/>
              </a:solidFill>
            </a:rPr>
            <a:t>Environment</a:t>
          </a:r>
        </a:p>
        <a:p>
          <a:pPr lvl="0" algn="ctr" defTabSz="889000">
            <a:lnSpc>
              <a:spcPct val="90000"/>
            </a:lnSpc>
            <a:spcBef>
              <a:spcPct val="0"/>
            </a:spcBef>
            <a:spcAft>
              <a:spcPct val="35000"/>
            </a:spcAft>
          </a:pPr>
          <a:r>
            <a:rPr lang="en-US" sz="1400" kern="1200" dirty="0" smtClean="0">
              <a:solidFill>
                <a:srgbClr val="002060"/>
              </a:solidFill>
            </a:rPr>
            <a:t>Check in Check Out</a:t>
          </a:r>
        </a:p>
        <a:p>
          <a:pPr lvl="0" algn="ctr" defTabSz="889000">
            <a:lnSpc>
              <a:spcPct val="90000"/>
            </a:lnSpc>
            <a:spcBef>
              <a:spcPct val="0"/>
            </a:spcBef>
            <a:spcAft>
              <a:spcPct val="35000"/>
            </a:spcAft>
          </a:pPr>
          <a:r>
            <a:rPr lang="en-US" sz="1400" kern="1200" dirty="0" smtClean="0">
              <a:solidFill>
                <a:srgbClr val="002060"/>
              </a:solidFill>
            </a:rPr>
            <a:t>+ Academic Support</a:t>
          </a:r>
        </a:p>
        <a:p>
          <a:pPr lvl="0" algn="ctr" defTabSz="889000">
            <a:lnSpc>
              <a:spcPct val="90000"/>
            </a:lnSpc>
            <a:spcBef>
              <a:spcPct val="0"/>
            </a:spcBef>
            <a:spcAft>
              <a:spcPct val="35000"/>
            </a:spcAft>
          </a:pPr>
          <a:r>
            <a:rPr lang="en-US" sz="1400" kern="1200" dirty="0" smtClean="0">
              <a:solidFill>
                <a:srgbClr val="002060"/>
              </a:solidFill>
            </a:rPr>
            <a:t>CBITS &amp; Mental Health Awareness</a:t>
          </a:r>
          <a:endParaRPr lang="en-US" sz="1400" kern="1200" dirty="0">
            <a:solidFill>
              <a:srgbClr val="002060"/>
            </a:solidFill>
          </a:endParaRPr>
        </a:p>
      </dsp:txBody>
      <dsp:txXfrm>
        <a:off x="5132252" y="729629"/>
        <a:ext cx="2792546" cy="1229966"/>
      </dsp:txXfrm>
    </dsp:sp>
    <dsp:sp modelId="{2CEE1E2A-9404-4786-8DE3-B09B636A076D}">
      <dsp:nvSpPr>
        <dsp:cNvPr id="0" name=""/>
        <dsp:cNvSpPr/>
      </dsp:nvSpPr>
      <dsp:spPr>
        <a:xfrm>
          <a:off x="5830389" y="2175272"/>
          <a:ext cx="1719752" cy="513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Physical Environment</a:t>
          </a:r>
          <a:endParaRPr lang="en-US" sz="1700" kern="1200" dirty="0"/>
        </a:p>
      </dsp:txBody>
      <dsp:txXfrm>
        <a:off x="5830389" y="2175272"/>
        <a:ext cx="1719752" cy="513515"/>
      </dsp:txXfrm>
    </dsp:sp>
    <dsp:sp modelId="{920D5C8B-BCA8-46E9-A910-DBEE7D29551A}">
      <dsp:nvSpPr>
        <dsp:cNvPr id="0" name=""/>
        <dsp:cNvSpPr/>
      </dsp:nvSpPr>
      <dsp:spPr>
        <a:xfrm>
          <a:off x="5830389" y="2904463"/>
          <a:ext cx="1719752" cy="513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Academic Environment</a:t>
          </a:r>
          <a:endParaRPr lang="en-US" sz="1700" kern="1200" dirty="0"/>
        </a:p>
      </dsp:txBody>
      <dsp:txXfrm>
        <a:off x="5830389" y="2904463"/>
        <a:ext cx="1719752" cy="513515"/>
      </dsp:txXfrm>
    </dsp:sp>
    <dsp:sp modelId="{11FEE750-7150-4193-9D1E-B8D78363CF02}">
      <dsp:nvSpPr>
        <dsp:cNvPr id="0" name=""/>
        <dsp:cNvSpPr/>
      </dsp:nvSpPr>
      <dsp:spPr>
        <a:xfrm>
          <a:off x="5830389" y="3633655"/>
          <a:ext cx="1719752" cy="513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Wellness</a:t>
          </a:r>
          <a:endParaRPr lang="en-US" sz="1700" kern="1200" dirty="0"/>
        </a:p>
      </dsp:txBody>
      <dsp:txXfrm>
        <a:off x="5830389" y="3633655"/>
        <a:ext cx="1719752" cy="513515"/>
      </dsp:txXfrm>
    </dsp:sp>
    <dsp:sp modelId="{B997AF44-EA3A-4A82-9BBC-E1276EC7C6F0}">
      <dsp:nvSpPr>
        <dsp:cNvPr id="0" name=""/>
        <dsp:cNvSpPr/>
      </dsp:nvSpPr>
      <dsp:spPr>
        <a:xfrm>
          <a:off x="5830389" y="4362846"/>
          <a:ext cx="1719752" cy="513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Disciplinary Environment</a:t>
          </a:r>
          <a:endParaRPr lang="en-US" sz="1700" kern="1200" dirty="0"/>
        </a:p>
      </dsp:txBody>
      <dsp:txXfrm>
        <a:off x="5830389" y="4362846"/>
        <a:ext cx="1719752" cy="5135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DCEC84-4304-9046-B9C6-160396BDFDDA}">
      <dsp:nvSpPr>
        <dsp:cNvPr id="0" name=""/>
        <dsp:cNvSpPr/>
      </dsp:nvSpPr>
      <dsp:spPr>
        <a:xfrm>
          <a:off x="3369100" y="1716610"/>
          <a:ext cx="2090861" cy="185264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Social Skills Curriculum</a:t>
          </a:r>
          <a:endParaRPr lang="en-US" sz="2400" kern="1200" dirty="0"/>
        </a:p>
      </dsp:txBody>
      <dsp:txXfrm>
        <a:off x="3369100" y="1716610"/>
        <a:ext cx="2090861" cy="1852646"/>
      </dsp:txXfrm>
    </dsp:sp>
    <dsp:sp modelId="{F45E4CB4-9AE4-2446-81D8-201EC64A8341}">
      <dsp:nvSpPr>
        <dsp:cNvPr id="0" name=""/>
        <dsp:cNvSpPr/>
      </dsp:nvSpPr>
      <dsp:spPr>
        <a:xfrm rot="16036098">
          <a:off x="4094073" y="1441862"/>
          <a:ext cx="527461" cy="24286"/>
        </a:xfrm>
        <a:custGeom>
          <a:avLst/>
          <a:gdLst/>
          <a:ahLst/>
          <a:cxnLst/>
          <a:rect l="0" t="0" r="0" b="0"/>
          <a:pathLst>
            <a:path>
              <a:moveTo>
                <a:pt x="0" y="12143"/>
              </a:moveTo>
              <a:lnTo>
                <a:pt x="527461" y="121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036098">
        <a:off x="4344617" y="1440819"/>
        <a:ext cx="26373" cy="26373"/>
      </dsp:txXfrm>
    </dsp:sp>
    <dsp:sp modelId="{564058B6-79CD-154C-91E9-C22025FD9FB5}">
      <dsp:nvSpPr>
        <dsp:cNvPr id="0" name=""/>
        <dsp:cNvSpPr/>
      </dsp:nvSpPr>
      <dsp:spPr>
        <a:xfrm>
          <a:off x="3721221" y="0"/>
          <a:ext cx="1191251" cy="11912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Selection Process </a:t>
          </a:r>
          <a:endParaRPr lang="en-US" sz="1200" kern="1200" dirty="0"/>
        </a:p>
      </dsp:txBody>
      <dsp:txXfrm>
        <a:off x="3721221" y="0"/>
        <a:ext cx="1191251" cy="1191251"/>
      </dsp:txXfrm>
    </dsp:sp>
    <dsp:sp modelId="{EF37DD6D-57CA-B447-8F6A-152DF43AA5EE}">
      <dsp:nvSpPr>
        <dsp:cNvPr id="0" name=""/>
        <dsp:cNvSpPr/>
      </dsp:nvSpPr>
      <dsp:spPr>
        <a:xfrm rot="19056600">
          <a:off x="5019640" y="1648783"/>
          <a:ext cx="941404" cy="24286"/>
        </a:xfrm>
        <a:custGeom>
          <a:avLst/>
          <a:gdLst/>
          <a:ahLst/>
          <a:cxnLst/>
          <a:rect l="0" t="0" r="0" b="0"/>
          <a:pathLst>
            <a:path>
              <a:moveTo>
                <a:pt x="0" y="12143"/>
              </a:moveTo>
              <a:lnTo>
                <a:pt x="941404" y="121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056600">
        <a:off x="5466807" y="1637391"/>
        <a:ext cx="47070" cy="47070"/>
      </dsp:txXfrm>
    </dsp:sp>
    <dsp:sp modelId="{2D0E03A0-091E-6847-996F-CA2E9187035A}">
      <dsp:nvSpPr>
        <dsp:cNvPr id="0" name=""/>
        <dsp:cNvSpPr/>
      </dsp:nvSpPr>
      <dsp:spPr>
        <a:xfrm>
          <a:off x="5682277" y="346411"/>
          <a:ext cx="1191251" cy="11912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Team Approach</a:t>
          </a:r>
          <a:endParaRPr lang="en-US" sz="1200" kern="1200" dirty="0"/>
        </a:p>
      </dsp:txBody>
      <dsp:txXfrm>
        <a:off x="5682277" y="346411"/>
        <a:ext cx="1191251" cy="1191251"/>
      </dsp:txXfrm>
    </dsp:sp>
    <dsp:sp modelId="{F65C0DF2-CDCE-154C-AB35-9461DC0A4CF8}">
      <dsp:nvSpPr>
        <dsp:cNvPr id="0" name=""/>
        <dsp:cNvSpPr/>
      </dsp:nvSpPr>
      <dsp:spPr>
        <a:xfrm rot="71914">
          <a:off x="5459571" y="2662153"/>
          <a:ext cx="907975" cy="24286"/>
        </a:xfrm>
        <a:custGeom>
          <a:avLst/>
          <a:gdLst/>
          <a:ahLst/>
          <a:cxnLst/>
          <a:rect l="0" t="0" r="0" b="0"/>
          <a:pathLst>
            <a:path>
              <a:moveTo>
                <a:pt x="0" y="12143"/>
              </a:moveTo>
              <a:lnTo>
                <a:pt x="907975" y="121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71914">
        <a:off x="5890859" y="2651596"/>
        <a:ext cx="45398" cy="45398"/>
      </dsp:txXfrm>
    </dsp:sp>
    <dsp:sp modelId="{1AF7E9DD-D047-5349-9EE0-EDC4B241DFC9}">
      <dsp:nvSpPr>
        <dsp:cNvPr id="0" name=""/>
        <dsp:cNvSpPr/>
      </dsp:nvSpPr>
      <dsp:spPr>
        <a:xfrm>
          <a:off x="6367317" y="2100625"/>
          <a:ext cx="1191251" cy="11912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Data Collection</a:t>
          </a:r>
        </a:p>
        <a:p>
          <a:pPr lvl="0" algn="ctr" defTabSz="533400">
            <a:lnSpc>
              <a:spcPct val="90000"/>
            </a:lnSpc>
            <a:spcBef>
              <a:spcPct val="0"/>
            </a:spcBef>
            <a:spcAft>
              <a:spcPct val="35000"/>
            </a:spcAft>
          </a:pPr>
          <a:r>
            <a:rPr lang="en-US" sz="1200" kern="1200" dirty="0" smtClean="0"/>
            <a:t>Fidelity</a:t>
          </a:r>
        </a:p>
        <a:p>
          <a:pPr lvl="0" algn="ctr" defTabSz="533400">
            <a:lnSpc>
              <a:spcPct val="90000"/>
            </a:lnSpc>
            <a:spcBef>
              <a:spcPct val="0"/>
            </a:spcBef>
            <a:spcAft>
              <a:spcPct val="35000"/>
            </a:spcAft>
          </a:pPr>
          <a:r>
            <a:rPr lang="en-US" sz="1200" kern="1200" dirty="0" smtClean="0"/>
            <a:t>Outcomes</a:t>
          </a:r>
          <a:endParaRPr lang="en-US" sz="1200" kern="1200" dirty="0"/>
        </a:p>
      </dsp:txBody>
      <dsp:txXfrm>
        <a:off x="6367317" y="2100625"/>
        <a:ext cx="1191251" cy="1191251"/>
      </dsp:txXfrm>
    </dsp:sp>
    <dsp:sp modelId="{36FE1D31-119B-5845-A362-29FDB3BBAD42}">
      <dsp:nvSpPr>
        <dsp:cNvPr id="0" name=""/>
        <dsp:cNvSpPr/>
      </dsp:nvSpPr>
      <dsp:spPr>
        <a:xfrm rot="2355264">
          <a:off x="5063044" y="3595270"/>
          <a:ext cx="1063534" cy="24286"/>
        </a:xfrm>
        <a:custGeom>
          <a:avLst/>
          <a:gdLst/>
          <a:ahLst/>
          <a:cxnLst/>
          <a:rect l="0" t="0" r="0" b="0"/>
          <a:pathLst>
            <a:path>
              <a:moveTo>
                <a:pt x="0" y="12143"/>
              </a:moveTo>
              <a:lnTo>
                <a:pt x="1063534" y="121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355264">
        <a:off x="5568223" y="3580825"/>
        <a:ext cx="53176" cy="53176"/>
      </dsp:txXfrm>
    </dsp:sp>
    <dsp:sp modelId="{41CD869F-7411-514F-8682-79B295CB40A4}">
      <dsp:nvSpPr>
        <dsp:cNvPr id="0" name=""/>
        <dsp:cNvSpPr/>
      </dsp:nvSpPr>
      <dsp:spPr>
        <a:xfrm>
          <a:off x="5872175" y="3725162"/>
          <a:ext cx="1191251" cy="11912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SW expectations</a:t>
          </a:r>
        </a:p>
        <a:p>
          <a:pPr lvl="0" algn="ctr" defTabSz="533400">
            <a:lnSpc>
              <a:spcPct val="90000"/>
            </a:lnSpc>
            <a:spcBef>
              <a:spcPct val="0"/>
            </a:spcBef>
            <a:spcAft>
              <a:spcPct val="35000"/>
            </a:spcAft>
          </a:pPr>
          <a:r>
            <a:rPr lang="en-US" sz="1200" kern="1200" dirty="0" smtClean="0"/>
            <a:t>Teaching matrix</a:t>
          </a:r>
          <a:endParaRPr lang="en-US" sz="1200" kern="1200" dirty="0"/>
        </a:p>
      </dsp:txBody>
      <dsp:txXfrm>
        <a:off x="5872175" y="3725162"/>
        <a:ext cx="1191251" cy="1191251"/>
      </dsp:txXfrm>
    </dsp:sp>
    <dsp:sp modelId="{DA0536F5-9EA4-9A47-BAED-04285720C6D8}">
      <dsp:nvSpPr>
        <dsp:cNvPr id="0" name=""/>
        <dsp:cNvSpPr/>
      </dsp:nvSpPr>
      <dsp:spPr>
        <a:xfrm rot="5652686">
          <a:off x="4061809" y="3819614"/>
          <a:ext cx="530363" cy="24286"/>
        </a:xfrm>
        <a:custGeom>
          <a:avLst/>
          <a:gdLst/>
          <a:ahLst/>
          <a:cxnLst/>
          <a:rect l="0" t="0" r="0" b="0"/>
          <a:pathLst>
            <a:path>
              <a:moveTo>
                <a:pt x="0" y="12143"/>
              </a:moveTo>
              <a:lnTo>
                <a:pt x="530363" y="121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652686">
        <a:off x="4313731" y="3818498"/>
        <a:ext cx="26518" cy="26518"/>
      </dsp:txXfrm>
    </dsp:sp>
    <dsp:sp modelId="{4F72E691-DA17-FF41-9814-AD74D8C6F291}">
      <dsp:nvSpPr>
        <dsp:cNvPr id="0" name=""/>
        <dsp:cNvSpPr/>
      </dsp:nvSpPr>
      <dsp:spPr>
        <a:xfrm>
          <a:off x="3668149" y="4094615"/>
          <a:ext cx="1191251" cy="11912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Training and Support for Staff</a:t>
          </a:r>
          <a:endParaRPr lang="en-US" sz="1200" kern="1200" dirty="0"/>
        </a:p>
      </dsp:txBody>
      <dsp:txXfrm>
        <a:off x="3668149" y="4094615"/>
        <a:ext cx="1191251" cy="1191251"/>
      </dsp:txXfrm>
    </dsp:sp>
    <dsp:sp modelId="{C8946242-B4FE-E04D-A1C4-92A6E32F12DE}">
      <dsp:nvSpPr>
        <dsp:cNvPr id="0" name=""/>
        <dsp:cNvSpPr/>
      </dsp:nvSpPr>
      <dsp:spPr>
        <a:xfrm rot="8808858">
          <a:off x="2544018" y="3487638"/>
          <a:ext cx="1120797" cy="24286"/>
        </a:xfrm>
        <a:custGeom>
          <a:avLst/>
          <a:gdLst/>
          <a:ahLst/>
          <a:cxnLst/>
          <a:rect l="0" t="0" r="0" b="0"/>
          <a:pathLst>
            <a:path>
              <a:moveTo>
                <a:pt x="0" y="12143"/>
              </a:moveTo>
              <a:lnTo>
                <a:pt x="1120797" y="121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808858">
        <a:off x="3076396" y="3471761"/>
        <a:ext cx="56039" cy="56039"/>
      </dsp:txXfrm>
    </dsp:sp>
    <dsp:sp modelId="{DD060173-DC79-9E46-A320-DBCA75676EA7}">
      <dsp:nvSpPr>
        <dsp:cNvPr id="0" name=""/>
        <dsp:cNvSpPr/>
      </dsp:nvSpPr>
      <dsp:spPr>
        <a:xfrm>
          <a:off x="1541312" y="3536910"/>
          <a:ext cx="1191251" cy="11912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Priority</a:t>
          </a:r>
        </a:p>
        <a:p>
          <a:pPr lvl="0" algn="ctr" defTabSz="533400">
            <a:lnSpc>
              <a:spcPct val="90000"/>
            </a:lnSpc>
            <a:spcBef>
              <a:spcPct val="0"/>
            </a:spcBef>
            <a:spcAft>
              <a:spcPct val="35000"/>
            </a:spcAft>
          </a:pPr>
          <a:r>
            <a:rPr lang="en-US" sz="1200" kern="1200" dirty="0" smtClean="0"/>
            <a:t>And Authority</a:t>
          </a:r>
          <a:endParaRPr lang="en-US" sz="1200" kern="1200" dirty="0"/>
        </a:p>
      </dsp:txBody>
      <dsp:txXfrm>
        <a:off x="1541312" y="3536910"/>
        <a:ext cx="1191251" cy="1191251"/>
      </dsp:txXfrm>
    </dsp:sp>
    <dsp:sp modelId="{AFE1572B-E5ED-DC4C-A982-C1D7F1A01EF5}">
      <dsp:nvSpPr>
        <dsp:cNvPr id="0" name=""/>
        <dsp:cNvSpPr/>
      </dsp:nvSpPr>
      <dsp:spPr>
        <a:xfrm rot="10807452">
          <a:off x="2288396" y="2627352"/>
          <a:ext cx="1080708" cy="24286"/>
        </a:xfrm>
        <a:custGeom>
          <a:avLst/>
          <a:gdLst/>
          <a:ahLst/>
          <a:cxnLst/>
          <a:rect l="0" t="0" r="0" b="0"/>
          <a:pathLst>
            <a:path>
              <a:moveTo>
                <a:pt x="0" y="12143"/>
              </a:moveTo>
              <a:lnTo>
                <a:pt x="1080708" y="121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7452">
        <a:off x="2801733" y="2612478"/>
        <a:ext cx="54035" cy="54035"/>
      </dsp:txXfrm>
    </dsp:sp>
    <dsp:sp modelId="{6F8D68C0-CB39-3E46-A5F6-E83B5CCB23F8}">
      <dsp:nvSpPr>
        <dsp:cNvPr id="0" name=""/>
        <dsp:cNvSpPr/>
      </dsp:nvSpPr>
      <dsp:spPr>
        <a:xfrm>
          <a:off x="1097147" y="2041407"/>
          <a:ext cx="1191251" cy="11912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Tiered Approach</a:t>
          </a:r>
          <a:endParaRPr lang="en-US" sz="1200" kern="1200" dirty="0"/>
        </a:p>
      </dsp:txBody>
      <dsp:txXfrm>
        <a:off x="1097147" y="2041407"/>
        <a:ext cx="1191251" cy="1191251"/>
      </dsp:txXfrm>
    </dsp:sp>
    <dsp:sp modelId="{9CF67230-8F23-FB44-A29F-087BF33C3A30}">
      <dsp:nvSpPr>
        <dsp:cNvPr id="0" name=""/>
        <dsp:cNvSpPr/>
      </dsp:nvSpPr>
      <dsp:spPr>
        <a:xfrm rot="13020048">
          <a:off x="2638743" y="1702948"/>
          <a:ext cx="1089073" cy="24286"/>
        </a:xfrm>
        <a:custGeom>
          <a:avLst/>
          <a:gdLst/>
          <a:ahLst/>
          <a:cxnLst/>
          <a:rect l="0" t="0" r="0" b="0"/>
          <a:pathLst>
            <a:path>
              <a:moveTo>
                <a:pt x="0" y="12143"/>
              </a:moveTo>
              <a:lnTo>
                <a:pt x="1089073" y="121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020048">
        <a:off x="3156053" y="1687865"/>
        <a:ext cx="54453" cy="54453"/>
      </dsp:txXfrm>
    </dsp:sp>
    <dsp:sp modelId="{F852E1AC-9364-634B-955E-917C5001D06A}">
      <dsp:nvSpPr>
        <dsp:cNvPr id="0" name=""/>
        <dsp:cNvSpPr/>
      </dsp:nvSpPr>
      <dsp:spPr>
        <a:xfrm>
          <a:off x="1677089" y="433286"/>
          <a:ext cx="1191251" cy="11912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Buy In </a:t>
          </a:r>
          <a:endParaRPr lang="en-US" sz="1200" kern="1200" dirty="0"/>
        </a:p>
      </dsp:txBody>
      <dsp:txXfrm>
        <a:off x="1677089" y="433286"/>
        <a:ext cx="1191251" cy="11912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B2AF4-9D16-5B45-85E4-310860546B82}" type="datetimeFigureOut">
              <a:rPr lang="en-US" smtClean="0"/>
              <a:pPr/>
              <a:t>6/12/13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922CA-6FE4-204D-A9A1-42B4A9D91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Statistics" TargetMode="External"/><Relationship Id="rId4" Type="http://schemas.openxmlformats.org/officeDocument/2006/relationships/hyperlink" Target="http://en.wikipedia.org/wiki/Statistical_population" TargetMode="External"/><Relationship Id="rId5" Type="http://schemas.openxmlformats.org/officeDocument/2006/relationships/hyperlink" Target="http://en.wikipedia.org/wiki/Data" TargetMode="External"/><Relationship Id="rId6" Type="http://schemas.openxmlformats.org/officeDocument/2006/relationships/hyperlink" Target="http://en.wikipedia.org/wiki/Descriptive_statistics" TargetMode="External"/><Relationship Id="rId7" Type="http://schemas.openxmlformats.org/officeDocument/2006/relationships/hyperlink" Target="http://en.wikipedia.org/wiki/Inferential_statistics" TargetMode="External"/><Relationship Id="rId8" Type="http://schemas.openxmlformats.org/officeDocument/2006/relationships/hyperlink" Target="http://en.wikipedia.org/wiki/P-value" TargetMode="External"/><Relationship Id="rId9" Type="http://schemas.openxmlformats.org/officeDocument/2006/relationships/hyperlink" Target="http://en.wikipedia.org/wiki/Meta-analysis" TargetMode="External"/><Relationship Id="rId10" Type="http://schemas.openxmlformats.org/officeDocument/2006/relationships/hyperlink" Target="http://en.wikipedia.org/wiki/Statistical_power"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starters, the brain's axons—the long nerve fibers that neurons use to send signals to other neurons—become gradually more insulated with a fatty substance called myelin (the brain's white matter), eventually boosting the axons' transmission speed up to a hundred times. Meanwhile, dendrites, the branchlike extensions that neurons use to receive signals from nearby axons, grow </a:t>
            </a:r>
            <a:r>
              <a:rPr lang="en-US" sz="1200" kern="1200" dirty="0" err="1" smtClean="0">
                <a:solidFill>
                  <a:schemeClr val="tx1"/>
                </a:solidFill>
                <a:latin typeface="+mn-lt"/>
                <a:ea typeface="+mn-ea"/>
                <a:cs typeface="+mn-cs"/>
              </a:rPr>
              <a:t>twiggier</a:t>
            </a:r>
            <a:r>
              <a:rPr lang="en-US" sz="1200" kern="1200" dirty="0" smtClean="0">
                <a:solidFill>
                  <a:schemeClr val="tx1"/>
                </a:solidFill>
                <a:latin typeface="+mn-lt"/>
                <a:ea typeface="+mn-ea"/>
                <a:cs typeface="+mn-cs"/>
              </a:rPr>
              <a:t>, and the most heavily used synapses—the little chemical junctures across which axons and dendrites pass notes—grow richer and stronger. At the same time, synapses that see little use begin to wither. This synaptic pruning, as it is called, causes the brain's cortex—the outer layer of gray matter where we do much of our conscious and complicated thinking—to become thinner but more efficient. Taken together, these changes make the entire brain a much faster and more sophisticated organ.</a:t>
            </a:r>
          </a:p>
          <a:p>
            <a:endParaRPr lang="en-US" dirty="0"/>
          </a:p>
        </p:txBody>
      </p:sp>
      <p:sp>
        <p:nvSpPr>
          <p:cNvPr id="4" name="Footer Placeholder 3"/>
          <p:cNvSpPr>
            <a:spLocks noGrp="1"/>
          </p:cNvSpPr>
          <p:nvPr>
            <p:ph type="ftr" sz="quarter" idx="10"/>
          </p:nvPr>
        </p:nvSpPr>
        <p:spPr/>
        <p:txBody>
          <a:bodyPr/>
          <a:lstStyle/>
          <a:p>
            <a:r>
              <a:rPr lang="en-US" smtClean="0"/>
              <a:t>George &amp; Barrett (2011)</a:t>
            </a:r>
            <a:endParaRPr lang="en-US"/>
          </a:p>
        </p:txBody>
      </p:sp>
      <p:sp>
        <p:nvSpPr>
          <p:cNvPr id="5" name="Slide Number Placeholder 4"/>
          <p:cNvSpPr>
            <a:spLocks noGrp="1"/>
          </p:cNvSpPr>
          <p:nvPr>
            <p:ph type="sldNum" sz="quarter" idx="11"/>
          </p:nvPr>
        </p:nvSpPr>
        <p:spPr/>
        <p:txBody>
          <a:bodyPr/>
          <a:lstStyle/>
          <a:p>
            <a:fld id="{5F6F1A92-E9BD-294B-B992-3A2FD12C6B74}"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6323" name="Notes Placeholder 2"/>
          <p:cNvSpPr>
            <a:spLocks noGrp="1"/>
          </p:cNvSpPr>
          <p:nvPr>
            <p:ph type="body" idx="1"/>
          </p:nvPr>
        </p:nvSpPr>
        <p:spPr bwMode="auto">
          <a:xfrm>
            <a:off x="671514" y="4271963"/>
            <a:ext cx="5484812" cy="4114800"/>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pitchFamily="34" charset="0"/>
              </a:rPr>
              <a:t>© 2012 Dean Fixsen and Karen Blase, National Implementation Research Network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meta</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analysis</a:t>
            </a:r>
            <a:r>
              <a:rPr lang="en-US" sz="1200" b="0" kern="1200" dirty="0" smtClean="0">
                <a:solidFill>
                  <a:schemeClr val="tx1"/>
                </a:solidFill>
                <a:latin typeface="+mn-lt"/>
                <a:ea typeface="+mn-ea"/>
                <a:cs typeface="+mn-cs"/>
              </a:rPr>
              <a:t> refers to methods focused on contrasting and combining results from different studies</a:t>
            </a:r>
          </a:p>
          <a:p>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hlinkClick r:id="rId3"/>
              </a:rPr>
              <a:t>statistics, an </a:t>
            </a:r>
            <a:r>
              <a:rPr lang="en-US" sz="1200" b="1" kern="1200" dirty="0" smtClean="0">
                <a:solidFill>
                  <a:schemeClr val="tx1"/>
                </a:solidFill>
                <a:latin typeface="+mn-lt"/>
                <a:ea typeface="+mn-ea"/>
                <a:cs typeface="+mn-cs"/>
                <a:hlinkClick r:id="rId3"/>
              </a:rPr>
              <a:t>effect size</a:t>
            </a:r>
            <a:r>
              <a:rPr lang="en-US" sz="1200" b="0" kern="1200" dirty="0" smtClean="0">
                <a:solidFill>
                  <a:schemeClr val="tx1"/>
                </a:solidFill>
                <a:latin typeface="+mn-lt"/>
                <a:ea typeface="+mn-ea"/>
                <a:cs typeface="+mn-cs"/>
                <a:hlinkClick r:id="rId3"/>
              </a:rPr>
              <a:t> is a measure of the strength of a phenomenon[1] (for example, the relationship between two variables in a </a:t>
            </a:r>
            <a:r>
              <a:rPr lang="en-US" sz="1200" b="0" kern="1200" dirty="0" smtClean="0">
                <a:solidFill>
                  <a:schemeClr val="tx1"/>
                </a:solidFill>
                <a:latin typeface="+mn-lt"/>
                <a:ea typeface="+mn-ea"/>
                <a:cs typeface="+mn-cs"/>
                <a:hlinkClick r:id="rId4"/>
              </a:rPr>
              <a:t>statistical population) or a sample-based estimate of that quantity. An effect size calculated from </a:t>
            </a:r>
            <a:r>
              <a:rPr lang="en-US" sz="1200" b="0" kern="1200" dirty="0" smtClean="0">
                <a:solidFill>
                  <a:schemeClr val="tx1"/>
                </a:solidFill>
                <a:latin typeface="+mn-lt"/>
                <a:ea typeface="+mn-ea"/>
                <a:cs typeface="+mn-cs"/>
                <a:hlinkClick r:id="rId5"/>
              </a:rPr>
              <a:t>data is a </a:t>
            </a:r>
            <a:r>
              <a:rPr lang="en-US" sz="1200" b="0" kern="1200" dirty="0" smtClean="0">
                <a:solidFill>
                  <a:schemeClr val="tx1"/>
                </a:solidFill>
                <a:latin typeface="+mn-lt"/>
                <a:ea typeface="+mn-ea"/>
                <a:cs typeface="+mn-cs"/>
                <a:hlinkClick r:id="rId6"/>
              </a:rPr>
              <a:t>descriptive statistic that conveys the estimated magnitude of a relationship without making any statement about whether the apparent relationship in the data reflects a true relationship in the </a:t>
            </a:r>
            <a:r>
              <a:rPr lang="en-US" sz="1200" b="0" kern="1200" dirty="0" smtClean="0">
                <a:solidFill>
                  <a:schemeClr val="tx1"/>
                </a:solidFill>
                <a:latin typeface="+mn-lt"/>
                <a:ea typeface="+mn-ea"/>
                <a:cs typeface="+mn-cs"/>
                <a:hlinkClick r:id="rId4"/>
              </a:rPr>
              <a:t>population. In that way, effect sizes complement </a:t>
            </a:r>
            <a:r>
              <a:rPr lang="en-US" sz="1200" b="0" kern="1200" dirty="0" smtClean="0">
                <a:solidFill>
                  <a:schemeClr val="tx1"/>
                </a:solidFill>
                <a:latin typeface="+mn-lt"/>
                <a:ea typeface="+mn-ea"/>
                <a:cs typeface="+mn-cs"/>
                <a:hlinkClick r:id="rId7"/>
              </a:rPr>
              <a:t>inferential statistics such as </a:t>
            </a:r>
            <a:r>
              <a:rPr lang="en-US" sz="1200" b="0" i="1" kern="1200" dirty="0" smtClean="0">
                <a:solidFill>
                  <a:schemeClr val="tx1"/>
                </a:solidFill>
                <a:latin typeface="+mn-lt"/>
                <a:ea typeface="+mn-ea"/>
                <a:cs typeface="+mn-cs"/>
                <a:hlinkClick r:id="rId8"/>
              </a:rPr>
              <a:t>p</a:t>
            </a:r>
            <a:r>
              <a:rPr lang="en-US" sz="1200" b="0" i="0" kern="1200" dirty="0" smtClean="0">
                <a:solidFill>
                  <a:schemeClr val="tx1"/>
                </a:solidFill>
                <a:latin typeface="+mn-lt"/>
                <a:ea typeface="+mn-ea"/>
                <a:cs typeface="+mn-cs"/>
                <a:hlinkClick r:id="rId8"/>
              </a:rPr>
              <a:t>-values. Among other uses, effect size measures play an important role in </a:t>
            </a:r>
            <a:r>
              <a:rPr lang="en-US" sz="1200" b="0" i="0" kern="1200" dirty="0" smtClean="0">
                <a:solidFill>
                  <a:schemeClr val="tx1"/>
                </a:solidFill>
                <a:latin typeface="+mn-lt"/>
                <a:ea typeface="+mn-ea"/>
                <a:cs typeface="+mn-cs"/>
                <a:hlinkClick r:id="rId9"/>
              </a:rPr>
              <a:t>meta-analysis studies that summarize findings from a specific area of research, and in </a:t>
            </a:r>
            <a:r>
              <a:rPr lang="en-US" sz="1200" b="0" i="0" kern="1200" dirty="0" smtClean="0">
                <a:solidFill>
                  <a:schemeClr val="tx1"/>
                </a:solidFill>
                <a:latin typeface="+mn-lt"/>
                <a:ea typeface="+mn-ea"/>
                <a:cs typeface="+mn-cs"/>
                <a:hlinkClick r:id="rId10"/>
              </a:rPr>
              <a:t>statistical power analyses.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5F2CB847-EFB3-F342-B607-98382DAB6296}" type="slidenum">
              <a:rPr lang="en-US" smtClean="0"/>
              <a:pPr/>
              <a:t>22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928569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 Process- to make</a:t>
            </a:r>
            <a:r>
              <a:rPr lang="en-US" baseline="0" dirty="0" smtClean="0"/>
              <a:t> sure it is a good fit and has evidence …peer reviewed evidence </a:t>
            </a:r>
          </a:p>
          <a:p>
            <a:r>
              <a:rPr lang="en-US" baseline="0" dirty="0" smtClean="0"/>
              <a:t>Priority – part of top school improvement goal- resources, visibility and time commitment to practice</a:t>
            </a:r>
            <a:endParaRPr lang="en-US" dirty="0"/>
          </a:p>
        </p:txBody>
      </p:sp>
      <p:sp>
        <p:nvSpPr>
          <p:cNvPr id="4" name="Slide Number Placeholder 3"/>
          <p:cNvSpPr>
            <a:spLocks noGrp="1"/>
          </p:cNvSpPr>
          <p:nvPr>
            <p:ph type="sldNum" sz="quarter" idx="10"/>
          </p:nvPr>
        </p:nvSpPr>
        <p:spPr/>
        <p:txBody>
          <a:bodyPr/>
          <a:lstStyle/>
          <a:p>
            <a:fld id="{5F2CB847-EFB3-F342-B607-98382DAB6296}" type="slidenum">
              <a:rPr lang="en-US" smtClean="0"/>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498770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George &amp; Barrett (2011)</a:t>
            </a:r>
            <a:endParaRPr lang="en-US"/>
          </a:p>
        </p:txBody>
      </p:sp>
      <p:sp>
        <p:nvSpPr>
          <p:cNvPr id="5" name="Slide Number Placeholder 4"/>
          <p:cNvSpPr>
            <a:spLocks noGrp="1"/>
          </p:cNvSpPr>
          <p:nvPr>
            <p:ph type="sldNum" sz="quarter" idx="11"/>
          </p:nvPr>
        </p:nvSpPr>
        <p:spPr/>
        <p:txBody>
          <a:bodyPr/>
          <a:lstStyle/>
          <a:p>
            <a:fld id="{5F6F1A92-E9BD-294B-B992-3A2FD12C6B74}"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D5D62-20F7-4FD8-85D1-A26EDEDA9313}"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D5D62-20F7-4FD8-85D1-A26EDEDA9313}"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593" eaLnBrk="0" hangingPunct="0">
              <a:defRPr sz="2400">
                <a:solidFill>
                  <a:schemeClr val="tx1"/>
                </a:solidFill>
                <a:latin typeface="Arial" charset="0"/>
                <a:ea typeface="ＭＳ Ｐゴシック" charset="0"/>
                <a:cs typeface="ＭＳ Ｐゴシック" charset="0"/>
              </a:defRPr>
            </a:lvl1pPr>
            <a:lvl2pPr marL="37396888" indent="-36946134" defTabSz="91559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F77162-EAF9-F84C-A7FE-5C5113790F73}" type="slidenum">
              <a:rPr lang="en-US" sz="1200"/>
              <a:pPr eaLnBrk="1" hangingPunct="1"/>
              <a:t>39</a:t>
            </a:fld>
            <a:endParaRPr lang="en-US" sz="1200"/>
          </a:p>
        </p:txBody>
      </p:sp>
      <p:sp>
        <p:nvSpPr>
          <p:cNvPr id="115715" name="Rectangle 7"/>
          <p:cNvSpPr txBox="1">
            <a:spLocks noGrp="1" noChangeArrowheads="1"/>
          </p:cNvSpPr>
          <p:nvPr/>
        </p:nvSpPr>
        <p:spPr bwMode="auto">
          <a:xfrm>
            <a:off x="3886618" y="8687425"/>
            <a:ext cx="2971382" cy="4565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0" tIns="45715" rIns="91430" bIns="45715"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9C39B9C-22EF-C040-B0ED-50167E1B9DDF}" type="slidenum">
              <a:rPr lang="en-US" sz="1200">
                <a:solidFill>
                  <a:srgbClr val="000000"/>
                </a:solidFill>
                <a:latin typeface="Times New Roman" charset="0"/>
                <a:cs typeface="Arial" charset="0"/>
              </a:rPr>
              <a:pPr algn="r" eaLnBrk="1" hangingPunct="1"/>
              <a:t>39</a:t>
            </a:fld>
            <a:endParaRPr lang="en-US" sz="1200">
              <a:solidFill>
                <a:srgbClr val="000000"/>
              </a:solidFill>
              <a:latin typeface="Times New Roman" charset="0"/>
              <a:cs typeface="Arial"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bwMode="auto">
          <a:xfrm>
            <a:off x="913669" y="4343713"/>
            <a:ext cx="5030663" cy="411386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ea typeface="ＭＳ Ｐゴシック" charset="0"/>
                <a:cs typeface="ＭＳ Ｐゴシック" charset="0"/>
              </a:rPr>
              <a:t>Teacher efficacy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593" eaLnBrk="0" hangingPunct="0">
              <a:defRPr sz="2400">
                <a:solidFill>
                  <a:schemeClr val="tx1"/>
                </a:solidFill>
                <a:latin typeface="Arial" charset="0"/>
                <a:ea typeface="ＭＳ Ｐゴシック" charset="0"/>
                <a:cs typeface="ＭＳ Ｐゴシック" charset="0"/>
              </a:defRPr>
            </a:lvl1pPr>
            <a:lvl2pPr marL="37396888" indent="-36946134" defTabSz="91559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C82C24-3AA7-524A-B092-5CCA49E7ED39}" type="slidenum">
              <a:rPr lang="en-US" sz="1200"/>
              <a:pPr eaLnBrk="1" hangingPunct="1"/>
              <a:t>42</a:t>
            </a:fld>
            <a:endParaRPr lang="en-US" sz="1200"/>
          </a:p>
        </p:txBody>
      </p:sp>
      <p:sp>
        <p:nvSpPr>
          <p:cNvPr id="117763" name="Rectangle 7"/>
          <p:cNvSpPr txBox="1">
            <a:spLocks noGrp="1" noChangeArrowheads="1"/>
          </p:cNvSpPr>
          <p:nvPr/>
        </p:nvSpPr>
        <p:spPr bwMode="auto">
          <a:xfrm>
            <a:off x="3886618" y="8687425"/>
            <a:ext cx="2971382" cy="4565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0" tIns="45715" rIns="91430" bIns="45715"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5DD5E1F-CD23-7341-94E2-5B1498B5CEEE}" type="slidenum">
              <a:rPr lang="en-US" sz="1200">
                <a:solidFill>
                  <a:srgbClr val="000000"/>
                </a:solidFill>
                <a:latin typeface="Times New Roman" charset="0"/>
                <a:cs typeface="Arial" charset="0"/>
              </a:rPr>
              <a:pPr algn="r" eaLnBrk="1" hangingPunct="1"/>
              <a:t>42</a:t>
            </a:fld>
            <a:endParaRPr lang="en-US" sz="1200">
              <a:solidFill>
                <a:srgbClr val="000000"/>
              </a:solidFill>
              <a:latin typeface="Times New Roman" charset="0"/>
              <a:cs typeface="Arial" charset="0"/>
            </a:endParaRPr>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bwMode="auto">
          <a:xfrm>
            <a:off x="913669" y="4343713"/>
            <a:ext cx="5030663" cy="411386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ea typeface="ＭＳ Ｐゴシック" charset="0"/>
                <a:cs typeface="ＭＳ Ｐゴシック" charset="0"/>
              </a:rPr>
              <a:t>Describe Coach Cascade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593" eaLnBrk="0" hangingPunct="0">
              <a:defRPr sz="2400">
                <a:solidFill>
                  <a:schemeClr val="tx1"/>
                </a:solidFill>
                <a:latin typeface="Arial" charset="0"/>
                <a:ea typeface="ＭＳ Ｐゴシック" charset="0"/>
                <a:cs typeface="ＭＳ Ｐゴシック" charset="0"/>
              </a:defRPr>
            </a:lvl1pPr>
            <a:lvl2pPr marL="37396888" indent="-36946134" defTabSz="91559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7640D6-76B6-994E-9EB5-8650E7B1648F}" type="slidenum">
              <a:rPr lang="en-US" sz="1200"/>
              <a:pPr eaLnBrk="1" hangingPunct="1"/>
              <a:t>43</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a:spcBef>
                <a:spcPct val="0"/>
              </a:spcBef>
            </a:pPr>
            <a:endParaRPr lang="en-US">
              <a:ea typeface="ＭＳ Ｐゴシック" charset="0"/>
              <a:cs typeface="ＭＳ Ｐゴシック" charset="0"/>
            </a:endParaRPr>
          </a:p>
        </p:txBody>
      </p:sp>
      <p:sp>
        <p:nvSpPr>
          <p:cNvPr id="119813" name="Footer Placeholder 4"/>
          <p:cNvSpPr>
            <a:spLocks noGrp="1"/>
          </p:cNvSpPr>
          <p:nvPr>
            <p:ph type="ftr" sz="quarter" idx="4"/>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593" eaLnBrk="0" hangingPunct="0">
              <a:defRPr sz="2400">
                <a:solidFill>
                  <a:schemeClr val="tx1"/>
                </a:solidFill>
                <a:latin typeface="Arial" charset="0"/>
                <a:ea typeface="ＭＳ Ｐゴシック" charset="0"/>
                <a:cs typeface="ＭＳ Ｐゴシック" charset="0"/>
              </a:defRPr>
            </a:lvl1pPr>
            <a:lvl2pPr marL="37396888" indent="-36946134" defTabSz="91559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George &amp; Barrett (2011)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593" eaLnBrk="0" hangingPunct="0">
              <a:defRPr sz="2400">
                <a:solidFill>
                  <a:schemeClr val="tx1"/>
                </a:solidFill>
                <a:latin typeface="Arial" charset="0"/>
                <a:ea typeface="ＭＳ Ｐゴシック" charset="0"/>
                <a:cs typeface="ＭＳ Ｐゴシック" charset="0"/>
              </a:defRPr>
            </a:lvl1pPr>
            <a:lvl2pPr marL="37396888" indent="-36946134" defTabSz="91559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3DB0F8-4460-DC45-A185-AF692128F955}" type="slidenum">
              <a:rPr lang="en-US" sz="1200"/>
              <a:pPr eaLnBrk="1" hangingPunct="1"/>
              <a:t>45</a:t>
            </a:fld>
            <a:endParaRPr lang="en-US" sz="1200"/>
          </a:p>
        </p:txBody>
      </p:sp>
      <p:sp>
        <p:nvSpPr>
          <p:cNvPr id="122883" name="Rectangle 7"/>
          <p:cNvSpPr txBox="1">
            <a:spLocks noGrp="1" noChangeArrowheads="1"/>
          </p:cNvSpPr>
          <p:nvPr/>
        </p:nvSpPr>
        <p:spPr bwMode="auto">
          <a:xfrm>
            <a:off x="3886618" y="8687425"/>
            <a:ext cx="2971382" cy="4565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0" tIns="45715" rIns="91430" bIns="45715"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CEBAB0F-6A48-4749-9470-986F411DC55A}" type="slidenum">
              <a:rPr lang="en-US" sz="1200">
                <a:solidFill>
                  <a:srgbClr val="000000"/>
                </a:solidFill>
                <a:latin typeface="Times New Roman" charset="0"/>
                <a:cs typeface="Arial" charset="0"/>
              </a:rPr>
              <a:pPr algn="r" eaLnBrk="1" hangingPunct="1"/>
              <a:t>45</a:t>
            </a:fld>
            <a:endParaRPr lang="en-US" sz="1200">
              <a:solidFill>
                <a:srgbClr val="000000"/>
              </a:solidFill>
              <a:latin typeface="Times New Roman" charset="0"/>
              <a:cs typeface="Arial"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bwMode="auto">
          <a:xfrm>
            <a:off x="913669" y="4343713"/>
            <a:ext cx="5030663" cy="4113862"/>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Facilitative Admin means- job description, time, funding, space</a:t>
            </a:r>
            <a:r>
              <a:rPr lang="en-US" baseline="0" dirty="0" smtClean="0">
                <a:ea typeface="ＭＳ Ｐゴシック" charset="0"/>
                <a:cs typeface="ＭＳ Ｐゴシック" charset="0"/>
              </a:rPr>
              <a:t> and support for coaches, </a:t>
            </a:r>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Describe </a:t>
            </a:r>
            <a:r>
              <a:rPr lang="en-US" dirty="0">
                <a:ea typeface="ＭＳ Ｐゴシック" charset="0"/>
                <a:cs typeface="ＭＳ Ｐゴシック" charset="0"/>
              </a:rPr>
              <a:t>Coach Cascade</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Talk more about political savvy , sensitivity to language and relationships- mobilizing resources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"We're so used to seeing adolescence as a problem. But the more we learn about what really makes this period unique, the more adolescence starts to seem like a highly functional, even adaptive period. It's exactly what you'd need to do the things you have to do then."</a:t>
            </a:r>
            <a:r>
              <a:rPr lang="en-US" dirty="0" smtClean="0"/>
              <a:t> </a:t>
            </a:r>
          </a:p>
          <a:p>
            <a:r>
              <a:rPr lang="en-US" sz="1200" kern="1200" dirty="0" smtClean="0">
                <a:solidFill>
                  <a:schemeClr val="tx1"/>
                </a:solidFill>
                <a:latin typeface="+mn-lt"/>
                <a:ea typeface="+mn-ea"/>
                <a:cs typeface="+mn-cs"/>
              </a:rPr>
              <a:t>B. J. Casey, a neuroscientist at Weill Cornell Medical College who has spent nearly a decade applying brain and genetic studies to our understanding of adolescence</a:t>
            </a:r>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George &amp; Barrett (2011)</a:t>
            </a:r>
            <a:endParaRPr lang="en-US"/>
          </a:p>
        </p:txBody>
      </p:sp>
      <p:sp>
        <p:nvSpPr>
          <p:cNvPr id="5" name="Slide Number Placeholder 4"/>
          <p:cNvSpPr>
            <a:spLocks noGrp="1"/>
          </p:cNvSpPr>
          <p:nvPr>
            <p:ph type="sldNum" sz="quarter" idx="11"/>
          </p:nvPr>
        </p:nvSpPr>
        <p:spPr/>
        <p:txBody>
          <a:bodyPr/>
          <a:lstStyle/>
          <a:p>
            <a:fld id="{5F6F1A92-E9BD-294B-B992-3A2FD12C6B74}"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1FC9BB-9B88-594C-AB73-3BCEC6959A82}" type="slidenum">
              <a:rPr lang="en-US" smtClean="0"/>
              <a:pPr/>
              <a:t>46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9FE877-64B9-4CE4-B4EA-E8E5A22F5E34}" type="slidenum">
              <a:rPr lang="en-US" smtClean="0"/>
              <a:pPr/>
              <a:t>49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9FE877-64B9-4CE4-B4EA-E8E5A22F5E34}" type="slidenum">
              <a:rPr lang="en-US">
                <a:solidFill>
                  <a:prstClr val="black"/>
                </a:solidFill>
              </a:rPr>
              <a:pPr/>
              <a:t>51</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hdr" sz="quarter" idx="4294967295"/>
          </p:nvPr>
        </p:nvSpPr>
        <p:spPr bwMode="auto">
          <a:xfrm>
            <a:off x="0" y="0"/>
            <a:ext cx="2972950" cy="45813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396888" indent="-369461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latin typeface="Times" charset="0"/>
            </a:endParaRPr>
          </a:p>
        </p:txBody>
      </p:sp>
      <p:sp>
        <p:nvSpPr>
          <p:cNvPr id="70659" name="Rectangle 6"/>
          <p:cNvSpPr>
            <a:spLocks noGrp="1" noChangeArrowheads="1"/>
          </p:cNvSpPr>
          <p:nvPr>
            <p:ph type="ftr" sz="quarter" idx="4"/>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028" eaLnBrk="0" hangingPunct="0">
              <a:defRPr sz="2400">
                <a:solidFill>
                  <a:schemeClr val="tx1"/>
                </a:solidFill>
                <a:latin typeface="Arial" charset="0"/>
                <a:ea typeface="ＭＳ Ｐゴシック" charset="0"/>
                <a:cs typeface="ＭＳ Ｐゴシック" charset="0"/>
              </a:defRPr>
            </a:lvl1pPr>
            <a:lvl2pPr marL="37396888" indent="-36946134" defTabSz="91402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charset="0"/>
              </a:rPr>
              <a:t>Tilly, September 2008</a:t>
            </a:r>
          </a:p>
        </p:txBody>
      </p:sp>
      <p:sp>
        <p:nvSpPr>
          <p:cNvPr id="70660"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028" eaLnBrk="0" hangingPunct="0">
              <a:defRPr sz="2400">
                <a:solidFill>
                  <a:schemeClr val="tx1"/>
                </a:solidFill>
                <a:latin typeface="Arial" charset="0"/>
                <a:ea typeface="ＭＳ Ｐゴシック" charset="0"/>
                <a:cs typeface="ＭＳ Ｐゴシック" charset="0"/>
              </a:defRPr>
            </a:lvl1pPr>
            <a:lvl2pPr marL="37396888" indent="-36946134" defTabSz="91402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F2DB74-3282-3444-8418-4470E6BF5D8F}" type="slidenum">
              <a:rPr lang="en-US" sz="1200"/>
              <a:pPr eaLnBrk="1" hangingPunct="1"/>
              <a:t>54</a:t>
            </a:fld>
            <a:endParaRPr lang="en-US" sz="1200"/>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593" eaLnBrk="0" hangingPunct="0">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cs typeface="ＭＳ Ｐゴシック" charset="0"/>
              </a:defRPr>
            </a:lvl1pPr>
            <a:lvl2pPr marL="37396888" indent="-36946134" defTabSz="915593" eaLnBrk="0" hangingPunct="0">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2pPr>
            <a:lvl3pPr eaLnBrk="0" hangingPunct="0">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3pPr>
            <a:lvl4pPr eaLnBrk="0" hangingPunct="0">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4pPr>
            <a:lvl5pPr eaLnBrk="0" hangingPunct="0">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5pPr>
            <a:lvl6pPr marL="450753" eaLnBrk="0" fontAlgn="base" hangingPunct="0">
              <a:spcBef>
                <a:spcPct val="0"/>
              </a:spcBef>
              <a:spcAft>
                <a:spcPct val="0"/>
              </a:spcAft>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6pPr>
            <a:lvl7pPr marL="901507" eaLnBrk="0" fontAlgn="base" hangingPunct="0">
              <a:spcBef>
                <a:spcPct val="0"/>
              </a:spcBef>
              <a:spcAft>
                <a:spcPct val="0"/>
              </a:spcAft>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7pPr>
            <a:lvl8pPr marL="1352260" eaLnBrk="0" fontAlgn="base" hangingPunct="0">
              <a:spcBef>
                <a:spcPct val="0"/>
              </a:spcBef>
              <a:spcAft>
                <a:spcPct val="0"/>
              </a:spcAft>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8pPr>
            <a:lvl9pPr marL="1803014" eaLnBrk="0" fontAlgn="base" hangingPunct="0">
              <a:spcBef>
                <a:spcPct val="0"/>
              </a:spcBef>
              <a:spcAft>
                <a:spcPct val="0"/>
              </a:spcAft>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9pPr>
          </a:lstStyle>
          <a:p>
            <a:pPr eaLnBrk="1" hangingPunct="1"/>
            <a:r>
              <a:rPr lang="en-US" sz="1200">
                <a:solidFill>
                  <a:srgbClr val="000000"/>
                </a:solidFill>
                <a:cs typeface="Lucida Sans Unicode" charset="0"/>
              </a:rPr>
              <a:t>(c) Dean Fixsen and Karen Blase, 2011</a:t>
            </a:r>
          </a:p>
        </p:txBody>
      </p:sp>
      <p:sp>
        <p:nvSpPr>
          <p:cNvPr id="72707"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593" eaLnBrk="0" hangingPunct="0">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cs typeface="ＭＳ Ｐゴシック" charset="0"/>
              </a:defRPr>
            </a:lvl1pPr>
            <a:lvl2pPr marL="37396888" indent="-36946134" defTabSz="915593" eaLnBrk="0" hangingPunct="0">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2pPr>
            <a:lvl3pPr eaLnBrk="0" hangingPunct="0">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3pPr>
            <a:lvl4pPr eaLnBrk="0" hangingPunct="0">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4pPr>
            <a:lvl5pPr eaLnBrk="0" hangingPunct="0">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5pPr>
            <a:lvl6pPr marL="450753" eaLnBrk="0" fontAlgn="base" hangingPunct="0">
              <a:spcBef>
                <a:spcPct val="0"/>
              </a:spcBef>
              <a:spcAft>
                <a:spcPct val="0"/>
              </a:spcAft>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6pPr>
            <a:lvl7pPr marL="901507" eaLnBrk="0" fontAlgn="base" hangingPunct="0">
              <a:spcBef>
                <a:spcPct val="0"/>
              </a:spcBef>
              <a:spcAft>
                <a:spcPct val="0"/>
              </a:spcAft>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7pPr>
            <a:lvl8pPr marL="1352260" eaLnBrk="0" fontAlgn="base" hangingPunct="0">
              <a:spcBef>
                <a:spcPct val="0"/>
              </a:spcBef>
              <a:spcAft>
                <a:spcPct val="0"/>
              </a:spcAft>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8pPr>
            <a:lvl9pPr marL="1803014" eaLnBrk="0" fontAlgn="base" hangingPunct="0">
              <a:spcBef>
                <a:spcPct val="0"/>
              </a:spcBef>
              <a:spcAft>
                <a:spcPct val="0"/>
              </a:spcAft>
              <a:tabLst>
                <a:tab pos="0" algn="l"/>
                <a:tab pos="901507" algn="l"/>
                <a:tab pos="1803014" algn="l"/>
                <a:tab pos="2704521" algn="l"/>
                <a:tab pos="3606028" algn="l"/>
                <a:tab pos="4507535" algn="l"/>
                <a:tab pos="5409042" algn="l"/>
                <a:tab pos="6310549" algn="l"/>
                <a:tab pos="7212056" algn="l"/>
                <a:tab pos="8113563" algn="l"/>
                <a:tab pos="9015070" algn="l"/>
                <a:tab pos="9916577" algn="l"/>
              </a:tabLst>
              <a:defRPr sz="2400">
                <a:solidFill>
                  <a:schemeClr val="tx1"/>
                </a:solidFill>
                <a:latin typeface="Arial" charset="0"/>
                <a:ea typeface="ＭＳ Ｐゴシック" charset="0"/>
              </a:defRPr>
            </a:lvl9pPr>
          </a:lstStyle>
          <a:p>
            <a:pPr eaLnBrk="1" hangingPunct="1"/>
            <a:fld id="{E3B91927-0176-574F-BC9D-82D2197D57C0}" type="slidenum">
              <a:rPr lang="en-US" sz="1200">
                <a:solidFill>
                  <a:srgbClr val="000000"/>
                </a:solidFill>
                <a:cs typeface="Lucida Sans Unicode" charset="0"/>
              </a:rPr>
              <a:pPr eaLnBrk="1" hangingPunct="1"/>
              <a:t>55</a:t>
            </a:fld>
            <a:endParaRPr lang="en-US" sz="1200">
              <a:solidFill>
                <a:srgbClr val="000000"/>
              </a:solidFill>
              <a:cs typeface="Lucida Sans Unicode" charset="0"/>
            </a:endParaRPr>
          </a:p>
        </p:txBody>
      </p:sp>
      <p:sp>
        <p:nvSpPr>
          <p:cNvPr id="72708" name="Text Box 1"/>
          <p:cNvSpPr txBox="1">
            <a:spLocks noChangeArrowheads="1"/>
          </p:cNvSpPr>
          <p:nvPr/>
        </p:nvSpPr>
        <p:spPr bwMode="auto">
          <a:xfrm>
            <a:off x="0" y="0"/>
            <a:ext cx="2972950" cy="45813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1925" tIns="45785" rIns="91925" bIns="45785"/>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r>
              <a:rPr lang="en-US" sz="1200">
                <a:solidFill>
                  <a:srgbClr val="000000"/>
                </a:solidFill>
                <a:cs typeface="Lucida Sans Unicode" charset="0"/>
              </a:rPr>
              <a:t>Of Pendula and Nails</a:t>
            </a:r>
          </a:p>
        </p:txBody>
      </p:sp>
      <p:sp>
        <p:nvSpPr>
          <p:cNvPr id="72709" name="Text Box 2"/>
          <p:cNvSpPr txBox="1">
            <a:spLocks noChangeArrowheads="1"/>
          </p:cNvSpPr>
          <p:nvPr/>
        </p:nvSpPr>
        <p:spPr bwMode="auto">
          <a:xfrm>
            <a:off x="0" y="8685863"/>
            <a:ext cx="2972950" cy="4581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1925" tIns="45785" rIns="91925" bIns="45785"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r>
              <a:rPr lang="en-US" sz="1200">
                <a:solidFill>
                  <a:srgbClr val="000000"/>
                </a:solidFill>
                <a:cs typeface="Lucida Sans Unicode" charset="0"/>
              </a:rPr>
              <a:t>Tilly, September 2008</a:t>
            </a:r>
          </a:p>
        </p:txBody>
      </p:sp>
      <p:sp>
        <p:nvSpPr>
          <p:cNvPr id="72710" name="Text Box 3"/>
          <p:cNvSpPr txBox="1">
            <a:spLocks noChangeArrowheads="1"/>
          </p:cNvSpPr>
          <p:nvPr/>
        </p:nvSpPr>
        <p:spPr bwMode="auto">
          <a:xfrm>
            <a:off x="3885052" y="8685863"/>
            <a:ext cx="2972949" cy="4581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1925" tIns="45785" rIns="91925" bIns="45785"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fld id="{420212B6-E69D-F247-A435-F3E925FD024E}" type="slidenum">
              <a:rPr lang="en-US" sz="1200">
                <a:solidFill>
                  <a:srgbClr val="000000"/>
                </a:solidFill>
                <a:cs typeface="Lucida Sans Unicode" charset="0"/>
              </a:rPr>
              <a:pPr algn="r" eaLnBrk="1" hangingPunct="1"/>
              <a:t>55</a:t>
            </a:fld>
            <a:endParaRPr lang="en-US" sz="1200">
              <a:solidFill>
                <a:srgbClr val="000000"/>
              </a:solidFill>
              <a:cs typeface="Lucida Sans Unicode" charset="0"/>
            </a:endParaRPr>
          </a:p>
        </p:txBody>
      </p:sp>
      <p:sp>
        <p:nvSpPr>
          <p:cNvPr id="72711" name="Rectangle 4"/>
          <p:cNvSpPr>
            <a:spLocks noGrp="1" noRot="1" noChangeAspect="1" noChangeArrowheads="1" noTextEdit="1"/>
          </p:cNvSpPr>
          <p:nvPr>
            <p:ph type="sldImg"/>
          </p:nvPr>
        </p:nvSpPr>
        <p:spPr>
          <a:xfrm>
            <a:off x="1137776" y="684862"/>
            <a:ext cx="4584016" cy="3429000"/>
          </a:xfrm>
          <a:solidFill>
            <a:srgbClr val="FFFFFF"/>
          </a:solidFill>
          <a:ln/>
        </p:spPr>
      </p:sp>
      <p:sp>
        <p:nvSpPr>
          <p:cNvPr id="72712" name="Rectangle 5"/>
          <p:cNvSpPr>
            <a:spLocks noGrp="1" noChangeArrowheads="1"/>
          </p:cNvSpPr>
          <p:nvPr>
            <p:ph type="body" idx="1"/>
          </p:nvPr>
        </p:nvSpPr>
        <p:spPr bwMode="auto">
          <a:xfrm>
            <a:off x="686427" y="4345277"/>
            <a:ext cx="5486714" cy="4115425"/>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numCol="1" anchor="ctr" anchorCtr="0" compatLnSpc="1">
            <a:prstTxWarp prst="textNoShape">
              <a:avLst/>
            </a:prstTxWarp>
          </a:bodyPr>
          <a:lstStyle/>
          <a:p>
            <a:pPr>
              <a:spcBef>
                <a:spcPts val="444"/>
              </a:spcBef>
              <a:tabLst>
                <a:tab pos="0" algn="l"/>
                <a:tab pos="901507" algn="l"/>
                <a:tab pos="1803014" algn="l"/>
                <a:tab pos="2704521" algn="l"/>
                <a:tab pos="3606028" algn="l"/>
                <a:tab pos="4507535" algn="l"/>
                <a:tab pos="5409042" algn="l"/>
                <a:tab pos="6310549" algn="l"/>
                <a:tab pos="7212056" algn="l"/>
                <a:tab pos="8113563" algn="l"/>
                <a:tab pos="9015070" algn="l"/>
                <a:tab pos="9916577" algn="l"/>
              </a:tabLst>
            </a:pPr>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400" b="1">
                <a:ea typeface="ＭＳ Ｐゴシック" charset="0"/>
                <a:cs typeface="ＭＳ Ｐゴシック" charset="0"/>
              </a:rPr>
              <a:t>If</a:t>
            </a:r>
            <a:r>
              <a:rPr lang="en-US">
                <a:ea typeface="ＭＳ Ｐゴシック" charset="0"/>
                <a:cs typeface="ＭＳ Ｐゴシック" charset="0"/>
              </a:rPr>
              <a:t> Professional Problem-Solving in an RtI framework has 9 Critical Components such as Parent Involvement, Developing Problem Statements, Systematic Data Collection, etc. </a:t>
            </a:r>
            <a:r>
              <a:rPr lang="en-US" sz="1400" b="1">
                <a:ea typeface="ＭＳ Ｐゴシック" charset="0"/>
                <a:cs typeface="ＭＳ Ｐゴシック" charset="0"/>
              </a:rPr>
              <a:t>Then</a:t>
            </a:r>
            <a:r>
              <a:rPr lang="en-US">
                <a:ea typeface="ＭＳ Ｐゴシック" charset="0"/>
                <a:cs typeface="ＭＳ Ｐゴシック" charset="0"/>
              </a:rPr>
              <a:t> each of these 9 Critical Components would have a practice profile that describes the critical component, the Activities of the people who are implementing the critical component, and would include a range of acceptable variations - the ideal or gold standard, acceptable variations, and unacceptable variations.  You don</a:t>
            </a:r>
            <a:r>
              <a:rPr lang="ja-JP" altLang="en-US">
                <a:ea typeface="ＭＳ Ｐゴシック" charset="0"/>
                <a:cs typeface="ＭＳ Ｐゴシック" charset="0"/>
              </a:rPr>
              <a:t>’</a:t>
            </a:r>
            <a:r>
              <a:rPr lang="en-US">
                <a:ea typeface="ＭＳ Ｐゴシック" charset="0"/>
                <a:cs typeface="ＭＳ Ｐゴシック" charset="0"/>
              </a:rPr>
              <a:t>t necessarily have to have more than one Unacceptable variation - this just happens to be the template.  You can modify the template to have more than one Acceptable Variation as well., </a:t>
            </a:r>
          </a:p>
          <a:p>
            <a:endParaRPr lang="en-US">
              <a:ea typeface="ＭＳ Ｐゴシック" charset="0"/>
              <a:cs typeface="ＭＳ Ｐゴシック" charset="0"/>
            </a:endParaRPr>
          </a:p>
          <a:p>
            <a:r>
              <a:rPr lang="en-US">
                <a:ea typeface="ＭＳ Ｐゴシック" charset="0"/>
                <a:cs typeface="ＭＳ Ｐゴシック" charset="0"/>
              </a:rPr>
              <a:t>The important big idea is that you define the intervention or initiative through the critical components and the description of the variations that express that Critical Component.</a:t>
            </a:r>
          </a:p>
          <a:p>
            <a:endParaRPr lang="en-US">
              <a:ea typeface="ＭＳ Ｐゴシック" charset="0"/>
              <a:cs typeface="ＭＳ Ｐゴシック" charset="0"/>
            </a:endParaRPr>
          </a:p>
          <a:p>
            <a:r>
              <a:rPr lang="en-US">
                <a:ea typeface="ＭＳ Ｐゴシック" charset="0"/>
                <a:cs typeface="ＭＳ Ｐゴシック" charset="0"/>
              </a:rPr>
              <a:t>NEVADA</a:t>
            </a:r>
          </a:p>
          <a:p>
            <a:r>
              <a:rPr lang="en-US">
                <a:ea typeface="ＭＳ Ｐゴシック" charset="0"/>
                <a:cs typeface="ＭＳ Ｐゴシック" charset="0"/>
              </a:rPr>
              <a:t> Had A – E As a problem-solving model, the Instructional Coaching Model includes all of these 9 components.</a:t>
            </a:r>
          </a:p>
          <a:p>
            <a:endParaRPr lang="en-US">
              <a:ea typeface="ＭＳ Ｐゴシック" charset="0"/>
              <a:cs typeface="ＭＳ Ｐゴシック" charset="0"/>
            </a:endParaRPr>
          </a:p>
        </p:txBody>
      </p:sp>
      <p:sp>
        <p:nvSpPr>
          <p:cNvPr id="74756" name="Footer Placeholder 3"/>
          <p:cNvSpPr>
            <a:spLocks noGrp="1"/>
          </p:cNvSpPr>
          <p:nvPr>
            <p:ph type="ftr" sz="quarter" idx="4"/>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 Dean Fixsen and Karen Blase, 2004</a:t>
            </a:r>
          </a:p>
        </p:txBody>
      </p:sp>
      <p:sp>
        <p:nvSpPr>
          <p:cNvPr id="74757" name="Slide Number Placeholder 4"/>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D89A57-2636-1444-8F78-2856D12316E7}" type="slidenum">
              <a:rPr lang="en-US" sz="1200"/>
              <a:pPr eaLnBrk="1" hangingPunct="1"/>
              <a:t>56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400" b="1">
                <a:ea typeface="ＭＳ Ｐゴシック" charset="0"/>
                <a:cs typeface="ＭＳ Ｐゴシック" charset="0"/>
              </a:rPr>
              <a:t>If</a:t>
            </a:r>
            <a:r>
              <a:rPr lang="en-US">
                <a:ea typeface="ＭＳ Ｐゴシック" charset="0"/>
                <a:cs typeface="ＭＳ Ｐゴシック" charset="0"/>
              </a:rPr>
              <a:t> Professional Problem-Solving in an RtI framework has 9 Critical Components such as Parent Involvement, Developing Problem Statements, Systematic Data Collection, etc. </a:t>
            </a:r>
            <a:r>
              <a:rPr lang="en-US" sz="1400" b="1">
                <a:ea typeface="ＭＳ Ｐゴシック" charset="0"/>
                <a:cs typeface="ＭＳ Ｐゴシック" charset="0"/>
              </a:rPr>
              <a:t>Then</a:t>
            </a:r>
            <a:r>
              <a:rPr lang="en-US">
                <a:ea typeface="ＭＳ Ｐゴシック" charset="0"/>
                <a:cs typeface="ＭＳ Ｐゴシック" charset="0"/>
              </a:rPr>
              <a:t> each of these 9 Critical Components would have a practice profile that describes the critical component, the Activities of the people who are implementing the critical component, and would include a range of acceptable variations - the ideal or gold standard, acceptable variations, and unacceptable variations.  You don</a:t>
            </a:r>
            <a:r>
              <a:rPr lang="ja-JP" altLang="en-US">
                <a:ea typeface="ＭＳ Ｐゴシック" charset="0"/>
                <a:cs typeface="ＭＳ Ｐゴシック" charset="0"/>
              </a:rPr>
              <a:t>’</a:t>
            </a:r>
            <a:r>
              <a:rPr lang="en-US">
                <a:ea typeface="ＭＳ Ｐゴシック" charset="0"/>
                <a:cs typeface="ＭＳ Ｐゴシック" charset="0"/>
              </a:rPr>
              <a:t>t necessarily have to have more than one Unacceptable variation - this just happens to be the template.  You can modify the template to have more than one Acceptable Variation as well., </a:t>
            </a:r>
          </a:p>
          <a:p>
            <a:endParaRPr lang="en-US">
              <a:ea typeface="ＭＳ Ｐゴシック" charset="0"/>
              <a:cs typeface="ＭＳ Ｐゴシック" charset="0"/>
            </a:endParaRPr>
          </a:p>
          <a:p>
            <a:r>
              <a:rPr lang="en-US">
                <a:ea typeface="ＭＳ Ｐゴシック" charset="0"/>
                <a:cs typeface="ＭＳ Ｐゴシック" charset="0"/>
              </a:rPr>
              <a:t>The important big idea is that you define the intervention or initiative through the critical components and the description of the variations that express that Critical Component.</a:t>
            </a:r>
          </a:p>
          <a:p>
            <a:endParaRPr lang="en-US">
              <a:ea typeface="ＭＳ Ｐゴシック" charset="0"/>
              <a:cs typeface="ＭＳ Ｐゴシック" charset="0"/>
            </a:endParaRPr>
          </a:p>
          <a:p>
            <a:r>
              <a:rPr lang="en-US">
                <a:ea typeface="ＭＳ Ｐゴシック" charset="0"/>
                <a:cs typeface="ＭＳ Ｐゴシック" charset="0"/>
              </a:rPr>
              <a:t>NEVADA</a:t>
            </a:r>
          </a:p>
          <a:p>
            <a:r>
              <a:rPr lang="en-US">
                <a:ea typeface="ＭＳ Ｐゴシック" charset="0"/>
                <a:cs typeface="ＭＳ Ｐゴシック" charset="0"/>
              </a:rPr>
              <a:t> Had A – E As a problem-solving model, the Instructional Coaching Model includes all of these 9 components.</a:t>
            </a:r>
          </a:p>
          <a:p>
            <a:endParaRPr lang="en-US">
              <a:ea typeface="ＭＳ Ｐゴシック" charset="0"/>
              <a:cs typeface="ＭＳ Ｐゴシック" charset="0"/>
            </a:endParaRPr>
          </a:p>
        </p:txBody>
      </p:sp>
      <p:sp>
        <p:nvSpPr>
          <p:cNvPr id="76804" name="Footer Placeholder 3"/>
          <p:cNvSpPr>
            <a:spLocks noGrp="1"/>
          </p:cNvSpPr>
          <p:nvPr>
            <p:ph type="ftr" sz="quarter" idx="4"/>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 Dean Fixsen and Karen Blase, 2004</a:t>
            </a:r>
          </a:p>
        </p:txBody>
      </p:sp>
      <p:sp>
        <p:nvSpPr>
          <p:cNvPr id="76805" name="Slide Number Placeholder 4"/>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7A275E-3F1D-724B-8613-9D3B4682F186}" type="slidenum">
              <a:rPr lang="en-US" sz="1200"/>
              <a:pPr eaLnBrk="1" hangingPunct="1"/>
              <a:t>57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charset="0"/>
                <a:cs typeface="ＭＳ Ｐゴシック" charset="0"/>
              </a:rPr>
              <a:t> </a:t>
            </a:r>
          </a:p>
        </p:txBody>
      </p:sp>
      <p:sp>
        <p:nvSpPr>
          <p:cNvPr id="78852" name="Footer Placeholder 3"/>
          <p:cNvSpPr>
            <a:spLocks noGrp="1"/>
          </p:cNvSpPr>
          <p:nvPr>
            <p:ph type="ftr" sz="quarter" idx="4"/>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 Dean Fixsen and Karen Blase, 2004</a:t>
            </a:r>
          </a:p>
        </p:txBody>
      </p:sp>
      <p:sp>
        <p:nvSpPr>
          <p:cNvPr id="78853" name="Slide Number Placeholder 4"/>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00FF98-83B5-AE45-8599-D9EB6454E9BF}" type="slidenum">
              <a:rPr lang="en-US" sz="1200"/>
              <a:pPr eaLnBrk="1" hangingPunct="1"/>
              <a:t>58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charset="0"/>
                <a:cs typeface="ＭＳ Ｐゴシック" charset="0"/>
              </a:rPr>
              <a:t> </a:t>
            </a:r>
          </a:p>
        </p:txBody>
      </p:sp>
      <p:sp>
        <p:nvSpPr>
          <p:cNvPr id="80900" name="Footer Placeholder 3"/>
          <p:cNvSpPr>
            <a:spLocks noGrp="1"/>
          </p:cNvSpPr>
          <p:nvPr>
            <p:ph type="ftr" sz="quarter" idx="4"/>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 Dean Fixsen and Karen Blase, 2004</a:t>
            </a:r>
          </a:p>
        </p:txBody>
      </p:sp>
      <p:sp>
        <p:nvSpPr>
          <p:cNvPr id="80901" name="Slide Number Placeholder 4"/>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AC53D9-0E33-F54F-ABAF-FE168DCFAB30}" type="slidenum">
              <a:rPr lang="en-US" sz="1200"/>
              <a:pPr eaLnBrk="1" hangingPunct="1"/>
              <a:t>59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sp>
      <p:sp>
        <p:nvSpPr>
          <p:cNvPr id="55298"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Wayne/Beth</a:t>
            </a:r>
          </a:p>
        </p:txBody>
      </p:sp>
      <p:sp>
        <p:nvSpPr>
          <p:cNvPr id="55299" name="Slide Number Placehold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4B07F4-E81C-B64B-9C58-2CE6355ECAAA}"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endParaRPr lang="en-US">
              <a:ea typeface="ＭＳ Ｐゴシック" charset="0"/>
              <a:cs typeface="ＭＳ Ｐゴシック" charset="0"/>
            </a:endParaRPr>
          </a:p>
        </p:txBody>
      </p:sp>
      <p:sp>
        <p:nvSpPr>
          <p:cNvPr id="82948" name="Footer Placeholder 3"/>
          <p:cNvSpPr>
            <a:spLocks noGrp="1"/>
          </p:cNvSpPr>
          <p:nvPr>
            <p:ph type="ftr" sz="quarter" idx="4"/>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 Dean Fixsen and Karen Blase, 2004</a:t>
            </a:r>
          </a:p>
        </p:txBody>
      </p:sp>
      <p:sp>
        <p:nvSpPr>
          <p:cNvPr id="82949" name="Slide Number Placeholder 4"/>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2F885C-9BE3-DE44-B0C0-07332E74DE4B}" type="slidenum">
              <a:rPr lang="en-US" sz="1200"/>
              <a:pPr eaLnBrk="1" hangingPunct="1"/>
              <a:t>60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endParaRPr lang="en-US">
              <a:ea typeface="ＭＳ Ｐゴシック" charset="0"/>
              <a:cs typeface="ＭＳ Ｐゴシック" charset="0"/>
            </a:endParaRPr>
          </a:p>
        </p:txBody>
      </p:sp>
      <p:sp>
        <p:nvSpPr>
          <p:cNvPr id="84996" name="Footer Placeholder 3"/>
          <p:cNvSpPr>
            <a:spLocks noGrp="1"/>
          </p:cNvSpPr>
          <p:nvPr>
            <p:ph type="ftr" sz="quarter" idx="4"/>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 Dean Fixsen and Karen Blase, 2004</a:t>
            </a:r>
          </a:p>
        </p:txBody>
      </p:sp>
      <p:sp>
        <p:nvSpPr>
          <p:cNvPr id="84997" name="Slide Number Placeholder 4"/>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2463" eaLnBrk="0" hangingPunct="0">
              <a:defRPr sz="2400">
                <a:solidFill>
                  <a:schemeClr val="tx1"/>
                </a:solidFill>
                <a:latin typeface="Arial" charset="0"/>
                <a:ea typeface="ＭＳ Ｐゴシック" charset="0"/>
                <a:cs typeface="ＭＳ Ｐゴシック" charset="0"/>
              </a:defRPr>
            </a:lvl1pPr>
            <a:lvl2pPr marL="37396888" indent="-36946134" defTabSz="91246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0753" eaLnBrk="0" fontAlgn="base" hangingPunct="0">
              <a:spcBef>
                <a:spcPct val="0"/>
              </a:spcBef>
              <a:spcAft>
                <a:spcPct val="0"/>
              </a:spcAft>
              <a:defRPr sz="2400">
                <a:solidFill>
                  <a:schemeClr val="tx1"/>
                </a:solidFill>
                <a:latin typeface="Arial" charset="0"/>
                <a:ea typeface="ＭＳ Ｐゴシック" charset="0"/>
              </a:defRPr>
            </a:lvl6pPr>
            <a:lvl7pPr marL="901507" eaLnBrk="0" fontAlgn="base" hangingPunct="0">
              <a:spcBef>
                <a:spcPct val="0"/>
              </a:spcBef>
              <a:spcAft>
                <a:spcPct val="0"/>
              </a:spcAft>
              <a:defRPr sz="2400">
                <a:solidFill>
                  <a:schemeClr val="tx1"/>
                </a:solidFill>
                <a:latin typeface="Arial" charset="0"/>
                <a:ea typeface="ＭＳ Ｐゴシック" charset="0"/>
              </a:defRPr>
            </a:lvl7pPr>
            <a:lvl8pPr marL="1352260" eaLnBrk="0" fontAlgn="base" hangingPunct="0">
              <a:spcBef>
                <a:spcPct val="0"/>
              </a:spcBef>
              <a:spcAft>
                <a:spcPct val="0"/>
              </a:spcAft>
              <a:defRPr sz="2400">
                <a:solidFill>
                  <a:schemeClr val="tx1"/>
                </a:solidFill>
                <a:latin typeface="Arial" charset="0"/>
                <a:ea typeface="ＭＳ Ｐゴシック" charset="0"/>
              </a:defRPr>
            </a:lvl8pPr>
            <a:lvl9pPr marL="1803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1BAED1-48E9-6D46-A84D-0E4BA16BC751}" type="slidenum">
              <a:rPr lang="en-US" sz="1200"/>
              <a:pPr eaLnBrk="1" hangingPunct="1"/>
              <a:t>61</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CB847-EFB3-F342-B607-98382DAB6296}"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Shaped where I bought a home and where</a:t>
            </a:r>
            <a:r>
              <a:rPr lang="en-US" baseline="0" dirty="0" smtClean="0"/>
              <a:t> we fund and where we cheat</a:t>
            </a:r>
          </a:p>
          <a:p>
            <a:endParaRPr lang="en-US" baseline="0" dirty="0" smtClean="0"/>
          </a:p>
          <a:p>
            <a:r>
              <a:rPr lang="en-US" baseline="0" dirty="0" smtClean="0"/>
              <a:t>Follow the budget to see what is important to us- </a:t>
            </a:r>
            <a:endParaRPr lang="en-US" dirty="0"/>
          </a:p>
        </p:txBody>
      </p:sp>
      <p:sp>
        <p:nvSpPr>
          <p:cNvPr id="4" name="Slide Number Placeholder 3"/>
          <p:cNvSpPr>
            <a:spLocks noGrp="1"/>
          </p:cNvSpPr>
          <p:nvPr>
            <p:ph type="sldNum" sz="quarter" idx="10"/>
          </p:nvPr>
        </p:nvSpPr>
        <p:spPr/>
        <p:txBody>
          <a:bodyPr/>
          <a:lstStyle/>
          <a:p>
            <a:fld id="{5F2CB847-EFB3-F342-B607-98382DAB6296}"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63598FC-AECC-4CDB-83AE-8AC4655C057D}" type="slidenum">
              <a:rPr lang="en-US" smtClean="0">
                <a:solidFill>
                  <a:srgbClr val="000000"/>
                </a:solidFill>
                <a:latin typeface="Arial" pitchFamily="34" charset="0"/>
              </a:rPr>
              <a:pPr>
                <a:defRPr/>
              </a:pPr>
              <a:t>14</a:t>
            </a:fld>
            <a:endParaRPr lang="en-US" smtClean="0">
              <a:solidFill>
                <a:srgbClr val="000000"/>
              </a:solidFill>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sq">
                <a:solidFill>
                  <a:srgbClr val="000000"/>
                </a:solidFill>
                <a:miter lim="800000"/>
                <a:headEnd type="none" w="sm" len="sm"/>
                <a:tailEnd type="none" w="sm" len="sm"/>
              </a14:hiddenLine>
            </a:ext>
          </a:extLst>
        </p:spPr>
        <p:txBody>
          <a:bodyPr/>
          <a:lstStyle/>
          <a:p>
            <a:pPr>
              <a:spcBef>
                <a:spcPct val="0"/>
              </a:spcBef>
            </a:pPr>
            <a:r>
              <a:rPr lang="en-US" smtClean="0">
                <a:ea typeface="ＭＳ Ｐゴシック" pitchFamily="34" charset="-128"/>
              </a:rPr>
              <a:t>Replacement behaviors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B7510B6-BDBE-4744-B03B-A7250D0772B4}" type="slidenum">
              <a:rPr lang="en-US" smtClean="0"/>
              <a:pPr/>
              <a:t>15</a:t>
            </a:fld>
            <a:endParaRPr lang="en-US" smtClean="0"/>
          </a:p>
        </p:txBody>
      </p:sp>
      <p:sp>
        <p:nvSpPr>
          <p:cNvPr id="132099" name="Rectangle 7"/>
          <p:cNvSpPr txBox="1">
            <a:spLocks noGrp="1" noChangeArrowheads="1"/>
          </p:cNvSpPr>
          <p:nvPr/>
        </p:nvSpPr>
        <p:spPr bwMode="auto">
          <a:xfrm>
            <a:off x="3884614" y="8685214"/>
            <a:ext cx="2971800" cy="457200"/>
          </a:xfrm>
          <a:prstGeom prst="rect">
            <a:avLst/>
          </a:prstGeom>
          <a:noFill/>
          <a:ln w="9525">
            <a:noFill/>
            <a:miter lim="800000"/>
            <a:headEnd/>
            <a:tailEnd/>
          </a:ln>
        </p:spPr>
        <p:txBody>
          <a:bodyPr lIns="91426" tIns="45713" rIns="91426" bIns="45713" anchor="b"/>
          <a:lstStyle/>
          <a:p>
            <a:pPr algn="r"/>
            <a:fld id="{5ADDCC79-7150-457C-A808-B58138A89D90}" type="slidenum">
              <a:rPr lang="en-US" sz="1200"/>
              <a:pPr algn="r"/>
              <a:t>15</a:t>
            </a:fld>
            <a:endParaRPr lang="en-US" sz="1200" dirty="0"/>
          </a:p>
        </p:txBody>
      </p:sp>
      <p:sp>
        <p:nvSpPr>
          <p:cNvPr id="132100" name="Rectangle 2"/>
          <p:cNvSpPr>
            <a:spLocks noGrp="1" noRot="1" noChangeAspect="1" noChangeArrowheads="1" noTextEdit="1"/>
          </p:cNvSpPr>
          <p:nvPr>
            <p:ph type="sldImg"/>
          </p:nvPr>
        </p:nvSpPr>
        <p:spPr>
          <a:solidFill>
            <a:srgbClr val="FFFFFF"/>
          </a:solidFill>
          <a:ln/>
        </p:spPr>
      </p:sp>
      <p:sp>
        <p:nvSpPr>
          <p:cNvPr id="13210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The triangle is a graphic organizer of the practices we are working towards implementing. We will talk about data later today. The big part of this is the systems. Your job as a coach is to work with the team, administrator, and division coordinator to build a system of support for teachers to implement these practices school-wide, in the classroom and non-classroom settings</a:t>
            </a:r>
          </a:p>
          <a:p>
            <a:pPr eaLnBrk="1" hangingPunct="1"/>
            <a:endParaRPr lang="en-US" dirty="0" smtClean="0"/>
          </a:p>
          <a:p>
            <a:pPr eaLnBrk="1" hangingPunct="1"/>
            <a:r>
              <a:rPr lang="en-US" dirty="0" smtClean="0"/>
              <a:t>Ask:  Which part of this do you find the most challenging within your</a:t>
            </a:r>
            <a:r>
              <a:rPr lang="en-US" baseline="0" dirty="0" smtClean="0"/>
              <a:t> schools?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Tier 1 –</a:t>
            </a:r>
            <a:r>
              <a:rPr lang="en-US" baseline="0" dirty="0" smtClean="0"/>
              <a:t> For All</a:t>
            </a:r>
          </a:p>
          <a:p>
            <a:r>
              <a:rPr lang="en-US" baseline="0" dirty="0" smtClean="0"/>
              <a:t>Tier 2- increase frequency, more specific to group, more involvement in development of feedback forms</a:t>
            </a:r>
          </a:p>
          <a:p>
            <a:endParaRPr lang="en-US" dirty="0"/>
          </a:p>
        </p:txBody>
      </p:sp>
      <p:sp>
        <p:nvSpPr>
          <p:cNvPr id="4" name="Slide Number Placeholder 3"/>
          <p:cNvSpPr>
            <a:spLocks noGrp="1"/>
          </p:cNvSpPr>
          <p:nvPr>
            <p:ph type="sldNum" sz="quarter" idx="10"/>
          </p:nvPr>
        </p:nvSpPr>
        <p:spPr/>
        <p:txBody>
          <a:bodyPr/>
          <a:lstStyle/>
          <a:p>
            <a:pPr>
              <a:defRPr/>
            </a:pPr>
            <a:fld id="{2F99DF33-CB36-4BB1-A27C-295A0EFF6537}"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6323" name="Notes Placeholder 2"/>
          <p:cNvSpPr>
            <a:spLocks noGrp="1"/>
          </p:cNvSpPr>
          <p:nvPr>
            <p:ph type="body" idx="1"/>
          </p:nvPr>
        </p:nvSpPr>
        <p:spPr bwMode="auto">
          <a:xfrm>
            <a:off x="671514" y="4271963"/>
            <a:ext cx="5484812" cy="4114800"/>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pitchFamily="34" charset="0"/>
              </a:rPr>
              <a:t>© 2012 Dean Fixsen and Karen Blase, National Implementation Research Network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1FABD6-DAA3-DF41-BE4A-F93F09C3506E}" type="datetimeFigureOut">
              <a:rPr lang="en-US" smtClean="0"/>
              <a:pPr/>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FABD6-DAA3-DF41-BE4A-F93F09C3506E}" type="datetimeFigureOut">
              <a:rPr lang="en-US" smtClean="0"/>
              <a:pPr/>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FABD6-DAA3-DF41-BE4A-F93F09C3506E}" type="datetimeFigureOut">
              <a:rPr lang="en-US" smtClean="0"/>
              <a:pPr/>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457200" y="6248400"/>
            <a:ext cx="2133600" cy="457200"/>
          </a:xfrm>
          <a:prstGeom prst="rect">
            <a:avLst/>
          </a:prstGeom>
        </p:spPr>
        <p:txBody>
          <a:bodyPr/>
          <a:lstStyle>
            <a:lvl1pPr>
              <a:defRPr>
                <a:latin typeface="Arial" pitchFamily="34" charset="0"/>
                <a:ea typeface="+mn-ea"/>
                <a:cs typeface="+mn-cs"/>
              </a:defRPr>
            </a:lvl1pPr>
          </a:lstStyle>
          <a:p>
            <a:pPr>
              <a:defRPr/>
            </a:pPr>
            <a:endParaRPr lang="en-US"/>
          </a:p>
        </p:txBody>
      </p:sp>
      <p:sp>
        <p:nvSpPr>
          <p:cNvPr id="6" name="Rectangle 9"/>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5" charset="0"/>
                <a:ea typeface="ＭＳ Ｐゴシック" pitchFamily="-105" charset="-128"/>
                <a:cs typeface="ＭＳ Ｐゴシック" pitchFamily="-105" charset="-128"/>
              </a:defRPr>
            </a:lvl1pPr>
          </a:lstStyle>
          <a:p>
            <a:pPr>
              <a:defRPr/>
            </a:pPr>
            <a:r>
              <a:rPr lang="en-US"/>
              <a:t>© 2010 Karen A. Blase and Dean L. Fixsen </a:t>
            </a:r>
          </a:p>
        </p:txBody>
      </p:sp>
      <p:sp>
        <p:nvSpPr>
          <p:cNvPr id="7" name="Rectangle 10"/>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94203D2-B528-9B44-9D60-CB14A460BC09}"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332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FABD6-DAA3-DF41-BE4A-F93F09C3506E}" type="datetimeFigureOut">
              <a:rPr lang="en-US" smtClean="0"/>
              <a:pPr/>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1FABD6-DAA3-DF41-BE4A-F93F09C3506E}" type="datetimeFigureOut">
              <a:rPr lang="en-US" smtClean="0"/>
              <a:pPr/>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1FABD6-DAA3-DF41-BE4A-F93F09C3506E}" type="datetimeFigureOut">
              <a:rPr lang="en-US" smtClean="0"/>
              <a:pPr/>
              <a:t>6/12/13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1FABD6-DAA3-DF41-BE4A-F93F09C3506E}" type="datetimeFigureOut">
              <a:rPr lang="en-US" smtClean="0"/>
              <a:pPr/>
              <a:t>6/12/13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1FABD6-DAA3-DF41-BE4A-F93F09C3506E}" type="datetimeFigureOut">
              <a:rPr lang="en-US" smtClean="0"/>
              <a:pPr/>
              <a:t>6/12/13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FABD6-DAA3-DF41-BE4A-F93F09C3506E}" type="datetimeFigureOut">
              <a:rPr lang="en-US" smtClean="0"/>
              <a:pPr/>
              <a:t>6/12/13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FABD6-DAA3-DF41-BE4A-F93F09C3506E}" type="datetimeFigureOut">
              <a:rPr lang="en-US" smtClean="0"/>
              <a:pPr/>
              <a:t>6/12/13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FABD6-DAA3-DF41-BE4A-F93F09C3506E}" type="datetimeFigureOut">
              <a:rPr lang="en-US" smtClean="0"/>
              <a:pPr/>
              <a:t>6/12/13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3776F-6232-624A-B069-B5DDC05BFD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FABD6-DAA3-DF41-BE4A-F93F09C3506E}" type="datetimeFigureOut">
              <a:rPr lang="en-US" smtClean="0"/>
              <a:pPr/>
              <a:t>6/12/13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3776F-6232-624A-B069-B5DDC05BFD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barrett@pbismaryland.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Integrated Models: Big Ideas that Make Them </a:t>
            </a:r>
            <a:r>
              <a:rPr lang="en-US" dirty="0" smtClean="0"/>
              <a:t>W</a:t>
            </a:r>
            <a:r>
              <a:rPr lang="en-US" dirty="0" smtClean="0"/>
              <a:t>ork</a:t>
            </a:r>
            <a:endParaRPr lang="en-US" dirty="0"/>
          </a:p>
        </p:txBody>
      </p:sp>
      <p:sp>
        <p:nvSpPr>
          <p:cNvPr id="3" name="Subtitle 2"/>
          <p:cNvSpPr>
            <a:spLocks noGrp="1"/>
          </p:cNvSpPr>
          <p:nvPr>
            <p:ph type="subTitle" idx="1"/>
          </p:nvPr>
        </p:nvSpPr>
        <p:spPr/>
        <p:txBody>
          <a:bodyPr/>
          <a:lstStyle/>
          <a:p>
            <a:r>
              <a:rPr lang="en-US" dirty="0" smtClean="0"/>
              <a:t>Susan Barrett</a:t>
            </a:r>
          </a:p>
          <a:p>
            <a:r>
              <a:rPr lang="en-US" dirty="0" smtClean="0">
                <a:hlinkClick r:id="rId2"/>
              </a:rPr>
              <a:t>sbarrett@pbismaryland.org</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Scores and False Perceptions</a:t>
            </a:r>
            <a:endParaRPr lang="en-US" dirty="0"/>
          </a:p>
        </p:txBody>
      </p:sp>
      <p:sp>
        <p:nvSpPr>
          <p:cNvPr id="3" name="Content Placeholder 2"/>
          <p:cNvSpPr>
            <a:spLocks noGrp="1"/>
          </p:cNvSpPr>
          <p:nvPr>
            <p:ph idx="1"/>
          </p:nvPr>
        </p:nvSpPr>
        <p:spPr/>
        <p:txBody>
          <a:bodyPr/>
          <a:lstStyle/>
          <a:p>
            <a:r>
              <a:rPr lang="en-US" dirty="0" smtClean="0"/>
              <a:t>Provide no indication of health and wellbeing</a:t>
            </a:r>
          </a:p>
          <a:p>
            <a:r>
              <a:rPr lang="en-US" dirty="0" smtClean="0"/>
              <a:t>Shape adult behavior </a:t>
            </a:r>
          </a:p>
          <a:p>
            <a:r>
              <a:rPr lang="en-US" dirty="0" smtClean="0"/>
              <a:t>Predict future success?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be required?</a:t>
            </a:r>
            <a:endParaRPr lang="en-US" dirty="0"/>
          </a:p>
        </p:txBody>
      </p:sp>
      <p:sp>
        <p:nvSpPr>
          <p:cNvPr id="3" name="Content Placeholder 2"/>
          <p:cNvSpPr>
            <a:spLocks noGrp="1"/>
          </p:cNvSpPr>
          <p:nvPr>
            <p:ph idx="1"/>
          </p:nvPr>
        </p:nvSpPr>
        <p:spPr>
          <a:xfrm>
            <a:off x="220401" y="1417638"/>
            <a:ext cx="8466399" cy="4708525"/>
          </a:xfrm>
        </p:spPr>
        <p:txBody>
          <a:bodyPr>
            <a:normAutofit fontScale="92500" lnSpcReduction="10000"/>
          </a:bodyPr>
          <a:lstStyle/>
          <a:p>
            <a:r>
              <a:rPr lang="en-US" dirty="0" smtClean="0"/>
              <a:t>Focus on Kids (parenting skills, early education)</a:t>
            </a:r>
          </a:p>
          <a:p>
            <a:r>
              <a:rPr lang="en-US" dirty="0" smtClean="0"/>
              <a:t>Healthy Workforce</a:t>
            </a:r>
          </a:p>
          <a:p>
            <a:r>
              <a:rPr lang="en-US" dirty="0" smtClean="0"/>
              <a:t>Competent skilled educators and health care who are valued and cared for</a:t>
            </a:r>
          </a:p>
          <a:p>
            <a:r>
              <a:rPr lang="en-US" dirty="0" smtClean="0"/>
              <a:t>Equal priority for Academic Success and Health- can’t have one without the other</a:t>
            </a:r>
          </a:p>
          <a:p>
            <a:r>
              <a:rPr lang="en-US" dirty="0" smtClean="0"/>
              <a:t>Blended funding</a:t>
            </a:r>
          </a:p>
          <a:p>
            <a:r>
              <a:rPr lang="en-US" dirty="0" smtClean="0"/>
              <a:t>Federal, State support – Modeling what we want?</a:t>
            </a:r>
          </a:p>
          <a:p>
            <a:r>
              <a:rPr lang="en-US" dirty="0" smtClean="0"/>
              <a:t>Focus on HOW and WHAT…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“What” and The “How”</a:t>
            </a:r>
            <a:endParaRPr lang="en-US" dirty="0"/>
          </a:p>
        </p:txBody>
      </p:sp>
      <p:pic>
        <p:nvPicPr>
          <p:cNvPr id="4" name="Content Placeholder 3"/>
          <p:cNvPicPr>
            <a:picLocks noGrp="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1088" r="11088"/>
          <a:stretch>
            <a:fillRect/>
          </a:stretch>
        </p:blipFill>
        <p:spPr bwMode="auto">
          <a:xfrm>
            <a:off x="457200" y="1600200"/>
            <a:ext cx="8939885" cy="4525963"/>
          </a:xfrm>
          <a:prstGeom prst="rect">
            <a:avLst/>
          </a:prstGeom>
          <a:noFill/>
          <a:ln>
            <a:no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1497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Frame of Reference</a:t>
            </a:r>
            <a:endParaRPr lang="en-US" dirty="0"/>
          </a:p>
        </p:txBody>
      </p:sp>
      <p:sp>
        <p:nvSpPr>
          <p:cNvPr id="3" name="Content Placeholder 2"/>
          <p:cNvSpPr>
            <a:spLocks noGrp="1"/>
          </p:cNvSpPr>
          <p:nvPr>
            <p:ph idx="1"/>
          </p:nvPr>
        </p:nvSpPr>
        <p:spPr>
          <a:xfrm>
            <a:off x="125943" y="1207072"/>
            <a:ext cx="8560857" cy="5195652"/>
          </a:xfrm>
        </p:spPr>
        <p:txBody>
          <a:bodyPr>
            <a:normAutofit fontScale="85000" lnSpcReduction="20000"/>
          </a:bodyPr>
          <a:lstStyle/>
          <a:p>
            <a:r>
              <a:rPr lang="en-US" dirty="0" smtClean="0"/>
              <a:t>Implementation Science: Phases of </a:t>
            </a:r>
            <a:r>
              <a:rPr lang="en-US" dirty="0" smtClean="0"/>
              <a:t>Implementation, Implementation Drivers</a:t>
            </a:r>
          </a:p>
          <a:p>
            <a:r>
              <a:rPr lang="en-US" dirty="0" smtClean="0"/>
              <a:t>Human Performance Technology, Organizational Behavior </a:t>
            </a:r>
            <a:endParaRPr lang="en-US" dirty="0" smtClean="0"/>
          </a:p>
          <a:p>
            <a:r>
              <a:rPr lang="en-US" dirty="0" smtClean="0"/>
              <a:t>MTSS: Expanding the Tiered </a:t>
            </a:r>
            <a:r>
              <a:rPr lang="en-US" dirty="0" smtClean="0"/>
              <a:t>Framework</a:t>
            </a:r>
          </a:p>
          <a:p>
            <a:pPr lvl="1"/>
            <a:r>
              <a:rPr lang="en-US" dirty="0" smtClean="0"/>
              <a:t>Academics</a:t>
            </a:r>
          </a:p>
          <a:p>
            <a:pPr lvl="1"/>
            <a:r>
              <a:rPr lang="en-US" dirty="0" smtClean="0"/>
              <a:t>School Mental Health: ISF</a:t>
            </a:r>
          </a:p>
          <a:p>
            <a:pPr lvl="3"/>
            <a:r>
              <a:rPr lang="en-US" dirty="0" smtClean="0"/>
              <a:t>Process and structure that blends education and mental health</a:t>
            </a:r>
          </a:p>
          <a:p>
            <a:pPr lvl="3"/>
            <a:r>
              <a:rPr lang="en-US" dirty="0" smtClean="0"/>
              <a:t>Formal process to study, refine and replicate</a:t>
            </a:r>
            <a:endParaRPr lang="en-US" dirty="0" smtClean="0"/>
          </a:p>
          <a:p>
            <a:pPr lvl="1"/>
            <a:r>
              <a:rPr lang="en-US" dirty="0" smtClean="0"/>
              <a:t>School Climate: Safety, Environment and Engagement</a:t>
            </a:r>
            <a:endParaRPr lang="en-US" dirty="0" smtClean="0"/>
          </a:p>
          <a:p>
            <a:pPr lvl="1"/>
            <a:r>
              <a:rPr lang="en-US" dirty="0" smtClean="0"/>
              <a:t>Bully Prevention</a:t>
            </a:r>
          </a:p>
          <a:p>
            <a:pPr lvl="1"/>
            <a:r>
              <a:rPr lang="en-US" dirty="0" smtClean="0"/>
              <a:t>Restorative Practices</a:t>
            </a:r>
          </a:p>
          <a:p>
            <a:pPr lvl="1"/>
            <a:r>
              <a:rPr lang="en-US" dirty="0" smtClean="0"/>
              <a:t>Eliminating the Achievement Gap</a:t>
            </a:r>
          </a:p>
          <a:p>
            <a:pPr lvl="1"/>
            <a:r>
              <a:rPr lang="en-US" dirty="0" smtClean="0"/>
              <a:t>Juvenile Justice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0" y="457200"/>
          <a:ext cx="8993189" cy="5934861"/>
        </p:xfrm>
        <a:graphic>
          <a:graphicData uri="http://schemas.openxmlformats.org/drawingml/2006/table">
            <a:tbl>
              <a:tblPr/>
              <a:tblGrid>
                <a:gridCol w="381000"/>
                <a:gridCol w="1219200"/>
                <a:gridCol w="990600"/>
                <a:gridCol w="762000"/>
                <a:gridCol w="1219200"/>
                <a:gridCol w="1676400"/>
                <a:gridCol w="838200"/>
                <a:gridCol w="990600"/>
                <a:gridCol w="915989"/>
              </a:tblGrid>
              <a:tr h="353273">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dirty="0">
                          <a:ln>
                            <a:noFill/>
                          </a:ln>
                          <a:solidFill>
                            <a:schemeClr val="tx1"/>
                          </a:solidFill>
                          <a:effectLst/>
                          <a:latin typeface="Arial" pitchFamily="31" charset="0"/>
                          <a:ea typeface="Arial" pitchFamily="31" charset="0"/>
                          <a:cs typeface="Arial" pitchFamily="31" charset="0"/>
                        </a:rPr>
                        <a:t>Teaching Matrix</a:t>
                      </a:r>
                    </a:p>
                  </a:txBody>
                  <a:tcPr marL="91457" marR="91457" marT="45716" marB="45716"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itchFamily="31" charset="0"/>
                          <a:ea typeface="Times New Roman" pitchFamily="31" charset="0"/>
                          <a:cs typeface="Arial" pitchFamily="31" charset="0"/>
                        </a:rPr>
                        <a:t>INCORPORATE BULLY PREVENTION / INTERVENTION</a:t>
                      </a:r>
                      <a:endParaRPr kumimoji="0" lang="en-US" sz="1400" b="0" i="0" u="none" strike="noStrike" cap="none" normalizeH="0" baseline="0" dirty="0">
                        <a:ln>
                          <a:noFill/>
                        </a:ln>
                        <a:solidFill>
                          <a:srgbClr val="C00000"/>
                        </a:solidFill>
                        <a:effectLst/>
                        <a:latin typeface="Times New Roman" pitchFamily="31" charset="0"/>
                        <a:ea typeface="Times New Roman" pitchFamily="31" charset="0"/>
                        <a:cs typeface="Times New Roman"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3527">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All Settings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Halls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Playgrounds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1" charset="0"/>
                          <a:ea typeface="Arial" pitchFamily="31" charset="0"/>
                          <a:cs typeface="Arial" pitchFamily="31" charset="0"/>
                        </a:rPr>
                        <a:t>If you see Disrespect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Library/</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Computer Lab</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Assembly</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Bus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25072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a:t>
                      </a: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espectful</a:t>
                      </a:r>
                      <a:endParaRPr kumimoji="0" lang="en-US" sz="12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on task.</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Give your best effort.</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Be prepared.</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Walk.</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Have a plan.</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Study, read, compute.</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Sit in one spot.</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Watch for your stop.</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9813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A</a:t>
                      </a:r>
                      <a:r>
                        <a:rPr kumimoji="0" lang="en-US" sz="1400" b="0"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chieving</a:t>
                      </a:r>
                      <a:r>
                        <a:rPr kumimoji="0" lang="en-US" sz="14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&amp; </a:t>
                      </a:r>
                      <a:r>
                        <a:rPr kumimoji="0" lang="en-US" sz="2000" b="1"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O</a:t>
                      </a:r>
                      <a:r>
                        <a:rPr kumimoji="0" lang="en-US" sz="1400" b="0" i="0" u="none" strike="noStrike" cap="none" normalizeH="0" baseline="0" dirty="0" smtClean="0">
                          <a:ln>
                            <a:noFill/>
                          </a:ln>
                          <a:solidFill>
                            <a:schemeClr val="tx1"/>
                          </a:solidFill>
                          <a:effectLst/>
                          <a:latin typeface="Arial" pitchFamily="31" charset="0"/>
                          <a:ea typeface="Arial" pitchFamily="31" charset="0"/>
                          <a:cs typeface="Times New Roman" pitchFamily="31" charset="0"/>
                        </a:rPr>
                        <a:t>rganized </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Be kind.</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Hands/feet to self.</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Help/share with others.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normal voice volume.</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Walk to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right</a:t>
                      </a: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Share equipment.</a:t>
                      </a:r>
                      <a:endParaRPr kumimoji="0" lang="en-US" sz="2000" b="0" i="0" u="none" strike="noStrike" cap="none" normalizeH="0" baseline="0" dirty="0" smtClean="0">
                        <a:ln>
                          <a:noFill/>
                        </a:ln>
                        <a:solidFill>
                          <a:schemeClr val="tx1"/>
                        </a:solidFill>
                        <a:effectLst/>
                        <a:latin typeface="Arial" pitchFamily="31" charset="0"/>
                        <a:ea typeface="Arial" pitchFamily="31" charset="0"/>
                        <a:cs typeface="Arial"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31" charset="0"/>
                        <a:ea typeface="Times New Roman" pitchFamily="31" charset="0"/>
                        <a:cs typeface="Times New Roman"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Arial" pitchFamily="31" charset="0"/>
                          <a:cs typeface="Arial" pitchFamily="31" charset="0"/>
                        </a:rPr>
                        <a:t>Whisper.</a:t>
                      </a:r>
                      <a:endParaRPr kumimoji="0" lang="en-US" sz="14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Return books.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Listen/watch.</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appropriate applause.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Use a quiet voice.</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Stay in your seat.</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0121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a:t>
                      </a: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esponsible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Recycle.</a:t>
                      </a:r>
                      <a:endParaRPr kumimoji="0" lang="en-US" sz="1200" b="0" i="0" u="none" strike="noStrike" cap="none" normalizeH="0" baseline="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Clean up after self.</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 litter.</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Maintain physical space.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equipment properly.</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Put litter in garbage can.</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Push in chairs.</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books carefully.</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Pick up.</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chairs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carefully</a:t>
                      </a: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Wipe your feet.</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57" marR="91457"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4085" name="Rectangle 59"/>
          <p:cNvSpPr>
            <a:spLocks noChangeArrowheads="1"/>
          </p:cNvSpPr>
          <p:nvPr/>
        </p:nvSpPr>
        <p:spPr bwMode="auto">
          <a:xfrm>
            <a:off x="211138" y="8043863"/>
            <a:ext cx="185737" cy="6461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1439" tIns="45719" rIns="91439" bIns="45719" anchor="ctr">
            <a:spAutoFit/>
          </a:bodyPr>
          <a:lstStyle/>
          <a:p>
            <a:r>
              <a:rPr lang="en-US" sz="1200">
                <a:solidFill>
                  <a:srgbClr val="000000"/>
                </a:solidFill>
                <a:latin typeface="Calibri" pitchFamily="34" charset="0"/>
                <a:cs typeface="Times New Roman" pitchFamily="18" charset="0"/>
              </a:rPr>
              <a:t/>
            </a:r>
            <a:br>
              <a:rPr lang="en-US" sz="1200">
                <a:solidFill>
                  <a:srgbClr val="000000"/>
                </a:solidFill>
                <a:latin typeface="Calibri" pitchFamily="34" charset="0"/>
                <a:cs typeface="Times New Roman" pitchFamily="18" charset="0"/>
              </a:rPr>
            </a:br>
            <a:endParaRPr lang="en-US" sz="2400">
              <a:solidFill>
                <a:srgbClr val="000000"/>
              </a:solidFill>
              <a:latin typeface="Calibri" pitchFamily="34" charset="0"/>
            </a:endParaRPr>
          </a:p>
        </p:txBody>
      </p:sp>
      <p:sp>
        <p:nvSpPr>
          <p:cNvPr id="44086" name="Text Box 60"/>
          <p:cNvSpPr txBox="1">
            <a:spLocks noChangeArrowheads="1"/>
          </p:cNvSpPr>
          <p:nvPr/>
        </p:nvSpPr>
        <p:spPr bwMode="auto">
          <a:xfrm rot="-5400000">
            <a:off x="-1081087" y="3671888"/>
            <a:ext cx="2590800" cy="4286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spcAft>
                <a:spcPct val="25000"/>
              </a:spcAft>
              <a:buClr>
                <a:srgbClr val="000000"/>
              </a:buClr>
            </a:pPr>
            <a:r>
              <a:rPr lang="en-US" sz="2400" dirty="0">
                <a:solidFill>
                  <a:srgbClr val="000000"/>
                </a:solidFill>
                <a:latin typeface="Calibri" pitchFamily="34" charset="0"/>
              </a:rPr>
              <a:t>Expectations</a:t>
            </a:r>
          </a:p>
        </p:txBody>
      </p:sp>
      <p:sp>
        <p:nvSpPr>
          <p:cNvPr id="5" name="Left Arrow 4"/>
          <p:cNvSpPr>
            <a:spLocks noChangeArrowheads="1"/>
          </p:cNvSpPr>
          <p:nvPr/>
        </p:nvSpPr>
        <p:spPr bwMode="auto">
          <a:xfrm rot="-1679496">
            <a:off x="809738" y="1250354"/>
            <a:ext cx="3224249"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a:r>
              <a:rPr lang="en-US" sz="3200" dirty="0">
                <a:solidFill>
                  <a:srgbClr val="000000"/>
                </a:solidFill>
                <a:latin typeface="Calibri" pitchFamily="34" charset="0"/>
              </a:rPr>
              <a:t>1. Expectations</a:t>
            </a:r>
          </a:p>
        </p:txBody>
      </p:sp>
      <p:sp>
        <p:nvSpPr>
          <p:cNvPr id="6" name="Left Arrow 5"/>
          <p:cNvSpPr>
            <a:spLocks noChangeArrowheads="1"/>
          </p:cNvSpPr>
          <p:nvPr/>
        </p:nvSpPr>
        <p:spPr bwMode="auto">
          <a:xfrm rot="2195919">
            <a:off x="5656323" y="1533950"/>
            <a:ext cx="4267200"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a:r>
              <a:rPr lang="en-US" sz="3200" dirty="0">
                <a:solidFill>
                  <a:srgbClr val="000000"/>
                </a:solidFill>
                <a:latin typeface="Calibri" pitchFamily="34" charset="0"/>
              </a:rPr>
              <a:t>2.  NATURAL CONTEXT (Locations)</a:t>
            </a:r>
          </a:p>
        </p:txBody>
      </p:sp>
      <p:sp>
        <p:nvSpPr>
          <p:cNvPr id="8" name="Right Arrow 7"/>
          <p:cNvSpPr>
            <a:spLocks noChangeArrowheads="1"/>
          </p:cNvSpPr>
          <p:nvPr/>
        </p:nvSpPr>
        <p:spPr bwMode="auto">
          <a:xfrm rot="-1449623">
            <a:off x="768635" y="4594723"/>
            <a:ext cx="3886200" cy="1981200"/>
          </a:xfrm>
          <a:prstGeom prst="rightArrow">
            <a:avLst>
              <a:gd name="adj1" fmla="val 50000"/>
              <a:gd name="adj2" fmla="val 50001"/>
            </a:avLst>
          </a:prstGeom>
          <a:solidFill>
            <a:srgbClr val="FFFF00"/>
          </a:solidFill>
          <a:ln w="9525">
            <a:solidFill>
              <a:schemeClr val="tx1"/>
            </a:solidFill>
            <a:round/>
            <a:headEnd/>
            <a:tailEnd/>
          </a:ln>
        </p:spPr>
        <p:txBody>
          <a:bodyPr lIns="91439" tIns="45719" rIns="91439" bIns="45719"/>
          <a:lstStyle/>
          <a:p>
            <a:pPr algn="ctr"/>
            <a:r>
              <a:rPr lang="en-US" sz="3200" dirty="0">
                <a:solidFill>
                  <a:srgbClr val="000000"/>
                </a:solidFill>
                <a:latin typeface="Calibri" pitchFamily="34" charset="0"/>
              </a:rPr>
              <a:t>3.  Rules or Specific Behaviors </a:t>
            </a:r>
          </a:p>
        </p:txBody>
      </p:sp>
      <p:pic>
        <p:nvPicPr>
          <p:cNvPr id="44090" name="Rectangle 8"/>
          <p:cNvPicPr>
            <a:picLocks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564688" y="0"/>
            <a:ext cx="0" cy="16462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0" name="TextBox 9"/>
          <p:cNvSpPr txBox="1"/>
          <p:nvPr/>
        </p:nvSpPr>
        <p:spPr>
          <a:xfrm>
            <a:off x="4800600" y="3048000"/>
            <a:ext cx="1371601" cy="1384995"/>
          </a:xfrm>
          <a:prstGeom prst="rect">
            <a:avLst/>
          </a:prstGeom>
          <a:solidFill>
            <a:srgbClr val="FFFF00"/>
          </a:solidFill>
        </p:spPr>
        <p:txBody>
          <a:bodyPr wrap="square" rtlCol="0">
            <a:spAutoFit/>
          </a:bodyPr>
          <a:lstStyle/>
          <a:p>
            <a:pPr lvl="0" algn="ctr"/>
            <a:r>
              <a:rPr kumimoji="0" lang="en-US" sz="1400" b="1" i="0" u="none" strike="noStrike" cap="none" normalizeH="0" baseline="0" dirty="0" smtClean="0">
                <a:ln>
                  <a:noFill/>
                </a:ln>
                <a:solidFill>
                  <a:srgbClr val="C00000"/>
                </a:solidFill>
                <a:effectLst/>
                <a:latin typeface="Arial" pitchFamily="31" charset="0"/>
                <a:ea typeface="Times New Roman" pitchFamily="31" charset="0"/>
                <a:cs typeface="Times New Roman" pitchFamily="31" charset="0"/>
              </a:rPr>
              <a:t>WALK: </a:t>
            </a:r>
            <a:r>
              <a:rPr kumimoji="0" lang="en-US" sz="1400" b="0" i="0" u="none" strike="noStrike" cap="none" normalizeH="0" baseline="0" dirty="0" smtClean="0">
                <a:ln>
                  <a:noFill/>
                </a:ln>
                <a:solidFill>
                  <a:srgbClr val="C00000"/>
                </a:solidFill>
                <a:effectLst/>
                <a:latin typeface="Arial" pitchFamily="31" charset="0"/>
                <a:ea typeface="Times New Roman" pitchFamily="31" charset="0"/>
                <a:cs typeface="Times New Roman" pitchFamily="31" charset="0"/>
              </a:rPr>
              <a:t>Invite people </a:t>
            </a:r>
          </a:p>
          <a:p>
            <a:pPr lvl="0" algn="ctr"/>
            <a:r>
              <a:rPr kumimoji="0" lang="en-US" sz="1400" b="0" i="0" u="none" strike="noStrike" cap="none" normalizeH="0" baseline="0" dirty="0" smtClean="0">
                <a:ln>
                  <a:noFill/>
                </a:ln>
                <a:solidFill>
                  <a:srgbClr val="C00000"/>
                </a:solidFill>
                <a:effectLst/>
                <a:latin typeface="Arial" pitchFamily="31" charset="0"/>
                <a:ea typeface="Times New Roman" pitchFamily="31" charset="0"/>
                <a:cs typeface="Times New Roman" pitchFamily="31" charset="0"/>
              </a:rPr>
              <a:t>who are being</a:t>
            </a:r>
            <a:r>
              <a:rPr kumimoji="0" lang="en-US" sz="1400" b="0" i="0" u="none" strike="noStrike" cap="none" normalizeH="0" dirty="0" smtClean="0">
                <a:ln>
                  <a:noFill/>
                </a:ln>
                <a:solidFill>
                  <a:srgbClr val="C00000"/>
                </a:solidFill>
                <a:effectLst/>
                <a:latin typeface="Arial" pitchFamily="31" charset="0"/>
                <a:ea typeface="Times New Roman" pitchFamily="31" charset="0"/>
                <a:cs typeface="Times New Roman" pitchFamily="31" charset="0"/>
              </a:rPr>
              <a:t> </a:t>
            </a:r>
            <a:r>
              <a:rPr kumimoji="0" lang="en-US" sz="1400" b="0" i="0" u="none" strike="noStrike" cap="none" normalizeH="0" dirty="0" err="1" smtClean="0">
                <a:ln>
                  <a:noFill/>
                </a:ln>
                <a:solidFill>
                  <a:srgbClr val="C00000"/>
                </a:solidFill>
                <a:effectLst/>
                <a:latin typeface="Arial" pitchFamily="31" charset="0"/>
                <a:ea typeface="Times New Roman" pitchFamily="31" charset="0"/>
                <a:cs typeface="Times New Roman" pitchFamily="31" charset="0"/>
              </a:rPr>
              <a:t>disrepected</a:t>
            </a:r>
            <a:r>
              <a:rPr kumimoji="0" lang="en-US" sz="1400" b="0" i="0" u="none" strike="noStrike" cap="none" normalizeH="0" dirty="0" smtClean="0">
                <a:ln>
                  <a:noFill/>
                </a:ln>
                <a:solidFill>
                  <a:srgbClr val="C00000"/>
                </a:solidFill>
                <a:effectLst/>
                <a:latin typeface="Arial" pitchFamily="31" charset="0"/>
                <a:ea typeface="Times New Roman" pitchFamily="31" charset="0"/>
                <a:cs typeface="Times New Roman" pitchFamily="31" charset="0"/>
              </a:rPr>
              <a:t> to </a:t>
            </a:r>
            <a:r>
              <a:rPr kumimoji="0" lang="en-US" sz="1400" b="0" i="0" u="none" strike="noStrike" cap="none" normalizeH="0" baseline="0" dirty="0" smtClean="0">
                <a:ln>
                  <a:noFill/>
                </a:ln>
                <a:solidFill>
                  <a:srgbClr val="C00000"/>
                </a:solidFill>
                <a:effectLst/>
                <a:latin typeface="Arial" pitchFamily="31" charset="0"/>
                <a:ea typeface="Times New Roman" pitchFamily="31" charset="0"/>
                <a:cs typeface="Times New Roman" pitchFamily="31" charset="0"/>
              </a:rPr>
              <a:t> </a:t>
            </a:r>
          </a:p>
          <a:p>
            <a:pPr lvl="0" algn="ctr"/>
            <a:r>
              <a:rPr kumimoji="0" lang="en-US" sz="1400" b="0" i="0" u="none" strike="noStrike" cap="none" normalizeH="0" baseline="0" dirty="0" smtClean="0">
                <a:ln>
                  <a:noFill/>
                </a:ln>
                <a:solidFill>
                  <a:srgbClr val="C00000"/>
                </a:solidFill>
                <a:effectLst/>
                <a:latin typeface="Arial" pitchFamily="31" charset="0"/>
                <a:ea typeface="Times New Roman" pitchFamily="31" charset="0"/>
                <a:cs typeface="Times New Roman" pitchFamily="31" charset="0"/>
              </a:rPr>
              <a:t>to join </a:t>
            </a:r>
            <a:r>
              <a:rPr lang="en-US" sz="1400" dirty="0" smtClean="0">
                <a:solidFill>
                  <a:srgbClr val="C00000"/>
                </a:solidFill>
                <a:latin typeface="Arial" pitchFamily="31" charset="0"/>
                <a:ea typeface="Times New Roman" pitchFamily="31" charset="0"/>
                <a:cs typeface="Times New Roman" pitchFamily="31" charset="0"/>
              </a:rPr>
              <a:t>you and move away</a:t>
            </a:r>
            <a:r>
              <a:rPr kumimoji="0" lang="en-US" sz="1400" b="0" i="0" u="none" strike="noStrike" cap="none" normalizeH="0" dirty="0" smtClean="0">
                <a:ln>
                  <a:noFill/>
                </a:ln>
                <a:solidFill>
                  <a:srgbClr val="C00000"/>
                </a:solidFill>
                <a:effectLst/>
                <a:latin typeface="Arial" pitchFamily="31" charset="0"/>
                <a:ea typeface="Times New Roman" pitchFamily="31" charset="0"/>
                <a:cs typeface="Times New Roman" pitchFamily="31" charset="0"/>
              </a:rPr>
              <a:t>.</a:t>
            </a:r>
            <a:endParaRPr kumimoji="0" lang="en-US" sz="1400" b="0" i="0" u="none" strike="noStrike" cap="none" normalizeH="0" baseline="0" dirty="0" smtClean="0">
              <a:ln>
                <a:noFill/>
              </a:ln>
              <a:solidFill>
                <a:srgbClr val="C00000"/>
              </a:solidFill>
              <a:effectLst/>
              <a:latin typeface="Times New Roman" pitchFamily="31" charset="0"/>
              <a:ea typeface="Times New Roman" pitchFamily="31" charset="0"/>
              <a:cs typeface="Times New Roman" pitchFamily="31" charset="0"/>
            </a:endParaRPr>
          </a:p>
        </p:txBody>
      </p:sp>
      <p:sp>
        <p:nvSpPr>
          <p:cNvPr id="11" name="TextBox 10"/>
          <p:cNvSpPr txBox="1"/>
          <p:nvPr/>
        </p:nvSpPr>
        <p:spPr>
          <a:xfrm>
            <a:off x="3505200" y="3505200"/>
            <a:ext cx="1066800" cy="954107"/>
          </a:xfrm>
          <a:prstGeom prst="rect">
            <a:avLst/>
          </a:prstGeom>
          <a:solidFill>
            <a:srgbClr val="FFFF00"/>
          </a:solidFill>
        </p:spPr>
        <p:txBody>
          <a:bodyPr wrap="square" rtlCol="0">
            <a:spAutoFit/>
          </a:bodyPr>
          <a:lstStyle/>
          <a:p>
            <a:pPr algn="ctr"/>
            <a:r>
              <a:rPr lang="en-US" sz="1400" dirty="0" smtClean="0">
                <a:solidFill>
                  <a:srgbClr val="C00000"/>
                </a:solidFill>
              </a:rPr>
              <a:t>Invite those who are </a:t>
            </a:r>
          </a:p>
          <a:p>
            <a:pPr algn="ctr"/>
            <a:r>
              <a:rPr lang="en-US" sz="1400" dirty="0" smtClean="0">
                <a:solidFill>
                  <a:srgbClr val="C00000"/>
                </a:solidFill>
              </a:rPr>
              <a:t>alone to </a:t>
            </a:r>
          </a:p>
          <a:p>
            <a:pPr algn="ctr"/>
            <a:r>
              <a:rPr lang="en-US" sz="1400" dirty="0" smtClean="0">
                <a:solidFill>
                  <a:srgbClr val="C00000"/>
                </a:solidFill>
              </a:rPr>
              <a:t>join in. </a:t>
            </a:r>
            <a:endParaRPr lang="en-US" sz="1400" dirty="0">
              <a:solidFill>
                <a:srgbClr val="C00000"/>
              </a:solidFill>
            </a:endParaRPr>
          </a:p>
        </p:txBody>
      </p:sp>
      <p:sp>
        <p:nvSpPr>
          <p:cNvPr id="12" name="TextBox 11"/>
          <p:cNvSpPr txBox="1"/>
          <p:nvPr/>
        </p:nvSpPr>
        <p:spPr>
          <a:xfrm>
            <a:off x="4724400" y="1600200"/>
            <a:ext cx="1371600" cy="1200329"/>
          </a:xfrm>
          <a:prstGeom prst="rect">
            <a:avLst/>
          </a:prstGeom>
          <a:solidFill>
            <a:srgbClr val="FFFF00"/>
          </a:solidFill>
        </p:spPr>
        <p:txBody>
          <a:bodyPr wrap="square" rtlCol="0">
            <a:spAutoFit/>
          </a:bodyPr>
          <a:lstStyle/>
          <a:p>
            <a:pPr algn="ctr"/>
            <a:r>
              <a:rPr lang="en-US" sz="1600" b="1" dirty="0" smtClean="0">
                <a:solidFill>
                  <a:srgbClr val="C00000"/>
                </a:solidFill>
              </a:rPr>
              <a:t>STOP: </a:t>
            </a:r>
            <a:r>
              <a:rPr lang="en-US" sz="1400" dirty="0" smtClean="0">
                <a:solidFill>
                  <a:srgbClr val="C00000"/>
                </a:solidFill>
              </a:rPr>
              <a:t>Interrupt &amp; model respect, rather than watch or join in</a:t>
            </a:r>
            <a:endParaRPr lang="en-US" sz="1400" dirty="0">
              <a:solidFill>
                <a:srgbClr val="C00000"/>
              </a:solidFill>
            </a:endParaRPr>
          </a:p>
        </p:txBody>
      </p:sp>
      <p:sp>
        <p:nvSpPr>
          <p:cNvPr id="13" name="TextBox 12"/>
          <p:cNvSpPr txBox="1"/>
          <p:nvPr/>
        </p:nvSpPr>
        <p:spPr>
          <a:xfrm>
            <a:off x="4572000" y="4876800"/>
            <a:ext cx="1676400" cy="1477328"/>
          </a:xfrm>
          <a:prstGeom prst="rect">
            <a:avLst/>
          </a:prstGeom>
          <a:solidFill>
            <a:srgbClr val="FFFF00"/>
          </a:solidFill>
        </p:spPr>
        <p:txBody>
          <a:bodyPr wrap="square" rtlCol="0">
            <a:spAutoFit/>
          </a:bodyPr>
          <a:lstStyle/>
          <a:p>
            <a:pPr lvl="0"/>
            <a:r>
              <a:rPr lang="en-US" b="1" dirty="0" smtClean="0"/>
              <a:t>Stop: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Interrupt, </a:t>
            </a:r>
          </a:p>
          <a:p>
            <a:pPr lvl="0" algn="ctr"/>
            <a:r>
              <a:rPr lang="en-US" sz="1200" dirty="0">
                <a:latin typeface="Arial" pitchFamily="31" charset="0"/>
                <a:ea typeface="Times New Roman" pitchFamily="31" charset="0"/>
                <a:cs typeface="Times New Roman" pitchFamily="31" charset="0"/>
              </a:rPr>
              <a:t>S</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ay “that’s not ok.”</a:t>
            </a:r>
          </a:p>
          <a:p>
            <a:r>
              <a:rPr lang="en-US" b="1" dirty="0" smtClean="0"/>
              <a:t>Walk: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Walk away  Don’t be an audience</a:t>
            </a:r>
          </a:p>
          <a:p>
            <a:pPr lvl="0"/>
            <a:r>
              <a:rPr lang="en-US" b="1" dirty="0" smtClean="0"/>
              <a:t>Talk: </a:t>
            </a:r>
          </a:p>
          <a:p>
            <a:pPr lvl="0"/>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REPORT to an adult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9" name="Text Box 12"/>
          <p:cNvSpPr txBox="1">
            <a:spLocks noChangeArrowheads="1"/>
          </p:cNvSpPr>
          <p:nvPr/>
        </p:nvSpPr>
        <p:spPr bwMode="auto">
          <a:xfrm>
            <a:off x="189832" y="64315"/>
            <a:ext cx="8366793" cy="1938990"/>
          </a:xfrm>
          <a:prstGeom prst="rect">
            <a:avLst/>
          </a:prstGeom>
          <a:noFill/>
          <a:ln w="9525">
            <a:noFill/>
            <a:miter lim="800000"/>
            <a:headEnd/>
            <a:tailEnd/>
          </a:ln>
        </p:spPr>
        <p:txBody>
          <a:bodyPr wrap="square" lIns="91439" tIns="45719" rIns="91439" bIns="45719">
            <a:spAutoFit/>
          </a:bodyPr>
          <a:lstStyle/>
          <a:p>
            <a:pPr algn="ctr" eaLnBrk="0" hangingPunct="0"/>
            <a:r>
              <a:rPr lang="en-US" sz="3200" dirty="0" smtClean="0"/>
              <a:t> Creating the Conditions for Learning</a:t>
            </a:r>
          </a:p>
          <a:p>
            <a:pPr algn="ctr" eaLnBrk="0" hangingPunct="0"/>
            <a:r>
              <a:rPr lang="en-US" sz="1400" b="1" dirty="0" smtClean="0"/>
              <a:t>Promotion of social emotional wellbeing, social competence, physical   safety, free from bully behavior, prevention of substance use</a:t>
            </a:r>
          </a:p>
          <a:p>
            <a:pPr algn="ctr" eaLnBrk="0" hangingPunct="0"/>
            <a:r>
              <a:rPr lang="en-US" sz="1400" b="1" dirty="0" smtClean="0"/>
              <a:t>Promotion of school engagement, family involvement and culture of inclusion and equity</a:t>
            </a:r>
          </a:p>
          <a:p>
            <a:pPr algn="ctr" eaLnBrk="0" hangingPunct="0"/>
            <a:r>
              <a:rPr lang="en-US" sz="1400" b="1" dirty="0" smtClean="0"/>
              <a:t>Promotion of safe, supportive school environment </a:t>
            </a:r>
            <a:endParaRPr lang="en-US" sz="1400" b="1" dirty="0" smtClean="0">
              <a:latin typeface="Times New Roman" pitchFamily="18" charset="0"/>
              <a:cs typeface="Times New Roman" pitchFamily="18" charset="0"/>
            </a:endParaRPr>
          </a:p>
          <a:p>
            <a:pPr algn="ctr" eaLnBrk="0" hangingPunct="0"/>
            <a:endParaRPr lang="en-US" sz="3200" dirty="0" smtClean="0"/>
          </a:p>
        </p:txBody>
      </p:sp>
      <p:sp>
        <p:nvSpPr>
          <p:cNvPr id="51212" name="TextBox 17"/>
          <p:cNvSpPr txBox="1">
            <a:spLocks noChangeArrowheads="1"/>
          </p:cNvSpPr>
          <p:nvPr/>
        </p:nvSpPr>
        <p:spPr bwMode="auto">
          <a:xfrm>
            <a:off x="0" y="1403766"/>
            <a:ext cx="2613749" cy="4862869"/>
          </a:xfrm>
          <a:prstGeom prst="rect">
            <a:avLst/>
          </a:prstGeom>
          <a:noFill/>
          <a:ln w="9525">
            <a:noFill/>
            <a:miter lim="800000"/>
            <a:headEnd/>
            <a:tailEnd/>
          </a:ln>
        </p:spPr>
        <p:txBody>
          <a:bodyPr wrap="square" lIns="91439" tIns="45719" rIns="91439" bIns="45719">
            <a:spAutoFit/>
          </a:bodyPr>
          <a:lstStyle/>
          <a:p>
            <a:pPr eaLnBrk="0" hangingPunct="0">
              <a:buFont typeface="Arial" pitchFamily="34" charset="0"/>
              <a:buNone/>
            </a:pPr>
            <a:r>
              <a:rPr lang="en-US" sz="2000" b="1" dirty="0" smtClean="0">
                <a:latin typeface="Times New Roman" pitchFamily="18" charset="0"/>
                <a:cs typeface="Times New Roman" pitchFamily="18" charset="0"/>
              </a:rPr>
              <a:t>Systems Supporting Staff </a:t>
            </a:r>
            <a:r>
              <a:rPr lang="en-US" sz="2000" b="1" dirty="0">
                <a:latin typeface="Times New Roman" pitchFamily="18" charset="0"/>
                <a:cs typeface="Times New Roman" pitchFamily="18" charset="0"/>
              </a:rPr>
              <a:t>Behavior</a:t>
            </a:r>
          </a:p>
          <a:p>
            <a:pPr eaLnBrk="0" hangingPunct="0">
              <a:buFont typeface="Arial" pitchFamily="34" charset="0"/>
              <a:buChar char="•"/>
            </a:pPr>
            <a:r>
              <a:rPr lang="en-US" dirty="0" smtClean="0">
                <a:latin typeface="Times New Roman" pitchFamily="18" charset="0"/>
                <a:cs typeface="Times New Roman" pitchFamily="18" charset="0"/>
              </a:rPr>
              <a:t> Solution Focused Team Approach</a:t>
            </a:r>
          </a:p>
          <a:p>
            <a:pPr eaLnBrk="0" hangingPunct="0">
              <a:buFont typeface="Arial" pitchFamily="34" charset="0"/>
              <a:buChar char="•"/>
            </a:pPr>
            <a:r>
              <a:rPr lang="en-US" dirty="0" smtClean="0">
                <a:latin typeface="Times New Roman" pitchFamily="18" charset="0"/>
                <a:cs typeface="Times New Roman" pitchFamily="18" charset="0"/>
              </a:rPr>
              <a:t>Administrator Support  </a:t>
            </a:r>
          </a:p>
          <a:p>
            <a:pPr eaLnBrk="0" hangingPunct="0"/>
            <a:r>
              <a:rPr lang="en-US" dirty="0" smtClean="0">
                <a:latin typeface="Times New Roman" pitchFamily="18" charset="0"/>
                <a:cs typeface="Times New Roman" pitchFamily="18" charset="0"/>
              </a:rPr>
              <a:t>  participation</a:t>
            </a:r>
          </a:p>
          <a:p>
            <a:pPr eaLnBrk="0" hangingPunct="0">
              <a:buFont typeface="Arial" pitchFamily="34" charset="0"/>
              <a:buChar char="•"/>
            </a:pPr>
            <a:r>
              <a:rPr lang="en-US" dirty="0" smtClean="0">
                <a:latin typeface="Times New Roman" pitchFamily="18" charset="0"/>
                <a:cs typeface="Times New Roman" pitchFamily="18" charset="0"/>
              </a:rPr>
              <a:t>Community of  </a:t>
            </a:r>
          </a:p>
          <a:p>
            <a:pPr eaLnBrk="0" hangingPunct="0"/>
            <a:r>
              <a:rPr lang="en-US" dirty="0" smtClean="0">
                <a:latin typeface="Times New Roman" pitchFamily="18" charset="0"/>
                <a:cs typeface="Times New Roman" pitchFamily="18" charset="0"/>
              </a:rPr>
              <a:t>  Practice (Skill  </a:t>
            </a:r>
          </a:p>
          <a:p>
            <a:pPr eaLnBrk="0" hangingPunct="0"/>
            <a:r>
              <a:rPr lang="en-US" dirty="0" smtClean="0">
                <a:latin typeface="Times New Roman" pitchFamily="18" charset="0"/>
                <a:cs typeface="Times New Roman" pitchFamily="18" charset="0"/>
              </a:rPr>
              <a:t>  development and performance feedback)</a:t>
            </a:r>
          </a:p>
          <a:p>
            <a:pPr eaLnBrk="0" hangingPunct="0">
              <a:buFont typeface="Arial"/>
              <a:buChar char="•"/>
            </a:pPr>
            <a:r>
              <a:rPr lang="en-US" dirty="0" smtClean="0">
                <a:latin typeface="Times New Roman" pitchFamily="18" charset="0"/>
                <a:cs typeface="Times New Roman" pitchFamily="18" charset="0"/>
              </a:rPr>
              <a:t>Consensus and collaboration across community, student, families </a:t>
            </a:r>
          </a:p>
          <a:p>
            <a:pPr eaLnBrk="0" hangingPunct="0">
              <a:buFont typeface="Arial"/>
              <a:buChar char="•"/>
            </a:pPr>
            <a:r>
              <a:rPr lang="en-US" dirty="0" smtClean="0">
                <a:latin typeface="Times New Roman" pitchFamily="18" charset="0"/>
                <a:cs typeface="Times New Roman" pitchFamily="18" charset="0"/>
              </a:rPr>
              <a:t>Communication and Dissemination process</a:t>
            </a:r>
          </a:p>
          <a:p>
            <a:pPr eaLnBrk="0" hangingPunct="0"/>
            <a:endParaRPr lang="en-US" dirty="0">
              <a:latin typeface="Times New Roman" pitchFamily="18" charset="0"/>
              <a:cs typeface="Times New Roman" pitchFamily="18" charset="0"/>
            </a:endParaRPr>
          </a:p>
        </p:txBody>
      </p:sp>
      <p:sp>
        <p:nvSpPr>
          <p:cNvPr id="51213" name="TextBox 20"/>
          <p:cNvSpPr txBox="1">
            <a:spLocks noChangeArrowheads="1"/>
          </p:cNvSpPr>
          <p:nvPr/>
        </p:nvSpPr>
        <p:spPr bwMode="auto">
          <a:xfrm>
            <a:off x="6468199" y="1386333"/>
            <a:ext cx="2675801" cy="3724095"/>
          </a:xfrm>
          <a:prstGeom prst="rect">
            <a:avLst/>
          </a:prstGeom>
          <a:noFill/>
          <a:ln w="9525">
            <a:noFill/>
            <a:miter lim="800000"/>
            <a:headEnd/>
            <a:tailEnd/>
          </a:ln>
        </p:spPr>
        <p:txBody>
          <a:bodyPr wrap="square" lIns="91439" tIns="45719" rIns="91439" bIns="45719">
            <a:spAutoFit/>
          </a:bodyPr>
          <a:lstStyle/>
          <a:p>
            <a:pPr eaLnBrk="0" hangingPunct="0"/>
            <a:r>
              <a:rPr lang="en-US" sz="2000" b="1" dirty="0">
                <a:latin typeface="Times New Roman" pitchFamily="18" charset="0"/>
                <a:cs typeface="Times New Roman" pitchFamily="18" charset="0"/>
              </a:rPr>
              <a:t>Data </a:t>
            </a:r>
            <a:r>
              <a:rPr lang="en-US" sz="2000" b="1" dirty="0" smtClean="0">
                <a:latin typeface="Times New Roman" pitchFamily="18" charset="0"/>
                <a:cs typeface="Times New Roman" pitchFamily="18" charset="0"/>
              </a:rPr>
              <a:t>Supporting Decision Making</a:t>
            </a:r>
          </a:p>
          <a:p>
            <a:pPr eaLnBrk="0" hangingPunct="0">
              <a:buFontTx/>
              <a:buChar char="•"/>
            </a:pPr>
            <a:r>
              <a:rPr lang="en-US" dirty="0" smtClean="0">
                <a:latin typeface="Times New Roman" pitchFamily="18" charset="0"/>
                <a:cs typeface="Times New Roman" pitchFamily="18" charset="0"/>
              </a:rPr>
              <a:t>School improvement </a:t>
            </a:r>
          </a:p>
          <a:p>
            <a:pPr eaLnBrk="0" hangingPunct="0"/>
            <a:r>
              <a:rPr lang="en-US" dirty="0" smtClean="0">
                <a:latin typeface="Times New Roman" pitchFamily="18" charset="0"/>
                <a:cs typeface="Times New Roman" pitchFamily="18" charset="0"/>
              </a:rPr>
              <a:t>  goal progress -CAG</a:t>
            </a:r>
          </a:p>
          <a:p>
            <a:pPr eaLnBrk="0" hangingPunct="0">
              <a:buFontTx/>
              <a:buChar char="•"/>
            </a:pPr>
            <a:r>
              <a:rPr lang="en-US" dirty="0" smtClean="0">
                <a:latin typeface="Times New Roman" pitchFamily="18" charset="0"/>
                <a:cs typeface="Times New Roman" pitchFamily="18" charset="0"/>
              </a:rPr>
              <a:t>Climate Survey</a:t>
            </a:r>
          </a:p>
          <a:p>
            <a:pPr eaLnBrk="0" hangingPunct="0">
              <a:buFontTx/>
              <a:buChar char="•"/>
            </a:pPr>
            <a:r>
              <a:rPr lang="en-US" b="1" dirty="0" smtClean="0">
                <a:latin typeface="Times New Roman" pitchFamily="18" charset="0"/>
                <a:cs typeface="Times New Roman" pitchFamily="18" charset="0"/>
              </a:rPr>
              <a:t>Office </a:t>
            </a:r>
            <a:r>
              <a:rPr lang="en-US" b="1" dirty="0">
                <a:latin typeface="Times New Roman" pitchFamily="18" charset="0"/>
                <a:cs typeface="Times New Roman" pitchFamily="18" charset="0"/>
              </a:rPr>
              <a:t>D</a:t>
            </a:r>
            <a:r>
              <a:rPr lang="en-US" b="1" dirty="0" smtClean="0">
                <a:latin typeface="Times New Roman" pitchFamily="18" charset="0"/>
                <a:cs typeface="Times New Roman" pitchFamily="18" charset="0"/>
              </a:rPr>
              <a:t>iscipline    </a:t>
            </a:r>
          </a:p>
          <a:p>
            <a:pPr eaLnBrk="0" hangingPunct="0"/>
            <a:r>
              <a:rPr lang="en-US" dirty="0" smtClean="0">
                <a:latin typeface="Times New Roman" pitchFamily="18" charset="0"/>
                <a:cs typeface="Times New Roman" pitchFamily="18" charset="0"/>
              </a:rPr>
              <a:t>  Referrals, Suspension</a:t>
            </a:r>
          </a:p>
          <a:p>
            <a:pPr eaLnBrk="0" hangingPunct="0">
              <a:buFontTx/>
              <a:buChar char="•"/>
            </a:pP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cademic </a:t>
            </a:r>
            <a:r>
              <a:rPr lang="en-US" dirty="0">
                <a:latin typeface="Times New Roman" pitchFamily="18" charset="0"/>
                <a:cs typeface="Times New Roman" pitchFamily="18" charset="0"/>
              </a:rPr>
              <a:t>progress</a:t>
            </a:r>
            <a:endParaRPr lang="en-US" dirty="0" smtClean="0">
              <a:latin typeface="Times New Roman" pitchFamily="18" charset="0"/>
              <a:cs typeface="Times New Roman" pitchFamily="18" charset="0"/>
            </a:endParaRPr>
          </a:p>
          <a:p>
            <a:pPr eaLnBrk="0" hangingPunct="0">
              <a:buFontTx/>
              <a:buChar char="•"/>
            </a:pPr>
            <a:r>
              <a:rPr lang="en-US" b="1" dirty="0" smtClean="0">
                <a:latin typeface="Times New Roman" pitchFamily="18" charset="0"/>
                <a:cs typeface="Times New Roman" pitchFamily="18" charset="0"/>
              </a:rPr>
              <a:t>Attendance, truancy</a:t>
            </a:r>
          </a:p>
          <a:p>
            <a:pPr eaLnBrk="0" hangingPunct="0">
              <a:buFontTx/>
              <a:buChar char="•"/>
            </a:pPr>
            <a:r>
              <a:rPr lang="en-US" dirty="0" smtClean="0">
                <a:latin typeface="Times New Roman" pitchFamily="18" charset="0"/>
                <a:cs typeface="Times New Roman" pitchFamily="18" charset="0"/>
              </a:rPr>
              <a:t>Direct Observation</a:t>
            </a:r>
          </a:p>
          <a:p>
            <a:pPr eaLnBrk="0" hangingPunct="0">
              <a:buFontTx/>
              <a:buChar char="•"/>
            </a:pPr>
            <a:r>
              <a:rPr lang="en-US" dirty="0" smtClean="0">
                <a:latin typeface="Times New Roman" pitchFamily="18" charset="0"/>
                <a:cs typeface="Times New Roman" pitchFamily="18" charset="0"/>
              </a:rPr>
              <a:t>Process tools  </a:t>
            </a:r>
          </a:p>
          <a:p>
            <a:pPr eaLnBrk="0" hangingPunct="0"/>
            <a:r>
              <a:rPr lang="en-US" dirty="0" smtClean="0">
                <a:latin typeface="Times New Roman" pitchFamily="18" charset="0"/>
                <a:cs typeface="Times New Roman" pitchFamily="18" charset="0"/>
              </a:rPr>
              <a:t>  (fidelity)</a:t>
            </a:r>
          </a:p>
          <a:p>
            <a:pPr>
              <a:buFontTx/>
              <a:buChar char="•"/>
            </a:pPr>
            <a:endParaRPr lang="en-US" sz="1600" dirty="0"/>
          </a:p>
        </p:txBody>
      </p:sp>
      <p:sp>
        <p:nvSpPr>
          <p:cNvPr id="51214" name="Text Box 19"/>
          <p:cNvSpPr txBox="1">
            <a:spLocks noChangeArrowheads="1"/>
          </p:cNvSpPr>
          <p:nvPr/>
        </p:nvSpPr>
        <p:spPr bwMode="auto">
          <a:xfrm>
            <a:off x="2524827" y="5000365"/>
            <a:ext cx="7569191" cy="1815880"/>
          </a:xfrm>
          <a:prstGeom prst="rect">
            <a:avLst/>
          </a:prstGeom>
          <a:noFill/>
          <a:ln w="9525">
            <a:noFill/>
            <a:miter lim="800000"/>
            <a:headEnd/>
            <a:tailEnd/>
          </a:ln>
        </p:spPr>
        <p:txBody>
          <a:bodyPr wrap="square" lIns="91439" tIns="45719" rIns="91439" bIns="45719">
            <a:spAutoFit/>
          </a:bodyPr>
          <a:lstStyle/>
          <a:p>
            <a:pPr eaLnBrk="0" hangingPunct="0">
              <a:buFont typeface="Arial" pitchFamily="34" charset="0"/>
              <a:buNone/>
            </a:pPr>
            <a:r>
              <a:rPr lang="en-US" sz="2000" b="1" dirty="0">
                <a:latin typeface="Times New Roman" pitchFamily="18" charset="0"/>
                <a:cs typeface="Times New Roman" pitchFamily="18" charset="0"/>
              </a:rPr>
              <a:t>Practices Supporting Student Behavior</a:t>
            </a:r>
          </a:p>
          <a:p>
            <a:pPr eaLnBrk="0" hangingPunct="0">
              <a:buFont typeface="Arial" pitchFamily="34" charset="0"/>
              <a:buChar char="•"/>
            </a:pP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Define behaviors, expectations, and rules</a:t>
            </a:r>
          </a:p>
          <a:p>
            <a:pPr eaLnBrk="0" hangingPunct="0">
              <a:buFont typeface="Arial" pitchFamily="34" charset="0"/>
              <a:buChar char="•"/>
            </a:pPr>
            <a:r>
              <a:rPr lang="en-US" dirty="0">
                <a:latin typeface="Times New Roman" pitchFamily="18" charset="0"/>
                <a:cs typeface="Times New Roman" pitchFamily="18" charset="0"/>
              </a:rPr>
              <a:t> Teach, model, and acknowledge behaviors, expectations, and rules</a:t>
            </a:r>
          </a:p>
          <a:p>
            <a:pPr eaLnBrk="0" hangingPunct="0">
              <a:buFont typeface="Arial" pitchFamily="34" charset="0"/>
              <a:buChar cha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Consistent, instructional response to behavior errors</a:t>
            </a:r>
          </a:p>
          <a:p>
            <a:pPr eaLnBrk="0" hangingPunct="0">
              <a:buFont typeface="Arial" pitchFamily="34" charset="0"/>
              <a:buChar char="•"/>
            </a:pPr>
            <a:r>
              <a:rPr lang="en-US" dirty="0" smtClean="0">
                <a:latin typeface="Times New Roman" pitchFamily="18" charset="0"/>
                <a:cs typeface="Times New Roman" pitchFamily="18" charset="0"/>
              </a:rPr>
              <a:t> Personalized learning connections through extra- curricular events</a:t>
            </a:r>
          </a:p>
          <a:p>
            <a:pPr eaLnBrk="0" hangingPunct="0"/>
            <a:r>
              <a:rPr lang="en-US" dirty="0" smtClean="0">
                <a:latin typeface="Times New Roman" pitchFamily="18" charset="0"/>
                <a:cs typeface="Times New Roman" pitchFamily="18" charset="0"/>
              </a:rPr>
              <a:t>   and relational support for all students</a:t>
            </a:r>
            <a:endParaRPr lang="en-US" dirty="0">
              <a:latin typeface="Times New Roman" pitchFamily="18" charset="0"/>
              <a:cs typeface="Times New Roman" pitchFamily="18" charset="0"/>
            </a:endParaRPr>
          </a:p>
        </p:txBody>
      </p:sp>
      <p:grpSp>
        <p:nvGrpSpPr>
          <p:cNvPr id="2" name="Group 15"/>
          <p:cNvGrpSpPr/>
          <p:nvPr/>
        </p:nvGrpSpPr>
        <p:grpSpPr>
          <a:xfrm>
            <a:off x="2784944" y="1534416"/>
            <a:ext cx="4891316" cy="3311682"/>
            <a:chOff x="2484560" y="990600"/>
            <a:chExt cx="6405719" cy="4419123"/>
          </a:xfrm>
        </p:grpSpPr>
        <p:sp>
          <p:nvSpPr>
            <p:cNvPr id="51202" name="Oval 2"/>
            <p:cNvSpPr>
              <a:spLocks noChangeArrowheads="1"/>
            </p:cNvSpPr>
            <p:nvPr/>
          </p:nvSpPr>
          <p:spPr bwMode="auto">
            <a:xfrm>
              <a:off x="3353277" y="3124200"/>
              <a:ext cx="2361723" cy="2210277"/>
            </a:xfrm>
            <a:prstGeom prst="ellipse">
              <a:avLst/>
            </a:prstGeom>
            <a:noFill/>
            <a:ln w="63500">
              <a:solidFill>
                <a:srgbClr val="99CC00"/>
              </a:solidFill>
              <a:round/>
              <a:headEnd/>
              <a:tailEnd/>
            </a:ln>
          </p:spPr>
          <p:txBody>
            <a:bodyPr wrap="none" lIns="91439" tIns="45719" rIns="91439" bIns="45719" anchor="ctr"/>
            <a:lstStyle/>
            <a:p>
              <a:pPr algn="ctr" eaLnBrk="0" hangingPunct="0"/>
              <a:endParaRPr lang="en-US" sz="2400" dirty="0"/>
            </a:p>
          </p:txBody>
        </p:sp>
        <p:sp>
          <p:nvSpPr>
            <p:cNvPr id="51203" name="Oval 3"/>
            <p:cNvSpPr>
              <a:spLocks noChangeArrowheads="1"/>
            </p:cNvSpPr>
            <p:nvPr/>
          </p:nvSpPr>
          <p:spPr bwMode="auto">
            <a:xfrm>
              <a:off x="4039077" y="2148840"/>
              <a:ext cx="2286000" cy="2210277"/>
            </a:xfrm>
            <a:prstGeom prst="ellipse">
              <a:avLst/>
            </a:prstGeom>
            <a:noFill/>
            <a:ln w="63500">
              <a:solidFill>
                <a:srgbClr val="800080"/>
              </a:solidFill>
              <a:round/>
              <a:headEnd/>
              <a:tailEnd/>
            </a:ln>
          </p:spPr>
          <p:txBody>
            <a:bodyPr wrap="none" lIns="91439" tIns="45719" rIns="91439" bIns="45719" anchor="ctr"/>
            <a:lstStyle/>
            <a:p>
              <a:endParaRPr lang="en-US"/>
            </a:p>
          </p:txBody>
        </p:sp>
        <p:sp>
          <p:nvSpPr>
            <p:cNvPr id="51204" name="Oval 4"/>
            <p:cNvSpPr>
              <a:spLocks noChangeArrowheads="1"/>
            </p:cNvSpPr>
            <p:nvPr/>
          </p:nvSpPr>
          <p:spPr bwMode="auto">
            <a:xfrm>
              <a:off x="2484560" y="990600"/>
              <a:ext cx="4267676" cy="4419123"/>
            </a:xfrm>
            <a:prstGeom prst="ellipse">
              <a:avLst/>
            </a:prstGeom>
            <a:noFill/>
            <a:ln w="63500">
              <a:solidFill>
                <a:srgbClr val="333399"/>
              </a:solidFill>
              <a:round/>
              <a:headEnd/>
              <a:tailEnd/>
            </a:ln>
          </p:spPr>
          <p:txBody>
            <a:bodyPr wrap="none" lIns="91439" tIns="45719" rIns="91439" bIns="45719" anchor="ctr"/>
            <a:lstStyle/>
            <a:p>
              <a:endParaRPr lang="en-US"/>
            </a:p>
          </p:txBody>
        </p:sp>
        <p:sp>
          <p:nvSpPr>
            <p:cNvPr id="51205" name="Oval 5"/>
            <p:cNvSpPr>
              <a:spLocks noChangeArrowheads="1"/>
            </p:cNvSpPr>
            <p:nvPr/>
          </p:nvSpPr>
          <p:spPr bwMode="auto">
            <a:xfrm>
              <a:off x="2743200" y="2148840"/>
              <a:ext cx="2210277" cy="2210277"/>
            </a:xfrm>
            <a:prstGeom prst="ellipse">
              <a:avLst/>
            </a:prstGeom>
            <a:noFill/>
            <a:ln w="63500">
              <a:solidFill>
                <a:srgbClr val="00CC99"/>
              </a:solidFill>
              <a:round/>
              <a:headEnd/>
              <a:tailEnd/>
            </a:ln>
          </p:spPr>
          <p:txBody>
            <a:bodyPr wrap="none" lIns="91439" tIns="45719" rIns="91439" bIns="45719" anchor="ctr"/>
            <a:lstStyle/>
            <a:p>
              <a:endParaRPr lang="en-US"/>
            </a:p>
          </p:txBody>
        </p:sp>
        <p:sp>
          <p:nvSpPr>
            <p:cNvPr id="51206" name="Text Box 6"/>
            <p:cNvSpPr txBox="1">
              <a:spLocks noChangeArrowheads="1"/>
            </p:cNvSpPr>
            <p:nvPr/>
          </p:nvSpPr>
          <p:spPr bwMode="auto">
            <a:xfrm rot="18341135">
              <a:off x="2566721" y="2869692"/>
              <a:ext cx="1877435" cy="497111"/>
            </a:xfrm>
            <a:prstGeom prst="rect">
              <a:avLst/>
            </a:prstGeom>
            <a:noFill/>
            <a:ln w="9525">
              <a:noFill/>
              <a:miter lim="800000"/>
              <a:headEnd/>
              <a:tailEnd/>
            </a:ln>
          </p:spPr>
          <p:txBody>
            <a:bodyPr wrap="square" lIns="91439" tIns="45719" rIns="91439" bIns="45719">
              <a:spAutoFit/>
            </a:bodyPr>
            <a:lstStyle/>
            <a:p>
              <a:pPr eaLnBrk="0" hangingPunct="0"/>
              <a:r>
                <a:rPr lang="en-US" sz="2400" b="1" dirty="0">
                  <a:solidFill>
                    <a:srgbClr val="00CC99"/>
                  </a:solidFill>
                </a:rPr>
                <a:t>SYSTEMS</a:t>
              </a:r>
            </a:p>
          </p:txBody>
        </p:sp>
        <p:sp>
          <p:nvSpPr>
            <p:cNvPr id="51207" name="Text Box 7"/>
            <p:cNvSpPr txBox="1">
              <a:spLocks noChangeArrowheads="1"/>
            </p:cNvSpPr>
            <p:nvPr/>
          </p:nvSpPr>
          <p:spPr bwMode="auto">
            <a:xfrm>
              <a:off x="3523420" y="4368801"/>
              <a:ext cx="2308067" cy="497968"/>
            </a:xfrm>
            <a:prstGeom prst="rect">
              <a:avLst/>
            </a:prstGeom>
            <a:noFill/>
            <a:ln w="9525">
              <a:noFill/>
              <a:miter lim="800000"/>
              <a:headEnd/>
              <a:tailEnd/>
            </a:ln>
          </p:spPr>
          <p:txBody>
            <a:bodyPr wrap="square" lIns="91439" tIns="45719" rIns="91439" bIns="45719">
              <a:spAutoFit/>
            </a:bodyPr>
            <a:lstStyle/>
            <a:p>
              <a:pPr eaLnBrk="0" hangingPunct="0"/>
              <a:r>
                <a:rPr lang="en-US" sz="2400" b="1" dirty="0">
                  <a:solidFill>
                    <a:srgbClr val="458E02"/>
                  </a:solidFill>
                </a:rPr>
                <a:t>PRACTICES</a:t>
              </a:r>
            </a:p>
          </p:txBody>
        </p:sp>
        <p:sp>
          <p:nvSpPr>
            <p:cNvPr id="51210" name="Text Box 13"/>
            <p:cNvSpPr txBox="1">
              <a:spLocks noChangeArrowheads="1"/>
            </p:cNvSpPr>
            <p:nvPr/>
          </p:nvSpPr>
          <p:spPr bwMode="auto">
            <a:xfrm>
              <a:off x="3759875" y="1364606"/>
              <a:ext cx="5130404" cy="497968"/>
            </a:xfrm>
            <a:prstGeom prst="rect">
              <a:avLst/>
            </a:prstGeom>
            <a:noFill/>
            <a:ln w="9525">
              <a:noFill/>
              <a:miter lim="800000"/>
              <a:headEnd/>
              <a:tailEnd/>
            </a:ln>
          </p:spPr>
          <p:txBody>
            <a:bodyPr wrap="square" lIns="91439" tIns="45719" rIns="91439" bIns="45719">
              <a:spAutoFit/>
            </a:bodyPr>
            <a:lstStyle/>
            <a:p>
              <a:pPr eaLnBrk="0" hangingPunct="0"/>
              <a:r>
                <a:rPr lang="en-US" sz="2400" b="1" dirty="0" smtClean="0"/>
                <a:t>OUTCOMES</a:t>
              </a:r>
            </a:p>
          </p:txBody>
        </p:sp>
        <p:sp>
          <p:nvSpPr>
            <p:cNvPr id="17" name="Text Box 8"/>
            <p:cNvSpPr txBox="1">
              <a:spLocks noChangeArrowheads="1"/>
            </p:cNvSpPr>
            <p:nvPr/>
          </p:nvSpPr>
          <p:spPr bwMode="auto">
            <a:xfrm rot="2905354">
              <a:off x="4978354" y="2755598"/>
              <a:ext cx="1222258" cy="563394"/>
            </a:xfrm>
            <a:prstGeom prst="rect">
              <a:avLst/>
            </a:prstGeom>
            <a:noFill/>
            <a:ln w="9525">
              <a:noFill/>
              <a:miter lim="800000"/>
              <a:headEnd/>
              <a:tailEnd/>
            </a:ln>
          </p:spPr>
          <p:txBody>
            <a:bodyPr wrap="square" lIns="91439" tIns="45719" rIns="91439" bIns="45719">
              <a:spAutoFit/>
            </a:bodyPr>
            <a:lstStyle/>
            <a:p>
              <a:pPr eaLnBrk="0" hangingPunct="0"/>
              <a:r>
                <a:rPr lang="en-US" sz="2400" b="1" dirty="0" smtClean="0">
                  <a:solidFill>
                    <a:srgbClr val="660066"/>
                  </a:solidFill>
                </a:rPr>
                <a:t>DATA</a:t>
              </a:r>
              <a:r>
                <a:rPr lang="en-US" sz="2800" b="1" dirty="0" smtClean="0">
                  <a:solidFill>
                    <a:srgbClr val="660066"/>
                  </a:solidFill>
                </a:rPr>
                <a:t> </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Framework</a:t>
            </a:r>
            <a:endParaRPr lang="en-US" dirty="0"/>
          </a:p>
        </p:txBody>
      </p:sp>
      <p:sp>
        <p:nvSpPr>
          <p:cNvPr id="3" name="Content Placeholder 2"/>
          <p:cNvSpPr>
            <a:spLocks noGrp="1"/>
          </p:cNvSpPr>
          <p:nvPr>
            <p:ph idx="1"/>
          </p:nvPr>
        </p:nvSpPr>
        <p:spPr/>
        <p:txBody>
          <a:bodyPr>
            <a:normAutofit fontScale="92500"/>
          </a:bodyPr>
          <a:lstStyle/>
          <a:p>
            <a:r>
              <a:rPr lang="en-US" dirty="0" smtClean="0"/>
              <a:t>Implementation structure: ensures application of EBP-how do students experience EBP? Leadership, team, data, coaching </a:t>
            </a:r>
            <a:endParaRPr lang="en-US" dirty="0"/>
          </a:p>
          <a:p>
            <a:r>
              <a:rPr lang="en-US" dirty="0" smtClean="0"/>
              <a:t>Process for selection: too many, not effective-need a formal process, a consumer guide</a:t>
            </a:r>
          </a:p>
          <a:p>
            <a:r>
              <a:rPr lang="en-US" dirty="0" smtClean="0"/>
              <a:t>Kernel or Full EBP: peer reviewed, tested, fidelity that lead to outcomes for target population</a:t>
            </a:r>
          </a:p>
          <a:p>
            <a:r>
              <a:rPr lang="en-US" dirty="0" smtClean="0"/>
              <a:t>Structure that makes “ it” Stick, Transfer to new students and staff, Easy to Replicate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0059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164943" y="406602"/>
            <a:ext cx="8521857" cy="1143000"/>
          </a:xfrm>
        </p:spPr>
        <p:txBody>
          <a:bodyPr>
            <a:normAutofit fontScale="90000"/>
          </a:bodyPr>
          <a:lstStyle/>
          <a:p>
            <a:pPr eaLnBrk="1" hangingPunct="1"/>
            <a:r>
              <a:rPr lang="en-US" dirty="0" smtClean="0">
                <a:solidFill>
                  <a:srgbClr val="000000"/>
                </a:solidFill>
              </a:rPr>
              <a:t>Implementation </a:t>
            </a:r>
            <a:r>
              <a:rPr lang="en-US" dirty="0" smtClean="0">
                <a:solidFill>
                  <a:srgbClr val="000000"/>
                </a:solidFill>
              </a:rPr>
              <a:t>Framework</a:t>
            </a:r>
            <a:r>
              <a:rPr lang="en-US" dirty="0" smtClean="0">
                <a:solidFill>
                  <a:srgbClr val="000000"/>
                </a:solidFill>
              </a:rPr>
              <a:t/>
            </a:r>
            <a:br>
              <a:rPr lang="en-US" dirty="0" smtClean="0">
                <a:solidFill>
                  <a:srgbClr val="000000"/>
                </a:solidFill>
              </a:rPr>
            </a:br>
            <a:endParaRPr lang="en-US" sz="3100" dirty="0">
              <a:solidFill>
                <a:srgbClr val="000000"/>
              </a:solidFill>
            </a:endParaRPr>
          </a:p>
        </p:txBody>
      </p:sp>
      <p:sp>
        <p:nvSpPr>
          <p:cNvPr id="13315" name="Rectangle 3"/>
          <p:cNvSpPr>
            <a:spLocks noGrp="1"/>
          </p:cNvSpPr>
          <p:nvPr>
            <p:ph type="body" idx="4294967295"/>
          </p:nvPr>
        </p:nvSpPr>
        <p:spPr>
          <a:xfrm>
            <a:off x="457200" y="1979596"/>
            <a:ext cx="8229600" cy="4525963"/>
          </a:xfrm>
        </p:spPr>
        <p:txBody>
          <a:bodyPr>
            <a:normAutofit lnSpcReduction="10000"/>
          </a:bodyPr>
          <a:lstStyle/>
          <a:p>
            <a:pPr eaLnBrk="1" hangingPunct="1">
              <a:lnSpc>
                <a:spcPct val="80000"/>
              </a:lnSpc>
            </a:pPr>
            <a:r>
              <a:rPr lang="en-US" sz="3000" b="1" dirty="0"/>
              <a:t>We organize our resources</a:t>
            </a:r>
            <a:r>
              <a:rPr lang="en-US" dirty="0"/>
              <a:t> </a:t>
            </a:r>
          </a:p>
          <a:p>
            <a:pPr lvl="1" eaLnBrk="1" hangingPunct="1">
              <a:lnSpc>
                <a:spcPct val="80000"/>
              </a:lnSpc>
            </a:pPr>
            <a:r>
              <a:rPr lang="en-US" sz="2000" dirty="0">
                <a:latin typeface="Arial" pitchFamily="-65" charset="0"/>
              </a:rPr>
              <a:t>Multi-Tier </a:t>
            </a:r>
            <a:r>
              <a:rPr lang="en-US" sz="2000" dirty="0" smtClean="0">
                <a:latin typeface="Arial" pitchFamily="-65" charset="0"/>
              </a:rPr>
              <a:t>Mapping, Gap Analysis</a:t>
            </a:r>
            <a:r>
              <a:rPr lang="en-US" sz="2400" dirty="0" smtClean="0">
                <a:latin typeface="Arial" pitchFamily="-65" charset="0"/>
              </a:rPr>
              <a:t> </a:t>
            </a:r>
            <a:endParaRPr lang="en-US" sz="2400" dirty="0">
              <a:latin typeface="Arial" pitchFamily="-65" charset="0"/>
            </a:endParaRPr>
          </a:p>
          <a:p>
            <a:pPr eaLnBrk="1" hangingPunct="1">
              <a:lnSpc>
                <a:spcPct val="80000"/>
              </a:lnSpc>
            </a:pPr>
            <a:r>
              <a:rPr lang="en-US" sz="3000" b="1" dirty="0"/>
              <a:t>So kids get help early</a:t>
            </a:r>
          </a:p>
          <a:p>
            <a:pPr lvl="1" eaLnBrk="1" hangingPunct="1">
              <a:lnSpc>
                <a:spcPct val="80000"/>
              </a:lnSpc>
            </a:pPr>
            <a:r>
              <a:rPr lang="en-US" sz="2000" dirty="0">
                <a:latin typeface="Arial" pitchFamily="-65" charset="0"/>
              </a:rPr>
              <a:t>Actions based on outcomes (data!), not procedures</a:t>
            </a:r>
          </a:p>
          <a:p>
            <a:pPr eaLnBrk="1" hangingPunct="1">
              <a:lnSpc>
                <a:spcPct val="80000"/>
              </a:lnSpc>
            </a:pPr>
            <a:r>
              <a:rPr lang="en-US" sz="3000" b="1" dirty="0"/>
              <a:t>We do stuff that’s likely to work</a:t>
            </a:r>
          </a:p>
          <a:p>
            <a:pPr lvl="1" eaLnBrk="1" hangingPunct="1">
              <a:lnSpc>
                <a:spcPct val="80000"/>
              </a:lnSpc>
            </a:pPr>
            <a:r>
              <a:rPr lang="en-US" sz="2000" dirty="0">
                <a:latin typeface="Arial" pitchFamily="-65" charset="0"/>
              </a:rPr>
              <a:t>Evidence-Based </a:t>
            </a:r>
            <a:r>
              <a:rPr lang="en-US" sz="2000" dirty="0" smtClean="0">
                <a:latin typeface="Arial" pitchFamily="-65" charset="0"/>
              </a:rPr>
              <a:t>interventions</a:t>
            </a:r>
          </a:p>
          <a:p>
            <a:pPr>
              <a:lnSpc>
                <a:spcPct val="80000"/>
              </a:lnSpc>
            </a:pPr>
            <a:r>
              <a:rPr lang="en-US" sz="2400" b="1" dirty="0" smtClean="0">
                <a:latin typeface="Arial" pitchFamily="-65" charset="0"/>
              </a:rPr>
              <a:t>We provide supports to staff to do it right</a:t>
            </a:r>
          </a:p>
          <a:p>
            <a:pPr lvl="1">
              <a:lnSpc>
                <a:spcPct val="80000"/>
              </a:lnSpc>
            </a:pPr>
            <a:r>
              <a:rPr lang="en-US" sz="2000" dirty="0" smtClean="0">
                <a:latin typeface="Arial" pitchFamily="-65" charset="0"/>
              </a:rPr>
              <a:t>Fidelity: Benchmarks of Quality</a:t>
            </a:r>
          </a:p>
          <a:p>
            <a:pPr eaLnBrk="1" hangingPunct="1">
              <a:lnSpc>
                <a:spcPct val="80000"/>
              </a:lnSpc>
            </a:pPr>
            <a:r>
              <a:rPr lang="en-US" sz="3000" b="1" dirty="0"/>
              <a:t>And make sure they’re successful</a:t>
            </a:r>
          </a:p>
          <a:p>
            <a:pPr lvl="1" eaLnBrk="1" hangingPunct="1">
              <a:lnSpc>
                <a:spcPct val="80000"/>
              </a:lnSpc>
            </a:pPr>
            <a:r>
              <a:rPr lang="en-US" sz="2000" dirty="0" smtClean="0">
                <a:latin typeface="Arial" pitchFamily="-65" charset="0"/>
              </a:rPr>
              <a:t>Coaching and Support</a:t>
            </a:r>
          </a:p>
          <a:p>
            <a:pPr lvl="1" eaLnBrk="1" hangingPunct="1">
              <a:lnSpc>
                <a:spcPct val="80000"/>
              </a:lnSpc>
            </a:pPr>
            <a:r>
              <a:rPr lang="en-US" sz="2000" dirty="0" smtClean="0">
                <a:latin typeface="Arial" pitchFamily="-65" charset="0"/>
              </a:rPr>
              <a:t>Progress monitoring and performance feedback</a:t>
            </a:r>
            <a:endParaRPr lang="en-US" sz="2000" dirty="0">
              <a:latin typeface="Arial" pitchFamily="-65" charset="0"/>
            </a:endParaRPr>
          </a:p>
          <a:p>
            <a:pPr lvl="1" eaLnBrk="1" hangingPunct="1">
              <a:lnSpc>
                <a:spcPct val="80000"/>
              </a:lnSpc>
            </a:pPr>
            <a:r>
              <a:rPr lang="en-US" sz="2000" dirty="0">
                <a:latin typeface="Arial" pitchFamily="-65" charset="0"/>
              </a:rPr>
              <a:t>Problem-Solving process</a:t>
            </a:r>
          </a:p>
          <a:p>
            <a:pPr lvl="1" eaLnBrk="1" hangingPunct="1">
              <a:lnSpc>
                <a:spcPct val="80000"/>
              </a:lnSpc>
            </a:pPr>
            <a:r>
              <a:rPr lang="en-US" sz="2000" dirty="0">
                <a:latin typeface="Arial" pitchFamily="-65" charset="0"/>
              </a:rPr>
              <a:t>Increasing levels of intensity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9143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and Expanding the Framework</a:t>
            </a:r>
            <a:endParaRPr lang="en-US" dirty="0"/>
          </a:p>
        </p:txBody>
      </p:sp>
      <p:sp>
        <p:nvSpPr>
          <p:cNvPr id="3" name="Content Placeholder 2"/>
          <p:cNvSpPr>
            <a:spLocks noGrp="1"/>
          </p:cNvSpPr>
          <p:nvPr>
            <p:ph idx="1"/>
          </p:nvPr>
        </p:nvSpPr>
        <p:spPr/>
        <p:txBody>
          <a:bodyPr>
            <a:normAutofit lnSpcReduction="10000"/>
          </a:bodyPr>
          <a:lstStyle/>
          <a:p>
            <a:pPr marL="342900" lvl="2" indent="-342900"/>
            <a:r>
              <a:rPr lang="en-US" dirty="0" smtClean="0"/>
              <a:t>Change creates uncertainty and fear</a:t>
            </a:r>
          </a:p>
          <a:p>
            <a:pPr marL="342900" lvl="2" indent="-342900"/>
            <a:r>
              <a:rPr lang="en-US" dirty="0" smtClean="0"/>
              <a:t>Struggle always precedes growth</a:t>
            </a:r>
          </a:p>
          <a:p>
            <a:pPr marL="342900" lvl="2" indent="-342900"/>
            <a:endParaRPr lang="en-US" dirty="0" smtClean="0"/>
          </a:p>
          <a:p>
            <a:pPr marL="342900" lvl="2" indent="-342900">
              <a:buNone/>
            </a:pPr>
            <a:r>
              <a:rPr lang="en-US" dirty="0" smtClean="0"/>
              <a:t>Help foster new mental map- framework leads to having people think in different ways</a:t>
            </a:r>
          </a:p>
          <a:p>
            <a:pPr marL="342900" lvl="2" indent="-342900">
              <a:buNone/>
            </a:pPr>
            <a:r>
              <a:rPr lang="en-US" u="sng" dirty="0" smtClean="0"/>
              <a:t>Tools</a:t>
            </a:r>
          </a:p>
          <a:p>
            <a:pPr marL="342900" lvl="2" indent="-342900"/>
            <a:r>
              <a:rPr lang="en-US" dirty="0" smtClean="0"/>
              <a:t>Tools help manage conversation in smaller groups</a:t>
            </a:r>
          </a:p>
          <a:p>
            <a:pPr marL="342900" lvl="2" indent="-342900"/>
            <a:r>
              <a:rPr lang="en-US" dirty="0" smtClean="0"/>
              <a:t>Lead to minimizing danger and maximizing reward</a:t>
            </a:r>
          </a:p>
          <a:p>
            <a:pPr marL="342900" lvl="2" indent="-342900"/>
            <a:r>
              <a:rPr lang="en-US" dirty="0" smtClean="0"/>
              <a:t>Lead to overwhelming sense of purpose</a:t>
            </a:r>
          </a:p>
          <a:p>
            <a:pPr marL="342900" lvl="2" indent="-342900"/>
            <a:endParaRPr lang="en-US" dirty="0" smtClean="0"/>
          </a:p>
          <a:p>
            <a:pPr marL="342900" lvl="2" indent="-342900">
              <a:buNone/>
            </a:pPr>
            <a:r>
              <a:rPr lang="en-US" sz="1400" dirty="0" smtClean="0"/>
              <a:t>																David Rock</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5" name="Picture 2" descr="pp"/>
          <p:cNvPicPr>
            <a:picLocks noChangeAspect="1" noChangeArrowheads="1"/>
          </p:cNvPicPr>
          <p:nvPr/>
        </p:nvPicPr>
        <p:blipFill>
          <a:blip r:embed="rId3"/>
          <a:srcRect/>
          <a:stretch>
            <a:fillRect/>
          </a:stretch>
        </p:blipFill>
        <p:spPr bwMode="auto">
          <a:xfrm>
            <a:off x="43589" y="1933575"/>
            <a:ext cx="3998912" cy="4543425"/>
          </a:xfrm>
          <a:prstGeom prst="rect">
            <a:avLst/>
          </a:prstGeom>
          <a:noFill/>
          <a:ln w="9525">
            <a:noFill/>
            <a:miter lim="800000"/>
            <a:headEnd/>
            <a:tailEnd/>
          </a:ln>
        </p:spPr>
      </p:pic>
      <p:sp>
        <p:nvSpPr>
          <p:cNvPr id="26626" name="Text Box 3"/>
          <p:cNvSpPr txBox="1">
            <a:spLocks noChangeArrowheads="1"/>
          </p:cNvSpPr>
          <p:nvPr/>
        </p:nvSpPr>
        <p:spPr bwMode="auto">
          <a:xfrm>
            <a:off x="1600200" y="228600"/>
            <a:ext cx="6248400" cy="366713"/>
          </a:xfrm>
          <a:prstGeom prst="rect">
            <a:avLst/>
          </a:prstGeom>
          <a:noFill/>
          <a:ln w="9525">
            <a:noFill/>
            <a:miter lim="800000"/>
            <a:headEnd/>
            <a:tailEnd/>
          </a:ln>
        </p:spPr>
        <p:txBody>
          <a:bodyPr>
            <a:spAutoFit/>
          </a:bodyPr>
          <a:lstStyle/>
          <a:p>
            <a:pPr>
              <a:spcBef>
                <a:spcPct val="50000"/>
              </a:spcBef>
            </a:pPr>
            <a:endParaRPr lang="en-US" b="0" i="0">
              <a:latin typeface="Calibri" pitchFamily="34" charset="0"/>
            </a:endParaRPr>
          </a:p>
        </p:txBody>
      </p:sp>
      <p:sp>
        <p:nvSpPr>
          <p:cNvPr id="28676" name="Rectangle 4"/>
          <p:cNvSpPr>
            <a:spLocks noGrp="1" noChangeArrowheads="1"/>
          </p:cNvSpPr>
          <p:nvPr>
            <p:ph type="title"/>
          </p:nvPr>
        </p:nvSpPr>
        <p:spPr>
          <a:xfrm>
            <a:off x="381000" y="228600"/>
            <a:ext cx="8458200" cy="715963"/>
          </a:xfrm>
        </p:spPr>
        <p:txBody>
          <a:bodyPr rtlCol="0">
            <a:normAutofit/>
          </a:bodyPr>
          <a:lstStyle/>
          <a:p>
            <a:pPr eaLnBrk="1" fontAlgn="auto" hangingPunct="1">
              <a:spcAft>
                <a:spcPts val="0"/>
              </a:spcAft>
              <a:defRPr/>
            </a:pPr>
            <a:r>
              <a:rPr lang="en-US" sz="3200" dirty="0" smtClean="0">
                <a:solidFill>
                  <a:srgbClr val="000099"/>
                </a:solidFill>
              </a:rPr>
              <a:t>Applying the Logic to Families  </a:t>
            </a:r>
            <a:endParaRPr lang="en-US" sz="3200" dirty="0">
              <a:solidFill>
                <a:srgbClr val="000099"/>
              </a:solidFill>
            </a:endParaRPr>
          </a:p>
        </p:txBody>
      </p:sp>
      <p:sp>
        <p:nvSpPr>
          <p:cNvPr id="26628" name="Text Box 5"/>
          <p:cNvSpPr txBox="1">
            <a:spLocks noChangeArrowheads="1"/>
          </p:cNvSpPr>
          <p:nvPr/>
        </p:nvSpPr>
        <p:spPr bwMode="auto">
          <a:xfrm>
            <a:off x="1580459" y="4814888"/>
            <a:ext cx="1219200" cy="366712"/>
          </a:xfrm>
          <a:prstGeom prst="rect">
            <a:avLst/>
          </a:prstGeom>
          <a:noFill/>
          <a:ln w="9525">
            <a:noFill/>
            <a:miter lim="800000"/>
            <a:headEnd/>
            <a:tailEnd/>
          </a:ln>
        </p:spPr>
        <p:txBody>
          <a:bodyPr>
            <a:spAutoFit/>
          </a:bodyPr>
          <a:lstStyle/>
          <a:p>
            <a:pPr>
              <a:spcBef>
                <a:spcPct val="50000"/>
              </a:spcBef>
            </a:pPr>
            <a:r>
              <a:rPr lang="en-US" b="0" i="0" dirty="0">
                <a:latin typeface="Calibri" pitchFamily="34" charset="0"/>
              </a:rPr>
              <a:t>80-90%</a:t>
            </a:r>
          </a:p>
        </p:txBody>
      </p:sp>
      <p:sp>
        <p:nvSpPr>
          <p:cNvPr id="26630" name="Text Box 7"/>
          <p:cNvSpPr txBox="1">
            <a:spLocks noChangeArrowheads="1"/>
          </p:cNvSpPr>
          <p:nvPr/>
        </p:nvSpPr>
        <p:spPr bwMode="auto">
          <a:xfrm>
            <a:off x="1622795" y="3367088"/>
            <a:ext cx="914400" cy="366712"/>
          </a:xfrm>
          <a:prstGeom prst="rect">
            <a:avLst/>
          </a:prstGeom>
          <a:noFill/>
          <a:ln w="9525">
            <a:noFill/>
            <a:miter lim="800000"/>
            <a:headEnd/>
            <a:tailEnd/>
          </a:ln>
        </p:spPr>
        <p:txBody>
          <a:bodyPr>
            <a:spAutoFit/>
          </a:bodyPr>
          <a:lstStyle/>
          <a:p>
            <a:pPr>
              <a:spcBef>
                <a:spcPct val="50000"/>
              </a:spcBef>
            </a:pPr>
            <a:r>
              <a:rPr lang="en-US" b="0" i="0" dirty="0">
                <a:latin typeface="Calibri" pitchFamily="34" charset="0"/>
              </a:rPr>
              <a:t>5-10%</a:t>
            </a:r>
          </a:p>
        </p:txBody>
      </p:sp>
      <p:sp>
        <p:nvSpPr>
          <p:cNvPr id="26632" name="Text Box 9"/>
          <p:cNvSpPr txBox="1">
            <a:spLocks noChangeArrowheads="1"/>
          </p:cNvSpPr>
          <p:nvPr/>
        </p:nvSpPr>
        <p:spPr bwMode="auto">
          <a:xfrm>
            <a:off x="1526839" y="2362200"/>
            <a:ext cx="990600" cy="366713"/>
          </a:xfrm>
          <a:prstGeom prst="rect">
            <a:avLst/>
          </a:prstGeom>
          <a:noFill/>
          <a:ln w="9525">
            <a:noFill/>
            <a:miter lim="800000"/>
            <a:headEnd/>
            <a:tailEnd/>
          </a:ln>
        </p:spPr>
        <p:txBody>
          <a:bodyPr>
            <a:spAutoFit/>
          </a:bodyPr>
          <a:lstStyle/>
          <a:p>
            <a:pPr algn="ctr">
              <a:spcBef>
                <a:spcPct val="50000"/>
              </a:spcBef>
            </a:pPr>
            <a:r>
              <a:rPr lang="en-US" b="0" i="0" dirty="0">
                <a:latin typeface="Calibri" pitchFamily="34" charset="0"/>
              </a:rPr>
              <a:t>1-5%</a:t>
            </a:r>
          </a:p>
        </p:txBody>
      </p:sp>
      <p:sp>
        <p:nvSpPr>
          <p:cNvPr id="26634" name="Text Box 11"/>
          <p:cNvSpPr txBox="1">
            <a:spLocks noChangeArrowheads="1"/>
          </p:cNvSpPr>
          <p:nvPr/>
        </p:nvSpPr>
        <p:spPr bwMode="auto">
          <a:xfrm>
            <a:off x="3683000" y="3469616"/>
            <a:ext cx="5757333" cy="3447098"/>
          </a:xfrm>
          <a:prstGeom prst="rect">
            <a:avLst/>
          </a:prstGeom>
          <a:noFill/>
          <a:ln w="9525">
            <a:noFill/>
            <a:miter lim="800000"/>
            <a:headEnd/>
            <a:tailEnd/>
          </a:ln>
        </p:spPr>
        <p:txBody>
          <a:bodyPr wrap="square">
            <a:spAutoFit/>
          </a:bodyPr>
          <a:lstStyle/>
          <a:p>
            <a:pPr>
              <a:spcBef>
                <a:spcPct val="50000"/>
              </a:spcBef>
            </a:pPr>
            <a:r>
              <a:rPr lang="en-US" i="0" u="sng" dirty="0">
                <a:latin typeface="Calibri" pitchFamily="34" charset="0"/>
              </a:rPr>
              <a:t>Tier </a:t>
            </a:r>
            <a:r>
              <a:rPr lang="en-US" i="0" u="sng" dirty="0" smtClean="0">
                <a:latin typeface="Calibri" pitchFamily="34" charset="0"/>
              </a:rPr>
              <a:t>1: </a:t>
            </a:r>
            <a:r>
              <a:rPr lang="en-US" i="0" dirty="0" smtClean="0">
                <a:latin typeface="Calibri" pitchFamily="34" charset="0"/>
              </a:rPr>
              <a:t>Universal </a:t>
            </a:r>
            <a:r>
              <a:rPr lang="en-US" i="0" dirty="0">
                <a:latin typeface="Calibri" pitchFamily="34" charset="0"/>
              </a:rPr>
              <a:t>Interventions</a:t>
            </a:r>
            <a:endParaRPr lang="en-US" i="0" dirty="0" smtClean="0">
              <a:latin typeface="Calibri" pitchFamily="34" charset="0"/>
            </a:endParaRPr>
          </a:p>
          <a:p>
            <a:pPr>
              <a:spcBef>
                <a:spcPct val="50000"/>
              </a:spcBef>
              <a:buFont typeface="Wingdings" pitchFamily="2" charset="2"/>
              <a:buChar char="Ø"/>
            </a:pPr>
            <a:r>
              <a:rPr lang="en-US" sz="1600" i="0" dirty="0" smtClean="0">
                <a:latin typeface="Calibri" pitchFamily="34" charset="0"/>
              </a:rPr>
              <a:t>Self Assessments: Family Engagement Checklist, Surveys</a:t>
            </a:r>
          </a:p>
          <a:p>
            <a:pPr>
              <a:spcBef>
                <a:spcPct val="50000"/>
              </a:spcBef>
              <a:buFont typeface="Wingdings" pitchFamily="2" charset="2"/>
              <a:buChar char="Ø"/>
            </a:pPr>
            <a:r>
              <a:rPr lang="en-US" sz="1600" i="0" dirty="0" smtClean="0">
                <a:latin typeface="Calibri" pitchFamily="34" charset="0"/>
              </a:rPr>
              <a:t>Skill Building Series Guest Speaker (Topics Vary- Survey Families)</a:t>
            </a:r>
          </a:p>
          <a:p>
            <a:pPr>
              <a:spcBef>
                <a:spcPct val="50000"/>
              </a:spcBef>
              <a:buFont typeface="Wingdings" pitchFamily="2" charset="2"/>
              <a:buChar char="Ø"/>
            </a:pPr>
            <a:r>
              <a:rPr lang="en-US" sz="1600" i="0" dirty="0" smtClean="0">
                <a:latin typeface="Calibri" pitchFamily="34" charset="0"/>
              </a:rPr>
              <a:t>Newsletter, Resource Library , “Shout Outs”</a:t>
            </a:r>
          </a:p>
          <a:p>
            <a:pPr>
              <a:spcBef>
                <a:spcPct val="50000"/>
              </a:spcBef>
              <a:buFont typeface="Wingdings" pitchFamily="2" charset="2"/>
              <a:buChar char="Ø"/>
            </a:pPr>
            <a:r>
              <a:rPr lang="en-US" sz="1600" i="0" dirty="0" smtClean="0">
                <a:latin typeface="Calibri" pitchFamily="34" charset="0"/>
              </a:rPr>
              <a:t>Volunteer Opportunities (DOGS- Dads of Great Students)</a:t>
            </a:r>
          </a:p>
          <a:p>
            <a:pPr>
              <a:spcBef>
                <a:spcPct val="50000"/>
              </a:spcBef>
              <a:buFont typeface="Wingdings" pitchFamily="2" charset="2"/>
              <a:buChar char="Ø"/>
            </a:pPr>
            <a:r>
              <a:rPr lang="en-US" sz="1600" i="0" dirty="0" smtClean="0">
                <a:latin typeface="Calibri" pitchFamily="34" charset="0"/>
              </a:rPr>
              <a:t>Teacher Conferences- Goal Setting, Family Vision, Strengths Discovery</a:t>
            </a:r>
          </a:p>
          <a:p>
            <a:pPr>
              <a:spcBef>
                <a:spcPct val="50000"/>
              </a:spcBef>
              <a:buFont typeface="Wingdings" pitchFamily="2" charset="2"/>
              <a:buChar char="Ø"/>
            </a:pPr>
            <a:r>
              <a:rPr lang="en-US" sz="1600" i="0" dirty="0" smtClean="0">
                <a:latin typeface="Calibri" pitchFamily="34" charset="0"/>
              </a:rPr>
              <a:t>Family Fun Nights throughout the year</a:t>
            </a:r>
          </a:p>
          <a:p>
            <a:pPr>
              <a:spcBef>
                <a:spcPct val="50000"/>
              </a:spcBef>
              <a:buFont typeface="Wingdings" pitchFamily="2" charset="2"/>
              <a:buChar char="Ø"/>
            </a:pPr>
            <a:r>
              <a:rPr lang="en-US" sz="1600" i="0" dirty="0" smtClean="0">
                <a:latin typeface="Calibri" pitchFamily="34" charset="0"/>
              </a:rPr>
              <a:t>School Handbook (Description, Teaching Matrix – promote common language between school and home)</a:t>
            </a:r>
            <a:endParaRPr lang="en-US" sz="1600" i="0" dirty="0">
              <a:latin typeface="Calibri" pitchFamily="34" charset="0"/>
            </a:endParaRPr>
          </a:p>
        </p:txBody>
      </p:sp>
      <p:sp>
        <p:nvSpPr>
          <p:cNvPr id="26635" name="Text Box 12"/>
          <p:cNvSpPr txBox="1">
            <a:spLocks noChangeArrowheads="1"/>
          </p:cNvSpPr>
          <p:nvPr/>
        </p:nvSpPr>
        <p:spPr bwMode="auto">
          <a:xfrm>
            <a:off x="76200" y="4402138"/>
            <a:ext cx="2819400" cy="1169551"/>
          </a:xfrm>
          <a:prstGeom prst="rect">
            <a:avLst/>
          </a:prstGeom>
          <a:noFill/>
          <a:ln w="9525">
            <a:noFill/>
            <a:miter lim="800000"/>
            <a:headEnd/>
            <a:tailEnd/>
          </a:ln>
        </p:spPr>
        <p:txBody>
          <a:bodyPr>
            <a:spAutoFit/>
          </a:bodyPr>
          <a:lstStyle/>
          <a:p>
            <a:pPr>
              <a:spcBef>
                <a:spcPct val="50000"/>
              </a:spcBef>
              <a:buFont typeface="Wingdings" pitchFamily="2" charset="2"/>
              <a:buChar char="Ø"/>
            </a:pPr>
            <a:endParaRPr lang="en-US" sz="1600" i="0" dirty="0" smtClean="0">
              <a:latin typeface="Calibri" pitchFamily="34" charset="0"/>
            </a:endParaRPr>
          </a:p>
          <a:p>
            <a:pPr>
              <a:spcBef>
                <a:spcPct val="50000"/>
              </a:spcBef>
              <a:buFont typeface="Wingdings" pitchFamily="2" charset="2"/>
              <a:buChar char="Ø"/>
            </a:pPr>
            <a:endParaRPr lang="en-US" i="0" dirty="0">
              <a:latin typeface="Calibri" pitchFamily="34" charset="0"/>
            </a:endParaRPr>
          </a:p>
          <a:p>
            <a:pPr algn="r">
              <a:spcBef>
                <a:spcPct val="50000"/>
              </a:spcBef>
              <a:buFontTx/>
              <a:buChar char="•"/>
            </a:pPr>
            <a:endParaRPr lang="en-US" i="0" dirty="0">
              <a:latin typeface="Calibri" pitchFamily="34" charset="0"/>
            </a:endParaRPr>
          </a:p>
        </p:txBody>
      </p:sp>
      <p:sp>
        <p:nvSpPr>
          <p:cNvPr id="26637" name="Text Box 14"/>
          <p:cNvSpPr txBox="1">
            <a:spLocks noChangeArrowheads="1"/>
          </p:cNvSpPr>
          <p:nvPr/>
        </p:nvSpPr>
        <p:spPr bwMode="auto">
          <a:xfrm>
            <a:off x="3195636" y="2416001"/>
            <a:ext cx="5313363" cy="1107996"/>
          </a:xfrm>
          <a:prstGeom prst="rect">
            <a:avLst/>
          </a:prstGeom>
          <a:noFill/>
          <a:ln w="9525">
            <a:noFill/>
            <a:miter lim="800000"/>
            <a:headEnd/>
            <a:tailEnd/>
          </a:ln>
        </p:spPr>
        <p:txBody>
          <a:bodyPr wrap="square">
            <a:spAutoFit/>
          </a:bodyPr>
          <a:lstStyle/>
          <a:p>
            <a:pPr>
              <a:spcBef>
                <a:spcPct val="50000"/>
              </a:spcBef>
            </a:pPr>
            <a:r>
              <a:rPr lang="en-US" i="0" u="sng" dirty="0">
                <a:latin typeface="Calibri" pitchFamily="34" charset="0"/>
              </a:rPr>
              <a:t>Tier </a:t>
            </a:r>
            <a:r>
              <a:rPr lang="en-US" i="0" u="sng" dirty="0" smtClean="0">
                <a:latin typeface="Calibri" pitchFamily="34" charset="0"/>
              </a:rPr>
              <a:t>2: </a:t>
            </a:r>
            <a:r>
              <a:rPr lang="en-US" i="0" dirty="0" smtClean="0">
                <a:latin typeface="Calibri" pitchFamily="34" charset="0"/>
              </a:rPr>
              <a:t>Targeted </a:t>
            </a:r>
            <a:r>
              <a:rPr lang="en-US" dirty="0">
                <a:latin typeface="Calibri" pitchFamily="34" charset="0"/>
              </a:rPr>
              <a:t>Group</a:t>
            </a:r>
            <a:r>
              <a:rPr lang="en-US" i="0" dirty="0">
                <a:latin typeface="Calibri" pitchFamily="34" charset="0"/>
              </a:rPr>
              <a:t> Interventions</a:t>
            </a:r>
          </a:p>
          <a:p>
            <a:pPr>
              <a:spcBef>
                <a:spcPct val="50000"/>
              </a:spcBef>
              <a:buFont typeface="Wingdings" pitchFamily="2" charset="2"/>
              <a:buChar char="Ø"/>
            </a:pPr>
            <a:r>
              <a:rPr lang="en-US" sz="1600" i="0" dirty="0">
                <a:latin typeface="Calibri" pitchFamily="34" charset="0"/>
              </a:rPr>
              <a:t>Support </a:t>
            </a:r>
            <a:r>
              <a:rPr lang="en-US" sz="1600" i="0" dirty="0" smtClean="0">
                <a:latin typeface="Calibri" pitchFamily="34" charset="0"/>
              </a:rPr>
              <a:t>Groups </a:t>
            </a:r>
            <a:r>
              <a:rPr lang="en-US" sz="1600" i="0" dirty="0">
                <a:latin typeface="Calibri" pitchFamily="34" charset="0"/>
              </a:rPr>
              <a:t>(Military </a:t>
            </a:r>
            <a:r>
              <a:rPr lang="en-US" sz="1600" i="0" dirty="0" smtClean="0">
                <a:latin typeface="Calibri" pitchFamily="34" charset="0"/>
              </a:rPr>
              <a:t>Families, Newcomer Group)</a:t>
            </a:r>
          </a:p>
          <a:p>
            <a:pPr>
              <a:spcBef>
                <a:spcPct val="50000"/>
              </a:spcBef>
              <a:buFont typeface="Wingdings" pitchFamily="2" charset="2"/>
              <a:buChar char="Ø"/>
            </a:pPr>
            <a:r>
              <a:rPr lang="en-US" sz="1600" i="0" dirty="0" smtClean="0">
                <a:latin typeface="Calibri" pitchFamily="34" charset="0"/>
              </a:rPr>
              <a:t>Skill Building Sessions (Academic and Behavior)</a:t>
            </a:r>
            <a:endParaRPr lang="en-US" sz="1600" i="0" dirty="0">
              <a:latin typeface="Calibri" pitchFamily="34" charset="0"/>
            </a:endParaRPr>
          </a:p>
        </p:txBody>
      </p:sp>
      <p:sp>
        <p:nvSpPr>
          <p:cNvPr id="26639" name="Text Box 16"/>
          <p:cNvSpPr txBox="1">
            <a:spLocks noChangeArrowheads="1"/>
          </p:cNvSpPr>
          <p:nvPr/>
        </p:nvSpPr>
        <p:spPr bwMode="auto">
          <a:xfrm>
            <a:off x="2617086" y="945446"/>
            <a:ext cx="5891913" cy="1354217"/>
          </a:xfrm>
          <a:prstGeom prst="rect">
            <a:avLst/>
          </a:prstGeom>
          <a:noFill/>
          <a:ln w="9525">
            <a:noFill/>
            <a:miter lim="800000"/>
            <a:headEnd/>
            <a:tailEnd/>
          </a:ln>
        </p:spPr>
        <p:txBody>
          <a:bodyPr wrap="square">
            <a:spAutoFit/>
          </a:bodyPr>
          <a:lstStyle/>
          <a:p>
            <a:pPr>
              <a:spcBef>
                <a:spcPct val="50000"/>
              </a:spcBef>
            </a:pPr>
            <a:r>
              <a:rPr lang="en-US" i="0" u="sng" dirty="0">
                <a:latin typeface="Calibri" pitchFamily="34" charset="0"/>
              </a:rPr>
              <a:t>Tier </a:t>
            </a:r>
            <a:r>
              <a:rPr lang="en-US" i="0" u="sng" dirty="0" smtClean="0">
                <a:latin typeface="Calibri" pitchFamily="34" charset="0"/>
              </a:rPr>
              <a:t>3: </a:t>
            </a:r>
            <a:r>
              <a:rPr lang="en-US" i="0" dirty="0" smtClean="0">
                <a:latin typeface="Calibri" pitchFamily="34" charset="0"/>
              </a:rPr>
              <a:t>Intensive</a:t>
            </a:r>
            <a:r>
              <a:rPr lang="en-US" i="0" dirty="0">
                <a:latin typeface="Calibri" pitchFamily="34" charset="0"/>
              </a:rPr>
              <a:t>, </a:t>
            </a:r>
            <a:r>
              <a:rPr lang="en-US" dirty="0">
                <a:latin typeface="Calibri" pitchFamily="34" charset="0"/>
              </a:rPr>
              <a:t>Individual</a:t>
            </a:r>
            <a:r>
              <a:rPr lang="en-US" i="0" dirty="0">
                <a:latin typeface="Calibri" pitchFamily="34" charset="0"/>
              </a:rPr>
              <a:t> Interventions</a:t>
            </a:r>
            <a:endParaRPr lang="en-US" i="0" dirty="0" smtClean="0">
              <a:latin typeface="Calibri" pitchFamily="34" charset="0"/>
            </a:endParaRPr>
          </a:p>
          <a:p>
            <a:pPr>
              <a:spcBef>
                <a:spcPct val="50000"/>
              </a:spcBef>
              <a:buFont typeface="Wingdings" pitchFamily="2" charset="2"/>
              <a:buChar char="Ø"/>
            </a:pPr>
            <a:r>
              <a:rPr lang="en-US" sz="1600" i="0" dirty="0" smtClean="0">
                <a:latin typeface="Calibri" pitchFamily="34" charset="0"/>
              </a:rPr>
              <a:t>Family Liaison-matched with family, needs matched with community resources</a:t>
            </a:r>
          </a:p>
          <a:p>
            <a:pPr>
              <a:spcBef>
                <a:spcPct val="50000"/>
              </a:spcBef>
              <a:buFont typeface="Wingdings" pitchFamily="2" charset="2"/>
              <a:buChar char="Ø"/>
            </a:pPr>
            <a:r>
              <a:rPr lang="en-US" sz="1600" i="0" dirty="0" smtClean="0">
                <a:latin typeface="Calibri" pitchFamily="34" charset="0"/>
              </a:rPr>
              <a:t> Individual Skill Building Sessions- </a:t>
            </a:r>
            <a:endParaRPr lang="en-US" sz="1600" i="0" dirty="0">
              <a:latin typeface="Calibri"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0118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a:t>
            </a:r>
            <a:endParaRPr lang="en-US" dirty="0"/>
          </a:p>
        </p:txBody>
      </p:sp>
      <p:sp>
        <p:nvSpPr>
          <p:cNvPr id="3" name="Content Placeholder 2"/>
          <p:cNvSpPr>
            <a:spLocks noGrp="1"/>
          </p:cNvSpPr>
          <p:nvPr>
            <p:ph idx="1"/>
          </p:nvPr>
        </p:nvSpPr>
        <p:spPr/>
        <p:txBody>
          <a:bodyPr>
            <a:normAutofit/>
          </a:bodyPr>
          <a:lstStyle/>
          <a:p>
            <a:pPr lvl="1"/>
            <a:r>
              <a:rPr lang="en-US" dirty="0" smtClean="0"/>
              <a:t>Introduction </a:t>
            </a:r>
            <a:r>
              <a:rPr lang="en-US" dirty="0" smtClean="0"/>
              <a:t>and Big </a:t>
            </a:r>
            <a:r>
              <a:rPr lang="en-US" dirty="0" smtClean="0"/>
              <a:t>Ideas</a:t>
            </a:r>
          </a:p>
          <a:p>
            <a:pPr lvl="1"/>
            <a:r>
              <a:rPr lang="en-US" dirty="0" smtClean="0"/>
              <a:t>Tools the support expansion</a:t>
            </a:r>
            <a:endParaRPr lang="en-US" dirty="0" smtClean="0"/>
          </a:p>
          <a:p>
            <a:pPr lvl="1"/>
            <a:r>
              <a:rPr lang="en-US" dirty="0" smtClean="0"/>
              <a:t>Closing </a:t>
            </a:r>
            <a:r>
              <a:rPr lang="en-US" dirty="0" smtClean="0"/>
              <a:t>comments and Final Thoughts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362200" y="4038600"/>
            <a:ext cx="3429000" cy="1905000"/>
            <a:chOff x="1752600" y="4375150"/>
            <a:chExt cx="3352800" cy="1905000"/>
          </a:xfrm>
        </p:grpSpPr>
        <p:sp>
          <p:nvSpPr>
            <p:cNvPr id="11277" name="Equal 6"/>
            <p:cNvSpPr>
              <a:spLocks/>
            </p:cNvSpPr>
            <p:nvPr/>
          </p:nvSpPr>
          <p:spPr bwMode="auto">
            <a:xfrm>
              <a:off x="1752600" y="4832350"/>
              <a:ext cx="914259" cy="914400"/>
            </a:xfrm>
            <a:custGeom>
              <a:avLst/>
              <a:gdLst>
                <a:gd name="T0" fmla="*/ 120881 w 914400"/>
                <a:gd name="T1" fmla="*/ 188366 h 914400"/>
                <a:gd name="T2" fmla="*/ 791122 w 914400"/>
                <a:gd name="T3" fmla="*/ 188366 h 914400"/>
                <a:gd name="T4" fmla="*/ 791122 w 914400"/>
                <a:gd name="T5" fmla="*/ 403433 h 914400"/>
                <a:gd name="T6" fmla="*/ 120881 w 914400"/>
                <a:gd name="T7" fmla="*/ 403433 h 914400"/>
                <a:gd name="T8" fmla="*/ 120881 w 914400"/>
                <a:gd name="T9" fmla="*/ 188366 h 914400"/>
                <a:gd name="T10" fmla="*/ 120881 w 914400"/>
                <a:gd name="T11" fmla="*/ 510967 h 914400"/>
                <a:gd name="T12" fmla="*/ 791122 w 914400"/>
                <a:gd name="T13" fmla="*/ 510967 h 914400"/>
                <a:gd name="T14" fmla="*/ 791122 w 914400"/>
                <a:gd name="T15" fmla="*/ 726034 h 914400"/>
                <a:gd name="T16" fmla="*/ 120881 w 914400"/>
                <a:gd name="T17" fmla="*/ 726034 h 914400"/>
                <a:gd name="T18" fmla="*/ 120881 w 914400"/>
                <a:gd name="T19" fmla="*/ 510967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4400"/>
                <a:gd name="T31" fmla="*/ 0 h 914400"/>
                <a:gd name="T32" fmla="*/ 914400 w 914400"/>
                <a:gd name="T33" fmla="*/ 914400 h 914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4400" h="914400">
                  <a:moveTo>
                    <a:pt x="121204" y="188366"/>
                  </a:moveTo>
                  <a:lnTo>
                    <a:pt x="793196" y="188366"/>
                  </a:lnTo>
                  <a:lnTo>
                    <a:pt x="793196" y="403433"/>
                  </a:lnTo>
                  <a:lnTo>
                    <a:pt x="121204" y="403433"/>
                  </a:lnTo>
                  <a:lnTo>
                    <a:pt x="121204" y="188366"/>
                  </a:lnTo>
                  <a:close/>
                  <a:moveTo>
                    <a:pt x="121204" y="510967"/>
                  </a:moveTo>
                  <a:lnTo>
                    <a:pt x="793196" y="510967"/>
                  </a:lnTo>
                  <a:lnTo>
                    <a:pt x="793196" y="726034"/>
                  </a:lnTo>
                  <a:lnTo>
                    <a:pt x="121204" y="726034"/>
                  </a:lnTo>
                  <a:lnTo>
                    <a:pt x="121204" y="510967"/>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endParaRPr lang="en-US"/>
            </a:p>
          </p:txBody>
        </p:sp>
        <p:sp>
          <p:nvSpPr>
            <p:cNvPr id="8" name="Rectangle 7"/>
            <p:cNvSpPr/>
            <p:nvPr/>
          </p:nvSpPr>
          <p:spPr>
            <a:xfrm>
              <a:off x="2666859" y="4375150"/>
              <a:ext cx="2438541" cy="1905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2060"/>
                  </a:solidFill>
                  <a:ea typeface="ＭＳ Ｐゴシック" pitchFamily="-107" charset="-128"/>
                </a:rPr>
                <a:t>Socially Significant Outcomes</a:t>
              </a:r>
            </a:p>
          </p:txBody>
        </p:sp>
      </p:grpSp>
      <p:grpSp>
        <p:nvGrpSpPr>
          <p:cNvPr id="3" name="Group 10"/>
          <p:cNvGrpSpPr>
            <a:grpSpLocks/>
          </p:cNvGrpSpPr>
          <p:nvPr/>
        </p:nvGrpSpPr>
        <p:grpSpPr bwMode="auto">
          <a:xfrm>
            <a:off x="76200" y="1600200"/>
            <a:ext cx="8991600" cy="2133600"/>
            <a:chOff x="152400" y="1600201"/>
            <a:chExt cx="8991600" cy="2133600"/>
          </a:xfrm>
        </p:grpSpPr>
        <p:sp>
          <p:nvSpPr>
            <p:cNvPr id="4" name="Rectangle 3"/>
            <p:cNvSpPr/>
            <p:nvPr/>
          </p:nvSpPr>
          <p:spPr>
            <a:xfrm>
              <a:off x="152400" y="1600201"/>
              <a:ext cx="2438400" cy="213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2060"/>
                  </a:solidFill>
                  <a:ea typeface="MS PGothic" pitchFamily="34" charset="-128"/>
                </a:rPr>
                <a:t>Effective </a:t>
              </a:r>
              <a:r>
                <a:rPr lang="en-US" sz="2400" b="1" dirty="0" smtClean="0">
                  <a:solidFill>
                    <a:srgbClr val="002060"/>
                  </a:solidFill>
                  <a:ea typeface="MS PGothic" pitchFamily="34" charset="-128"/>
                </a:rPr>
                <a:t>Interventions</a:t>
              </a:r>
            </a:p>
            <a:p>
              <a:pPr algn="ctr">
                <a:buFont typeface="Arial"/>
                <a:buChar char="•"/>
                <a:defRPr/>
              </a:pPr>
              <a:r>
                <a:rPr lang="en-US" sz="1600" b="1" dirty="0" smtClean="0">
                  <a:solidFill>
                    <a:srgbClr val="002060"/>
                  </a:solidFill>
                  <a:ea typeface="MS PGothic" pitchFamily="34" charset="-128"/>
                </a:rPr>
                <a:t>Resource Mapping</a:t>
              </a:r>
            </a:p>
            <a:p>
              <a:pPr algn="ctr">
                <a:buFont typeface="Arial"/>
                <a:buChar char="•"/>
                <a:defRPr/>
              </a:pPr>
              <a:r>
                <a:rPr lang="en-US" sz="1600" b="1" dirty="0" smtClean="0">
                  <a:solidFill>
                    <a:srgbClr val="002060"/>
                  </a:solidFill>
                  <a:ea typeface="MS PGothic" pitchFamily="34" charset="-128"/>
                </a:rPr>
                <a:t>Consumer Guide</a:t>
              </a:r>
              <a:endParaRPr lang="en-US" sz="1600" b="1" dirty="0">
                <a:solidFill>
                  <a:srgbClr val="002060"/>
                </a:solidFill>
                <a:ea typeface="MS PGothic" pitchFamily="34" charset="-128"/>
              </a:endParaRPr>
            </a:p>
          </p:txBody>
        </p:sp>
        <p:sp>
          <p:nvSpPr>
            <p:cNvPr id="5" name="Rectangle 4"/>
            <p:cNvSpPr/>
            <p:nvPr/>
          </p:nvSpPr>
          <p:spPr>
            <a:xfrm>
              <a:off x="3352800" y="1600201"/>
              <a:ext cx="2514600" cy="2133600"/>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2060"/>
                  </a:solidFill>
                  <a:ea typeface="MS PGothic" pitchFamily="34" charset="-128"/>
                </a:rPr>
                <a:t>Effective Implementation Methods</a:t>
              </a:r>
              <a:r>
                <a:rPr lang="en-US" sz="2400" b="1" dirty="0" smtClean="0">
                  <a:solidFill>
                    <a:srgbClr val="002060"/>
                  </a:solidFill>
                  <a:ea typeface="MS PGothic" pitchFamily="34" charset="-128"/>
                </a:rPr>
                <a:t> </a:t>
              </a:r>
            </a:p>
            <a:p>
              <a:pPr algn="ctr">
                <a:buFont typeface="Arial"/>
                <a:buChar char="•"/>
                <a:defRPr/>
              </a:pPr>
              <a:r>
                <a:rPr lang="en-US" sz="1600" b="1" dirty="0" smtClean="0">
                  <a:solidFill>
                    <a:srgbClr val="002060"/>
                  </a:solidFill>
                  <a:ea typeface="MS PGothic" pitchFamily="34" charset="-128"/>
                </a:rPr>
                <a:t>Cross Training</a:t>
              </a:r>
            </a:p>
            <a:p>
              <a:pPr algn="ctr">
                <a:buFont typeface="Arial"/>
                <a:buChar char="•"/>
                <a:defRPr/>
              </a:pPr>
              <a:r>
                <a:rPr lang="en-US" sz="1600" b="1" dirty="0" smtClean="0">
                  <a:solidFill>
                    <a:srgbClr val="002060"/>
                  </a:solidFill>
                  <a:ea typeface="MS PGothic" pitchFamily="34" charset="-128"/>
                </a:rPr>
                <a:t>Coaching</a:t>
              </a:r>
            </a:p>
            <a:p>
              <a:pPr algn="ctr">
                <a:buFont typeface="Arial"/>
                <a:buChar char="•"/>
                <a:defRPr/>
              </a:pPr>
              <a:r>
                <a:rPr lang="en-US" sz="1600" b="1" dirty="0" smtClean="0">
                  <a:solidFill>
                    <a:srgbClr val="002060"/>
                  </a:solidFill>
                  <a:ea typeface="MS PGothic" pitchFamily="34" charset="-128"/>
                </a:rPr>
                <a:t>Fidelity Checks</a:t>
              </a:r>
              <a:endParaRPr lang="en-US" sz="1600" b="1" dirty="0">
                <a:solidFill>
                  <a:srgbClr val="002060"/>
                </a:solidFill>
                <a:ea typeface="MS PGothic" pitchFamily="34" charset="-128"/>
              </a:endParaRPr>
            </a:p>
          </p:txBody>
        </p:sp>
        <p:sp>
          <p:nvSpPr>
            <p:cNvPr id="11274" name="Multiply 1"/>
            <p:cNvSpPr>
              <a:spLocks/>
            </p:cNvSpPr>
            <p:nvPr/>
          </p:nvSpPr>
          <p:spPr bwMode="auto">
            <a:xfrm>
              <a:off x="2514600" y="2209801"/>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endParaRPr lang="en-US"/>
            </a:p>
          </p:txBody>
        </p:sp>
        <p:sp>
          <p:nvSpPr>
            <p:cNvPr id="9" name="Rectangle 8"/>
            <p:cNvSpPr/>
            <p:nvPr/>
          </p:nvSpPr>
          <p:spPr>
            <a:xfrm>
              <a:off x="6629400" y="1600201"/>
              <a:ext cx="2514600" cy="213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smtClean="0">
                <a:solidFill>
                  <a:srgbClr val="002060"/>
                </a:solidFill>
                <a:ea typeface="MS PGothic" pitchFamily="34" charset="-128"/>
              </a:endParaRPr>
            </a:p>
            <a:p>
              <a:pPr algn="ctr">
                <a:defRPr/>
              </a:pPr>
              <a:r>
                <a:rPr lang="en-US" sz="2400" b="1" dirty="0" smtClean="0">
                  <a:solidFill>
                    <a:srgbClr val="002060"/>
                  </a:solidFill>
                  <a:ea typeface="MS PGothic" pitchFamily="34" charset="-128"/>
                </a:rPr>
                <a:t>Enabling  Contexts</a:t>
              </a:r>
            </a:p>
            <a:p>
              <a:pPr algn="ctr">
                <a:buFont typeface="Arial"/>
                <a:buChar char="•"/>
                <a:defRPr/>
              </a:pPr>
              <a:r>
                <a:rPr lang="en-US" sz="1600" b="1" dirty="0" smtClean="0">
                  <a:solidFill>
                    <a:srgbClr val="002060"/>
                  </a:solidFill>
                  <a:ea typeface="MS PGothic" pitchFamily="34" charset="-128"/>
                </a:rPr>
                <a:t>Policy</a:t>
              </a:r>
            </a:p>
            <a:p>
              <a:pPr algn="ctr">
                <a:buFont typeface="Arial"/>
                <a:buChar char="•"/>
                <a:defRPr/>
              </a:pPr>
              <a:r>
                <a:rPr lang="en-US" sz="1600" b="1" dirty="0" smtClean="0">
                  <a:solidFill>
                    <a:srgbClr val="002060"/>
                  </a:solidFill>
                  <a:ea typeface="MS PGothic" pitchFamily="34" charset="-128"/>
                </a:rPr>
                <a:t>Political Support</a:t>
              </a:r>
            </a:p>
            <a:p>
              <a:pPr algn="ctr">
                <a:buFont typeface="Arial"/>
                <a:buChar char="•"/>
                <a:defRPr/>
              </a:pPr>
              <a:r>
                <a:rPr lang="en-US" sz="1600" b="1" dirty="0" smtClean="0">
                  <a:solidFill>
                    <a:srgbClr val="002060"/>
                  </a:solidFill>
                  <a:ea typeface="MS PGothic" pitchFamily="34" charset="-128"/>
                </a:rPr>
                <a:t>Leadership</a:t>
              </a:r>
            </a:p>
            <a:p>
              <a:pPr algn="ctr">
                <a:buFont typeface="Arial"/>
                <a:buChar char="•"/>
                <a:defRPr/>
              </a:pPr>
              <a:r>
                <a:rPr lang="en-US" sz="1600" b="1" dirty="0" smtClean="0">
                  <a:solidFill>
                    <a:srgbClr val="002060"/>
                  </a:solidFill>
                  <a:ea typeface="MS PGothic" pitchFamily="34" charset="-128"/>
                </a:rPr>
                <a:t>Flexible Funding</a:t>
              </a:r>
            </a:p>
            <a:p>
              <a:pPr algn="ctr">
                <a:defRPr/>
              </a:pPr>
              <a:endParaRPr lang="en-US" sz="1600" b="1" dirty="0" smtClean="0">
                <a:solidFill>
                  <a:srgbClr val="002060"/>
                </a:solidFill>
                <a:ea typeface="MS PGothic" pitchFamily="34" charset="-128"/>
              </a:endParaRPr>
            </a:p>
            <a:p>
              <a:pPr algn="ctr">
                <a:defRPr/>
              </a:pPr>
              <a:r>
                <a:rPr lang="en-US" sz="2400" b="1" dirty="0" smtClean="0">
                  <a:solidFill>
                    <a:srgbClr val="002060"/>
                  </a:solidFill>
                  <a:ea typeface="MS PGothic" pitchFamily="34" charset="-128"/>
                </a:rPr>
                <a:t> </a:t>
              </a:r>
              <a:endParaRPr lang="en-US" sz="2400" b="1" dirty="0">
                <a:solidFill>
                  <a:srgbClr val="002060"/>
                </a:solidFill>
                <a:ea typeface="MS PGothic" pitchFamily="34" charset="-128"/>
              </a:endParaRPr>
            </a:p>
          </p:txBody>
        </p:sp>
        <p:sp>
          <p:nvSpPr>
            <p:cNvPr id="11276" name="Multiply 1"/>
            <p:cNvSpPr>
              <a:spLocks/>
            </p:cNvSpPr>
            <p:nvPr/>
          </p:nvSpPr>
          <p:spPr bwMode="auto">
            <a:xfrm>
              <a:off x="5791200" y="2209801"/>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endParaRPr lang="en-US"/>
            </a:p>
          </p:txBody>
        </p:sp>
      </p:grpSp>
      <p:sp>
        <p:nvSpPr>
          <p:cNvPr id="11268"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400" b="1">
                <a:solidFill>
                  <a:srgbClr val="FFFFFF"/>
                </a:solidFill>
                <a:latin typeface="Myriad Web Pro"/>
                <a:ea typeface="MS PGothic" pitchFamily="34" charset="-128"/>
              </a:rPr>
              <a:t>Formula for Success</a:t>
            </a:r>
          </a:p>
        </p:txBody>
      </p:sp>
      <p:sp>
        <p:nvSpPr>
          <p:cNvPr id="12" name="Rounded Rectangle 11"/>
          <p:cNvSpPr/>
          <p:nvPr/>
        </p:nvSpPr>
        <p:spPr>
          <a:xfrm>
            <a:off x="2514600" y="2286000"/>
            <a:ext cx="762000" cy="7620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5791200" y="2286000"/>
            <a:ext cx="762000" cy="7620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1" name="Footer Placeholder 1"/>
          <p:cNvSpPr>
            <a:spLocks noGrp="1"/>
          </p:cNvSpPr>
          <p:nvPr>
            <p:ph type="ftr" sz="quarter" idx="11"/>
          </p:nvPr>
        </p:nvSpPr>
        <p:spPr>
          <a:xfrm>
            <a:off x="34925" y="6553200"/>
            <a:ext cx="2895600" cy="246063"/>
          </a:xfrm>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r>
              <a:rPr lang="en-US" sz="1000" smtClean="0"/>
              <a:t>© Fixsen and Blase 2013</a:t>
            </a:r>
          </a:p>
        </p:txBody>
      </p:sp>
      <p:pic>
        <p:nvPicPr>
          <p:cNvPr id="16" name="Picture 24" descr="sisep logoFINAL"/>
          <p:cNvPicPr>
            <a:picLocks noChangeAspect="1" noChangeArrowheads="1"/>
          </p:cNvPicPr>
          <p:nvPr/>
        </p:nvPicPr>
        <p:blipFill>
          <a:blip r:embed="rId3"/>
          <a:srcRect/>
          <a:stretch>
            <a:fillRect/>
          </a:stretch>
        </p:blipFill>
        <p:spPr bwMode="auto">
          <a:xfrm>
            <a:off x="5427133" y="6070918"/>
            <a:ext cx="3352800" cy="711836"/>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13459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362200" y="4038600"/>
            <a:ext cx="3429000" cy="1905000"/>
            <a:chOff x="1752600" y="4375150"/>
            <a:chExt cx="3352800" cy="1905000"/>
          </a:xfrm>
        </p:grpSpPr>
        <p:sp>
          <p:nvSpPr>
            <p:cNvPr id="11277" name="Equal 6"/>
            <p:cNvSpPr>
              <a:spLocks/>
            </p:cNvSpPr>
            <p:nvPr/>
          </p:nvSpPr>
          <p:spPr bwMode="auto">
            <a:xfrm>
              <a:off x="1752600" y="4832350"/>
              <a:ext cx="914259" cy="914400"/>
            </a:xfrm>
            <a:custGeom>
              <a:avLst/>
              <a:gdLst>
                <a:gd name="T0" fmla="*/ 120881 w 914400"/>
                <a:gd name="T1" fmla="*/ 188366 h 914400"/>
                <a:gd name="T2" fmla="*/ 791122 w 914400"/>
                <a:gd name="T3" fmla="*/ 188366 h 914400"/>
                <a:gd name="T4" fmla="*/ 791122 w 914400"/>
                <a:gd name="T5" fmla="*/ 403433 h 914400"/>
                <a:gd name="T6" fmla="*/ 120881 w 914400"/>
                <a:gd name="T7" fmla="*/ 403433 h 914400"/>
                <a:gd name="T8" fmla="*/ 120881 w 914400"/>
                <a:gd name="T9" fmla="*/ 188366 h 914400"/>
                <a:gd name="T10" fmla="*/ 120881 w 914400"/>
                <a:gd name="T11" fmla="*/ 510967 h 914400"/>
                <a:gd name="T12" fmla="*/ 791122 w 914400"/>
                <a:gd name="T13" fmla="*/ 510967 h 914400"/>
                <a:gd name="T14" fmla="*/ 791122 w 914400"/>
                <a:gd name="T15" fmla="*/ 726034 h 914400"/>
                <a:gd name="T16" fmla="*/ 120881 w 914400"/>
                <a:gd name="T17" fmla="*/ 726034 h 914400"/>
                <a:gd name="T18" fmla="*/ 120881 w 914400"/>
                <a:gd name="T19" fmla="*/ 510967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4400"/>
                <a:gd name="T31" fmla="*/ 0 h 914400"/>
                <a:gd name="T32" fmla="*/ 914400 w 914400"/>
                <a:gd name="T33" fmla="*/ 914400 h 914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4400" h="914400">
                  <a:moveTo>
                    <a:pt x="121204" y="188366"/>
                  </a:moveTo>
                  <a:lnTo>
                    <a:pt x="793196" y="188366"/>
                  </a:lnTo>
                  <a:lnTo>
                    <a:pt x="793196" y="403433"/>
                  </a:lnTo>
                  <a:lnTo>
                    <a:pt x="121204" y="403433"/>
                  </a:lnTo>
                  <a:lnTo>
                    <a:pt x="121204" y="188366"/>
                  </a:lnTo>
                  <a:close/>
                  <a:moveTo>
                    <a:pt x="121204" y="510967"/>
                  </a:moveTo>
                  <a:lnTo>
                    <a:pt x="793196" y="510967"/>
                  </a:lnTo>
                  <a:lnTo>
                    <a:pt x="793196" y="726034"/>
                  </a:lnTo>
                  <a:lnTo>
                    <a:pt x="121204" y="726034"/>
                  </a:lnTo>
                  <a:lnTo>
                    <a:pt x="121204" y="510967"/>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endParaRPr lang="en-US"/>
            </a:p>
          </p:txBody>
        </p:sp>
        <p:sp>
          <p:nvSpPr>
            <p:cNvPr id="8" name="Rectangle 7"/>
            <p:cNvSpPr/>
            <p:nvPr/>
          </p:nvSpPr>
          <p:spPr>
            <a:xfrm>
              <a:off x="2666859" y="4375150"/>
              <a:ext cx="2438541" cy="1905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smtClean="0">
                  <a:solidFill>
                    <a:srgbClr val="002060"/>
                  </a:solidFill>
                  <a:ea typeface="ＭＳ Ｐゴシック" pitchFamily="-107" charset="-128"/>
                </a:rPr>
                <a:t>Close the Global</a:t>
              </a:r>
            </a:p>
            <a:p>
              <a:pPr algn="ctr">
                <a:defRPr/>
              </a:pPr>
              <a:r>
                <a:rPr lang="en-US" sz="2400" b="1" dirty="0" smtClean="0">
                  <a:solidFill>
                    <a:srgbClr val="002060"/>
                  </a:solidFill>
                  <a:ea typeface="ＭＳ Ｐゴシック" pitchFamily="-107" charset="-128"/>
                </a:rPr>
                <a:t>Gap</a:t>
              </a:r>
              <a:endParaRPr lang="en-US" sz="2400" b="1" dirty="0">
                <a:solidFill>
                  <a:srgbClr val="002060"/>
                </a:solidFill>
                <a:ea typeface="ＭＳ Ｐゴシック" pitchFamily="-107" charset="-128"/>
              </a:endParaRPr>
            </a:p>
          </p:txBody>
        </p:sp>
      </p:grpSp>
      <p:grpSp>
        <p:nvGrpSpPr>
          <p:cNvPr id="3" name="Group 10"/>
          <p:cNvGrpSpPr>
            <a:grpSpLocks/>
          </p:cNvGrpSpPr>
          <p:nvPr/>
        </p:nvGrpSpPr>
        <p:grpSpPr bwMode="auto">
          <a:xfrm>
            <a:off x="76200" y="1600200"/>
            <a:ext cx="8991600" cy="2133600"/>
            <a:chOff x="152400" y="1600201"/>
            <a:chExt cx="8991600" cy="2133600"/>
          </a:xfrm>
        </p:grpSpPr>
        <p:sp>
          <p:nvSpPr>
            <p:cNvPr id="4" name="Rectangle 3"/>
            <p:cNvSpPr/>
            <p:nvPr/>
          </p:nvSpPr>
          <p:spPr>
            <a:xfrm>
              <a:off x="152400" y="1600201"/>
              <a:ext cx="2438400" cy="213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smtClean="0">
                  <a:solidFill>
                    <a:srgbClr val="002060"/>
                  </a:solidFill>
                  <a:ea typeface="MS PGothic" pitchFamily="34" charset="-128"/>
                </a:rPr>
                <a:t>Academic Rigor</a:t>
              </a:r>
              <a:endParaRPr lang="en-US" sz="2400" b="1" dirty="0">
                <a:solidFill>
                  <a:srgbClr val="002060"/>
                </a:solidFill>
                <a:ea typeface="MS PGothic" pitchFamily="34" charset="-128"/>
              </a:endParaRPr>
            </a:p>
          </p:txBody>
        </p:sp>
        <p:sp>
          <p:nvSpPr>
            <p:cNvPr id="5" name="Rectangle 4"/>
            <p:cNvSpPr/>
            <p:nvPr/>
          </p:nvSpPr>
          <p:spPr>
            <a:xfrm>
              <a:off x="3352800" y="1600201"/>
              <a:ext cx="2514600" cy="2133600"/>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smtClean="0">
                  <a:solidFill>
                    <a:srgbClr val="002060"/>
                  </a:solidFill>
                  <a:ea typeface="MS PGothic" pitchFamily="34" charset="-128"/>
                </a:rPr>
                <a:t>Social Emotional Health/ Mental Wellness/Physical Health</a:t>
              </a:r>
              <a:endParaRPr lang="en-US" sz="2400" b="1" dirty="0">
                <a:solidFill>
                  <a:srgbClr val="002060"/>
                </a:solidFill>
                <a:ea typeface="MS PGothic" pitchFamily="34" charset="-128"/>
              </a:endParaRPr>
            </a:p>
          </p:txBody>
        </p:sp>
        <p:sp>
          <p:nvSpPr>
            <p:cNvPr id="11274" name="Multiply 1"/>
            <p:cNvSpPr>
              <a:spLocks/>
            </p:cNvSpPr>
            <p:nvPr/>
          </p:nvSpPr>
          <p:spPr bwMode="auto">
            <a:xfrm>
              <a:off x="2514600" y="2209801"/>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endParaRPr lang="en-US"/>
            </a:p>
          </p:txBody>
        </p:sp>
        <p:sp>
          <p:nvSpPr>
            <p:cNvPr id="9" name="Rectangle 8"/>
            <p:cNvSpPr/>
            <p:nvPr/>
          </p:nvSpPr>
          <p:spPr>
            <a:xfrm>
              <a:off x="6629400" y="1600201"/>
              <a:ext cx="2514600" cy="213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smtClean="0">
                  <a:solidFill>
                    <a:srgbClr val="002060"/>
                  </a:solidFill>
                  <a:ea typeface="MS PGothic" pitchFamily="34" charset="-128"/>
                </a:rPr>
                <a:t>Organizational Health:</a:t>
              </a:r>
            </a:p>
            <a:p>
              <a:pPr algn="ctr">
                <a:defRPr/>
              </a:pPr>
              <a:r>
                <a:rPr lang="en-US" sz="2400" b="1" dirty="0" smtClean="0">
                  <a:solidFill>
                    <a:srgbClr val="002060"/>
                  </a:solidFill>
                  <a:ea typeface="MS PGothic" pitchFamily="34" charset="-128"/>
                </a:rPr>
                <a:t>Workforce</a:t>
              </a:r>
            </a:p>
            <a:p>
              <a:pPr algn="ctr">
                <a:defRPr/>
              </a:pPr>
              <a:r>
                <a:rPr lang="en-US" sz="2400" b="1" dirty="0" smtClean="0">
                  <a:solidFill>
                    <a:srgbClr val="002060"/>
                  </a:solidFill>
                  <a:ea typeface="MS PGothic" pitchFamily="34" charset="-128"/>
                </a:rPr>
                <a:t> </a:t>
              </a:r>
              <a:endParaRPr lang="en-US" sz="2400" b="1" dirty="0">
                <a:solidFill>
                  <a:srgbClr val="002060"/>
                </a:solidFill>
                <a:ea typeface="MS PGothic" pitchFamily="34" charset="-128"/>
              </a:endParaRPr>
            </a:p>
          </p:txBody>
        </p:sp>
        <p:sp>
          <p:nvSpPr>
            <p:cNvPr id="11276" name="Multiply 1"/>
            <p:cNvSpPr>
              <a:spLocks/>
            </p:cNvSpPr>
            <p:nvPr/>
          </p:nvSpPr>
          <p:spPr bwMode="auto">
            <a:xfrm>
              <a:off x="5791200" y="2209801"/>
              <a:ext cx="914400" cy="914400"/>
            </a:xfrm>
            <a:custGeom>
              <a:avLst/>
              <a:gdLst>
                <a:gd name="T0" fmla="*/ 143578 w 914400"/>
                <a:gd name="T1" fmla="*/ 295654 h 914400"/>
                <a:gd name="T2" fmla="*/ 295654 w 914400"/>
                <a:gd name="T3" fmla="*/ 143578 h 914400"/>
                <a:gd name="T4" fmla="*/ 457200 w 914400"/>
                <a:gd name="T5" fmla="*/ 305125 h 914400"/>
                <a:gd name="T6" fmla="*/ 618746 w 914400"/>
                <a:gd name="T7" fmla="*/ 143578 h 914400"/>
                <a:gd name="T8" fmla="*/ 770822 w 914400"/>
                <a:gd name="T9" fmla="*/ 295654 h 914400"/>
                <a:gd name="T10" fmla="*/ 609275 w 914400"/>
                <a:gd name="T11" fmla="*/ 457200 h 914400"/>
                <a:gd name="T12" fmla="*/ 770822 w 914400"/>
                <a:gd name="T13" fmla="*/ 618746 h 914400"/>
                <a:gd name="T14" fmla="*/ 618746 w 914400"/>
                <a:gd name="T15" fmla="*/ 770822 h 914400"/>
                <a:gd name="T16" fmla="*/ 457200 w 914400"/>
                <a:gd name="T17" fmla="*/ 609275 h 914400"/>
                <a:gd name="T18" fmla="*/ 295654 w 914400"/>
                <a:gd name="T19" fmla="*/ 770822 h 914400"/>
                <a:gd name="T20" fmla="*/ 143578 w 914400"/>
                <a:gd name="T21" fmla="*/ 618746 h 914400"/>
                <a:gd name="T22" fmla="*/ 305125 w 914400"/>
                <a:gd name="T23" fmla="*/ 457200 h 914400"/>
                <a:gd name="T24" fmla="*/ 143578 w 914400"/>
                <a:gd name="T25" fmla="*/ 295654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 h="914400">
                  <a:moveTo>
                    <a:pt x="143578" y="295654"/>
                  </a:moveTo>
                  <a:lnTo>
                    <a:pt x="295654" y="143578"/>
                  </a:lnTo>
                  <a:lnTo>
                    <a:pt x="457200" y="305125"/>
                  </a:lnTo>
                  <a:lnTo>
                    <a:pt x="618746" y="143578"/>
                  </a:lnTo>
                  <a:lnTo>
                    <a:pt x="770822" y="295654"/>
                  </a:lnTo>
                  <a:lnTo>
                    <a:pt x="609275" y="457200"/>
                  </a:lnTo>
                  <a:lnTo>
                    <a:pt x="770822" y="618746"/>
                  </a:lnTo>
                  <a:lnTo>
                    <a:pt x="618746" y="770822"/>
                  </a:lnTo>
                  <a:lnTo>
                    <a:pt x="457200" y="609275"/>
                  </a:lnTo>
                  <a:lnTo>
                    <a:pt x="295654" y="770822"/>
                  </a:lnTo>
                  <a:lnTo>
                    <a:pt x="143578" y="618746"/>
                  </a:lnTo>
                  <a:lnTo>
                    <a:pt x="305125" y="457200"/>
                  </a:lnTo>
                  <a:lnTo>
                    <a:pt x="143578" y="295654"/>
                  </a:lnTo>
                  <a:close/>
                </a:path>
              </a:pathLst>
            </a:custGeom>
            <a:solidFill>
              <a:srgbClr val="A50021"/>
            </a:solidFill>
            <a:ln w="38100" cap="flat" cmpd="sng">
              <a:solidFill>
                <a:schemeClr val="bg1"/>
              </a:solidFill>
              <a:prstDash val="solid"/>
              <a:round/>
              <a:headEnd/>
              <a:tailEnd/>
            </a:ln>
            <a:effectLst>
              <a:outerShdw dist="20000" dir="5400000" rotWithShape="0">
                <a:srgbClr val="000000">
                  <a:alpha val="37999"/>
                </a:srgbClr>
              </a:outerShdw>
            </a:effectLst>
          </p:spPr>
          <p:txBody>
            <a:bodyPr anchor="ctr"/>
            <a:lstStyle/>
            <a:p>
              <a:endParaRPr lang="en-US"/>
            </a:p>
          </p:txBody>
        </p:sp>
      </p:grpSp>
      <p:sp>
        <p:nvSpPr>
          <p:cNvPr id="11268"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400" b="1" dirty="0" smtClean="0">
                <a:solidFill>
                  <a:srgbClr val="FFFFFF"/>
                </a:solidFill>
                <a:latin typeface="Myriad Web Pro"/>
                <a:ea typeface="MS PGothic" pitchFamily="34" charset="-128"/>
              </a:rPr>
              <a:t>Equal Priority</a:t>
            </a:r>
            <a:endParaRPr lang="en-US" sz="4400" b="1" dirty="0">
              <a:solidFill>
                <a:srgbClr val="FFFFFF"/>
              </a:solidFill>
              <a:latin typeface="Myriad Web Pro"/>
              <a:ea typeface="MS PGothic" pitchFamily="34" charset="-128"/>
            </a:endParaRPr>
          </a:p>
        </p:txBody>
      </p:sp>
      <p:sp>
        <p:nvSpPr>
          <p:cNvPr id="12" name="Rounded Rectangle 11"/>
          <p:cNvSpPr/>
          <p:nvPr/>
        </p:nvSpPr>
        <p:spPr>
          <a:xfrm>
            <a:off x="2514600" y="2286000"/>
            <a:ext cx="762000" cy="7620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5791200" y="2286000"/>
            <a:ext cx="762000" cy="7620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1" name="Footer Placeholder 1"/>
          <p:cNvSpPr>
            <a:spLocks noGrp="1"/>
          </p:cNvSpPr>
          <p:nvPr>
            <p:ph type="ftr" sz="quarter" idx="11"/>
          </p:nvPr>
        </p:nvSpPr>
        <p:spPr>
          <a:xfrm>
            <a:off x="34925" y="6553200"/>
            <a:ext cx="2895600" cy="246063"/>
          </a:xfrm>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r>
              <a:rPr lang="en-US" sz="1000" dirty="0" smtClean="0"/>
              <a:t>Adapted from © </a:t>
            </a:r>
            <a:r>
              <a:rPr lang="en-US" sz="1000" dirty="0" err="1" smtClean="0"/>
              <a:t>Fixsen</a:t>
            </a:r>
            <a:r>
              <a:rPr lang="en-US" sz="1000" dirty="0" smtClean="0"/>
              <a:t> and </a:t>
            </a:r>
            <a:r>
              <a:rPr lang="en-US" sz="1000" dirty="0" err="1" smtClean="0"/>
              <a:t>Blase</a:t>
            </a:r>
            <a:r>
              <a:rPr lang="en-US" sz="1000" dirty="0" smtClean="0"/>
              <a:t> 2013, Barrett 2013</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13459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r>
              <a:rPr lang="en-US" dirty="0" smtClean="0"/>
              <a:t>MARZANO et al (2003)</a:t>
            </a:r>
            <a:endParaRPr lang="en-US" dirty="0"/>
          </a:p>
        </p:txBody>
      </p:sp>
      <p:sp>
        <p:nvSpPr>
          <p:cNvPr id="3" name="Content Placeholder 2"/>
          <p:cNvSpPr>
            <a:spLocks noGrp="1"/>
          </p:cNvSpPr>
          <p:nvPr>
            <p:ph idx="1"/>
          </p:nvPr>
        </p:nvSpPr>
        <p:spPr>
          <a:xfrm>
            <a:off x="341739" y="1143000"/>
            <a:ext cx="8548661" cy="5185920"/>
          </a:xfrm>
        </p:spPr>
        <p:txBody>
          <a:bodyPr>
            <a:normAutofit/>
          </a:bodyPr>
          <a:lstStyle/>
          <a:p>
            <a:r>
              <a:rPr lang="en-US" dirty="0" smtClean="0"/>
              <a:t>Meta-analysis 100 studies on Behavior Management</a:t>
            </a:r>
          </a:p>
          <a:p>
            <a:r>
              <a:rPr lang="en-US" dirty="0" smtClean="0"/>
              <a:t>134 effect sizes</a:t>
            </a:r>
          </a:p>
          <a:p>
            <a:r>
              <a:rPr lang="en-US" dirty="0" smtClean="0"/>
              <a:t>Overall impact on student achievement was an effect size of 0.521</a:t>
            </a:r>
          </a:p>
          <a:p>
            <a:pPr marL="0" indent="0">
              <a:buNone/>
            </a:pPr>
            <a:endParaRPr lang="en-US" dirty="0" smtClean="0"/>
          </a:p>
          <a:p>
            <a:pPr marL="0" indent="0">
              <a:buNone/>
            </a:pPr>
            <a:r>
              <a:rPr lang="en-US" sz="3600" i="1" dirty="0" smtClean="0">
                <a:solidFill>
                  <a:srgbClr val="FF0000"/>
                </a:solidFill>
              </a:rPr>
              <a:t>Study reports a 20% increase in achievement when systematic rules and procedures were implemented </a:t>
            </a:r>
            <a:endParaRPr lang="en-US" sz="3600" i="1"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6209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 Alone</a:t>
            </a:r>
            <a:br>
              <a:rPr lang="en-US" dirty="0" smtClean="0"/>
            </a:br>
            <a:r>
              <a:rPr lang="en-US" dirty="0" smtClean="0"/>
              <a:t>Average 14/school (</a:t>
            </a:r>
            <a:r>
              <a:rPr lang="en-US" dirty="0" err="1" smtClean="0"/>
              <a:t>Gottfredson</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Bully Prevention </a:t>
            </a:r>
          </a:p>
          <a:p>
            <a:r>
              <a:rPr lang="en-US" dirty="0" smtClean="0"/>
              <a:t>Restorative Practices</a:t>
            </a:r>
          </a:p>
          <a:p>
            <a:r>
              <a:rPr lang="en-US" dirty="0" err="1" smtClean="0"/>
              <a:t>Skillstreaming</a:t>
            </a:r>
            <a:r>
              <a:rPr lang="en-US" dirty="0" smtClean="0"/>
              <a:t>, Second Step- Social Skills </a:t>
            </a:r>
          </a:p>
          <a:p>
            <a:r>
              <a:rPr lang="en-US" dirty="0" smtClean="0"/>
              <a:t>CBITS,SPARKS- Trauma focus</a:t>
            </a:r>
          </a:p>
          <a:p>
            <a:r>
              <a:rPr lang="en-US" dirty="0" smtClean="0"/>
              <a:t>Check and Connect- Mentoring</a:t>
            </a:r>
          </a:p>
          <a:p>
            <a:r>
              <a:rPr lang="en-US" dirty="0" smtClean="0"/>
              <a:t>Check in and Check Out- Tier 2</a:t>
            </a:r>
          </a:p>
          <a:p>
            <a:r>
              <a:rPr lang="en-US" dirty="0" err="1" smtClean="0"/>
              <a:t>Botvin</a:t>
            </a:r>
            <a:r>
              <a:rPr lang="en-US" dirty="0" smtClean="0"/>
              <a:t> Life Skills</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5188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Added Benefit When Anchored to Implementation Framework</a:t>
            </a:r>
            <a:endParaRPr lang="en-US" dirty="0"/>
          </a:p>
        </p:txBody>
      </p:sp>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7777947"/>
              </p:ext>
            </p:extLst>
          </p:nvPr>
        </p:nvGraphicFramePr>
        <p:xfrm>
          <a:off x="127314" y="1417638"/>
          <a:ext cx="8829063" cy="528586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779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74"/>
            <a:ext cx="8229600" cy="1143000"/>
          </a:xfrm>
        </p:spPr>
        <p:txBody>
          <a:bodyPr>
            <a:normAutofit fontScale="90000"/>
          </a:bodyPr>
          <a:lstStyle/>
          <a:p>
            <a:r>
              <a:rPr lang="en-US" dirty="0" smtClean="0"/>
              <a:t>Big </a:t>
            </a:r>
            <a:r>
              <a:rPr lang="en-US" dirty="0" smtClean="0"/>
              <a:t>Idea</a:t>
            </a:r>
            <a:r>
              <a:rPr lang="en-US" dirty="0" smtClean="0"/>
              <a:t>:</a:t>
            </a:r>
            <a:r>
              <a:rPr lang="en-US" dirty="0" smtClean="0"/>
              <a:t> </a:t>
            </a:r>
            <a:r>
              <a:rPr lang="en-US" dirty="0" smtClean="0"/>
              <a:t>Workforce Development  </a:t>
            </a:r>
            <a:br>
              <a:rPr lang="en-US" dirty="0" smtClean="0"/>
            </a:br>
            <a:r>
              <a:rPr lang="en-US" dirty="0" smtClean="0"/>
              <a:t>Snider 2006</a:t>
            </a:r>
            <a:endParaRPr lang="en-US" dirty="0"/>
          </a:p>
        </p:txBody>
      </p:sp>
      <p:sp>
        <p:nvSpPr>
          <p:cNvPr id="3" name="Content Placeholder 2"/>
          <p:cNvSpPr>
            <a:spLocks noGrp="1"/>
          </p:cNvSpPr>
          <p:nvPr>
            <p:ph idx="1"/>
          </p:nvPr>
        </p:nvSpPr>
        <p:spPr>
          <a:xfrm>
            <a:off x="457200" y="1285674"/>
            <a:ext cx="8488869" cy="4840489"/>
          </a:xfrm>
        </p:spPr>
        <p:txBody>
          <a:bodyPr>
            <a:normAutofit fontScale="92500"/>
          </a:bodyPr>
          <a:lstStyle/>
          <a:p>
            <a:pPr marL="0" indent="0">
              <a:buNone/>
            </a:pPr>
            <a:r>
              <a:rPr lang="en-US" dirty="0" smtClean="0"/>
              <a:t>“ I learned very little in my undergraduate teacher education program about how to teach; and for those 8 years I relied on luck, trial and error and the competence of colleagues for my professional development. I regret that I didn’t know more from the beginning because despite my earnest efforts, my students didn’t achieve as much as they could have. I knew very little about curriculum, effective teaching, or principles of classroom management beyond what I learned on the job.” (p. 2)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155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a:t>
            </a:r>
            <a:r>
              <a:rPr lang="en-US" dirty="0" smtClean="0"/>
              <a:t>the Workforce with </a:t>
            </a:r>
            <a:r>
              <a:rPr lang="en-US" dirty="0" smtClean="0"/>
              <a:t>Coaching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Knowledge gets transferred to classroom</a:t>
            </a:r>
          </a:p>
          <a:p>
            <a:r>
              <a:rPr lang="en-US" dirty="0" smtClean="0"/>
              <a:t>Joyce and Showers (2002)</a:t>
            </a:r>
          </a:p>
          <a:p>
            <a:pPr lvl="1"/>
            <a:r>
              <a:rPr lang="en-US" dirty="0" smtClean="0"/>
              <a:t>Discussion</a:t>
            </a:r>
          </a:p>
          <a:p>
            <a:pPr lvl="1"/>
            <a:r>
              <a:rPr lang="en-US" dirty="0" smtClean="0"/>
              <a:t>Demonstration</a:t>
            </a:r>
          </a:p>
          <a:p>
            <a:pPr lvl="1"/>
            <a:r>
              <a:rPr lang="en-US" dirty="0" smtClean="0"/>
              <a:t>Practice and Feedback</a:t>
            </a:r>
          </a:p>
          <a:p>
            <a:pPr lvl="1"/>
            <a:r>
              <a:rPr lang="en-US" dirty="0" smtClean="0"/>
              <a:t>Coaching- Collaborative work between trainer and teachers applying newly acquired skills</a:t>
            </a:r>
          </a:p>
          <a:p>
            <a:pPr lvl="1"/>
            <a:endParaRPr lang="en-US" dirty="0"/>
          </a:p>
          <a:p>
            <a:pPr lvl="1"/>
            <a:r>
              <a:rPr lang="en-US" dirty="0" smtClean="0">
                <a:solidFill>
                  <a:srgbClr val="FF0000"/>
                </a:solidFill>
              </a:rPr>
              <a:t>ONLY WHEN </a:t>
            </a:r>
            <a:r>
              <a:rPr lang="en-US" sz="3900" b="1" i="1" dirty="0" smtClean="0">
                <a:solidFill>
                  <a:srgbClr val="FF0000"/>
                </a:solidFill>
              </a:rPr>
              <a:t>COACHING</a:t>
            </a:r>
            <a:r>
              <a:rPr lang="en-US" dirty="0" smtClean="0">
                <a:solidFill>
                  <a:srgbClr val="FF0000"/>
                </a:solidFill>
              </a:rPr>
              <a:t> WAS ADDED DID A SIGNIFICANT TRANSFER OF SKILLS TO THE CLASSROOM OCCUR </a:t>
            </a:r>
            <a:endParaRPr lang="en-US"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0285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the questions…</a:t>
            </a:r>
            <a:endParaRPr lang="en-US" dirty="0"/>
          </a:p>
        </p:txBody>
      </p:sp>
      <p:sp>
        <p:nvSpPr>
          <p:cNvPr id="3" name="Content Placeholder 2"/>
          <p:cNvSpPr>
            <a:spLocks noGrp="1"/>
          </p:cNvSpPr>
          <p:nvPr>
            <p:ph idx="1"/>
          </p:nvPr>
        </p:nvSpPr>
        <p:spPr/>
        <p:txBody>
          <a:bodyPr>
            <a:noAutofit/>
          </a:bodyPr>
          <a:lstStyle/>
          <a:p>
            <a:pPr>
              <a:buNone/>
            </a:pPr>
            <a:r>
              <a:rPr lang="en-US" sz="2400" b="1" dirty="0" smtClean="0"/>
              <a:t>What is a Coach?  </a:t>
            </a:r>
            <a:r>
              <a:rPr lang="en-US" sz="2400" b="1" dirty="0" smtClean="0">
                <a:solidFill>
                  <a:srgbClr val="FF6600"/>
                </a:solidFill>
              </a:rPr>
              <a:t>A role in which an individual provides another with direction and support to accomplish their goals. Denton and Hasbrouck (2009).</a:t>
            </a:r>
          </a:p>
          <a:p>
            <a:pPr>
              <a:buNone/>
            </a:pPr>
            <a:r>
              <a:rPr lang="en-US" sz="2400" b="1" dirty="0" smtClean="0"/>
              <a:t>What is Coaching? </a:t>
            </a:r>
            <a:r>
              <a:rPr lang="en-US" sz="2400" b="1" i="1" dirty="0" smtClean="0">
                <a:solidFill>
                  <a:srgbClr val="FF6600"/>
                </a:solidFill>
              </a:rPr>
              <a:t>Application of a set of skills that provides dynamic support and facilitation to build the capacity of school and district leadership teams to implement a Multi-tiered System of Supports (MTSS), aligned with district and school improvement plans, to enhance student outcomes. (Florida MTSS)</a:t>
            </a:r>
          </a:p>
          <a:p>
            <a:pPr>
              <a:buNone/>
            </a:pPr>
            <a:r>
              <a:rPr lang="en-US" sz="2400" b="1" dirty="0" smtClean="0"/>
              <a:t>How is coaching delivered? Single person or group effort?</a:t>
            </a:r>
          </a:p>
          <a:p>
            <a:pPr>
              <a:buNone/>
            </a:pPr>
            <a:r>
              <a:rPr lang="en-US" sz="2400" b="1" dirty="0" smtClean="0"/>
              <a:t>What are the core features of coaching?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Questions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What are the competencies/skills required for coaching?</a:t>
            </a:r>
          </a:p>
          <a:p>
            <a:pPr>
              <a:buNone/>
            </a:pPr>
            <a:r>
              <a:rPr lang="en-US" b="1" dirty="0" smtClean="0"/>
              <a:t>How does an organization support a coaching model? </a:t>
            </a:r>
          </a:p>
          <a:p>
            <a:pPr>
              <a:buNone/>
            </a:pPr>
            <a:r>
              <a:rPr lang="en-US" b="1" dirty="0" smtClean="0"/>
              <a:t>How is leadership linked to coaching? </a:t>
            </a:r>
            <a:r>
              <a:rPr lang="en-US" b="1" dirty="0" smtClean="0">
                <a:solidFill>
                  <a:srgbClr val="FF6600"/>
                </a:solidFill>
              </a:rPr>
              <a:t>Effective and linked leadership at every level (school, district, state) is key to the success of any systemic change, and systems change staff (i.e., coaches) have full-time responsibility for guiding implementation processes and support on-site change leadership teams (Adelman and Taylor, 2007)</a:t>
            </a:r>
            <a:r>
              <a:rPr lang="en-US" b="1" dirty="0" smtClean="0"/>
              <a:t> </a:t>
            </a:r>
          </a:p>
          <a:p>
            <a:pPr>
              <a:buNone/>
            </a:pPr>
            <a:r>
              <a:rPr lang="en-US" b="1" dirty="0" smtClean="0"/>
              <a:t>How does leadership across state, districts and schools create the pathways for coaching? </a:t>
            </a:r>
          </a:p>
          <a:p>
            <a:pPr>
              <a:buNone/>
            </a:pPr>
            <a:r>
              <a:rPr lang="en-US" b="1" dirty="0" smtClean="0"/>
              <a:t>Why invest in coaching? </a:t>
            </a:r>
            <a:r>
              <a:rPr lang="en-US" b="1" dirty="0" smtClean="0">
                <a:solidFill>
                  <a:srgbClr val="FF6600"/>
                </a:solidFill>
              </a:rPr>
              <a:t>Research indicated that new strategies and interventions are not implemented with integrity unless a consultant (coach) is continuously involved (Lewis and Newcomer, 2002)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Plus </a:t>
            </a:r>
            <a:endParaRPr lang="en-US" dirty="0"/>
          </a:p>
        </p:txBody>
      </p:sp>
      <p:sp>
        <p:nvSpPr>
          <p:cNvPr id="3" name="Content Placeholder 2"/>
          <p:cNvSpPr>
            <a:spLocks noGrp="1"/>
          </p:cNvSpPr>
          <p:nvPr>
            <p:ph idx="1"/>
          </p:nvPr>
        </p:nvSpPr>
        <p:spPr/>
        <p:txBody>
          <a:bodyPr>
            <a:normAutofit lnSpcReduction="10000"/>
          </a:bodyPr>
          <a:lstStyle/>
          <a:p>
            <a:r>
              <a:rPr lang="en-US" dirty="0" smtClean="0"/>
              <a:t>Findings from three- year 42 elementary school RCT study shows coaching model (T2) effective for teacher efficacy and students’ academic achievement (Bradshaw et al., in press)</a:t>
            </a:r>
          </a:p>
          <a:p>
            <a:pPr>
              <a:buNone/>
            </a:pPr>
            <a:r>
              <a:rPr lang="en-US" dirty="0" smtClean="0"/>
              <a:t>Define/</a:t>
            </a:r>
            <a:r>
              <a:rPr lang="en-US" dirty="0" err="1" smtClean="0"/>
              <a:t>operationalize</a:t>
            </a:r>
            <a:endParaRPr lang="en-US" dirty="0" smtClean="0"/>
          </a:p>
          <a:p>
            <a:pPr>
              <a:buNone/>
            </a:pPr>
            <a:r>
              <a:rPr lang="en-US" dirty="0" smtClean="0"/>
              <a:t>Id core features</a:t>
            </a:r>
          </a:p>
          <a:p>
            <a:pPr>
              <a:buNone/>
            </a:pPr>
            <a:r>
              <a:rPr lang="en-US" dirty="0" smtClean="0"/>
              <a:t>How do they spend their time?</a:t>
            </a:r>
          </a:p>
          <a:p>
            <a:pPr>
              <a:buNone/>
            </a:pPr>
            <a:r>
              <a:rPr lang="en-US" dirty="0" smtClean="0"/>
              <a:t>Expert, peer, collaborator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Concerns</a:t>
            </a:r>
            <a:br>
              <a:rPr lang="en-US" dirty="0" smtClean="0"/>
            </a:br>
            <a:r>
              <a:rPr lang="en-US" dirty="0" smtClean="0"/>
              <a:t>Multi-faceted, HUGE and Complex</a:t>
            </a:r>
            <a:endParaRPr lang="en-US" dirty="0"/>
          </a:p>
        </p:txBody>
      </p:sp>
      <p:sp>
        <p:nvSpPr>
          <p:cNvPr id="3" name="Content Placeholder 2"/>
          <p:cNvSpPr>
            <a:spLocks noGrp="1"/>
          </p:cNvSpPr>
          <p:nvPr>
            <p:ph idx="1"/>
          </p:nvPr>
        </p:nvSpPr>
        <p:spPr/>
        <p:txBody>
          <a:bodyPr>
            <a:normAutofit lnSpcReduction="10000"/>
          </a:bodyPr>
          <a:lstStyle/>
          <a:p>
            <a:r>
              <a:rPr lang="en-US" dirty="0" smtClean="0"/>
              <a:t>50% of education workforce leaves within first 5 years.</a:t>
            </a:r>
          </a:p>
          <a:p>
            <a:r>
              <a:rPr lang="en-US" dirty="0" smtClean="0"/>
              <a:t>U.S. compared to other countries</a:t>
            </a:r>
          </a:p>
          <a:p>
            <a:r>
              <a:rPr lang="en-US" dirty="0" smtClean="0"/>
              <a:t>School to Business Pipeline</a:t>
            </a:r>
          </a:p>
          <a:p>
            <a:r>
              <a:rPr lang="en-US" dirty="0" smtClean="0"/>
              <a:t>Rate of incarcerations</a:t>
            </a:r>
          </a:p>
          <a:p>
            <a:r>
              <a:rPr lang="en-US" dirty="0" smtClean="0"/>
              <a:t>Rate of mental health needs- unmet</a:t>
            </a:r>
          </a:p>
          <a:p>
            <a:r>
              <a:rPr lang="en-US" dirty="0" smtClean="0"/>
              <a:t>Physical Health- Healthcare costs</a:t>
            </a:r>
          </a:p>
          <a:p>
            <a:r>
              <a:rPr lang="en-US" dirty="0" smtClean="0"/>
              <a:t>Violence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dirty="0" smtClean="0"/>
              <a:t>Coaching Support in the Literature</a:t>
            </a:r>
            <a:br>
              <a:rPr lang="en-US" dirty="0" smtClean="0"/>
            </a:br>
            <a:r>
              <a:rPr lang="en-US" sz="2667" dirty="0" smtClean="0"/>
              <a:t>Florida MTSS (APBS, Amanda March 2011)</a:t>
            </a:r>
            <a:endParaRPr lang="en-US" sz="2667" dirty="0"/>
          </a:p>
        </p:txBody>
      </p:sp>
      <p:sp>
        <p:nvSpPr>
          <p:cNvPr id="3" name="Content Placeholder 2"/>
          <p:cNvSpPr>
            <a:spLocks noGrp="1"/>
          </p:cNvSpPr>
          <p:nvPr>
            <p:ph idx="1"/>
          </p:nvPr>
        </p:nvSpPr>
        <p:spPr>
          <a:xfrm>
            <a:off x="457200" y="1828800"/>
            <a:ext cx="8229600" cy="4745736"/>
          </a:xfrm>
        </p:spPr>
        <p:txBody>
          <a:bodyPr>
            <a:normAutofit fontScale="77500" lnSpcReduction="20000"/>
          </a:bodyPr>
          <a:lstStyle/>
          <a:p>
            <a:r>
              <a:rPr lang="en-US" dirty="0" smtClean="0"/>
              <a:t>Coaching has been found to…</a:t>
            </a:r>
          </a:p>
          <a:p>
            <a:pPr lvl="1"/>
            <a:r>
              <a:rPr lang="en-US" dirty="0" smtClean="0"/>
              <a:t>Impact teacher attitudes such as job satisfaction &amp; willingness to try new approaches</a:t>
            </a:r>
          </a:p>
          <a:p>
            <a:pPr lvl="1"/>
            <a:r>
              <a:rPr lang="en-US" dirty="0" smtClean="0"/>
              <a:t>Enhance transfer of training, fidelity, and sustainability of new practices</a:t>
            </a:r>
          </a:p>
          <a:p>
            <a:pPr lvl="1"/>
            <a:r>
              <a:rPr lang="en-US" dirty="0" smtClean="0"/>
              <a:t>Enhance teacher efficacy</a:t>
            </a:r>
          </a:p>
          <a:p>
            <a:pPr lvl="1"/>
            <a:r>
              <a:rPr lang="en-US" dirty="0" smtClean="0"/>
              <a:t>Be popular with educators</a:t>
            </a:r>
          </a:p>
          <a:p>
            <a:pPr lvl="1"/>
            <a:r>
              <a:rPr lang="en-US" dirty="0" smtClean="0"/>
              <a:t>Enhance educator collaboration</a:t>
            </a:r>
          </a:p>
          <a:p>
            <a:r>
              <a:rPr lang="en-US" dirty="0" smtClean="0"/>
              <a:t>Coaching literature remains unclear with regard to…</a:t>
            </a:r>
          </a:p>
          <a:p>
            <a:pPr lvl="1"/>
            <a:r>
              <a:rPr lang="en-US" dirty="0" smtClean="0"/>
              <a:t>Which model is most effective</a:t>
            </a:r>
          </a:p>
          <a:p>
            <a:pPr lvl="1"/>
            <a:r>
              <a:rPr lang="en-US" dirty="0" smtClean="0"/>
              <a:t>Effects on student outcomes</a:t>
            </a:r>
          </a:p>
          <a:p>
            <a:pPr lvl="1"/>
            <a:r>
              <a:rPr lang="en-US" dirty="0" smtClean="0"/>
              <a:t>What knowledge, skills, and activities are required</a:t>
            </a:r>
          </a:p>
          <a:p>
            <a:pPr lvl="1"/>
            <a:r>
              <a:rPr lang="en-US" dirty="0" smtClean="0"/>
              <a:t>How to best evaluate coaching</a:t>
            </a:r>
          </a:p>
          <a:p>
            <a:pPr lvl="1"/>
            <a:r>
              <a:rPr lang="en-US" dirty="0" smtClean="0"/>
              <a:t>How to best prepare coaches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smtClean="0"/>
              <a:t>Coaching for Change</a:t>
            </a:r>
            <a:br>
              <a:rPr lang="en-US" dirty="0" smtClean="0"/>
            </a:br>
            <a:r>
              <a:rPr lang="en-US" sz="2667" dirty="0" smtClean="0"/>
              <a:t>APBS,</a:t>
            </a:r>
            <a:r>
              <a:rPr lang="en-US" dirty="0" smtClean="0"/>
              <a:t> </a:t>
            </a:r>
            <a:r>
              <a:rPr lang="en-US" sz="2667" dirty="0" smtClean="0"/>
              <a:t>March 2011</a:t>
            </a:r>
            <a:endParaRPr lang="en-US" sz="2667" dirty="0"/>
          </a:p>
        </p:txBody>
      </p:sp>
      <p:sp>
        <p:nvSpPr>
          <p:cNvPr id="3" name="Content Placeholder 2"/>
          <p:cNvSpPr>
            <a:spLocks noGrp="1"/>
          </p:cNvSpPr>
          <p:nvPr>
            <p:ph idx="1"/>
          </p:nvPr>
        </p:nvSpPr>
        <p:spPr>
          <a:xfrm>
            <a:off x="0" y="1676400"/>
            <a:ext cx="9144000" cy="5181600"/>
          </a:xfrm>
        </p:spPr>
        <p:txBody>
          <a:bodyPr>
            <a:normAutofit fontScale="32500" lnSpcReduction="20000"/>
          </a:bodyPr>
          <a:lstStyle/>
          <a:p>
            <a:pPr lvl="0"/>
            <a:r>
              <a:rPr lang="en-US" sz="7000" i="1" dirty="0" smtClean="0">
                <a:solidFill>
                  <a:schemeClr val="accent2"/>
                </a:solidFill>
              </a:rPr>
              <a:t>Coaching</a:t>
            </a:r>
            <a:r>
              <a:rPr lang="en-US" sz="7000" i="1" dirty="0" smtClean="0"/>
              <a:t> </a:t>
            </a:r>
            <a:r>
              <a:rPr lang="en-US" sz="7000" dirty="0" smtClean="0"/>
              <a:t>or</a:t>
            </a:r>
            <a:r>
              <a:rPr lang="en-US" sz="7000" i="1" dirty="0" smtClean="0"/>
              <a:t> </a:t>
            </a:r>
            <a:r>
              <a:rPr lang="en-US" sz="7000" i="1" dirty="0" smtClean="0">
                <a:solidFill>
                  <a:schemeClr val="accent2"/>
                </a:solidFill>
              </a:rPr>
              <a:t>facilitation capacity </a:t>
            </a:r>
            <a:r>
              <a:rPr lang="en-US" sz="7000" dirty="0" smtClean="0"/>
              <a:t>refers to a system’s ability to organize personnel and resources for prompting and encouraging local school training and implementation efforts (</a:t>
            </a:r>
            <a:r>
              <a:rPr lang="en-US" sz="7000" dirty="0" err="1" smtClean="0"/>
              <a:t>Sugai</a:t>
            </a:r>
            <a:r>
              <a:rPr lang="en-US" sz="7000" dirty="0" smtClean="0"/>
              <a:t> &amp; Horner, 2006).</a:t>
            </a:r>
          </a:p>
          <a:p>
            <a:pPr lvl="0"/>
            <a:endParaRPr lang="en-US" sz="7000" u="sng" dirty="0" smtClean="0"/>
          </a:p>
          <a:p>
            <a:pPr lvl="0"/>
            <a:r>
              <a:rPr lang="en-US" sz="7000" dirty="0" smtClean="0"/>
              <a:t>Research indicates that new strategies and interventions are not implemented with </a:t>
            </a:r>
            <a:r>
              <a:rPr lang="en-US" sz="7000" i="1" dirty="0" smtClean="0">
                <a:solidFill>
                  <a:schemeClr val="accent2"/>
                </a:solidFill>
              </a:rPr>
              <a:t>integrity</a:t>
            </a:r>
            <a:r>
              <a:rPr lang="en-US" sz="7000" dirty="0" smtClean="0"/>
              <a:t> unless a consultant (coach) is continually involved (Lewis &amp; Newcomer, 2002).</a:t>
            </a:r>
          </a:p>
          <a:p>
            <a:pPr>
              <a:buNone/>
            </a:pPr>
            <a:endParaRPr lang="en-US" sz="7000" dirty="0" smtClean="0"/>
          </a:p>
          <a:p>
            <a:pPr lvl="0"/>
            <a:r>
              <a:rPr lang="en-US" sz="7000" dirty="0" smtClean="0"/>
              <a:t>Effective and linked </a:t>
            </a:r>
            <a:r>
              <a:rPr lang="en-US" sz="7000" dirty="0" smtClean="0">
                <a:solidFill>
                  <a:schemeClr val="accent2"/>
                </a:solidFill>
              </a:rPr>
              <a:t>leadership</a:t>
            </a:r>
            <a:r>
              <a:rPr lang="en-US" sz="7000" dirty="0" smtClean="0"/>
              <a:t> at every level (school, district, state) is key to the success of any systemic change, and systems change staff (i.e., coaches)  have full-time responsibility for </a:t>
            </a:r>
            <a:r>
              <a:rPr lang="en-US" sz="7000" dirty="0" smtClean="0">
                <a:solidFill>
                  <a:schemeClr val="accent2"/>
                </a:solidFill>
              </a:rPr>
              <a:t>guiding implementation processes </a:t>
            </a:r>
            <a:r>
              <a:rPr lang="en-US" sz="7000" dirty="0" smtClean="0"/>
              <a:t>and support on-site change </a:t>
            </a:r>
            <a:r>
              <a:rPr lang="en-US" sz="7000" dirty="0" smtClean="0">
                <a:solidFill>
                  <a:schemeClr val="accent2"/>
                </a:solidFill>
              </a:rPr>
              <a:t>leadership teams </a:t>
            </a:r>
            <a:r>
              <a:rPr lang="en-US" sz="7000" dirty="0" smtClean="0"/>
              <a:t>(Adelman &amp; Taylor, 2007)</a:t>
            </a:r>
          </a:p>
          <a:p>
            <a:endParaRPr lang="en-US" sz="6200" u="sng"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52400"/>
          <a:ext cx="7696200" cy="6030916"/>
        </p:xfrm>
        <a:graphic>
          <a:graphicData uri="http://schemas.openxmlformats.org/drawingml/2006/table">
            <a:tbl>
              <a:tblPr/>
              <a:tblGrid>
                <a:gridCol w="1924050"/>
                <a:gridCol w="1839913"/>
                <a:gridCol w="2174875"/>
                <a:gridCol w="1757362"/>
              </a:tblGrid>
              <a:tr h="83978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Gill Sans MT" pitchFamily="-105" charset="-18"/>
                        <a:ea typeface="ＭＳ Ｐゴシック" pitchFamily="-105" charset="-128"/>
                        <a:cs typeface="ＭＳ Ｐゴシック" pitchFamily="-105"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Gill Sans MT" pitchFamily="-105" charset="-18"/>
                          <a:ea typeface="ＭＳ Ｐゴシック" pitchFamily="-105" charset="-128"/>
                          <a:cs typeface="ＭＳ Ｐゴシック" pitchFamily="-105" charset="-128"/>
                        </a:rPr>
                        <a:t>Training Outcomes Related to Training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Gill Sans MT" pitchFamily="-105" charset="-18"/>
                          <a:ea typeface="ＭＳ Ｐゴシック" pitchFamily="-105" charset="-128"/>
                          <a:cs typeface="ＭＳ Ｐゴシック" pitchFamily="-105" charset="-128"/>
                        </a:rPr>
                        <a:t>Training Outcomes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hMerge="1">
                  <a:txBody>
                    <a:bodyPr/>
                    <a:lstStyle/>
                    <a:p>
                      <a:endParaRPr lang="en-US"/>
                    </a:p>
                  </a:txBody>
                  <a:tcPr/>
                </a:tc>
                <a:tc hMerge="1">
                  <a:txBody>
                    <a:bodyPr/>
                    <a:lstStyle/>
                    <a:p>
                      <a:endParaRPr lang="en-US"/>
                    </a:p>
                  </a:txBody>
                  <a:tcPr/>
                </a:tc>
              </a:tr>
              <a:tr h="91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chemeClr val="tx1"/>
                          </a:solidFill>
                          <a:effectLst/>
                          <a:latin typeface="Gill Sans MT" pitchFamily="-105" charset="-18"/>
                          <a:ea typeface="ＭＳ Ｐゴシック" pitchFamily="-105" charset="-128"/>
                          <a:cs typeface="ＭＳ Ｐゴシック" pitchFamily="-105" charset="-128"/>
                        </a:rPr>
                        <a:t>Training Components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C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Gill Sans MT" pitchFamily="-105" charset="-18"/>
                          <a:ea typeface="ＭＳ Ｐゴシック" pitchFamily="-105" charset="-128"/>
                          <a:cs typeface="ＭＳ Ｐゴシック" pitchFamily="-105" charset="-128"/>
                        </a:rPr>
                        <a:t>Knowledge of Content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Gill Sans MT" pitchFamily="-105" charset="-18"/>
                          <a:ea typeface="ＭＳ Ｐゴシック" pitchFamily="-105" charset="-128"/>
                          <a:cs typeface="ＭＳ Ｐゴシック" pitchFamily="-105" charset="-128"/>
                        </a:rPr>
                        <a:t>Skill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Gill Sans MT" pitchFamily="-105" charset="-18"/>
                          <a:ea typeface="ＭＳ Ｐゴシック" pitchFamily="-105" charset="-128"/>
                          <a:cs typeface="ＭＳ Ｐゴシック" pitchFamily="-105" charset="-128"/>
                        </a:rPr>
                        <a:t>Classroom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Gill Sans MT" pitchFamily="-105" charset="-18"/>
                          <a:ea typeface="ＭＳ Ｐゴシック" pitchFamily="-105" charset="-128"/>
                          <a:cs typeface="ＭＳ Ｐゴシック" pitchFamily="-105" charset="-128"/>
                        </a:rPr>
                        <a:t>Application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rPr>
                        <a:t>Presentation/ Lecture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rPr>
                        <a:t>Plus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rPr>
                        <a:t>Demonstration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rPr>
                        <a:t>Plus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rPr>
                        <a:t>Practice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91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rPr>
                        <a:t>Plus Coaching/ Admin Support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rPr>
                        <a:t>Data Feedback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ill Sans MT" pitchFamily="-105" charset="-18"/>
                        <a:ea typeface="ＭＳ Ｐゴシック" pitchFamily="-105" charset="-128"/>
                        <a:cs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bl>
          </a:graphicData>
        </a:graphic>
      </p:graphicFrame>
      <p:sp>
        <p:nvSpPr>
          <p:cNvPr id="5" name="TextBox 4"/>
          <p:cNvSpPr txBox="1">
            <a:spLocks noChangeArrowheads="1"/>
          </p:cNvSpPr>
          <p:nvPr/>
        </p:nvSpPr>
        <p:spPr bwMode="auto">
          <a:xfrm>
            <a:off x="3276600" y="2971800"/>
            <a:ext cx="4800600" cy="400050"/>
          </a:xfrm>
          <a:prstGeom prst="rect">
            <a:avLst/>
          </a:prstGeom>
          <a:noFill/>
          <a:ln w="9525">
            <a:noFill/>
            <a:miter lim="800000"/>
            <a:headEnd/>
            <a:tailEnd/>
          </a:ln>
        </p:spPr>
        <p:txBody>
          <a:bodyPr>
            <a:prstTxWarp prst="textNoShape">
              <a:avLst/>
            </a:prstTxWarp>
            <a:spAutoFit/>
          </a:bodyPr>
          <a:lstStyle/>
          <a:p>
            <a:r>
              <a:rPr lang="en-US" sz="2000">
                <a:latin typeface="Gill Sans MT" pitchFamily="-84" charset="0"/>
              </a:rPr>
              <a:t>    10%                     5%                        0%</a:t>
            </a:r>
          </a:p>
        </p:txBody>
      </p:sp>
      <p:sp>
        <p:nvSpPr>
          <p:cNvPr id="6" name="TextBox 5"/>
          <p:cNvSpPr txBox="1">
            <a:spLocks noChangeArrowheads="1"/>
          </p:cNvSpPr>
          <p:nvPr/>
        </p:nvSpPr>
        <p:spPr bwMode="auto">
          <a:xfrm>
            <a:off x="3352800" y="3886200"/>
            <a:ext cx="4800600" cy="400050"/>
          </a:xfrm>
          <a:prstGeom prst="rect">
            <a:avLst/>
          </a:prstGeom>
          <a:noFill/>
          <a:ln w="9525">
            <a:noFill/>
            <a:miter lim="800000"/>
            <a:headEnd/>
            <a:tailEnd/>
          </a:ln>
        </p:spPr>
        <p:txBody>
          <a:bodyPr>
            <a:prstTxWarp prst="textNoShape">
              <a:avLst/>
            </a:prstTxWarp>
            <a:spAutoFit/>
          </a:bodyPr>
          <a:lstStyle/>
          <a:p>
            <a:r>
              <a:rPr lang="en-US" sz="2000">
                <a:latin typeface="Gill Sans MT" pitchFamily="-84" charset="0"/>
              </a:rPr>
              <a:t>    30%                     20%                     0%</a:t>
            </a:r>
          </a:p>
        </p:txBody>
      </p:sp>
      <p:sp>
        <p:nvSpPr>
          <p:cNvPr id="7" name="TextBox 6"/>
          <p:cNvSpPr txBox="1">
            <a:spLocks noChangeArrowheads="1"/>
          </p:cNvSpPr>
          <p:nvPr/>
        </p:nvSpPr>
        <p:spPr bwMode="auto">
          <a:xfrm>
            <a:off x="3352800" y="4648200"/>
            <a:ext cx="4800600" cy="400050"/>
          </a:xfrm>
          <a:prstGeom prst="rect">
            <a:avLst/>
          </a:prstGeom>
          <a:noFill/>
          <a:ln w="9525">
            <a:noFill/>
            <a:miter lim="800000"/>
            <a:headEnd/>
            <a:tailEnd/>
          </a:ln>
        </p:spPr>
        <p:txBody>
          <a:bodyPr>
            <a:prstTxWarp prst="textNoShape">
              <a:avLst/>
            </a:prstTxWarp>
            <a:spAutoFit/>
          </a:bodyPr>
          <a:lstStyle/>
          <a:p>
            <a:r>
              <a:rPr lang="en-US" sz="2000">
                <a:latin typeface="Gill Sans MT" pitchFamily="-84" charset="0"/>
              </a:rPr>
              <a:t>    60%                     60%                     5%</a:t>
            </a:r>
          </a:p>
        </p:txBody>
      </p:sp>
      <p:sp>
        <p:nvSpPr>
          <p:cNvPr id="8" name="TextBox 7"/>
          <p:cNvSpPr txBox="1">
            <a:spLocks noChangeArrowheads="1"/>
          </p:cNvSpPr>
          <p:nvPr/>
        </p:nvSpPr>
        <p:spPr bwMode="auto">
          <a:xfrm>
            <a:off x="3352800" y="5638800"/>
            <a:ext cx="4953000" cy="400050"/>
          </a:xfrm>
          <a:prstGeom prst="rect">
            <a:avLst/>
          </a:prstGeom>
          <a:noFill/>
          <a:ln w="9525">
            <a:noFill/>
            <a:miter lim="800000"/>
            <a:headEnd/>
            <a:tailEnd/>
          </a:ln>
        </p:spPr>
        <p:txBody>
          <a:bodyPr>
            <a:prstTxWarp prst="textNoShape">
              <a:avLst/>
            </a:prstTxWarp>
            <a:spAutoFit/>
          </a:bodyPr>
          <a:lstStyle/>
          <a:p>
            <a:r>
              <a:rPr lang="en-US" sz="2000">
                <a:latin typeface="Gill Sans MT" pitchFamily="-84" charset="0"/>
              </a:rPr>
              <a:t>    95%                   95%                      95%</a:t>
            </a:r>
          </a:p>
        </p:txBody>
      </p:sp>
      <p:sp>
        <p:nvSpPr>
          <p:cNvPr id="59435" name="TextBox 8"/>
          <p:cNvSpPr txBox="1">
            <a:spLocks noChangeArrowheads="1"/>
          </p:cNvSpPr>
          <p:nvPr/>
        </p:nvSpPr>
        <p:spPr bwMode="auto">
          <a:xfrm>
            <a:off x="6019800" y="6477000"/>
            <a:ext cx="2819400" cy="381000"/>
          </a:xfrm>
          <a:prstGeom prst="rect">
            <a:avLst/>
          </a:prstGeom>
          <a:noFill/>
          <a:ln w="9525">
            <a:noFill/>
            <a:miter lim="800000"/>
            <a:headEnd/>
            <a:tailEnd/>
          </a:ln>
        </p:spPr>
        <p:txBody>
          <a:bodyPr>
            <a:prstTxWarp prst="textNoShape">
              <a:avLst/>
            </a:prstTxWarp>
            <a:spAutoFit/>
          </a:bodyPr>
          <a:lstStyle/>
          <a:p>
            <a:r>
              <a:rPr lang="en-US">
                <a:latin typeface="Gill Sans MT" pitchFamily="-84" charset="0"/>
              </a:rPr>
              <a:t>Joyce &amp; Showers, 2002</a:t>
            </a:r>
          </a:p>
        </p:txBody>
      </p:sp>
      <p:sp>
        <p:nvSpPr>
          <p:cNvPr id="2" name="Oval 1"/>
          <p:cNvSpPr/>
          <p:nvPr/>
        </p:nvSpPr>
        <p:spPr>
          <a:xfrm>
            <a:off x="7173913" y="5381625"/>
            <a:ext cx="979487" cy="914400"/>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effectLst>
                  <a:outerShdw blurRad="38100" dist="38100" dir="2700000" algn="tl">
                    <a:srgbClr val="DDDDDD"/>
                  </a:outerShdw>
                </a:effectLst>
              </a:rPr>
              <a:t>Coaching Defined in PBIS</a:t>
            </a:r>
            <a:br>
              <a:rPr lang="en-US" dirty="0" smtClean="0">
                <a:effectLst>
                  <a:outerShdw blurRad="38100" dist="38100" dir="2700000" algn="tl">
                    <a:srgbClr val="DDDDDD"/>
                  </a:outerShdw>
                </a:effectLst>
              </a:rPr>
            </a:br>
            <a:r>
              <a:rPr lang="en-US" dirty="0" smtClean="0">
                <a:effectLst>
                  <a:outerShdw blurRad="38100" dist="38100" dir="2700000" algn="tl">
                    <a:srgbClr val="DDDDDD"/>
                  </a:outerShdw>
                </a:effectLst>
              </a:rPr>
              <a:t>“Goal is to give skills away”</a:t>
            </a:r>
          </a:p>
        </p:txBody>
      </p:sp>
      <p:sp>
        <p:nvSpPr>
          <p:cNvPr id="3" name="Content Placeholder 2"/>
          <p:cNvSpPr>
            <a:spLocks noGrp="1"/>
          </p:cNvSpPr>
          <p:nvPr>
            <p:ph idx="1"/>
          </p:nvPr>
        </p:nvSpPr>
        <p:spPr/>
        <p:txBody>
          <a:bodyPr>
            <a:normAutofit lnSpcReduction="10000"/>
          </a:bodyPr>
          <a:lstStyle/>
          <a:p>
            <a:pPr eaLnBrk="1" hangingPunct="1">
              <a:lnSpc>
                <a:spcPct val="90000"/>
              </a:lnSpc>
            </a:pPr>
            <a:r>
              <a:rPr lang="en-US" sz="2700" dirty="0" smtClean="0">
                <a:ea typeface="ＭＳ Ｐゴシック" pitchFamily="-105" charset="-128"/>
                <a:cs typeface="ＭＳ Ｐゴシック" pitchFamily="-105" charset="-128"/>
              </a:rPr>
              <a:t>Coaching is the active and iterative delivery of: </a:t>
            </a:r>
          </a:p>
          <a:p>
            <a:pPr lvl="1" eaLnBrk="1" hangingPunct="1">
              <a:lnSpc>
                <a:spcPct val="90000"/>
              </a:lnSpc>
            </a:pPr>
            <a:r>
              <a:rPr lang="en-US" sz="2400" dirty="0" smtClean="0"/>
              <a:t>(a) </a:t>
            </a:r>
            <a:r>
              <a:rPr lang="en-US" sz="2400" b="1" dirty="0" smtClean="0">
                <a:solidFill>
                  <a:srgbClr val="002060"/>
                </a:solidFill>
              </a:rPr>
              <a:t>prompts</a:t>
            </a:r>
            <a:r>
              <a:rPr lang="en-US" sz="2400" dirty="0" smtClean="0"/>
              <a:t> that increase successful behavior, and </a:t>
            </a:r>
          </a:p>
          <a:p>
            <a:pPr lvl="1" eaLnBrk="1" hangingPunct="1">
              <a:lnSpc>
                <a:spcPct val="90000"/>
              </a:lnSpc>
            </a:pPr>
            <a:r>
              <a:rPr lang="en-US" sz="2400" dirty="0" smtClean="0"/>
              <a:t>(</a:t>
            </a:r>
            <a:r>
              <a:rPr lang="en-US" sz="2400" dirty="0" err="1" smtClean="0"/>
              <a:t>b</a:t>
            </a:r>
            <a:r>
              <a:rPr lang="en-US" sz="2400" dirty="0" smtClean="0"/>
              <a:t>)</a:t>
            </a:r>
            <a:r>
              <a:rPr lang="en-US" sz="2400" b="1" dirty="0" smtClean="0">
                <a:solidFill>
                  <a:srgbClr val="002060"/>
                </a:solidFill>
              </a:rPr>
              <a:t> corrections </a:t>
            </a:r>
            <a:r>
              <a:rPr lang="en-US" sz="2400" dirty="0" smtClean="0"/>
              <a:t>that decrease unsuccessful behavior.</a:t>
            </a:r>
          </a:p>
          <a:p>
            <a:pPr eaLnBrk="1" hangingPunct="1">
              <a:lnSpc>
                <a:spcPct val="90000"/>
              </a:lnSpc>
            </a:pPr>
            <a:endParaRPr lang="en-US" sz="2700" dirty="0" smtClean="0">
              <a:ea typeface="ＭＳ Ｐゴシック" pitchFamily="-105" charset="-128"/>
              <a:cs typeface="ＭＳ Ｐゴシック" pitchFamily="-105" charset="-128"/>
            </a:endParaRPr>
          </a:p>
          <a:p>
            <a:pPr lvl="1" eaLnBrk="1" hangingPunct="1">
              <a:lnSpc>
                <a:spcPct val="90000"/>
              </a:lnSpc>
            </a:pPr>
            <a:r>
              <a:rPr lang="en-US" sz="2400" dirty="0" smtClean="0"/>
              <a:t>Coaching is done by someone with credibility and experience with the target </a:t>
            </a:r>
            <a:r>
              <a:rPr lang="en-US" sz="2400" dirty="0" err="1" smtClean="0"/>
              <a:t>skill(s</a:t>
            </a:r>
            <a:r>
              <a:rPr lang="en-US" sz="2400" dirty="0" smtClean="0"/>
              <a:t>)</a:t>
            </a:r>
          </a:p>
          <a:p>
            <a:pPr lvl="1" eaLnBrk="1" hangingPunct="1">
              <a:lnSpc>
                <a:spcPct val="90000"/>
              </a:lnSpc>
            </a:pPr>
            <a:r>
              <a:rPr lang="en-US" sz="2400" dirty="0" smtClean="0"/>
              <a:t>Coaching is done on-site, in real time </a:t>
            </a:r>
          </a:p>
          <a:p>
            <a:pPr lvl="1" eaLnBrk="1" hangingPunct="1">
              <a:lnSpc>
                <a:spcPct val="90000"/>
              </a:lnSpc>
            </a:pPr>
            <a:r>
              <a:rPr lang="en-US" sz="2400" dirty="0" smtClean="0"/>
              <a:t>Coaching is done after initial training</a:t>
            </a:r>
          </a:p>
          <a:p>
            <a:pPr lvl="1" eaLnBrk="1" hangingPunct="1">
              <a:lnSpc>
                <a:spcPct val="90000"/>
              </a:lnSpc>
            </a:pPr>
            <a:r>
              <a:rPr lang="en-US" sz="2400" dirty="0" smtClean="0"/>
              <a:t>Coaching is done repeatedly (e.g. monthly)</a:t>
            </a:r>
          </a:p>
          <a:p>
            <a:pPr lvl="1" eaLnBrk="1" hangingPunct="1">
              <a:lnSpc>
                <a:spcPct val="90000"/>
              </a:lnSpc>
            </a:pPr>
            <a:r>
              <a:rPr lang="en-US" sz="2400" dirty="0" smtClean="0"/>
              <a:t>Coaching intensity is adjusted to need</a:t>
            </a:r>
          </a:p>
          <a:p>
            <a:pPr lvl="1" eaLnBrk="1" hangingPunct="1">
              <a:lnSpc>
                <a:spcPct val="90000"/>
              </a:lnSpc>
            </a:pPr>
            <a:r>
              <a:rPr lang="en-US" sz="2400" dirty="0" smtClean="0"/>
              <a:t>Multi-faceted</a:t>
            </a:r>
          </a:p>
          <a:p>
            <a:pPr lvl="1" eaLnBrk="1" hangingPunct="1">
              <a:lnSpc>
                <a:spcPct val="90000"/>
              </a:lnSpc>
            </a:pPr>
            <a:r>
              <a:rPr lang="en-US" sz="2400" dirty="0" smtClean="0"/>
              <a:t>Changes over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ffectLst>
                  <a:outerShdw blurRad="38100" dist="38100" dir="2700000" algn="tl">
                    <a:srgbClr val="DDDDDD"/>
                  </a:outerShdw>
                </a:effectLst>
              </a:rPr>
              <a:t>Outcomes of Coaching</a:t>
            </a:r>
          </a:p>
        </p:txBody>
      </p:sp>
      <p:sp>
        <p:nvSpPr>
          <p:cNvPr id="3" name="Content Placeholder 2"/>
          <p:cNvSpPr>
            <a:spLocks noGrp="1"/>
          </p:cNvSpPr>
          <p:nvPr>
            <p:ph idx="1"/>
          </p:nvPr>
        </p:nvSpPr>
        <p:spPr/>
        <p:txBody>
          <a:bodyPr/>
          <a:lstStyle/>
          <a:p>
            <a:pPr eaLnBrk="1" hangingPunct="1">
              <a:lnSpc>
                <a:spcPct val="90000"/>
              </a:lnSpc>
            </a:pPr>
            <a:r>
              <a:rPr lang="en-US" dirty="0" smtClean="0">
                <a:ea typeface="ＭＳ Ｐゴシック" pitchFamily="-105" charset="-128"/>
                <a:cs typeface="ＭＳ Ｐゴシック" pitchFamily="-105" charset="-128"/>
              </a:rPr>
              <a:t>Fluency with trained skills</a:t>
            </a:r>
          </a:p>
          <a:p>
            <a:pPr eaLnBrk="1" hangingPunct="1">
              <a:lnSpc>
                <a:spcPct val="90000"/>
              </a:lnSpc>
            </a:pPr>
            <a:r>
              <a:rPr lang="en-US" dirty="0" smtClean="0">
                <a:ea typeface="ＭＳ Ｐゴシック" pitchFamily="-105" charset="-128"/>
                <a:cs typeface="ＭＳ Ｐゴシック" pitchFamily="-105" charset="-128"/>
              </a:rPr>
              <a:t>Adaptation of trained concepts/skills to local contexts and challenges</a:t>
            </a:r>
          </a:p>
          <a:p>
            <a:pPr lvl="2" eaLnBrk="1" hangingPunct="1">
              <a:lnSpc>
                <a:spcPct val="90000"/>
              </a:lnSpc>
            </a:pPr>
            <a:r>
              <a:rPr lang="en-US" dirty="0" smtClean="0">
                <a:ea typeface="ＭＳ Ｐゴシック" pitchFamily="-105" charset="-128"/>
              </a:rPr>
              <a:t>And new challenges that arise</a:t>
            </a:r>
          </a:p>
          <a:p>
            <a:pPr eaLnBrk="1" hangingPunct="1">
              <a:lnSpc>
                <a:spcPct val="90000"/>
              </a:lnSpc>
            </a:pPr>
            <a:r>
              <a:rPr lang="en-US" dirty="0" smtClean="0">
                <a:ea typeface="ＭＳ Ｐゴシック" pitchFamily="-105" charset="-128"/>
                <a:cs typeface="ＭＳ Ｐゴシック" pitchFamily="-105" charset="-128"/>
              </a:rPr>
              <a:t>Rapid redirection from misapplications</a:t>
            </a:r>
          </a:p>
          <a:p>
            <a:pPr eaLnBrk="1" hangingPunct="1">
              <a:lnSpc>
                <a:spcPct val="90000"/>
              </a:lnSpc>
            </a:pPr>
            <a:r>
              <a:rPr lang="en-US" dirty="0" smtClean="0">
                <a:ea typeface="ＭＳ Ｐゴシック" pitchFamily="-105" charset="-128"/>
                <a:cs typeface="ＭＳ Ｐゴシック" pitchFamily="-105" charset="-128"/>
              </a:rPr>
              <a:t>Increased fidelity of overall implementation</a:t>
            </a:r>
          </a:p>
          <a:p>
            <a:pPr eaLnBrk="1" hangingPunct="1">
              <a:lnSpc>
                <a:spcPct val="90000"/>
              </a:lnSpc>
            </a:pPr>
            <a:r>
              <a:rPr lang="en-US" dirty="0" smtClean="0">
                <a:ea typeface="ＭＳ Ｐゴシック" pitchFamily="-105" charset="-128"/>
                <a:cs typeface="ＭＳ Ｐゴシック" pitchFamily="-105" charset="-128"/>
              </a:rPr>
              <a:t>Improved sustainability</a:t>
            </a:r>
          </a:p>
          <a:p>
            <a:pPr lvl="2" eaLnBrk="1" hangingPunct="1">
              <a:lnSpc>
                <a:spcPct val="90000"/>
              </a:lnSpc>
            </a:pPr>
            <a:r>
              <a:rPr lang="en-US" dirty="0" smtClean="0">
                <a:ea typeface="ＭＳ Ｐゴシック" pitchFamily="-105" charset="-128"/>
              </a:rPr>
              <a:t>Most often due to ability to increase coaching intensity at critical points in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710"/>
            <a:ext cx="8229600" cy="1143000"/>
          </a:xfrm>
        </p:spPr>
        <p:txBody>
          <a:bodyPr>
            <a:normAutofit fontScale="90000"/>
          </a:bodyPr>
          <a:lstStyle/>
          <a:p>
            <a:r>
              <a:rPr lang="en-US" dirty="0" smtClean="0"/>
              <a:t>What do they do again?</a:t>
            </a:r>
            <a:br>
              <a:rPr lang="en-US" dirty="0" smtClean="0"/>
            </a:br>
            <a:r>
              <a:rPr lang="en-US" dirty="0" smtClean="0"/>
              <a:t>How can anyone possess that many skills?</a:t>
            </a:r>
            <a:endParaRPr lang="en-US" dirty="0"/>
          </a:p>
        </p:txBody>
      </p:sp>
      <p:sp>
        <p:nvSpPr>
          <p:cNvPr id="3" name="Content Placeholder 2"/>
          <p:cNvSpPr>
            <a:spLocks noGrp="1"/>
          </p:cNvSpPr>
          <p:nvPr>
            <p:ph idx="1"/>
          </p:nvPr>
        </p:nvSpPr>
        <p:spPr>
          <a:xfrm>
            <a:off x="457200" y="2144589"/>
            <a:ext cx="8229600" cy="4525963"/>
          </a:xfrm>
        </p:spPr>
        <p:txBody>
          <a:bodyPr>
            <a:normAutofit lnSpcReduction="10000"/>
          </a:bodyPr>
          <a:lstStyle/>
          <a:p>
            <a:r>
              <a:rPr lang="en-US" dirty="0" smtClean="0"/>
              <a:t>Professional Development</a:t>
            </a:r>
          </a:p>
          <a:p>
            <a:pPr lvl="1"/>
            <a:r>
              <a:rPr lang="en-US" dirty="0" smtClean="0"/>
              <a:t>Teaching, participating, Supporting, Delegating</a:t>
            </a:r>
          </a:p>
          <a:p>
            <a:r>
              <a:rPr lang="en-US" dirty="0" smtClean="0"/>
              <a:t>Leadership Support</a:t>
            </a:r>
          </a:p>
          <a:p>
            <a:r>
              <a:rPr lang="en-US" dirty="0" smtClean="0"/>
              <a:t>Problem Solving Skills</a:t>
            </a:r>
          </a:p>
          <a:p>
            <a:r>
              <a:rPr lang="en-US" dirty="0" smtClean="0"/>
              <a:t>Resource Provider</a:t>
            </a:r>
          </a:p>
          <a:p>
            <a:r>
              <a:rPr lang="en-US" dirty="0" smtClean="0"/>
              <a:t>Fluency with content area</a:t>
            </a:r>
          </a:p>
          <a:p>
            <a:r>
              <a:rPr lang="en-US" dirty="0" smtClean="0"/>
              <a:t>Facilitation and Communication</a:t>
            </a:r>
          </a:p>
          <a:p>
            <a:r>
              <a:rPr lang="en-US" dirty="0" smtClean="0"/>
              <a:t>Interpersonal Skills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45223" y="76200"/>
            <a:ext cx="7239000" cy="1085850"/>
          </a:xfrm>
        </p:spPr>
        <p:txBody>
          <a:bodyPr/>
          <a:lstStyle/>
          <a:p>
            <a:r>
              <a:rPr lang="en-US" sz="4400" dirty="0">
                <a:latin typeface="Arial" charset="0"/>
                <a:ea typeface="ＭＳ Ｐゴシック" charset="0"/>
                <a:cs typeface="ＭＳ Ｐゴシック" charset="0"/>
              </a:rPr>
              <a:t>Types of Coaching</a:t>
            </a:r>
          </a:p>
        </p:txBody>
      </p:sp>
      <p:sp>
        <p:nvSpPr>
          <p:cNvPr id="113667" name="Content Placeholder 2"/>
          <p:cNvSpPr>
            <a:spLocks noGrp="1"/>
          </p:cNvSpPr>
          <p:nvPr>
            <p:ph idx="1"/>
          </p:nvPr>
        </p:nvSpPr>
        <p:spPr>
          <a:xfrm>
            <a:off x="643016" y="1665700"/>
            <a:ext cx="7467600" cy="4525963"/>
          </a:xfrm>
        </p:spPr>
        <p:txBody>
          <a:bodyPr/>
          <a:lstStyle/>
          <a:p>
            <a:r>
              <a:rPr lang="en-US" sz="2800" b="1" dirty="0">
                <a:solidFill>
                  <a:srgbClr val="C00000"/>
                </a:solidFill>
                <a:latin typeface="Arial" charset="0"/>
                <a:ea typeface="ＭＳ Ｐゴシック" charset="0"/>
                <a:cs typeface="ＭＳ Ｐゴシック" charset="0"/>
              </a:rPr>
              <a:t>Coaching for Individual Change</a:t>
            </a:r>
            <a:r>
              <a:rPr lang="en-US" sz="2800" dirty="0">
                <a:solidFill>
                  <a:srgbClr val="C00000"/>
                </a:solidFill>
                <a:latin typeface="Arial" charset="0"/>
                <a:ea typeface="ＭＳ Ｐゴシック" charset="0"/>
                <a:cs typeface="ＭＳ Ｐゴシック" charset="0"/>
              </a:rPr>
              <a:t>:      </a:t>
            </a:r>
            <a:endParaRPr lang="en-US" sz="2800" dirty="0" smtClean="0">
              <a:solidFill>
                <a:srgbClr val="C00000"/>
              </a:solidFill>
              <a:latin typeface="Arial" charset="0"/>
              <a:ea typeface="ＭＳ Ｐゴシック" charset="0"/>
              <a:cs typeface="ＭＳ Ｐゴシック" charset="0"/>
            </a:endParaRPr>
          </a:p>
          <a:p>
            <a:pPr marL="0" indent="0">
              <a:buNone/>
            </a:pPr>
            <a:r>
              <a:rPr lang="en-US" sz="2400" dirty="0" smtClean="0">
                <a:latin typeface="Arial" charset="0"/>
                <a:ea typeface="ＭＳ Ｐゴシック" charset="0"/>
                <a:cs typeface="ＭＳ Ｐゴシック" charset="0"/>
              </a:rPr>
              <a:t>focus </a:t>
            </a:r>
            <a:r>
              <a:rPr lang="en-US" sz="2400" dirty="0">
                <a:latin typeface="Arial" charset="0"/>
                <a:ea typeface="ＭＳ Ｐゴシック" charset="0"/>
                <a:cs typeface="ＭＳ Ｐゴシック" charset="0"/>
              </a:rPr>
              <a:t>on skill development, support and performance feedback (content specific: academic, behavior)</a:t>
            </a:r>
          </a:p>
          <a:p>
            <a:r>
              <a:rPr lang="en-US" sz="2800" b="1" dirty="0">
                <a:solidFill>
                  <a:srgbClr val="C00000"/>
                </a:solidFill>
                <a:latin typeface="Arial" charset="0"/>
                <a:ea typeface="ＭＳ Ｐゴシック" charset="0"/>
                <a:cs typeface="ＭＳ Ｐゴシック" charset="0"/>
              </a:rPr>
              <a:t>Coaching for Team/Group Change:   </a:t>
            </a:r>
            <a:endParaRPr lang="en-US" sz="2800" b="1" dirty="0" smtClean="0">
              <a:solidFill>
                <a:srgbClr val="C00000"/>
              </a:solidFill>
              <a:latin typeface="Arial" charset="0"/>
              <a:ea typeface="ＭＳ Ｐゴシック" charset="0"/>
              <a:cs typeface="ＭＳ Ｐゴシック" charset="0"/>
            </a:endParaRPr>
          </a:p>
          <a:p>
            <a:pPr marL="0" indent="0">
              <a:buNone/>
            </a:pPr>
            <a:r>
              <a:rPr lang="en-US" sz="2400" dirty="0" smtClean="0">
                <a:latin typeface="Arial" charset="0"/>
                <a:ea typeface="ＭＳ Ｐゴシック" charset="0"/>
                <a:cs typeface="ＭＳ Ｐゴシック" charset="0"/>
              </a:rPr>
              <a:t>focus </a:t>
            </a:r>
            <a:r>
              <a:rPr lang="en-US" sz="2400" dirty="0">
                <a:latin typeface="Arial" charset="0"/>
                <a:ea typeface="ＭＳ Ｐゴシック" charset="0"/>
                <a:cs typeface="ＭＳ Ｐゴシック" charset="0"/>
              </a:rPr>
              <a:t>on collaboration and facilitation, group dynamics</a:t>
            </a:r>
          </a:p>
          <a:p>
            <a:r>
              <a:rPr lang="en-US" sz="2800" b="1" dirty="0">
                <a:solidFill>
                  <a:srgbClr val="C00000"/>
                </a:solidFill>
                <a:latin typeface="Arial" charset="0"/>
                <a:ea typeface="ＭＳ Ｐゴシック" charset="0"/>
                <a:cs typeface="ＭＳ Ｐゴシック" charset="0"/>
              </a:rPr>
              <a:t>Coaching for Systems Change:       </a:t>
            </a:r>
            <a:endParaRPr lang="en-US" sz="2800" b="1" dirty="0" smtClean="0">
              <a:solidFill>
                <a:srgbClr val="C00000"/>
              </a:solidFill>
              <a:latin typeface="Arial" charset="0"/>
              <a:ea typeface="ＭＳ Ｐゴシック" charset="0"/>
              <a:cs typeface="ＭＳ Ｐゴシック" charset="0"/>
            </a:endParaRPr>
          </a:p>
          <a:p>
            <a:pPr marL="0" indent="0">
              <a:buNone/>
            </a:pPr>
            <a:r>
              <a:rPr lang="en-US" sz="2800" b="1" dirty="0" smtClean="0">
                <a:solidFill>
                  <a:srgbClr val="C00000"/>
                </a:solidFill>
                <a:latin typeface="Arial" charset="0"/>
                <a:ea typeface="ＭＳ Ｐゴシック" charset="0"/>
                <a:cs typeface="ＭＳ Ｐゴシック" charset="0"/>
              </a:rPr>
              <a:t> </a:t>
            </a:r>
            <a:r>
              <a:rPr lang="en-US" sz="2400" dirty="0">
                <a:latin typeface="Arial" charset="0"/>
                <a:ea typeface="ＭＳ Ｐゴシック" charset="0"/>
                <a:cs typeface="ＭＳ Ｐゴシック" charset="0"/>
              </a:rPr>
              <a:t>focus on organizational change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3543238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start?</a:t>
            </a:r>
            <a:endParaRPr lang="en-US" dirty="0"/>
          </a:p>
        </p:txBody>
      </p:sp>
      <p:sp>
        <p:nvSpPr>
          <p:cNvPr id="3" name="Content Placeholder 2"/>
          <p:cNvSpPr>
            <a:spLocks noGrp="1"/>
          </p:cNvSpPr>
          <p:nvPr>
            <p:ph idx="1"/>
          </p:nvPr>
        </p:nvSpPr>
        <p:spPr/>
        <p:txBody>
          <a:bodyPr/>
          <a:lstStyle/>
          <a:p>
            <a:r>
              <a:rPr lang="en-US" dirty="0" smtClean="0"/>
              <a:t>Applying the Phases of Implementation to growing adult skills and competencies</a:t>
            </a:r>
          </a:p>
          <a:p>
            <a:endParaRPr lang="en-US" dirty="0" smtClean="0"/>
          </a:p>
          <a:p>
            <a:r>
              <a:rPr lang="en-US" dirty="0" smtClean="0"/>
              <a:t>Using data to guide starting point!</a:t>
            </a:r>
          </a:p>
          <a:p>
            <a:pPr lvl="1"/>
            <a:r>
              <a:rPr lang="en-US" dirty="0" smtClean="0"/>
              <a:t>Role</a:t>
            </a:r>
          </a:p>
          <a:p>
            <a:pPr lvl="1"/>
            <a:r>
              <a:rPr lang="en-US" dirty="0" smtClean="0"/>
              <a:t>Assessing current knowledge and skills</a:t>
            </a:r>
          </a:p>
          <a:p>
            <a:pPr lvl="1"/>
            <a:r>
              <a:rPr lang="en-US" dirty="0" smtClean="0"/>
              <a:t>Know your limits</a:t>
            </a:r>
          </a:p>
          <a:p>
            <a:pPr lvl="1"/>
            <a:r>
              <a:rPr lang="en-US" dirty="0" smtClean="0"/>
              <a:t>Leverage and authority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the Scope of Work</a:t>
            </a:r>
            <a:endParaRPr lang="en-US" dirty="0"/>
          </a:p>
        </p:txBody>
      </p:sp>
      <p:sp>
        <p:nvSpPr>
          <p:cNvPr id="3" name="Content Placeholder 2"/>
          <p:cNvSpPr>
            <a:spLocks noGrp="1"/>
          </p:cNvSpPr>
          <p:nvPr>
            <p:ph idx="1"/>
          </p:nvPr>
        </p:nvSpPr>
        <p:spPr/>
        <p:txBody>
          <a:bodyPr/>
          <a:lstStyle/>
          <a:p>
            <a:pPr>
              <a:buNone/>
            </a:pPr>
            <a:r>
              <a:rPr lang="en-US" dirty="0" smtClean="0"/>
              <a:t>Can we organize our current inventory of PD, tools and resources by using Types of Coaching?</a:t>
            </a:r>
          </a:p>
          <a:p>
            <a:pPr>
              <a:buNone/>
            </a:pPr>
            <a:endParaRPr lang="en-US" dirty="0" smtClean="0"/>
          </a:p>
          <a:p>
            <a:pPr>
              <a:buNone/>
            </a:pPr>
            <a:endParaRPr lang="en-US" dirty="0" smtClean="0"/>
          </a:p>
          <a:p>
            <a:pPr>
              <a:buNone/>
            </a:pPr>
            <a:r>
              <a:rPr lang="en-US" dirty="0" smtClean="0"/>
              <a:t>Can we apply the Systems/Data/Practices/Outcomes logic for adult learners?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Oval 3"/>
          <p:cNvSpPr>
            <a:spLocks noChangeArrowheads="1"/>
          </p:cNvSpPr>
          <p:nvPr/>
        </p:nvSpPr>
        <p:spPr bwMode="auto">
          <a:xfrm rot="-5462048">
            <a:off x="4887119" y="1108869"/>
            <a:ext cx="3373437" cy="3463925"/>
          </a:xfrm>
          <a:prstGeom prst="ellipse">
            <a:avLst/>
          </a:prstGeom>
          <a:solidFill>
            <a:srgbClr val="3366FF">
              <a:alpha val="50195"/>
            </a:srgbClr>
          </a:solidFill>
          <a:ln w="9525">
            <a:solidFill>
              <a:schemeClr val="tx1"/>
            </a:solidFill>
            <a:round/>
            <a:headEnd/>
            <a:tailEnd/>
          </a:ln>
        </p:spPr>
        <p:txBody>
          <a:bodyPr vert="eaVert" wrap="none" anchor="ctr"/>
          <a:lstStyle/>
          <a:p>
            <a:pPr algn="ctr"/>
            <a:endParaRPr lang="en-US" sz="2400">
              <a:solidFill>
                <a:srgbClr val="000000"/>
              </a:solidFill>
              <a:latin typeface="Times New Roman" charset="0"/>
              <a:cs typeface="Arial" charset="0"/>
            </a:endParaRPr>
          </a:p>
        </p:txBody>
      </p:sp>
      <p:sp>
        <p:nvSpPr>
          <p:cNvPr id="114691" name="Text Box 7"/>
          <p:cNvSpPr txBox="1">
            <a:spLocks noChangeArrowheads="1"/>
          </p:cNvSpPr>
          <p:nvPr/>
        </p:nvSpPr>
        <p:spPr bwMode="auto">
          <a:xfrm>
            <a:off x="5091113" y="1331913"/>
            <a:ext cx="3968750" cy="25225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000000"/>
                </a:solidFill>
                <a:cs typeface="Arial" charset="0"/>
              </a:rPr>
              <a:t>Practices/Skills</a:t>
            </a:r>
          </a:p>
          <a:p>
            <a:pPr algn="ctr" eaLnBrk="1" hangingPunct="1"/>
            <a:r>
              <a:rPr lang="en-US" sz="1400" b="1" i="1">
                <a:solidFill>
                  <a:srgbClr val="000000"/>
                </a:solidFill>
                <a:cs typeface="Arial" charset="0"/>
              </a:rPr>
              <a:t>The technical skill set required to impact </a:t>
            </a:r>
          </a:p>
          <a:p>
            <a:pPr algn="ctr" eaLnBrk="1" hangingPunct="1"/>
            <a:r>
              <a:rPr lang="en-US" sz="1400" b="1" i="1">
                <a:solidFill>
                  <a:srgbClr val="000000"/>
                </a:solidFill>
                <a:cs typeface="Arial" charset="0"/>
              </a:rPr>
              <a:t>individual performance </a:t>
            </a:r>
          </a:p>
          <a:p>
            <a:pPr algn="ctr" eaLnBrk="1" hangingPunct="1"/>
            <a:endParaRPr lang="en-US" sz="1400">
              <a:solidFill>
                <a:srgbClr val="000000"/>
              </a:solidFill>
              <a:cs typeface="Arial" charset="0"/>
            </a:endParaRPr>
          </a:p>
          <a:p>
            <a:pPr algn="ctr" eaLnBrk="1" hangingPunct="1">
              <a:buFont typeface="Arial" charset="0"/>
              <a:buChar char="•"/>
            </a:pPr>
            <a:r>
              <a:rPr lang="en-US" sz="1400">
                <a:solidFill>
                  <a:srgbClr val="000000"/>
                </a:solidFill>
                <a:cs typeface="Arial" charset="0"/>
              </a:rPr>
              <a:t>Content Fluent (academic, behavior, mental health)</a:t>
            </a:r>
          </a:p>
          <a:p>
            <a:pPr algn="ctr" eaLnBrk="1" hangingPunct="1">
              <a:buFont typeface="Arial" charset="0"/>
              <a:buChar char="•"/>
            </a:pPr>
            <a:r>
              <a:rPr lang="en-US" sz="1400">
                <a:solidFill>
                  <a:srgbClr val="000000"/>
                </a:solidFill>
                <a:cs typeface="Arial" charset="0"/>
              </a:rPr>
              <a:t>Data collection</a:t>
            </a:r>
          </a:p>
          <a:p>
            <a:pPr algn="ctr" eaLnBrk="1" hangingPunct="1">
              <a:buFont typeface="Arial" charset="0"/>
              <a:buChar char="•"/>
            </a:pPr>
            <a:r>
              <a:rPr lang="en-US" sz="1400">
                <a:solidFill>
                  <a:srgbClr val="000000"/>
                </a:solidFill>
                <a:cs typeface="Arial" charset="0"/>
              </a:rPr>
              <a:t>Performance  Feedback</a:t>
            </a:r>
          </a:p>
          <a:p>
            <a:pPr algn="ctr" eaLnBrk="1" hangingPunct="1">
              <a:buFont typeface="Arial" charset="0"/>
              <a:buChar char="•"/>
            </a:pPr>
            <a:r>
              <a:rPr lang="en-US" sz="1400">
                <a:solidFill>
                  <a:srgbClr val="000000"/>
                </a:solidFill>
                <a:cs typeface="Arial" charset="0"/>
              </a:rPr>
              <a:t>Behavioral Consultation</a:t>
            </a:r>
          </a:p>
          <a:p>
            <a:pPr algn="ctr" eaLnBrk="1" hangingPunct="1">
              <a:buFont typeface="Arial" charset="0"/>
              <a:buChar char="•"/>
            </a:pPr>
            <a:r>
              <a:rPr lang="ja-JP" altLang="en-US" sz="1400">
                <a:solidFill>
                  <a:srgbClr val="000000"/>
                </a:solidFill>
                <a:cs typeface="Arial" charset="0"/>
              </a:rPr>
              <a:t>“</a:t>
            </a:r>
            <a:r>
              <a:rPr lang="en-US" sz="1400">
                <a:solidFill>
                  <a:srgbClr val="000000"/>
                </a:solidFill>
                <a:cs typeface="Arial" charset="0"/>
              </a:rPr>
              <a:t>Soft skills</a:t>
            </a:r>
            <a:r>
              <a:rPr lang="ja-JP" altLang="en-US" sz="1400">
                <a:solidFill>
                  <a:srgbClr val="000000"/>
                </a:solidFill>
                <a:cs typeface="Arial" charset="0"/>
              </a:rPr>
              <a:t>”</a:t>
            </a:r>
            <a:endParaRPr lang="en-US" sz="1400">
              <a:solidFill>
                <a:srgbClr val="000000"/>
              </a:solidFill>
              <a:cs typeface="Arial" charset="0"/>
            </a:endParaRPr>
          </a:p>
          <a:p>
            <a:pPr algn="ctr" eaLnBrk="1" hangingPunct="1"/>
            <a:endParaRPr lang="en-US" sz="1400">
              <a:solidFill>
                <a:srgbClr val="000000"/>
              </a:solidFill>
              <a:cs typeface="Arial" charset="0"/>
            </a:endParaRPr>
          </a:p>
        </p:txBody>
      </p:sp>
      <p:sp>
        <p:nvSpPr>
          <p:cNvPr id="114692" name="Text Box 10"/>
          <p:cNvSpPr txBox="1">
            <a:spLocks noChangeArrowheads="1"/>
          </p:cNvSpPr>
          <p:nvPr/>
        </p:nvSpPr>
        <p:spPr bwMode="auto">
          <a:xfrm>
            <a:off x="2290763" y="284163"/>
            <a:ext cx="5192712" cy="7683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a:solidFill>
                  <a:srgbClr val="000000"/>
                </a:solidFill>
                <a:cs typeface="Arial" charset="0"/>
              </a:rPr>
              <a:t>Types of Coaching</a:t>
            </a:r>
          </a:p>
        </p:txBody>
      </p:sp>
      <p:sp>
        <p:nvSpPr>
          <p:cNvPr id="114693" name="Oval 3"/>
          <p:cNvSpPr>
            <a:spLocks noChangeArrowheads="1"/>
          </p:cNvSpPr>
          <p:nvPr/>
        </p:nvSpPr>
        <p:spPr bwMode="auto">
          <a:xfrm rot="-5462048">
            <a:off x="3673476" y="2992437"/>
            <a:ext cx="3351212" cy="3852863"/>
          </a:xfrm>
          <a:prstGeom prst="ellipse">
            <a:avLst/>
          </a:prstGeom>
          <a:solidFill>
            <a:srgbClr val="3366FF">
              <a:alpha val="50195"/>
            </a:srgbClr>
          </a:solidFill>
          <a:ln w="9525">
            <a:solidFill>
              <a:schemeClr val="tx1"/>
            </a:solidFill>
            <a:round/>
            <a:headEnd/>
            <a:tailEnd/>
          </a:ln>
        </p:spPr>
        <p:txBody>
          <a:bodyPr vert="eaVert" wrap="none" anchor="ctr"/>
          <a:lstStyle/>
          <a:p>
            <a:pPr algn="ctr"/>
            <a:endParaRPr lang="en-US" sz="2400">
              <a:solidFill>
                <a:srgbClr val="000000"/>
              </a:solidFill>
              <a:latin typeface="Times New Roman" charset="0"/>
              <a:cs typeface="Arial" charset="0"/>
            </a:endParaRPr>
          </a:p>
        </p:txBody>
      </p:sp>
      <p:sp>
        <p:nvSpPr>
          <p:cNvPr id="114694" name="Text Box 7"/>
          <p:cNvSpPr txBox="1">
            <a:spLocks noChangeArrowheads="1"/>
          </p:cNvSpPr>
          <p:nvPr/>
        </p:nvSpPr>
        <p:spPr bwMode="auto">
          <a:xfrm>
            <a:off x="1524000" y="1331913"/>
            <a:ext cx="3827463" cy="33845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000000"/>
                </a:solidFill>
                <a:cs typeface="Arial" charset="0"/>
              </a:rPr>
              <a:t>Systems</a:t>
            </a:r>
          </a:p>
          <a:p>
            <a:pPr algn="ctr" eaLnBrk="1" hangingPunct="1"/>
            <a:r>
              <a:rPr lang="en-US" sz="1400" b="1" i="1">
                <a:solidFill>
                  <a:srgbClr val="000000"/>
                </a:solidFill>
                <a:cs typeface="Arial" charset="0"/>
              </a:rPr>
              <a:t>Conditions that support individual </a:t>
            </a:r>
          </a:p>
          <a:p>
            <a:pPr algn="ctr" eaLnBrk="1" hangingPunct="1"/>
            <a:r>
              <a:rPr lang="en-US" sz="1400" b="1" i="1">
                <a:solidFill>
                  <a:srgbClr val="000000"/>
                </a:solidFill>
                <a:cs typeface="Arial" charset="0"/>
              </a:rPr>
              <a:t>skill development </a:t>
            </a:r>
          </a:p>
          <a:p>
            <a:pPr algn="ctr" eaLnBrk="1" hangingPunct="1">
              <a:buFont typeface="Arial" charset="0"/>
              <a:buChar char="•"/>
            </a:pPr>
            <a:r>
              <a:rPr lang="en-US" sz="1400">
                <a:solidFill>
                  <a:srgbClr val="000000"/>
                </a:solidFill>
                <a:cs typeface="Arial" charset="0"/>
              </a:rPr>
              <a:t>Job description match role/function</a:t>
            </a:r>
          </a:p>
          <a:p>
            <a:pPr algn="ctr" eaLnBrk="1" hangingPunct="1">
              <a:buFont typeface="Arial" charset="0"/>
              <a:buChar char="•"/>
            </a:pPr>
            <a:r>
              <a:rPr lang="en-US" sz="1400">
                <a:solidFill>
                  <a:srgbClr val="000000"/>
                </a:solidFill>
                <a:cs typeface="Arial" charset="0"/>
              </a:rPr>
              <a:t>FTE in budget</a:t>
            </a:r>
          </a:p>
          <a:p>
            <a:pPr algn="ctr" eaLnBrk="1" hangingPunct="1">
              <a:buFont typeface="Arial" charset="0"/>
              <a:buChar char="•"/>
            </a:pPr>
            <a:r>
              <a:rPr lang="en-US" sz="1400">
                <a:solidFill>
                  <a:srgbClr val="000000"/>
                </a:solidFill>
                <a:cs typeface="Arial" charset="0"/>
              </a:rPr>
              <a:t>Supervision and Support of Coach within Building</a:t>
            </a:r>
          </a:p>
          <a:p>
            <a:pPr algn="ctr" eaLnBrk="1" hangingPunct="1">
              <a:buFont typeface="Arial" charset="0"/>
              <a:buChar char="•"/>
            </a:pPr>
            <a:r>
              <a:rPr lang="en-US" sz="1400">
                <a:solidFill>
                  <a:srgbClr val="000000"/>
                </a:solidFill>
                <a:cs typeface="Arial" charset="0"/>
              </a:rPr>
              <a:t>Allocation of time and resources for observation, </a:t>
            </a:r>
          </a:p>
          <a:p>
            <a:pPr algn="ctr" eaLnBrk="1" hangingPunct="1"/>
            <a:r>
              <a:rPr lang="en-US" sz="1400">
                <a:solidFill>
                  <a:srgbClr val="000000"/>
                </a:solidFill>
                <a:cs typeface="Arial" charset="0"/>
              </a:rPr>
              <a:t>consultation, data analysis</a:t>
            </a:r>
          </a:p>
          <a:p>
            <a:pPr algn="ctr" eaLnBrk="1" hangingPunct="1">
              <a:buFont typeface="Arial" charset="0"/>
              <a:buChar char="•"/>
            </a:pPr>
            <a:r>
              <a:rPr lang="en-US" sz="1400">
                <a:solidFill>
                  <a:srgbClr val="000000"/>
                </a:solidFill>
                <a:cs typeface="Arial" charset="0"/>
              </a:rPr>
              <a:t>Link to student outcomes</a:t>
            </a:r>
          </a:p>
          <a:p>
            <a:pPr algn="ctr" eaLnBrk="1" hangingPunct="1">
              <a:buFont typeface="Arial" charset="0"/>
              <a:buChar char="•"/>
            </a:pPr>
            <a:r>
              <a:rPr lang="en-US" sz="1400">
                <a:solidFill>
                  <a:srgbClr val="000000"/>
                </a:solidFill>
                <a:cs typeface="Arial" charset="0"/>
              </a:rPr>
              <a:t>Link to staff satisfaction, teacher efficacy</a:t>
            </a:r>
          </a:p>
          <a:p>
            <a:pPr algn="ctr" eaLnBrk="1" hangingPunct="1"/>
            <a:r>
              <a:rPr lang="en-US" sz="1400">
                <a:solidFill>
                  <a:srgbClr val="000000"/>
                </a:solidFill>
                <a:cs typeface="Arial" charset="0"/>
              </a:rPr>
              <a:t> and teacher retention</a:t>
            </a:r>
          </a:p>
          <a:p>
            <a:pPr algn="ctr" eaLnBrk="1" hangingPunct="1"/>
            <a:endParaRPr lang="en-US" sz="1400">
              <a:solidFill>
                <a:srgbClr val="000000"/>
              </a:solidFill>
              <a:cs typeface="Arial" charset="0"/>
            </a:endParaRPr>
          </a:p>
          <a:p>
            <a:pPr algn="ctr" eaLnBrk="1" hangingPunct="1"/>
            <a:endParaRPr lang="en-US" sz="1400">
              <a:solidFill>
                <a:srgbClr val="000000"/>
              </a:solidFill>
              <a:cs typeface="Arial" charset="0"/>
            </a:endParaRPr>
          </a:p>
          <a:p>
            <a:pPr algn="ctr" eaLnBrk="1" hangingPunct="1">
              <a:buFont typeface="Arial" charset="0"/>
              <a:buChar char="•"/>
            </a:pPr>
            <a:endParaRPr lang="en-US" sz="1400">
              <a:solidFill>
                <a:srgbClr val="000000"/>
              </a:solidFill>
              <a:cs typeface="Arial" charset="0"/>
            </a:endParaRPr>
          </a:p>
        </p:txBody>
      </p:sp>
      <p:sp>
        <p:nvSpPr>
          <p:cNvPr id="114695" name="Text Box 7"/>
          <p:cNvSpPr txBox="1">
            <a:spLocks noChangeArrowheads="1"/>
          </p:cNvSpPr>
          <p:nvPr/>
        </p:nvSpPr>
        <p:spPr bwMode="auto">
          <a:xfrm>
            <a:off x="3100388" y="3935413"/>
            <a:ext cx="4383087" cy="20939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000000"/>
                </a:solidFill>
                <a:cs typeface="Arial" charset="0"/>
              </a:rPr>
              <a:t>Data</a:t>
            </a:r>
          </a:p>
          <a:p>
            <a:pPr algn="ctr" eaLnBrk="1" hangingPunct="1"/>
            <a:r>
              <a:rPr lang="en-US" sz="1400" b="1" i="1">
                <a:solidFill>
                  <a:srgbClr val="000000"/>
                </a:solidFill>
                <a:cs typeface="Arial" charset="0"/>
              </a:rPr>
              <a:t>Information required to guide skill development process</a:t>
            </a:r>
          </a:p>
          <a:p>
            <a:pPr algn="ctr" eaLnBrk="1" hangingPunct="1">
              <a:buFont typeface="Arial" charset="0"/>
              <a:buChar char="•"/>
            </a:pPr>
            <a:r>
              <a:rPr lang="en-US" sz="1400">
                <a:solidFill>
                  <a:srgbClr val="000000"/>
                </a:solidFill>
                <a:cs typeface="Arial" charset="0"/>
              </a:rPr>
              <a:t>Action Plan with short/long term measurable goals</a:t>
            </a:r>
          </a:p>
          <a:p>
            <a:pPr algn="ctr" eaLnBrk="1" hangingPunct="1">
              <a:buFont typeface="Arial" charset="0"/>
              <a:buChar char="•"/>
            </a:pPr>
            <a:r>
              <a:rPr lang="en-US" sz="1400">
                <a:solidFill>
                  <a:srgbClr val="000000"/>
                </a:solidFill>
                <a:cs typeface="Arial" charset="0"/>
              </a:rPr>
              <a:t>Self Assessment</a:t>
            </a:r>
          </a:p>
          <a:p>
            <a:pPr algn="ctr" eaLnBrk="1" hangingPunct="1">
              <a:buFont typeface="Arial" charset="0"/>
              <a:buChar char="•"/>
            </a:pPr>
            <a:r>
              <a:rPr lang="en-US" sz="1400">
                <a:solidFill>
                  <a:srgbClr val="000000"/>
                </a:solidFill>
                <a:cs typeface="Arial" charset="0"/>
              </a:rPr>
              <a:t>Process Measures/Fidelity Checks</a:t>
            </a:r>
          </a:p>
          <a:p>
            <a:pPr algn="ctr" eaLnBrk="1" hangingPunct="1">
              <a:buFont typeface="Arial" charset="0"/>
              <a:buChar char="•"/>
            </a:pPr>
            <a:r>
              <a:rPr lang="en-US" sz="1400">
                <a:solidFill>
                  <a:srgbClr val="000000"/>
                </a:solidFill>
                <a:cs typeface="Arial" charset="0"/>
              </a:rPr>
              <a:t>Performance Feedback Measure</a:t>
            </a:r>
          </a:p>
          <a:p>
            <a:pPr algn="ctr" eaLnBrk="1" hangingPunct="1">
              <a:buFont typeface="Arial" charset="0"/>
              <a:buChar char="•"/>
            </a:pPr>
            <a:r>
              <a:rPr lang="en-US" sz="1400">
                <a:solidFill>
                  <a:srgbClr val="000000"/>
                </a:solidFill>
                <a:cs typeface="Arial" charset="0"/>
              </a:rPr>
              <a:t>Student Outcomes</a:t>
            </a:r>
          </a:p>
          <a:p>
            <a:pPr algn="ctr" eaLnBrk="1" hangingPunct="1">
              <a:buFont typeface="Arial" charset="0"/>
              <a:buChar char="•"/>
            </a:pPr>
            <a:r>
              <a:rPr lang="en-US" sz="1400">
                <a:solidFill>
                  <a:srgbClr val="000000"/>
                </a:solidFill>
                <a:cs typeface="Arial" charset="0"/>
              </a:rPr>
              <a:t>Data used for continuous regeneration (PEP/PIP)</a:t>
            </a:r>
          </a:p>
        </p:txBody>
      </p:sp>
      <p:sp>
        <p:nvSpPr>
          <p:cNvPr id="114696" name="Oval 3"/>
          <p:cNvSpPr>
            <a:spLocks noChangeArrowheads="1"/>
          </p:cNvSpPr>
          <p:nvPr/>
        </p:nvSpPr>
        <p:spPr bwMode="auto">
          <a:xfrm rot="-5462048">
            <a:off x="1642269" y="1316831"/>
            <a:ext cx="3373438" cy="3463925"/>
          </a:xfrm>
          <a:prstGeom prst="ellipse">
            <a:avLst/>
          </a:prstGeom>
          <a:solidFill>
            <a:srgbClr val="3366FF">
              <a:alpha val="50195"/>
            </a:srgbClr>
          </a:solidFill>
          <a:ln w="9525">
            <a:solidFill>
              <a:schemeClr val="tx1"/>
            </a:solidFill>
            <a:round/>
            <a:headEnd/>
            <a:tailEnd/>
          </a:ln>
        </p:spPr>
        <p:txBody>
          <a:bodyPr vert="eaVert" wrap="none" anchor="ctr"/>
          <a:lstStyle/>
          <a:p>
            <a:pPr algn="ctr"/>
            <a:endParaRPr lang="en-US" sz="2400">
              <a:solidFill>
                <a:srgbClr val="000000"/>
              </a:solidFill>
              <a:latin typeface="Times New Roman" charset="0"/>
              <a:cs typeface="Arial" charset="0"/>
            </a:endParaRPr>
          </a:p>
        </p:txBody>
      </p:sp>
      <p:sp>
        <p:nvSpPr>
          <p:cNvPr id="17" name="Curved Down Arrow 16"/>
          <p:cNvSpPr>
            <a:spLocks noChangeArrowheads="1"/>
          </p:cNvSpPr>
          <p:nvPr/>
        </p:nvSpPr>
        <p:spPr bwMode="auto">
          <a:xfrm>
            <a:off x="601663" y="668338"/>
            <a:ext cx="2195512" cy="1201737"/>
          </a:xfrm>
          <a:prstGeom prst="curvedDownArrow">
            <a:avLst>
              <a:gd name="adj1" fmla="val 25019"/>
              <a:gd name="adj2" fmla="val 50038"/>
              <a:gd name="adj3" fmla="val 65273"/>
            </a:avLst>
          </a:prstGeom>
          <a:solidFill>
            <a:srgbClr val="000000"/>
          </a:solidFill>
          <a:ln w="9525">
            <a:solidFill>
              <a:srgbClr val="F9F9F9"/>
            </a:solidFill>
            <a:miter lim="800000"/>
            <a:headEnd/>
            <a:tailEnd/>
          </a:ln>
          <a:effectLst>
            <a:outerShdw blurRad="40000" dist="23000" dir="5400000" rotWithShape="0">
              <a:srgbClr val="000000">
                <a:alpha val="34998"/>
              </a:srgbClr>
            </a:outerShdw>
          </a:effectLst>
        </p:spPr>
        <p:txBody>
          <a:bodyPr anchor="ctr"/>
          <a:lstStyle/>
          <a:p>
            <a:pPr algn="ctr">
              <a:defRPr/>
            </a:pPr>
            <a:endParaRPr lang="en-US" dirty="0">
              <a:latin typeface="+mn-lt"/>
              <a:ea typeface="+mn-ea"/>
              <a:cs typeface="+mn-cs"/>
            </a:endParaRPr>
          </a:p>
        </p:txBody>
      </p:sp>
      <p:sp>
        <p:nvSpPr>
          <p:cNvPr id="114698" name="TextBox 11"/>
          <p:cNvSpPr txBox="1">
            <a:spLocks noChangeArrowheads="1"/>
          </p:cNvSpPr>
          <p:nvPr/>
        </p:nvSpPr>
        <p:spPr bwMode="auto">
          <a:xfrm>
            <a:off x="0" y="2049463"/>
            <a:ext cx="1798638" cy="384720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000000"/>
                </a:solidFill>
              </a:rPr>
              <a:t>Individual</a:t>
            </a:r>
          </a:p>
          <a:p>
            <a:pPr eaLnBrk="1" hangingPunct="1"/>
            <a:r>
              <a:rPr lang="en-US" sz="2800" dirty="0">
                <a:solidFill>
                  <a:srgbClr val="000000"/>
                </a:solidFill>
              </a:rPr>
              <a:t>or  Content </a:t>
            </a:r>
            <a:r>
              <a:rPr lang="en-US" sz="2800" dirty="0" smtClean="0">
                <a:solidFill>
                  <a:srgbClr val="000000"/>
                </a:solidFill>
              </a:rPr>
              <a:t>Coach</a:t>
            </a:r>
          </a:p>
          <a:p>
            <a:pPr eaLnBrk="1" hangingPunct="1"/>
            <a:endParaRPr lang="en-US" sz="2800" dirty="0" smtClean="0">
              <a:solidFill>
                <a:srgbClr val="000000"/>
              </a:solidFill>
            </a:endParaRPr>
          </a:p>
          <a:p>
            <a:pPr eaLnBrk="1" hangingPunct="1"/>
            <a:endParaRPr lang="en-US" sz="2800" dirty="0" smtClean="0">
              <a:solidFill>
                <a:srgbClr val="000000"/>
              </a:solidFill>
            </a:endParaRPr>
          </a:p>
          <a:p>
            <a:pPr eaLnBrk="1" hangingPunct="1"/>
            <a:endParaRPr lang="en-US" sz="2800" dirty="0" smtClean="0">
              <a:solidFill>
                <a:srgbClr val="000000"/>
              </a:solidFill>
            </a:endParaRPr>
          </a:p>
          <a:p>
            <a:pPr eaLnBrk="1" hangingPunct="1"/>
            <a:r>
              <a:rPr lang="en-US" i="1" dirty="0" smtClean="0">
                <a:solidFill>
                  <a:srgbClr val="FF0000"/>
                </a:solidFill>
              </a:rPr>
              <a:t>Technical “expert”</a:t>
            </a:r>
            <a:endParaRPr lang="en-US" i="1" dirty="0">
              <a:solidFill>
                <a:srgbClr val="FF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4213780"/>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a:t>
            </a:r>
            <a:endParaRPr lang="en-US" dirty="0"/>
          </a:p>
        </p:txBody>
      </p:sp>
      <p:sp>
        <p:nvSpPr>
          <p:cNvPr id="3" name="Content Placeholder 2"/>
          <p:cNvSpPr>
            <a:spLocks noGrp="1"/>
          </p:cNvSpPr>
          <p:nvPr>
            <p:ph idx="1"/>
          </p:nvPr>
        </p:nvSpPr>
        <p:spPr/>
        <p:txBody>
          <a:bodyPr/>
          <a:lstStyle/>
          <a:p>
            <a:r>
              <a:rPr lang="en-US" dirty="0" smtClean="0"/>
              <a:t>Social Media, Money</a:t>
            </a:r>
          </a:p>
          <a:p>
            <a:r>
              <a:rPr lang="en-US" dirty="0" smtClean="0"/>
              <a:t>Advertising/Marketing</a:t>
            </a:r>
            <a:endParaRPr lang="en-US" dirty="0"/>
          </a:p>
        </p:txBody>
      </p:sp>
      <p:pic>
        <p:nvPicPr>
          <p:cNvPr id="4" name="Picture 3"/>
          <p:cNvPicPr>
            <a:picLocks noChangeAspect="1"/>
          </p:cNvPicPr>
          <p:nvPr/>
        </p:nvPicPr>
        <p:blipFill>
          <a:blip r:embed="rId2"/>
          <a:stretch>
            <a:fillRect/>
          </a:stretch>
        </p:blipFill>
        <p:spPr>
          <a:xfrm>
            <a:off x="2136442" y="2813000"/>
            <a:ext cx="4445000" cy="30861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300" y="0"/>
            <a:ext cx="5352348"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0913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84994" name="Object 2"/>
          <p:cNvGraphicFramePr>
            <a:graphicFrameLocks noChangeAspect="1"/>
          </p:cNvGraphicFramePr>
          <p:nvPr/>
        </p:nvGraphicFramePr>
        <p:xfrm>
          <a:off x="368300" y="0"/>
          <a:ext cx="8407400" cy="6858000"/>
        </p:xfrm>
        <a:graphic>
          <a:graphicData uri="http://schemas.openxmlformats.org/presentationml/2006/ole">
            <p:oleObj spid="_x0000_s136194" name="Document" r:id="rId3" imgW="8407400" imgH="6858000" progId="Word.Document.12">
              <p:link updateAutomatic="1"/>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Oval 3"/>
          <p:cNvSpPr>
            <a:spLocks noChangeArrowheads="1"/>
          </p:cNvSpPr>
          <p:nvPr/>
        </p:nvSpPr>
        <p:spPr bwMode="auto">
          <a:xfrm rot="-5462048">
            <a:off x="4887119" y="1108869"/>
            <a:ext cx="3373437" cy="3463925"/>
          </a:xfrm>
          <a:prstGeom prst="ellipse">
            <a:avLst/>
          </a:prstGeom>
          <a:solidFill>
            <a:srgbClr val="3366FF">
              <a:alpha val="50195"/>
            </a:srgbClr>
          </a:solidFill>
          <a:ln w="9525">
            <a:solidFill>
              <a:schemeClr val="tx1"/>
            </a:solidFill>
            <a:round/>
            <a:headEnd/>
            <a:tailEnd/>
          </a:ln>
        </p:spPr>
        <p:txBody>
          <a:bodyPr vert="eaVert" wrap="none" anchor="ctr"/>
          <a:lstStyle/>
          <a:p>
            <a:pPr algn="ctr"/>
            <a:endParaRPr lang="en-US" sz="2400">
              <a:solidFill>
                <a:srgbClr val="000000"/>
              </a:solidFill>
              <a:latin typeface="Times New Roman" charset="0"/>
              <a:cs typeface="Arial" charset="0"/>
            </a:endParaRPr>
          </a:p>
        </p:txBody>
      </p:sp>
      <p:sp>
        <p:nvSpPr>
          <p:cNvPr id="116739" name="Text Box 7"/>
          <p:cNvSpPr txBox="1">
            <a:spLocks noChangeArrowheads="1"/>
          </p:cNvSpPr>
          <p:nvPr/>
        </p:nvSpPr>
        <p:spPr bwMode="auto">
          <a:xfrm>
            <a:off x="5159375" y="1331913"/>
            <a:ext cx="3832225" cy="23082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000000"/>
                </a:solidFill>
                <a:cs typeface="Arial" charset="0"/>
              </a:rPr>
              <a:t>Practices/Skills</a:t>
            </a:r>
          </a:p>
          <a:p>
            <a:pPr algn="ctr" eaLnBrk="1" hangingPunct="1"/>
            <a:r>
              <a:rPr lang="en-US" sz="1400" b="1" i="1">
                <a:solidFill>
                  <a:srgbClr val="000000"/>
                </a:solidFill>
                <a:cs typeface="Arial" charset="0"/>
              </a:rPr>
              <a:t>The technical skill set required to achieve fidelity</a:t>
            </a:r>
          </a:p>
          <a:p>
            <a:pPr algn="ctr" eaLnBrk="1" hangingPunct="1"/>
            <a:endParaRPr lang="en-US" sz="1400">
              <a:solidFill>
                <a:srgbClr val="000000"/>
              </a:solidFill>
              <a:cs typeface="Arial" charset="0"/>
            </a:endParaRPr>
          </a:p>
          <a:p>
            <a:pPr algn="ctr" eaLnBrk="1" hangingPunct="1">
              <a:buFont typeface="Arial" charset="0"/>
              <a:buChar char="•"/>
            </a:pPr>
            <a:r>
              <a:rPr lang="en-US" sz="1400">
                <a:solidFill>
                  <a:srgbClr val="000000"/>
                </a:solidFill>
                <a:cs typeface="Arial" charset="0"/>
              </a:rPr>
              <a:t>Team Initiated Problem Solving </a:t>
            </a:r>
          </a:p>
          <a:p>
            <a:pPr algn="ctr" eaLnBrk="1" hangingPunct="1">
              <a:buFont typeface="Arial" charset="0"/>
              <a:buChar char="•"/>
            </a:pPr>
            <a:r>
              <a:rPr lang="en-US" sz="1400">
                <a:solidFill>
                  <a:srgbClr val="000000"/>
                </a:solidFill>
                <a:cs typeface="Arial" charset="0"/>
              </a:rPr>
              <a:t>Team Building/Collaboration</a:t>
            </a:r>
          </a:p>
          <a:p>
            <a:pPr algn="ctr" eaLnBrk="1" hangingPunct="1">
              <a:buFont typeface="Arial" charset="0"/>
              <a:buChar char="•"/>
            </a:pPr>
            <a:r>
              <a:rPr lang="en-US" sz="1400">
                <a:solidFill>
                  <a:srgbClr val="000000"/>
                </a:solidFill>
                <a:cs typeface="Arial" charset="0"/>
              </a:rPr>
              <a:t>Data Analysis</a:t>
            </a:r>
          </a:p>
          <a:p>
            <a:pPr algn="ctr" eaLnBrk="1" hangingPunct="1">
              <a:buFont typeface="Arial" charset="0"/>
              <a:buChar char="•"/>
            </a:pPr>
            <a:r>
              <a:rPr lang="en-US" sz="1400">
                <a:solidFill>
                  <a:srgbClr val="000000"/>
                </a:solidFill>
                <a:cs typeface="Arial" charset="0"/>
              </a:rPr>
              <a:t>Team Facilitation</a:t>
            </a:r>
          </a:p>
          <a:p>
            <a:pPr algn="ctr" eaLnBrk="1" hangingPunct="1">
              <a:buFont typeface="Arial" charset="0"/>
              <a:buChar char="•"/>
            </a:pPr>
            <a:r>
              <a:rPr lang="ja-JP" altLang="en-US" sz="1400">
                <a:solidFill>
                  <a:srgbClr val="000000"/>
                </a:solidFill>
                <a:cs typeface="Arial" charset="0"/>
              </a:rPr>
              <a:t>“</a:t>
            </a:r>
            <a:r>
              <a:rPr lang="en-US" sz="1400">
                <a:solidFill>
                  <a:srgbClr val="000000"/>
                </a:solidFill>
                <a:cs typeface="Arial" charset="0"/>
              </a:rPr>
              <a:t>Soft Skills</a:t>
            </a:r>
            <a:r>
              <a:rPr lang="ja-JP" altLang="en-US" sz="1400">
                <a:solidFill>
                  <a:srgbClr val="000000"/>
                </a:solidFill>
                <a:cs typeface="Arial" charset="0"/>
              </a:rPr>
              <a:t>”</a:t>
            </a:r>
            <a:endParaRPr lang="en-US" sz="1400">
              <a:solidFill>
                <a:srgbClr val="000000"/>
              </a:solidFill>
              <a:cs typeface="Arial" charset="0"/>
            </a:endParaRPr>
          </a:p>
          <a:p>
            <a:pPr algn="ctr" eaLnBrk="1" hangingPunct="1"/>
            <a:endParaRPr lang="en-US" sz="1400">
              <a:solidFill>
                <a:srgbClr val="000000"/>
              </a:solidFill>
              <a:cs typeface="Arial" charset="0"/>
            </a:endParaRPr>
          </a:p>
        </p:txBody>
      </p:sp>
      <p:sp>
        <p:nvSpPr>
          <p:cNvPr id="116740" name="Text Box 10"/>
          <p:cNvSpPr txBox="1">
            <a:spLocks noChangeArrowheads="1"/>
          </p:cNvSpPr>
          <p:nvPr/>
        </p:nvSpPr>
        <p:spPr bwMode="auto">
          <a:xfrm>
            <a:off x="2441575" y="152400"/>
            <a:ext cx="5191125" cy="7699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a:solidFill>
                  <a:srgbClr val="000000"/>
                </a:solidFill>
                <a:cs typeface="Arial" charset="0"/>
              </a:rPr>
              <a:t>Types of Coaching</a:t>
            </a:r>
          </a:p>
        </p:txBody>
      </p:sp>
      <p:sp>
        <p:nvSpPr>
          <p:cNvPr id="116741" name="Oval 3"/>
          <p:cNvSpPr>
            <a:spLocks noChangeArrowheads="1"/>
          </p:cNvSpPr>
          <p:nvPr/>
        </p:nvSpPr>
        <p:spPr bwMode="auto">
          <a:xfrm rot="-5462048">
            <a:off x="3673476" y="2992437"/>
            <a:ext cx="3351212" cy="3852863"/>
          </a:xfrm>
          <a:prstGeom prst="ellipse">
            <a:avLst/>
          </a:prstGeom>
          <a:solidFill>
            <a:srgbClr val="3366FF">
              <a:alpha val="50195"/>
            </a:srgbClr>
          </a:solidFill>
          <a:ln w="9525">
            <a:solidFill>
              <a:schemeClr val="tx1"/>
            </a:solidFill>
            <a:round/>
            <a:headEnd/>
            <a:tailEnd/>
          </a:ln>
        </p:spPr>
        <p:txBody>
          <a:bodyPr vert="eaVert" wrap="none" anchor="ctr"/>
          <a:lstStyle/>
          <a:p>
            <a:pPr algn="ctr"/>
            <a:endParaRPr lang="en-US" sz="2400">
              <a:solidFill>
                <a:srgbClr val="000000"/>
              </a:solidFill>
              <a:latin typeface="Times New Roman" charset="0"/>
              <a:cs typeface="Arial" charset="0"/>
            </a:endParaRPr>
          </a:p>
        </p:txBody>
      </p:sp>
      <p:sp>
        <p:nvSpPr>
          <p:cNvPr id="116742" name="Text Box 7"/>
          <p:cNvSpPr txBox="1">
            <a:spLocks noChangeArrowheads="1"/>
          </p:cNvSpPr>
          <p:nvPr/>
        </p:nvSpPr>
        <p:spPr bwMode="auto">
          <a:xfrm>
            <a:off x="1838325" y="1331913"/>
            <a:ext cx="3198813" cy="23082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000000"/>
                </a:solidFill>
                <a:cs typeface="Arial" charset="0"/>
              </a:rPr>
              <a:t>Systems</a:t>
            </a:r>
          </a:p>
          <a:p>
            <a:pPr algn="ctr" eaLnBrk="1" hangingPunct="1"/>
            <a:r>
              <a:rPr lang="en-US" sz="1400" b="1" i="1">
                <a:solidFill>
                  <a:srgbClr val="000000"/>
                </a:solidFill>
                <a:cs typeface="Arial" charset="0"/>
              </a:rPr>
              <a:t>Conditions that support professional </a:t>
            </a:r>
          </a:p>
          <a:p>
            <a:pPr algn="ctr" eaLnBrk="1" hangingPunct="1"/>
            <a:r>
              <a:rPr lang="en-US" sz="1400" b="1" i="1">
                <a:solidFill>
                  <a:srgbClr val="000000"/>
                </a:solidFill>
                <a:cs typeface="Arial" charset="0"/>
              </a:rPr>
              <a:t>learning communities</a:t>
            </a:r>
          </a:p>
          <a:p>
            <a:pPr algn="ctr" eaLnBrk="1" hangingPunct="1">
              <a:buFont typeface="Arial" charset="0"/>
              <a:buChar char="•"/>
            </a:pPr>
            <a:r>
              <a:rPr lang="en-US" sz="1400">
                <a:solidFill>
                  <a:srgbClr val="000000"/>
                </a:solidFill>
                <a:cs typeface="Arial" charset="0"/>
              </a:rPr>
              <a:t>Administrative Support and Participation</a:t>
            </a:r>
          </a:p>
          <a:p>
            <a:pPr algn="ctr" eaLnBrk="1" hangingPunct="1">
              <a:buFont typeface="Arial" charset="0"/>
              <a:buChar char="•"/>
            </a:pPr>
            <a:r>
              <a:rPr lang="en-US" sz="1400">
                <a:solidFill>
                  <a:srgbClr val="000000"/>
                </a:solidFill>
                <a:cs typeface="Arial" charset="0"/>
              </a:rPr>
              <a:t>Link to School Improvement</a:t>
            </a:r>
          </a:p>
          <a:p>
            <a:pPr algn="ctr" eaLnBrk="1" hangingPunct="1">
              <a:buFont typeface="Arial" charset="0"/>
              <a:buChar char="•"/>
            </a:pPr>
            <a:r>
              <a:rPr lang="en-US" sz="1400">
                <a:solidFill>
                  <a:srgbClr val="000000"/>
                </a:solidFill>
                <a:cs typeface="Arial" charset="0"/>
              </a:rPr>
              <a:t>Clearly defined role and function</a:t>
            </a:r>
          </a:p>
          <a:p>
            <a:pPr algn="ctr" eaLnBrk="1" hangingPunct="1"/>
            <a:r>
              <a:rPr lang="en-US" sz="1400">
                <a:solidFill>
                  <a:srgbClr val="000000"/>
                </a:solidFill>
                <a:cs typeface="Arial" charset="0"/>
              </a:rPr>
              <a:t> with building level authority, leverage</a:t>
            </a:r>
          </a:p>
          <a:p>
            <a:pPr algn="ctr" eaLnBrk="1" hangingPunct="1">
              <a:buFont typeface="Arial" charset="0"/>
              <a:buChar char="•"/>
            </a:pPr>
            <a:endParaRPr lang="en-US" sz="1400">
              <a:solidFill>
                <a:srgbClr val="000000"/>
              </a:solidFill>
              <a:cs typeface="Arial" charset="0"/>
            </a:endParaRPr>
          </a:p>
          <a:p>
            <a:pPr algn="ctr" eaLnBrk="1" hangingPunct="1"/>
            <a:endParaRPr lang="en-US" sz="1400">
              <a:solidFill>
                <a:srgbClr val="000000"/>
              </a:solidFill>
              <a:cs typeface="Arial" charset="0"/>
            </a:endParaRPr>
          </a:p>
        </p:txBody>
      </p:sp>
      <p:sp>
        <p:nvSpPr>
          <p:cNvPr id="116743" name="Text Box 7"/>
          <p:cNvSpPr txBox="1">
            <a:spLocks noChangeArrowheads="1"/>
          </p:cNvSpPr>
          <p:nvPr/>
        </p:nvSpPr>
        <p:spPr bwMode="auto">
          <a:xfrm>
            <a:off x="3051175" y="3935413"/>
            <a:ext cx="4481513" cy="25241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000000"/>
                </a:solidFill>
                <a:cs typeface="Arial" charset="0"/>
              </a:rPr>
              <a:t>Data</a:t>
            </a:r>
          </a:p>
          <a:p>
            <a:pPr algn="ctr" eaLnBrk="1" hangingPunct="1"/>
            <a:r>
              <a:rPr lang="en-US" sz="1400" b="1" i="1">
                <a:solidFill>
                  <a:srgbClr val="000000"/>
                </a:solidFill>
                <a:cs typeface="Arial" charset="0"/>
              </a:rPr>
              <a:t>Information required to guide team development process</a:t>
            </a:r>
          </a:p>
          <a:p>
            <a:pPr algn="ctr" eaLnBrk="1" hangingPunct="1">
              <a:buFont typeface="Arial" charset="0"/>
              <a:buChar char="•"/>
            </a:pPr>
            <a:r>
              <a:rPr lang="en-US" sz="1400">
                <a:solidFill>
                  <a:srgbClr val="000000"/>
                </a:solidFill>
                <a:cs typeface="Arial" charset="0"/>
              </a:rPr>
              <a:t>Action Plan with short/long term measurable goals</a:t>
            </a:r>
          </a:p>
          <a:p>
            <a:pPr algn="ctr" eaLnBrk="1" hangingPunct="1">
              <a:buFont typeface="Arial" charset="0"/>
              <a:buChar char="•"/>
            </a:pPr>
            <a:r>
              <a:rPr lang="en-US" sz="1400">
                <a:solidFill>
                  <a:srgbClr val="000000"/>
                </a:solidFill>
                <a:cs typeface="Arial" charset="0"/>
              </a:rPr>
              <a:t>Self Assessment</a:t>
            </a:r>
          </a:p>
          <a:p>
            <a:pPr algn="ctr" eaLnBrk="1" hangingPunct="1">
              <a:buFont typeface="Arial" charset="0"/>
              <a:buChar char="•"/>
            </a:pPr>
            <a:r>
              <a:rPr lang="en-US" sz="1400">
                <a:solidFill>
                  <a:srgbClr val="000000"/>
                </a:solidFill>
                <a:cs typeface="Arial" charset="0"/>
              </a:rPr>
              <a:t>Process Measures/Fidelity Checks</a:t>
            </a:r>
          </a:p>
          <a:p>
            <a:pPr algn="ctr" eaLnBrk="1" hangingPunct="1">
              <a:buFont typeface="Arial" charset="0"/>
              <a:buChar char="•"/>
            </a:pPr>
            <a:r>
              <a:rPr lang="en-US" sz="1400">
                <a:solidFill>
                  <a:srgbClr val="000000"/>
                </a:solidFill>
                <a:cs typeface="Arial" charset="0"/>
              </a:rPr>
              <a:t>Performance Feedback Measure</a:t>
            </a:r>
          </a:p>
          <a:p>
            <a:pPr algn="ctr" eaLnBrk="1" hangingPunct="1">
              <a:buFont typeface="Arial" charset="0"/>
              <a:buChar char="•"/>
            </a:pPr>
            <a:r>
              <a:rPr lang="en-US" sz="1400">
                <a:solidFill>
                  <a:srgbClr val="000000"/>
                </a:solidFill>
                <a:cs typeface="Arial" charset="0"/>
              </a:rPr>
              <a:t>Progress Monitoring Tools</a:t>
            </a:r>
          </a:p>
          <a:p>
            <a:pPr algn="ctr" eaLnBrk="1" hangingPunct="1">
              <a:buFont typeface="Arial" charset="0"/>
              <a:buChar char="•"/>
            </a:pPr>
            <a:r>
              <a:rPr lang="en-US" sz="1400">
                <a:solidFill>
                  <a:srgbClr val="000000"/>
                </a:solidFill>
                <a:cs typeface="Arial" charset="0"/>
              </a:rPr>
              <a:t>Evaluation Tools</a:t>
            </a:r>
          </a:p>
          <a:p>
            <a:pPr algn="ctr" eaLnBrk="1" hangingPunct="1">
              <a:buFont typeface="Arial" charset="0"/>
              <a:buChar char="•"/>
            </a:pPr>
            <a:r>
              <a:rPr lang="en-US" sz="1400">
                <a:solidFill>
                  <a:srgbClr val="000000"/>
                </a:solidFill>
                <a:cs typeface="Arial" charset="0"/>
              </a:rPr>
              <a:t>Student Outcomes</a:t>
            </a:r>
          </a:p>
          <a:p>
            <a:pPr algn="ctr" eaLnBrk="1" hangingPunct="1">
              <a:buFont typeface="Arial" charset="0"/>
              <a:buChar char="•"/>
            </a:pPr>
            <a:r>
              <a:rPr lang="en-US" sz="1400">
                <a:solidFill>
                  <a:srgbClr val="000000"/>
                </a:solidFill>
                <a:cs typeface="Arial" charset="0"/>
              </a:rPr>
              <a:t>Data used for continuous regeneration (PEP/PIP)</a:t>
            </a:r>
          </a:p>
        </p:txBody>
      </p:sp>
      <p:sp>
        <p:nvSpPr>
          <p:cNvPr id="116744" name="Oval 3"/>
          <p:cNvSpPr>
            <a:spLocks noChangeArrowheads="1"/>
          </p:cNvSpPr>
          <p:nvPr/>
        </p:nvSpPr>
        <p:spPr bwMode="auto">
          <a:xfrm rot="-5462048">
            <a:off x="1710532" y="1108869"/>
            <a:ext cx="3373437" cy="3463925"/>
          </a:xfrm>
          <a:prstGeom prst="ellipse">
            <a:avLst/>
          </a:prstGeom>
          <a:solidFill>
            <a:srgbClr val="3366FF">
              <a:alpha val="50195"/>
            </a:srgbClr>
          </a:solidFill>
          <a:ln w="9525">
            <a:solidFill>
              <a:schemeClr val="tx1"/>
            </a:solidFill>
            <a:round/>
            <a:headEnd/>
            <a:tailEnd/>
          </a:ln>
        </p:spPr>
        <p:txBody>
          <a:bodyPr vert="eaVert" wrap="none" anchor="ctr"/>
          <a:lstStyle/>
          <a:p>
            <a:pPr algn="ctr"/>
            <a:endParaRPr lang="en-US" sz="2400">
              <a:solidFill>
                <a:srgbClr val="000000"/>
              </a:solidFill>
              <a:latin typeface="Times New Roman" charset="0"/>
              <a:cs typeface="Arial" charset="0"/>
            </a:endParaRPr>
          </a:p>
        </p:txBody>
      </p:sp>
      <p:sp>
        <p:nvSpPr>
          <p:cNvPr id="116745" name="TextBox 14"/>
          <p:cNvSpPr txBox="1">
            <a:spLocks noChangeArrowheads="1"/>
          </p:cNvSpPr>
          <p:nvPr/>
        </p:nvSpPr>
        <p:spPr bwMode="auto">
          <a:xfrm>
            <a:off x="0" y="1870075"/>
            <a:ext cx="1752600" cy="3847207"/>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000000"/>
                </a:solidFill>
              </a:rPr>
              <a:t>Team or </a:t>
            </a:r>
            <a:r>
              <a:rPr lang="en-US" sz="2800" dirty="0" smtClean="0">
                <a:solidFill>
                  <a:srgbClr val="000000"/>
                </a:solidFill>
              </a:rPr>
              <a:t>Group</a:t>
            </a:r>
          </a:p>
          <a:p>
            <a:pPr algn="ctr" eaLnBrk="1" hangingPunct="1"/>
            <a:endParaRPr lang="en-US" sz="2800" dirty="0" smtClean="0">
              <a:solidFill>
                <a:srgbClr val="000000"/>
              </a:solidFill>
            </a:endParaRPr>
          </a:p>
          <a:p>
            <a:pPr algn="ctr" eaLnBrk="1" hangingPunct="1"/>
            <a:r>
              <a:rPr lang="en-US" sz="2000" i="1" dirty="0" smtClean="0">
                <a:solidFill>
                  <a:srgbClr val="FF0000"/>
                </a:solidFill>
              </a:rPr>
              <a:t>Facilitation and problem- solving</a:t>
            </a:r>
          </a:p>
          <a:p>
            <a:pPr algn="ctr" eaLnBrk="1" hangingPunct="1"/>
            <a:r>
              <a:rPr lang="en-US" sz="2000" i="1" dirty="0" smtClean="0">
                <a:solidFill>
                  <a:srgbClr val="FF0000"/>
                </a:solidFill>
              </a:rPr>
              <a:t>Collaborative</a:t>
            </a:r>
          </a:p>
          <a:p>
            <a:pPr algn="ctr" eaLnBrk="1" hangingPunct="1"/>
            <a:endParaRPr lang="en-US" sz="2000" i="1" dirty="0" smtClean="0">
              <a:solidFill>
                <a:srgbClr val="FF0000"/>
              </a:solidFill>
            </a:endParaRPr>
          </a:p>
          <a:p>
            <a:pPr algn="ctr" eaLnBrk="1" hangingPunct="1"/>
            <a:r>
              <a:rPr lang="en-US" sz="2000" i="1" dirty="0" smtClean="0">
                <a:solidFill>
                  <a:srgbClr val="FF0000"/>
                </a:solidFill>
              </a:rPr>
              <a:t>Establish learning communities</a:t>
            </a:r>
            <a:endParaRPr lang="en-US" sz="2000" i="1" dirty="0">
              <a:solidFill>
                <a:srgbClr val="FF0000"/>
              </a:solidFill>
            </a:endParaRPr>
          </a:p>
        </p:txBody>
      </p:sp>
      <p:sp>
        <p:nvSpPr>
          <p:cNvPr id="17" name="Curved Down Arrow 16"/>
          <p:cNvSpPr>
            <a:spLocks noChangeArrowheads="1"/>
          </p:cNvSpPr>
          <p:nvPr/>
        </p:nvSpPr>
        <p:spPr bwMode="auto">
          <a:xfrm>
            <a:off x="601663" y="668338"/>
            <a:ext cx="2195512" cy="1201737"/>
          </a:xfrm>
          <a:prstGeom prst="curvedDownArrow">
            <a:avLst>
              <a:gd name="adj1" fmla="val 25019"/>
              <a:gd name="adj2" fmla="val 50038"/>
              <a:gd name="adj3" fmla="val 65273"/>
            </a:avLst>
          </a:prstGeom>
          <a:solidFill>
            <a:srgbClr val="000000"/>
          </a:solidFill>
          <a:ln w="9525">
            <a:solidFill>
              <a:srgbClr val="F9F9F9"/>
            </a:solidFill>
            <a:miter lim="800000"/>
            <a:headEnd/>
            <a:tailEnd/>
          </a:ln>
          <a:effectLst>
            <a:outerShdw blurRad="40000" dist="23000" dir="5400000" rotWithShape="0">
              <a:srgbClr val="000000">
                <a:alpha val="34998"/>
              </a:srgbClr>
            </a:outerShdw>
          </a:effectLst>
        </p:spPr>
        <p:txBody>
          <a:bodyPr anchor="ctr"/>
          <a:lstStyle/>
          <a:p>
            <a:pPr algn="ctr">
              <a:defRPr/>
            </a:pPr>
            <a:endParaRPr lang="en-US" dirty="0">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2486477"/>
      </p:ext>
    </p:extLst>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78581" y="76200"/>
            <a:ext cx="7391400" cy="1143000"/>
          </a:xfrm>
        </p:spPr>
        <p:txBody>
          <a:bodyPr>
            <a:normAutofit fontScale="90000"/>
          </a:bodyPr>
          <a:lstStyle/>
          <a:p>
            <a:r>
              <a:rPr lang="en-US" sz="4400" dirty="0">
                <a:latin typeface="Arial" charset="0"/>
                <a:ea typeface="ＭＳ Ｐゴシック" charset="0"/>
                <a:cs typeface="ＭＳ Ｐゴシック" charset="0"/>
              </a:rPr>
              <a:t> </a:t>
            </a:r>
            <a:br>
              <a:rPr lang="en-US" sz="4400" dirty="0">
                <a:latin typeface="Arial" charset="0"/>
                <a:ea typeface="ＭＳ Ｐゴシック" charset="0"/>
                <a:cs typeface="ＭＳ Ｐゴシック" charset="0"/>
              </a:rPr>
            </a:br>
            <a:r>
              <a:rPr lang="en-US" sz="4400" dirty="0">
                <a:latin typeface="Arial" charset="0"/>
                <a:ea typeface="ＭＳ Ｐゴシック" charset="0"/>
                <a:cs typeface="ＭＳ Ｐゴシック" charset="0"/>
              </a:rPr>
              <a:t>Phases of Coaching </a:t>
            </a:r>
            <a:br>
              <a:rPr lang="en-US" sz="4400" dirty="0">
                <a:latin typeface="Arial" charset="0"/>
                <a:ea typeface="ＭＳ Ｐゴシック" charset="0"/>
                <a:cs typeface="ＭＳ Ｐゴシック" charset="0"/>
              </a:rPr>
            </a:br>
            <a:endParaRPr lang="en-US" sz="4400" dirty="0">
              <a:latin typeface="Arial" charset="0"/>
              <a:ea typeface="ＭＳ Ｐゴシック" charset="0"/>
              <a:cs typeface="ＭＳ Ｐゴシック" charset="0"/>
            </a:endParaRPr>
          </a:p>
        </p:txBody>
      </p:sp>
      <p:sp>
        <p:nvSpPr>
          <p:cNvPr id="118787" name="Rectangle 3"/>
          <p:cNvSpPr>
            <a:spLocks noGrp="1" noChangeArrowheads="1"/>
          </p:cNvSpPr>
          <p:nvPr>
            <p:ph type="body" idx="1"/>
          </p:nvPr>
        </p:nvSpPr>
        <p:spPr>
          <a:xfrm>
            <a:off x="74613" y="1943100"/>
            <a:ext cx="9069387" cy="5189538"/>
          </a:xfrm>
        </p:spPr>
        <p:txBody>
          <a:bodyPr/>
          <a:lstStyle/>
          <a:p>
            <a:pPr marL="609600" indent="-609600">
              <a:lnSpc>
                <a:spcPct val="75000"/>
              </a:lnSpc>
              <a:buFont typeface="Arial" charset="0"/>
              <a:buNone/>
            </a:pPr>
            <a:endParaRPr lang="en-US" sz="1400" dirty="0">
              <a:latin typeface="Arial" charset="0"/>
              <a:ea typeface="ＭＳ Ｐゴシック" charset="0"/>
              <a:cs typeface="ＭＳ Ｐゴシック" charset="0"/>
            </a:endParaRPr>
          </a:p>
          <a:p>
            <a:pPr marL="609600" indent="-609600">
              <a:lnSpc>
                <a:spcPct val="75000"/>
              </a:lnSpc>
              <a:buFont typeface="Arial" charset="0"/>
              <a:buNone/>
            </a:pPr>
            <a:r>
              <a:rPr lang="en-US" sz="1400" dirty="0">
                <a:latin typeface="Arial" charset="0"/>
                <a:ea typeface="ＭＳ Ｐゴシック" charset="0"/>
                <a:cs typeface="ＭＳ Ｐゴシック" charset="0"/>
              </a:rPr>
              <a:t>Coach needs to adjust to situation (teams skill set, knowledge and commitment to change)</a:t>
            </a:r>
          </a:p>
          <a:p>
            <a:pPr marL="609600" indent="-609600">
              <a:lnSpc>
                <a:spcPct val="75000"/>
              </a:lnSpc>
              <a:buFont typeface="Arial" charset="0"/>
              <a:buNone/>
            </a:pPr>
            <a:endParaRPr lang="en-US" sz="1400" dirty="0">
              <a:latin typeface="Arial" charset="0"/>
              <a:ea typeface="ＭＳ Ｐゴシック" charset="0"/>
              <a:cs typeface="ＭＳ Ｐゴシック" charset="0"/>
            </a:endParaRPr>
          </a:p>
          <a:p>
            <a:pPr marL="609600" indent="-609600">
              <a:lnSpc>
                <a:spcPct val="75000"/>
              </a:lnSpc>
              <a:buFont typeface="Arial" charset="0"/>
              <a:buNone/>
            </a:pPr>
            <a:r>
              <a:rPr lang="en-US" sz="1400" dirty="0">
                <a:latin typeface="Arial" charset="0"/>
                <a:ea typeface="ＭＳ Ｐゴシック" charset="0"/>
                <a:cs typeface="ＭＳ Ｐゴシック" charset="0"/>
              </a:rPr>
              <a:t>C1- Teaching/Transfer of new skill set: Define the roles and tasks (BOQ, BAT) of the </a:t>
            </a:r>
            <a:r>
              <a:rPr lang="ja-JP" altLang="en-US" sz="1400" dirty="0">
                <a:latin typeface="Arial" charset="0"/>
                <a:ea typeface="ＭＳ Ｐゴシック" charset="0"/>
                <a:cs typeface="ＭＳ Ｐゴシック" charset="0"/>
              </a:rPr>
              <a:t>‘</a:t>
            </a:r>
            <a:r>
              <a:rPr lang="en-US" sz="1400" dirty="0">
                <a:latin typeface="Arial" charset="0"/>
                <a:ea typeface="ＭＳ Ｐゴシック" charset="0"/>
                <a:cs typeface="ＭＳ Ｐゴシック" charset="0"/>
              </a:rPr>
              <a:t>follower</a:t>
            </a:r>
            <a:r>
              <a:rPr lang="ja-JP" altLang="en-US" sz="1400" dirty="0">
                <a:latin typeface="Arial" charset="0"/>
                <a:ea typeface="ＭＳ Ｐゴシック" charset="0"/>
                <a:cs typeface="ＭＳ Ｐゴシック" charset="0"/>
              </a:rPr>
              <a:t>’</a:t>
            </a:r>
            <a:r>
              <a:rPr lang="en-US" sz="1400" dirty="0">
                <a:latin typeface="Arial" charset="0"/>
                <a:ea typeface="ＭＳ Ｐゴシック" charset="0"/>
                <a:cs typeface="ＭＳ Ｐゴシック" charset="0"/>
              </a:rPr>
              <a:t> or team and supervise them closely. Decisions are made by the coach/facilitator and announced, so communication is largely one-way. Team will lack fluency who  but are enthusiastic and committed. They need direction and supervision to get them started.</a:t>
            </a:r>
          </a:p>
          <a:p>
            <a:pPr marL="609600" indent="-609600">
              <a:lnSpc>
                <a:spcPct val="75000"/>
              </a:lnSpc>
              <a:buFont typeface="Arial" charset="0"/>
              <a:buNone/>
            </a:pPr>
            <a:r>
              <a:rPr lang="en-US" sz="1400" dirty="0">
                <a:latin typeface="Arial" charset="0"/>
                <a:ea typeface="ＭＳ Ｐゴシック" charset="0"/>
                <a:cs typeface="ＭＳ Ｐゴシック" charset="0"/>
              </a:rPr>
              <a:t>C2 – Coaching – High task focus, high relationship focus – coach still define roles and tasks, but seeks ideas and suggestions from the team. communication is much more two-way. For people who have some competence but can lack commitment. They need direction and supervision because they are still relatively inexperienced. They also need support and praise to build their self-esteem, and involvement in decision-making to restore their commitment.</a:t>
            </a:r>
          </a:p>
          <a:p>
            <a:pPr marL="609600" indent="-609600">
              <a:lnSpc>
                <a:spcPct val="75000"/>
              </a:lnSpc>
              <a:buFont typeface="Arial" charset="0"/>
              <a:buNone/>
            </a:pPr>
            <a:r>
              <a:rPr lang="en-US" sz="1400" dirty="0">
                <a:latin typeface="Arial" charset="0"/>
                <a:ea typeface="ＭＳ Ｐゴシック" charset="0"/>
                <a:cs typeface="ＭＳ Ｐゴシック" charset="0"/>
              </a:rPr>
              <a:t>C3 – Participating / Supporting – Low task focus, high relationship focus – coach pass day-to-day decisions, such as task allocation and processes, to the team. The leader facilitates and takes part in decisions, but control is with the team. For people who have competence, but lack confidence or motivation. They do not need much direction because of their skills, but support is necessary to bolster their confidence and motivation.</a:t>
            </a:r>
          </a:p>
          <a:p>
            <a:pPr marL="609600" indent="-609600">
              <a:lnSpc>
                <a:spcPct val="75000"/>
              </a:lnSpc>
              <a:buFont typeface="Arial" charset="0"/>
              <a:buNone/>
            </a:pPr>
            <a:r>
              <a:rPr lang="en-US" sz="1400" dirty="0">
                <a:latin typeface="Arial" charset="0"/>
                <a:ea typeface="ＭＳ Ｐゴシック" charset="0"/>
                <a:cs typeface="ＭＳ Ｐゴシック" charset="0"/>
              </a:rPr>
              <a:t>C4 – Delegating – Low task focus, low relationship focus – coach still involved in decisions and problem-solving, but control is with the team. The team decides when and how the coach will be involved. For people who have both competence and commitment-they are able and willing to work on a project by themselves with little supervision or support.</a:t>
            </a:r>
          </a:p>
        </p:txBody>
      </p:sp>
      <p:sp>
        <p:nvSpPr>
          <p:cNvPr id="118788" name="Rectangle 1"/>
          <p:cNvSpPr>
            <a:spLocks noChangeArrowheads="1"/>
          </p:cNvSpPr>
          <p:nvPr/>
        </p:nvSpPr>
        <p:spPr bwMode="auto">
          <a:xfrm>
            <a:off x="1447800" y="1409700"/>
            <a:ext cx="7239000"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a:t>(adapted from Situational Leadership. Blanchard and Hersey) </a:t>
            </a:r>
          </a:p>
        </p:txBody>
      </p:sp>
      <p:pic>
        <p:nvPicPr>
          <p:cNvPr id="118789" name="Picture 8" descr="C:\Users\mduda\AppData\Local\Microsoft\Windows\Temporary Internet Files\Content.IE5\TGCQ6AY1\MC900431613[1].pn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97825" y="0"/>
            <a:ext cx="1122363" cy="1122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930236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z="4000">
                <a:latin typeface="Arial" charset="0"/>
                <a:ea typeface="ＭＳ Ｐゴシック" charset="0"/>
                <a:cs typeface="ＭＳ Ｐゴシック" charset="0"/>
              </a:rPr>
              <a:t>Development of the Team</a:t>
            </a:r>
          </a:p>
        </p:txBody>
      </p:sp>
      <p:sp>
        <p:nvSpPr>
          <p:cNvPr id="120835" name="Content Placeholder 2"/>
          <p:cNvSpPr>
            <a:spLocks noGrp="1"/>
          </p:cNvSpPr>
          <p:nvPr>
            <p:ph idx="1"/>
          </p:nvPr>
        </p:nvSpPr>
        <p:spPr>
          <a:xfrm>
            <a:off x="457200" y="1458385"/>
            <a:ext cx="7467600" cy="4876800"/>
          </a:xfrm>
        </p:spPr>
        <p:txBody>
          <a:bodyPr/>
          <a:lstStyle/>
          <a:p>
            <a:pPr>
              <a:lnSpc>
                <a:spcPct val="75000"/>
              </a:lnSpc>
              <a:buFont typeface="Arial" charset="0"/>
              <a:buNone/>
            </a:pPr>
            <a:r>
              <a:rPr lang="en-US" sz="2100" b="1" dirty="0">
                <a:solidFill>
                  <a:srgbClr val="C00000"/>
                </a:solidFill>
                <a:latin typeface="Arial" charset="0"/>
                <a:ea typeface="ＭＳ Ｐゴシック" charset="0"/>
                <a:cs typeface="ＭＳ Ｐゴシック" charset="0"/>
              </a:rPr>
              <a:t>D4 – High Competence, High Commitment – </a:t>
            </a:r>
          </a:p>
          <a:p>
            <a:pPr>
              <a:lnSpc>
                <a:spcPct val="75000"/>
              </a:lnSpc>
              <a:buFont typeface="Arial" charset="0"/>
              <a:buNone/>
            </a:pPr>
            <a:r>
              <a:rPr lang="en-US" sz="2100" b="1" dirty="0">
                <a:latin typeface="Arial" charset="0"/>
                <a:ea typeface="ＭＳ Ｐゴシック" charset="0"/>
                <a:cs typeface="ＭＳ Ｐゴシック" charset="0"/>
              </a:rPr>
              <a:t>	</a:t>
            </a:r>
            <a:r>
              <a:rPr lang="en-US" sz="2100" dirty="0">
                <a:latin typeface="Arial" charset="0"/>
                <a:ea typeface="ＭＳ Ｐゴシック" charset="0"/>
                <a:cs typeface="ＭＳ Ｐゴシック" charset="0"/>
              </a:rPr>
              <a:t>Fluent and experienced with innovation, and comfortable with their own ability to do it well. May even be more skilled than the coach .</a:t>
            </a:r>
          </a:p>
          <a:p>
            <a:pPr>
              <a:lnSpc>
                <a:spcPct val="75000"/>
              </a:lnSpc>
              <a:buFont typeface="Arial" charset="0"/>
              <a:buNone/>
            </a:pPr>
            <a:r>
              <a:rPr lang="en-US" sz="2100" b="1" dirty="0">
                <a:solidFill>
                  <a:srgbClr val="C00000"/>
                </a:solidFill>
                <a:latin typeface="Arial" charset="0"/>
                <a:ea typeface="ＭＳ Ｐゴシック" charset="0"/>
                <a:cs typeface="ＭＳ Ｐゴシック" charset="0"/>
              </a:rPr>
              <a:t>D3 – High Competence, Variable Commitment – </a:t>
            </a:r>
          </a:p>
          <a:p>
            <a:pPr>
              <a:lnSpc>
                <a:spcPct val="75000"/>
              </a:lnSpc>
              <a:buFont typeface="Arial" charset="0"/>
              <a:buNone/>
            </a:pPr>
            <a:r>
              <a:rPr lang="en-US" sz="2100" b="1" dirty="0">
                <a:latin typeface="Arial" charset="0"/>
                <a:ea typeface="ＭＳ Ｐゴシック" charset="0"/>
                <a:cs typeface="ＭＳ Ｐゴシック" charset="0"/>
              </a:rPr>
              <a:t>	</a:t>
            </a:r>
            <a:r>
              <a:rPr lang="en-US" sz="2100" dirty="0">
                <a:latin typeface="Arial" charset="0"/>
                <a:ea typeface="ＭＳ Ｐゴシック" charset="0"/>
                <a:cs typeface="ＭＳ Ｐゴシック" charset="0"/>
              </a:rPr>
              <a:t>Experienced and capable, but may lack the confidence to go it alone, or the motivation to do it well / quickly.</a:t>
            </a:r>
          </a:p>
          <a:p>
            <a:pPr>
              <a:lnSpc>
                <a:spcPct val="75000"/>
              </a:lnSpc>
              <a:buFont typeface="Arial" charset="0"/>
              <a:buNone/>
            </a:pPr>
            <a:r>
              <a:rPr lang="en-US" sz="2100" b="1" dirty="0">
                <a:solidFill>
                  <a:srgbClr val="C00000"/>
                </a:solidFill>
                <a:latin typeface="Arial" charset="0"/>
                <a:ea typeface="ＭＳ Ｐゴシック" charset="0"/>
                <a:cs typeface="ＭＳ Ｐゴシック" charset="0"/>
              </a:rPr>
              <a:t>D2 – Some Competence, Low Commitment –</a:t>
            </a:r>
          </a:p>
          <a:p>
            <a:pPr>
              <a:lnSpc>
                <a:spcPct val="75000"/>
              </a:lnSpc>
              <a:buFont typeface="Arial" charset="0"/>
              <a:buNone/>
            </a:pPr>
            <a:r>
              <a:rPr lang="en-US" sz="2100" b="1" dirty="0">
                <a:latin typeface="Arial" charset="0"/>
                <a:ea typeface="ＭＳ Ｐゴシック" charset="0"/>
                <a:cs typeface="ＭＳ Ｐゴシック" charset="0"/>
              </a:rPr>
              <a:t>	</a:t>
            </a:r>
            <a:r>
              <a:rPr lang="en-US" sz="2100" dirty="0">
                <a:latin typeface="Arial" charset="0"/>
                <a:ea typeface="ＭＳ Ｐゴシック" charset="0"/>
                <a:cs typeface="ＭＳ Ｐゴシック" charset="0"/>
              </a:rPr>
              <a:t>May have some relevant skills, but won</a:t>
            </a:r>
            <a:r>
              <a:rPr lang="ja-JP" altLang="en-US" sz="2100" dirty="0">
                <a:latin typeface="Arial" charset="0"/>
                <a:ea typeface="ＭＳ Ｐゴシック" charset="0"/>
                <a:cs typeface="ＭＳ Ｐゴシック" charset="0"/>
              </a:rPr>
              <a:t>’</a:t>
            </a:r>
            <a:r>
              <a:rPr lang="en-US" sz="2100" dirty="0">
                <a:latin typeface="Arial" charset="0"/>
                <a:ea typeface="ＭＳ Ｐゴシック" charset="0"/>
                <a:cs typeface="ＭＳ Ｐゴシック" charset="0"/>
              </a:rPr>
              <a:t>t be able to do the job without help. The task or the situation may be new to them.</a:t>
            </a:r>
          </a:p>
          <a:p>
            <a:pPr>
              <a:lnSpc>
                <a:spcPct val="75000"/>
              </a:lnSpc>
              <a:buFont typeface="Arial" charset="0"/>
              <a:buNone/>
            </a:pPr>
            <a:r>
              <a:rPr lang="en-US" sz="2100" b="1" dirty="0">
                <a:solidFill>
                  <a:srgbClr val="C00000"/>
                </a:solidFill>
                <a:latin typeface="Arial" charset="0"/>
                <a:ea typeface="ＭＳ Ｐゴシック" charset="0"/>
                <a:cs typeface="ＭＳ Ｐゴシック" charset="0"/>
              </a:rPr>
              <a:t>D1 – Low Competence, High Commitment – </a:t>
            </a:r>
          </a:p>
          <a:p>
            <a:pPr>
              <a:lnSpc>
                <a:spcPct val="75000"/>
              </a:lnSpc>
              <a:buFont typeface="Arial" charset="0"/>
              <a:buNone/>
            </a:pPr>
            <a:r>
              <a:rPr lang="en-US" sz="2100" b="1" dirty="0">
                <a:latin typeface="Arial" charset="0"/>
                <a:ea typeface="ＭＳ Ｐゴシック" charset="0"/>
                <a:cs typeface="ＭＳ Ｐゴシック" charset="0"/>
              </a:rPr>
              <a:t>	</a:t>
            </a:r>
            <a:r>
              <a:rPr lang="en-US" sz="2100" dirty="0">
                <a:latin typeface="Arial" charset="0"/>
                <a:ea typeface="ＭＳ Ｐゴシック" charset="0"/>
                <a:cs typeface="ＭＳ Ｐゴシック" charset="0"/>
              </a:rPr>
              <a:t>Generally lacking the specific skills required for the job in hand, but has the confidence and / or motivation to tackle it.</a:t>
            </a:r>
          </a:p>
        </p:txBody>
      </p:sp>
      <p:sp>
        <p:nvSpPr>
          <p:cNvPr id="120836" name="Slide Number Placeholder 3"/>
          <p:cNvSpPr>
            <a:spLocks noGrp="1"/>
          </p:cNvSpPr>
          <p:nvPr>
            <p:ph type="sldNum" sz="quarter" idx="11"/>
          </p:nvPr>
        </p:nvSpPr>
        <p:spPr bwMode="auto">
          <a:xfrm>
            <a:off x="6553200" y="6356350"/>
            <a:ext cx="2133600" cy="365125"/>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t"/>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fld id="{D85D46DE-6251-0F46-BFEF-E4549E45BB15}" type="slidenum">
              <a:rPr lang="en-US" sz="1800"/>
              <a:pPr algn="l" eaLnBrk="1" hangingPunct="1"/>
              <a:t>44</a:t>
            </a:fld>
            <a:endParaRPr lang="en-US" sz="180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177037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Oval 3"/>
          <p:cNvSpPr>
            <a:spLocks noChangeArrowheads="1"/>
          </p:cNvSpPr>
          <p:nvPr/>
        </p:nvSpPr>
        <p:spPr bwMode="auto">
          <a:xfrm rot="-5462048">
            <a:off x="5358607" y="889794"/>
            <a:ext cx="3373437" cy="3463925"/>
          </a:xfrm>
          <a:prstGeom prst="ellipse">
            <a:avLst/>
          </a:prstGeom>
          <a:solidFill>
            <a:srgbClr val="3366FF">
              <a:alpha val="50195"/>
            </a:srgbClr>
          </a:solidFill>
          <a:ln w="9525">
            <a:solidFill>
              <a:schemeClr val="tx1"/>
            </a:solidFill>
            <a:round/>
            <a:headEnd/>
            <a:tailEnd/>
          </a:ln>
        </p:spPr>
        <p:txBody>
          <a:bodyPr vert="eaVert" wrap="none" anchor="ctr"/>
          <a:lstStyle/>
          <a:p>
            <a:pPr algn="ctr"/>
            <a:endParaRPr lang="en-US" sz="2400">
              <a:solidFill>
                <a:srgbClr val="000000"/>
              </a:solidFill>
              <a:latin typeface="Times New Roman" charset="0"/>
              <a:cs typeface="Arial" charset="0"/>
            </a:endParaRPr>
          </a:p>
        </p:txBody>
      </p:sp>
      <p:sp>
        <p:nvSpPr>
          <p:cNvPr id="121859" name="Text Box 7"/>
          <p:cNvSpPr txBox="1">
            <a:spLocks noChangeArrowheads="1"/>
          </p:cNvSpPr>
          <p:nvPr/>
        </p:nvSpPr>
        <p:spPr bwMode="auto">
          <a:xfrm>
            <a:off x="5578475" y="1331913"/>
            <a:ext cx="2994025" cy="2092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000000"/>
                </a:solidFill>
                <a:cs typeface="Arial" charset="0"/>
              </a:rPr>
              <a:t>Practices/Skills</a:t>
            </a:r>
          </a:p>
          <a:p>
            <a:pPr algn="ctr" eaLnBrk="1" hangingPunct="1"/>
            <a:r>
              <a:rPr lang="en-US" sz="1400" b="1" i="1">
                <a:solidFill>
                  <a:srgbClr val="000000"/>
                </a:solidFill>
                <a:cs typeface="Arial" charset="0"/>
              </a:rPr>
              <a:t>The technical skill set required </a:t>
            </a:r>
          </a:p>
          <a:p>
            <a:pPr algn="ctr" eaLnBrk="1" hangingPunct="1"/>
            <a:endParaRPr lang="en-US" sz="1400">
              <a:solidFill>
                <a:srgbClr val="000000"/>
              </a:solidFill>
              <a:cs typeface="Arial" charset="0"/>
            </a:endParaRPr>
          </a:p>
          <a:p>
            <a:pPr algn="ctr" eaLnBrk="1" hangingPunct="1">
              <a:buFont typeface="Arial" charset="0"/>
              <a:buChar char="•"/>
            </a:pPr>
            <a:r>
              <a:rPr lang="en-US" sz="1400">
                <a:solidFill>
                  <a:srgbClr val="000000"/>
                </a:solidFill>
                <a:cs typeface="Arial" charset="0"/>
              </a:rPr>
              <a:t>Implementation Science</a:t>
            </a:r>
          </a:p>
          <a:p>
            <a:pPr algn="ctr" eaLnBrk="1" hangingPunct="1">
              <a:buFont typeface="Arial" charset="0"/>
              <a:buChar char="•"/>
            </a:pPr>
            <a:r>
              <a:rPr lang="en-US" sz="1400">
                <a:solidFill>
                  <a:srgbClr val="000000"/>
                </a:solidFill>
                <a:cs typeface="Arial" charset="0"/>
              </a:rPr>
              <a:t>Organizational Behavior Management</a:t>
            </a:r>
          </a:p>
          <a:p>
            <a:pPr algn="ctr" eaLnBrk="1" hangingPunct="1">
              <a:buFont typeface="Arial" charset="0"/>
              <a:buChar char="•"/>
            </a:pPr>
            <a:r>
              <a:rPr lang="en-US" sz="1400">
                <a:solidFill>
                  <a:srgbClr val="000000"/>
                </a:solidFill>
                <a:cs typeface="Arial" charset="0"/>
              </a:rPr>
              <a:t>Applied Behavior Analysis</a:t>
            </a:r>
          </a:p>
          <a:p>
            <a:pPr algn="ctr" eaLnBrk="1" hangingPunct="1">
              <a:buFont typeface="Arial" charset="0"/>
              <a:buChar char="•"/>
            </a:pPr>
            <a:r>
              <a:rPr lang="en-US" sz="1400">
                <a:solidFill>
                  <a:srgbClr val="000000"/>
                </a:solidFill>
                <a:cs typeface="Arial" charset="0"/>
              </a:rPr>
              <a:t>Standards of Professional Learning</a:t>
            </a:r>
          </a:p>
          <a:p>
            <a:pPr algn="ctr" eaLnBrk="1" hangingPunct="1"/>
            <a:endParaRPr lang="en-US" sz="1400">
              <a:solidFill>
                <a:srgbClr val="000000"/>
              </a:solidFill>
              <a:cs typeface="Arial" charset="0"/>
            </a:endParaRPr>
          </a:p>
        </p:txBody>
      </p:sp>
      <p:sp>
        <p:nvSpPr>
          <p:cNvPr id="121860" name="Text Box 10"/>
          <p:cNvSpPr txBox="1">
            <a:spLocks noChangeArrowheads="1"/>
          </p:cNvSpPr>
          <p:nvPr/>
        </p:nvSpPr>
        <p:spPr bwMode="auto">
          <a:xfrm>
            <a:off x="2284413" y="284163"/>
            <a:ext cx="5192712" cy="7683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a:solidFill>
                  <a:srgbClr val="000000"/>
                </a:solidFill>
                <a:cs typeface="Arial" charset="0"/>
              </a:rPr>
              <a:t>Types of Coaching</a:t>
            </a:r>
          </a:p>
        </p:txBody>
      </p:sp>
      <p:sp>
        <p:nvSpPr>
          <p:cNvPr id="121861" name="Oval 3"/>
          <p:cNvSpPr>
            <a:spLocks noChangeArrowheads="1"/>
          </p:cNvSpPr>
          <p:nvPr/>
        </p:nvSpPr>
        <p:spPr bwMode="auto">
          <a:xfrm rot="-5462048">
            <a:off x="3673476" y="2992437"/>
            <a:ext cx="3351212" cy="3852863"/>
          </a:xfrm>
          <a:prstGeom prst="ellipse">
            <a:avLst/>
          </a:prstGeom>
          <a:solidFill>
            <a:srgbClr val="3366FF">
              <a:alpha val="50195"/>
            </a:srgbClr>
          </a:solidFill>
          <a:ln w="9525">
            <a:solidFill>
              <a:schemeClr val="tx1"/>
            </a:solidFill>
            <a:round/>
            <a:headEnd/>
            <a:tailEnd/>
          </a:ln>
        </p:spPr>
        <p:txBody>
          <a:bodyPr vert="eaVert" wrap="none" anchor="ctr"/>
          <a:lstStyle/>
          <a:p>
            <a:pPr algn="ctr"/>
            <a:endParaRPr lang="en-US" sz="2400">
              <a:solidFill>
                <a:srgbClr val="000000"/>
              </a:solidFill>
              <a:latin typeface="Times New Roman" charset="0"/>
              <a:cs typeface="Arial" charset="0"/>
            </a:endParaRPr>
          </a:p>
        </p:txBody>
      </p:sp>
      <p:sp>
        <p:nvSpPr>
          <p:cNvPr id="121862" name="Text Box 7"/>
          <p:cNvSpPr txBox="1">
            <a:spLocks noChangeArrowheads="1"/>
          </p:cNvSpPr>
          <p:nvPr/>
        </p:nvSpPr>
        <p:spPr bwMode="auto">
          <a:xfrm>
            <a:off x="1752600" y="1331913"/>
            <a:ext cx="3689350" cy="2092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000000"/>
                </a:solidFill>
                <a:cs typeface="Arial" charset="0"/>
              </a:rPr>
              <a:t>Systems</a:t>
            </a:r>
          </a:p>
          <a:p>
            <a:pPr algn="ctr" eaLnBrk="1" hangingPunct="1"/>
            <a:r>
              <a:rPr lang="en-US" sz="1400" b="1" i="1">
                <a:solidFill>
                  <a:srgbClr val="000000"/>
                </a:solidFill>
                <a:cs typeface="Arial" charset="0"/>
              </a:rPr>
              <a:t>Conditions that support organizational change</a:t>
            </a:r>
          </a:p>
          <a:p>
            <a:pPr algn="ctr" eaLnBrk="1" hangingPunct="1">
              <a:buFont typeface="Arial" charset="0"/>
              <a:buChar char="•"/>
            </a:pPr>
            <a:r>
              <a:rPr lang="en-US" sz="1400">
                <a:solidFill>
                  <a:srgbClr val="000000"/>
                </a:solidFill>
                <a:cs typeface="Arial" charset="0"/>
              </a:rPr>
              <a:t>Commitment to Continuous Regeneration</a:t>
            </a:r>
          </a:p>
          <a:p>
            <a:pPr algn="ctr" eaLnBrk="1" hangingPunct="1">
              <a:buFont typeface="Arial" charset="0"/>
              <a:buChar char="•"/>
            </a:pPr>
            <a:r>
              <a:rPr lang="en-US" sz="1400">
                <a:solidFill>
                  <a:srgbClr val="000000"/>
                </a:solidFill>
                <a:cs typeface="Arial" charset="0"/>
              </a:rPr>
              <a:t>Facilitative Administrator Supports</a:t>
            </a:r>
          </a:p>
          <a:p>
            <a:pPr algn="ctr" eaLnBrk="1" hangingPunct="1">
              <a:buFont typeface="Arial" charset="0"/>
              <a:buChar char="•"/>
            </a:pPr>
            <a:r>
              <a:rPr lang="en-US" sz="1400">
                <a:solidFill>
                  <a:srgbClr val="000000"/>
                </a:solidFill>
                <a:cs typeface="Arial" charset="0"/>
              </a:rPr>
              <a:t>PEP/PIP Cycle</a:t>
            </a:r>
          </a:p>
          <a:p>
            <a:pPr algn="ctr" eaLnBrk="1" hangingPunct="1">
              <a:buFont typeface="Arial" charset="0"/>
              <a:buChar char="•"/>
            </a:pPr>
            <a:r>
              <a:rPr lang="en-US" sz="1400">
                <a:solidFill>
                  <a:srgbClr val="000000"/>
                </a:solidFill>
                <a:cs typeface="Arial" charset="0"/>
              </a:rPr>
              <a:t>Recruitment and Selection Process</a:t>
            </a:r>
          </a:p>
          <a:p>
            <a:pPr algn="ctr" eaLnBrk="1" hangingPunct="1">
              <a:buFont typeface="Arial" charset="0"/>
              <a:buChar char="•"/>
            </a:pPr>
            <a:r>
              <a:rPr lang="en-US" sz="1400">
                <a:solidFill>
                  <a:srgbClr val="000000"/>
                </a:solidFill>
                <a:cs typeface="Arial" charset="0"/>
              </a:rPr>
              <a:t>Curriculum Development</a:t>
            </a:r>
          </a:p>
          <a:p>
            <a:pPr algn="ctr" eaLnBrk="1" hangingPunct="1">
              <a:buFont typeface="Arial" charset="0"/>
              <a:buChar char="•"/>
            </a:pPr>
            <a:r>
              <a:rPr lang="en-US" sz="1400">
                <a:solidFill>
                  <a:srgbClr val="000000"/>
                </a:solidFill>
                <a:cs typeface="Arial" charset="0"/>
              </a:rPr>
              <a:t>Certification Requirements</a:t>
            </a:r>
          </a:p>
        </p:txBody>
      </p:sp>
      <p:sp>
        <p:nvSpPr>
          <p:cNvPr id="121863" name="Text Box 7"/>
          <p:cNvSpPr txBox="1">
            <a:spLocks noChangeArrowheads="1"/>
          </p:cNvSpPr>
          <p:nvPr/>
        </p:nvSpPr>
        <p:spPr bwMode="auto">
          <a:xfrm>
            <a:off x="3321050" y="3935413"/>
            <a:ext cx="3941763" cy="25241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000000"/>
                </a:solidFill>
                <a:cs typeface="Arial" charset="0"/>
              </a:rPr>
              <a:t>Data</a:t>
            </a:r>
          </a:p>
          <a:p>
            <a:pPr algn="ctr" eaLnBrk="1" hangingPunct="1"/>
            <a:r>
              <a:rPr lang="en-US" sz="1400" b="1" i="1">
                <a:solidFill>
                  <a:srgbClr val="000000"/>
                </a:solidFill>
                <a:cs typeface="Arial" charset="0"/>
              </a:rPr>
              <a:t>Information required to guide change process</a:t>
            </a:r>
          </a:p>
          <a:p>
            <a:pPr algn="ctr" eaLnBrk="1" hangingPunct="1">
              <a:buFont typeface="Arial" charset="0"/>
              <a:buChar char="•"/>
            </a:pPr>
            <a:r>
              <a:rPr lang="en-US" sz="1400">
                <a:solidFill>
                  <a:srgbClr val="000000"/>
                </a:solidFill>
                <a:cs typeface="Arial" charset="0"/>
              </a:rPr>
              <a:t>Action Plan with short/long term measurable goals</a:t>
            </a:r>
          </a:p>
          <a:p>
            <a:pPr algn="ctr" eaLnBrk="1" hangingPunct="1">
              <a:buFont typeface="Arial" charset="0"/>
              <a:buChar char="•"/>
            </a:pPr>
            <a:r>
              <a:rPr lang="en-US" sz="1400">
                <a:solidFill>
                  <a:srgbClr val="000000"/>
                </a:solidFill>
                <a:cs typeface="Arial" charset="0"/>
              </a:rPr>
              <a:t>Self Assessment</a:t>
            </a:r>
          </a:p>
          <a:p>
            <a:pPr algn="ctr" eaLnBrk="1" hangingPunct="1">
              <a:buFont typeface="Arial" charset="0"/>
              <a:buChar char="•"/>
            </a:pPr>
            <a:r>
              <a:rPr lang="en-US" sz="1400">
                <a:solidFill>
                  <a:srgbClr val="000000"/>
                </a:solidFill>
                <a:cs typeface="Arial" charset="0"/>
              </a:rPr>
              <a:t>Process Measures/Fidelity Checks</a:t>
            </a:r>
          </a:p>
          <a:p>
            <a:pPr algn="ctr" eaLnBrk="1" hangingPunct="1">
              <a:buFont typeface="Arial" charset="0"/>
              <a:buChar char="•"/>
            </a:pPr>
            <a:r>
              <a:rPr lang="en-US" sz="1400">
                <a:solidFill>
                  <a:srgbClr val="000000"/>
                </a:solidFill>
                <a:cs typeface="Arial" charset="0"/>
              </a:rPr>
              <a:t>Performance Feedback Measure</a:t>
            </a:r>
          </a:p>
          <a:p>
            <a:pPr algn="ctr" eaLnBrk="1" hangingPunct="1">
              <a:buFont typeface="Arial" charset="0"/>
              <a:buChar char="•"/>
            </a:pPr>
            <a:r>
              <a:rPr lang="en-US" sz="1400">
                <a:solidFill>
                  <a:srgbClr val="000000"/>
                </a:solidFill>
                <a:cs typeface="Arial" charset="0"/>
              </a:rPr>
              <a:t>Progress Monitoring Tools</a:t>
            </a:r>
          </a:p>
          <a:p>
            <a:pPr algn="ctr" eaLnBrk="1" hangingPunct="1">
              <a:buFont typeface="Arial" charset="0"/>
              <a:buChar char="•"/>
            </a:pPr>
            <a:r>
              <a:rPr lang="en-US" sz="1400">
                <a:solidFill>
                  <a:srgbClr val="000000"/>
                </a:solidFill>
                <a:cs typeface="Arial" charset="0"/>
              </a:rPr>
              <a:t>Evaluation Tools</a:t>
            </a:r>
          </a:p>
          <a:p>
            <a:pPr algn="ctr" eaLnBrk="1" hangingPunct="1">
              <a:buFont typeface="Arial" charset="0"/>
              <a:buChar char="•"/>
            </a:pPr>
            <a:r>
              <a:rPr lang="en-US" sz="1400">
                <a:solidFill>
                  <a:srgbClr val="000000"/>
                </a:solidFill>
                <a:cs typeface="Arial" charset="0"/>
              </a:rPr>
              <a:t>Student Outcomes</a:t>
            </a:r>
          </a:p>
          <a:p>
            <a:pPr algn="ctr" eaLnBrk="1" hangingPunct="1">
              <a:buFont typeface="Arial" charset="0"/>
              <a:buChar char="•"/>
            </a:pPr>
            <a:r>
              <a:rPr lang="en-US" sz="1400">
                <a:solidFill>
                  <a:srgbClr val="000000"/>
                </a:solidFill>
                <a:cs typeface="Arial" charset="0"/>
              </a:rPr>
              <a:t>Data used for continuous regeneration (PEP/PIP)</a:t>
            </a:r>
          </a:p>
        </p:txBody>
      </p:sp>
      <p:sp>
        <p:nvSpPr>
          <p:cNvPr id="121864" name="Oval 3"/>
          <p:cNvSpPr>
            <a:spLocks noChangeArrowheads="1"/>
          </p:cNvSpPr>
          <p:nvPr/>
        </p:nvSpPr>
        <p:spPr bwMode="auto">
          <a:xfrm rot="-5462048">
            <a:off x="1789907" y="1091406"/>
            <a:ext cx="3371850" cy="3465513"/>
          </a:xfrm>
          <a:prstGeom prst="ellipse">
            <a:avLst/>
          </a:prstGeom>
          <a:solidFill>
            <a:srgbClr val="3366FF">
              <a:alpha val="50195"/>
            </a:srgbClr>
          </a:solidFill>
          <a:ln w="9525">
            <a:solidFill>
              <a:schemeClr val="tx1"/>
            </a:solidFill>
            <a:round/>
            <a:headEnd/>
            <a:tailEnd/>
          </a:ln>
        </p:spPr>
        <p:txBody>
          <a:bodyPr vert="eaVert" wrap="none" anchor="ctr"/>
          <a:lstStyle/>
          <a:p>
            <a:pPr algn="ctr"/>
            <a:endParaRPr lang="en-US" sz="2400">
              <a:solidFill>
                <a:srgbClr val="000000"/>
              </a:solidFill>
              <a:latin typeface="Times New Roman" charset="0"/>
              <a:cs typeface="Arial" charset="0"/>
            </a:endParaRPr>
          </a:p>
        </p:txBody>
      </p:sp>
      <p:sp>
        <p:nvSpPr>
          <p:cNvPr id="121865" name="TextBox 14"/>
          <p:cNvSpPr txBox="1">
            <a:spLocks noChangeArrowheads="1"/>
          </p:cNvSpPr>
          <p:nvPr/>
        </p:nvSpPr>
        <p:spPr bwMode="auto">
          <a:xfrm>
            <a:off x="0" y="1870075"/>
            <a:ext cx="1752600" cy="5324535"/>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smtClean="0">
                <a:solidFill>
                  <a:srgbClr val="000000"/>
                </a:solidFill>
              </a:rPr>
              <a:t>Systems</a:t>
            </a:r>
          </a:p>
          <a:p>
            <a:pPr algn="ctr" eaLnBrk="1" hangingPunct="1"/>
            <a:endParaRPr lang="en-US" sz="2800" dirty="0" smtClean="0">
              <a:solidFill>
                <a:srgbClr val="000000"/>
              </a:solidFill>
            </a:endParaRPr>
          </a:p>
          <a:p>
            <a:pPr algn="ctr" eaLnBrk="1" hangingPunct="1"/>
            <a:endParaRPr lang="en-US" sz="2800" dirty="0" smtClean="0">
              <a:solidFill>
                <a:srgbClr val="000000"/>
              </a:solidFill>
            </a:endParaRPr>
          </a:p>
          <a:p>
            <a:pPr algn="ctr" eaLnBrk="1" hangingPunct="1"/>
            <a:endParaRPr lang="en-US" sz="2800" dirty="0" smtClean="0">
              <a:solidFill>
                <a:srgbClr val="000000"/>
              </a:solidFill>
            </a:endParaRPr>
          </a:p>
          <a:p>
            <a:pPr algn="ctr" eaLnBrk="1" hangingPunct="1"/>
            <a:r>
              <a:rPr lang="en-US" sz="2000" i="1" dirty="0" smtClean="0">
                <a:solidFill>
                  <a:srgbClr val="FF0000"/>
                </a:solidFill>
              </a:rPr>
              <a:t>Leadership Development, PD, pathways for service delivery and help school better allocate and use resources</a:t>
            </a:r>
          </a:p>
          <a:p>
            <a:pPr algn="ctr" eaLnBrk="1" hangingPunct="1"/>
            <a:endParaRPr lang="en-US" sz="2800" dirty="0">
              <a:solidFill>
                <a:srgbClr val="000000"/>
              </a:solidFill>
            </a:endParaRPr>
          </a:p>
        </p:txBody>
      </p:sp>
      <p:sp>
        <p:nvSpPr>
          <p:cNvPr id="17" name="Curved Down Arrow 16"/>
          <p:cNvSpPr>
            <a:spLocks noChangeArrowheads="1"/>
          </p:cNvSpPr>
          <p:nvPr/>
        </p:nvSpPr>
        <p:spPr bwMode="auto">
          <a:xfrm>
            <a:off x="601663" y="668338"/>
            <a:ext cx="2195512" cy="1201737"/>
          </a:xfrm>
          <a:prstGeom prst="curvedDownArrow">
            <a:avLst>
              <a:gd name="adj1" fmla="val 25019"/>
              <a:gd name="adj2" fmla="val 50038"/>
              <a:gd name="adj3" fmla="val 65273"/>
            </a:avLst>
          </a:prstGeom>
          <a:solidFill>
            <a:srgbClr val="000000"/>
          </a:solidFill>
          <a:ln w="9525">
            <a:solidFill>
              <a:srgbClr val="F9F9F9"/>
            </a:solidFill>
            <a:miter lim="800000"/>
            <a:headEnd/>
            <a:tailEnd/>
          </a:ln>
          <a:effectLst>
            <a:outerShdw blurRad="40000" dist="23000" dir="5400000" rotWithShape="0">
              <a:srgbClr val="000000">
                <a:alpha val="34998"/>
              </a:srgbClr>
            </a:outerShdw>
          </a:effectLst>
        </p:spPr>
        <p:txBody>
          <a:bodyPr anchor="ctr"/>
          <a:lstStyle/>
          <a:p>
            <a:pPr algn="ctr">
              <a:defRPr/>
            </a:pPr>
            <a:endParaRPr lang="en-US" dirty="0">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09170718"/>
      </p:ext>
    </p:extLst>
  </p:cSld>
  <p:clrMapOvr>
    <a:masterClrMapping/>
  </p:clrMapOvr>
  <p:transition>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smtClean="0"/>
              <a:t>IN WHAT WAYS CAN AN ADMINISTRATOR SUPPORT THE MOVE TO A COACHING MODEL?</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62500" lnSpcReduction="20000"/>
          </a:bodyPr>
          <a:lstStyle/>
          <a:p>
            <a:pPr lvl="0"/>
            <a:r>
              <a:rPr lang="en-US" dirty="0" smtClean="0"/>
              <a:t>Explore research around the effectiveness of a coaching model and share with the staff</a:t>
            </a:r>
          </a:p>
          <a:p>
            <a:pPr lvl="0"/>
            <a:r>
              <a:rPr lang="en-US" dirty="0" smtClean="0"/>
              <a:t>Provide input into the SELECTION of building level and district level coach/coaches</a:t>
            </a:r>
          </a:p>
          <a:p>
            <a:pPr lvl="0"/>
            <a:r>
              <a:rPr lang="en-US" dirty="0" smtClean="0"/>
              <a:t>Allocate time for coaches to successfully fulfill their roles</a:t>
            </a:r>
          </a:p>
          <a:p>
            <a:pPr lvl="0"/>
            <a:r>
              <a:rPr lang="en-US" dirty="0" smtClean="0"/>
              <a:t>Develop  job descriptions </a:t>
            </a:r>
          </a:p>
          <a:p>
            <a:pPr lvl="0"/>
            <a:r>
              <a:rPr lang="en-US" dirty="0" smtClean="0"/>
              <a:t>Schedules time to meet with coaches and reflect on a regular basis (weekly/biweekly)</a:t>
            </a:r>
          </a:p>
          <a:p>
            <a:pPr lvl="0"/>
            <a:r>
              <a:rPr lang="en-US" dirty="0" smtClean="0"/>
              <a:t>Develop written policies and procedures to evaluate coaching performance</a:t>
            </a:r>
          </a:p>
          <a:p>
            <a:pPr lvl="0"/>
            <a:r>
              <a:rPr lang="en-US" dirty="0" smtClean="0"/>
              <a:t>Orientation and support is provided for new coaches  </a:t>
            </a:r>
          </a:p>
          <a:p>
            <a:pPr lvl="0"/>
            <a:r>
              <a:rPr lang="en-US" dirty="0" smtClean="0"/>
              <a:t>Solicits formal feedback from teachers who receiving coaching services</a:t>
            </a:r>
          </a:p>
          <a:p>
            <a:pPr lvl="0"/>
            <a:r>
              <a:rPr lang="en-US" dirty="0" smtClean="0"/>
              <a:t>Revises policies and procedures to support both the EBP (Evidence based practice) and the Coaching system</a:t>
            </a:r>
          </a:p>
          <a:p>
            <a:pPr lvl="0"/>
            <a:r>
              <a:rPr lang="en-US" dirty="0" smtClean="0"/>
              <a:t>Documents barriers to coaching</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the Work</a:t>
            </a:r>
            <a:endParaRPr lang="en-US" dirty="0"/>
          </a:p>
        </p:txBody>
      </p:sp>
      <p:sp>
        <p:nvSpPr>
          <p:cNvPr id="3" name="Content Placeholder 2"/>
          <p:cNvSpPr>
            <a:spLocks noGrp="1"/>
          </p:cNvSpPr>
          <p:nvPr>
            <p:ph idx="1"/>
          </p:nvPr>
        </p:nvSpPr>
        <p:spPr/>
        <p:txBody>
          <a:bodyPr/>
          <a:lstStyle/>
          <a:p>
            <a:r>
              <a:rPr lang="en-US" dirty="0" smtClean="0"/>
              <a:t>Developing the Coach Guidebook using the WIKI</a:t>
            </a:r>
          </a:p>
          <a:p>
            <a:endParaRPr lang="en-US" dirty="0" smtClean="0"/>
          </a:p>
          <a:p>
            <a:r>
              <a:rPr lang="en-US" dirty="0" smtClean="0"/>
              <a:t>In development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74638"/>
            <a:ext cx="8229600" cy="1143000"/>
          </a:xfrm>
        </p:spPr>
        <p:txBody>
          <a:bodyPr>
            <a:normAutofit/>
          </a:bodyPr>
          <a:lstStyle/>
          <a:p>
            <a:pPr marL="54864" indent="0" algn="ctr" eaLnBrk="1" fontAlgn="auto" hangingPunct="1">
              <a:spcAft>
                <a:spcPts val="0"/>
              </a:spcAft>
              <a:defRPr/>
            </a:pPr>
            <a:r>
              <a:rPr lang="en-US" sz="4000" dirty="0" smtClean="0">
                <a:solidFill>
                  <a:schemeClr val="tx2">
                    <a:tint val="100000"/>
                    <a:shade val="90000"/>
                    <a:satMod val="250000"/>
                    <a:alpha val="100000"/>
                  </a:schemeClr>
                </a:solidFill>
                <a:ea typeface="+mj-ea"/>
                <a:cs typeface="+mj-cs"/>
              </a:rPr>
              <a:t>Resources and Tools</a:t>
            </a:r>
            <a:endParaRPr lang="en-US" sz="4000" dirty="0">
              <a:solidFill>
                <a:schemeClr val="tx2">
                  <a:tint val="100000"/>
                  <a:shade val="90000"/>
                  <a:satMod val="250000"/>
                  <a:alpha val="100000"/>
                </a:schemeClr>
              </a:solidFill>
              <a:ea typeface="+mj-ea"/>
              <a:cs typeface="+mj-cs"/>
            </a:endParaRPr>
          </a:p>
        </p:txBody>
      </p:sp>
      <p:sp>
        <p:nvSpPr>
          <p:cNvPr id="36867" name="Rectangle 3"/>
          <p:cNvSpPr>
            <a:spLocks noGrp="1" noChangeArrowheads="1"/>
          </p:cNvSpPr>
          <p:nvPr>
            <p:ph type="body" idx="4294967295"/>
          </p:nvPr>
        </p:nvSpPr>
        <p:spPr>
          <a:xfrm>
            <a:off x="374952" y="1905000"/>
            <a:ext cx="8153400" cy="3733800"/>
          </a:xfrm>
        </p:spPr>
        <p:txBody>
          <a:bodyPr>
            <a:normAutofit fontScale="92500" lnSpcReduction="10000"/>
          </a:bodyPr>
          <a:lstStyle/>
          <a:p>
            <a:pPr>
              <a:spcBef>
                <a:spcPts val="0"/>
              </a:spcBef>
              <a:defRPr/>
            </a:pPr>
            <a:r>
              <a:rPr lang="en-US" dirty="0" smtClean="0">
                <a:latin typeface="Tahoma" pitchFamily="29" charset="0"/>
                <a:ea typeface="+mn-ea"/>
                <a:cs typeface="+mn-cs"/>
              </a:rPr>
              <a:t>Coach Self Assessment</a:t>
            </a:r>
          </a:p>
          <a:p>
            <a:pPr>
              <a:spcBef>
                <a:spcPts val="0"/>
              </a:spcBef>
              <a:defRPr/>
            </a:pPr>
            <a:r>
              <a:rPr lang="en-US" dirty="0" smtClean="0">
                <a:latin typeface="Tahoma" pitchFamily="29" charset="0"/>
              </a:rPr>
              <a:t>Coach Checklist</a:t>
            </a:r>
          </a:p>
          <a:p>
            <a:pPr>
              <a:spcBef>
                <a:spcPts val="0"/>
              </a:spcBef>
              <a:defRPr/>
            </a:pPr>
            <a:r>
              <a:rPr lang="en-US" dirty="0" smtClean="0">
                <a:latin typeface="Tahoma" pitchFamily="29" charset="0"/>
                <a:ea typeface="+mn-ea"/>
                <a:cs typeface="+mn-cs"/>
              </a:rPr>
              <a:t>TIPS</a:t>
            </a:r>
          </a:p>
          <a:p>
            <a:pPr lvl="1">
              <a:spcBef>
                <a:spcPts val="0"/>
              </a:spcBef>
              <a:defRPr/>
            </a:pPr>
            <a:r>
              <a:rPr lang="en-US" dirty="0" smtClean="0">
                <a:latin typeface="Tahoma" pitchFamily="29" charset="0"/>
              </a:rPr>
              <a:t>Problem Solving Team Agenda</a:t>
            </a:r>
          </a:p>
          <a:p>
            <a:pPr lvl="1">
              <a:spcBef>
                <a:spcPts val="0"/>
              </a:spcBef>
              <a:defRPr/>
            </a:pPr>
            <a:r>
              <a:rPr lang="en-US" dirty="0" smtClean="0">
                <a:latin typeface="Tahoma" pitchFamily="29" charset="0"/>
                <a:ea typeface="+mn-ea"/>
                <a:cs typeface="+mn-cs"/>
              </a:rPr>
              <a:t>Problem Solving Planner</a:t>
            </a:r>
          </a:p>
          <a:p>
            <a:pPr>
              <a:spcBef>
                <a:spcPts val="0"/>
              </a:spcBef>
              <a:defRPr/>
            </a:pPr>
            <a:r>
              <a:rPr lang="en-US" dirty="0" smtClean="0">
                <a:latin typeface="Tahoma" pitchFamily="29" charset="0"/>
                <a:ea typeface="+mn-ea"/>
                <a:cs typeface="+mn-cs"/>
              </a:rPr>
              <a:t>Benchmarks of Quality</a:t>
            </a:r>
          </a:p>
          <a:p>
            <a:pPr lvl="1">
              <a:spcBef>
                <a:spcPts val="0"/>
              </a:spcBef>
              <a:defRPr/>
            </a:pPr>
            <a:r>
              <a:rPr lang="en-US" dirty="0" smtClean="0">
                <a:latin typeface="Tahoma" pitchFamily="29" charset="0"/>
              </a:rPr>
              <a:t>Practice Profiles</a:t>
            </a:r>
            <a:endParaRPr lang="en-US" dirty="0" smtClean="0">
              <a:latin typeface="Tahoma" pitchFamily="29" charset="0"/>
              <a:ea typeface="+mn-ea"/>
              <a:cs typeface="+mn-cs"/>
            </a:endParaRPr>
          </a:p>
          <a:p>
            <a:pPr lvl="1">
              <a:spcBef>
                <a:spcPts val="0"/>
              </a:spcBef>
              <a:defRPr/>
            </a:pPr>
            <a:r>
              <a:rPr lang="en-US" dirty="0" smtClean="0">
                <a:latin typeface="Tahoma" pitchFamily="29" charset="0"/>
                <a:ea typeface="+mn-ea"/>
                <a:cs typeface="+mn-cs"/>
              </a:rPr>
              <a:t>Implementation Snapshots</a:t>
            </a:r>
          </a:p>
          <a:p>
            <a:pPr>
              <a:spcBef>
                <a:spcPts val="0"/>
              </a:spcBef>
              <a:defRPr/>
            </a:pPr>
            <a:r>
              <a:rPr lang="en-US" dirty="0" smtClean="0">
                <a:latin typeface="Tahoma" pitchFamily="29" charset="0"/>
                <a:ea typeface="+mn-ea"/>
                <a:cs typeface="+mn-cs"/>
              </a:rPr>
              <a:t>PBIS Action Plan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p:tgtEl>
                                          <p:spTgt spid="7170"/>
                                        </p:tgtEl>
                                      </p:cBhvr>
                                    </p:animEffect>
                                    <p:animScale>
                                      <p:cBhvr>
                                        <p:cTn id="7" dur="250" autoRev="1" fill="hold"/>
                                        <p:tgtEl>
                                          <p:spTgt spid="71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Oval 2"/>
          <p:cNvSpPr>
            <a:spLocks noChangeArrowheads="1"/>
          </p:cNvSpPr>
          <p:nvPr/>
        </p:nvSpPr>
        <p:spPr bwMode="auto">
          <a:xfrm>
            <a:off x="2286000" y="1828800"/>
            <a:ext cx="2971800" cy="2590800"/>
          </a:xfrm>
          <a:prstGeom prst="ellipse">
            <a:avLst/>
          </a:prstGeom>
          <a:solidFill>
            <a:schemeClr val="accent1">
              <a:alpha val="50195"/>
            </a:schemeClr>
          </a:solidFill>
          <a:ln w="9525">
            <a:solidFill>
              <a:schemeClr val="tx1"/>
            </a:solidFill>
            <a:round/>
            <a:headEnd/>
            <a:tailEnd/>
          </a:ln>
        </p:spPr>
        <p:txBody>
          <a:bodyPr wrap="none" anchor="ctr"/>
          <a:lstStyle/>
          <a:p>
            <a:endParaRPr lang="en-US"/>
          </a:p>
        </p:txBody>
      </p:sp>
      <p:sp>
        <p:nvSpPr>
          <p:cNvPr id="2051" name="Oval 3"/>
          <p:cNvSpPr>
            <a:spLocks noChangeArrowheads="1"/>
          </p:cNvSpPr>
          <p:nvPr/>
        </p:nvSpPr>
        <p:spPr bwMode="auto">
          <a:xfrm>
            <a:off x="3962400" y="1752600"/>
            <a:ext cx="2971800" cy="2590800"/>
          </a:xfrm>
          <a:prstGeom prst="ellipse">
            <a:avLst/>
          </a:prstGeom>
          <a:solidFill>
            <a:srgbClr val="FF33CC">
              <a:alpha val="50195"/>
            </a:srgbClr>
          </a:solidFill>
          <a:ln w="9525">
            <a:solidFill>
              <a:schemeClr val="tx1"/>
            </a:solidFill>
            <a:round/>
            <a:headEnd/>
            <a:tailEnd/>
          </a:ln>
        </p:spPr>
        <p:txBody>
          <a:bodyPr wrap="none" anchor="ctr"/>
          <a:lstStyle/>
          <a:p>
            <a:pPr algn="ctr"/>
            <a:endParaRPr lang="en-US"/>
          </a:p>
        </p:txBody>
      </p:sp>
      <p:sp>
        <p:nvSpPr>
          <p:cNvPr id="2052" name="Oval 4"/>
          <p:cNvSpPr>
            <a:spLocks noChangeArrowheads="1"/>
          </p:cNvSpPr>
          <p:nvPr/>
        </p:nvSpPr>
        <p:spPr bwMode="auto">
          <a:xfrm>
            <a:off x="3124200" y="3048000"/>
            <a:ext cx="2971800" cy="2590800"/>
          </a:xfrm>
          <a:prstGeom prst="ellipse">
            <a:avLst/>
          </a:prstGeom>
          <a:solidFill>
            <a:srgbClr val="FFFF00">
              <a:alpha val="50195"/>
            </a:srgbClr>
          </a:solidFill>
          <a:ln w="9525">
            <a:solidFill>
              <a:schemeClr val="tx1"/>
            </a:solidFill>
            <a:round/>
            <a:headEnd/>
            <a:tailEnd/>
          </a:ln>
        </p:spPr>
        <p:txBody>
          <a:bodyPr wrap="none" anchor="ctr"/>
          <a:lstStyle/>
          <a:p>
            <a:pPr algn="ctr" eaLnBrk="0" hangingPunct="0"/>
            <a:endParaRPr lang="en-US" sz="2400"/>
          </a:p>
        </p:txBody>
      </p:sp>
      <p:sp>
        <p:nvSpPr>
          <p:cNvPr id="2053" name="Text Box 5"/>
          <p:cNvSpPr txBox="1">
            <a:spLocks noChangeArrowheads="1"/>
          </p:cNvSpPr>
          <p:nvPr/>
        </p:nvSpPr>
        <p:spPr bwMode="auto">
          <a:xfrm>
            <a:off x="2743200" y="2209800"/>
            <a:ext cx="1219200" cy="1077218"/>
          </a:xfrm>
          <a:prstGeom prst="rect">
            <a:avLst/>
          </a:prstGeom>
          <a:noFill/>
          <a:ln w="9525">
            <a:noFill/>
            <a:miter lim="800000"/>
            <a:headEnd/>
            <a:tailEnd/>
          </a:ln>
        </p:spPr>
        <p:txBody>
          <a:bodyPr>
            <a:spAutoFit/>
          </a:bodyPr>
          <a:lstStyle/>
          <a:p>
            <a:pPr algn="ctr" eaLnBrk="0" hangingPunct="0"/>
            <a:r>
              <a:rPr lang="en-US" sz="1600" dirty="0"/>
              <a:t>SYSTEMS – Support Staff Behavior</a:t>
            </a:r>
          </a:p>
        </p:txBody>
      </p:sp>
      <p:sp>
        <p:nvSpPr>
          <p:cNvPr id="2054" name="Text Box 6"/>
          <p:cNvSpPr txBox="1">
            <a:spLocks noChangeArrowheads="1"/>
          </p:cNvSpPr>
          <p:nvPr/>
        </p:nvSpPr>
        <p:spPr bwMode="auto">
          <a:xfrm>
            <a:off x="3619500" y="4610963"/>
            <a:ext cx="2057400" cy="830997"/>
          </a:xfrm>
          <a:prstGeom prst="rect">
            <a:avLst/>
          </a:prstGeom>
          <a:noFill/>
          <a:ln w="9525">
            <a:noFill/>
            <a:miter lim="800000"/>
            <a:headEnd/>
            <a:tailEnd/>
          </a:ln>
        </p:spPr>
        <p:txBody>
          <a:bodyPr>
            <a:spAutoFit/>
          </a:bodyPr>
          <a:lstStyle/>
          <a:p>
            <a:pPr algn="ctr" eaLnBrk="0" hangingPunct="0"/>
            <a:r>
              <a:rPr lang="en-US" sz="1600" dirty="0"/>
              <a:t> PRACTICES –</a:t>
            </a:r>
          </a:p>
          <a:p>
            <a:pPr algn="ctr" eaLnBrk="0" hangingPunct="0"/>
            <a:r>
              <a:rPr lang="en-US" sz="1600" dirty="0"/>
              <a:t> Support Student Behavior</a:t>
            </a:r>
          </a:p>
        </p:txBody>
      </p:sp>
      <p:sp>
        <p:nvSpPr>
          <p:cNvPr id="2055" name="Text Box 7"/>
          <p:cNvSpPr txBox="1">
            <a:spLocks noChangeArrowheads="1"/>
          </p:cNvSpPr>
          <p:nvPr/>
        </p:nvSpPr>
        <p:spPr bwMode="auto">
          <a:xfrm>
            <a:off x="5318125" y="2209800"/>
            <a:ext cx="1143000" cy="1077218"/>
          </a:xfrm>
          <a:prstGeom prst="rect">
            <a:avLst/>
          </a:prstGeom>
          <a:noFill/>
          <a:ln w="9525">
            <a:noFill/>
            <a:miter lim="800000"/>
            <a:headEnd/>
            <a:tailEnd/>
          </a:ln>
        </p:spPr>
        <p:txBody>
          <a:bodyPr>
            <a:spAutoFit/>
          </a:bodyPr>
          <a:lstStyle/>
          <a:p>
            <a:pPr algn="ctr" eaLnBrk="0" hangingPunct="0"/>
            <a:r>
              <a:rPr lang="en-US" sz="1600" dirty="0"/>
              <a:t>DATA – Supports Decision Making</a:t>
            </a:r>
          </a:p>
        </p:txBody>
      </p:sp>
      <p:sp>
        <p:nvSpPr>
          <p:cNvPr id="2056" name="Text Box 8"/>
          <p:cNvSpPr txBox="1">
            <a:spLocks noChangeArrowheads="1"/>
          </p:cNvSpPr>
          <p:nvPr/>
        </p:nvSpPr>
        <p:spPr bwMode="auto">
          <a:xfrm>
            <a:off x="304800" y="228601"/>
            <a:ext cx="8112125" cy="646331"/>
          </a:xfrm>
          <a:prstGeom prst="rect">
            <a:avLst/>
          </a:prstGeom>
          <a:noFill/>
          <a:ln w="9525">
            <a:noFill/>
            <a:miter lim="800000"/>
            <a:headEnd/>
            <a:tailEnd/>
          </a:ln>
        </p:spPr>
        <p:txBody>
          <a:bodyPr wrap="square">
            <a:spAutoFit/>
          </a:bodyPr>
          <a:lstStyle/>
          <a:p>
            <a:pPr eaLnBrk="0" hangingPunct="0"/>
            <a:r>
              <a:rPr lang="en-US" b="1" dirty="0">
                <a:solidFill>
                  <a:schemeClr val="tx2"/>
                </a:solidFill>
                <a:latin typeface="Times New Roman" pitchFamily="18" charset="0"/>
              </a:rPr>
              <a:t>PBIS “3-Circles” Problem-Solving </a:t>
            </a:r>
            <a:r>
              <a:rPr lang="en-US" b="1" dirty="0" smtClean="0">
                <a:solidFill>
                  <a:schemeClr val="tx2"/>
                </a:solidFill>
                <a:latin typeface="Times New Roman" pitchFamily="18" charset="0"/>
              </a:rPr>
              <a:t>Worksheet</a:t>
            </a:r>
            <a:endParaRPr lang="en-US" b="1" dirty="0">
              <a:solidFill>
                <a:schemeClr val="tx2"/>
              </a:solidFill>
              <a:latin typeface="Times New Roman" pitchFamily="18" charset="0"/>
            </a:endParaRPr>
          </a:p>
          <a:p>
            <a:pPr eaLnBrk="0" hangingPunct="0"/>
            <a:r>
              <a:rPr lang="en-US" b="1" dirty="0" smtClean="0">
                <a:solidFill>
                  <a:schemeClr val="tx2"/>
                </a:solidFill>
                <a:latin typeface="Times New Roman" pitchFamily="18" charset="0"/>
              </a:rPr>
              <a:t>Identified Problem: ______________________</a:t>
            </a:r>
            <a:endParaRPr lang="en-US" sz="3200" b="1" dirty="0">
              <a:solidFill>
                <a:schemeClr val="tx2"/>
              </a:solidFill>
              <a:latin typeface="Times New Roman" pitchFamily="18" charset="0"/>
            </a:endParaRPr>
          </a:p>
        </p:txBody>
      </p:sp>
      <p:sp>
        <p:nvSpPr>
          <p:cNvPr id="2057" name="Text Box 9"/>
          <p:cNvSpPr txBox="1">
            <a:spLocks noChangeArrowheads="1"/>
          </p:cNvSpPr>
          <p:nvPr/>
        </p:nvSpPr>
        <p:spPr bwMode="auto">
          <a:xfrm>
            <a:off x="6461125" y="1023938"/>
            <a:ext cx="2540000" cy="1370012"/>
          </a:xfrm>
          <a:prstGeom prst="rect">
            <a:avLst/>
          </a:prstGeom>
          <a:noFill/>
          <a:ln w="9525">
            <a:noFill/>
            <a:miter lim="800000"/>
            <a:headEnd/>
            <a:tailEnd/>
          </a:ln>
        </p:spPr>
        <p:txBody>
          <a:bodyPr wrap="none">
            <a:spAutoFit/>
          </a:bodyPr>
          <a:lstStyle/>
          <a:p>
            <a:r>
              <a:rPr lang="en-US" sz="1200"/>
              <a:t>Step 1:  What does the data say?</a:t>
            </a:r>
          </a:p>
          <a:p>
            <a:r>
              <a:rPr lang="en-US" sz="1200"/>
              <a:t>____________________________</a:t>
            </a:r>
          </a:p>
          <a:p>
            <a:r>
              <a:rPr lang="en-US" sz="1200"/>
              <a:t>____________________________</a:t>
            </a:r>
          </a:p>
          <a:p>
            <a:r>
              <a:rPr lang="en-US" sz="1200"/>
              <a:t>____________________________</a:t>
            </a:r>
          </a:p>
          <a:p>
            <a:r>
              <a:rPr lang="en-US" sz="1200"/>
              <a:t>____________________________</a:t>
            </a:r>
          </a:p>
          <a:p>
            <a:r>
              <a:rPr lang="en-US" sz="1200"/>
              <a:t>____________________________</a:t>
            </a:r>
          </a:p>
          <a:p>
            <a:r>
              <a:rPr lang="en-US" sz="1200"/>
              <a:t>____________________________</a:t>
            </a:r>
          </a:p>
        </p:txBody>
      </p:sp>
      <p:sp>
        <p:nvSpPr>
          <p:cNvPr id="2058" name="Text Box 10"/>
          <p:cNvSpPr txBox="1">
            <a:spLocks noChangeArrowheads="1"/>
          </p:cNvSpPr>
          <p:nvPr/>
        </p:nvSpPr>
        <p:spPr bwMode="auto">
          <a:xfrm>
            <a:off x="114300" y="1210469"/>
            <a:ext cx="2362200" cy="1754326"/>
          </a:xfrm>
          <a:prstGeom prst="rect">
            <a:avLst/>
          </a:prstGeom>
          <a:noFill/>
          <a:ln w="9525">
            <a:noFill/>
            <a:miter lim="800000"/>
            <a:headEnd/>
            <a:tailEnd/>
          </a:ln>
        </p:spPr>
        <p:txBody>
          <a:bodyPr wrap="square">
            <a:spAutoFit/>
          </a:bodyPr>
          <a:lstStyle/>
          <a:p>
            <a:r>
              <a:rPr lang="en-US" sz="1200" dirty="0"/>
              <a:t>Step 4:  What will we do to support staff?</a:t>
            </a:r>
          </a:p>
          <a:p>
            <a:r>
              <a:rPr lang="en-US" sz="1200" dirty="0" smtClean="0"/>
              <a:t>____________________________________________________________________________________________________________________________________________________________________________________________________</a:t>
            </a:r>
            <a:endParaRPr lang="en-US" sz="1200" dirty="0"/>
          </a:p>
        </p:txBody>
      </p:sp>
      <p:sp>
        <p:nvSpPr>
          <p:cNvPr id="2059" name="Text Box 11"/>
          <p:cNvSpPr txBox="1">
            <a:spLocks noChangeArrowheads="1"/>
          </p:cNvSpPr>
          <p:nvPr/>
        </p:nvSpPr>
        <p:spPr bwMode="auto">
          <a:xfrm>
            <a:off x="746125" y="4071938"/>
            <a:ext cx="184150" cy="274637"/>
          </a:xfrm>
          <a:prstGeom prst="rect">
            <a:avLst/>
          </a:prstGeom>
          <a:noFill/>
          <a:ln w="9525">
            <a:noFill/>
            <a:miter lim="800000"/>
            <a:headEnd/>
            <a:tailEnd/>
          </a:ln>
        </p:spPr>
        <p:txBody>
          <a:bodyPr wrap="none">
            <a:spAutoFit/>
          </a:bodyPr>
          <a:lstStyle/>
          <a:p>
            <a:endParaRPr lang="en-US" sz="1200"/>
          </a:p>
        </p:txBody>
      </p:sp>
      <p:sp>
        <p:nvSpPr>
          <p:cNvPr id="2060" name="Text Box 12"/>
          <p:cNvSpPr txBox="1">
            <a:spLocks noChangeArrowheads="1"/>
          </p:cNvSpPr>
          <p:nvPr/>
        </p:nvSpPr>
        <p:spPr bwMode="auto">
          <a:xfrm>
            <a:off x="381000" y="4191000"/>
            <a:ext cx="2971800" cy="1754326"/>
          </a:xfrm>
          <a:prstGeom prst="rect">
            <a:avLst/>
          </a:prstGeom>
          <a:noFill/>
          <a:ln w="9525">
            <a:noFill/>
            <a:miter lim="800000"/>
            <a:headEnd/>
            <a:tailEnd/>
          </a:ln>
        </p:spPr>
        <p:txBody>
          <a:bodyPr wrap="square">
            <a:spAutoFit/>
          </a:bodyPr>
          <a:lstStyle/>
          <a:p>
            <a:r>
              <a:rPr lang="en-US" sz="1200" dirty="0"/>
              <a:t>Step 3:  What will we do to support student behavior?</a:t>
            </a:r>
          </a:p>
          <a:p>
            <a:r>
              <a:rPr lang="en-US" sz="1200" dirty="0" smtClean="0"/>
              <a:t>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dirty="0"/>
          </a:p>
        </p:txBody>
      </p:sp>
      <p:sp>
        <p:nvSpPr>
          <p:cNvPr id="2061" name="Text Box 13"/>
          <p:cNvSpPr txBox="1">
            <a:spLocks noChangeArrowheads="1"/>
          </p:cNvSpPr>
          <p:nvPr/>
        </p:nvSpPr>
        <p:spPr bwMode="auto">
          <a:xfrm>
            <a:off x="6461125" y="4071938"/>
            <a:ext cx="2454275" cy="1384995"/>
          </a:xfrm>
          <a:prstGeom prst="rect">
            <a:avLst/>
          </a:prstGeom>
          <a:noFill/>
          <a:ln w="9525">
            <a:noFill/>
            <a:miter lim="800000"/>
            <a:headEnd/>
            <a:tailEnd/>
          </a:ln>
        </p:spPr>
        <p:txBody>
          <a:bodyPr>
            <a:spAutoFit/>
          </a:bodyPr>
          <a:lstStyle/>
          <a:p>
            <a:r>
              <a:rPr lang="en-US" sz="1200" dirty="0"/>
              <a:t>Step 2:  What is the goal?</a:t>
            </a:r>
          </a:p>
          <a:p>
            <a:r>
              <a:rPr lang="en-US" sz="1200" dirty="0" smtClean="0"/>
              <a:t>______________________________________________________________________________________________________________________________________________________________________________</a:t>
            </a:r>
            <a:endParaRPr lang="en-US" sz="1200" dirty="0"/>
          </a:p>
        </p:txBody>
      </p:sp>
      <p:sp>
        <p:nvSpPr>
          <p:cNvPr id="2062" name="Text Box 14"/>
          <p:cNvSpPr txBox="1">
            <a:spLocks noChangeArrowheads="1"/>
          </p:cNvSpPr>
          <p:nvPr/>
        </p:nvSpPr>
        <p:spPr bwMode="auto">
          <a:xfrm>
            <a:off x="7604125" y="2551113"/>
            <a:ext cx="298450" cy="366712"/>
          </a:xfrm>
          <a:prstGeom prst="rect">
            <a:avLst/>
          </a:prstGeom>
          <a:noFill/>
          <a:ln w="9525">
            <a:noFill/>
            <a:miter lim="800000"/>
            <a:headEnd/>
            <a:tailEnd/>
          </a:ln>
        </p:spPr>
        <p:txBody>
          <a:bodyPr>
            <a:spAutoFit/>
          </a:bodyPr>
          <a:lstStyle/>
          <a:p>
            <a:endParaRPr lang="en-US">
              <a:cs typeface="Arial" charset="0"/>
            </a:endParaRPr>
          </a:p>
        </p:txBody>
      </p:sp>
      <p:sp>
        <p:nvSpPr>
          <p:cNvPr id="2063" name="AutoShape 15"/>
          <p:cNvSpPr>
            <a:spLocks noChangeArrowheads="1"/>
          </p:cNvSpPr>
          <p:nvPr/>
        </p:nvSpPr>
        <p:spPr bwMode="auto">
          <a:xfrm>
            <a:off x="7620000" y="2743200"/>
            <a:ext cx="533400" cy="976313"/>
          </a:xfrm>
          <a:prstGeom prst="downArrow">
            <a:avLst>
              <a:gd name="adj1" fmla="val 50000"/>
              <a:gd name="adj2" fmla="val 45759"/>
            </a:avLst>
          </a:prstGeom>
          <a:solidFill>
            <a:schemeClr val="accent1"/>
          </a:solidFill>
          <a:ln w="9525">
            <a:solidFill>
              <a:schemeClr val="tx1"/>
            </a:solidFill>
            <a:miter lim="800000"/>
            <a:headEnd/>
            <a:tailEnd/>
          </a:ln>
        </p:spPr>
        <p:txBody>
          <a:bodyPr vert="eaVert" wrap="none" anchor="ctr"/>
          <a:lstStyle/>
          <a:p>
            <a:endParaRPr lang="en-US"/>
          </a:p>
        </p:txBody>
      </p:sp>
      <p:sp>
        <p:nvSpPr>
          <p:cNvPr id="2064" name="Text Box 16"/>
          <p:cNvSpPr txBox="1">
            <a:spLocks noChangeArrowheads="1"/>
          </p:cNvSpPr>
          <p:nvPr/>
        </p:nvSpPr>
        <p:spPr bwMode="auto">
          <a:xfrm>
            <a:off x="4632325" y="5827713"/>
            <a:ext cx="184150" cy="366712"/>
          </a:xfrm>
          <a:prstGeom prst="rect">
            <a:avLst/>
          </a:prstGeom>
          <a:noFill/>
          <a:ln w="9525">
            <a:noFill/>
            <a:miter lim="800000"/>
            <a:headEnd/>
            <a:tailEnd/>
          </a:ln>
        </p:spPr>
        <p:txBody>
          <a:bodyPr wrap="none">
            <a:spAutoFit/>
          </a:bodyPr>
          <a:lstStyle/>
          <a:p>
            <a:endParaRPr lang="en-US"/>
          </a:p>
        </p:txBody>
      </p:sp>
      <p:sp>
        <p:nvSpPr>
          <p:cNvPr id="2065" name="AutoShape 17"/>
          <p:cNvSpPr>
            <a:spLocks noChangeArrowheads="1"/>
          </p:cNvSpPr>
          <p:nvPr/>
        </p:nvSpPr>
        <p:spPr bwMode="auto">
          <a:xfrm>
            <a:off x="4191000" y="5943600"/>
            <a:ext cx="1447800" cy="533400"/>
          </a:xfrm>
          <a:prstGeom prst="leftArrow">
            <a:avLst>
              <a:gd name="adj1" fmla="val 50000"/>
              <a:gd name="adj2" fmla="val 67857"/>
            </a:avLst>
          </a:prstGeom>
          <a:solidFill>
            <a:schemeClr val="accent1"/>
          </a:solidFill>
          <a:ln w="9525">
            <a:solidFill>
              <a:schemeClr val="tx1"/>
            </a:solidFill>
            <a:miter lim="800000"/>
            <a:headEnd/>
            <a:tailEnd/>
          </a:ln>
        </p:spPr>
        <p:txBody>
          <a:bodyPr wrap="none" anchor="ctr"/>
          <a:lstStyle/>
          <a:p>
            <a:endParaRPr lang="en-US"/>
          </a:p>
        </p:txBody>
      </p:sp>
      <p:sp>
        <p:nvSpPr>
          <p:cNvPr id="2066" name="Text Box 18"/>
          <p:cNvSpPr txBox="1">
            <a:spLocks noChangeArrowheads="1"/>
          </p:cNvSpPr>
          <p:nvPr/>
        </p:nvSpPr>
        <p:spPr bwMode="auto">
          <a:xfrm>
            <a:off x="1431925" y="3008313"/>
            <a:ext cx="184150" cy="366712"/>
          </a:xfrm>
          <a:prstGeom prst="rect">
            <a:avLst/>
          </a:prstGeom>
          <a:noFill/>
          <a:ln w="9525">
            <a:noFill/>
            <a:miter lim="800000"/>
            <a:headEnd/>
            <a:tailEnd/>
          </a:ln>
        </p:spPr>
        <p:txBody>
          <a:bodyPr wrap="none">
            <a:spAutoFit/>
          </a:bodyPr>
          <a:lstStyle/>
          <a:p>
            <a:endParaRPr lang="en-US"/>
          </a:p>
        </p:txBody>
      </p:sp>
      <p:sp>
        <p:nvSpPr>
          <p:cNvPr id="2067" name="AutoShape 19"/>
          <p:cNvSpPr>
            <a:spLocks noChangeArrowheads="1"/>
          </p:cNvSpPr>
          <p:nvPr/>
        </p:nvSpPr>
        <p:spPr bwMode="auto">
          <a:xfrm>
            <a:off x="1295400" y="2971800"/>
            <a:ext cx="609600" cy="1143000"/>
          </a:xfrm>
          <a:prstGeom prst="upArrow">
            <a:avLst>
              <a:gd name="adj1" fmla="val 50000"/>
              <a:gd name="adj2" fmla="val 46875"/>
            </a:avLst>
          </a:prstGeom>
          <a:solidFill>
            <a:schemeClr val="accent1"/>
          </a:solidFill>
          <a:ln w="9525">
            <a:solidFill>
              <a:schemeClr val="tx1"/>
            </a:solidFill>
            <a:miter lim="800000"/>
            <a:headEnd/>
            <a:tailEnd/>
          </a:ln>
        </p:spPr>
        <p:txBody>
          <a:bodyPr vert="eaVert" wrap="none" anchor="ctr"/>
          <a:lstStyle/>
          <a:p>
            <a:endParaRPr lang="en-US"/>
          </a:p>
        </p:txBody>
      </p:sp>
      <p:sp>
        <p:nvSpPr>
          <p:cNvPr id="2068" name="Text Box 20"/>
          <p:cNvSpPr txBox="1">
            <a:spLocks noChangeArrowheads="1"/>
          </p:cNvSpPr>
          <p:nvPr/>
        </p:nvSpPr>
        <p:spPr bwMode="auto">
          <a:xfrm>
            <a:off x="4556125" y="1027113"/>
            <a:ext cx="184150" cy="366712"/>
          </a:xfrm>
          <a:prstGeom prst="rect">
            <a:avLst/>
          </a:prstGeom>
          <a:noFill/>
          <a:ln w="9525">
            <a:noFill/>
            <a:miter lim="800000"/>
            <a:headEnd/>
            <a:tailEnd/>
          </a:ln>
        </p:spPr>
        <p:txBody>
          <a:bodyPr wrap="none">
            <a:spAutoFit/>
          </a:bodyPr>
          <a:lstStyle/>
          <a:p>
            <a:endParaRPr lang="en-US"/>
          </a:p>
        </p:txBody>
      </p:sp>
      <p:sp>
        <p:nvSpPr>
          <p:cNvPr id="2069" name="AutoShape 21"/>
          <p:cNvSpPr>
            <a:spLocks noChangeArrowheads="1"/>
          </p:cNvSpPr>
          <p:nvPr/>
        </p:nvSpPr>
        <p:spPr bwMode="auto">
          <a:xfrm>
            <a:off x="4343400" y="1066800"/>
            <a:ext cx="1219200" cy="533400"/>
          </a:xfrm>
          <a:prstGeom prst="rightArrow">
            <a:avLst>
              <a:gd name="adj1" fmla="val 50000"/>
              <a:gd name="adj2" fmla="val 57143"/>
            </a:avLst>
          </a:prstGeom>
          <a:solidFill>
            <a:schemeClr val="accent1"/>
          </a:solidFill>
          <a:ln w="9525">
            <a:solidFill>
              <a:schemeClr val="tx1"/>
            </a:solidFill>
            <a:miter lim="800000"/>
            <a:headEnd/>
            <a:tailEnd/>
          </a:ln>
        </p:spPr>
        <p:txBody>
          <a:bodyPr wrap="none" anchor="ctr"/>
          <a:lstStyle/>
          <a:p>
            <a:endParaRPr lang="en-US"/>
          </a:p>
        </p:txBody>
      </p:sp>
      <p:sp>
        <p:nvSpPr>
          <p:cNvPr id="22" name="Rectangle 13"/>
          <p:cNvSpPr>
            <a:spLocks noChangeArrowheads="1"/>
          </p:cNvSpPr>
          <p:nvPr/>
        </p:nvSpPr>
        <p:spPr bwMode="auto">
          <a:xfrm>
            <a:off x="6096000" y="5908376"/>
            <a:ext cx="2925762" cy="7191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116977" tIns="58489" rIns="116977" bIns="58489">
            <a:spAutoFit/>
          </a:bodyPr>
          <a:lstStyle/>
          <a:p>
            <a:pPr>
              <a:spcBef>
                <a:spcPct val="50000"/>
              </a:spcBef>
            </a:pPr>
            <a:r>
              <a:rPr lang="en-US" sz="1300" dirty="0">
                <a:solidFill>
                  <a:srgbClr val="000000"/>
                </a:solidFill>
                <a:latin typeface="Calibri" pitchFamily="34" charset="0"/>
                <a:ea typeface="MS PGothic" pitchFamily="34" charset="-128"/>
                <a:cs typeface="Times New Roman" pitchFamily="18" charset="0"/>
              </a:rPr>
              <a:t>(Adapted from Center on Positive Behavioral Interventions and Supports, University of Oregon, 2002)</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728364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Adolescent Brain</a:t>
            </a:r>
            <a:br>
              <a:rPr lang="en-US" dirty="0" smtClean="0"/>
            </a:br>
            <a:r>
              <a:rPr lang="en-US" dirty="0" smtClean="0"/>
              <a:t>David Dobbs: National Geographic</a:t>
            </a:r>
            <a:endParaRPr lang="en-US" dirty="0"/>
          </a:p>
        </p:txBody>
      </p:sp>
      <p:sp>
        <p:nvSpPr>
          <p:cNvPr id="10" name="Content Placeholder 9"/>
          <p:cNvSpPr>
            <a:spLocks noGrp="1"/>
          </p:cNvSpPr>
          <p:nvPr>
            <p:ph idx="1"/>
          </p:nvPr>
        </p:nvSpPr>
        <p:spPr/>
        <p:txBody>
          <a:bodyPr>
            <a:normAutofit fontScale="85000" lnSpcReduction="10000"/>
          </a:bodyPr>
          <a:lstStyle/>
          <a:p>
            <a:r>
              <a:rPr lang="en-US" dirty="0" smtClean="0"/>
              <a:t>Brain is not fully developed until age 25</a:t>
            </a:r>
          </a:p>
          <a:p>
            <a:pPr lvl="1"/>
            <a:r>
              <a:rPr lang="en-US" dirty="0" smtClean="0"/>
              <a:t>Clumsy at first but as it develops it gets better at balancing impulse, desire, goals, self-interest, rules, ethics, and even altruism, generating behavior that is more complex more sensible. </a:t>
            </a:r>
          </a:p>
          <a:p>
            <a:r>
              <a:rPr lang="en-US" dirty="0" smtClean="0"/>
              <a:t>Frontal Lobes are not fully connected (access is slower)</a:t>
            </a:r>
          </a:p>
          <a:p>
            <a:pPr lvl="1"/>
            <a:r>
              <a:rPr lang="en-US" dirty="0" smtClean="0"/>
              <a:t>Is that a good idea?, What is the consequence of this action?</a:t>
            </a:r>
          </a:p>
          <a:p>
            <a:r>
              <a:rPr lang="en-US" dirty="0" smtClean="0"/>
              <a:t>Nerve cells are sluggish- thin layer of myelin (white matter)</a:t>
            </a:r>
          </a:p>
          <a:p>
            <a:pPr lvl="1"/>
            <a:r>
              <a:rPr lang="en-US" dirty="0" smtClean="0"/>
              <a:t>Think insulation for electrical wiring</a:t>
            </a:r>
          </a:p>
          <a:p>
            <a:endParaRPr lang="en-US" dirty="0"/>
          </a:p>
        </p:txBody>
      </p:sp>
      <p:sp>
        <p:nvSpPr>
          <p:cNvPr id="4" name="Slide Number Placeholder 3"/>
          <p:cNvSpPr>
            <a:spLocks noGrp="1"/>
          </p:cNvSpPr>
          <p:nvPr>
            <p:ph type="sldNum" sz="quarter" idx="12"/>
          </p:nvPr>
        </p:nvSpPr>
        <p:spPr/>
        <p:txBody>
          <a:bodyPr/>
          <a:lstStyle/>
          <a:p>
            <a:fld id="{9F62F649-3381-4A19-A45A-A5B9D3AE99CF}"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Oval 2"/>
          <p:cNvSpPr>
            <a:spLocks noChangeArrowheads="1"/>
          </p:cNvSpPr>
          <p:nvPr/>
        </p:nvSpPr>
        <p:spPr bwMode="auto">
          <a:xfrm>
            <a:off x="2286000" y="1828800"/>
            <a:ext cx="2971800" cy="2590800"/>
          </a:xfrm>
          <a:prstGeom prst="ellipse">
            <a:avLst/>
          </a:prstGeom>
          <a:solidFill>
            <a:schemeClr val="accent1">
              <a:alpha val="50000"/>
            </a:schemeClr>
          </a:solidFill>
          <a:ln w="9525">
            <a:solidFill>
              <a:schemeClr val="tx1"/>
            </a:solidFill>
            <a:round/>
            <a:headEnd/>
            <a:tailEnd/>
          </a:ln>
          <a:effectLst/>
        </p:spPr>
        <p:txBody>
          <a:bodyPr wrap="none" anchor="ctr"/>
          <a:lstStyle/>
          <a:p>
            <a:pPr defTabSz="914400"/>
            <a:endParaRPr lang="en-US">
              <a:solidFill>
                <a:prstClr val="black"/>
              </a:solidFill>
            </a:endParaRPr>
          </a:p>
        </p:txBody>
      </p:sp>
      <p:sp>
        <p:nvSpPr>
          <p:cNvPr id="141315" name="Oval 3"/>
          <p:cNvSpPr>
            <a:spLocks noChangeArrowheads="1"/>
          </p:cNvSpPr>
          <p:nvPr/>
        </p:nvSpPr>
        <p:spPr bwMode="auto">
          <a:xfrm>
            <a:off x="3962400" y="1752600"/>
            <a:ext cx="2971800" cy="2590800"/>
          </a:xfrm>
          <a:prstGeom prst="ellipse">
            <a:avLst/>
          </a:prstGeom>
          <a:solidFill>
            <a:srgbClr val="FF33CC">
              <a:alpha val="50000"/>
            </a:srgbClr>
          </a:solidFill>
          <a:ln w="9525">
            <a:solidFill>
              <a:schemeClr val="tx1"/>
            </a:solidFill>
            <a:round/>
            <a:headEnd/>
            <a:tailEnd/>
          </a:ln>
          <a:effectLst/>
        </p:spPr>
        <p:txBody>
          <a:bodyPr wrap="none" anchor="ctr"/>
          <a:lstStyle/>
          <a:p>
            <a:pPr algn="ctr" defTabSz="914400"/>
            <a:endParaRPr lang="en-US">
              <a:solidFill>
                <a:prstClr val="black"/>
              </a:solidFill>
              <a:latin typeface="Arial" pitchFamily="34" charset="0"/>
            </a:endParaRPr>
          </a:p>
        </p:txBody>
      </p:sp>
      <p:sp>
        <p:nvSpPr>
          <p:cNvPr id="141316" name="Oval 4"/>
          <p:cNvSpPr>
            <a:spLocks noChangeArrowheads="1"/>
          </p:cNvSpPr>
          <p:nvPr/>
        </p:nvSpPr>
        <p:spPr bwMode="auto">
          <a:xfrm>
            <a:off x="3124200" y="3048000"/>
            <a:ext cx="2971800" cy="2590800"/>
          </a:xfrm>
          <a:prstGeom prst="ellipse">
            <a:avLst/>
          </a:prstGeom>
          <a:solidFill>
            <a:srgbClr val="FFFF00">
              <a:alpha val="50000"/>
            </a:srgbClr>
          </a:solidFill>
          <a:ln w="9525">
            <a:solidFill>
              <a:schemeClr val="tx1"/>
            </a:solidFill>
            <a:round/>
            <a:headEnd/>
            <a:tailEnd/>
          </a:ln>
          <a:effectLst/>
        </p:spPr>
        <p:txBody>
          <a:bodyPr wrap="none" anchor="ctr"/>
          <a:lstStyle/>
          <a:p>
            <a:pPr algn="ctr" defTabSz="914400"/>
            <a:endParaRPr lang="en-US" sz="2400">
              <a:solidFill>
                <a:prstClr val="black"/>
              </a:solidFill>
              <a:latin typeface="Arial" pitchFamily="34" charset="0"/>
            </a:endParaRPr>
          </a:p>
        </p:txBody>
      </p:sp>
      <p:sp>
        <p:nvSpPr>
          <p:cNvPr id="141317" name="Text Box 5"/>
          <p:cNvSpPr txBox="1">
            <a:spLocks noChangeArrowheads="1"/>
          </p:cNvSpPr>
          <p:nvPr/>
        </p:nvSpPr>
        <p:spPr bwMode="auto">
          <a:xfrm>
            <a:off x="3124200" y="2286000"/>
            <a:ext cx="1219200" cy="639763"/>
          </a:xfrm>
          <a:prstGeom prst="rect">
            <a:avLst/>
          </a:prstGeom>
          <a:noFill/>
          <a:ln w="9525">
            <a:noFill/>
            <a:miter lim="800000"/>
            <a:headEnd/>
            <a:tailEnd/>
          </a:ln>
          <a:effectLst/>
        </p:spPr>
        <p:txBody>
          <a:bodyPr>
            <a:spAutoFit/>
          </a:bodyPr>
          <a:lstStyle/>
          <a:p>
            <a:pPr defTabSz="914400"/>
            <a:r>
              <a:rPr lang="en-US" sz="1200">
                <a:solidFill>
                  <a:prstClr val="black"/>
                </a:solidFill>
                <a:latin typeface="Arial" pitchFamily="34" charset="0"/>
              </a:rPr>
              <a:t>SYSTEMS – Support Staff Behavior</a:t>
            </a:r>
          </a:p>
        </p:txBody>
      </p:sp>
      <p:sp>
        <p:nvSpPr>
          <p:cNvPr id="141318" name="Text Box 6"/>
          <p:cNvSpPr txBox="1">
            <a:spLocks noChangeArrowheads="1"/>
          </p:cNvSpPr>
          <p:nvPr/>
        </p:nvSpPr>
        <p:spPr bwMode="auto">
          <a:xfrm>
            <a:off x="3962400" y="4495800"/>
            <a:ext cx="2057400" cy="457200"/>
          </a:xfrm>
          <a:prstGeom prst="rect">
            <a:avLst/>
          </a:prstGeom>
          <a:noFill/>
          <a:ln w="9525">
            <a:noFill/>
            <a:miter lim="800000"/>
            <a:headEnd/>
            <a:tailEnd/>
          </a:ln>
          <a:effectLst/>
        </p:spPr>
        <p:txBody>
          <a:bodyPr>
            <a:spAutoFit/>
          </a:bodyPr>
          <a:lstStyle/>
          <a:p>
            <a:pPr defTabSz="914400"/>
            <a:r>
              <a:rPr lang="en-US" sz="1200">
                <a:solidFill>
                  <a:prstClr val="black"/>
                </a:solidFill>
                <a:latin typeface="Arial" pitchFamily="34" charset="0"/>
              </a:rPr>
              <a:t> PRACTICES –</a:t>
            </a:r>
          </a:p>
          <a:p>
            <a:pPr defTabSz="914400"/>
            <a:r>
              <a:rPr lang="en-US" sz="1200">
                <a:solidFill>
                  <a:prstClr val="black"/>
                </a:solidFill>
                <a:latin typeface="Arial" pitchFamily="34" charset="0"/>
              </a:rPr>
              <a:t> Support Student Behavior</a:t>
            </a:r>
          </a:p>
        </p:txBody>
      </p:sp>
      <p:sp>
        <p:nvSpPr>
          <p:cNvPr id="141319" name="Text Box 7"/>
          <p:cNvSpPr txBox="1">
            <a:spLocks noChangeArrowheads="1"/>
          </p:cNvSpPr>
          <p:nvPr/>
        </p:nvSpPr>
        <p:spPr bwMode="auto">
          <a:xfrm>
            <a:off x="5334000" y="2209800"/>
            <a:ext cx="1143000" cy="822325"/>
          </a:xfrm>
          <a:prstGeom prst="rect">
            <a:avLst/>
          </a:prstGeom>
          <a:noFill/>
          <a:ln w="9525">
            <a:noFill/>
            <a:miter lim="800000"/>
            <a:headEnd/>
            <a:tailEnd/>
          </a:ln>
          <a:effectLst/>
        </p:spPr>
        <p:txBody>
          <a:bodyPr>
            <a:spAutoFit/>
          </a:bodyPr>
          <a:lstStyle/>
          <a:p>
            <a:pPr defTabSz="914400"/>
            <a:r>
              <a:rPr lang="en-US" sz="1200">
                <a:solidFill>
                  <a:prstClr val="black"/>
                </a:solidFill>
                <a:latin typeface="Arial" pitchFamily="34" charset="0"/>
              </a:rPr>
              <a:t>DATA – Supports Decision Making</a:t>
            </a:r>
          </a:p>
        </p:txBody>
      </p:sp>
      <p:sp>
        <p:nvSpPr>
          <p:cNvPr id="141320" name="Text Box 8"/>
          <p:cNvSpPr txBox="1">
            <a:spLocks noChangeArrowheads="1"/>
          </p:cNvSpPr>
          <p:nvPr/>
        </p:nvSpPr>
        <p:spPr bwMode="auto">
          <a:xfrm>
            <a:off x="304800" y="228600"/>
            <a:ext cx="8112125" cy="976313"/>
          </a:xfrm>
          <a:prstGeom prst="rect">
            <a:avLst/>
          </a:prstGeom>
          <a:noFill/>
          <a:ln w="9525">
            <a:noFill/>
            <a:miter lim="800000"/>
            <a:headEnd/>
            <a:tailEnd/>
          </a:ln>
          <a:effectLst/>
        </p:spPr>
        <p:txBody>
          <a:bodyPr>
            <a:spAutoFit/>
          </a:bodyPr>
          <a:lstStyle/>
          <a:p>
            <a:pPr defTabSz="914400"/>
            <a:r>
              <a:rPr lang="en-US" b="1">
                <a:solidFill>
                  <a:srgbClr val="1F497D"/>
                </a:solidFill>
                <a:latin typeface="Times New Roman" pitchFamily="18" charset="0"/>
              </a:rPr>
              <a:t>PBIS “3-Circles” Problem-Solving Worksheet</a:t>
            </a:r>
          </a:p>
          <a:p>
            <a:pPr defTabSz="914400"/>
            <a:r>
              <a:rPr lang="en-US" b="1">
                <a:solidFill>
                  <a:srgbClr val="1F497D"/>
                </a:solidFill>
                <a:latin typeface="Times New Roman" pitchFamily="18" charset="0"/>
              </a:rPr>
              <a:t>Targeted Problem: </a:t>
            </a:r>
            <a:r>
              <a:rPr lang="en-US" sz="1200">
                <a:solidFill>
                  <a:srgbClr val="1F497D"/>
                </a:solidFill>
                <a:latin typeface="Lucida Handwriting" pitchFamily="66" charset="0"/>
              </a:rPr>
              <a:t>  Behavior in  the cafeteria</a:t>
            </a:r>
            <a:r>
              <a:rPr lang="en-US" sz="4000" b="1">
                <a:solidFill>
                  <a:srgbClr val="1F497D"/>
                </a:solidFill>
                <a:latin typeface="Times New Roman" pitchFamily="18" charset="0"/>
              </a:rPr>
              <a:t> </a:t>
            </a:r>
            <a:endParaRPr lang="en-US" sz="3200" b="1">
              <a:solidFill>
                <a:srgbClr val="1F497D"/>
              </a:solidFill>
              <a:latin typeface="Times New Roman" pitchFamily="18" charset="0"/>
            </a:endParaRPr>
          </a:p>
        </p:txBody>
      </p:sp>
      <p:sp>
        <p:nvSpPr>
          <p:cNvPr id="141321" name="Text Box 9"/>
          <p:cNvSpPr txBox="1">
            <a:spLocks noChangeArrowheads="1"/>
          </p:cNvSpPr>
          <p:nvPr/>
        </p:nvSpPr>
        <p:spPr bwMode="auto">
          <a:xfrm>
            <a:off x="6461125" y="1023938"/>
            <a:ext cx="2454275" cy="1187450"/>
          </a:xfrm>
          <a:prstGeom prst="rect">
            <a:avLst/>
          </a:prstGeom>
          <a:noFill/>
          <a:ln w="9525">
            <a:noFill/>
            <a:miter lim="800000"/>
            <a:headEnd/>
            <a:tailEnd/>
          </a:ln>
          <a:effectLst/>
        </p:spPr>
        <p:txBody>
          <a:bodyPr>
            <a:spAutoFit/>
          </a:bodyPr>
          <a:lstStyle/>
          <a:p>
            <a:pPr defTabSz="914400"/>
            <a:r>
              <a:rPr lang="en-US" sz="1200">
                <a:solidFill>
                  <a:prstClr val="black"/>
                </a:solidFill>
                <a:latin typeface="Arial" pitchFamily="34" charset="0"/>
              </a:rPr>
              <a:t>Step 1:  What does the data say?</a:t>
            </a:r>
          </a:p>
          <a:p>
            <a:pPr defTabSz="914400"/>
            <a:endParaRPr lang="en-US" sz="1200">
              <a:solidFill>
                <a:prstClr val="black"/>
              </a:solidFill>
              <a:latin typeface="Arial" pitchFamily="34" charset="0"/>
            </a:endParaRPr>
          </a:p>
          <a:p>
            <a:pPr defTabSz="914400"/>
            <a:r>
              <a:rPr lang="en-US" sz="1200">
                <a:solidFill>
                  <a:prstClr val="black"/>
                </a:solidFill>
                <a:latin typeface="Lucida Handwriting" pitchFamily="66" charset="0"/>
              </a:rPr>
              <a:t>38% of the ODR’s last month were for disrespect and disruption in the cafeteria.</a:t>
            </a:r>
          </a:p>
        </p:txBody>
      </p:sp>
      <p:sp>
        <p:nvSpPr>
          <p:cNvPr id="141322" name="Text Box 10"/>
          <p:cNvSpPr txBox="1">
            <a:spLocks noChangeArrowheads="1"/>
          </p:cNvSpPr>
          <p:nvPr/>
        </p:nvSpPr>
        <p:spPr bwMode="auto">
          <a:xfrm>
            <a:off x="152400" y="1219200"/>
            <a:ext cx="3352800" cy="2492990"/>
          </a:xfrm>
          <a:prstGeom prst="rect">
            <a:avLst/>
          </a:prstGeom>
          <a:noFill/>
          <a:ln w="9525">
            <a:noFill/>
            <a:miter lim="800000"/>
            <a:headEnd/>
            <a:tailEnd/>
          </a:ln>
          <a:effectLst/>
        </p:spPr>
        <p:txBody>
          <a:bodyPr>
            <a:spAutoFit/>
          </a:bodyPr>
          <a:lstStyle/>
          <a:p>
            <a:pPr marL="342900" indent="-342900" defTabSz="914400"/>
            <a:r>
              <a:rPr lang="en-US" sz="1200" dirty="0">
                <a:solidFill>
                  <a:prstClr val="black"/>
                </a:solidFill>
                <a:latin typeface="Arial" pitchFamily="34" charset="0"/>
              </a:rPr>
              <a:t>Step 4:  What will we do to support staff?</a:t>
            </a:r>
          </a:p>
          <a:p>
            <a:pPr marL="342900" indent="-342900" defTabSz="914400"/>
            <a:endParaRPr lang="en-US" sz="1200" dirty="0">
              <a:solidFill>
                <a:prstClr val="black"/>
              </a:solidFill>
              <a:latin typeface="Arial" pitchFamily="34" charset="0"/>
            </a:endParaRPr>
          </a:p>
          <a:p>
            <a:pPr marL="342900" indent="-342900" defTabSz="914400">
              <a:buFontTx/>
              <a:buAutoNum type="arabicPeriod"/>
            </a:pPr>
            <a:r>
              <a:rPr lang="en-US" sz="1200" dirty="0">
                <a:solidFill>
                  <a:prstClr val="black"/>
                </a:solidFill>
                <a:latin typeface="Lucida Handwriting" pitchFamily="66" charset="0"/>
              </a:rPr>
              <a:t>Train lunchroom staff to teach cafeteria expectations.</a:t>
            </a:r>
          </a:p>
          <a:p>
            <a:pPr marL="342900" indent="-342900" defTabSz="914400">
              <a:buFontTx/>
              <a:buAutoNum type="arabicPeriod"/>
            </a:pPr>
            <a:r>
              <a:rPr lang="en-US" sz="1200" dirty="0">
                <a:solidFill>
                  <a:prstClr val="black"/>
                </a:solidFill>
                <a:latin typeface="Lucida Handwriting" pitchFamily="66" charset="0"/>
              </a:rPr>
              <a:t>Admin. m</a:t>
            </a:r>
            <a:r>
              <a:rPr lang="en-US" sz="1200" dirty="0" smtClean="0">
                <a:solidFill>
                  <a:prstClr val="black"/>
                </a:solidFill>
                <a:latin typeface="Lucida Handwriting" pitchFamily="66" charset="0"/>
              </a:rPr>
              <a:t>onitor </a:t>
            </a:r>
            <a:r>
              <a:rPr lang="en-US" sz="1200" dirty="0">
                <a:solidFill>
                  <a:prstClr val="black"/>
                </a:solidFill>
                <a:latin typeface="Lucida Handwriting" pitchFamily="66" charset="0"/>
              </a:rPr>
              <a:t>and demonstrate appropriate use of “gotchas’ for workers.</a:t>
            </a:r>
          </a:p>
          <a:p>
            <a:pPr marL="342900" indent="-342900" defTabSz="914400">
              <a:buFontTx/>
              <a:buAutoNum type="arabicPeriod"/>
            </a:pPr>
            <a:r>
              <a:rPr lang="en-US" sz="1200" dirty="0">
                <a:solidFill>
                  <a:prstClr val="black"/>
                </a:solidFill>
                <a:latin typeface="Lucida Handwriting" pitchFamily="66" charset="0"/>
              </a:rPr>
              <a:t>Admin. provide additional active supervision in café.</a:t>
            </a:r>
          </a:p>
          <a:p>
            <a:pPr marL="342900" indent="-342900" defTabSz="914400">
              <a:buFontTx/>
              <a:buAutoNum type="arabicPeriod"/>
            </a:pPr>
            <a:r>
              <a:rPr lang="en-US" sz="1200" dirty="0">
                <a:solidFill>
                  <a:prstClr val="black"/>
                </a:solidFill>
                <a:latin typeface="Lucida Handwriting" pitchFamily="66" charset="0"/>
              </a:rPr>
              <a:t>Advise teaching staff of new procedures.</a:t>
            </a:r>
          </a:p>
          <a:p>
            <a:pPr marL="342900" indent="-342900" defTabSz="914400">
              <a:buFontTx/>
              <a:buAutoNum type="arabicPeriod"/>
            </a:pPr>
            <a:r>
              <a:rPr lang="en-US" sz="1200" dirty="0">
                <a:solidFill>
                  <a:prstClr val="black"/>
                </a:solidFill>
                <a:latin typeface="Lucida Handwriting" pitchFamily="66" charset="0"/>
              </a:rPr>
              <a:t>Provide data feedback to staff.</a:t>
            </a:r>
          </a:p>
          <a:p>
            <a:pPr marL="342900" indent="-342900" defTabSz="914400">
              <a:buFontTx/>
              <a:buAutoNum type="arabicPeriod"/>
            </a:pPr>
            <a:endParaRPr lang="en-US" sz="1200" dirty="0">
              <a:solidFill>
                <a:prstClr val="black"/>
              </a:solidFill>
              <a:latin typeface="Lucida Handwriting" pitchFamily="66" charset="0"/>
            </a:endParaRPr>
          </a:p>
        </p:txBody>
      </p:sp>
      <p:sp>
        <p:nvSpPr>
          <p:cNvPr id="141323" name="Text Box 11"/>
          <p:cNvSpPr txBox="1">
            <a:spLocks noChangeArrowheads="1"/>
          </p:cNvSpPr>
          <p:nvPr/>
        </p:nvSpPr>
        <p:spPr bwMode="auto">
          <a:xfrm>
            <a:off x="746125" y="4071938"/>
            <a:ext cx="184150" cy="274637"/>
          </a:xfrm>
          <a:prstGeom prst="rect">
            <a:avLst/>
          </a:prstGeom>
          <a:noFill/>
          <a:ln w="9525">
            <a:noFill/>
            <a:miter lim="800000"/>
            <a:headEnd/>
            <a:tailEnd/>
          </a:ln>
          <a:effectLst/>
        </p:spPr>
        <p:txBody>
          <a:bodyPr wrap="none">
            <a:spAutoFit/>
          </a:bodyPr>
          <a:lstStyle/>
          <a:p>
            <a:pPr defTabSz="914400"/>
            <a:endParaRPr lang="en-US" sz="1200">
              <a:solidFill>
                <a:prstClr val="black"/>
              </a:solidFill>
              <a:latin typeface="Arial" pitchFamily="34" charset="0"/>
            </a:endParaRPr>
          </a:p>
        </p:txBody>
      </p:sp>
      <p:sp>
        <p:nvSpPr>
          <p:cNvPr id="141324" name="Text Box 12"/>
          <p:cNvSpPr txBox="1">
            <a:spLocks noChangeArrowheads="1"/>
          </p:cNvSpPr>
          <p:nvPr/>
        </p:nvSpPr>
        <p:spPr bwMode="auto">
          <a:xfrm>
            <a:off x="228600" y="4191000"/>
            <a:ext cx="3886200" cy="2647950"/>
          </a:xfrm>
          <a:prstGeom prst="rect">
            <a:avLst/>
          </a:prstGeom>
          <a:noFill/>
          <a:ln w="9525">
            <a:noFill/>
            <a:miter lim="800000"/>
            <a:headEnd/>
            <a:tailEnd/>
          </a:ln>
          <a:effectLst/>
        </p:spPr>
        <p:txBody>
          <a:bodyPr>
            <a:spAutoFit/>
          </a:bodyPr>
          <a:lstStyle/>
          <a:p>
            <a:pPr marL="342900" indent="-342900" defTabSz="914400"/>
            <a:r>
              <a:rPr lang="en-US" sz="1200">
                <a:solidFill>
                  <a:prstClr val="black"/>
                </a:solidFill>
                <a:latin typeface="Arial" pitchFamily="34" charset="0"/>
              </a:rPr>
              <a:t>Step 3:  What will we do to support student behavior?</a:t>
            </a:r>
          </a:p>
          <a:p>
            <a:pPr marL="342900" indent="-342900" defTabSz="914400"/>
            <a:endParaRPr lang="en-US" sz="1200">
              <a:solidFill>
                <a:prstClr val="black"/>
              </a:solidFill>
              <a:latin typeface="Arial" pitchFamily="34" charset="0"/>
            </a:endParaRPr>
          </a:p>
          <a:p>
            <a:pPr marL="342900" indent="-342900" defTabSz="914400">
              <a:buFontTx/>
              <a:buAutoNum type="arabicPeriod"/>
            </a:pPr>
            <a:r>
              <a:rPr lang="en-US" sz="1200">
                <a:solidFill>
                  <a:prstClr val="black"/>
                </a:solidFill>
                <a:latin typeface="Lucida Handwriting" pitchFamily="66" charset="0"/>
              </a:rPr>
              <a:t>Teach “Cafeteria Expectations” in context.</a:t>
            </a:r>
          </a:p>
          <a:p>
            <a:pPr marL="342900" indent="-342900" defTabSz="914400">
              <a:buFontTx/>
              <a:buAutoNum type="arabicPeriod"/>
            </a:pPr>
            <a:r>
              <a:rPr lang="en-US" sz="1200">
                <a:solidFill>
                  <a:prstClr val="black"/>
                </a:solidFill>
                <a:latin typeface="Lucida Handwriting" pitchFamily="66" charset="0"/>
              </a:rPr>
              <a:t>Classroom teachers to provide pre-corrections prior to dismissing class to lunch.</a:t>
            </a:r>
          </a:p>
          <a:p>
            <a:pPr marL="342900" indent="-342900" defTabSz="914400">
              <a:buFontTx/>
              <a:buAutoNum type="arabicPeriod"/>
            </a:pPr>
            <a:r>
              <a:rPr lang="en-US" sz="1200">
                <a:solidFill>
                  <a:prstClr val="black"/>
                </a:solidFill>
                <a:latin typeface="Lucida Handwriting" pitchFamily="66" charset="0"/>
              </a:rPr>
              <a:t>Implement special “gotcha” system by class to earn class-wide recognition &amp; privilege..</a:t>
            </a:r>
          </a:p>
          <a:p>
            <a:pPr marL="342900" indent="-342900" defTabSz="914400">
              <a:buFontTx/>
              <a:buAutoNum type="arabicPeriod"/>
            </a:pPr>
            <a:r>
              <a:rPr lang="en-US" sz="1200">
                <a:solidFill>
                  <a:prstClr val="black"/>
                </a:solidFill>
                <a:latin typeface="Lucida Handwriting" pitchFamily="66" charset="0"/>
              </a:rPr>
              <a:t>Use “stop light” system for monitoring noise level.</a:t>
            </a:r>
          </a:p>
          <a:p>
            <a:pPr marL="342900" indent="-342900" defTabSz="914400">
              <a:buFontTx/>
              <a:buAutoNum type="arabicPeriod"/>
            </a:pPr>
            <a:r>
              <a:rPr lang="en-US" sz="1200">
                <a:solidFill>
                  <a:prstClr val="black"/>
                </a:solidFill>
                <a:latin typeface="Lucida Handwriting" pitchFamily="66" charset="0"/>
              </a:rPr>
              <a:t>Use a “silent table” to isolate chronic rule-violators.</a:t>
            </a:r>
          </a:p>
        </p:txBody>
      </p:sp>
      <p:sp>
        <p:nvSpPr>
          <p:cNvPr id="141325" name="Text Box 13"/>
          <p:cNvSpPr txBox="1">
            <a:spLocks noChangeArrowheads="1"/>
          </p:cNvSpPr>
          <p:nvPr/>
        </p:nvSpPr>
        <p:spPr bwMode="auto">
          <a:xfrm>
            <a:off x="6461125" y="4071938"/>
            <a:ext cx="2454275" cy="1370012"/>
          </a:xfrm>
          <a:prstGeom prst="rect">
            <a:avLst/>
          </a:prstGeom>
          <a:noFill/>
          <a:ln w="9525">
            <a:noFill/>
            <a:miter lim="800000"/>
            <a:headEnd/>
            <a:tailEnd/>
          </a:ln>
          <a:effectLst/>
        </p:spPr>
        <p:txBody>
          <a:bodyPr>
            <a:spAutoFit/>
          </a:bodyPr>
          <a:lstStyle/>
          <a:p>
            <a:pPr defTabSz="914400"/>
            <a:r>
              <a:rPr lang="en-US" sz="1200">
                <a:solidFill>
                  <a:prstClr val="black"/>
                </a:solidFill>
                <a:latin typeface="Arial" pitchFamily="34" charset="0"/>
              </a:rPr>
              <a:t>Step 2:  What is the goal?</a:t>
            </a:r>
          </a:p>
          <a:p>
            <a:pPr defTabSz="914400"/>
            <a:endParaRPr lang="en-US" sz="1200">
              <a:solidFill>
                <a:prstClr val="black"/>
              </a:solidFill>
              <a:latin typeface="Arial" pitchFamily="34" charset="0"/>
            </a:endParaRPr>
          </a:p>
          <a:p>
            <a:pPr defTabSz="914400"/>
            <a:r>
              <a:rPr lang="en-US" sz="1200">
                <a:solidFill>
                  <a:prstClr val="black"/>
                </a:solidFill>
                <a:latin typeface="Lucida Handwriting" pitchFamily="66" charset="0"/>
              </a:rPr>
              <a:t>Reduce ODR’s from the cafeteria by 50% (from an average of 19 per month to no more than  9 or 10 per month).</a:t>
            </a:r>
          </a:p>
        </p:txBody>
      </p:sp>
      <p:sp>
        <p:nvSpPr>
          <p:cNvPr id="141326" name="Text Box 14"/>
          <p:cNvSpPr txBox="1">
            <a:spLocks noChangeArrowheads="1"/>
          </p:cNvSpPr>
          <p:nvPr/>
        </p:nvSpPr>
        <p:spPr bwMode="auto">
          <a:xfrm>
            <a:off x="7604125" y="2551113"/>
            <a:ext cx="298450" cy="366712"/>
          </a:xfrm>
          <a:prstGeom prst="rect">
            <a:avLst/>
          </a:prstGeom>
          <a:noFill/>
          <a:ln w="9525">
            <a:noFill/>
            <a:miter lim="800000"/>
            <a:headEnd/>
            <a:tailEnd/>
          </a:ln>
          <a:effectLst/>
        </p:spPr>
        <p:txBody>
          <a:bodyPr>
            <a:spAutoFit/>
          </a:bodyPr>
          <a:lstStyle/>
          <a:p>
            <a:pPr defTabSz="914400"/>
            <a:endParaRPr lang="en-US">
              <a:solidFill>
                <a:prstClr val="black"/>
              </a:solidFill>
              <a:latin typeface="Arial" pitchFamily="34" charset="0"/>
              <a:cs typeface="Arial" pitchFamily="34" charset="0"/>
            </a:endParaRPr>
          </a:p>
        </p:txBody>
      </p:sp>
      <p:sp>
        <p:nvSpPr>
          <p:cNvPr id="141327" name="AutoShape 15"/>
          <p:cNvSpPr>
            <a:spLocks noChangeArrowheads="1"/>
          </p:cNvSpPr>
          <p:nvPr/>
        </p:nvSpPr>
        <p:spPr bwMode="auto">
          <a:xfrm>
            <a:off x="7620000" y="2743200"/>
            <a:ext cx="533400" cy="976313"/>
          </a:xfrm>
          <a:prstGeom prst="downArrow">
            <a:avLst>
              <a:gd name="adj1" fmla="val 50000"/>
              <a:gd name="adj2" fmla="val 45759"/>
            </a:avLst>
          </a:prstGeom>
          <a:solidFill>
            <a:schemeClr val="accent1"/>
          </a:solidFill>
          <a:ln w="9525">
            <a:solidFill>
              <a:schemeClr val="tx1"/>
            </a:solidFill>
            <a:miter lim="800000"/>
            <a:headEnd/>
            <a:tailEnd/>
          </a:ln>
          <a:effectLst/>
        </p:spPr>
        <p:txBody>
          <a:bodyPr vert="eaVert" wrap="none" anchor="ctr"/>
          <a:lstStyle/>
          <a:p>
            <a:pPr defTabSz="914400"/>
            <a:endParaRPr lang="en-US">
              <a:solidFill>
                <a:prstClr val="black"/>
              </a:solidFill>
            </a:endParaRPr>
          </a:p>
        </p:txBody>
      </p:sp>
      <p:sp>
        <p:nvSpPr>
          <p:cNvPr id="141328" name="Text Box 16"/>
          <p:cNvSpPr txBox="1">
            <a:spLocks noChangeArrowheads="1"/>
          </p:cNvSpPr>
          <p:nvPr/>
        </p:nvSpPr>
        <p:spPr bwMode="auto">
          <a:xfrm>
            <a:off x="4632325" y="5827713"/>
            <a:ext cx="184150" cy="366712"/>
          </a:xfrm>
          <a:prstGeom prst="rect">
            <a:avLst/>
          </a:prstGeom>
          <a:noFill/>
          <a:ln w="9525">
            <a:noFill/>
            <a:miter lim="800000"/>
            <a:headEnd/>
            <a:tailEnd/>
          </a:ln>
          <a:effectLst/>
        </p:spPr>
        <p:txBody>
          <a:bodyPr wrap="none">
            <a:spAutoFit/>
          </a:bodyPr>
          <a:lstStyle/>
          <a:p>
            <a:pPr defTabSz="914400"/>
            <a:endParaRPr lang="en-US">
              <a:solidFill>
                <a:prstClr val="black"/>
              </a:solidFill>
              <a:latin typeface="Arial" pitchFamily="34" charset="0"/>
            </a:endParaRPr>
          </a:p>
        </p:txBody>
      </p:sp>
      <p:sp>
        <p:nvSpPr>
          <p:cNvPr id="141329" name="AutoShape 17"/>
          <p:cNvSpPr>
            <a:spLocks noChangeArrowheads="1"/>
          </p:cNvSpPr>
          <p:nvPr/>
        </p:nvSpPr>
        <p:spPr bwMode="auto">
          <a:xfrm>
            <a:off x="4191000" y="5943600"/>
            <a:ext cx="1447800" cy="533400"/>
          </a:xfrm>
          <a:prstGeom prst="leftArrow">
            <a:avLst>
              <a:gd name="adj1" fmla="val 50000"/>
              <a:gd name="adj2" fmla="val 67857"/>
            </a:avLst>
          </a:prstGeom>
          <a:solidFill>
            <a:schemeClr val="accent1"/>
          </a:solidFill>
          <a:ln w="9525">
            <a:solidFill>
              <a:schemeClr val="tx1"/>
            </a:solidFill>
            <a:miter lim="800000"/>
            <a:headEnd/>
            <a:tailEnd/>
          </a:ln>
          <a:effectLst/>
        </p:spPr>
        <p:txBody>
          <a:bodyPr wrap="none" anchor="ctr"/>
          <a:lstStyle/>
          <a:p>
            <a:pPr defTabSz="914400"/>
            <a:endParaRPr lang="en-US">
              <a:solidFill>
                <a:prstClr val="black"/>
              </a:solidFill>
            </a:endParaRPr>
          </a:p>
        </p:txBody>
      </p:sp>
      <p:sp>
        <p:nvSpPr>
          <p:cNvPr id="141330" name="Text Box 18"/>
          <p:cNvSpPr txBox="1">
            <a:spLocks noChangeArrowheads="1"/>
          </p:cNvSpPr>
          <p:nvPr/>
        </p:nvSpPr>
        <p:spPr bwMode="auto">
          <a:xfrm>
            <a:off x="1431925" y="3008313"/>
            <a:ext cx="184150" cy="366712"/>
          </a:xfrm>
          <a:prstGeom prst="rect">
            <a:avLst/>
          </a:prstGeom>
          <a:noFill/>
          <a:ln w="9525">
            <a:noFill/>
            <a:miter lim="800000"/>
            <a:headEnd/>
            <a:tailEnd/>
          </a:ln>
          <a:effectLst/>
        </p:spPr>
        <p:txBody>
          <a:bodyPr wrap="none">
            <a:spAutoFit/>
          </a:bodyPr>
          <a:lstStyle/>
          <a:p>
            <a:pPr defTabSz="914400"/>
            <a:endParaRPr lang="en-US">
              <a:solidFill>
                <a:prstClr val="black"/>
              </a:solidFill>
              <a:latin typeface="Arial" pitchFamily="34" charset="0"/>
            </a:endParaRPr>
          </a:p>
        </p:txBody>
      </p:sp>
      <p:sp>
        <p:nvSpPr>
          <p:cNvPr id="141331" name="AutoShape 19"/>
          <p:cNvSpPr>
            <a:spLocks noChangeArrowheads="1"/>
          </p:cNvSpPr>
          <p:nvPr/>
        </p:nvSpPr>
        <p:spPr bwMode="auto">
          <a:xfrm>
            <a:off x="1295400" y="3505200"/>
            <a:ext cx="609600" cy="609600"/>
          </a:xfrm>
          <a:prstGeom prst="up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pPr defTabSz="914400"/>
            <a:endParaRPr lang="en-US">
              <a:solidFill>
                <a:prstClr val="black"/>
              </a:solidFill>
            </a:endParaRPr>
          </a:p>
        </p:txBody>
      </p:sp>
      <p:sp>
        <p:nvSpPr>
          <p:cNvPr id="141332" name="Text Box 20"/>
          <p:cNvSpPr txBox="1">
            <a:spLocks noChangeArrowheads="1"/>
          </p:cNvSpPr>
          <p:nvPr/>
        </p:nvSpPr>
        <p:spPr bwMode="auto">
          <a:xfrm>
            <a:off x="4556125" y="1027113"/>
            <a:ext cx="184150" cy="366712"/>
          </a:xfrm>
          <a:prstGeom prst="rect">
            <a:avLst/>
          </a:prstGeom>
          <a:noFill/>
          <a:ln w="9525">
            <a:noFill/>
            <a:miter lim="800000"/>
            <a:headEnd/>
            <a:tailEnd/>
          </a:ln>
          <a:effectLst/>
        </p:spPr>
        <p:txBody>
          <a:bodyPr wrap="none">
            <a:spAutoFit/>
          </a:bodyPr>
          <a:lstStyle/>
          <a:p>
            <a:pPr defTabSz="914400"/>
            <a:endParaRPr lang="en-US">
              <a:solidFill>
                <a:prstClr val="black"/>
              </a:solidFill>
              <a:latin typeface="Arial" pitchFamily="34" charset="0"/>
            </a:endParaRPr>
          </a:p>
        </p:txBody>
      </p:sp>
      <p:sp>
        <p:nvSpPr>
          <p:cNvPr id="141333" name="AutoShape 21"/>
          <p:cNvSpPr>
            <a:spLocks noChangeArrowheads="1"/>
          </p:cNvSpPr>
          <p:nvPr/>
        </p:nvSpPr>
        <p:spPr bwMode="auto">
          <a:xfrm>
            <a:off x="4343400" y="1066800"/>
            <a:ext cx="1219200" cy="533400"/>
          </a:xfrm>
          <a:prstGeom prst="rightArrow">
            <a:avLst>
              <a:gd name="adj1" fmla="val 50000"/>
              <a:gd name="adj2" fmla="val 57143"/>
            </a:avLst>
          </a:prstGeom>
          <a:solidFill>
            <a:schemeClr val="accent1"/>
          </a:solidFill>
          <a:ln w="9525">
            <a:solidFill>
              <a:schemeClr val="tx1"/>
            </a:solidFill>
            <a:miter lim="800000"/>
            <a:headEnd/>
            <a:tailEnd/>
          </a:ln>
          <a:effectLst/>
        </p:spPr>
        <p:txBody>
          <a:bodyPr wrap="none" anchor="ctr"/>
          <a:lstStyle/>
          <a:p>
            <a:pPr defTabSz="914400"/>
            <a:endParaRPr lang="en-US">
              <a:solidFill>
                <a:prstClr val="black"/>
              </a:solidFill>
            </a:endParaRPr>
          </a:p>
        </p:txBody>
      </p:sp>
      <p:sp>
        <p:nvSpPr>
          <p:cNvPr id="22" name="Rectangle 13"/>
          <p:cNvSpPr>
            <a:spLocks noChangeArrowheads="1"/>
          </p:cNvSpPr>
          <p:nvPr/>
        </p:nvSpPr>
        <p:spPr bwMode="auto">
          <a:xfrm>
            <a:off x="5905500" y="5757863"/>
            <a:ext cx="2925762" cy="7191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116977" tIns="58489" rIns="116977" bIns="58489">
            <a:spAutoFit/>
          </a:bodyPr>
          <a:lstStyle/>
          <a:p>
            <a:pPr>
              <a:spcBef>
                <a:spcPct val="50000"/>
              </a:spcBef>
            </a:pPr>
            <a:r>
              <a:rPr lang="en-US" sz="1300" dirty="0">
                <a:solidFill>
                  <a:srgbClr val="000000"/>
                </a:solidFill>
                <a:latin typeface="Calibri" pitchFamily="34" charset="0"/>
                <a:ea typeface="MS PGothic" pitchFamily="34" charset="-128"/>
                <a:cs typeface="Times New Roman" pitchFamily="18" charset="0"/>
              </a:rPr>
              <a:t>(Adapted from Center on Positive Behavioral Interventions and Supports, University of Oregon, 2002)</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573840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Oval 2"/>
          <p:cNvSpPr>
            <a:spLocks noChangeArrowheads="1"/>
          </p:cNvSpPr>
          <p:nvPr/>
        </p:nvSpPr>
        <p:spPr bwMode="auto">
          <a:xfrm>
            <a:off x="2286000" y="1828800"/>
            <a:ext cx="2971800" cy="2590800"/>
          </a:xfrm>
          <a:prstGeom prst="ellipse">
            <a:avLst/>
          </a:prstGeom>
          <a:solidFill>
            <a:schemeClr val="accent1">
              <a:alpha val="50195"/>
            </a:schemeClr>
          </a:solidFill>
          <a:ln w="9525">
            <a:solidFill>
              <a:schemeClr val="tx1"/>
            </a:solidFill>
            <a:round/>
            <a:headEnd/>
            <a:tailEnd/>
          </a:ln>
        </p:spPr>
        <p:txBody>
          <a:bodyPr wrap="none" anchor="ctr"/>
          <a:lstStyle/>
          <a:p>
            <a:endParaRPr lang="en-US">
              <a:solidFill>
                <a:prstClr val="black"/>
              </a:solidFill>
            </a:endParaRPr>
          </a:p>
        </p:txBody>
      </p:sp>
      <p:sp>
        <p:nvSpPr>
          <p:cNvPr id="2051" name="Oval 3"/>
          <p:cNvSpPr>
            <a:spLocks noChangeArrowheads="1"/>
          </p:cNvSpPr>
          <p:nvPr/>
        </p:nvSpPr>
        <p:spPr bwMode="auto">
          <a:xfrm>
            <a:off x="3962400" y="1752600"/>
            <a:ext cx="2971800" cy="2590800"/>
          </a:xfrm>
          <a:prstGeom prst="ellipse">
            <a:avLst/>
          </a:prstGeom>
          <a:solidFill>
            <a:srgbClr val="FF33CC">
              <a:alpha val="50195"/>
            </a:srgbClr>
          </a:solidFill>
          <a:ln w="9525">
            <a:solidFill>
              <a:schemeClr val="tx1"/>
            </a:solidFill>
            <a:round/>
            <a:headEnd/>
            <a:tailEnd/>
          </a:ln>
        </p:spPr>
        <p:txBody>
          <a:bodyPr wrap="none" anchor="ctr"/>
          <a:lstStyle/>
          <a:p>
            <a:pPr algn="ctr"/>
            <a:endParaRPr lang="en-US">
              <a:solidFill>
                <a:prstClr val="black"/>
              </a:solidFill>
            </a:endParaRPr>
          </a:p>
        </p:txBody>
      </p:sp>
      <p:sp>
        <p:nvSpPr>
          <p:cNvPr id="2052" name="Oval 4"/>
          <p:cNvSpPr>
            <a:spLocks noChangeArrowheads="1"/>
          </p:cNvSpPr>
          <p:nvPr/>
        </p:nvSpPr>
        <p:spPr bwMode="auto">
          <a:xfrm>
            <a:off x="3124200" y="3048000"/>
            <a:ext cx="2971800" cy="2590800"/>
          </a:xfrm>
          <a:prstGeom prst="ellipse">
            <a:avLst/>
          </a:prstGeom>
          <a:solidFill>
            <a:srgbClr val="FFFF00">
              <a:alpha val="50195"/>
            </a:srgbClr>
          </a:solidFill>
          <a:ln w="9525">
            <a:solidFill>
              <a:schemeClr val="tx1"/>
            </a:solidFill>
            <a:round/>
            <a:headEnd/>
            <a:tailEnd/>
          </a:ln>
        </p:spPr>
        <p:txBody>
          <a:bodyPr wrap="none" anchor="ctr"/>
          <a:lstStyle/>
          <a:p>
            <a:pPr algn="ctr" eaLnBrk="0" hangingPunct="0"/>
            <a:endParaRPr lang="en-US" sz="2400">
              <a:solidFill>
                <a:prstClr val="black"/>
              </a:solidFill>
            </a:endParaRPr>
          </a:p>
        </p:txBody>
      </p:sp>
      <p:sp>
        <p:nvSpPr>
          <p:cNvPr id="2053" name="Text Box 5"/>
          <p:cNvSpPr txBox="1">
            <a:spLocks noChangeArrowheads="1"/>
          </p:cNvSpPr>
          <p:nvPr/>
        </p:nvSpPr>
        <p:spPr bwMode="auto">
          <a:xfrm>
            <a:off x="2743200" y="2209800"/>
            <a:ext cx="1219200" cy="1077218"/>
          </a:xfrm>
          <a:prstGeom prst="rect">
            <a:avLst/>
          </a:prstGeom>
          <a:noFill/>
          <a:ln w="9525">
            <a:noFill/>
            <a:miter lim="800000"/>
            <a:headEnd/>
            <a:tailEnd/>
          </a:ln>
        </p:spPr>
        <p:txBody>
          <a:bodyPr>
            <a:spAutoFit/>
          </a:bodyPr>
          <a:lstStyle/>
          <a:p>
            <a:pPr algn="ctr" eaLnBrk="0" hangingPunct="0"/>
            <a:r>
              <a:rPr lang="en-US" sz="1600" dirty="0">
                <a:solidFill>
                  <a:prstClr val="black"/>
                </a:solidFill>
              </a:rPr>
              <a:t>SYSTEMS – Support Staff Behavior</a:t>
            </a:r>
          </a:p>
        </p:txBody>
      </p:sp>
      <p:sp>
        <p:nvSpPr>
          <p:cNvPr id="2054" name="Text Box 6"/>
          <p:cNvSpPr txBox="1">
            <a:spLocks noChangeArrowheads="1"/>
          </p:cNvSpPr>
          <p:nvPr/>
        </p:nvSpPr>
        <p:spPr bwMode="auto">
          <a:xfrm>
            <a:off x="3619500" y="4610963"/>
            <a:ext cx="2057400" cy="830997"/>
          </a:xfrm>
          <a:prstGeom prst="rect">
            <a:avLst/>
          </a:prstGeom>
          <a:noFill/>
          <a:ln w="9525">
            <a:noFill/>
            <a:miter lim="800000"/>
            <a:headEnd/>
            <a:tailEnd/>
          </a:ln>
        </p:spPr>
        <p:txBody>
          <a:bodyPr>
            <a:spAutoFit/>
          </a:bodyPr>
          <a:lstStyle/>
          <a:p>
            <a:pPr algn="ctr" eaLnBrk="0" hangingPunct="0"/>
            <a:r>
              <a:rPr lang="en-US" sz="1600" dirty="0">
                <a:solidFill>
                  <a:prstClr val="black"/>
                </a:solidFill>
              </a:rPr>
              <a:t> PRACTICES –</a:t>
            </a:r>
          </a:p>
          <a:p>
            <a:pPr algn="ctr" eaLnBrk="0" hangingPunct="0"/>
            <a:r>
              <a:rPr lang="en-US" sz="1600" dirty="0">
                <a:solidFill>
                  <a:prstClr val="black"/>
                </a:solidFill>
              </a:rPr>
              <a:t> Support Student Behavior</a:t>
            </a:r>
          </a:p>
        </p:txBody>
      </p:sp>
      <p:sp>
        <p:nvSpPr>
          <p:cNvPr id="2055" name="Text Box 7"/>
          <p:cNvSpPr txBox="1">
            <a:spLocks noChangeArrowheads="1"/>
          </p:cNvSpPr>
          <p:nvPr/>
        </p:nvSpPr>
        <p:spPr bwMode="auto">
          <a:xfrm>
            <a:off x="5318125" y="2209800"/>
            <a:ext cx="1143000" cy="1077218"/>
          </a:xfrm>
          <a:prstGeom prst="rect">
            <a:avLst/>
          </a:prstGeom>
          <a:noFill/>
          <a:ln w="9525">
            <a:noFill/>
            <a:miter lim="800000"/>
            <a:headEnd/>
            <a:tailEnd/>
          </a:ln>
        </p:spPr>
        <p:txBody>
          <a:bodyPr>
            <a:spAutoFit/>
          </a:bodyPr>
          <a:lstStyle/>
          <a:p>
            <a:pPr algn="ctr" eaLnBrk="0" hangingPunct="0"/>
            <a:r>
              <a:rPr lang="en-US" sz="1600" dirty="0">
                <a:solidFill>
                  <a:prstClr val="black"/>
                </a:solidFill>
              </a:rPr>
              <a:t>DATA – Supports Decision Making</a:t>
            </a:r>
          </a:p>
        </p:txBody>
      </p:sp>
      <p:sp>
        <p:nvSpPr>
          <p:cNvPr id="2056" name="Text Box 8"/>
          <p:cNvSpPr txBox="1">
            <a:spLocks noChangeArrowheads="1"/>
          </p:cNvSpPr>
          <p:nvPr/>
        </p:nvSpPr>
        <p:spPr bwMode="auto">
          <a:xfrm>
            <a:off x="304800" y="228601"/>
            <a:ext cx="8112125" cy="984885"/>
          </a:xfrm>
          <a:prstGeom prst="rect">
            <a:avLst/>
          </a:prstGeom>
          <a:noFill/>
          <a:ln w="9525">
            <a:noFill/>
            <a:miter lim="800000"/>
            <a:headEnd/>
            <a:tailEnd/>
          </a:ln>
        </p:spPr>
        <p:txBody>
          <a:bodyPr wrap="square">
            <a:spAutoFit/>
          </a:bodyPr>
          <a:lstStyle/>
          <a:p>
            <a:pPr eaLnBrk="0" hangingPunct="0"/>
            <a:r>
              <a:rPr lang="en-US" b="1" dirty="0">
                <a:solidFill>
                  <a:srgbClr val="1F497D"/>
                </a:solidFill>
                <a:latin typeface="Times New Roman" pitchFamily="18" charset="0"/>
              </a:rPr>
              <a:t>PBIS “3-Circles” Problem-Solving Worksheet</a:t>
            </a:r>
          </a:p>
          <a:p>
            <a:pPr eaLnBrk="0" hangingPunct="0"/>
            <a:r>
              <a:rPr lang="en-US" b="1" dirty="0">
                <a:solidFill>
                  <a:srgbClr val="1F497D"/>
                </a:solidFill>
                <a:latin typeface="Times New Roman" pitchFamily="18" charset="0"/>
              </a:rPr>
              <a:t>Identified Problem: _</a:t>
            </a:r>
            <a:r>
              <a:rPr lang="en-US" b="1" u="sng" dirty="0">
                <a:solidFill>
                  <a:srgbClr val="1F497D"/>
                </a:solidFill>
                <a:ea typeface="MS PGothic"/>
                <a:cs typeface="Times New Roman"/>
              </a:rPr>
              <a:t>Disruptive behavior in the classroom</a:t>
            </a:r>
            <a:r>
              <a:rPr lang="en-US" sz="4000" b="1" dirty="0">
                <a:solidFill>
                  <a:srgbClr val="1F497D"/>
                </a:solidFill>
                <a:latin typeface="Times New Roman" pitchFamily="18" charset="0"/>
              </a:rPr>
              <a:t> </a:t>
            </a:r>
            <a:endParaRPr lang="en-US" sz="3200" b="1" dirty="0">
              <a:solidFill>
                <a:srgbClr val="1F497D"/>
              </a:solidFill>
              <a:latin typeface="Times New Roman" pitchFamily="18" charset="0"/>
            </a:endParaRPr>
          </a:p>
        </p:txBody>
      </p:sp>
      <p:sp>
        <p:nvSpPr>
          <p:cNvPr id="2058" name="Text Box 10"/>
          <p:cNvSpPr txBox="1">
            <a:spLocks noChangeArrowheads="1"/>
          </p:cNvSpPr>
          <p:nvPr/>
        </p:nvSpPr>
        <p:spPr bwMode="auto">
          <a:xfrm>
            <a:off x="114300" y="1210469"/>
            <a:ext cx="2362200" cy="2492990"/>
          </a:xfrm>
          <a:prstGeom prst="rect">
            <a:avLst/>
          </a:prstGeom>
          <a:noFill/>
          <a:ln w="9525">
            <a:noFill/>
            <a:miter lim="800000"/>
            <a:headEnd/>
            <a:tailEnd/>
          </a:ln>
        </p:spPr>
        <p:txBody>
          <a:bodyPr wrap="square">
            <a:spAutoFit/>
          </a:bodyPr>
          <a:lstStyle/>
          <a:p>
            <a:r>
              <a:rPr lang="en-US" sz="1200" dirty="0">
                <a:solidFill>
                  <a:prstClr val="black"/>
                </a:solidFill>
              </a:rPr>
              <a:t>Step 4:  What will we do to support staff?</a:t>
            </a:r>
          </a:p>
          <a:p>
            <a:pPr fontAlgn="base"/>
            <a:r>
              <a:rPr lang="en-US" sz="1200" dirty="0"/>
              <a:t>PBIS Leadership team to use Cool Tools and professional learning modules from Wiki to provide support to staff to implement practices.  PLCs to support one another in development of practices. Post routines/procedures to shared forum (Google Docs).Use Cool Tools </a:t>
            </a:r>
            <a:r>
              <a:rPr lang="en-US" sz="1200" dirty="0" smtClean="0"/>
              <a:t>to self-assess </a:t>
            </a:r>
            <a:r>
              <a:rPr lang="en-US" sz="1200" dirty="0"/>
              <a:t>implementation of practices</a:t>
            </a:r>
            <a:r>
              <a:rPr lang="en-US" sz="1200" u="sng" dirty="0"/>
              <a:t>.</a:t>
            </a:r>
            <a:endParaRPr lang="en-US" sz="1200" dirty="0"/>
          </a:p>
        </p:txBody>
      </p:sp>
      <p:sp>
        <p:nvSpPr>
          <p:cNvPr id="2059" name="Text Box 11"/>
          <p:cNvSpPr txBox="1">
            <a:spLocks noChangeArrowheads="1"/>
          </p:cNvSpPr>
          <p:nvPr/>
        </p:nvSpPr>
        <p:spPr bwMode="auto">
          <a:xfrm>
            <a:off x="746125" y="4071938"/>
            <a:ext cx="184150" cy="274637"/>
          </a:xfrm>
          <a:prstGeom prst="rect">
            <a:avLst/>
          </a:prstGeom>
          <a:noFill/>
          <a:ln w="9525">
            <a:noFill/>
            <a:miter lim="800000"/>
            <a:headEnd/>
            <a:tailEnd/>
          </a:ln>
        </p:spPr>
        <p:txBody>
          <a:bodyPr wrap="none">
            <a:spAutoFit/>
          </a:bodyPr>
          <a:lstStyle/>
          <a:p>
            <a:endParaRPr lang="en-US" sz="1200">
              <a:solidFill>
                <a:prstClr val="black"/>
              </a:solidFill>
            </a:endParaRPr>
          </a:p>
        </p:txBody>
      </p:sp>
      <p:sp>
        <p:nvSpPr>
          <p:cNvPr id="2060" name="Text Box 12"/>
          <p:cNvSpPr txBox="1">
            <a:spLocks noChangeArrowheads="1"/>
          </p:cNvSpPr>
          <p:nvPr/>
        </p:nvSpPr>
        <p:spPr bwMode="auto">
          <a:xfrm>
            <a:off x="365760" y="4950550"/>
            <a:ext cx="2971800" cy="1754326"/>
          </a:xfrm>
          <a:prstGeom prst="rect">
            <a:avLst/>
          </a:prstGeom>
          <a:noFill/>
          <a:ln w="9525">
            <a:noFill/>
            <a:miter lim="800000"/>
            <a:headEnd/>
            <a:tailEnd/>
          </a:ln>
        </p:spPr>
        <p:txBody>
          <a:bodyPr wrap="square">
            <a:spAutoFit/>
          </a:bodyPr>
          <a:lstStyle/>
          <a:p>
            <a:r>
              <a:rPr lang="en-US" sz="1200" dirty="0">
                <a:solidFill>
                  <a:prstClr val="black"/>
                </a:solidFill>
              </a:rPr>
              <a:t>Step 3:  What will we do to support student behavior?</a:t>
            </a:r>
          </a:p>
          <a:p>
            <a:pPr fontAlgn="base">
              <a:lnSpc>
                <a:spcPct val="115000"/>
              </a:lnSpc>
            </a:pPr>
            <a:r>
              <a:rPr lang="en-US" sz="1200" dirty="0">
                <a:solidFill>
                  <a:srgbClr val="000000"/>
                </a:solidFill>
                <a:latin typeface="Times New Roman"/>
                <a:ea typeface="MS PGothic"/>
              </a:rPr>
              <a:t>Classroom routines and procedures defined, posted, taught, practiced, and acknowledged by classroom teachers. </a:t>
            </a:r>
            <a:endParaRPr lang="en-US" sz="1200" dirty="0" smtClean="0">
              <a:effectLst/>
              <a:latin typeface="Times New Roman"/>
              <a:ea typeface="MS Mincho"/>
            </a:endParaRPr>
          </a:p>
          <a:p>
            <a:pPr fontAlgn="base">
              <a:lnSpc>
                <a:spcPct val="115000"/>
              </a:lnSpc>
            </a:pPr>
            <a:r>
              <a:rPr lang="en-US" sz="1200" dirty="0">
                <a:solidFill>
                  <a:srgbClr val="000000"/>
                </a:solidFill>
                <a:latin typeface="Times New Roman"/>
                <a:ea typeface="MS PGothic"/>
              </a:rPr>
              <a:t>Use behavior specific praise statements contingent upon students demonstrating behaviors defined in classroom routines.</a:t>
            </a:r>
            <a:endParaRPr lang="en-US" sz="1200" dirty="0">
              <a:effectLst/>
              <a:latin typeface="Times New Roman"/>
              <a:ea typeface="MS Mincho"/>
            </a:endParaRPr>
          </a:p>
        </p:txBody>
      </p:sp>
      <p:sp>
        <p:nvSpPr>
          <p:cNvPr id="2061" name="Text Box 13"/>
          <p:cNvSpPr txBox="1">
            <a:spLocks noChangeArrowheads="1"/>
          </p:cNvSpPr>
          <p:nvPr/>
        </p:nvSpPr>
        <p:spPr bwMode="auto">
          <a:xfrm>
            <a:off x="6461125" y="4071938"/>
            <a:ext cx="2454275" cy="1569660"/>
          </a:xfrm>
          <a:prstGeom prst="rect">
            <a:avLst/>
          </a:prstGeom>
          <a:noFill/>
          <a:ln w="9525">
            <a:noFill/>
            <a:miter lim="800000"/>
            <a:headEnd/>
            <a:tailEnd/>
          </a:ln>
        </p:spPr>
        <p:txBody>
          <a:bodyPr>
            <a:spAutoFit/>
          </a:bodyPr>
          <a:lstStyle/>
          <a:p>
            <a:r>
              <a:rPr lang="en-US" sz="1200" dirty="0">
                <a:solidFill>
                  <a:prstClr val="black"/>
                </a:solidFill>
              </a:rPr>
              <a:t>Step 2:  What is the goal</a:t>
            </a:r>
            <a:r>
              <a:rPr lang="en-US" sz="1200" dirty="0" smtClean="0">
                <a:solidFill>
                  <a:prstClr val="black"/>
                </a:solidFill>
              </a:rPr>
              <a:t>?</a:t>
            </a:r>
          </a:p>
          <a:p>
            <a:endParaRPr lang="en-US" sz="1200" dirty="0">
              <a:solidFill>
                <a:prstClr val="black"/>
              </a:solidFill>
            </a:endParaRPr>
          </a:p>
          <a:p>
            <a:r>
              <a:rPr lang="en-US" sz="1200" dirty="0"/>
              <a:t>Decrease incidents of disruption as measured by a decrease of 20% in ODRs for disruptive behavior by the end of the first nine weeks. Increase on-task student behavior measured by teacher observation. </a:t>
            </a:r>
            <a:endParaRPr lang="en-US" sz="1200" dirty="0">
              <a:solidFill>
                <a:prstClr val="black"/>
              </a:solidFill>
            </a:endParaRPr>
          </a:p>
        </p:txBody>
      </p:sp>
      <p:sp>
        <p:nvSpPr>
          <p:cNvPr id="2062" name="Text Box 14"/>
          <p:cNvSpPr txBox="1">
            <a:spLocks noChangeArrowheads="1"/>
          </p:cNvSpPr>
          <p:nvPr/>
        </p:nvSpPr>
        <p:spPr bwMode="auto">
          <a:xfrm>
            <a:off x="7604125" y="2551113"/>
            <a:ext cx="298450" cy="366712"/>
          </a:xfrm>
          <a:prstGeom prst="rect">
            <a:avLst/>
          </a:prstGeom>
          <a:noFill/>
          <a:ln w="9525">
            <a:noFill/>
            <a:miter lim="800000"/>
            <a:headEnd/>
            <a:tailEnd/>
          </a:ln>
        </p:spPr>
        <p:txBody>
          <a:bodyPr>
            <a:spAutoFit/>
          </a:bodyPr>
          <a:lstStyle/>
          <a:p>
            <a:endParaRPr lang="en-US">
              <a:solidFill>
                <a:prstClr val="black"/>
              </a:solidFill>
              <a:cs typeface="Arial" charset="0"/>
            </a:endParaRPr>
          </a:p>
        </p:txBody>
      </p:sp>
      <p:sp>
        <p:nvSpPr>
          <p:cNvPr id="2063" name="AutoShape 15"/>
          <p:cNvSpPr>
            <a:spLocks noChangeArrowheads="1"/>
          </p:cNvSpPr>
          <p:nvPr/>
        </p:nvSpPr>
        <p:spPr bwMode="auto">
          <a:xfrm>
            <a:off x="7620000" y="2743200"/>
            <a:ext cx="533400" cy="976313"/>
          </a:xfrm>
          <a:prstGeom prst="downArrow">
            <a:avLst>
              <a:gd name="adj1" fmla="val 50000"/>
              <a:gd name="adj2" fmla="val 45759"/>
            </a:avLst>
          </a:prstGeom>
          <a:solidFill>
            <a:schemeClr val="accent1"/>
          </a:solidFill>
          <a:ln w="9525">
            <a:solidFill>
              <a:schemeClr val="tx1"/>
            </a:solidFill>
            <a:miter lim="800000"/>
            <a:headEnd/>
            <a:tailEnd/>
          </a:ln>
        </p:spPr>
        <p:txBody>
          <a:bodyPr vert="eaVert" wrap="none" anchor="ctr"/>
          <a:lstStyle/>
          <a:p>
            <a:endParaRPr lang="en-US">
              <a:solidFill>
                <a:prstClr val="black"/>
              </a:solidFill>
            </a:endParaRPr>
          </a:p>
        </p:txBody>
      </p:sp>
      <p:sp>
        <p:nvSpPr>
          <p:cNvPr id="2064" name="Text Box 16"/>
          <p:cNvSpPr txBox="1">
            <a:spLocks noChangeArrowheads="1"/>
          </p:cNvSpPr>
          <p:nvPr/>
        </p:nvSpPr>
        <p:spPr bwMode="auto">
          <a:xfrm>
            <a:off x="4632325" y="5827713"/>
            <a:ext cx="184150" cy="366712"/>
          </a:xfrm>
          <a:prstGeom prst="rect">
            <a:avLst/>
          </a:prstGeom>
          <a:noFill/>
          <a:ln w="9525">
            <a:noFill/>
            <a:miter lim="800000"/>
            <a:headEnd/>
            <a:tailEnd/>
          </a:ln>
        </p:spPr>
        <p:txBody>
          <a:bodyPr wrap="none">
            <a:spAutoFit/>
          </a:bodyPr>
          <a:lstStyle/>
          <a:p>
            <a:endParaRPr lang="en-US">
              <a:solidFill>
                <a:prstClr val="black"/>
              </a:solidFill>
            </a:endParaRPr>
          </a:p>
        </p:txBody>
      </p:sp>
      <p:sp>
        <p:nvSpPr>
          <p:cNvPr id="2065" name="AutoShape 17"/>
          <p:cNvSpPr>
            <a:spLocks noChangeArrowheads="1"/>
          </p:cNvSpPr>
          <p:nvPr/>
        </p:nvSpPr>
        <p:spPr bwMode="auto">
          <a:xfrm>
            <a:off x="4191000" y="5943600"/>
            <a:ext cx="1447800" cy="533400"/>
          </a:xfrm>
          <a:prstGeom prst="leftArrow">
            <a:avLst>
              <a:gd name="adj1" fmla="val 50000"/>
              <a:gd name="adj2" fmla="val 67857"/>
            </a:avLst>
          </a:prstGeom>
          <a:solidFill>
            <a:schemeClr val="accent1"/>
          </a:solidFill>
          <a:ln w="9525">
            <a:solidFill>
              <a:schemeClr val="tx1"/>
            </a:solidFill>
            <a:miter lim="800000"/>
            <a:headEnd/>
            <a:tailEnd/>
          </a:ln>
        </p:spPr>
        <p:txBody>
          <a:bodyPr wrap="none" anchor="ctr"/>
          <a:lstStyle/>
          <a:p>
            <a:endParaRPr lang="en-US">
              <a:solidFill>
                <a:prstClr val="black"/>
              </a:solidFill>
            </a:endParaRPr>
          </a:p>
        </p:txBody>
      </p:sp>
      <p:sp>
        <p:nvSpPr>
          <p:cNvPr id="2066" name="Text Box 18"/>
          <p:cNvSpPr txBox="1">
            <a:spLocks noChangeArrowheads="1"/>
          </p:cNvSpPr>
          <p:nvPr/>
        </p:nvSpPr>
        <p:spPr bwMode="auto">
          <a:xfrm>
            <a:off x="1431925" y="3008313"/>
            <a:ext cx="184150" cy="366712"/>
          </a:xfrm>
          <a:prstGeom prst="rect">
            <a:avLst/>
          </a:prstGeom>
          <a:noFill/>
          <a:ln w="9525">
            <a:noFill/>
            <a:miter lim="800000"/>
            <a:headEnd/>
            <a:tailEnd/>
          </a:ln>
        </p:spPr>
        <p:txBody>
          <a:bodyPr wrap="none">
            <a:spAutoFit/>
          </a:bodyPr>
          <a:lstStyle/>
          <a:p>
            <a:endParaRPr lang="en-US">
              <a:solidFill>
                <a:prstClr val="black"/>
              </a:solidFill>
            </a:endParaRPr>
          </a:p>
        </p:txBody>
      </p:sp>
      <p:sp>
        <p:nvSpPr>
          <p:cNvPr id="2067" name="AutoShape 19"/>
          <p:cNvSpPr>
            <a:spLocks noChangeArrowheads="1"/>
          </p:cNvSpPr>
          <p:nvPr/>
        </p:nvSpPr>
        <p:spPr bwMode="auto">
          <a:xfrm>
            <a:off x="1242060" y="3703459"/>
            <a:ext cx="609600" cy="1143000"/>
          </a:xfrm>
          <a:prstGeom prst="upArrow">
            <a:avLst>
              <a:gd name="adj1" fmla="val 50000"/>
              <a:gd name="adj2" fmla="val 46875"/>
            </a:avLst>
          </a:prstGeom>
          <a:solidFill>
            <a:schemeClr val="accent1"/>
          </a:solidFill>
          <a:ln w="9525">
            <a:solidFill>
              <a:schemeClr val="tx1"/>
            </a:solidFill>
            <a:miter lim="800000"/>
            <a:headEnd/>
            <a:tailEnd/>
          </a:ln>
        </p:spPr>
        <p:txBody>
          <a:bodyPr vert="eaVert" wrap="none" anchor="ctr"/>
          <a:lstStyle/>
          <a:p>
            <a:endParaRPr lang="en-US">
              <a:solidFill>
                <a:prstClr val="black"/>
              </a:solidFill>
            </a:endParaRPr>
          </a:p>
        </p:txBody>
      </p:sp>
      <p:sp>
        <p:nvSpPr>
          <p:cNvPr id="2068" name="Text Box 20"/>
          <p:cNvSpPr txBox="1">
            <a:spLocks noChangeArrowheads="1"/>
          </p:cNvSpPr>
          <p:nvPr/>
        </p:nvSpPr>
        <p:spPr bwMode="auto">
          <a:xfrm>
            <a:off x="4556125" y="1027113"/>
            <a:ext cx="184150" cy="366712"/>
          </a:xfrm>
          <a:prstGeom prst="rect">
            <a:avLst/>
          </a:prstGeom>
          <a:noFill/>
          <a:ln w="9525">
            <a:noFill/>
            <a:miter lim="800000"/>
            <a:headEnd/>
            <a:tailEnd/>
          </a:ln>
        </p:spPr>
        <p:txBody>
          <a:bodyPr wrap="none">
            <a:spAutoFit/>
          </a:bodyPr>
          <a:lstStyle/>
          <a:p>
            <a:endParaRPr lang="en-US">
              <a:solidFill>
                <a:prstClr val="black"/>
              </a:solidFill>
            </a:endParaRPr>
          </a:p>
        </p:txBody>
      </p:sp>
      <p:sp>
        <p:nvSpPr>
          <p:cNvPr id="2069" name="AutoShape 21"/>
          <p:cNvSpPr>
            <a:spLocks noChangeArrowheads="1"/>
          </p:cNvSpPr>
          <p:nvPr/>
        </p:nvSpPr>
        <p:spPr bwMode="auto">
          <a:xfrm>
            <a:off x="4343400" y="1066800"/>
            <a:ext cx="1219200" cy="533400"/>
          </a:xfrm>
          <a:prstGeom prst="rightArrow">
            <a:avLst>
              <a:gd name="adj1" fmla="val 50000"/>
              <a:gd name="adj2" fmla="val 57143"/>
            </a:avLst>
          </a:prstGeom>
          <a:solidFill>
            <a:schemeClr val="accent1"/>
          </a:solidFill>
          <a:ln w="9525">
            <a:solidFill>
              <a:schemeClr val="tx1"/>
            </a:solidFill>
            <a:miter lim="800000"/>
            <a:headEnd/>
            <a:tailEnd/>
          </a:ln>
        </p:spPr>
        <p:txBody>
          <a:bodyPr wrap="none" anchor="ctr"/>
          <a:lstStyle/>
          <a:p>
            <a:endParaRPr lang="en-US">
              <a:solidFill>
                <a:prstClr val="black"/>
              </a:solidFill>
            </a:endParaRPr>
          </a:p>
        </p:txBody>
      </p:sp>
      <p:sp>
        <p:nvSpPr>
          <p:cNvPr id="23" name="Rectangle 22"/>
          <p:cNvSpPr>
            <a:spLocks noChangeArrowheads="1"/>
          </p:cNvSpPr>
          <p:nvPr/>
        </p:nvSpPr>
        <p:spPr bwMode="auto">
          <a:xfrm>
            <a:off x="6248400" y="61575"/>
            <a:ext cx="2895600" cy="290068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130046" tIns="65023" rIns="130046" bIns="65023">
            <a:noAutofit/>
          </a:bodyPr>
          <a:lstStyle/>
          <a:p>
            <a:pPr marL="0" marR="0" fontAlgn="base">
              <a:spcBef>
                <a:spcPts val="0"/>
              </a:spcBef>
              <a:spcAft>
                <a:spcPts val="0"/>
              </a:spcAft>
            </a:pPr>
            <a:r>
              <a:rPr lang="en-US" sz="1100" kern="1200" dirty="0">
                <a:solidFill>
                  <a:srgbClr val="000000"/>
                </a:solidFill>
                <a:effectLst/>
                <a:latin typeface="Times New Roman"/>
                <a:ea typeface="ヒラギノ明朝 ProN W3"/>
              </a:rPr>
              <a:t> </a:t>
            </a:r>
            <a:endParaRPr lang="en-US" sz="1200" dirty="0">
              <a:effectLst/>
              <a:latin typeface="Times New Roman"/>
              <a:ea typeface="MS Mincho"/>
            </a:endParaRPr>
          </a:p>
          <a:p>
            <a:pPr marL="0" marR="0" fontAlgn="base">
              <a:lnSpc>
                <a:spcPct val="115000"/>
              </a:lnSpc>
              <a:spcBef>
                <a:spcPts val="0"/>
              </a:spcBef>
              <a:spcAft>
                <a:spcPts val="0"/>
              </a:spcAft>
            </a:pPr>
            <a:r>
              <a:rPr lang="en-US" sz="1200" kern="1200" dirty="0">
                <a:solidFill>
                  <a:srgbClr val="000000"/>
                </a:solidFill>
                <a:effectLst/>
                <a:latin typeface="Times New Roman"/>
                <a:ea typeface="MS PGothic"/>
                <a:cs typeface="Times New Roman"/>
              </a:rPr>
              <a:t>Step 1:  What does the data say?</a:t>
            </a:r>
            <a:endParaRPr lang="en-US" sz="1100" dirty="0">
              <a:effectLst/>
              <a:latin typeface="Calibri"/>
              <a:ea typeface="Calibri"/>
              <a:cs typeface="Times New Roman"/>
            </a:endParaRPr>
          </a:p>
          <a:p>
            <a:pPr marL="0" marR="0" fontAlgn="base">
              <a:spcBef>
                <a:spcPts val="0"/>
              </a:spcBef>
              <a:spcAft>
                <a:spcPts val="0"/>
              </a:spcAft>
            </a:pPr>
            <a:r>
              <a:rPr lang="en-US" sz="1100" kern="1200" dirty="0">
                <a:solidFill>
                  <a:srgbClr val="000000"/>
                </a:solidFill>
                <a:effectLst/>
                <a:latin typeface="Times New Roman"/>
                <a:ea typeface="ヒラギノ明朝 ProN W3"/>
              </a:rPr>
              <a:t> </a:t>
            </a:r>
            <a:endParaRPr lang="en-US" sz="1200" dirty="0">
              <a:effectLst/>
              <a:latin typeface="Times New Roman"/>
              <a:ea typeface="MS Mincho"/>
            </a:endParaRPr>
          </a:p>
          <a:p>
            <a:pPr marL="0" marR="0" fontAlgn="base">
              <a:spcBef>
                <a:spcPts val="0"/>
              </a:spcBef>
              <a:spcAft>
                <a:spcPts val="0"/>
              </a:spcAft>
            </a:pPr>
            <a:r>
              <a:rPr lang="en-US" sz="1100" kern="1200" dirty="0">
                <a:solidFill>
                  <a:srgbClr val="000000"/>
                </a:solidFill>
                <a:effectLst/>
                <a:latin typeface="Times New Roman"/>
                <a:ea typeface="ヒラギノ明朝 ProN W3"/>
              </a:rPr>
              <a:t>The most significant concern is </a:t>
            </a:r>
            <a:r>
              <a:rPr lang="en-US" sz="1100" u="sng" kern="1200" dirty="0">
                <a:solidFill>
                  <a:srgbClr val="000000"/>
                </a:solidFill>
                <a:effectLst/>
                <a:latin typeface="Times New Roman"/>
                <a:ea typeface="ヒラギノ明朝 ProN W3"/>
              </a:rPr>
              <a:t>disruption defined as behavior causing an interruption in a class or activity</a:t>
            </a:r>
            <a:r>
              <a:rPr lang="en-US" sz="1100" kern="1200" dirty="0">
                <a:solidFill>
                  <a:srgbClr val="000000"/>
                </a:solidFill>
                <a:effectLst/>
                <a:latin typeface="Times New Roman"/>
                <a:ea typeface="ヒラギノ明朝 ProN W3"/>
              </a:rPr>
              <a:t> </a:t>
            </a:r>
            <a:r>
              <a:rPr lang="en-US" sz="1100" kern="1200" dirty="0" smtClean="0">
                <a:solidFill>
                  <a:srgbClr val="000000"/>
                </a:solidFill>
                <a:effectLst/>
                <a:latin typeface="Times New Roman"/>
                <a:ea typeface="ヒラギノ明朝 ProN W3"/>
              </a:rPr>
              <a:t>in </a:t>
            </a:r>
            <a:r>
              <a:rPr lang="en-US" sz="1100" u="sng" kern="1200" dirty="0" smtClean="0">
                <a:solidFill>
                  <a:srgbClr val="000000"/>
                </a:solidFill>
                <a:effectLst/>
                <a:latin typeface="Times New Roman"/>
                <a:ea typeface="ヒラギノ明朝 ProN W3"/>
              </a:rPr>
              <a:t>classrooms</a:t>
            </a:r>
            <a:r>
              <a:rPr lang="en-US" sz="1100" kern="1200" dirty="0" smtClean="0">
                <a:solidFill>
                  <a:srgbClr val="000000"/>
                </a:solidFill>
                <a:effectLst/>
                <a:latin typeface="Times New Roman"/>
                <a:ea typeface="ヒラギノ明朝 ProN W3"/>
              </a:rPr>
              <a:t> .This </a:t>
            </a:r>
            <a:r>
              <a:rPr lang="en-US" sz="1100" kern="1200" dirty="0">
                <a:solidFill>
                  <a:srgbClr val="000000"/>
                </a:solidFill>
                <a:effectLst/>
                <a:latin typeface="Times New Roman"/>
                <a:ea typeface="ヒラギノ明朝 ProN W3"/>
              </a:rPr>
              <a:t>behavior occurs </a:t>
            </a:r>
            <a:r>
              <a:rPr lang="en-US" sz="1100" u="sng" kern="1200" dirty="0">
                <a:solidFill>
                  <a:srgbClr val="000000"/>
                </a:solidFill>
                <a:effectLst/>
                <a:latin typeface="Times New Roman"/>
                <a:ea typeface="ヒラギノ明朝 ProN W3"/>
              </a:rPr>
              <a:t>daily </a:t>
            </a:r>
            <a:r>
              <a:rPr lang="en-US" sz="1100" kern="1200" dirty="0">
                <a:solidFill>
                  <a:srgbClr val="000000"/>
                </a:solidFill>
                <a:effectLst/>
                <a:latin typeface="Times New Roman"/>
                <a:ea typeface="ヒラギノ明朝 ProN W3"/>
              </a:rPr>
              <a:t>(frequency/quantify behavior), and is most likely to happen </a:t>
            </a:r>
            <a:r>
              <a:rPr lang="en-US" sz="1100" u="sng" kern="1200" dirty="0">
                <a:solidFill>
                  <a:srgbClr val="000000"/>
                </a:solidFill>
                <a:effectLst/>
                <a:latin typeface="Times New Roman"/>
                <a:ea typeface="ヒラギノ明朝 ProN W3"/>
              </a:rPr>
              <a:t>during transitions from one instructional activity to another</a:t>
            </a:r>
            <a:r>
              <a:rPr lang="en-US" sz="1100" kern="1200" dirty="0">
                <a:solidFill>
                  <a:srgbClr val="000000"/>
                </a:solidFill>
                <a:effectLst/>
                <a:latin typeface="Times New Roman"/>
                <a:ea typeface="ヒラギノ明朝 ProN W3"/>
              </a:rPr>
              <a:t> (e.g., lunch, morning arrival, 2:30). Students from </a:t>
            </a:r>
            <a:r>
              <a:rPr lang="en-US" sz="1100" u="sng" kern="1200" dirty="0">
                <a:solidFill>
                  <a:srgbClr val="000000"/>
                </a:solidFill>
                <a:effectLst/>
                <a:latin typeface="Times New Roman"/>
                <a:ea typeface="ヒラギノ明朝 ProN W3"/>
              </a:rPr>
              <a:t>all grade levels </a:t>
            </a:r>
            <a:r>
              <a:rPr lang="en-US" sz="1100" kern="1200" dirty="0">
                <a:solidFill>
                  <a:srgbClr val="000000"/>
                </a:solidFill>
                <a:effectLst/>
                <a:latin typeface="Times New Roman"/>
                <a:ea typeface="ヒラギノ明朝 ProN W3"/>
              </a:rPr>
              <a:t>(grade level/group of students) are most likely </a:t>
            </a:r>
            <a:r>
              <a:rPr lang="en-US" sz="1200" kern="1200" dirty="0">
                <a:solidFill>
                  <a:srgbClr val="000000"/>
                </a:solidFill>
                <a:effectLst/>
                <a:latin typeface="Times New Roman"/>
                <a:ea typeface="ヒラギノ明朝 ProN W3"/>
              </a:rPr>
              <a:t>to engage in this behavior. </a:t>
            </a:r>
            <a:r>
              <a:rPr lang="en-US" sz="1100" kern="1200" dirty="0">
                <a:solidFill>
                  <a:srgbClr val="000000"/>
                </a:solidFill>
                <a:effectLst/>
                <a:latin typeface="Times New Roman"/>
                <a:ea typeface="ヒラギノ明朝 ProN W3"/>
              </a:rPr>
              <a:t>We </a:t>
            </a:r>
            <a:r>
              <a:rPr lang="en-US" sz="1100" u="sng" kern="1200" dirty="0">
                <a:solidFill>
                  <a:srgbClr val="000000"/>
                </a:solidFill>
                <a:effectLst/>
                <a:latin typeface="Times New Roman"/>
                <a:ea typeface="ヒラギノ明朝 ProN W3"/>
              </a:rPr>
              <a:t>are unsure as to why students are engaging in this behavior </a:t>
            </a:r>
            <a:r>
              <a:rPr lang="en-US" sz="1100" kern="1200" dirty="0">
                <a:solidFill>
                  <a:srgbClr val="000000"/>
                </a:solidFill>
                <a:effectLst/>
                <a:latin typeface="Times New Roman"/>
                <a:ea typeface="ヒラギノ明朝 ProN W3"/>
              </a:rPr>
              <a:t>(function of behavior- get/obtain or avoid/escape). </a:t>
            </a:r>
            <a:endParaRPr lang="en-US" sz="1200" dirty="0">
              <a:effectLst/>
              <a:latin typeface="Times New Roman"/>
              <a:ea typeface="MS Mincho"/>
            </a:endParaRPr>
          </a:p>
        </p:txBody>
      </p:sp>
      <p:sp>
        <p:nvSpPr>
          <p:cNvPr id="22" name="Rectangle 13"/>
          <p:cNvSpPr>
            <a:spLocks noChangeArrowheads="1"/>
          </p:cNvSpPr>
          <p:nvPr/>
        </p:nvSpPr>
        <p:spPr bwMode="auto">
          <a:xfrm>
            <a:off x="5989638" y="5850731"/>
            <a:ext cx="2925762" cy="7191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116977" tIns="58489" rIns="116977" bIns="58489">
            <a:spAutoFit/>
          </a:bodyPr>
          <a:lstStyle/>
          <a:p>
            <a:pPr>
              <a:spcBef>
                <a:spcPct val="50000"/>
              </a:spcBef>
            </a:pPr>
            <a:r>
              <a:rPr lang="en-US" sz="1300" dirty="0">
                <a:solidFill>
                  <a:srgbClr val="000000"/>
                </a:solidFill>
                <a:latin typeface="Calibri" pitchFamily="34" charset="0"/>
                <a:ea typeface="MS PGothic" pitchFamily="34" charset="-128"/>
                <a:cs typeface="Times New Roman" pitchFamily="18" charset="0"/>
              </a:rPr>
              <a:t>(Adapted from Center on Positive Behavioral Interventions and Supports, University of Oregon, 2002</a:t>
            </a:r>
            <a:r>
              <a:rPr lang="en-US" sz="1300" dirty="0" smtClean="0">
                <a:solidFill>
                  <a:srgbClr val="000000"/>
                </a:solidFill>
                <a:latin typeface="Calibri" pitchFamily="34" charset="0"/>
                <a:ea typeface="MS PGothic" pitchFamily="34" charset="-128"/>
                <a:cs typeface="Times New Roman" pitchFamily="18" charset="0"/>
              </a:rPr>
              <a:t>), PBIS in VA</a:t>
            </a:r>
            <a:endParaRPr lang="en-US" sz="1300" dirty="0">
              <a:solidFill>
                <a:srgbClr val="000000"/>
              </a:solidFill>
              <a:latin typeface="Calibri" pitchFamily="34" charset="0"/>
              <a:ea typeface="MS PGothic" pitchFamily="34" charset="-128"/>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114993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00">
        <p14:prism/>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762000"/>
            <a:ext cx="8686800" cy="5791200"/>
          </a:xfrm>
        </p:spPr>
        <p:txBody>
          <a:bodyPr/>
          <a:lstStyle/>
          <a:p>
            <a:pPr>
              <a:buFont typeface="Arial" pitchFamily="-84" charset="0"/>
              <a:buNone/>
            </a:pPr>
            <a:r>
              <a:rPr lang="en-US" i="1" dirty="0" smtClean="0">
                <a:solidFill>
                  <a:schemeClr val="tx2"/>
                </a:solidFill>
                <a:latin typeface="Bell MT" pitchFamily="-84" charset="0"/>
                <a:ea typeface="ＭＳ Ｐゴシック" pitchFamily="-84" charset="-128"/>
                <a:cs typeface="ＭＳ Ｐゴシック" pitchFamily="-84" charset="-128"/>
              </a:rPr>
              <a:t>“</a:t>
            </a:r>
            <a:r>
              <a:rPr lang="en-US" b="1" i="1" dirty="0" smtClean="0">
                <a:solidFill>
                  <a:schemeClr val="tx2"/>
                </a:solidFill>
                <a:latin typeface="Bell MT" pitchFamily="-84" charset="0"/>
                <a:ea typeface="ＭＳ Ｐゴシック" pitchFamily="-84" charset="-128"/>
                <a:cs typeface="ＭＳ Ｐゴシック" pitchFamily="-84" charset="-128"/>
              </a:rPr>
              <a:t>Fidelity of implementation of academic and behavior interventions</a:t>
            </a:r>
            <a:r>
              <a:rPr lang="en-US" b="1" dirty="0" smtClean="0">
                <a:solidFill>
                  <a:schemeClr val="tx2"/>
                </a:solidFill>
                <a:latin typeface="Bell MT" pitchFamily="-84" charset="0"/>
                <a:ea typeface="ＭＳ Ｐゴシック" pitchFamily="-84" charset="-128"/>
                <a:cs typeface="ＭＳ Ｐゴシック" pitchFamily="-84" charset="-128"/>
              </a:rPr>
              <a:t> </a:t>
            </a:r>
            <a:r>
              <a:rPr lang="en-US" b="1" i="1" dirty="0" smtClean="0">
                <a:solidFill>
                  <a:schemeClr val="tx2"/>
                </a:solidFill>
                <a:latin typeface="Bell MT" pitchFamily="-84" charset="0"/>
                <a:ea typeface="ＭＳ Ｐゴシック" pitchFamily="-84" charset="-128"/>
                <a:cs typeface="ＭＳ Ｐゴシック" pitchFamily="-84" charset="-128"/>
              </a:rPr>
              <a:t>is documented before measuring effects and assigning worth to</a:t>
            </a:r>
            <a:r>
              <a:rPr lang="en-US" b="1" dirty="0" smtClean="0">
                <a:solidFill>
                  <a:schemeClr val="tx2"/>
                </a:solidFill>
                <a:latin typeface="Bell MT" pitchFamily="-84" charset="0"/>
                <a:ea typeface="ＭＳ Ｐゴシック" pitchFamily="-84" charset="-128"/>
                <a:cs typeface="ＭＳ Ｐゴシック" pitchFamily="-84" charset="-128"/>
              </a:rPr>
              <a:t> </a:t>
            </a:r>
            <a:r>
              <a:rPr lang="en-US" b="1" i="1" dirty="0" smtClean="0">
                <a:solidFill>
                  <a:schemeClr val="tx2"/>
                </a:solidFill>
                <a:latin typeface="Bell MT" pitchFamily="-84" charset="0"/>
                <a:ea typeface="ＭＳ Ｐゴシック" pitchFamily="-84" charset="-128"/>
                <a:cs typeface="ＭＳ Ｐゴシック" pitchFamily="-84" charset="-128"/>
              </a:rPr>
              <a:t>them or blaming children for continuing failure. Continuing emphasis</a:t>
            </a:r>
            <a:r>
              <a:rPr lang="en-US" b="1" dirty="0" smtClean="0">
                <a:solidFill>
                  <a:schemeClr val="tx2"/>
                </a:solidFill>
                <a:latin typeface="Bell MT" pitchFamily="-84" charset="0"/>
                <a:ea typeface="ＭＳ Ｐゴシック" pitchFamily="-84" charset="-128"/>
                <a:cs typeface="ＭＳ Ｐゴシック" pitchFamily="-84" charset="-128"/>
              </a:rPr>
              <a:t> </a:t>
            </a:r>
            <a:r>
              <a:rPr lang="en-US" b="1" i="1" dirty="0" smtClean="0">
                <a:solidFill>
                  <a:schemeClr val="tx2"/>
                </a:solidFill>
                <a:latin typeface="Bell MT" pitchFamily="-84" charset="0"/>
                <a:ea typeface="ＭＳ Ｐゴシック" pitchFamily="-84" charset="-128"/>
                <a:cs typeface="ＭＳ Ｐゴシック" pitchFamily="-84" charset="-128"/>
              </a:rPr>
              <a:t>and dialogue on the importance of treatment fidelity speaks</a:t>
            </a:r>
            <a:r>
              <a:rPr lang="en-US" b="1" dirty="0" smtClean="0">
                <a:solidFill>
                  <a:schemeClr val="tx2"/>
                </a:solidFill>
                <a:latin typeface="Bell MT" pitchFamily="-84" charset="0"/>
                <a:ea typeface="ＭＳ Ｐゴシック" pitchFamily="-84" charset="-128"/>
                <a:cs typeface="ＭＳ Ｐゴシック" pitchFamily="-84" charset="-128"/>
              </a:rPr>
              <a:t> </a:t>
            </a:r>
            <a:r>
              <a:rPr lang="en-US" b="1" i="1" dirty="0" smtClean="0">
                <a:solidFill>
                  <a:schemeClr val="tx2"/>
                </a:solidFill>
                <a:latin typeface="Bell MT" pitchFamily="-84" charset="0"/>
                <a:ea typeface="ＭＳ Ｐゴシック" pitchFamily="-84" charset="-128"/>
                <a:cs typeface="ＭＳ Ｐゴシック" pitchFamily="-84" charset="-128"/>
              </a:rPr>
              <a:t>to the need for documenting the extent to which essential features</a:t>
            </a:r>
            <a:r>
              <a:rPr lang="en-US" b="1" dirty="0" smtClean="0">
                <a:solidFill>
                  <a:schemeClr val="tx2"/>
                </a:solidFill>
                <a:latin typeface="Bell MT" pitchFamily="-84" charset="0"/>
                <a:ea typeface="ＭＳ Ｐゴシック" pitchFamily="-84" charset="-128"/>
                <a:cs typeface="ＭＳ Ｐゴシック" pitchFamily="-84" charset="-128"/>
              </a:rPr>
              <a:t> </a:t>
            </a:r>
            <a:r>
              <a:rPr lang="en-US" b="1" i="1" dirty="0" smtClean="0">
                <a:solidFill>
                  <a:schemeClr val="tx2"/>
                </a:solidFill>
                <a:latin typeface="Bell MT" pitchFamily="-84" charset="0"/>
                <a:ea typeface="ＭＳ Ｐゴシック" pitchFamily="-84" charset="-128"/>
                <a:cs typeface="ＭＳ Ｐゴシック" pitchFamily="-84" charset="-128"/>
              </a:rPr>
              <a:t>of effective core instruction are in place and implemented with integrity</a:t>
            </a:r>
            <a:r>
              <a:rPr lang="en-US" b="1" dirty="0" smtClean="0">
                <a:solidFill>
                  <a:schemeClr val="tx2"/>
                </a:solidFill>
                <a:latin typeface="Bell MT" pitchFamily="-84" charset="0"/>
                <a:ea typeface="ＭＳ Ｐゴシック" pitchFamily="-84" charset="-128"/>
                <a:cs typeface="ＭＳ Ｐゴシック" pitchFamily="-84" charset="-128"/>
              </a:rPr>
              <a:t> </a:t>
            </a:r>
            <a:r>
              <a:rPr lang="en-US" b="1" i="1" dirty="0" smtClean="0">
                <a:solidFill>
                  <a:schemeClr val="tx2"/>
                </a:solidFill>
                <a:latin typeface="Bell MT" pitchFamily="-84" charset="0"/>
                <a:ea typeface="ＭＳ Ｐゴシック" pitchFamily="-84" charset="-128"/>
                <a:cs typeface="ＭＳ Ｐゴシック" pitchFamily="-84" charset="-128"/>
              </a:rPr>
              <a:t>(cf. Miller, 2010)” </a:t>
            </a:r>
            <a:endParaRPr lang="en-US" b="1" dirty="0" smtClean="0">
              <a:solidFill>
                <a:schemeClr val="tx2"/>
              </a:solidFill>
              <a:latin typeface="Bell MT" pitchFamily="-84" charset="0"/>
              <a:ea typeface="ＭＳ Ｐゴシック" pitchFamily="-84" charset="-128"/>
              <a:cs typeface="ＭＳ Ｐゴシック" pitchFamily="-84" charset="-128"/>
            </a:endParaRPr>
          </a:p>
          <a:p>
            <a:pPr algn="ctr">
              <a:buFont typeface="Arial" pitchFamily="-84" charset="0"/>
              <a:buNone/>
            </a:pPr>
            <a:endParaRPr lang="en-US" dirty="0" smtClean="0">
              <a:solidFill>
                <a:schemeClr val="tx2"/>
              </a:solidFill>
              <a:latin typeface="Bell MT" pitchFamily="-84" charset="0"/>
              <a:ea typeface="ＭＳ Ｐゴシック" pitchFamily="-84" charset="-128"/>
              <a:cs typeface="ＭＳ Ｐゴシック" pitchFamily="-84" charset="-128"/>
            </a:endParaRPr>
          </a:p>
          <a:p>
            <a:pPr algn="ctr">
              <a:buFont typeface="Arial" pitchFamily="-84" charset="0"/>
              <a:buNone/>
            </a:pPr>
            <a:r>
              <a:rPr lang="en-US" dirty="0" err="1" smtClean="0">
                <a:solidFill>
                  <a:schemeClr val="tx2"/>
                </a:solidFill>
                <a:latin typeface="Bell MT" pitchFamily="-84" charset="0"/>
                <a:ea typeface="ＭＳ Ｐゴシック" pitchFamily="-84" charset="-128"/>
                <a:cs typeface="ＭＳ Ｐゴシック" pitchFamily="-84" charset="-128"/>
              </a:rPr>
              <a:t>Algozzine</a:t>
            </a:r>
            <a:r>
              <a:rPr lang="en-US" dirty="0" smtClean="0">
                <a:solidFill>
                  <a:schemeClr val="tx2"/>
                </a:solidFill>
                <a:latin typeface="Bell MT" pitchFamily="-84" charset="0"/>
                <a:ea typeface="ＭＳ Ｐゴシック" pitchFamily="-84" charset="-128"/>
                <a:cs typeface="ＭＳ Ｐゴシック" pitchFamily="-84" charset="-128"/>
              </a:rPr>
              <a:t>, Putnam and Horner 2012</a:t>
            </a:r>
          </a:p>
          <a:p>
            <a:pPr algn="ctr">
              <a:buFont typeface="Arial" pitchFamily="-84" charset="0"/>
              <a:buNone/>
            </a:pPr>
            <a:r>
              <a:rPr lang="en-US" dirty="0" smtClean="0">
                <a:solidFill>
                  <a:schemeClr val="tx2"/>
                </a:solidFill>
                <a:latin typeface="Bell MT" pitchFamily="-84" charset="0"/>
                <a:ea typeface="ＭＳ Ｐゴシック" pitchFamily="-84" charset="-128"/>
                <a:cs typeface="ＭＳ Ｐゴシック" pitchFamily="-84" charset="-128"/>
              </a:rPr>
              <a:t>Insights on Learning Disabilities</a:t>
            </a:r>
          </a:p>
          <a:p>
            <a:pPr>
              <a:buFont typeface="Arial" pitchFamily="-84" charset="0"/>
              <a:buNone/>
            </a:pPr>
            <a:endParaRPr lang="en-US" dirty="0" smtClean="0">
              <a:solidFill>
                <a:schemeClr val="tx2"/>
              </a:solidFill>
              <a:latin typeface="Bell MT"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a:xfrm>
            <a:off x="1371600" y="228600"/>
            <a:ext cx="6400800" cy="1020763"/>
          </a:xfrm>
        </p:spPr>
        <p:txBody>
          <a:bodyPr/>
          <a:lstStyle/>
          <a:p>
            <a:r>
              <a:rPr lang="en-US">
                <a:latin typeface="Arial" charset="0"/>
                <a:ea typeface="ＭＳ Ｐゴシック" charset="0"/>
                <a:cs typeface="ＭＳ Ｐゴシック" charset="0"/>
              </a:rPr>
              <a:t>Practice Profile</a:t>
            </a:r>
          </a:p>
        </p:txBody>
      </p:sp>
      <p:sp>
        <p:nvSpPr>
          <p:cNvPr id="67587" name="Content Placeholder 2"/>
          <p:cNvSpPr>
            <a:spLocks noGrp="1"/>
          </p:cNvSpPr>
          <p:nvPr>
            <p:ph idx="1"/>
          </p:nvPr>
        </p:nvSpPr>
        <p:spPr>
          <a:xfrm>
            <a:off x="365771" y="1292126"/>
            <a:ext cx="7010400" cy="4525963"/>
          </a:xfrm>
        </p:spPr>
        <p:txBody>
          <a:bodyPr/>
          <a:lstStyle/>
          <a:p>
            <a:r>
              <a:rPr lang="en-US" sz="2400" b="1" dirty="0">
                <a:latin typeface="Arial" charset="0"/>
                <a:ea typeface="ＭＳ Ｐゴシック" charset="0"/>
                <a:cs typeface="ＭＳ Ｐゴシック" charset="0"/>
              </a:rPr>
              <a:t>Defining </a:t>
            </a:r>
            <a:r>
              <a:rPr lang="ja-JP" altLang="en-US" sz="2400" b="1" dirty="0">
                <a:latin typeface="Arial" charset="0"/>
                <a:ea typeface="ＭＳ Ｐゴシック" charset="0"/>
                <a:cs typeface="ＭＳ Ｐゴシック" charset="0"/>
              </a:rPr>
              <a:t>“</a:t>
            </a:r>
            <a:r>
              <a:rPr lang="en-US" sz="2400" b="1" dirty="0">
                <a:latin typeface="Arial" charset="0"/>
                <a:ea typeface="ＭＳ Ｐゴシック" charset="0"/>
                <a:cs typeface="ＭＳ Ｐゴシック" charset="0"/>
              </a:rPr>
              <a:t>it</a:t>
            </a:r>
            <a:r>
              <a:rPr lang="ja-JP" altLang="en-US" sz="2400" b="1" dirty="0">
                <a:latin typeface="Arial" charset="0"/>
                <a:ea typeface="ＭＳ Ｐゴシック" charset="0"/>
                <a:cs typeface="ＭＳ Ｐゴシック" charset="0"/>
              </a:rPr>
              <a:t>”</a:t>
            </a:r>
            <a:r>
              <a:rPr lang="en-US" sz="2400" b="1" dirty="0">
                <a:latin typeface="Arial" charset="0"/>
                <a:ea typeface="ＭＳ Ｐゴシック" charset="0"/>
                <a:cs typeface="ＭＳ Ｐゴシック" charset="0"/>
              </a:rPr>
              <a:t> Through the Development and Use of Practice Profiles </a:t>
            </a:r>
            <a:endParaRPr lang="en-US" sz="2400" dirty="0">
              <a:latin typeface="Arial" charset="0"/>
              <a:ea typeface="ＭＳ Ｐゴシック" charset="0"/>
              <a:cs typeface="ＭＳ Ｐゴシック" charset="0"/>
            </a:endParaRPr>
          </a:p>
          <a:p>
            <a:r>
              <a:rPr lang="en-US" sz="2400" dirty="0">
                <a:latin typeface="Arial" charset="0"/>
                <a:ea typeface="ＭＳ Ｐゴシック" charset="0"/>
                <a:cs typeface="ＭＳ Ｐゴシック" charset="0"/>
              </a:rPr>
              <a:t>Guiding Principles identified</a:t>
            </a:r>
          </a:p>
          <a:p>
            <a:r>
              <a:rPr lang="en-US" sz="2400" dirty="0">
                <a:latin typeface="Arial" charset="0"/>
                <a:ea typeface="ＭＳ Ｐゴシック" charset="0"/>
                <a:cs typeface="ＭＳ Ｐゴシック" charset="0"/>
              </a:rPr>
              <a:t>Critical Components articulated</a:t>
            </a:r>
          </a:p>
          <a:p>
            <a:r>
              <a:rPr lang="en-US" sz="2400" dirty="0">
                <a:latin typeface="Arial" charset="0"/>
                <a:ea typeface="ＭＳ Ｐゴシック" charset="0"/>
                <a:cs typeface="ＭＳ Ｐゴシック" charset="0"/>
              </a:rPr>
              <a:t>For each critical component:</a:t>
            </a:r>
          </a:p>
          <a:p>
            <a:pPr lvl="1" eaLnBrk="1" hangingPunct="1">
              <a:lnSpc>
                <a:spcPct val="90000"/>
              </a:lnSpc>
            </a:pPr>
            <a:r>
              <a:rPr lang="en-US" sz="2400" dirty="0">
                <a:latin typeface="Arial" charset="0"/>
                <a:ea typeface="ＭＳ Ｐゴシック" charset="0"/>
              </a:rPr>
              <a:t>Identified gold standard</a:t>
            </a:r>
          </a:p>
          <a:p>
            <a:pPr lvl="1" eaLnBrk="1" hangingPunct="1">
              <a:lnSpc>
                <a:spcPct val="90000"/>
              </a:lnSpc>
            </a:pPr>
            <a:r>
              <a:rPr lang="en-US" sz="2400" dirty="0">
                <a:latin typeface="Arial" charset="0"/>
                <a:ea typeface="ＭＳ Ｐゴシック" charset="0"/>
              </a:rPr>
              <a:t>Identified acceptable variations in practice</a:t>
            </a:r>
          </a:p>
          <a:p>
            <a:pPr lvl="1" eaLnBrk="1" hangingPunct="1">
              <a:lnSpc>
                <a:spcPct val="90000"/>
              </a:lnSpc>
            </a:pPr>
            <a:r>
              <a:rPr lang="en-US" sz="2400" dirty="0">
                <a:latin typeface="Arial" charset="0"/>
                <a:ea typeface="ＭＳ Ｐゴシック" charset="0"/>
              </a:rPr>
              <a:t>Identified ineffective practices and undesirable practices</a:t>
            </a:r>
          </a:p>
          <a:p>
            <a:pPr lvl="1">
              <a:buFont typeface="Wingdings" charset="0"/>
              <a:buNone/>
            </a:pPr>
            <a:endParaRPr lang="en-US" dirty="0">
              <a:latin typeface="Arial" charset="0"/>
              <a:ea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pic>
        <p:nvPicPr>
          <p:cNvPr id="67588" name="Picture 2" descr="C:\Documents and Settings\blase\Local Settings\Temporary Internet Files\Content.IE5\5W20T7SK\MPj02894840000[1].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10400" y="2895600"/>
            <a:ext cx="1825625" cy="1447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7589" name="Rectangle 10"/>
          <p:cNvSpPr>
            <a:spLocks noChangeArrowheads="1"/>
          </p:cNvSpPr>
          <p:nvPr/>
        </p:nvSpPr>
        <p:spPr bwMode="auto">
          <a:xfrm>
            <a:off x="1524000" y="5791200"/>
            <a:ext cx="7391400" cy="523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400" b="1">
                <a:cs typeface="Arial" charset="0"/>
              </a:rPr>
              <a:t>Hall and Hord, 2010 Implementing Change: Patterns, Principles, and Potholes (3rd Edition) and Adapted from work of the Iowa Area Education Agency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51529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76300" y="228600"/>
            <a:ext cx="7010400" cy="1143000"/>
          </a:xfrm>
        </p:spPr>
        <p:txBody>
          <a:bodyPr>
            <a:normAutofit fontScale="90000"/>
          </a:bodyPr>
          <a:lstStyle/>
          <a:p>
            <a:pPr eaLnBrk="1" hangingPunct="1"/>
            <a:r>
              <a:rPr lang="en-US" dirty="0">
                <a:solidFill>
                  <a:schemeClr val="tx1"/>
                </a:solidFill>
                <a:latin typeface="Arial" charset="0"/>
                <a:ea typeface="ＭＳ Ｐゴシック" charset="0"/>
                <a:cs typeface="ＭＳ Ｐゴシック" charset="0"/>
              </a:rPr>
              <a:t>Practice</a:t>
            </a:r>
            <a:r>
              <a:rPr lang="en-US" sz="3600" dirty="0">
                <a:solidFill>
                  <a:schemeClr val="tx1"/>
                </a:solidFill>
                <a:latin typeface="Arial" charset="0"/>
                <a:ea typeface="ＭＳ Ｐゴシック" charset="0"/>
                <a:cs typeface="ＭＳ Ｐゴシック" charset="0"/>
              </a:rPr>
              <a:t> </a:t>
            </a:r>
            <a:r>
              <a:rPr lang="en-US" dirty="0">
                <a:solidFill>
                  <a:schemeClr val="tx1"/>
                </a:solidFill>
                <a:latin typeface="Arial" charset="0"/>
                <a:ea typeface="ＭＳ Ｐゴシック" charset="0"/>
                <a:cs typeface="ＭＳ Ｐゴシック" charset="0"/>
              </a:rPr>
              <a:t>Profiles</a:t>
            </a:r>
            <a:r>
              <a:rPr lang="en-US" sz="3600" dirty="0">
                <a:solidFill>
                  <a:schemeClr val="tx1"/>
                </a:solidFill>
                <a:latin typeface="Arial" charset="0"/>
                <a:ea typeface="ＭＳ Ｐゴシック" charset="0"/>
                <a:cs typeface="ＭＳ Ｐゴシック" charset="0"/>
              </a:rPr>
              <a:t>: </a:t>
            </a:r>
            <a:br>
              <a:rPr lang="en-US" sz="3600" dirty="0">
                <a:solidFill>
                  <a:schemeClr val="tx1"/>
                </a:solidFill>
                <a:latin typeface="Arial" charset="0"/>
                <a:ea typeface="ＭＳ Ｐゴシック" charset="0"/>
                <a:cs typeface="ＭＳ Ｐゴシック" charset="0"/>
              </a:rPr>
            </a:br>
            <a:r>
              <a:rPr lang="en-US" sz="2400" dirty="0">
                <a:solidFill>
                  <a:schemeClr val="tx1"/>
                </a:solidFill>
                <a:latin typeface="Arial" charset="0"/>
                <a:ea typeface="ＭＳ Ｐゴシック" charset="0"/>
                <a:cs typeface="ＭＳ Ｐゴシック" charset="0"/>
              </a:rPr>
              <a:t>Pay</a:t>
            </a:r>
            <a:r>
              <a:rPr lang="en-US" sz="2000" dirty="0">
                <a:solidFill>
                  <a:schemeClr val="tx1"/>
                </a:solidFill>
                <a:latin typeface="Arial" charset="0"/>
                <a:ea typeface="ＭＳ Ｐゴシック" charset="0"/>
                <a:cs typeface="ＭＳ Ｐゴシック" charset="0"/>
              </a:rPr>
              <a:t> </a:t>
            </a:r>
            <a:r>
              <a:rPr lang="en-US" sz="2400" dirty="0">
                <a:solidFill>
                  <a:schemeClr val="tx1"/>
                </a:solidFill>
                <a:latin typeface="Arial" charset="0"/>
                <a:ea typeface="ＭＳ Ｐゴシック" charset="0"/>
                <a:cs typeface="ＭＳ Ｐゴシック" charset="0"/>
              </a:rPr>
              <a:t>Now</a:t>
            </a:r>
            <a:r>
              <a:rPr lang="en-US" sz="2000" dirty="0">
                <a:solidFill>
                  <a:schemeClr val="tx1"/>
                </a:solidFill>
                <a:latin typeface="Arial" charset="0"/>
                <a:ea typeface="ＭＳ Ｐゴシック" charset="0"/>
                <a:cs typeface="ＭＳ Ｐゴシック" charset="0"/>
              </a:rPr>
              <a:t> </a:t>
            </a:r>
            <a:r>
              <a:rPr lang="en-US" sz="2400" dirty="0">
                <a:solidFill>
                  <a:schemeClr val="tx1"/>
                </a:solidFill>
                <a:latin typeface="Arial" charset="0"/>
                <a:ea typeface="ＭＳ Ｐゴシック" charset="0"/>
                <a:cs typeface="ＭＳ Ｐゴシック" charset="0"/>
              </a:rPr>
              <a:t>or</a:t>
            </a:r>
            <a:r>
              <a:rPr lang="en-US" sz="2000" dirty="0">
                <a:solidFill>
                  <a:schemeClr val="tx1"/>
                </a:solidFill>
                <a:latin typeface="Arial" charset="0"/>
                <a:ea typeface="ＭＳ Ｐゴシック" charset="0"/>
                <a:cs typeface="ＭＳ Ｐゴシック" charset="0"/>
              </a:rPr>
              <a:t> </a:t>
            </a:r>
            <a:r>
              <a:rPr lang="en-US" sz="2400" dirty="0">
                <a:solidFill>
                  <a:schemeClr val="tx1"/>
                </a:solidFill>
                <a:latin typeface="Arial" charset="0"/>
                <a:ea typeface="ＭＳ Ｐゴシック" charset="0"/>
                <a:cs typeface="ＭＳ Ｐゴシック" charset="0"/>
              </a:rPr>
              <a:t>Pay</a:t>
            </a:r>
            <a:r>
              <a:rPr lang="en-US" sz="2000" dirty="0">
                <a:solidFill>
                  <a:schemeClr val="tx1"/>
                </a:solidFill>
                <a:latin typeface="Arial" charset="0"/>
                <a:ea typeface="ＭＳ Ｐゴシック" charset="0"/>
                <a:cs typeface="ＭＳ Ｐゴシック" charset="0"/>
              </a:rPr>
              <a:t> </a:t>
            </a:r>
            <a:r>
              <a:rPr lang="en-US" sz="2400" dirty="0">
                <a:solidFill>
                  <a:schemeClr val="tx1"/>
                </a:solidFill>
                <a:latin typeface="Arial" charset="0"/>
                <a:ea typeface="ＭＳ Ｐゴシック" charset="0"/>
                <a:cs typeface="ＭＳ Ｐゴシック" charset="0"/>
              </a:rPr>
              <a:t>Later</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69635" name="Rectangle 3"/>
          <p:cNvSpPr>
            <a:spLocks noGrp="1" noChangeArrowheads="1"/>
          </p:cNvSpPr>
          <p:nvPr>
            <p:ph type="body" sz="half" idx="2"/>
          </p:nvPr>
        </p:nvSpPr>
        <p:spPr>
          <a:xfrm>
            <a:off x="1371600" y="1371600"/>
            <a:ext cx="7620000" cy="5181600"/>
          </a:xfrm>
        </p:spPr>
        <p:txBody>
          <a:bodyPr/>
          <a:lstStyle/>
          <a:p>
            <a:pPr eaLnBrk="1" hangingPunct="1">
              <a:lnSpc>
                <a:spcPct val="90000"/>
              </a:lnSpc>
              <a:spcAft>
                <a:spcPts val="700"/>
              </a:spcAft>
            </a:pPr>
            <a:r>
              <a:rPr lang="en-US" sz="2400" dirty="0">
                <a:latin typeface="Arial" charset="0"/>
                <a:ea typeface="ＭＳ Ｐゴシック" charset="0"/>
                <a:cs typeface="ＭＳ Ｐゴシック" charset="0"/>
              </a:rPr>
              <a:t>Identifies Critical Components</a:t>
            </a:r>
          </a:p>
          <a:p>
            <a:pPr lvl="1" eaLnBrk="1" hangingPunct="1">
              <a:lnSpc>
                <a:spcPct val="90000"/>
              </a:lnSpc>
              <a:spcBef>
                <a:spcPct val="0"/>
              </a:spcBef>
              <a:spcAft>
                <a:spcPts val="700"/>
              </a:spcAft>
            </a:pPr>
            <a:r>
              <a:rPr lang="en-US" sz="2000" dirty="0">
                <a:latin typeface="Arial" charset="0"/>
                <a:ea typeface="ＭＳ Ｐゴシック" charset="0"/>
              </a:rPr>
              <a:t>Guiding Principles</a:t>
            </a:r>
          </a:p>
          <a:p>
            <a:pPr lvl="1" eaLnBrk="1" hangingPunct="1">
              <a:lnSpc>
                <a:spcPct val="90000"/>
              </a:lnSpc>
              <a:spcBef>
                <a:spcPct val="0"/>
              </a:spcBef>
              <a:spcAft>
                <a:spcPts val="700"/>
              </a:spcAft>
            </a:pPr>
            <a:r>
              <a:rPr lang="en-US" sz="2000" dirty="0">
                <a:latin typeface="Arial" charset="0"/>
                <a:ea typeface="ＭＳ Ｐゴシック" charset="0"/>
              </a:rPr>
              <a:t>Critical Components Match the Guiding Principles</a:t>
            </a:r>
          </a:p>
          <a:p>
            <a:pPr lvl="1" eaLnBrk="1" hangingPunct="1">
              <a:lnSpc>
                <a:spcPct val="90000"/>
              </a:lnSpc>
              <a:spcBef>
                <a:spcPct val="0"/>
              </a:spcBef>
              <a:spcAft>
                <a:spcPts val="700"/>
              </a:spcAft>
            </a:pPr>
            <a:r>
              <a:rPr lang="en-US" sz="2000" dirty="0">
                <a:latin typeface="Arial" charset="0"/>
                <a:ea typeface="ＭＳ Ｐゴシック" charset="0"/>
              </a:rPr>
              <a:t>Core Activities to Achieve the Critical Components</a:t>
            </a:r>
          </a:p>
          <a:p>
            <a:pPr eaLnBrk="1" hangingPunct="1">
              <a:lnSpc>
                <a:spcPct val="90000"/>
              </a:lnSpc>
              <a:spcAft>
                <a:spcPts val="700"/>
              </a:spcAft>
            </a:pPr>
            <a:r>
              <a:rPr lang="en-US" sz="2400" dirty="0">
                <a:latin typeface="Arial" charset="0"/>
                <a:ea typeface="ＭＳ Ｐゴシック" charset="0"/>
                <a:cs typeface="ＭＳ Ｐゴシック" charset="0"/>
              </a:rPr>
              <a:t>For each Critical Component:</a:t>
            </a:r>
          </a:p>
          <a:p>
            <a:pPr lvl="1" eaLnBrk="1" hangingPunct="1">
              <a:lnSpc>
                <a:spcPct val="90000"/>
              </a:lnSpc>
              <a:spcBef>
                <a:spcPct val="0"/>
              </a:spcBef>
              <a:spcAft>
                <a:spcPts val="700"/>
              </a:spcAft>
            </a:pPr>
            <a:r>
              <a:rPr lang="en-US" sz="2000" dirty="0">
                <a:latin typeface="Arial" charset="0"/>
                <a:ea typeface="ＭＳ Ｐゴシック" charset="0"/>
              </a:rPr>
              <a:t>Identified </a:t>
            </a:r>
            <a:r>
              <a:rPr lang="ja-JP" altLang="en-US" sz="2000" dirty="0">
                <a:latin typeface="Arial" charset="0"/>
                <a:ea typeface="ＭＳ Ｐゴシック" charset="0"/>
              </a:rPr>
              <a:t>“</a:t>
            </a:r>
            <a:r>
              <a:rPr lang="en-US" sz="2000" dirty="0">
                <a:latin typeface="Arial" charset="0"/>
                <a:ea typeface="ＭＳ Ｐゴシック" charset="0"/>
              </a:rPr>
              <a:t>gold standard</a:t>
            </a:r>
            <a:r>
              <a:rPr lang="ja-JP" altLang="en-US" sz="2000" dirty="0">
                <a:latin typeface="Arial" charset="0"/>
                <a:ea typeface="ＭＳ Ｐゴシック" charset="0"/>
              </a:rPr>
              <a:t>”</a:t>
            </a:r>
            <a:r>
              <a:rPr lang="en-US" sz="2000" dirty="0">
                <a:latin typeface="Arial" charset="0"/>
                <a:ea typeface="ＭＳ Ｐゴシック" charset="0"/>
              </a:rPr>
              <a:t> activities</a:t>
            </a:r>
          </a:p>
          <a:p>
            <a:pPr lvl="1" eaLnBrk="1" hangingPunct="1">
              <a:lnSpc>
                <a:spcPct val="90000"/>
              </a:lnSpc>
              <a:spcBef>
                <a:spcPct val="0"/>
              </a:spcBef>
              <a:spcAft>
                <a:spcPts val="700"/>
              </a:spcAft>
            </a:pPr>
            <a:r>
              <a:rPr lang="en-US" sz="2000" dirty="0">
                <a:latin typeface="Arial" charset="0"/>
                <a:ea typeface="ＭＳ Ｐゴシック" charset="0"/>
              </a:rPr>
              <a:t>Identified acceptable variations in practice</a:t>
            </a:r>
          </a:p>
          <a:p>
            <a:pPr lvl="1" eaLnBrk="1" hangingPunct="1">
              <a:lnSpc>
                <a:spcPct val="90000"/>
              </a:lnSpc>
              <a:spcBef>
                <a:spcPct val="0"/>
              </a:spcBef>
              <a:spcAft>
                <a:spcPts val="700"/>
              </a:spcAft>
            </a:pPr>
            <a:r>
              <a:rPr lang="en-US" sz="2000" dirty="0">
                <a:latin typeface="Arial" charset="0"/>
                <a:ea typeface="ＭＳ Ｐゴシック" charset="0"/>
              </a:rPr>
              <a:t>Identified ineffective practices and undesirable practices</a:t>
            </a:r>
          </a:p>
          <a:p>
            <a:pPr eaLnBrk="1" hangingPunct="1">
              <a:lnSpc>
                <a:spcPct val="90000"/>
              </a:lnSpc>
              <a:spcBef>
                <a:spcPct val="0"/>
              </a:spcBef>
              <a:spcAft>
                <a:spcPts val="700"/>
              </a:spcAft>
            </a:pPr>
            <a:r>
              <a:rPr lang="en-US" b="1" dirty="0">
                <a:latin typeface="Arial" charset="0"/>
                <a:ea typeface="ＭＳ Ｐゴシック" charset="0"/>
                <a:cs typeface="ＭＳ Ｐゴシック" charset="0"/>
              </a:rPr>
              <a:t>Your Implementation Support</a:t>
            </a:r>
          </a:p>
          <a:p>
            <a:pPr lvl="2" eaLnBrk="1" hangingPunct="1">
              <a:lnSpc>
                <a:spcPct val="90000"/>
              </a:lnSpc>
              <a:spcBef>
                <a:spcPct val="0"/>
              </a:spcBef>
            </a:pPr>
            <a:r>
              <a:rPr lang="en-US" sz="1800" dirty="0">
                <a:latin typeface="Arial" charset="0"/>
                <a:ea typeface="ＭＳ Ｐゴシック" charset="0"/>
              </a:rPr>
              <a:t>Identify  and  Support Implementation Team</a:t>
            </a:r>
          </a:p>
          <a:p>
            <a:pPr lvl="2" eaLnBrk="1" hangingPunct="1">
              <a:lnSpc>
                <a:spcPct val="90000"/>
              </a:lnSpc>
              <a:spcBef>
                <a:spcPct val="0"/>
              </a:spcBef>
            </a:pPr>
            <a:r>
              <a:rPr lang="en-US" sz="1800" dirty="0">
                <a:latin typeface="Arial" charset="0"/>
                <a:ea typeface="ＭＳ Ｐゴシック" charset="0"/>
              </a:rPr>
              <a:t>Provide Conceptual Overview and Rationales</a:t>
            </a:r>
          </a:p>
          <a:p>
            <a:pPr lvl="2" eaLnBrk="1" hangingPunct="1">
              <a:lnSpc>
                <a:spcPct val="90000"/>
              </a:lnSpc>
              <a:spcBef>
                <a:spcPct val="0"/>
              </a:spcBef>
            </a:pPr>
            <a:r>
              <a:rPr lang="en-US" sz="1800" dirty="0">
                <a:latin typeface="Arial" charset="0"/>
                <a:ea typeface="ＭＳ Ｐゴシック" charset="0"/>
              </a:rPr>
              <a:t>Provide Resources, Worksheets, Templates</a:t>
            </a:r>
          </a:p>
          <a:p>
            <a:pPr lvl="2" eaLnBrk="1" hangingPunct="1">
              <a:lnSpc>
                <a:spcPct val="90000"/>
              </a:lnSpc>
              <a:spcBef>
                <a:spcPct val="0"/>
              </a:spcBef>
            </a:pPr>
            <a:r>
              <a:rPr lang="en-US" sz="1800" dirty="0">
                <a:latin typeface="Arial" charset="0"/>
                <a:ea typeface="ＭＳ Ｐゴシック" charset="0"/>
              </a:rPr>
              <a:t>Facilitate Consensus Building  </a:t>
            </a:r>
          </a:p>
        </p:txBody>
      </p:sp>
      <p:sp>
        <p:nvSpPr>
          <p:cNvPr id="6" name="Right Arrow Callout 5"/>
          <p:cNvSpPr/>
          <p:nvPr/>
        </p:nvSpPr>
        <p:spPr>
          <a:xfrm>
            <a:off x="876300" y="5029200"/>
            <a:ext cx="1143000" cy="1295400"/>
          </a:xfrm>
          <a:prstGeom prst="rightArrow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600" dirty="0">
                <a:solidFill>
                  <a:schemeClr val="accent6">
                    <a:lumMod val="25000"/>
                  </a:schemeClr>
                </a:solidFill>
              </a:rPr>
              <a:t>Capacity</a:t>
            </a:r>
          </a:p>
          <a:p>
            <a:pPr algn="ctr">
              <a:defRPr/>
            </a:pPr>
            <a:r>
              <a:rPr lang="en-US" sz="1600" dirty="0">
                <a:solidFill>
                  <a:schemeClr val="accent6">
                    <a:lumMod val="25000"/>
                  </a:schemeClr>
                </a:solidFill>
              </a:rPr>
              <a:t>Building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20021689"/>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676400" y="304800"/>
            <a:ext cx="6400800" cy="10207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r>
              <a:rPr lang="en-US" sz="4800" b="1" u="sng">
                <a:solidFill>
                  <a:srgbClr val="001574"/>
                </a:solidFill>
                <a:cs typeface="Lucida Sans Unicode" charset="0"/>
              </a:rPr>
              <a:t>Practice Profiles</a:t>
            </a:r>
          </a:p>
        </p:txBody>
      </p:sp>
      <p:sp>
        <p:nvSpPr>
          <p:cNvPr id="71683" name="Text Box 2"/>
          <p:cNvSpPr txBox="1">
            <a:spLocks noChangeArrowheads="1"/>
          </p:cNvSpPr>
          <p:nvPr/>
        </p:nvSpPr>
        <p:spPr bwMode="auto">
          <a:xfrm>
            <a:off x="1066800" y="1377950"/>
            <a:ext cx="7924800" cy="3857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marL="519113" indent="-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9pPr>
          </a:lstStyle>
          <a:p>
            <a:pPr eaLnBrk="1" hangingPunct="1">
              <a:spcBef>
                <a:spcPts val="600"/>
              </a:spcBef>
              <a:buClr>
                <a:srgbClr val="002060"/>
              </a:buClr>
              <a:buFont typeface="Times New Roman" charset="0"/>
              <a:buBlip>
                <a:blip r:embed="rId3"/>
              </a:buBlip>
            </a:pPr>
            <a:r>
              <a:rPr lang="en-US" sz="2800">
                <a:solidFill>
                  <a:srgbClr val="002060"/>
                </a:solidFill>
                <a:cs typeface="Lucida Sans Unicode" charset="0"/>
              </a:rPr>
              <a:t>Each critical component is a heading</a:t>
            </a:r>
          </a:p>
          <a:p>
            <a:pPr eaLnBrk="1" hangingPunct="1">
              <a:spcBef>
                <a:spcPts val="600"/>
              </a:spcBef>
              <a:buClr>
                <a:srgbClr val="002060"/>
              </a:buClr>
              <a:buFont typeface="Times New Roman" charset="0"/>
              <a:buBlip>
                <a:blip r:embed="rId3"/>
              </a:buBlip>
            </a:pPr>
            <a:r>
              <a:rPr lang="en-US" sz="2800">
                <a:solidFill>
                  <a:srgbClr val="002060"/>
                </a:solidFill>
                <a:cs typeface="Lucida Sans Unicode" charset="0"/>
              </a:rPr>
              <a:t>Levels of performance are defined for each critical component (prescribed and proscribed)</a:t>
            </a:r>
          </a:p>
          <a:p>
            <a:pPr eaLnBrk="1" hangingPunct="1">
              <a:spcBef>
                <a:spcPts val="600"/>
              </a:spcBef>
              <a:buClr>
                <a:srgbClr val="002060"/>
              </a:buClr>
              <a:buFont typeface="Times New Roman" charset="0"/>
              <a:buBlip>
                <a:blip r:embed="rId3"/>
              </a:buBlip>
            </a:pPr>
            <a:r>
              <a:rPr lang="en-US" sz="2800">
                <a:solidFill>
                  <a:srgbClr val="002060"/>
                </a:solidFill>
                <a:cs typeface="Lucida Sans Unicode" charset="0"/>
              </a:rPr>
              <a:t>The development of the Practice Profile enables the functional use of Implementation Drivers</a:t>
            </a:r>
          </a:p>
          <a:p>
            <a:pPr eaLnBrk="1" hangingPunct="1">
              <a:lnSpc>
                <a:spcPct val="95000"/>
              </a:lnSpc>
              <a:spcBef>
                <a:spcPts val="1750"/>
              </a:spcBef>
              <a:buClr>
                <a:srgbClr val="002060"/>
              </a:buClr>
            </a:pPr>
            <a:endParaRPr lang="en-US" sz="2800" b="1">
              <a:solidFill>
                <a:srgbClr val="002060"/>
              </a:solidFill>
              <a:cs typeface="Lucida Sans Unicode" charset="0"/>
            </a:endParaRPr>
          </a:p>
        </p:txBody>
      </p:sp>
      <p:graphicFrame>
        <p:nvGraphicFramePr>
          <p:cNvPr id="2" name="Group 3"/>
          <p:cNvGraphicFramePr>
            <a:graphicFrameLocks noGrp="1"/>
          </p:cNvGraphicFramePr>
          <p:nvPr/>
        </p:nvGraphicFramePr>
        <p:xfrm>
          <a:off x="1371600" y="4618038"/>
          <a:ext cx="7378700" cy="1096963"/>
        </p:xfrm>
        <a:graphic>
          <a:graphicData uri="http://schemas.openxmlformats.org/drawingml/2006/table">
            <a:tbl>
              <a:tblPr/>
              <a:tblGrid>
                <a:gridCol w="2227263"/>
                <a:gridCol w="1287462"/>
                <a:gridCol w="1289050"/>
                <a:gridCol w="1287463"/>
                <a:gridCol w="1287462"/>
              </a:tblGrid>
              <a:tr h="457200">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Times New Roman" charset="0"/>
                          <a:ea typeface="ＭＳ Ｐゴシック" charset="0"/>
                          <a:cs typeface="ＭＳ Ｐゴシック" charset="0"/>
                        </a:rPr>
                        <a:t>Critical Component</a:t>
                      </a:r>
                    </a:p>
                  </a:txBody>
                  <a:tcPr marL="90000" marR="90000" marT="5328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9A9ADC">
                        <a:alpha val="43137"/>
                      </a:srgbClr>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Times New Roman" charset="0"/>
                          <a:ea typeface="ＭＳ Ｐゴシック" charset="0"/>
                          <a:cs typeface="ＭＳ Ｐゴシック" charset="0"/>
                        </a:rPr>
                        <a:t>Desired</a:t>
                      </a:r>
                    </a:p>
                  </a:txBody>
                  <a:tcPr marL="90000" marR="90000" marT="5328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9A9ADC">
                        <a:alpha val="43137"/>
                      </a:srgbClr>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Times New Roman" charset="0"/>
                          <a:ea typeface="ＭＳ Ｐゴシック" charset="0"/>
                          <a:cs typeface="ＭＳ Ｐゴシック" charset="0"/>
                        </a:rPr>
                        <a:t>Acceptable Variation</a:t>
                      </a:r>
                    </a:p>
                  </a:txBody>
                  <a:tcPr marL="90000" marR="90000" marT="5328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9A9ADC">
                        <a:alpha val="43137"/>
                      </a:srgbClr>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Times New Roman" charset="0"/>
                          <a:ea typeface="ＭＳ Ｐゴシック" charset="0"/>
                          <a:cs typeface="ＭＳ Ｐゴシック" charset="0"/>
                        </a:rPr>
                        <a:t>Unacceptable Variation</a:t>
                      </a:r>
                    </a:p>
                  </a:txBody>
                  <a:tcPr marL="90000" marR="90000" marT="5328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9A9ADC">
                        <a:alpha val="43137"/>
                      </a:srgbClr>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Times New Roman" charset="0"/>
                          <a:ea typeface="ＭＳ Ｐゴシック" charset="0"/>
                          <a:cs typeface="ＭＳ Ｐゴシック" charset="0"/>
                        </a:rPr>
                        <a:t>Harmful      Variation</a:t>
                      </a:r>
                    </a:p>
                  </a:txBody>
                  <a:tcPr marL="90000" marR="90000" marT="5328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9A9ADC">
                        <a:alpha val="43137"/>
                      </a:srgbClr>
                    </a:solidFill>
                  </a:tcPr>
                </a:tc>
              </a:tr>
              <a:tr h="639763">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sng" strike="noStrike" cap="none" normalizeH="0" baseline="0">
                          <a:ln>
                            <a:noFill/>
                          </a:ln>
                          <a:solidFill>
                            <a:srgbClr val="000000"/>
                          </a:solidFill>
                          <a:effectLst/>
                          <a:latin typeface="Times New Roman" charset="0"/>
                          <a:ea typeface="ＭＳ Ｐゴシック" charset="0"/>
                          <a:cs typeface="ＭＳ Ｐゴシック" charset="0"/>
                        </a:rPr>
                        <a:t>Critical Component 1: </a:t>
                      </a:r>
                    </a:p>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Times New Roman" charset="0"/>
                          <a:ea typeface="ＭＳ Ｐゴシック" charset="0"/>
                          <a:cs typeface="ＭＳ Ｐゴシック" charset="0"/>
                        </a:rPr>
                        <a:t>Description</a:t>
                      </a:r>
                    </a:p>
                  </a:txBody>
                  <a:tcPr marL="90000" marR="90000" marT="5328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200" b="0" i="0" u="none" strike="noStrike" cap="none" normalizeH="0" baseline="0">
                          <a:ln>
                            <a:noFill/>
                          </a:ln>
                          <a:solidFill>
                            <a:srgbClr val="000000"/>
                          </a:solidFill>
                          <a:effectLst/>
                          <a:latin typeface="Times New Roman" charset="0"/>
                          <a:ea typeface="ＭＳ Ｐゴシック" charset="0"/>
                          <a:cs typeface="ＭＳ Ｐゴシック" charset="0"/>
                        </a:rPr>
                        <a:t>Description of practitioner behavior</a:t>
                      </a:r>
                    </a:p>
                  </a:txBody>
                  <a:tcPr marL="90000" marR="90000" marT="5328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1000"/>
                        </a:lnSpc>
                        <a:spcBef>
                          <a:spcPts val="625"/>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5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90000" marR="900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1000"/>
                        </a:lnSpc>
                        <a:spcBef>
                          <a:spcPts val="625"/>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5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90000" marR="900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1000"/>
                        </a:lnSpc>
                        <a:spcBef>
                          <a:spcPts val="625"/>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5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90000" marR="900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1704" name="Line 41"/>
          <p:cNvSpPr>
            <a:spLocks noChangeShapeType="1"/>
          </p:cNvSpPr>
          <p:nvPr/>
        </p:nvSpPr>
        <p:spPr bwMode="auto">
          <a:xfrm>
            <a:off x="4267200" y="5410200"/>
            <a:ext cx="3962400" cy="1588"/>
          </a:xfrm>
          <a:prstGeom prst="line">
            <a:avLst/>
          </a:prstGeom>
          <a:noFill/>
          <a:ln w="9360">
            <a:solidFill>
              <a:srgbClr val="000000"/>
            </a:solidFill>
            <a:miter lim="800000"/>
            <a:headEnd/>
            <a:tailEnd type="triangle" w="med" len="me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71705" name="Line 42"/>
          <p:cNvSpPr>
            <a:spLocks noChangeShapeType="1"/>
          </p:cNvSpPr>
          <p:nvPr/>
        </p:nvSpPr>
        <p:spPr bwMode="auto">
          <a:xfrm>
            <a:off x="6172200" y="4572000"/>
            <a:ext cx="1588" cy="1143000"/>
          </a:xfrm>
          <a:prstGeom prst="line">
            <a:avLst/>
          </a:prstGeom>
          <a:noFill/>
          <a:ln w="50760">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pic>
        <p:nvPicPr>
          <p:cNvPr id="71706" name="Picture 6" descr="C:\Users\mduda\AppData\Local\Microsoft\Windows\Temporary Internet Files\Content.IE5\TGCQ6AY1\MC900431613[1].pn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15200" y="3175"/>
            <a:ext cx="1828800" cy="1828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013070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a:xfrm>
            <a:off x="682171" y="228600"/>
            <a:ext cx="7772400" cy="1020763"/>
          </a:xfrm>
        </p:spPr>
        <p:txBody>
          <a:bodyPr/>
          <a:lstStyle/>
          <a:p>
            <a:r>
              <a:rPr lang="en-US" sz="3000" dirty="0">
                <a:solidFill>
                  <a:srgbClr val="000000"/>
                </a:solidFill>
                <a:latin typeface="Arial" charset="0"/>
                <a:ea typeface="ＭＳ Ｐゴシック" charset="0"/>
                <a:cs typeface="ＭＳ Ｐゴシック" charset="0"/>
              </a:rPr>
              <a:t>Coaching for Individual Change</a:t>
            </a:r>
          </a:p>
        </p:txBody>
      </p:sp>
      <p:sp>
        <p:nvSpPr>
          <p:cNvPr id="73731" name="Content Placeholder 2"/>
          <p:cNvSpPr>
            <a:spLocks noGrp="1"/>
          </p:cNvSpPr>
          <p:nvPr>
            <p:ph sz="half" idx="1"/>
          </p:nvPr>
        </p:nvSpPr>
        <p:spPr>
          <a:xfrm>
            <a:off x="1371600" y="1600200"/>
            <a:ext cx="3733800" cy="4343400"/>
          </a:xfrm>
        </p:spPr>
        <p:txBody>
          <a:bodyPr/>
          <a:lstStyle/>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p:txBody>
      </p:sp>
      <p:graphicFrame>
        <p:nvGraphicFramePr>
          <p:cNvPr id="4" name="Group 67"/>
          <p:cNvGraphicFramePr>
            <a:graphicFrameLocks noGrp="1"/>
          </p:cNvGraphicFramePr>
          <p:nvPr/>
        </p:nvGraphicFramePr>
        <p:xfrm>
          <a:off x="228600" y="1676400"/>
          <a:ext cx="8763000" cy="1524000"/>
        </p:xfrm>
        <a:graphic>
          <a:graphicData uri="http://schemas.openxmlformats.org/drawingml/2006/table">
            <a:tbl>
              <a:tblPr>
                <a:effectLst>
                  <a:outerShdw blurRad="50800" dist="38100" dir="2700000" algn="tl" rotWithShape="0">
                    <a:srgbClr val="000000">
                      <a:alpha val="43000"/>
                    </a:srgbClr>
                  </a:outerShdw>
                </a:effectLst>
              </a:tblPr>
              <a:tblGrid>
                <a:gridCol w="2347741"/>
                <a:gridCol w="1879473"/>
                <a:gridCol w="1368300"/>
                <a:gridCol w="1567286"/>
                <a:gridCol w="1600200"/>
              </a:tblGrid>
              <a:tr h="701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solidFill>
                          <a:effectLst/>
                          <a:latin typeface="Arial"/>
                          <a:ea typeface="ＭＳ Ｐゴシック" charset="-128"/>
                          <a:cs typeface="Arial"/>
                        </a:rPr>
                        <a:t>Critical Component</a:t>
                      </a:r>
                      <a:endParaRPr kumimoji="0" lang="en-US" sz="2400" b="1" i="0" u="none" strike="noStrike" cap="none" normalizeH="0" baseline="0" dirty="0">
                        <a:ln>
                          <a:noFill/>
                        </a:ln>
                        <a:solidFill>
                          <a:schemeClr val="tx2"/>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Ideal</a:t>
                      </a:r>
                      <a:r>
                        <a:rPr kumimoji="0" lang="en-US" sz="2400" b="1" i="0" u="none" strike="noStrike" cap="none" normalizeH="0" baseline="0" dirty="0">
                          <a:ln>
                            <a:noFill/>
                          </a:ln>
                          <a:solidFill>
                            <a:schemeClr val="tx1"/>
                          </a:solidFill>
                          <a:effectLst/>
                          <a:latin typeface="Arial"/>
                          <a:ea typeface="ＭＳ Ｐゴシック" charset="-128"/>
                          <a:cs typeface="Arial"/>
                        </a:rPr>
                        <a:t> </a:t>
                      </a:r>
                      <a:r>
                        <a:rPr kumimoji="0" lang="en-US" sz="1600" b="1" i="0" u="none" strike="noStrike" cap="none" normalizeH="0" baseline="0" dirty="0">
                          <a:ln>
                            <a:noFill/>
                          </a:ln>
                          <a:solidFill>
                            <a:schemeClr val="tx1"/>
                          </a:solidFill>
                          <a:effectLst/>
                          <a:latin typeface="Arial"/>
                          <a:ea typeface="ＭＳ Ｐゴシック" charset="-128"/>
                          <a:cs typeface="Arial"/>
                        </a:rPr>
                        <a:t>Implementation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Acceptable 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Unacceptable 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Harmful 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Arial"/>
                          <a:ea typeface="ＭＳ Ｐゴシック" charset="-128"/>
                          <a:cs typeface="Arial"/>
                        </a:rPr>
                        <a:t>Critical Component 1: </a:t>
                      </a:r>
                      <a:endParaRPr kumimoji="0" lang="en-US" sz="1100" b="1" i="0" u="none" strike="noStrike" cap="none" normalizeH="0" baseline="0" dirty="0">
                        <a:ln>
                          <a:noFill/>
                        </a:ln>
                        <a:solidFill>
                          <a:schemeClr val="tx1"/>
                        </a:solidFill>
                        <a:effectLst/>
                        <a:latin typeface="Arial"/>
                        <a:ea typeface="ＭＳ Ｐゴシック" charset="-128"/>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Description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Description of implementer behavior</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32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32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32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3733" name="TextBox 5"/>
          <p:cNvSpPr txBox="1">
            <a:spLocks noChangeArrowheads="1"/>
          </p:cNvSpPr>
          <p:nvPr/>
        </p:nvSpPr>
        <p:spPr bwMode="auto">
          <a:xfrm>
            <a:off x="1371600" y="5962650"/>
            <a:ext cx="7691438" cy="4302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b="1"/>
              <a:t>Professional Practices in Problem Solving: Benchmarks and Innovation Configurations Iowa Area Education Agency Directors of Special Education, 1994</a:t>
            </a:r>
          </a:p>
        </p:txBody>
      </p:sp>
      <p:sp>
        <p:nvSpPr>
          <p:cNvPr id="73734" name="TextBox 6"/>
          <p:cNvSpPr txBox="1">
            <a:spLocks noChangeArrowheads="1"/>
          </p:cNvSpPr>
          <p:nvPr/>
        </p:nvSpPr>
        <p:spPr bwMode="auto">
          <a:xfrm>
            <a:off x="1981200" y="3382963"/>
            <a:ext cx="5732463" cy="20304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u="sng">
                <a:solidFill>
                  <a:srgbClr val="000000"/>
                </a:solidFill>
                <a:cs typeface="Arial" charset="0"/>
              </a:rPr>
              <a:t>Focused Practice</a:t>
            </a:r>
          </a:p>
          <a:p>
            <a:pPr algn="ctr" eaLnBrk="1" hangingPunct="1">
              <a:buFont typeface="Arial" charset="0"/>
              <a:buChar char="•"/>
            </a:pPr>
            <a:r>
              <a:rPr lang="en-US" sz="1800">
                <a:solidFill>
                  <a:srgbClr val="000000"/>
                </a:solidFill>
                <a:cs typeface="Arial" charset="0"/>
              </a:rPr>
              <a:t>Content Fluent (academic, behavior, mental health)</a:t>
            </a:r>
          </a:p>
          <a:p>
            <a:pPr algn="ctr" eaLnBrk="1" hangingPunct="1">
              <a:buFont typeface="Arial" charset="0"/>
              <a:buChar char="•"/>
            </a:pPr>
            <a:r>
              <a:rPr lang="en-US" sz="1800">
                <a:solidFill>
                  <a:srgbClr val="000000"/>
                </a:solidFill>
                <a:cs typeface="Arial" charset="0"/>
              </a:rPr>
              <a:t>Data collection</a:t>
            </a:r>
          </a:p>
          <a:p>
            <a:pPr algn="ctr" eaLnBrk="1" hangingPunct="1">
              <a:buFont typeface="Arial" charset="0"/>
              <a:buChar char="•"/>
            </a:pPr>
            <a:r>
              <a:rPr lang="en-US" sz="1800">
                <a:solidFill>
                  <a:srgbClr val="000000"/>
                </a:solidFill>
                <a:cs typeface="Arial" charset="0"/>
              </a:rPr>
              <a:t>Performance Feedback</a:t>
            </a:r>
          </a:p>
          <a:p>
            <a:pPr algn="ctr" eaLnBrk="1" hangingPunct="1">
              <a:buFont typeface="Arial" charset="0"/>
              <a:buChar char="•"/>
            </a:pPr>
            <a:r>
              <a:rPr lang="en-US" sz="1800">
                <a:solidFill>
                  <a:srgbClr val="000000"/>
                </a:solidFill>
                <a:cs typeface="Arial" charset="0"/>
              </a:rPr>
              <a:t>Behavioral Consultation</a:t>
            </a:r>
          </a:p>
          <a:p>
            <a:pPr algn="ctr" eaLnBrk="1" hangingPunct="1">
              <a:buFont typeface="Arial" charset="0"/>
              <a:buChar char="•"/>
            </a:pPr>
            <a:r>
              <a:rPr lang="en-US" sz="1800">
                <a:solidFill>
                  <a:srgbClr val="000000"/>
                </a:solidFill>
                <a:cs typeface="Arial" charset="0"/>
              </a:rPr>
              <a:t>Communication </a:t>
            </a:r>
          </a:p>
          <a:p>
            <a:pPr algn="ctr" eaLnBrk="1" hangingPunct="1">
              <a:buFont typeface="Arial" charset="0"/>
              <a:buChar char="•"/>
            </a:pPr>
            <a:r>
              <a:rPr lang="en-US" sz="1800">
                <a:solidFill>
                  <a:srgbClr val="000000"/>
                </a:solidFill>
                <a:cs typeface="Arial" charset="0"/>
              </a:rPr>
              <a:t>Other </a:t>
            </a:r>
            <a:r>
              <a:rPr lang="ja-JP" altLang="en-US" sz="1800">
                <a:solidFill>
                  <a:srgbClr val="000000"/>
                </a:solidFill>
                <a:cs typeface="Arial" charset="0"/>
              </a:rPr>
              <a:t>“</a:t>
            </a:r>
            <a:r>
              <a:rPr lang="en-US" sz="1800">
                <a:solidFill>
                  <a:srgbClr val="000000"/>
                </a:solidFill>
                <a:cs typeface="Arial" charset="0"/>
              </a:rPr>
              <a:t>soft skills</a:t>
            </a:r>
            <a:r>
              <a:rPr lang="ja-JP" altLang="en-US" sz="1800">
                <a:solidFill>
                  <a:srgbClr val="000000"/>
                </a:solidFill>
                <a:cs typeface="Arial" charset="0"/>
              </a:rPr>
              <a:t>”</a:t>
            </a:r>
            <a:endParaRPr lang="en-US" sz="1800">
              <a:solidFill>
                <a:srgbClr val="000000"/>
              </a:solidFill>
              <a:cs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4957665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a:xfrm>
            <a:off x="1371600" y="228600"/>
            <a:ext cx="7772400" cy="1020763"/>
          </a:xfrm>
        </p:spPr>
        <p:txBody>
          <a:bodyPr/>
          <a:lstStyle/>
          <a:p>
            <a:r>
              <a:rPr lang="en-US" sz="3000">
                <a:solidFill>
                  <a:srgbClr val="000000"/>
                </a:solidFill>
                <a:latin typeface="Arial" charset="0"/>
                <a:ea typeface="ＭＳ Ｐゴシック" charset="0"/>
                <a:cs typeface="ＭＳ Ｐゴシック" charset="0"/>
              </a:rPr>
              <a:t>Coaching for Individual Change</a:t>
            </a:r>
          </a:p>
        </p:txBody>
      </p:sp>
      <p:sp>
        <p:nvSpPr>
          <p:cNvPr id="75779" name="Content Placeholder 2"/>
          <p:cNvSpPr>
            <a:spLocks noGrp="1"/>
          </p:cNvSpPr>
          <p:nvPr>
            <p:ph sz="half" idx="1"/>
          </p:nvPr>
        </p:nvSpPr>
        <p:spPr>
          <a:xfrm>
            <a:off x="1371600" y="1600200"/>
            <a:ext cx="3733800" cy="4343400"/>
          </a:xfrm>
        </p:spPr>
        <p:txBody>
          <a:bodyPr/>
          <a:lstStyle/>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p:txBody>
      </p:sp>
      <p:graphicFrame>
        <p:nvGraphicFramePr>
          <p:cNvPr id="4" name="Group 67"/>
          <p:cNvGraphicFramePr>
            <a:graphicFrameLocks noGrp="1"/>
          </p:cNvGraphicFramePr>
          <p:nvPr/>
        </p:nvGraphicFramePr>
        <p:xfrm>
          <a:off x="228600" y="1676400"/>
          <a:ext cx="8763000" cy="1524000"/>
        </p:xfrm>
        <a:graphic>
          <a:graphicData uri="http://schemas.openxmlformats.org/drawingml/2006/table">
            <a:tbl>
              <a:tblPr>
                <a:effectLst>
                  <a:outerShdw blurRad="50800" dist="38100" dir="2700000" algn="tl" rotWithShape="0">
                    <a:srgbClr val="000000">
                      <a:alpha val="43000"/>
                    </a:srgbClr>
                  </a:outerShdw>
                </a:effectLst>
              </a:tblPr>
              <a:tblGrid>
                <a:gridCol w="2347741"/>
                <a:gridCol w="1879473"/>
                <a:gridCol w="1368300"/>
                <a:gridCol w="1567286"/>
                <a:gridCol w="1600200"/>
              </a:tblGrid>
              <a:tr h="701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solidFill>
                          <a:effectLst/>
                          <a:latin typeface="Arial"/>
                          <a:ea typeface="ＭＳ Ｐゴシック" charset="-128"/>
                          <a:cs typeface="Arial"/>
                        </a:rPr>
                        <a:t>Critical Component</a:t>
                      </a:r>
                      <a:endParaRPr kumimoji="0" lang="en-US" sz="2400" b="1" i="0" u="none" strike="noStrike" cap="none" normalizeH="0" baseline="0" dirty="0">
                        <a:ln>
                          <a:noFill/>
                        </a:ln>
                        <a:solidFill>
                          <a:schemeClr val="tx2"/>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Ideal</a:t>
                      </a:r>
                      <a:r>
                        <a:rPr kumimoji="0" lang="en-US" sz="2400" b="1" i="0" u="none" strike="noStrike" cap="none" normalizeH="0" baseline="0" dirty="0">
                          <a:ln>
                            <a:noFill/>
                          </a:ln>
                          <a:solidFill>
                            <a:schemeClr val="tx1"/>
                          </a:solidFill>
                          <a:effectLst/>
                          <a:latin typeface="Arial"/>
                          <a:ea typeface="ＭＳ Ｐゴシック" charset="-128"/>
                          <a:cs typeface="Arial"/>
                        </a:rPr>
                        <a:t> </a:t>
                      </a:r>
                      <a:r>
                        <a:rPr kumimoji="0" lang="en-US" sz="1600" b="1" i="0" u="none" strike="noStrike" cap="none" normalizeH="0" baseline="0" dirty="0">
                          <a:ln>
                            <a:noFill/>
                          </a:ln>
                          <a:solidFill>
                            <a:schemeClr val="tx1"/>
                          </a:solidFill>
                          <a:effectLst/>
                          <a:latin typeface="Arial"/>
                          <a:ea typeface="ＭＳ Ｐゴシック" charset="-128"/>
                          <a:cs typeface="Arial"/>
                        </a:rPr>
                        <a:t>Implementation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Acceptable 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Unacceptable 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Harmful 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Arial"/>
                          <a:ea typeface="ＭＳ Ｐゴシック" charset="-128"/>
                          <a:cs typeface="Arial"/>
                        </a:rPr>
                        <a:t>Critical Component 1: </a:t>
                      </a:r>
                      <a:endParaRPr kumimoji="0" lang="en-US" sz="1100" b="1" i="0" u="none" strike="noStrike" cap="none" normalizeH="0" baseline="0" dirty="0">
                        <a:ln>
                          <a:noFill/>
                        </a:ln>
                        <a:solidFill>
                          <a:schemeClr val="tx1"/>
                        </a:solidFill>
                        <a:effectLst/>
                        <a:latin typeface="Arial"/>
                        <a:ea typeface="ＭＳ Ｐゴシック" charset="-128"/>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Description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Description of implementer behavior</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32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32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32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5781" name="TextBox 5"/>
          <p:cNvSpPr txBox="1">
            <a:spLocks noChangeArrowheads="1"/>
          </p:cNvSpPr>
          <p:nvPr/>
        </p:nvSpPr>
        <p:spPr bwMode="auto">
          <a:xfrm>
            <a:off x="1300163" y="6172200"/>
            <a:ext cx="7691437" cy="4302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b="1"/>
              <a:t>Professional Practices in Problem Solving: Benchmarks and Innovation Configurations Iowa Area Education Agency Directors of Special Education, 1994</a:t>
            </a:r>
          </a:p>
        </p:txBody>
      </p:sp>
      <p:sp>
        <p:nvSpPr>
          <p:cNvPr id="75782" name="TextBox 6"/>
          <p:cNvSpPr txBox="1">
            <a:spLocks noChangeArrowheads="1"/>
          </p:cNvSpPr>
          <p:nvPr/>
        </p:nvSpPr>
        <p:spPr bwMode="auto">
          <a:xfrm>
            <a:off x="2057400" y="3378200"/>
            <a:ext cx="5732463" cy="20304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u="sng">
                <a:solidFill>
                  <a:srgbClr val="000000"/>
                </a:solidFill>
                <a:cs typeface="Arial" charset="0"/>
              </a:rPr>
              <a:t>Focused Practice</a:t>
            </a:r>
          </a:p>
          <a:p>
            <a:pPr algn="ctr" eaLnBrk="1" hangingPunct="1">
              <a:buFont typeface="Arial" charset="0"/>
              <a:buChar char="•"/>
            </a:pPr>
            <a:r>
              <a:rPr lang="en-US" sz="1800">
                <a:solidFill>
                  <a:srgbClr val="000000"/>
                </a:solidFill>
                <a:cs typeface="Arial" charset="0"/>
              </a:rPr>
              <a:t>Content Fluent (academic, behavior, mental health)</a:t>
            </a:r>
          </a:p>
          <a:p>
            <a:pPr algn="ctr" eaLnBrk="1" hangingPunct="1">
              <a:buFont typeface="Arial" charset="0"/>
              <a:buChar char="•"/>
            </a:pPr>
            <a:r>
              <a:rPr lang="en-US" sz="1800">
                <a:solidFill>
                  <a:srgbClr val="000000"/>
                </a:solidFill>
                <a:cs typeface="Arial" charset="0"/>
              </a:rPr>
              <a:t>Data collection</a:t>
            </a:r>
          </a:p>
          <a:p>
            <a:pPr algn="ctr" eaLnBrk="1" hangingPunct="1">
              <a:buFont typeface="Arial" charset="0"/>
              <a:buChar char="•"/>
            </a:pPr>
            <a:r>
              <a:rPr lang="en-US" sz="1800">
                <a:solidFill>
                  <a:srgbClr val="000000"/>
                </a:solidFill>
                <a:cs typeface="Arial" charset="0"/>
              </a:rPr>
              <a:t>Performance Feedback</a:t>
            </a:r>
          </a:p>
          <a:p>
            <a:pPr algn="ctr" eaLnBrk="1" hangingPunct="1">
              <a:buFont typeface="Arial" charset="0"/>
              <a:buChar char="•"/>
            </a:pPr>
            <a:r>
              <a:rPr lang="en-US" sz="1800">
                <a:solidFill>
                  <a:srgbClr val="000000"/>
                </a:solidFill>
                <a:cs typeface="Arial" charset="0"/>
              </a:rPr>
              <a:t>Behavior Consultation</a:t>
            </a:r>
          </a:p>
          <a:p>
            <a:pPr algn="ctr" eaLnBrk="1" hangingPunct="1">
              <a:buFont typeface="Arial" charset="0"/>
              <a:buChar char="•"/>
            </a:pPr>
            <a:r>
              <a:rPr lang="en-US" sz="1800">
                <a:solidFill>
                  <a:srgbClr val="000000"/>
                </a:solidFill>
                <a:cs typeface="Arial" charset="0"/>
              </a:rPr>
              <a:t>Communication </a:t>
            </a:r>
          </a:p>
          <a:p>
            <a:pPr algn="ctr" eaLnBrk="1" hangingPunct="1">
              <a:buFont typeface="Arial" charset="0"/>
              <a:buChar char="•"/>
            </a:pPr>
            <a:r>
              <a:rPr lang="en-US" sz="1800">
                <a:solidFill>
                  <a:srgbClr val="000000"/>
                </a:solidFill>
                <a:cs typeface="Arial" charset="0"/>
              </a:rPr>
              <a:t>Other </a:t>
            </a:r>
            <a:r>
              <a:rPr lang="ja-JP" altLang="en-US" sz="1800">
                <a:solidFill>
                  <a:srgbClr val="000000"/>
                </a:solidFill>
                <a:cs typeface="Arial" charset="0"/>
              </a:rPr>
              <a:t>“</a:t>
            </a:r>
            <a:r>
              <a:rPr lang="en-US" sz="1800">
                <a:solidFill>
                  <a:srgbClr val="000000"/>
                </a:solidFill>
                <a:cs typeface="Arial" charset="0"/>
              </a:rPr>
              <a:t>soft skills</a:t>
            </a:r>
            <a:r>
              <a:rPr lang="ja-JP" altLang="en-US" sz="1800">
                <a:solidFill>
                  <a:srgbClr val="000000"/>
                </a:solidFill>
                <a:cs typeface="Arial" charset="0"/>
              </a:rPr>
              <a:t>”</a:t>
            </a:r>
            <a:endParaRPr lang="en-US" sz="1800">
              <a:solidFill>
                <a:srgbClr val="000000"/>
              </a:solidFill>
              <a:cs typeface="Arial" charset="0"/>
            </a:endParaRPr>
          </a:p>
        </p:txBody>
      </p:sp>
      <p:sp>
        <p:nvSpPr>
          <p:cNvPr id="8" name="Oval 7"/>
          <p:cNvSpPr/>
          <p:nvPr/>
        </p:nvSpPr>
        <p:spPr>
          <a:xfrm>
            <a:off x="2743200" y="4275138"/>
            <a:ext cx="3886200" cy="334962"/>
          </a:xfrm>
          <a:prstGeom prst="ellipse">
            <a:avLst/>
          </a:prstGeom>
          <a:solidFill>
            <a:schemeClr val="accent1">
              <a:alpha val="0"/>
            </a:schemeClr>
          </a:solidFill>
          <a:ln>
            <a:solidFill>
              <a:srgbClr val="9900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1473929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itle 1"/>
          <p:cNvSpPr>
            <a:spLocks noGrp="1"/>
          </p:cNvSpPr>
          <p:nvPr>
            <p:ph type="title"/>
          </p:nvPr>
        </p:nvSpPr>
        <p:spPr>
          <a:xfrm>
            <a:off x="1371600" y="0"/>
            <a:ext cx="7772400" cy="1173163"/>
          </a:xfrm>
        </p:spPr>
        <p:txBody>
          <a:bodyPr/>
          <a:lstStyle/>
          <a:p>
            <a:pPr algn="ctr"/>
            <a:r>
              <a:rPr lang="en-US" sz="2800">
                <a:latin typeface="Arial" charset="0"/>
                <a:ea typeface="ＭＳ Ｐゴシック" charset="0"/>
                <a:cs typeface="ＭＳ Ｐゴシック" charset="0"/>
              </a:rPr>
              <a:t>Example: Individual Coaching</a:t>
            </a:r>
            <a:br>
              <a:rPr lang="en-US" sz="2800">
                <a:latin typeface="Arial" charset="0"/>
                <a:ea typeface="ＭＳ Ｐゴシック" charset="0"/>
                <a:cs typeface="ＭＳ Ｐゴシック" charset="0"/>
              </a:rPr>
            </a:br>
            <a:r>
              <a:rPr lang="en-US" sz="2800">
                <a:solidFill>
                  <a:srgbClr val="990017"/>
                </a:solidFill>
                <a:latin typeface="Arial" charset="0"/>
                <a:ea typeface="ＭＳ Ｐゴシック" charset="0"/>
                <a:cs typeface="ＭＳ Ｐゴシック" charset="0"/>
              </a:rPr>
              <a:t>Performance Feedback </a:t>
            </a:r>
            <a:r>
              <a:rPr lang="en-US" sz="2800">
                <a:latin typeface="Arial" charset="0"/>
                <a:ea typeface="ＭＳ Ｐゴシック" charset="0"/>
                <a:cs typeface="ＭＳ Ｐゴシック" charset="0"/>
              </a:rPr>
              <a:t>as a Critical Component</a:t>
            </a:r>
          </a:p>
        </p:txBody>
      </p:sp>
      <p:graphicFrame>
        <p:nvGraphicFramePr>
          <p:cNvPr id="4" name="Group 67"/>
          <p:cNvGraphicFramePr>
            <a:graphicFrameLocks noGrp="1"/>
          </p:cNvGraphicFramePr>
          <p:nvPr/>
        </p:nvGraphicFramePr>
        <p:xfrm>
          <a:off x="228600" y="1414650"/>
          <a:ext cx="8763000" cy="5168053"/>
        </p:xfrm>
        <a:graphic>
          <a:graphicData uri="http://schemas.openxmlformats.org/drawingml/2006/table">
            <a:tbl>
              <a:tblPr>
                <a:effectLst>
                  <a:outerShdw blurRad="50800" dist="38100" dir="2700000" algn="tl" rotWithShape="0">
                    <a:srgbClr val="000000">
                      <a:alpha val="43000"/>
                    </a:srgbClr>
                  </a:outerShdw>
                </a:effectLst>
              </a:tblPr>
              <a:tblGrid>
                <a:gridCol w="2347741"/>
                <a:gridCol w="1879473"/>
                <a:gridCol w="1368300"/>
                <a:gridCol w="1567286"/>
                <a:gridCol w="1600200"/>
              </a:tblGrid>
              <a:tr h="9313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solidFill>
                          <a:effectLst/>
                          <a:latin typeface="Arial"/>
                          <a:ea typeface="ＭＳ Ｐゴシック" charset="-128"/>
                          <a:cs typeface="Arial"/>
                        </a:rPr>
                        <a:t>Critical Component</a:t>
                      </a:r>
                      <a:endParaRPr kumimoji="0" lang="en-US" sz="2400" b="1" i="0" u="none" strike="noStrike" cap="none" normalizeH="0" baseline="0" dirty="0">
                        <a:ln>
                          <a:noFill/>
                        </a:ln>
                        <a:solidFill>
                          <a:schemeClr val="tx2"/>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Ideal</a:t>
                      </a:r>
                      <a:r>
                        <a:rPr kumimoji="0" lang="en-US" sz="2400" b="1" i="0" u="none" strike="noStrike" cap="none" normalizeH="0" baseline="0" dirty="0">
                          <a:ln>
                            <a:noFill/>
                          </a:ln>
                          <a:solidFill>
                            <a:schemeClr val="tx1"/>
                          </a:solidFill>
                          <a:effectLst/>
                          <a:latin typeface="Arial"/>
                          <a:ea typeface="ＭＳ Ｐゴシック" charset="-128"/>
                          <a:cs typeface="Arial"/>
                        </a:rPr>
                        <a:t> </a:t>
                      </a:r>
                      <a:r>
                        <a:rPr kumimoji="0" lang="en-US" sz="1600" b="1" i="0" u="none" strike="noStrike" cap="none" normalizeH="0" baseline="0" dirty="0">
                          <a:ln>
                            <a:noFill/>
                          </a:ln>
                          <a:solidFill>
                            <a:schemeClr val="tx1"/>
                          </a:solidFill>
                          <a:effectLst/>
                          <a:latin typeface="Arial"/>
                          <a:ea typeface="ＭＳ Ｐゴシック" charset="-128"/>
                          <a:cs typeface="Arial"/>
                        </a:rPr>
                        <a:t>Implementation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Acceptable 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Unacceptable 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Harmful </a:t>
                      </a:r>
                      <a:r>
                        <a:rPr kumimoji="0" lang="en-US" sz="1600" b="1" i="0" u="none" strike="noStrike" cap="none" normalizeH="0" baseline="0" dirty="0">
                          <a:ln>
                            <a:noFill/>
                          </a:ln>
                          <a:solidFill>
                            <a:schemeClr val="tx1"/>
                          </a:solidFill>
                          <a:effectLst/>
                          <a:latin typeface="Arial"/>
                          <a:ea typeface="ＭＳ Ｐゴシック" charset="-128"/>
                          <a:cs typeface="Arial"/>
                        </a:rPr>
                        <a:t>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r>
              <a:tr h="4236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mn-lt"/>
                          <a:ea typeface="ＭＳ Ｐゴシック" charset="-128"/>
                          <a:cs typeface="Arial"/>
                        </a:rPr>
                        <a:t>Critical Component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C00000"/>
                          </a:solidFill>
                          <a:effectLst/>
                          <a:latin typeface="+mn-lt"/>
                          <a:ea typeface="ＭＳ Ｐゴシック" charset="-128"/>
                          <a:cs typeface="Arial"/>
                        </a:rPr>
                        <a:t>Performance Feedback: </a:t>
                      </a:r>
                      <a:r>
                        <a:rPr kumimoji="0" lang="en-US" sz="1800" b="0" i="1" u="none" strike="noStrike" cap="none" normalizeH="0" baseline="0" dirty="0" smtClean="0">
                          <a:ln>
                            <a:noFill/>
                          </a:ln>
                          <a:solidFill>
                            <a:srgbClr val="C00000"/>
                          </a:solidFill>
                          <a:effectLst/>
                          <a:latin typeface="+mn-lt"/>
                          <a:ea typeface="ＭＳ Ｐゴシック" charset="-128"/>
                          <a:cs typeface="Arial"/>
                        </a:rPr>
                        <a:t>Coach providing direct, specific, observable feedback to core behavior of individual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smtClean="0">
                          <a:ln>
                            <a:noFill/>
                          </a:ln>
                          <a:solidFill>
                            <a:schemeClr val="tx1"/>
                          </a:solidFill>
                          <a:effectLst/>
                          <a:latin typeface="+mn-lt"/>
                          <a:ea typeface="ＭＳ Ｐゴシック" charset="-128"/>
                          <a:cs typeface="Arial"/>
                        </a:rPr>
                        <a:t>Intervention match to core belief, values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mn-lt"/>
                        <a:ea typeface="ＭＳ Ｐゴシック" charset="-128"/>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smtClean="0">
                          <a:ln>
                            <a:noFill/>
                          </a:ln>
                          <a:solidFill>
                            <a:schemeClr val="tx1"/>
                          </a:solidFill>
                          <a:effectLst/>
                          <a:latin typeface="+mn-lt"/>
                          <a:ea typeface="ＭＳ Ｐゴシック" charset="-128"/>
                          <a:cs typeface="Arial"/>
                        </a:rPr>
                        <a:t>Supportive relationship in place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mn-lt"/>
                        <a:ea typeface="ＭＳ Ｐゴシック" charset="-128"/>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smtClean="0">
                          <a:ln>
                            <a:noFill/>
                          </a:ln>
                          <a:solidFill>
                            <a:schemeClr val="tx1"/>
                          </a:solidFill>
                          <a:effectLst/>
                          <a:latin typeface="+mn-lt"/>
                          <a:ea typeface="ＭＳ Ｐゴシック" charset="-128"/>
                          <a:cs typeface="Arial"/>
                        </a:rPr>
                        <a:t>Feedback provided in timely manner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mn-lt"/>
                        <a:ea typeface="ＭＳ Ｐゴシック" charset="-128"/>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smtClean="0">
                          <a:ln>
                            <a:noFill/>
                          </a:ln>
                          <a:solidFill>
                            <a:schemeClr val="tx1"/>
                          </a:solidFill>
                          <a:effectLst/>
                          <a:latin typeface="+mn-lt"/>
                          <a:ea typeface="ＭＳ Ｐゴシック" charset="-128"/>
                          <a:cs typeface="Arial"/>
                        </a:rPr>
                        <a:t>Intervention tracked for fidelity and impact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1016179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itle 1"/>
          <p:cNvSpPr>
            <a:spLocks noGrp="1"/>
          </p:cNvSpPr>
          <p:nvPr>
            <p:ph type="title"/>
          </p:nvPr>
        </p:nvSpPr>
        <p:spPr>
          <a:xfrm>
            <a:off x="1371600" y="0"/>
            <a:ext cx="7772400" cy="1173163"/>
          </a:xfrm>
        </p:spPr>
        <p:txBody>
          <a:bodyPr/>
          <a:lstStyle/>
          <a:p>
            <a:pPr algn="ctr"/>
            <a:r>
              <a:rPr lang="en-US" sz="2800">
                <a:latin typeface="Arial" charset="0"/>
                <a:ea typeface="ＭＳ Ｐゴシック" charset="0"/>
                <a:cs typeface="ＭＳ Ｐゴシック" charset="0"/>
              </a:rPr>
              <a:t>Example: Individual Coaching</a:t>
            </a:r>
            <a:br>
              <a:rPr lang="en-US" sz="2800">
                <a:latin typeface="Arial" charset="0"/>
                <a:ea typeface="ＭＳ Ｐゴシック" charset="0"/>
                <a:cs typeface="ＭＳ Ｐゴシック" charset="0"/>
              </a:rPr>
            </a:br>
            <a:r>
              <a:rPr lang="en-US" sz="2800">
                <a:solidFill>
                  <a:srgbClr val="990017"/>
                </a:solidFill>
                <a:latin typeface="Arial" charset="0"/>
                <a:ea typeface="ＭＳ Ｐゴシック" charset="0"/>
                <a:cs typeface="ＭＳ Ｐゴシック" charset="0"/>
              </a:rPr>
              <a:t>Performance Feedback </a:t>
            </a:r>
            <a:r>
              <a:rPr lang="en-US" sz="2800">
                <a:latin typeface="Arial" charset="0"/>
                <a:ea typeface="ＭＳ Ｐゴシック" charset="0"/>
                <a:cs typeface="ＭＳ Ｐゴシック" charset="0"/>
              </a:rPr>
              <a:t>as a Critical Component</a:t>
            </a:r>
          </a:p>
        </p:txBody>
      </p:sp>
      <p:graphicFrame>
        <p:nvGraphicFramePr>
          <p:cNvPr id="4" name="Group 67"/>
          <p:cNvGraphicFramePr>
            <a:graphicFrameLocks noGrp="1"/>
          </p:cNvGraphicFramePr>
          <p:nvPr/>
        </p:nvGraphicFramePr>
        <p:xfrm>
          <a:off x="345831" y="1524000"/>
          <a:ext cx="8763000" cy="4876800"/>
        </p:xfrm>
        <a:graphic>
          <a:graphicData uri="http://schemas.openxmlformats.org/drawingml/2006/table">
            <a:tbl>
              <a:tblPr>
                <a:effectLst>
                  <a:outerShdw blurRad="50800" dist="38100" dir="2700000" algn="tl" rotWithShape="0">
                    <a:srgbClr val="000000">
                      <a:alpha val="43000"/>
                    </a:srgbClr>
                  </a:outerShdw>
                </a:effectLst>
              </a:tblPr>
              <a:tblGrid>
                <a:gridCol w="1676400"/>
                <a:gridCol w="2057400"/>
                <a:gridCol w="1861714"/>
                <a:gridCol w="1795886"/>
                <a:gridCol w="1371600"/>
              </a:tblGrid>
              <a:tr h="862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solidFill>
                          <a:effectLst/>
                          <a:latin typeface="Arial"/>
                          <a:ea typeface="ＭＳ Ｐゴシック" charset="-128"/>
                          <a:cs typeface="Arial"/>
                        </a:rPr>
                        <a:t>Critical Component</a:t>
                      </a:r>
                      <a:endParaRPr kumimoji="0" lang="en-US" sz="2400" b="1" i="0" u="none" strike="noStrike" cap="none" normalizeH="0" baseline="0" dirty="0">
                        <a:ln>
                          <a:noFill/>
                        </a:ln>
                        <a:solidFill>
                          <a:schemeClr val="tx2"/>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Ideal</a:t>
                      </a:r>
                      <a:r>
                        <a:rPr kumimoji="0" lang="en-US" sz="2400" b="1" i="0" u="none" strike="noStrike" cap="none" normalizeH="0" baseline="0" dirty="0">
                          <a:ln>
                            <a:noFill/>
                          </a:ln>
                          <a:solidFill>
                            <a:schemeClr val="tx1"/>
                          </a:solidFill>
                          <a:effectLst/>
                          <a:latin typeface="Arial"/>
                          <a:ea typeface="ＭＳ Ｐゴシック" charset="-128"/>
                          <a:cs typeface="Arial"/>
                        </a:rPr>
                        <a:t> </a:t>
                      </a:r>
                      <a:r>
                        <a:rPr kumimoji="0" lang="en-US" sz="1600" b="1" i="0" u="none" strike="noStrike" cap="none" normalizeH="0" baseline="0" dirty="0">
                          <a:ln>
                            <a:noFill/>
                          </a:ln>
                          <a:solidFill>
                            <a:schemeClr val="tx1"/>
                          </a:solidFill>
                          <a:effectLst/>
                          <a:latin typeface="Arial"/>
                          <a:ea typeface="ＭＳ Ｐゴシック" charset="-128"/>
                          <a:cs typeface="Arial"/>
                        </a:rPr>
                        <a:t>Implementation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Acceptable 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Unacceptable 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Harmful </a:t>
                      </a:r>
                      <a:r>
                        <a:rPr kumimoji="0" lang="en-US" sz="1600" b="1" i="0" u="none" strike="noStrike" cap="none" normalizeH="0" baseline="0" dirty="0">
                          <a:ln>
                            <a:noFill/>
                          </a:ln>
                          <a:solidFill>
                            <a:schemeClr val="tx1"/>
                          </a:solidFill>
                          <a:effectLst/>
                          <a:latin typeface="Arial"/>
                          <a:ea typeface="ＭＳ Ｐゴシック" charset="-128"/>
                          <a:cs typeface="Arial"/>
                        </a:rPr>
                        <a:t>Variation</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r>
              <a:tr h="4013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Arial"/>
                          <a:ea typeface="ＭＳ Ｐゴシック" charset="-128"/>
                          <a:cs typeface="Arial"/>
                        </a:rPr>
                        <a:t>Critical Component 1:</a:t>
                      </a:r>
                      <a:r>
                        <a:rPr kumimoji="0" lang="en-US" sz="1600" b="1" i="0" u="sng" strike="noStrike" cap="none" normalizeH="0" baseline="0" dirty="0" smtClean="0">
                          <a:ln>
                            <a:noFill/>
                          </a:ln>
                          <a:solidFill>
                            <a:schemeClr val="tx1"/>
                          </a:solidFill>
                          <a:effectLst/>
                          <a:latin typeface="Arial"/>
                          <a:ea typeface="ＭＳ Ｐゴシック" charset="-128"/>
                          <a:cs typeface="Arial"/>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C00000"/>
                          </a:solidFill>
                          <a:effectLst/>
                          <a:latin typeface="Arial"/>
                          <a:ea typeface="ＭＳ Ｐゴシック" charset="-128"/>
                          <a:cs typeface="Arial"/>
                        </a:rPr>
                        <a:t>Performance Feedback: </a:t>
                      </a:r>
                      <a:r>
                        <a:rPr kumimoji="0" lang="en-US" sz="1800" b="0" i="1" u="none" strike="noStrike" cap="none" normalizeH="0" baseline="0" dirty="0" smtClean="0">
                          <a:ln>
                            <a:noFill/>
                          </a:ln>
                          <a:solidFill>
                            <a:srgbClr val="C00000"/>
                          </a:solidFill>
                          <a:effectLst/>
                          <a:latin typeface="Arial"/>
                          <a:ea typeface="ＭＳ Ｐゴシック" charset="-128"/>
                          <a:cs typeface="Arial"/>
                        </a:rPr>
                        <a:t>Coach providing direct, specific, observable feedback to core behavior of individual</a:t>
                      </a:r>
                      <a:endParaRPr kumimoji="0" lang="en-US" sz="1200" b="0" i="1" u="none" strike="noStrike" cap="none" normalizeH="0" baseline="0" dirty="0">
                        <a:ln>
                          <a:noFill/>
                        </a:ln>
                        <a:solidFill>
                          <a:srgbClr val="C00000"/>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0" i="0" u="none" strike="noStrike" cap="none" normalizeH="0" baseline="0" dirty="0" smtClean="0">
                          <a:ln>
                            <a:noFill/>
                          </a:ln>
                          <a:solidFill>
                            <a:schemeClr val="tx1"/>
                          </a:solidFill>
                          <a:effectLst/>
                          <a:latin typeface="Arial"/>
                          <a:ea typeface="ＭＳ Ｐゴシック" charset="-128"/>
                          <a:cs typeface="Arial"/>
                        </a:rPr>
                        <a:t>Intervention match to core belief, values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0" i="0" u="none" strike="noStrike" cap="none" normalizeH="0" baseline="0" dirty="0" smtClean="0">
                          <a:ln>
                            <a:noFill/>
                          </a:ln>
                          <a:solidFill>
                            <a:schemeClr val="tx1"/>
                          </a:solidFill>
                          <a:effectLst/>
                          <a:latin typeface="Arial"/>
                          <a:ea typeface="ＭＳ Ｐゴシック" charset="-128"/>
                          <a:cs typeface="Arial"/>
                        </a:rPr>
                        <a:t>Supportive relationship in place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0" i="0" u="none" strike="noStrike" cap="none" normalizeH="0" baseline="0" dirty="0" smtClean="0">
                          <a:ln>
                            <a:noFill/>
                          </a:ln>
                          <a:solidFill>
                            <a:schemeClr val="tx1"/>
                          </a:solidFill>
                          <a:effectLst/>
                          <a:latin typeface="Arial"/>
                          <a:ea typeface="ＭＳ Ｐゴシック" charset="-128"/>
                          <a:cs typeface="Arial"/>
                        </a:rPr>
                        <a:t>Feedback provided in timely manner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0" i="0" u="none" strike="noStrike" cap="none" normalizeH="0" baseline="0" dirty="0" smtClean="0">
                          <a:ln>
                            <a:noFill/>
                          </a:ln>
                          <a:solidFill>
                            <a:schemeClr val="tx1"/>
                          </a:solidFill>
                          <a:effectLst/>
                          <a:latin typeface="Arial"/>
                          <a:ea typeface="ＭＳ Ｐゴシック" charset="-128"/>
                          <a:cs typeface="Arial"/>
                        </a:rPr>
                        <a:t>Intervention tracked for fidelity and impact</a:t>
                      </a:r>
                      <a:endParaRPr kumimoji="0" lang="en-US" sz="1600" b="0"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Intervention match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Supportive relationship in place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Baseline info collected</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Intervention tracked for fidelity and impact</a:t>
                      </a: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Intervention not consistent with individual’s belief system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Feedback provided without data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Fidelity measure not in place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Intervention unethical</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feedback delivered/ viewed as punitive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1600" b="1" i="0" u="none" strike="noStrike" cap="none" normalizeH="0" baseline="0" dirty="0" smtClean="0">
                        <a:ln>
                          <a:noFill/>
                        </a:ln>
                        <a:solidFill>
                          <a:schemeClr val="tx1"/>
                        </a:solidFill>
                        <a:effectLst/>
                        <a:latin typeface="Arial"/>
                        <a:ea typeface="ＭＳ Ｐゴシック" charset="-128"/>
                        <a:cs typeface="Arial"/>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534792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Adolescent Story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Teen brain is less as a rough draft than as an exquisitely sensitive, highly adaptable creature wired almost perfectly for the job of moving from the safety of home into the complicated world outside. </a:t>
            </a:r>
          </a:p>
          <a:p>
            <a:r>
              <a:rPr lang="en-US" dirty="0" smtClean="0"/>
              <a:t>Sensation seeking: the “neural buzz”- not necessarily impulsive</a:t>
            </a:r>
          </a:p>
          <a:p>
            <a:pPr lvl="3"/>
            <a:r>
              <a:rPr lang="en-US" dirty="0" smtClean="0"/>
              <a:t>Love of novelty</a:t>
            </a:r>
          </a:p>
          <a:p>
            <a:pPr lvl="3"/>
            <a:r>
              <a:rPr lang="en-US" dirty="0" smtClean="0"/>
              <a:t>Upside is that it increases circle of friends</a:t>
            </a:r>
          </a:p>
          <a:p>
            <a:r>
              <a:rPr lang="en-US" dirty="0" smtClean="0"/>
              <a:t>Risk Taking</a:t>
            </a:r>
          </a:p>
          <a:p>
            <a:pPr lvl="1"/>
            <a:r>
              <a:rPr lang="en-US" dirty="0" smtClean="0"/>
              <a:t>Teens take more risks not because they don't understand the dangers but because they weigh risk versus reward differently: In situations where risk can get them something they want, they value the reward more heavily than adults do. </a:t>
            </a:r>
            <a:endParaRPr lang="en-US" dirty="0"/>
          </a:p>
        </p:txBody>
      </p:sp>
      <p:sp>
        <p:nvSpPr>
          <p:cNvPr id="4" name="Slide Number Placeholder 3"/>
          <p:cNvSpPr>
            <a:spLocks noGrp="1"/>
          </p:cNvSpPr>
          <p:nvPr>
            <p:ph type="sldNum" sz="quarter" idx="12"/>
          </p:nvPr>
        </p:nvSpPr>
        <p:spPr/>
        <p:txBody>
          <a:bodyPr/>
          <a:lstStyle/>
          <a:p>
            <a:fld id="{F93B42A7-71DA-6C4D-83B4-B36938559A4D}"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a:xfrm>
            <a:off x="1371600" y="152400"/>
            <a:ext cx="7772400" cy="1020763"/>
          </a:xfrm>
        </p:spPr>
        <p:txBody>
          <a:bodyPr/>
          <a:lstStyle/>
          <a:p>
            <a:pPr algn="ctr"/>
            <a:r>
              <a:rPr lang="en-US" sz="2800">
                <a:latin typeface="Arial" charset="0"/>
                <a:ea typeface="ＭＳ Ｐゴシック" charset="0"/>
                <a:cs typeface="ＭＳ Ｐゴシック" charset="0"/>
              </a:rPr>
              <a:t>Example: Individual Coaching</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Performance Feedback as a Critical Component </a:t>
            </a:r>
          </a:p>
        </p:txBody>
      </p:sp>
      <p:graphicFrame>
        <p:nvGraphicFramePr>
          <p:cNvPr id="4" name="Group 67"/>
          <p:cNvGraphicFramePr>
            <a:graphicFrameLocks noGrp="1"/>
          </p:cNvGraphicFramePr>
          <p:nvPr/>
        </p:nvGraphicFramePr>
        <p:xfrm>
          <a:off x="228600" y="1981200"/>
          <a:ext cx="8763000" cy="3774621"/>
        </p:xfrm>
        <a:graphic>
          <a:graphicData uri="http://schemas.openxmlformats.org/drawingml/2006/table">
            <a:tbl>
              <a:tblPr>
                <a:effectLst>
                  <a:outerShdw blurRad="50800" dist="38100" dir="2700000" algn="tl" rotWithShape="0">
                    <a:srgbClr val="000000">
                      <a:alpha val="43000"/>
                    </a:srgbClr>
                  </a:outerShdw>
                </a:effectLst>
              </a:tblPr>
              <a:tblGrid>
                <a:gridCol w="2347741"/>
                <a:gridCol w="1879473"/>
                <a:gridCol w="1368300"/>
                <a:gridCol w="1567286"/>
                <a:gridCol w="1600200"/>
              </a:tblGrid>
              <a:tr h="11865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Critical </a:t>
                      </a:r>
                      <a:r>
                        <a:rPr kumimoji="0" lang="en-US" sz="1600" b="1" i="0" u="none" strike="noStrike" cap="none" normalizeH="0" baseline="0" dirty="0" smtClean="0">
                          <a:ln>
                            <a:noFill/>
                          </a:ln>
                          <a:solidFill>
                            <a:schemeClr val="tx1"/>
                          </a:solidFill>
                          <a:effectLst/>
                          <a:latin typeface="Arial"/>
                          <a:ea typeface="ＭＳ Ｐゴシック" charset="-128"/>
                          <a:cs typeface="Arial"/>
                        </a:rPr>
                        <a:t>Component</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a:ea typeface="ＭＳ Ｐゴシック" charset="-128"/>
                          <a:cs typeface="Arial"/>
                        </a:rPr>
                        <a:t>Ideal and/or Acceptable</a:t>
                      </a:r>
                      <a:endParaRPr kumimoji="0" lang="en-US" sz="18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Knowledge, Skills, and Abilities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mn-lt"/>
                          <a:ea typeface="ＭＳ Ｐゴシック" charset="-128"/>
                          <a:cs typeface="Arial"/>
                        </a:rPr>
                        <a:t>Driver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a:ea typeface="ＭＳ Ｐゴシック" charset="-128"/>
                          <a:cs typeface="Arial"/>
                        </a:rPr>
                        <a:t>Analysis</a:t>
                      </a: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Areas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Impact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(outcomes)</a:t>
                      </a: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5FC"/>
                    </a:solidFill>
                  </a:tcPr>
                </a:tc>
              </a:tr>
              <a:tr h="25880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Arial"/>
                          <a:ea typeface="ＭＳ Ｐゴシック" charset="-128"/>
                          <a:cs typeface="Arial"/>
                        </a:rPr>
                        <a:t>Critical </a:t>
                      </a:r>
                      <a:r>
                        <a:rPr kumimoji="0" lang="en-US" sz="1600" b="1" i="0" u="sng" strike="noStrike" cap="none" normalizeH="0" baseline="0" dirty="0" smtClean="0">
                          <a:ln>
                            <a:noFill/>
                          </a:ln>
                          <a:solidFill>
                            <a:schemeClr val="tx1"/>
                          </a:solidFill>
                          <a:effectLst/>
                          <a:latin typeface="Arial"/>
                          <a:ea typeface="ＭＳ Ｐゴシック" charset="-128"/>
                          <a:cs typeface="Arial"/>
                        </a:rPr>
                        <a:t>Component: </a:t>
                      </a:r>
                      <a:endParaRPr kumimoji="0" lang="en-US" sz="1100" b="1" i="0" u="none" strike="noStrike" cap="none" normalizeH="0" baseline="0" dirty="0" smtClean="0">
                        <a:ln>
                          <a:noFill/>
                        </a:ln>
                        <a:solidFill>
                          <a:schemeClr val="tx1"/>
                        </a:solidFill>
                        <a:effectLst/>
                        <a:latin typeface="Arial"/>
                        <a:ea typeface="ＭＳ Ｐゴシック"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Performance </a:t>
                      </a:r>
                      <a:r>
                        <a:rPr kumimoji="0" lang="en-US" sz="1400" b="1" i="0" u="none" strike="noStrike" cap="none" normalizeH="0" baseline="0" dirty="0" smtClean="0">
                          <a:ln>
                            <a:noFill/>
                          </a:ln>
                          <a:solidFill>
                            <a:schemeClr val="tx1"/>
                          </a:solidFill>
                          <a:effectLst/>
                          <a:latin typeface="Arial"/>
                          <a:ea typeface="ＭＳ Ｐゴシック" charset="-128"/>
                          <a:cs typeface="Arial"/>
                        </a:rPr>
                        <a:t>Feedback: </a:t>
                      </a:r>
                      <a:r>
                        <a:rPr kumimoji="0" lang="en-US" sz="1800" b="0" i="1" u="none" strike="noStrike" cap="none" normalizeH="0" baseline="0" dirty="0" smtClean="0">
                          <a:ln>
                            <a:noFill/>
                          </a:ln>
                          <a:solidFill>
                            <a:srgbClr val="C00000"/>
                          </a:solidFill>
                          <a:effectLst/>
                          <a:latin typeface="+mn-lt"/>
                          <a:ea typeface="ＭＳ Ｐゴシック" charset="-128"/>
                          <a:cs typeface="Arial"/>
                        </a:rPr>
                        <a:t>Coach providing direct, specific, observable feedback to core behavior of individual</a:t>
                      </a:r>
                      <a:endParaRPr kumimoji="0" lang="en-US" sz="1200" b="0" i="1" u="none" strike="noStrike" cap="none" normalizeH="0" baseline="0" dirty="0" smtClean="0">
                        <a:ln>
                          <a:noFill/>
                        </a:ln>
                        <a:solidFill>
                          <a:srgbClr val="C00000"/>
                        </a:solidFill>
                        <a:effectLst/>
                        <a:latin typeface="+mn-lt"/>
                        <a:ea typeface="ＭＳ Ｐゴシック" charset="-128"/>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chemeClr val="tx1"/>
                          </a:solidFill>
                          <a:effectLst/>
                          <a:latin typeface="Arial"/>
                          <a:ea typeface="ＭＳ Ｐゴシック" charset="-128"/>
                          <a:cs typeface="Arial"/>
                        </a:rPr>
                        <a:t>Intervention match to core belief, values</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chemeClr val="tx1"/>
                          </a:solidFill>
                          <a:effectLst/>
                          <a:latin typeface="Arial"/>
                          <a:ea typeface="ＭＳ Ｐゴシック" charset="-128"/>
                          <a:cs typeface="Arial"/>
                        </a:rPr>
                        <a:t>Feedback provided in timely manner</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1" i="0" u="none" strike="noStrike" cap="none" normalizeH="0" baseline="0" dirty="0" smtClean="0">
                          <a:ln>
                            <a:noFill/>
                          </a:ln>
                          <a:solidFill>
                            <a:schemeClr val="tx1"/>
                          </a:solidFill>
                          <a:effectLst/>
                          <a:latin typeface="Arial"/>
                          <a:ea typeface="ＭＳ Ｐゴシック" charset="-128"/>
                          <a:cs typeface="Arial"/>
                        </a:rPr>
                        <a:t>Fidelity tool in place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800" b="1" i="1" u="none" strike="noStrike" cap="none" normalizeH="0" baseline="0" dirty="0" smtClean="0">
                          <a:ln>
                            <a:noFill/>
                          </a:ln>
                          <a:solidFill>
                            <a:schemeClr val="tx1"/>
                          </a:solidFill>
                          <a:effectLst/>
                          <a:latin typeface="Arial"/>
                          <a:ea typeface="ＭＳ Ｐゴシック" charset="-128"/>
                          <a:cs typeface="Arial"/>
                        </a:rPr>
                        <a:t>We know what is necessary to put “it” in place. </a:t>
                      </a:r>
                      <a:endParaRPr kumimoji="0" lang="en-US" sz="1800" b="1" i="1"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800" b="1" i="1" u="none" strike="noStrike" cap="none" normalizeH="0" baseline="0" dirty="0" smtClean="0">
                          <a:ln>
                            <a:noFill/>
                          </a:ln>
                          <a:solidFill>
                            <a:schemeClr val="tx1"/>
                          </a:solidFill>
                          <a:effectLst/>
                          <a:latin typeface="Arial"/>
                          <a:ea typeface="ＭＳ Ｐゴシック" charset="-128"/>
                          <a:cs typeface="Arial"/>
                        </a:rPr>
                        <a:t>This is how we  ensure that “it” is in place!  </a:t>
                      </a:r>
                      <a:endParaRPr kumimoji="0" lang="en-US" sz="1800" b="1" i="1"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800" b="1" i="1" u="none" strike="noStrike" cap="none" normalizeH="0" baseline="0" dirty="0" smtClean="0">
                          <a:ln>
                            <a:noFill/>
                          </a:ln>
                          <a:solidFill>
                            <a:schemeClr val="tx1"/>
                          </a:solidFill>
                          <a:effectLst/>
                          <a:latin typeface="Arial"/>
                          <a:ea typeface="ＭＳ Ｐゴシック" charset="-128"/>
                          <a:cs typeface="Arial"/>
                        </a:rPr>
                        <a:t>We can prove that  we’ve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800" b="1" i="1" u="none" strike="noStrike" cap="none" normalizeH="0" baseline="0" dirty="0" smtClean="0">
                          <a:ln>
                            <a:noFill/>
                          </a:ln>
                          <a:solidFill>
                            <a:schemeClr val="tx1"/>
                          </a:solidFill>
                          <a:effectLst/>
                          <a:latin typeface="Arial"/>
                          <a:ea typeface="ＭＳ Ｐゴシック" charset="-128"/>
                          <a:cs typeface="Arial"/>
                        </a:rPr>
                        <a:t>“got it”!</a:t>
                      </a:r>
                      <a:endParaRPr kumimoji="0" lang="en-US" sz="1800" b="1" i="1"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1924" name="TextBox 1"/>
          <p:cNvSpPr txBox="1">
            <a:spLocks noChangeArrowheads="1"/>
          </p:cNvSpPr>
          <p:nvPr/>
        </p:nvSpPr>
        <p:spPr bwMode="auto">
          <a:xfrm>
            <a:off x="1219200" y="1447800"/>
            <a:ext cx="4340225"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Target Individual: </a:t>
            </a:r>
            <a:r>
              <a:rPr lang="en-US" sz="1800" b="1" u="sng"/>
              <a:t>Building Level Coach</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497056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a:xfrm>
            <a:off x="1295400" y="152400"/>
            <a:ext cx="7848600" cy="1020763"/>
          </a:xfrm>
        </p:spPr>
        <p:txBody>
          <a:bodyPr/>
          <a:lstStyle/>
          <a:p>
            <a:r>
              <a:rPr lang="en-US" sz="2800">
                <a:latin typeface="Arial" charset="0"/>
                <a:ea typeface="ＭＳ Ｐゴシック" charset="0"/>
                <a:cs typeface="ＭＳ Ｐゴシック" charset="0"/>
              </a:rPr>
              <a:t>Example: Individual Coaching</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Critical Component: Performance Feedback</a:t>
            </a:r>
          </a:p>
        </p:txBody>
      </p:sp>
      <p:graphicFrame>
        <p:nvGraphicFramePr>
          <p:cNvPr id="4" name="Group 67"/>
          <p:cNvGraphicFramePr>
            <a:graphicFrameLocks noGrp="1"/>
          </p:cNvGraphicFramePr>
          <p:nvPr/>
        </p:nvGraphicFramePr>
        <p:xfrm>
          <a:off x="228600" y="1817132"/>
          <a:ext cx="8763000" cy="4648200"/>
        </p:xfrm>
        <a:graphic>
          <a:graphicData uri="http://schemas.openxmlformats.org/drawingml/2006/table">
            <a:tbl>
              <a:tblPr>
                <a:effectLst>
                  <a:outerShdw blurRad="50800" dist="38100" dir="2700000" algn="tl" rotWithShape="0">
                    <a:srgbClr val="000000">
                      <a:alpha val="43000"/>
                    </a:srgbClr>
                  </a:outerShdw>
                </a:effectLst>
              </a:tblPr>
              <a:tblGrid>
                <a:gridCol w="1676400"/>
                <a:gridCol w="1828800"/>
                <a:gridCol w="1828800"/>
                <a:gridCol w="1600200"/>
                <a:gridCol w="1828800"/>
              </a:tblGrid>
              <a:tr h="1102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a:ea typeface="ＭＳ Ｐゴシック" charset="-128"/>
                          <a:cs typeface="Arial"/>
                        </a:rPr>
                        <a:t>Critical </a:t>
                      </a:r>
                      <a:r>
                        <a:rPr kumimoji="0" lang="en-US" sz="1600" b="1" i="0" u="none" strike="noStrike" cap="none" normalizeH="0" baseline="0" dirty="0" smtClean="0">
                          <a:ln>
                            <a:noFill/>
                          </a:ln>
                          <a:solidFill>
                            <a:schemeClr val="tx1"/>
                          </a:solidFill>
                          <a:effectLst/>
                          <a:latin typeface="Arial"/>
                          <a:ea typeface="ＭＳ Ｐゴシック" charset="-128"/>
                          <a:cs typeface="Arial"/>
                        </a:rPr>
                        <a:t>Component</a:t>
                      </a: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Ideal and/or Acceptable</a:t>
                      </a: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4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Knowledge, Skills, and Abilities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4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mn-lt"/>
                          <a:ea typeface="ＭＳ Ｐゴシック" charset="-128"/>
                          <a:cs typeface="Arial"/>
                        </a:rPr>
                        <a:t>Driver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Analysis</a:t>
                      </a: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4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Areas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Impact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(outcomes)</a:t>
                      </a:r>
                      <a:endParaRPr kumimoji="0" lang="en-US" sz="16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42000"/>
                      </a:schemeClr>
                    </a:solidFill>
                  </a:tcPr>
                </a:tc>
              </a:tr>
              <a:tr h="354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a:ln>
                            <a:noFill/>
                          </a:ln>
                          <a:solidFill>
                            <a:schemeClr val="tx1"/>
                          </a:solidFill>
                          <a:effectLst/>
                          <a:latin typeface="Arial"/>
                          <a:ea typeface="ＭＳ Ｐゴシック" charset="-128"/>
                          <a:cs typeface="Arial"/>
                        </a:rPr>
                        <a:t>Critical </a:t>
                      </a:r>
                      <a:r>
                        <a:rPr kumimoji="0" lang="en-US" sz="1400" b="1" i="0" u="sng" strike="noStrike" cap="none" normalizeH="0" baseline="0" dirty="0" smtClean="0">
                          <a:ln>
                            <a:noFill/>
                          </a:ln>
                          <a:solidFill>
                            <a:schemeClr val="tx1"/>
                          </a:solidFill>
                          <a:effectLst/>
                          <a:latin typeface="Arial"/>
                          <a:ea typeface="ＭＳ Ｐゴシック" charset="-128"/>
                          <a:cs typeface="Arial"/>
                        </a:rPr>
                        <a:t>Component: </a:t>
                      </a:r>
                      <a:endParaRPr kumimoji="0" lang="en-US" sz="1400" b="1" i="0" u="none" strike="noStrike" cap="none" normalizeH="0" baseline="0" dirty="0" smtClean="0">
                        <a:ln>
                          <a:noFill/>
                        </a:ln>
                        <a:solidFill>
                          <a:schemeClr val="tx1"/>
                        </a:solidFill>
                        <a:effectLst/>
                        <a:latin typeface="Arial"/>
                        <a:ea typeface="ＭＳ Ｐゴシック" charset="-128"/>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a:ea typeface="ＭＳ Ｐゴシック" charset="-128"/>
                          <a:cs typeface="Arial"/>
                        </a:rPr>
                        <a:t>Performance Feedback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a:ea typeface="ＭＳ Ｐゴシック" charset="-128"/>
                          <a:cs typeface="Arial"/>
                        </a:rPr>
                        <a:t>Coach providing direct, specific, observable feedback to core behavior of individual</a:t>
                      </a:r>
                      <a:endParaRPr kumimoji="0" lang="en-US" sz="1400" b="1" i="0" u="none" strike="noStrike" cap="none" normalizeH="0" baseline="0" dirty="0">
                        <a:ln>
                          <a:noFill/>
                        </a:ln>
                        <a:solidFill>
                          <a:srgbClr val="C00000"/>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dirty="0" smtClean="0">
                          <a:ln>
                            <a:noFill/>
                          </a:ln>
                          <a:solidFill>
                            <a:schemeClr val="tx1"/>
                          </a:solidFill>
                          <a:effectLst/>
                          <a:latin typeface="Arial"/>
                          <a:ea typeface="ＭＳ Ｐゴシック" charset="-128"/>
                          <a:cs typeface="Arial"/>
                        </a:rPr>
                        <a:t>Intervention match to core belief, values</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dirty="0" smtClean="0">
                          <a:ln>
                            <a:noFill/>
                          </a:ln>
                          <a:solidFill>
                            <a:schemeClr val="tx1"/>
                          </a:solidFill>
                          <a:effectLst/>
                          <a:latin typeface="Arial"/>
                          <a:ea typeface="ＭＳ Ｐゴシック" charset="-128"/>
                          <a:cs typeface="Arial"/>
                        </a:rPr>
                        <a:t>Supportive relationship in place</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dirty="0" smtClean="0">
                          <a:ln>
                            <a:noFill/>
                          </a:ln>
                          <a:solidFill>
                            <a:schemeClr val="tx1"/>
                          </a:solidFill>
                          <a:effectLst/>
                          <a:latin typeface="Arial"/>
                          <a:ea typeface="ＭＳ Ｐゴシック" charset="-128"/>
                          <a:cs typeface="Arial"/>
                        </a:rPr>
                        <a:t>Feedback provided in timely manner</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0" u="none" strike="noStrike" cap="none" normalizeH="0" baseline="0" dirty="0" smtClean="0">
                          <a:ln>
                            <a:noFill/>
                          </a:ln>
                          <a:solidFill>
                            <a:schemeClr val="tx1"/>
                          </a:solidFill>
                          <a:effectLst/>
                          <a:latin typeface="Arial"/>
                          <a:ea typeface="ＭＳ Ｐゴシック" charset="-128"/>
                          <a:cs typeface="Arial"/>
                        </a:rPr>
                        <a:t>Intervention tracked for fidelity and impact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Content fluency and application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1"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Data collection and analysis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1"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600" b="1" i="0" u="none" strike="noStrike" cap="none" normalizeH="0" baseline="0" dirty="0" smtClean="0">
                          <a:ln>
                            <a:noFill/>
                          </a:ln>
                          <a:solidFill>
                            <a:schemeClr val="tx1"/>
                          </a:solidFill>
                          <a:effectLst/>
                          <a:latin typeface="Arial"/>
                          <a:ea typeface="ＭＳ Ｐゴシック" charset="-128"/>
                          <a:cs typeface="Arial"/>
                        </a:rPr>
                        <a:t>Problem Solving and Communication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1400" b="0"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400" b="1" i="1" u="none" strike="noStrike" cap="none" normalizeH="0" baseline="0" dirty="0" smtClean="0">
                          <a:ln>
                            <a:noFill/>
                          </a:ln>
                          <a:solidFill>
                            <a:schemeClr val="tx1"/>
                          </a:solidFill>
                          <a:effectLst/>
                          <a:latin typeface="Arial"/>
                          <a:ea typeface="ＭＳ Ｐゴシック" charset="-128"/>
                          <a:cs typeface="Arial"/>
                        </a:rPr>
                        <a:t>How to ensure that “it” is in place? ….we’ve “got it”!!</a:t>
                      </a:r>
                      <a:endParaRPr kumimoji="0" lang="en-US" sz="1400" b="1" i="1"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200" b="1" i="0" u="none" strike="noStrike" cap="none" normalizeH="0" baseline="0" dirty="0" smtClean="0">
                          <a:ln>
                            <a:noFill/>
                          </a:ln>
                          <a:solidFill>
                            <a:schemeClr val="tx1"/>
                          </a:solidFill>
                          <a:effectLst/>
                          <a:latin typeface="Arial"/>
                          <a:ea typeface="ＭＳ Ｐゴシック" charset="-128"/>
                          <a:cs typeface="Arial"/>
                        </a:rPr>
                        <a:t>Fidelity of intervention 80%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200" b="1"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200" b="1" i="0" u="none" strike="noStrike" cap="none" normalizeH="0" baseline="0" dirty="0" smtClean="0">
                          <a:ln>
                            <a:noFill/>
                          </a:ln>
                          <a:solidFill>
                            <a:schemeClr val="tx1"/>
                          </a:solidFill>
                          <a:effectLst/>
                          <a:latin typeface="Arial"/>
                          <a:ea typeface="ＭＳ Ｐゴシック" charset="-128"/>
                          <a:cs typeface="Arial"/>
                        </a:rPr>
                        <a:t>Impact of intervention demonstrated (student outcome achieved-academic or behavior)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200" b="1" i="0" u="none" strike="noStrike" cap="none" normalizeH="0" baseline="0" dirty="0" smtClean="0">
                        <a:ln>
                          <a:noFill/>
                        </a:ln>
                        <a:solidFill>
                          <a:schemeClr val="tx1"/>
                        </a:solidFill>
                        <a:effectLst/>
                        <a:latin typeface="Arial"/>
                        <a:ea typeface="ＭＳ Ｐゴシック" charset="-128"/>
                        <a:cs typeface="Arial"/>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ü"/>
                        <a:tabLst/>
                      </a:pPr>
                      <a:r>
                        <a:rPr kumimoji="0" lang="en-US" sz="1200" b="1" i="0" u="none" strike="noStrike" cap="none" normalizeH="0" baseline="0" dirty="0" smtClean="0">
                          <a:ln>
                            <a:noFill/>
                          </a:ln>
                          <a:solidFill>
                            <a:schemeClr val="tx1"/>
                          </a:solidFill>
                          <a:effectLst/>
                          <a:latin typeface="Arial"/>
                          <a:ea typeface="ＭＳ Ｐゴシック" charset="-128"/>
                          <a:cs typeface="Arial"/>
                        </a:rPr>
                        <a:t>Satisfaction survey indicates positive/supportive</a:t>
                      </a:r>
                      <a:endParaRPr kumimoji="0" lang="en-US" sz="1200" b="1" i="0" u="none" strike="noStrike" cap="none" normalizeH="0" baseline="0" dirty="0">
                        <a:ln>
                          <a:noFill/>
                        </a:ln>
                        <a:solidFill>
                          <a:schemeClr val="tx1"/>
                        </a:solidFill>
                        <a:effectLst/>
                        <a:latin typeface="Arial"/>
                        <a:ea typeface="ＭＳ Ｐゴシック" charset="-128"/>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3972" name="TextBox 4"/>
          <p:cNvSpPr txBox="1">
            <a:spLocks noChangeArrowheads="1"/>
          </p:cNvSpPr>
          <p:nvPr/>
        </p:nvSpPr>
        <p:spPr bwMode="auto">
          <a:xfrm>
            <a:off x="1219200" y="1447800"/>
            <a:ext cx="4340225"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Target Individual: </a:t>
            </a:r>
            <a:r>
              <a:rPr lang="en-US" sz="1800" b="1" u="sng"/>
              <a:t>Building Level Coach</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073918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Title 1"/>
          <p:cNvSpPr>
            <a:spLocks noGrp="1"/>
          </p:cNvSpPr>
          <p:nvPr>
            <p:ph type="title"/>
          </p:nvPr>
        </p:nvSpPr>
        <p:spPr>
          <a:xfrm>
            <a:off x="528562" y="133350"/>
            <a:ext cx="7696200" cy="1085850"/>
          </a:xfrm>
        </p:spPr>
        <p:txBody>
          <a:bodyPr/>
          <a:lstStyle/>
          <a:p>
            <a:r>
              <a:rPr lang="en-US" sz="4000" dirty="0">
                <a:ea typeface="ＭＳ Ｐゴシック" pitchFamily="-84" charset="-128"/>
                <a:cs typeface="ＭＳ Ｐゴシック" pitchFamily="-84" charset="-128"/>
              </a:rPr>
              <a:t>Implementation Snapshot</a:t>
            </a:r>
          </a:p>
        </p:txBody>
      </p:sp>
      <p:sp>
        <p:nvSpPr>
          <p:cNvPr id="102403" name="Content Placeholder 2"/>
          <p:cNvSpPr>
            <a:spLocks noGrp="1"/>
          </p:cNvSpPr>
          <p:nvPr>
            <p:ph idx="1"/>
          </p:nvPr>
        </p:nvSpPr>
        <p:spPr>
          <a:xfrm>
            <a:off x="200025" y="1524000"/>
            <a:ext cx="7543800" cy="4602163"/>
          </a:xfrm>
        </p:spPr>
        <p:txBody>
          <a:bodyPr/>
          <a:lstStyle/>
          <a:p>
            <a:r>
              <a:rPr lang="en-US" sz="2000" dirty="0">
                <a:ea typeface="ＭＳ Ｐゴシック" pitchFamily="-84" charset="-128"/>
                <a:cs typeface="ＭＳ Ｐゴシック" pitchFamily="-84" charset="-128"/>
              </a:rPr>
              <a:t>Used during training to clearly define each critical feature and the research that supports use and potential benefit to overall school climate.</a:t>
            </a:r>
          </a:p>
          <a:p>
            <a:r>
              <a:rPr lang="en-US" sz="2000" dirty="0">
                <a:ea typeface="ＭＳ Ｐゴシック" pitchFamily="-84" charset="-128"/>
                <a:cs typeface="ＭＳ Ｐゴシック" pitchFamily="-84" charset="-128"/>
              </a:rPr>
              <a:t>The trainer facilitator will provide training slides for each feature. Teams will have an opportunity to use their guidebook and items brought to the training to use during action planning sessions. Roles of each participant are clearly described each snapshot to ensure clear expectations.</a:t>
            </a:r>
          </a:p>
          <a:p>
            <a:r>
              <a:rPr lang="en-US" sz="2000" dirty="0">
                <a:ea typeface="ＭＳ Ｐゴシック" pitchFamily="-84" charset="-128"/>
                <a:cs typeface="ＭＳ Ｐゴシック" pitchFamily="-84" charset="-128"/>
              </a:rPr>
              <a:t>Administrators are expected to play an active role. Coaches are expected to guide process, communicate with the district coordinator and share implementation products and examples as needed. </a:t>
            </a:r>
          </a:p>
          <a:p>
            <a:r>
              <a:rPr lang="en-US" sz="2000" dirty="0">
                <a:ea typeface="ＭＳ Ｐゴシック" pitchFamily="-84" charset="-128"/>
                <a:cs typeface="ＭＳ Ｐゴシック" pitchFamily="-84" charset="-128"/>
              </a:rPr>
              <a:t>Teams will walk away from the training with an annual action plan that will help guide the effort. </a:t>
            </a:r>
          </a:p>
          <a:p>
            <a:endParaRPr lang="en-US" sz="2400" dirty="0">
              <a:ea typeface="ＭＳ Ｐゴシック" pitchFamily="-84" charset="-128"/>
              <a:cs typeface="ＭＳ Ｐゴシック" pitchFamily="-84" charset="-128"/>
            </a:endParaRPr>
          </a:p>
          <a:p>
            <a:endParaRPr lang="en-US" dirty="0">
              <a:ea typeface="ＭＳ Ｐゴシック" pitchFamily="-84" charset="-128"/>
              <a:cs typeface="ＭＳ Ｐゴシック" pitchFamily="-84" charset="-128"/>
            </a:endParaRPr>
          </a:p>
        </p:txBody>
      </p:sp>
      <p:sp>
        <p:nvSpPr>
          <p:cNvPr id="102405" name="Slide Number Placeholder 4"/>
          <p:cNvSpPr>
            <a:spLocks noGrp="1"/>
          </p:cNvSpPr>
          <p:nvPr>
            <p:ph type="sldNum" sz="quarter" idx="11"/>
          </p:nvPr>
        </p:nvSpPr>
        <p:spPr bwMode="auto">
          <a:noFill/>
          <a:ln>
            <a:miter lim="800000"/>
            <a:headEnd/>
            <a:tailEnd/>
          </a:ln>
        </p:spPr>
        <p:txBody>
          <a:bodyPr/>
          <a:lstStyle/>
          <a:p>
            <a:endParaRPr lang="en-US" dirty="0">
              <a:latin typeface="Arial" pitchFamily="-84" charset="0"/>
              <a:ea typeface="ＭＳ Ｐゴシック" pitchFamily="-84" charset="-128"/>
              <a:cs typeface="ＭＳ Ｐゴシック" pitchFamily="-84" charset="-128"/>
            </a:endParaRPr>
          </a:p>
        </p:txBody>
      </p:sp>
      <p:pic>
        <p:nvPicPr>
          <p:cNvPr id="102406" name="Picture 6" descr="C:\Users\mduda\AppData\Local\Microsoft\Windows\Temporary Internet Files\Content.IE5\TGCQ6AY1\MC900431613[1].png"/>
          <p:cNvPicPr>
            <a:picLocks noChangeAspect="1" noChangeArrowheads="1"/>
          </p:cNvPicPr>
          <p:nvPr/>
        </p:nvPicPr>
        <p:blipFill>
          <a:blip r:embed="rId2"/>
          <a:srcRect/>
          <a:stretch>
            <a:fillRect/>
          </a:stretch>
        </p:blipFill>
        <p:spPr bwMode="auto">
          <a:xfrm>
            <a:off x="7743825" y="-17463"/>
            <a:ext cx="1371600" cy="13716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426" name="Picture 3"/>
          <p:cNvPicPr>
            <a:picLocks noChangeAspect="1" noChangeArrowheads="1"/>
          </p:cNvPicPr>
          <p:nvPr/>
        </p:nvPicPr>
        <p:blipFill>
          <a:blip r:embed="rId2"/>
          <a:srcRect/>
          <a:stretch>
            <a:fillRect/>
          </a:stretch>
        </p:blipFill>
        <p:spPr bwMode="auto">
          <a:xfrm>
            <a:off x="0" y="0"/>
            <a:ext cx="9144000" cy="6967538"/>
          </a:xfrm>
          <a:prstGeom prst="rect">
            <a:avLst/>
          </a:prstGeom>
          <a:noFill/>
          <a:ln w="9525">
            <a:noFill/>
            <a:miter lim="800000"/>
            <a:headEnd/>
            <a:tailEnd/>
          </a:ln>
        </p:spPr>
      </p:pic>
      <p:sp>
        <p:nvSpPr>
          <p:cNvPr id="4" name="Right Arrow 3"/>
          <p:cNvSpPr/>
          <p:nvPr/>
        </p:nvSpPr>
        <p:spPr>
          <a:xfrm rot="8045459">
            <a:off x="5284788" y="14287"/>
            <a:ext cx="981076" cy="6508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ight Arrow 4"/>
          <p:cNvSpPr/>
          <p:nvPr/>
        </p:nvSpPr>
        <p:spPr>
          <a:xfrm rot="8045459">
            <a:off x="2643981" y="3733007"/>
            <a:ext cx="858837" cy="5270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Arrow 5"/>
          <p:cNvSpPr/>
          <p:nvPr/>
        </p:nvSpPr>
        <p:spPr>
          <a:xfrm rot="8045459">
            <a:off x="7323138" y="3092450"/>
            <a:ext cx="981075" cy="6508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p:cNvSpPr/>
          <p:nvPr/>
        </p:nvSpPr>
        <p:spPr>
          <a:xfrm>
            <a:off x="76200" y="0"/>
            <a:ext cx="1066800" cy="9144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Wired for Social Interactions </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We enter a world made by our parents. But we will live most of our lives, and prosper (or not) in a world run and remade by our peers. Knowing, understanding, and building relationships with them bears critically on success. Socially savvy rats or monkeys, for instance, generally get the best nesting areas or territories, the most food and water, more allies, better and fitter mates. And no species is more intricately and deeply social than humans are.</a:t>
            </a:r>
          </a:p>
          <a:p>
            <a:pPr>
              <a:buNone/>
            </a:pPr>
            <a:endParaRPr lang="en-US" dirty="0" smtClean="0"/>
          </a:p>
          <a:p>
            <a:pPr>
              <a:buNone/>
            </a:pPr>
            <a:r>
              <a:rPr lang="en-US" dirty="0" smtClean="0">
                <a:solidFill>
                  <a:srgbClr val="FF0000"/>
                </a:solidFill>
              </a:rPr>
              <a:t>YOUTH VOICE will be critical to implement and sustain!</a:t>
            </a:r>
          </a:p>
          <a:p>
            <a:endParaRPr lang="en-US" dirty="0"/>
          </a:p>
        </p:txBody>
      </p:sp>
      <p:sp>
        <p:nvSpPr>
          <p:cNvPr id="4" name="Slide Number Placeholder 3"/>
          <p:cNvSpPr>
            <a:spLocks noGrp="1"/>
          </p:cNvSpPr>
          <p:nvPr>
            <p:ph type="sldNum" sz="quarter" idx="12"/>
          </p:nvPr>
        </p:nvSpPr>
        <p:spPr/>
        <p:txBody>
          <a:bodyPr/>
          <a:lstStyle/>
          <a:p>
            <a:fld id="{F93B42A7-71DA-6C4D-83B4-B36938559A4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612774" y="304800"/>
            <a:ext cx="7845425" cy="990600"/>
          </a:xfrm>
        </p:spPr>
        <p:txBody>
          <a:bodyPr wrap="square" numCol="1" anchorCtr="0" compatLnSpc="1">
            <a:prstTxWarp prst="textNoShape">
              <a:avLst/>
            </a:prstTxWarp>
            <a:noAutofit/>
          </a:bodyPr>
          <a:lstStyle/>
          <a:p>
            <a:pPr eaLnBrk="1" hangingPunct="1">
              <a:defRPr/>
            </a:pPr>
            <a:r>
              <a:rPr sz="3200" b="1" dirty="0">
                <a:solidFill>
                  <a:srgbClr val="0070C0"/>
                </a:solidFill>
                <a:effectLst/>
                <a:ea typeface="MS PGothic" charset="0"/>
              </a:rPr>
              <a:t>MDS3 School Climate Model: </a:t>
            </a:r>
            <a:br>
              <a:rPr sz="3200" b="1" dirty="0">
                <a:solidFill>
                  <a:srgbClr val="0070C0"/>
                </a:solidFill>
                <a:effectLst/>
                <a:ea typeface="MS PGothic" charset="0"/>
              </a:rPr>
            </a:br>
            <a:r>
              <a:rPr sz="3200" b="1" dirty="0">
                <a:solidFill>
                  <a:srgbClr val="0070C0"/>
                </a:solidFill>
                <a:effectLst/>
                <a:ea typeface="MS PGothic" charset="0"/>
              </a:rPr>
              <a:t>% Time Spent on </a:t>
            </a:r>
            <a:r>
              <a:rPr lang="ja-JP" altLang="en-US" sz="3200" b="1">
                <a:solidFill>
                  <a:srgbClr val="0070C0"/>
                </a:solidFill>
                <a:effectLst/>
                <a:ea typeface="MS PGothic" charset="0"/>
              </a:rPr>
              <a:t>“</a:t>
            </a:r>
            <a:r>
              <a:rPr altLang="ja-JP" sz="3200" b="1" dirty="0">
                <a:solidFill>
                  <a:srgbClr val="0070C0"/>
                </a:solidFill>
                <a:effectLst/>
                <a:ea typeface="MS PGothic" charset="0"/>
              </a:rPr>
              <a:t>Valued Outcomes</a:t>
            </a:r>
            <a:r>
              <a:rPr lang="ja-JP" altLang="en-US" sz="3200" b="1">
                <a:solidFill>
                  <a:srgbClr val="0070C0"/>
                </a:solidFill>
                <a:effectLst/>
                <a:ea typeface="MS PGothic" charset="0"/>
              </a:rPr>
              <a:t>”</a:t>
            </a:r>
            <a:r>
              <a:rPr altLang="ja-JP" sz="3200" b="1" dirty="0">
                <a:solidFill>
                  <a:srgbClr val="0070C0"/>
                </a:solidFill>
                <a:effectLst/>
                <a:ea typeface="MS PGothic" charset="0"/>
              </a:rPr>
              <a:t> </a:t>
            </a:r>
            <a:endParaRPr sz="3200" b="1" dirty="0">
              <a:solidFill>
                <a:srgbClr val="0070C0"/>
              </a:solidFill>
              <a:effectLst/>
              <a:ea typeface="MS PGothic" charset="0"/>
            </a:endParaRPr>
          </a:p>
        </p:txBody>
      </p:sp>
      <p:graphicFrame>
        <p:nvGraphicFramePr>
          <p:cNvPr id="6" name="Content Placeholder 5"/>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9396497"/>
              </p:ext>
            </p:extLst>
          </p:nvPr>
        </p:nvGraphicFramePr>
        <p:xfrm>
          <a:off x="612775" y="1752600"/>
          <a:ext cx="8382000" cy="4876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16529" y="6147213"/>
            <a:ext cx="4489530" cy="584776"/>
          </a:xfrm>
          <a:prstGeom prst="rect">
            <a:avLst/>
          </a:prstGeom>
          <a:noFill/>
        </p:spPr>
        <p:txBody>
          <a:bodyPr wrap="none" rtlCol="0">
            <a:spAutoFit/>
          </a:bodyPr>
          <a:lstStyle/>
          <a:p>
            <a:pPr>
              <a:defRPr/>
            </a:pPr>
            <a:r>
              <a:rPr lang="en-US" sz="1600" dirty="0" smtClean="0"/>
              <a:t>Kristen </a:t>
            </a:r>
            <a:r>
              <a:rPr lang="en-US" sz="1600" dirty="0"/>
              <a:t>Harper, Office of Safe and Healthy Students, </a:t>
            </a:r>
            <a:endParaRPr lang="en-US" sz="1600" dirty="0" smtClean="0"/>
          </a:p>
          <a:p>
            <a:pPr>
              <a:defRPr/>
            </a:pPr>
            <a:r>
              <a:rPr lang="en-US" sz="1600" dirty="0" smtClean="0"/>
              <a:t>United </a:t>
            </a:r>
            <a:r>
              <a:rPr lang="en-US" sz="1600" dirty="0"/>
              <a:t>States Department of Education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2042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Beings</a:t>
            </a:r>
            <a:endParaRPr lang="en-US" dirty="0"/>
          </a:p>
        </p:txBody>
      </p:sp>
      <p:sp>
        <p:nvSpPr>
          <p:cNvPr id="3" name="Content Placeholder 2"/>
          <p:cNvSpPr>
            <a:spLocks noGrp="1"/>
          </p:cNvSpPr>
          <p:nvPr>
            <p:ph idx="1"/>
          </p:nvPr>
        </p:nvSpPr>
        <p:spPr/>
        <p:txBody>
          <a:bodyPr/>
          <a:lstStyle/>
          <a:p>
            <a:r>
              <a:rPr lang="en-US" dirty="0" smtClean="0"/>
              <a:t>Neurobiology and Social Connectedness</a:t>
            </a:r>
          </a:p>
          <a:p>
            <a:endParaRPr lang="en-US" dirty="0" smtClean="0"/>
          </a:p>
          <a:p>
            <a:r>
              <a:rPr lang="en-US" dirty="0" smtClean="0"/>
              <a:t>Kernels of EBP within an implementation framework….</a:t>
            </a:r>
          </a:p>
          <a:p>
            <a:pPr lvl="1"/>
            <a:r>
              <a:rPr lang="en-US" dirty="0" smtClean="0"/>
              <a:t>Imitation to empathy – modeling behavior we want to see around us</a:t>
            </a:r>
          </a:p>
          <a:p>
            <a:pPr lvl="1"/>
            <a:r>
              <a:rPr lang="en-US" dirty="0" smtClean="0"/>
              <a:t>Fostering mutual care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2350</TotalTime>
  <Words>6368</Words>
  <Application>Microsoft Macintosh PowerPoint</Application>
  <PresentationFormat>On-screen Show (4:3)</PresentationFormat>
  <Paragraphs>897</Paragraphs>
  <Slides>63</Slides>
  <Notes>31</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63</vt:i4>
      </vt:variant>
    </vt:vector>
  </HeadingPairs>
  <TitlesOfParts>
    <vt:vector size="65" baseType="lpstr">
      <vt:lpstr>Office Theme</vt:lpstr>
      <vt:lpstr>???</vt:lpstr>
      <vt:lpstr>Integrated Models: Big Ideas that Make Them Work</vt:lpstr>
      <vt:lpstr>Today’s Goal</vt:lpstr>
      <vt:lpstr>Concerns Multi-faceted, HUGE and Complex</vt:lpstr>
      <vt:lpstr>Influences</vt:lpstr>
      <vt:lpstr>The Adolescent Brain David Dobbs: National Geographic</vt:lpstr>
      <vt:lpstr>Adaptive- Adolescent Story</vt:lpstr>
      <vt:lpstr>Wired for Social Interactions </vt:lpstr>
      <vt:lpstr>MDS3 School Climate Model:  % Time Spent on “Valued Outcomes” </vt:lpstr>
      <vt:lpstr>Social Beings</vt:lpstr>
      <vt:lpstr>Test Scores and False Perceptions</vt:lpstr>
      <vt:lpstr>What will be required?</vt:lpstr>
      <vt:lpstr>The “What” and The “How”</vt:lpstr>
      <vt:lpstr>Common Frame of Reference</vt:lpstr>
      <vt:lpstr>Slide 14</vt:lpstr>
      <vt:lpstr>Slide 15</vt:lpstr>
      <vt:lpstr>PBIS Framework</vt:lpstr>
      <vt:lpstr>Implementation Framework </vt:lpstr>
      <vt:lpstr>Using and Expanding the Framework</vt:lpstr>
      <vt:lpstr>Applying the Logic to Families  </vt:lpstr>
      <vt:lpstr>Slide 20</vt:lpstr>
      <vt:lpstr>Slide 21</vt:lpstr>
      <vt:lpstr>MARZANO et al (2003)</vt:lpstr>
      <vt:lpstr>Stand Alone Average 14/school (Gottfredson)</vt:lpstr>
      <vt:lpstr>Added Benefit When Anchored to Implementation Framework</vt:lpstr>
      <vt:lpstr>Big Idea: Workforce Development   Snider 2006</vt:lpstr>
      <vt:lpstr>Supporting the Workforce with Coaching</vt:lpstr>
      <vt:lpstr>Start with the questions…</vt:lpstr>
      <vt:lpstr>More Questions</vt:lpstr>
      <vt:lpstr>PBIS Plus </vt:lpstr>
      <vt:lpstr>Coaching Support in the Literature Florida MTSS (APBS, Amanda March 2011)</vt:lpstr>
      <vt:lpstr>Coaching for Change APBS, March 2011</vt:lpstr>
      <vt:lpstr>Slide 32</vt:lpstr>
      <vt:lpstr>Coaching Defined in PBIS “Goal is to give skills away”</vt:lpstr>
      <vt:lpstr>Outcomes of Coaching</vt:lpstr>
      <vt:lpstr>What do they do again? How can anyone possess that many skills?</vt:lpstr>
      <vt:lpstr>Types of Coaching</vt:lpstr>
      <vt:lpstr>Where do you start?</vt:lpstr>
      <vt:lpstr>Organizing the Scope of Work</vt:lpstr>
      <vt:lpstr>Slide 39</vt:lpstr>
      <vt:lpstr>Slide 40</vt:lpstr>
      <vt:lpstr>Slide 41</vt:lpstr>
      <vt:lpstr>Slide 42</vt:lpstr>
      <vt:lpstr>  Phases of Coaching  </vt:lpstr>
      <vt:lpstr>Development of the Team</vt:lpstr>
      <vt:lpstr>Slide 45</vt:lpstr>
      <vt:lpstr>IN WHAT WAYS CAN AN ADMINISTRATOR SUPPORT THE MOVE TO A COACHING MODEL? </vt:lpstr>
      <vt:lpstr>Organizing the Work</vt:lpstr>
      <vt:lpstr>Resources and Tools</vt:lpstr>
      <vt:lpstr>Slide 49</vt:lpstr>
      <vt:lpstr>Slide 50</vt:lpstr>
      <vt:lpstr>Slide 51</vt:lpstr>
      <vt:lpstr>Slide 52</vt:lpstr>
      <vt:lpstr>Practice Profile</vt:lpstr>
      <vt:lpstr>Practice Profiles:  Pay Now or Pay Later </vt:lpstr>
      <vt:lpstr>Slide 55</vt:lpstr>
      <vt:lpstr>Coaching for Individual Change</vt:lpstr>
      <vt:lpstr>Coaching for Individual Change</vt:lpstr>
      <vt:lpstr>Example: Individual Coaching Performance Feedback as a Critical Component</vt:lpstr>
      <vt:lpstr>Example: Individual Coaching Performance Feedback as a Critical Component</vt:lpstr>
      <vt:lpstr>Example: Individual Coaching Performance Feedback as a Critical Component </vt:lpstr>
      <vt:lpstr>Example: Individual Coaching Critical Component: Performance Feedback</vt:lpstr>
      <vt:lpstr>Implementation Snapshot</vt:lpstr>
      <vt:lpstr>Slide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Barrett</dc:creator>
  <cp:lastModifiedBy>Susan Barrett</cp:lastModifiedBy>
  <cp:revision>42</cp:revision>
  <dcterms:created xsi:type="dcterms:W3CDTF">2013-06-12T12:43:49Z</dcterms:created>
  <dcterms:modified xsi:type="dcterms:W3CDTF">2013-06-13T21:26:36Z</dcterms:modified>
</cp:coreProperties>
</file>