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332" r:id="rId2"/>
    <p:sldId id="292" r:id="rId3"/>
    <p:sldId id="293" r:id="rId4"/>
    <p:sldId id="294" r:id="rId5"/>
    <p:sldId id="258" r:id="rId6"/>
    <p:sldId id="259" r:id="rId7"/>
    <p:sldId id="260" r:id="rId8"/>
    <p:sldId id="261" r:id="rId9"/>
    <p:sldId id="267" r:id="rId10"/>
    <p:sldId id="262" r:id="rId11"/>
    <p:sldId id="264" r:id="rId12"/>
    <p:sldId id="265" r:id="rId13"/>
    <p:sldId id="269" r:id="rId14"/>
    <p:sldId id="270" r:id="rId15"/>
    <p:sldId id="273" r:id="rId16"/>
    <p:sldId id="275" r:id="rId17"/>
    <p:sldId id="277" r:id="rId18"/>
    <p:sldId id="295" r:id="rId19"/>
    <p:sldId id="333" r:id="rId20"/>
    <p:sldId id="279" r:id="rId21"/>
    <p:sldId id="334" r:id="rId22"/>
    <p:sldId id="301" r:id="rId23"/>
    <p:sldId id="304" r:id="rId24"/>
    <p:sldId id="305" r:id="rId25"/>
    <p:sldId id="313" r:id="rId26"/>
    <p:sldId id="335" r:id="rId27"/>
    <p:sldId id="328" r:id="rId28"/>
    <p:sldId id="318" r:id="rId29"/>
    <p:sldId id="323" r:id="rId30"/>
    <p:sldId id="336" r:id="rId31"/>
    <p:sldId id="329" r:id="rId32"/>
    <p:sldId id="330" r:id="rId33"/>
    <p:sldId id="331" r:id="rId3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031" autoAdjust="0"/>
  </p:normalViewPr>
  <p:slideViewPr>
    <p:cSldViewPr snapToGrid="0">
      <p:cViewPr varScale="1">
        <p:scale>
          <a:sx n="38" d="100"/>
          <a:sy n="38" d="100"/>
        </p:scale>
        <p:origin x="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2C66123-EA37-425D-9996-55E81323762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8CFDB7D-19F6-441B-967F-7FFF12A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7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43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C904C2F-00F0-4EB1-BFC1-83ED0B5B509C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3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93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3EAED6F-AC97-4F62-989F-01ACCCB26593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5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669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74A6573-C62F-43B4-A68A-5923F282ECDC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US" sz="17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9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302504F-1349-499E-B1CE-DCE7464E48A0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3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6EAAD23-238D-4E91-BA2A-699681ABA456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26E8-1C94-4512-A8B9-88DB38F2D21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15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391CFF-D788-43E1-B576-4BC48C92CED5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5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3E83B06-9400-4E9F-8DE0-3C2CD4BB892B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8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Explain the importance of the DPR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6C65CA-F8E3-4C82-B7FA-0E63F6A8E58E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25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0029" indent="-240029">
              <a:spcBef>
                <a:spcPct val="0"/>
              </a:spcBef>
              <a:buFontTx/>
              <a:buAutoNum type="arabicParenR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9BF013F-04E4-4B57-88AC-F58367ACBB38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0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7042" indent="-31040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41603" indent="-2483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38244" indent="-2483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34886" indent="-2483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31527" indent="-248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28168" indent="-248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724810" indent="-248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221451" indent="-248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A450BD-C05D-4B4C-B8A0-4254B6FE82C6}" type="slidenum">
              <a:rPr lang="en-US">
                <a:latin typeface="Calibri" charset="0"/>
              </a:rPr>
              <a:pPr eaLnBrk="1" hangingPunct="1"/>
              <a:t>3</a:t>
            </a:fld>
            <a:endParaRPr lang="en-US" dirty="0">
              <a:latin typeface="Calibri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466" y="4666285"/>
            <a:ext cx="5546561" cy="442068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93" tIns="48284" rIns="98293" bIns="48284"/>
          <a:lstStyle/>
          <a:p>
            <a:pPr eaLnBrk="1" hangingPunct="1"/>
            <a:endParaRPr lang="en-US" i="0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19113" y="744538"/>
            <a:ext cx="6526212" cy="3670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9282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141DE17-7F8A-42CC-B692-FC029C856273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79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07AFEF-C190-4F1A-A2B8-411E4BB881FB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52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31F172C-C908-47D0-968C-7AC954866C3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5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CE8387C-918C-4D4B-99EC-0FFD71FC905B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64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2451F8-CFFA-409E-9DAF-0FEB44D3B6A2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3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6D9B1F6-3622-475D-8C41-EEDEE36A1D1F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7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76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DD4E29E-A686-435C-AB8C-EE296B13F952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7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43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FD8A0BB-8344-439F-B092-2B7B4B96C35B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2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C774637-C293-4270-AD0D-BE0E2F7B9477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6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6BA3BB-9B83-4B86-B7E0-49E7DC642AAC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5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74E97F-58CE-47C2-819B-1580954C5B52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391275" cy="3595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085" y="4554670"/>
            <a:ext cx="5354981" cy="43140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0029" indent="-240029">
              <a:lnSpc>
                <a:spcPct val="80000"/>
              </a:lnSpc>
            </a:pPr>
            <a:endParaRPr lang="en-US" sz="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360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407" indent="-2959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3702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184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0665" indent="-236740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414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7626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110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4588" indent="-23674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6D558EE-23C8-42D9-85AD-C5E5F078194D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38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7"/>
            <a:ext cx="53848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7"/>
            <a:ext cx="53848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983DAF-81E3-2742-8393-04943656AF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intnerdr@Missouri.edu" TargetMode="External"/><Relationship Id="rId2" Type="http://schemas.openxmlformats.org/officeDocument/2006/relationships/hyperlink" Target="mailto:slong@Sikeston.k12..mo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i="1" dirty="0" smtClean="0"/>
              <a:t>Checking in 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Check In/Check 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68980"/>
          </a:xfrm>
        </p:spPr>
        <p:txBody>
          <a:bodyPr>
            <a:normAutofit/>
          </a:bodyPr>
          <a:lstStyle/>
          <a:p>
            <a:r>
              <a:rPr lang="en-US" dirty="0" smtClean="0"/>
              <a:t>Debora </a:t>
            </a:r>
            <a:r>
              <a:rPr lang="en-US" dirty="0" err="1" smtClean="0"/>
              <a:t>lintner</a:t>
            </a:r>
            <a:endParaRPr lang="en-US" dirty="0" smtClean="0"/>
          </a:p>
          <a:p>
            <a:r>
              <a:rPr lang="en-US" sz="2000" dirty="0" smtClean="0"/>
              <a:t>MO SW-PBS Tier 2/3 Consultant</a:t>
            </a:r>
          </a:p>
          <a:p>
            <a:r>
              <a:rPr lang="en-US" dirty="0" smtClean="0"/>
              <a:t>Susan Long</a:t>
            </a:r>
          </a:p>
          <a:p>
            <a:r>
              <a:rPr lang="en-US" sz="2000" dirty="0" smtClean="0"/>
              <a:t>Assistant Principal Sikeston 5-6 Grade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3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853" y="52029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34" charset="-128"/>
              </a:rPr>
              <a:t>Implementation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682" y="1784231"/>
            <a:ext cx="8763000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ea typeface="ＭＳ Ｐゴシック" pitchFamily="34" charset="-128"/>
              </a:rPr>
              <a:t>Morning Check-in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Consistent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Begin with positive greeting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Prompt for picking up daily progress report (DPR)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Prepare for day (breakfast, pencil, paper, planner)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Reminder of expectations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ea typeface="ＭＳ Ｐゴシック" pitchFamily="34" charset="-128"/>
              </a:rPr>
              <a:t>Provides access to positive adult attention, </a:t>
            </a:r>
            <a:r>
              <a:rPr lang="en-US" sz="2800" dirty="0" err="1" smtClean="0">
                <a:ea typeface="ＭＳ Ｐゴシック" pitchFamily="34" charset="-128"/>
              </a:rPr>
              <a:t>precorrect</a:t>
            </a:r>
            <a:r>
              <a:rPr lang="en-US" sz="2800" dirty="0" smtClean="0">
                <a:ea typeface="ＭＳ Ｐゴシック" pitchFamily="34" charset="-128"/>
              </a:rPr>
              <a:t> for behavioral and academic expectations and organizes student materials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5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573" y="1828800"/>
            <a:ext cx="86868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ea typeface="ＭＳ Ｐゴシック" pitchFamily="34" charset="-128"/>
              </a:rPr>
              <a:t>Throughout the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Student carries a daily progress report (DPR)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Teacher greets and pre-corrects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Established criteria for pre-corrects and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Teacher provides feedback and awards points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4000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ea typeface="ＭＳ Ｐゴシック" pitchFamily="34" charset="-128"/>
              </a:rPr>
              <a:t>Provides high rates of adult attention and specific performance feedback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4000" dirty="0">
              <a:ea typeface="ＭＳ Ｐゴシック" pitchFamily="34" charset="-128"/>
            </a:endParaRPr>
          </a:p>
        </p:txBody>
      </p:sp>
      <p:sp>
        <p:nvSpPr>
          <p:cNvPr id="21507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84500" y="6858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3600" dirty="0">
                <a:ea typeface="ＭＳ Ｐゴシック" pitchFamily="34" charset="-128"/>
              </a:rPr>
              <a:t>Implementation Example</a:t>
            </a:r>
          </a:p>
        </p:txBody>
      </p:sp>
    </p:spTree>
    <p:extLst>
      <p:ext uri="{BB962C8B-B14F-4D97-AF65-F5344CB8AC3E}">
        <p14:creationId xmlns:p14="http://schemas.microsoft.com/office/powerpoint/2010/main" val="30746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211" y="796119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600" dirty="0">
                <a:ea typeface="ＭＳ Ｐゴシック" pitchFamily="34" charset="-128"/>
              </a:rPr>
              <a:t>Implementation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337" y="1868605"/>
            <a:ext cx="8763000" cy="4876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ea typeface="ＭＳ Ｐゴシック" pitchFamily="34" charset="-128"/>
              </a:rPr>
              <a:t>End of Day Check-out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Consistent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Adult positive greeting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Total points, calculate percentage, and enter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Daily and/or weekly reinforcement for meeting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Quick debrief with student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Provide parent communication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4000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ea typeface="ＭＳ Ｐゴシック" pitchFamily="34" charset="-128"/>
              </a:rPr>
              <a:t>Provides positive adult attention, specific performance feedback and progress monitoring.</a:t>
            </a:r>
          </a:p>
          <a:p>
            <a:pPr eaLnBrk="1" hangingPunct="1">
              <a:lnSpc>
                <a:spcPct val="90000"/>
              </a:lnSpc>
            </a:pPr>
            <a:endParaRPr lang="en-US" sz="40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>
                <a:ea typeface="ＭＳ Ｐゴシック" pitchFamily="34" charset="-128"/>
              </a:rPr>
              <a:t>Who Benefits?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CICO is for students who:</a:t>
            </a:r>
          </a:p>
          <a:p>
            <a:pPr lvl="1" eaLnBrk="1" hangingPunct="1"/>
            <a:r>
              <a:rPr lang="en-US" sz="3200" dirty="0">
                <a:ea typeface="ＭＳ Ｐゴシック" pitchFamily="34" charset="-128"/>
              </a:rPr>
              <a:t>Continue to display problems after PBS Universal/Tier 1 supports in place</a:t>
            </a:r>
          </a:p>
          <a:p>
            <a:pPr lvl="1" eaLnBrk="1" hangingPunct="1"/>
            <a:r>
              <a:rPr lang="en-US" sz="3200" dirty="0">
                <a:ea typeface="ＭＳ Ｐゴシック" pitchFamily="34" charset="-128"/>
              </a:rPr>
              <a:t>Demonstrate behavior patterns that are functionally related to </a:t>
            </a:r>
            <a:r>
              <a:rPr lang="en-US" sz="3200" i="1" u="sng" dirty="0">
                <a:solidFill>
                  <a:srgbClr val="0000FF"/>
                </a:solidFill>
                <a:ea typeface="ＭＳ Ｐゴシック" pitchFamily="34" charset="-128"/>
              </a:rPr>
              <a:t>obtaining attention</a:t>
            </a:r>
          </a:p>
          <a:p>
            <a:pPr lvl="1" eaLnBrk="1" hangingPunct="1"/>
            <a:r>
              <a:rPr lang="en-US" sz="3200" dirty="0">
                <a:ea typeface="ＭＳ Ｐゴシック" pitchFamily="34" charset="-128"/>
              </a:rPr>
              <a:t>Need increased levels of structure, routine and feedback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39370" y="57160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white"/>
                </a:solidFill>
              </a:rPr>
              <a:t>121</a:t>
            </a:r>
          </a:p>
        </p:txBody>
      </p:sp>
    </p:spTree>
    <p:extLst>
      <p:ext uri="{BB962C8B-B14F-4D97-AF65-F5344CB8AC3E}">
        <p14:creationId xmlns:p14="http://schemas.microsoft.com/office/powerpoint/2010/main" val="20892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191" y="839339"/>
            <a:ext cx="8229600" cy="914400"/>
          </a:xfrm>
        </p:spPr>
        <p:txBody>
          <a:bodyPr/>
          <a:lstStyle/>
          <a:p>
            <a:pPr algn="l" eaLnBrk="1" hangingPunct="1"/>
            <a:r>
              <a:rPr lang="en-US" sz="3600" dirty="0">
                <a:ea typeface="ＭＳ Ｐゴシック" pitchFamily="34" charset="-128"/>
              </a:rPr>
              <a:t>Who Benefits?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59491" y="1753739"/>
            <a:ext cx="80010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Students in the 2-5 office referral range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Low level disruptions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pitchFamily="34" charset="-128"/>
              </a:rPr>
              <a:t>-Talk out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pitchFamily="34" charset="-128"/>
              </a:rPr>
              <a:t>-Unprepared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pitchFamily="34" charset="-128"/>
              </a:rPr>
              <a:t>-Talk back</a:t>
            </a:r>
          </a:p>
          <a:p>
            <a:pPr marL="457200" lvl="1" indent="0">
              <a:buNone/>
            </a:pPr>
            <a:r>
              <a:rPr lang="en-US" sz="2400" dirty="0">
                <a:ea typeface="ＭＳ Ｐゴシック" pitchFamily="34" charset="-128"/>
              </a:rPr>
              <a:t>-Non-compliant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Data indicating </a:t>
            </a:r>
            <a:r>
              <a:rPr lang="en-US" sz="2800" i="1" u="sng" dirty="0">
                <a:solidFill>
                  <a:srgbClr val="0000FF"/>
                </a:solidFill>
                <a:ea typeface="ＭＳ Ｐゴシック" pitchFamily="34" charset="-128"/>
              </a:rPr>
              <a:t>attention maintained</a:t>
            </a:r>
            <a:r>
              <a:rPr lang="en-US" sz="2800" i="1" dirty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800" dirty="0">
                <a:ea typeface="ＭＳ Ｐゴシック" pitchFamily="34" charset="-128"/>
              </a:rPr>
              <a:t>behavior 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Student willingness to </a:t>
            </a:r>
            <a:r>
              <a:rPr lang="en-US" sz="2800" dirty="0" smtClean="0">
                <a:ea typeface="ＭＳ Ｐゴシック" pitchFamily="34" charset="-128"/>
              </a:rPr>
              <a:t>participate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>
                <a:ea typeface="ＭＳ Ｐゴシック" pitchFamily="34" charset="-128"/>
              </a:rPr>
              <a:t>*</a:t>
            </a:r>
            <a:r>
              <a:rPr lang="en-US" sz="2400" dirty="0">
                <a:ea typeface="ＭＳ Ｐゴシック" pitchFamily="34" charset="-128"/>
              </a:rPr>
              <a:t>Students with more intense problems may benefit, but will need additional supports!</a:t>
            </a:r>
          </a:p>
        </p:txBody>
      </p:sp>
    </p:spTree>
    <p:extLst>
      <p:ext uri="{BB962C8B-B14F-4D97-AF65-F5344CB8AC3E}">
        <p14:creationId xmlns:p14="http://schemas.microsoft.com/office/powerpoint/2010/main" val="12457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48895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sz="2400">
                <a:ea typeface="ＭＳ Ｐゴシック" pitchFamily="34" charset="-128"/>
              </a:rPr>
              <a:t>Crone, D. A., Hawken, L. S. &amp; Horner, R. H.  (2010).  Responding to Problem Behavior in Schools:  The Behavior Education Program.  New York:  Guilford Press.</a:t>
            </a:r>
            <a:br>
              <a:rPr lang="en-US" sz="2400">
                <a:ea typeface="ＭＳ Ｐゴシック" pitchFamily="34" charset="-128"/>
              </a:rPr>
            </a:br>
            <a:endParaRPr lang="en-US" sz="2400">
              <a:ea typeface="ＭＳ Ｐゴシック" pitchFamily="34" charset="-128"/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4" y="1631950"/>
            <a:ext cx="44783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943100"/>
            <a:ext cx="2921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 Needed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47" y="1955724"/>
            <a:ext cx="9218806" cy="42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71487" y="56864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white"/>
                </a:solidFill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18976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34" charset="-128"/>
              </a:rPr>
              <a:t>Steps to Implementation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Consider program design for your school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Develop a daily progress report (DPR)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Design a reinforcement system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Select a system for managing daily data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Establish plans for fading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Create staff training materials and time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Provide information for students and parents</a:t>
            </a:r>
          </a:p>
        </p:txBody>
      </p:sp>
    </p:spTree>
    <p:extLst>
      <p:ext uri="{BB962C8B-B14F-4D97-AF65-F5344CB8AC3E}">
        <p14:creationId xmlns:p14="http://schemas.microsoft.com/office/powerpoint/2010/main" val="34546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Sikeston 5-6 Grade Center-Our Journey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930" y="2361064"/>
            <a:ext cx="8406514" cy="24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532 </a:t>
            </a:r>
            <a:r>
              <a:rPr lang="en-US" sz="4000" dirty="0" smtClean="0"/>
              <a:t>fabulous students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58</a:t>
            </a:r>
            <a:r>
              <a:rPr lang="en-US" sz="3600" dirty="0"/>
              <a:t>% FRL </a:t>
            </a:r>
            <a:endParaRPr lang="en-US" sz="3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10</a:t>
            </a:r>
            <a:r>
              <a:rPr lang="en-US" sz="3600" dirty="0"/>
              <a:t>% </a:t>
            </a:r>
            <a:r>
              <a:rPr lang="en-US" sz="3600" dirty="0" smtClean="0"/>
              <a:t>SPED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0 </a:t>
            </a:r>
            <a:r>
              <a:rPr lang="en-US" sz="3600" dirty="0"/>
              <a:t>ELL </a:t>
            </a:r>
            <a:endParaRPr lang="en-US" sz="3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2</a:t>
            </a:r>
            <a:r>
              <a:rPr lang="en-US" sz="3600" dirty="0"/>
              <a:t>% </a:t>
            </a:r>
            <a:r>
              <a:rPr lang="en-US" sz="3600" dirty="0" smtClean="0"/>
              <a:t>Homeless</a:t>
            </a:r>
            <a:endParaRPr lang="en-US" sz="3600" dirty="0"/>
          </a:p>
          <a:p>
            <a:endParaRPr lang="en-US" sz="40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43" y="2485814"/>
            <a:ext cx="2959100" cy="27432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9321422" y="4026089"/>
            <a:ext cx="573205" cy="61414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4876800" y="3143593"/>
            <a:ext cx="2362200" cy="2209800"/>
          </a:xfrm>
          <a:prstGeom prst="ellipse">
            <a:avLst/>
          </a:prstGeom>
          <a:noFill/>
          <a:ln w="635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562600" y="2000593"/>
            <a:ext cx="2286000" cy="2209800"/>
          </a:xfrm>
          <a:prstGeom prst="ellipse">
            <a:avLst/>
          </a:prstGeom>
          <a:noFill/>
          <a:ln w="635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962400" y="1222719"/>
            <a:ext cx="4267200" cy="4511675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267200" y="2000593"/>
            <a:ext cx="2209800" cy="2209800"/>
          </a:xfrm>
          <a:prstGeom prst="ellips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-3258865">
            <a:off x="4371182" y="2742750"/>
            <a:ext cx="1316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SYSTEMS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57800" y="4423119"/>
            <a:ext cx="1530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PRACTICES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2905354">
            <a:off x="6596064" y="2672107"/>
            <a:ext cx="828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DATA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021916" y="2670519"/>
            <a:ext cx="15600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Supporting</a:t>
            </a:r>
          </a:p>
          <a:p>
            <a:pPr algn="ctr"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Staff </a:t>
            </a:r>
          </a:p>
          <a:p>
            <a:pPr algn="ctr"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Behavior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508443" y="2518118"/>
            <a:ext cx="15600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/>
            <a:r>
              <a:rPr lang="en-US" sz="2400" dirty="0">
                <a:latin typeface="Calibri" pitchFamily="-111" charset="0"/>
              </a:rPr>
              <a:t>Supporting</a:t>
            </a:r>
          </a:p>
          <a:p>
            <a:pPr algn="ctr"/>
            <a:r>
              <a:rPr lang="en-US" sz="2400" dirty="0">
                <a:latin typeface="Calibri" pitchFamily="-111" charset="0"/>
              </a:rPr>
              <a:t>Data</a:t>
            </a:r>
          </a:p>
          <a:p>
            <a:pPr algn="ctr"/>
            <a:r>
              <a:rPr lang="en-US" sz="2400" dirty="0">
                <a:latin typeface="Calibri" pitchFamily="-111" charset="0"/>
              </a:rPr>
              <a:t>Decision</a:t>
            </a:r>
          </a:p>
          <a:p>
            <a:pPr algn="ctr"/>
            <a:r>
              <a:rPr lang="en-US" sz="2400" dirty="0">
                <a:latin typeface="Calibri" pitchFamily="-111" charset="0"/>
              </a:rPr>
              <a:t>Making</a:t>
            </a:r>
            <a:endParaRPr lang="en-US" sz="2800" dirty="0">
              <a:latin typeface="Calibri" pitchFamily="-111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937280" y="5803896"/>
            <a:ext cx="4546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Supporting Student Behavior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5181600" y="1451319"/>
            <a:ext cx="1646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+mj-lt"/>
                <a:ea typeface="ＭＳ Ｐゴシック" pitchFamily="-108" charset="-128"/>
              </a:rPr>
              <a:t>OUTCOMES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2801937" y="67592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atin typeface="+mj-lt"/>
                <a:ea typeface="ＭＳ Ｐゴシック" pitchFamily="-108" charset="-128"/>
              </a:rPr>
              <a:t>Social Competence &amp;</a:t>
            </a:r>
          </a:p>
          <a:p>
            <a:pPr algn="ctr" eaLnBrk="0" hangingPunct="0">
              <a:defRPr/>
            </a:pPr>
            <a:r>
              <a:rPr lang="en-US" sz="3600" b="1" dirty="0">
                <a:latin typeface="+mj-lt"/>
                <a:ea typeface="ＭＳ Ｐゴシック" pitchFamily="-108" charset="-128"/>
              </a:rPr>
              <a:t>Academic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2012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ea typeface="ＭＳ Ｐゴシック" pitchFamily="34" charset="-128"/>
              </a:rPr>
              <a:t>1.  Program </a:t>
            </a:r>
            <a:r>
              <a:rPr lang="en-US" sz="3600" dirty="0">
                <a:ea typeface="ＭＳ Ｐゴシック" pitchFamily="34" charset="-128"/>
              </a:rPr>
              <a:t>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494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Team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Student Identification 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Teacher nomination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Data Collection-ODRs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Family Notification/Permission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Introducing the Program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Teachers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Family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Students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6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61114" y="80522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34" charset="-128"/>
              </a:rPr>
              <a:t>2.  Daily Progress Report (DPR) 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318430" y="1842449"/>
            <a:ext cx="8229600" cy="468632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78" y="2061536"/>
            <a:ext cx="65627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smtClean="0">
                <a:ea typeface="ＭＳ Ｐゴシック" pitchFamily="34" charset="-128"/>
              </a:rPr>
              <a:t>3.  Reinforcement </a:t>
            </a:r>
            <a:r>
              <a:rPr lang="en-US" sz="3600" dirty="0">
                <a:ea typeface="ＭＳ Ｐゴシック" pitchFamily="34" charset="-128"/>
              </a:rPr>
              <a:t>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The primary </a:t>
            </a:r>
            <a:r>
              <a:rPr lang="en-US" sz="2800" dirty="0" err="1" smtClean="0">
                <a:ea typeface="ＭＳ Ｐゴシック" pitchFamily="34" charset="-128"/>
              </a:rPr>
              <a:t>reinforcer</a:t>
            </a:r>
            <a:r>
              <a:rPr lang="en-US" sz="2800" dirty="0" smtClean="0">
                <a:ea typeface="ＭＳ Ｐゴシック" pitchFamily="34" charset="-128"/>
              </a:rPr>
              <a:t> is </a:t>
            </a:r>
            <a:r>
              <a:rPr lang="en-US" sz="2800" i="1" u="sng" dirty="0" smtClean="0">
                <a:ea typeface="ＭＳ Ｐゴシック" pitchFamily="34" charset="-128"/>
              </a:rPr>
              <a:t>personal connection </a:t>
            </a:r>
            <a:r>
              <a:rPr lang="en-US" sz="2800" dirty="0" smtClean="0">
                <a:ea typeface="ＭＳ Ｐゴシック" pitchFamily="34" charset="-128"/>
              </a:rPr>
              <a:t>with CICO adult.</a:t>
            </a:r>
            <a:endParaRPr lang="en-US" sz="2800" dirty="0">
              <a:ea typeface="ＭＳ Ｐゴシック" pitchFamily="34" charset="-128"/>
            </a:endParaRP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-Checking in</a:t>
            </a: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-Checking out</a:t>
            </a: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-Meeting daily and/or weekly point goal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S</a:t>
            </a:r>
            <a:r>
              <a:rPr lang="en-US" sz="2800" dirty="0" smtClean="0">
                <a:ea typeface="ＭＳ Ｐゴシック" pitchFamily="34" charset="-128"/>
              </a:rPr>
              <a:t>tudents who participate in the CICO Intervention still participate in the </a:t>
            </a:r>
            <a:r>
              <a:rPr lang="en-US" sz="2800" dirty="0" err="1" smtClean="0">
                <a:ea typeface="ＭＳ Ｐゴシック" pitchFamily="34" charset="-128"/>
              </a:rPr>
              <a:t>schoolwide</a:t>
            </a:r>
            <a:r>
              <a:rPr lang="en-US" sz="2800" dirty="0" smtClean="0">
                <a:ea typeface="ＭＳ Ｐゴシック" pitchFamily="34" charset="-128"/>
              </a:rPr>
              <a:t> system of encouraging appropriate behavior and discouraging inappropriate behavior. 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9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34" charset="-128"/>
              </a:rPr>
              <a:t>4.  Data Management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204756" y="1908958"/>
            <a:ext cx="89154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Team process for monitoring progress and making decisions</a:t>
            </a: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-Regularly scheduled meetings</a:t>
            </a: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-Standard meeting format</a:t>
            </a: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-Team roles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Easy access to additional information</a:t>
            </a: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-Attendance, Grades, ODR, Minors</a:t>
            </a:r>
          </a:p>
          <a:p>
            <a:pPr eaLnBrk="1" hangingPunct="1"/>
            <a:r>
              <a:rPr lang="en-US" sz="2800" dirty="0">
                <a:ea typeface="ＭＳ Ｐゴシック" pitchFamily="34" charset="-128"/>
              </a:rPr>
              <a:t>Informed choices/Evaluate based on goal</a:t>
            </a:r>
          </a:p>
          <a:p>
            <a:pPr marL="457200" lvl="1" indent="0">
              <a:buNone/>
            </a:pPr>
            <a:r>
              <a:rPr lang="en-US" sz="2800" dirty="0">
                <a:ea typeface="ＭＳ Ｐゴシック" pitchFamily="34" charset="-128"/>
              </a:rPr>
              <a:t>-Continue or Fade;  Modify or Intensify</a:t>
            </a:r>
          </a:p>
          <a:p>
            <a:pPr lvl="1" eaLnBrk="1" hangingPunct="1">
              <a:buFont typeface="Arial" charset="0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0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ea typeface="ＭＳ Ｐゴシック" pitchFamily="34" charset="-128"/>
              </a:rPr>
              <a:t>Data Management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494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What Data?  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Collection of Data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What to do with the data?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Poor Response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Questionable Response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Positive Response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34" charset="-128"/>
              </a:rPr>
              <a:t>With whom is the data shared?</a:t>
            </a:r>
          </a:p>
          <a:p>
            <a:pPr lvl="1">
              <a:buClr>
                <a:srgbClr val="99CB38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ea typeface="ＭＳ Ｐゴシック" pitchFamily="34" charset="-128"/>
              </a:rPr>
              <a:t>“TEAM”</a:t>
            </a:r>
          </a:p>
          <a:p>
            <a:pPr marL="0" indent="0" eaLnBrk="1" hangingPunct="1">
              <a:buNone/>
            </a:pPr>
            <a:r>
              <a:rPr lang="en-US" sz="2800" dirty="0">
                <a:ea typeface="ＭＳ Ｐゴシック" pitchFamily="34" charset="-128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sz="3000" dirty="0">
              <a:ea typeface="ＭＳ Ｐゴシック" pitchFamily="34" charset="-12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885899" y="2920621"/>
            <a:ext cx="477671" cy="9553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2105" y="3036205"/>
            <a:ext cx="529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Are we implementing with fidelity?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2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097280" y="299443"/>
            <a:ext cx="10058400" cy="145075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34" charset="-128"/>
              </a:rPr>
              <a:t>5.  Plans for Fading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Train student for self-management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Celebration of “graduation” from the program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Support for student after the program ends</a:t>
            </a:r>
          </a:p>
        </p:txBody>
      </p:sp>
    </p:spTree>
    <p:extLst>
      <p:ext uri="{BB962C8B-B14F-4D97-AF65-F5344CB8AC3E}">
        <p14:creationId xmlns:p14="http://schemas.microsoft.com/office/powerpoint/2010/main" val="22367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Fading Process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286" y="1832894"/>
            <a:ext cx="6070388" cy="45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Celebration Time!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6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34" charset="-128"/>
              </a:rPr>
              <a:t>6.  Staff Training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097280" y="1857225"/>
            <a:ext cx="10058400" cy="4023360"/>
          </a:xfrm>
        </p:spPr>
        <p:txBody>
          <a:bodyPr>
            <a:normAutofit/>
          </a:bodyPr>
          <a:lstStyle/>
          <a:p>
            <a:pPr marL="164592" indent="0">
              <a:buNone/>
            </a:pPr>
            <a:r>
              <a:rPr lang="en-US" sz="2800" dirty="0" smtClean="0">
                <a:ea typeface="ＭＳ Ｐゴシック" pitchFamily="34" charset="-128"/>
              </a:rPr>
              <a:t>Who should be trained?</a:t>
            </a:r>
          </a:p>
          <a:p>
            <a:pPr marL="164592" indent="0">
              <a:buNone/>
            </a:pPr>
            <a:r>
              <a:rPr lang="en-US" sz="2800" dirty="0">
                <a:ea typeface="ＭＳ Ｐゴシック" pitchFamily="34" charset="-128"/>
              </a:rPr>
              <a:t>	</a:t>
            </a:r>
            <a:r>
              <a:rPr lang="en-US" sz="2800" dirty="0" smtClean="0">
                <a:ea typeface="ＭＳ Ｐゴシック" pitchFamily="34" charset="-128"/>
              </a:rPr>
              <a:t>Teachers</a:t>
            </a:r>
          </a:p>
          <a:p>
            <a:pPr marL="164592" indent="0">
              <a:buNone/>
            </a:pPr>
            <a:r>
              <a:rPr lang="en-US" sz="2800" dirty="0">
                <a:ea typeface="ＭＳ Ｐゴシック" pitchFamily="34" charset="-128"/>
              </a:rPr>
              <a:t>	</a:t>
            </a:r>
            <a:r>
              <a:rPr lang="en-US" sz="2800" dirty="0" smtClean="0">
                <a:ea typeface="ＭＳ Ｐゴシック" pitchFamily="34" charset="-128"/>
              </a:rPr>
              <a:t>Facilitators</a:t>
            </a:r>
          </a:p>
          <a:p>
            <a:pPr marL="164592" indent="0">
              <a:buNone/>
            </a:pPr>
            <a:r>
              <a:rPr lang="en-US" sz="2800" dirty="0" smtClean="0">
                <a:ea typeface="ＭＳ Ｐゴシック" pitchFamily="34" charset="-128"/>
              </a:rPr>
              <a:t>When should training occur?</a:t>
            </a:r>
          </a:p>
          <a:p>
            <a:pPr marL="164592" indent="0">
              <a:buNone/>
            </a:pPr>
            <a:r>
              <a:rPr lang="en-US" sz="2800" dirty="0" smtClean="0">
                <a:ea typeface="ＭＳ Ｐゴシック" pitchFamily="34" charset="-128"/>
              </a:rPr>
              <a:t>Initial training should include:</a:t>
            </a:r>
            <a:endParaRPr lang="en-US" sz="2800" dirty="0">
              <a:ea typeface="ＭＳ Ｐゴシック" pitchFamily="34" charset="-128"/>
            </a:endParaRPr>
          </a:p>
          <a:p>
            <a:pPr marL="164592" indent="0">
              <a:buNone/>
            </a:pPr>
            <a:r>
              <a:rPr lang="en-US" sz="2800" dirty="0" smtClean="0">
                <a:ea typeface="ＭＳ Ｐゴシック" pitchFamily="34" charset="-128"/>
              </a:rPr>
              <a:t>	What CICO is.</a:t>
            </a:r>
          </a:p>
          <a:p>
            <a:pPr marL="164592" indent="0">
              <a:buNone/>
            </a:pPr>
            <a:r>
              <a:rPr lang="en-US" sz="2800" dirty="0">
                <a:ea typeface="ＭＳ Ｐゴシック" pitchFamily="34" charset="-128"/>
              </a:rPr>
              <a:t>	</a:t>
            </a:r>
            <a:r>
              <a:rPr lang="en-US" sz="2800" dirty="0" smtClean="0">
                <a:ea typeface="ＭＳ Ｐゴシック" pitchFamily="34" charset="-128"/>
              </a:rPr>
              <a:t>What CICO is not.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4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34" charset="-128"/>
              </a:rPr>
              <a:t>7.  Student/Parent Training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230573" y="1862257"/>
            <a:ext cx="8432042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34" charset="-128"/>
              </a:rPr>
              <a:t>Get parents and students excited about this “opportunity”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34" charset="-128"/>
              </a:rPr>
              <a:t>CICO is an intervention to work towards self monitoring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34" charset="-128"/>
              </a:rPr>
              <a:t>It’s not a life sentence for student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88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271" y="81069"/>
            <a:ext cx="8229600" cy="1143000"/>
          </a:xfrm>
          <a:noFill/>
        </p:spPr>
        <p:txBody>
          <a:bodyPr vert="horz" lIns="90487" tIns="44450" rIns="90487" bIns="44450" rtlCol="0" anchor="b">
            <a:normAutofit/>
          </a:bodyPr>
          <a:lstStyle/>
          <a:p>
            <a:pPr algn="ctr"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Three Levels of Implementation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9888" y="1167652"/>
            <a:ext cx="5486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/>
                <a:cs typeface="Franklin Gothic Book"/>
              </a:rPr>
              <a:t>A Continuum of Support for All</a:t>
            </a:r>
            <a:endParaRPr lang="en-US" sz="3200" dirty="0">
              <a:solidFill>
                <a:srgbClr val="FF0000"/>
              </a:solidFill>
              <a:latin typeface="+mj-lt"/>
              <a:ea typeface="ＭＳ 明朝"/>
              <a:cs typeface="Times New Roman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286033" y="5037330"/>
            <a:ext cx="24653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223838"/>
            <a:r>
              <a:rPr lang="en-US" sz="20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Tier One</a:t>
            </a:r>
          </a:p>
          <a:p>
            <a:pPr marL="342900" indent="-2238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All students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2238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Preventive, proactiv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e</a:t>
            </a:r>
            <a:endParaRPr lang="en-US" sz="16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7356137" y="5037331"/>
            <a:ext cx="2740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223838"/>
            <a:r>
              <a:rPr lang="en-US" sz="20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Tier One</a:t>
            </a:r>
          </a:p>
          <a:p>
            <a:pPr marL="342900" indent="-2238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All settings, all students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2238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Preventive, proactive</a:t>
            </a:r>
            <a:endParaRPr lang="en-US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2286033" y="3875510"/>
            <a:ext cx="267002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223838"/>
            <a:r>
              <a:rPr lang="en-US" sz="20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Tier Two </a:t>
            </a:r>
          </a:p>
          <a:p>
            <a:pPr marL="342900" indent="-2238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Some students (at-risk)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2238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High efficiency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2238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Rapid response</a:t>
            </a:r>
            <a:endParaRPr lang="en-US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7288752" y="3842359"/>
            <a:ext cx="269779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223838"/>
            <a:r>
              <a:rPr lang="en-US" sz="20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Tier Two</a:t>
            </a:r>
          </a:p>
          <a:p>
            <a:pPr marL="342900" indent="-2238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Some students (at-risk)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2238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High efficiency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2238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Rapid response</a:t>
            </a:r>
            <a:endParaRPr lang="en-US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2216484" y="2546915"/>
            <a:ext cx="23015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173038"/>
            <a:r>
              <a:rPr lang="en-US" sz="20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Tier Three</a:t>
            </a:r>
          </a:p>
          <a:p>
            <a:pPr marL="342900" indent="-1730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Individual Students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1730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Assessment-based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173038">
              <a:buClr>
                <a:srgbClr val="00800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High Intensity</a:t>
            </a:r>
            <a:endParaRPr lang="en-US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7214083" y="2546915"/>
            <a:ext cx="316779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19063"/>
            <a:r>
              <a:rPr lang="en-US" sz="20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Tier Three</a:t>
            </a:r>
          </a:p>
          <a:p>
            <a:pPr marL="342900" indent="-1730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Individual Students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1730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Assessment-based</a:t>
            </a:r>
            <a:endParaRPr lang="en-US" dirty="0">
              <a:latin typeface="+mj-lt"/>
              <a:ea typeface="Times New Roman"/>
              <a:cs typeface="Times New Roman"/>
            </a:endParaRPr>
          </a:p>
          <a:p>
            <a:pPr marL="342900" indent="-173038">
              <a:buClr>
                <a:srgbClr val="00B050"/>
              </a:buClr>
              <a:buFont typeface="Times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Intense, durable procedures</a:t>
            </a:r>
            <a:endParaRPr lang="en-US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2506134" y="1990980"/>
            <a:ext cx="2865002" cy="4584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Academic Systems</a:t>
            </a:r>
          </a:p>
        </p:txBody>
      </p:sp>
      <p:sp>
        <p:nvSpPr>
          <p:cNvPr id="19" name="Text Box 2"/>
          <p:cNvSpPr txBox="1"/>
          <p:nvPr/>
        </p:nvSpPr>
        <p:spPr>
          <a:xfrm>
            <a:off x="6623622" y="1990980"/>
            <a:ext cx="3180778" cy="4584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+mj-lt"/>
                <a:ea typeface="ＭＳ 明朝"/>
                <a:cs typeface="Times New Roman"/>
              </a:rPr>
              <a:t>Behavioral Systems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5090940" y="2519339"/>
            <a:ext cx="1988262" cy="3367704"/>
          </a:xfrm>
          <a:prstGeom prst="triangle">
            <a:avLst/>
          </a:prstGeom>
          <a:gradFill rotWithShape="1">
            <a:gsLst>
              <a:gs pos="0">
                <a:srgbClr val="008000"/>
              </a:gs>
              <a:gs pos="100000">
                <a:srgbClr val="FF0000"/>
              </a:gs>
              <a:gs pos="75000">
                <a:srgbClr val="FFFF00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4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2" y="166687"/>
            <a:ext cx="54387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Student Outcome Data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854" y="1737360"/>
            <a:ext cx="9699251" cy="45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61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Susan Long, Assistant Principal</a:t>
            </a:r>
          </a:p>
          <a:p>
            <a:r>
              <a:rPr lang="en-US" sz="3200" dirty="0" smtClean="0"/>
              <a:t>Sikeston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center</a:t>
            </a:r>
          </a:p>
          <a:p>
            <a:r>
              <a:rPr lang="en-US" sz="2800" dirty="0" smtClean="0">
                <a:hlinkClick r:id="rId2"/>
              </a:rPr>
              <a:t>slong@Sikeston.k12..mo.us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3200" dirty="0" smtClean="0"/>
              <a:t>Debora Lintner, Tier 2/3 Consultant</a:t>
            </a:r>
          </a:p>
          <a:p>
            <a:r>
              <a:rPr lang="en-US" sz="3200" dirty="0" smtClean="0"/>
              <a:t>University of Missouri</a:t>
            </a:r>
          </a:p>
          <a:p>
            <a:r>
              <a:rPr lang="en-US" sz="2800" dirty="0" smtClean="0">
                <a:hlinkClick r:id="rId3"/>
              </a:rPr>
              <a:t>lintnerdr@Missouri.edu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2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447" y="58003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dirty="0">
                <a:ea typeface="ＭＳ Ｐゴシック" pitchFamily="34" charset="-128"/>
              </a:rPr>
              <a:t>What </a:t>
            </a:r>
            <a:r>
              <a:rPr lang="en-US" sz="3600" dirty="0" smtClean="0">
                <a:ea typeface="ＭＳ Ｐゴシック" pitchFamily="34" charset="-128"/>
              </a:rPr>
              <a:t>is the benefit </a:t>
            </a:r>
            <a:r>
              <a:rPr lang="en-US" sz="3600" dirty="0">
                <a:ea typeface="ＭＳ Ｐゴシック" pitchFamily="34" charset="-128"/>
              </a:rPr>
              <a:t>CICO?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4221" y="1723030"/>
            <a:ext cx="82296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ea typeface="ＭＳ Ｐゴシック" pitchFamily="34" charset="-128"/>
              </a:rPr>
              <a:t>Research supported practice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Schools can successfully implement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Decreases problem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  <a:ea typeface="ＭＳ Ｐゴシック" pitchFamily="34" charset="-128"/>
              </a:rPr>
              <a:t>Effective for 60-75% of second tier, at-risk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u="sng" dirty="0">
                <a:ea typeface="ＭＳ Ｐゴシック" pitchFamily="34" charset="-128"/>
              </a:rPr>
              <a:t>Less effective</a:t>
            </a:r>
            <a:r>
              <a:rPr lang="en-US" sz="2800" dirty="0">
                <a:ea typeface="ＭＳ Ｐゴシック" pitchFamily="34" charset="-128"/>
              </a:rPr>
              <a:t> for students who do not find adult attention reinforcing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Use of Functional Behavior Assessment can enhance success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ea typeface="ＭＳ Ｐゴシック" pitchFamily="34" charset="-128"/>
              </a:rPr>
              <a:t>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ea typeface="ＭＳ Ｐゴシック" pitchFamily="34" charset="-128"/>
              </a:rPr>
              <a:t>                                                        (Crone, Horner, &amp; </a:t>
            </a:r>
            <a:r>
              <a:rPr lang="en-US" sz="1800" b="1" dirty="0" err="1">
                <a:ea typeface="ＭＳ Ｐゴシック" pitchFamily="34" charset="-128"/>
              </a:rPr>
              <a:t>Hawken</a:t>
            </a:r>
            <a:r>
              <a:rPr lang="en-US" sz="1800" b="1" dirty="0">
                <a:ea typeface="ＭＳ Ｐゴシック" pitchFamily="34" charset="-128"/>
              </a:rPr>
              <a:t>, 2004, pp. 9-10)</a:t>
            </a:r>
          </a:p>
        </p:txBody>
      </p:sp>
    </p:spTree>
    <p:extLst>
      <p:ext uri="{BB962C8B-B14F-4D97-AF65-F5344CB8AC3E}">
        <p14:creationId xmlns:p14="http://schemas.microsoft.com/office/powerpoint/2010/main" val="38867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096" y="834195"/>
            <a:ext cx="8229600" cy="889000"/>
          </a:xfrm>
        </p:spPr>
        <p:txBody>
          <a:bodyPr/>
          <a:lstStyle/>
          <a:p>
            <a:pPr algn="l" eaLnBrk="1" hangingPunct="1"/>
            <a:r>
              <a:rPr lang="en-US" sz="3600" dirty="0">
                <a:ea typeface="ＭＳ Ｐゴシック" pitchFamily="34" charset="-128"/>
              </a:rPr>
              <a:t>Intervention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8577" y="1723195"/>
            <a:ext cx="8458200" cy="4953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pitchFamily="34" charset="-128"/>
              </a:rPr>
              <a:t>Small group </a:t>
            </a:r>
            <a:r>
              <a:rPr lang="en-US" sz="3200" dirty="0" smtClean="0">
                <a:ea typeface="ＭＳ Ｐゴシック" pitchFamily="34" charset="-128"/>
              </a:rPr>
              <a:t>intervention to provide…</a:t>
            </a:r>
          </a:p>
          <a:p>
            <a:pPr lvl="1" eaLnBrk="1" hangingPunct="1"/>
            <a:r>
              <a:rPr lang="en-US" sz="2800" dirty="0">
                <a:ea typeface="ＭＳ Ｐゴシック" pitchFamily="34" charset="-128"/>
              </a:rPr>
              <a:t>Daily organization and behavioral support</a:t>
            </a:r>
          </a:p>
          <a:p>
            <a:pPr lvl="1" eaLnBrk="1" hangingPunct="1"/>
            <a:r>
              <a:rPr lang="en-US" sz="2800" dirty="0">
                <a:ea typeface="ＭＳ Ｐゴシック" pitchFamily="34" charset="-128"/>
              </a:rPr>
              <a:t>Systematic performance feedback</a:t>
            </a:r>
          </a:p>
          <a:p>
            <a:pPr lvl="1" eaLnBrk="1" hangingPunct="1"/>
            <a:r>
              <a:rPr lang="en-US" sz="2800" dirty="0">
                <a:ea typeface="ＭＳ Ｐゴシック" pitchFamily="34" charset="-128"/>
              </a:rPr>
              <a:t>High rates of adult attention</a:t>
            </a:r>
          </a:p>
          <a:p>
            <a:pPr lvl="1" eaLnBrk="1" hangingPunct="1"/>
            <a:r>
              <a:rPr lang="en-US" sz="2800" dirty="0">
                <a:ea typeface="ＭＳ Ｐゴシック" pitchFamily="34" charset="-128"/>
              </a:rPr>
              <a:t>Mechanism for making data-based decisions</a:t>
            </a:r>
          </a:p>
          <a:p>
            <a:pPr lvl="1" eaLnBrk="1" hangingPunct="1"/>
            <a:r>
              <a:rPr lang="en-US" sz="2800" dirty="0">
                <a:ea typeface="ＭＳ Ｐゴシック" pitchFamily="34" charset="-128"/>
              </a:rPr>
              <a:t>Communication link between school and home</a:t>
            </a:r>
          </a:p>
        </p:txBody>
      </p:sp>
    </p:spTree>
    <p:extLst>
      <p:ext uri="{BB962C8B-B14F-4D97-AF65-F5344CB8AC3E}">
        <p14:creationId xmlns:p14="http://schemas.microsoft.com/office/powerpoint/2010/main" val="25178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450" y="801806"/>
            <a:ext cx="7162800" cy="9144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34" charset="-128"/>
              </a:rPr>
              <a:t>Why does CICO Work?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3862" y="1865904"/>
            <a:ext cx="9648825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ea typeface="ＭＳ Ｐゴシック" pitchFamily="34" charset="-128"/>
              </a:rPr>
              <a:t>Improved structure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Student is “set up for success”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Increase in specific feedback</a:t>
            </a:r>
          </a:p>
          <a:p>
            <a:pPr marL="914400" lvl="2" indent="0">
              <a:buNone/>
            </a:pPr>
            <a:r>
              <a:rPr lang="en-US" sz="2800" dirty="0" smtClean="0">
                <a:ea typeface="ＭＳ Ｐゴシック" pitchFamily="34" charset="-128"/>
              </a:rPr>
              <a:t>-</a:t>
            </a: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2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448" y="610737"/>
            <a:ext cx="7467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>
                <a:ea typeface="ＭＳ Ｐゴシック" pitchFamily="34" charset="-128"/>
              </a:rPr>
              <a:t>Why Does CICO Work?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926" y="2114550"/>
            <a:ext cx="8178800" cy="4743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ea typeface="ＭＳ Ｐゴシック" pitchFamily="34" charset="-128"/>
              </a:rPr>
              <a:t>Program can be applied in all school locations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Links </a:t>
            </a:r>
            <a:r>
              <a:rPr lang="en-US" sz="3200" dirty="0">
                <a:ea typeface="ＭＳ Ｐゴシック" pitchFamily="34" charset="-128"/>
              </a:rPr>
              <a:t>school support and home</a:t>
            </a:r>
          </a:p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Organized </a:t>
            </a:r>
            <a:r>
              <a:rPr lang="en-US" sz="3200" dirty="0">
                <a:ea typeface="ＭＳ Ｐゴシック" pitchFamily="34" charset="-128"/>
              </a:rPr>
              <a:t>to fade into a self-management system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3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ea typeface="ＭＳ Ｐゴシック" pitchFamily="34" charset="-128"/>
              </a:rPr>
              <a:t>Check-In/Check-Out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+mj-lt"/>
              </a:rPr>
              <a:t>Basic Cycle</a:t>
            </a:r>
          </a:p>
          <a:p>
            <a:pPr marL="971550" lvl="1" indent="-514350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sz="2800" dirty="0" smtClean="0">
                <a:latin typeface="+mj-lt"/>
                <a:cs typeface="ＭＳ Ｐゴシック" pitchFamily="-108" charset="-128"/>
              </a:rPr>
              <a:t>Morning check-in (Get </a:t>
            </a:r>
            <a:r>
              <a:rPr lang="en-US" sz="2800" i="1" dirty="0" smtClean="0">
                <a:latin typeface="+mj-lt"/>
                <a:cs typeface="ＭＳ Ｐゴシック" pitchFamily="-108" charset="-128"/>
              </a:rPr>
              <a:t>Daily Progress Report</a:t>
            </a:r>
            <a:r>
              <a:rPr lang="en-US" sz="2800" dirty="0" smtClean="0">
                <a:latin typeface="+mj-lt"/>
                <a:cs typeface="ＭＳ Ｐゴシック" pitchFamily="-108" charset="-128"/>
              </a:rPr>
              <a:t>)</a:t>
            </a:r>
          </a:p>
          <a:p>
            <a:pPr marL="971550" lvl="1" indent="-514350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sz="2800" dirty="0" smtClean="0">
                <a:latin typeface="+mj-lt"/>
                <a:cs typeface="ＭＳ Ｐゴシック" pitchFamily="-108" charset="-128"/>
              </a:rPr>
              <a:t>Regular teacher feedback throughout day</a:t>
            </a:r>
          </a:p>
          <a:p>
            <a:pPr marL="971550" lvl="1" indent="-514350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sz="2800" dirty="0" smtClean="0">
                <a:latin typeface="+mj-lt"/>
                <a:cs typeface="ＭＳ Ｐゴシック" pitchFamily="-108" charset="-128"/>
              </a:rPr>
              <a:t>End of day check-out</a:t>
            </a:r>
          </a:p>
          <a:p>
            <a:pPr marL="1428750" lvl="2" indent="-514350">
              <a:lnSpc>
                <a:spcPct val="90000"/>
              </a:lnSpc>
              <a:buNone/>
              <a:defRPr/>
            </a:pPr>
            <a:r>
              <a:rPr lang="en-US" sz="2800" dirty="0">
                <a:latin typeface="+mj-lt"/>
              </a:rPr>
              <a:t>	Tally and record points</a:t>
            </a:r>
          </a:p>
          <a:p>
            <a:pPr marL="1428750" lvl="2" indent="-514350">
              <a:lnSpc>
                <a:spcPct val="90000"/>
              </a:lnSpc>
              <a:buNone/>
              <a:defRPr/>
            </a:pPr>
            <a:r>
              <a:rPr lang="en-US" sz="2800" dirty="0">
                <a:latin typeface="+mj-lt"/>
              </a:rPr>
              <a:t>	Receive recognition</a:t>
            </a:r>
          </a:p>
          <a:p>
            <a:pPr marL="971550" lvl="1" indent="-514350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sz="2800" dirty="0" smtClean="0">
                <a:latin typeface="+mj-lt"/>
                <a:cs typeface="ＭＳ Ｐゴシック" pitchFamily="-108" charset="-128"/>
              </a:rPr>
              <a:t>Data collection &amp; progress monitoring</a:t>
            </a:r>
          </a:p>
          <a:p>
            <a:pPr marL="971550" lvl="1" indent="-514350">
              <a:lnSpc>
                <a:spcPct val="90000"/>
              </a:lnSpc>
              <a:buFont typeface="Calibri" pitchFamily="-108" charset="0"/>
              <a:buAutoNum type="arabicPeriod"/>
              <a:defRPr/>
            </a:pPr>
            <a:r>
              <a:rPr lang="en-US" sz="2800" dirty="0" smtClean="0">
                <a:latin typeface="+mj-lt"/>
                <a:cs typeface="ＭＳ Ｐゴシック" pitchFamily="-108" charset="-128"/>
              </a:rPr>
              <a:t>Take DPR home &amp; return signed copy </a:t>
            </a:r>
          </a:p>
        </p:txBody>
      </p:sp>
    </p:spTree>
    <p:extLst>
      <p:ext uri="{BB962C8B-B14F-4D97-AF65-F5344CB8AC3E}">
        <p14:creationId xmlns:p14="http://schemas.microsoft.com/office/powerpoint/2010/main" val="20685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1981200"/>
            <a:ext cx="7772400" cy="4114800"/>
          </a:xfrm>
        </p:spPr>
        <p:txBody>
          <a:bodyPr/>
          <a:lstStyle/>
          <a:p>
            <a:pPr marL="469900" indent="-469900"/>
            <a:endParaRPr lang="en-US" sz="2800">
              <a:ea typeface="ＭＳ Ｐゴシック" pitchFamily="34" charset="-128"/>
            </a:endParaRPr>
          </a:p>
          <a:p>
            <a:pPr marL="469900" indent="-469900"/>
            <a:endParaRPr lang="en-US" smtClean="0">
              <a:ea typeface="ＭＳ Ｐゴシック" pitchFamily="34" charset="-128"/>
            </a:endParaRPr>
          </a:p>
          <a:p>
            <a:pPr marL="469900" indent="-469900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38400" y="381001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>
              <a:spcBef>
                <a:spcPct val="50000"/>
              </a:spcBef>
            </a:pPr>
            <a:endParaRPr lang="en-US" sz="12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90800" y="304800"/>
            <a:ext cx="3810000" cy="5334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 b="1">
                <a:solidFill>
                  <a:srgbClr val="000000"/>
                </a:solidFill>
                <a:latin typeface="Tahoma" pitchFamily="34" charset="0"/>
              </a:rPr>
              <a:t>Student Recommended for CICO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90800" y="1295400"/>
            <a:ext cx="3886200" cy="609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 b="1">
                <a:solidFill>
                  <a:srgbClr val="000000"/>
                </a:solidFill>
                <a:latin typeface="Tahoma" pitchFamily="34" charset="0"/>
              </a:rPr>
              <a:t>CICO Implemented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133600" y="3810000"/>
            <a:ext cx="1676400" cy="9906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Parent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Feedback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334000" y="3810000"/>
            <a:ext cx="1676400" cy="9906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Regular Teacher 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Feedback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886200" y="4953000"/>
            <a:ext cx="1676400" cy="9906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Afternoon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Check-out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886200" y="2667000"/>
            <a:ext cx="1676400" cy="9906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Morning 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Check-in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4648200" y="8382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648200" y="1905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rot="21044074" flipH="1">
            <a:off x="5410200" y="4800600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 flipV="1">
            <a:off x="3505200" y="4724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3429000" y="3505200"/>
            <a:ext cx="609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696200" y="2590800"/>
            <a:ext cx="2133600" cy="914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CICO Coordinator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Summarizes Data 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For Decision Making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7772400" y="4038600"/>
            <a:ext cx="2057400" cy="8382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Bi-weekly  CICO Meeting</a:t>
            </a:r>
          </a:p>
          <a:p>
            <a:pPr algn="ctr" defTabSz="457200" eaLnBrk="0" hangingPunct="0"/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to Assess Student </a:t>
            </a:r>
          </a:p>
          <a:p>
            <a:pPr algn="ctr" defTabSz="457200" eaLnBrk="0" hangingPunct="0"/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Progress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9220200" y="5943600"/>
            <a:ext cx="1219200" cy="6858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Exit 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Program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7696200" y="5943600"/>
            <a:ext cx="1219200" cy="6858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Revise</a:t>
            </a:r>
          </a:p>
          <a:p>
            <a:pPr algn="ctr" defTabSz="457200"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Program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8763000" y="35052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8915400" y="4876800"/>
            <a:ext cx="990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>
            <a:off x="8458200" y="49530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1828800" y="63246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1828800" y="1600200"/>
            <a:ext cx="0" cy="464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1828800" y="160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7010400" y="4876800"/>
            <a:ext cx="7620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5410200" y="3505200"/>
            <a:ext cx="381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638800" y="32004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7086600" y="632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9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</TotalTime>
  <Words>922</Words>
  <Application>Microsoft Office PowerPoint</Application>
  <PresentationFormat>Widescreen</PresentationFormat>
  <Paragraphs>256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明朝</vt:lpstr>
      <vt:lpstr>ＭＳ Ｐゴシック</vt:lpstr>
      <vt:lpstr>Arial</vt:lpstr>
      <vt:lpstr>Calibri</vt:lpstr>
      <vt:lpstr>Calibri Light</vt:lpstr>
      <vt:lpstr>Franklin Gothic Book</vt:lpstr>
      <vt:lpstr>Tahoma</vt:lpstr>
      <vt:lpstr>Times</vt:lpstr>
      <vt:lpstr>Times New Roman</vt:lpstr>
      <vt:lpstr>Retrospect</vt:lpstr>
      <vt:lpstr>Checking in on Check In/Check Out</vt:lpstr>
      <vt:lpstr>PowerPoint Presentation</vt:lpstr>
      <vt:lpstr>Three Levels of Implementation</vt:lpstr>
      <vt:lpstr>What is the benefit CICO?</vt:lpstr>
      <vt:lpstr>Intervention Overview</vt:lpstr>
      <vt:lpstr>Why does CICO Work?</vt:lpstr>
      <vt:lpstr>Why Does CICO Work?</vt:lpstr>
      <vt:lpstr>Check-In/Check-Out</vt:lpstr>
      <vt:lpstr>PowerPoint Presentation</vt:lpstr>
      <vt:lpstr>Implementation Example</vt:lpstr>
      <vt:lpstr>Implementation Example</vt:lpstr>
      <vt:lpstr>Implementation Example</vt:lpstr>
      <vt:lpstr>Who Benefits?</vt:lpstr>
      <vt:lpstr>Who Benefits?</vt:lpstr>
      <vt:lpstr>Crone, D. A., Hawken, L. S. &amp; Horner, R. H.  (2010).  Responding to Problem Behavior in Schools:  The Behavior Education Program.  New York:  Guilford Press. </vt:lpstr>
      <vt:lpstr>Resources Needed</vt:lpstr>
      <vt:lpstr>Steps to Implementation</vt:lpstr>
      <vt:lpstr>Sikeston 5-6 Grade Center-Our Journey</vt:lpstr>
      <vt:lpstr>Who We Are</vt:lpstr>
      <vt:lpstr>1.  Program Design</vt:lpstr>
      <vt:lpstr>2.  Daily Progress Report (DPR)  </vt:lpstr>
      <vt:lpstr>3.  Reinforcement System</vt:lpstr>
      <vt:lpstr>4.  Data Management</vt:lpstr>
      <vt:lpstr>Data Management</vt:lpstr>
      <vt:lpstr>5.  Plans for Fading</vt:lpstr>
      <vt:lpstr>Fading Process</vt:lpstr>
      <vt:lpstr>Celebration Time!</vt:lpstr>
      <vt:lpstr>6.  Staff Training</vt:lpstr>
      <vt:lpstr>7.  Student/Parent Training</vt:lpstr>
      <vt:lpstr>PowerPoint Presentation</vt:lpstr>
      <vt:lpstr>Student Outcome Data</vt:lpstr>
      <vt:lpstr>Questions ??</vt:lpstr>
      <vt:lpstr>Contact Information</vt:lpstr>
    </vt:vector>
  </TitlesOfParts>
  <Company>University of Missouri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In/Check Out</dc:title>
  <dc:creator>Lintner, Debora R.</dc:creator>
  <cp:lastModifiedBy>Lintner, Debora R.</cp:lastModifiedBy>
  <cp:revision>28</cp:revision>
  <cp:lastPrinted>2015-05-18T00:56:16Z</cp:lastPrinted>
  <dcterms:created xsi:type="dcterms:W3CDTF">2015-05-11T13:54:23Z</dcterms:created>
  <dcterms:modified xsi:type="dcterms:W3CDTF">2015-05-22T16:06:29Z</dcterms:modified>
</cp:coreProperties>
</file>