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4"/>
  </p:notesMasterIdLst>
  <p:handoutMasterIdLst>
    <p:handoutMasterId r:id="rId65"/>
  </p:handoutMasterIdLst>
  <p:sldIdLst>
    <p:sldId id="256" r:id="rId5"/>
    <p:sldId id="323" r:id="rId6"/>
    <p:sldId id="324" r:id="rId7"/>
    <p:sldId id="306" r:id="rId8"/>
    <p:sldId id="321" r:id="rId9"/>
    <p:sldId id="307" r:id="rId10"/>
    <p:sldId id="320" r:id="rId11"/>
    <p:sldId id="319" r:id="rId12"/>
    <p:sldId id="310" r:id="rId13"/>
    <p:sldId id="261" r:id="rId14"/>
    <p:sldId id="258" r:id="rId15"/>
    <p:sldId id="260" r:id="rId16"/>
    <p:sldId id="265" r:id="rId17"/>
    <p:sldId id="262" r:id="rId18"/>
    <p:sldId id="259" r:id="rId19"/>
    <p:sldId id="264" r:id="rId20"/>
    <p:sldId id="266" r:id="rId21"/>
    <p:sldId id="268" r:id="rId22"/>
    <p:sldId id="269" r:id="rId23"/>
    <p:sldId id="302" r:id="rId24"/>
    <p:sldId id="272" r:id="rId25"/>
    <p:sldId id="315" r:id="rId26"/>
    <p:sldId id="311" r:id="rId27"/>
    <p:sldId id="303" r:id="rId28"/>
    <p:sldId id="270" r:id="rId29"/>
    <p:sldId id="271" r:id="rId30"/>
    <p:sldId id="278" r:id="rId31"/>
    <p:sldId id="273" r:id="rId32"/>
    <p:sldId id="274" r:id="rId33"/>
    <p:sldId id="275" r:id="rId34"/>
    <p:sldId id="276" r:id="rId35"/>
    <p:sldId id="277" r:id="rId36"/>
    <p:sldId id="279" r:id="rId37"/>
    <p:sldId id="280" r:id="rId38"/>
    <p:sldId id="281" r:id="rId39"/>
    <p:sldId id="283" r:id="rId40"/>
    <p:sldId id="282" r:id="rId41"/>
    <p:sldId id="284" r:id="rId42"/>
    <p:sldId id="285" r:id="rId43"/>
    <p:sldId id="286" r:id="rId44"/>
    <p:sldId id="287" r:id="rId45"/>
    <p:sldId id="289" r:id="rId46"/>
    <p:sldId id="300" r:id="rId47"/>
    <p:sldId id="291" r:id="rId48"/>
    <p:sldId id="312" r:id="rId49"/>
    <p:sldId id="313" r:id="rId50"/>
    <p:sldId id="304" r:id="rId51"/>
    <p:sldId id="314" r:id="rId52"/>
    <p:sldId id="317" r:id="rId53"/>
    <p:sldId id="316" r:id="rId54"/>
    <p:sldId id="292" r:id="rId55"/>
    <p:sldId id="293" r:id="rId56"/>
    <p:sldId id="296" r:id="rId57"/>
    <p:sldId id="297" r:id="rId58"/>
    <p:sldId id="298" r:id="rId59"/>
    <p:sldId id="309" r:id="rId60"/>
    <p:sldId id="299" r:id="rId61"/>
    <p:sldId id="325" r:id="rId62"/>
    <p:sldId id="322" r:id="rId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85" autoAdjust="0"/>
  </p:normalViewPr>
  <p:slideViewPr>
    <p:cSldViewPr>
      <p:cViewPr>
        <p:scale>
          <a:sx n="80" d="100"/>
          <a:sy n="80" d="100"/>
        </p:scale>
        <p:origin x="-108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AD73433-832F-4D51-B1A3-9C9C08B5717D}" type="datetimeFigureOut">
              <a:rPr lang="en-US" smtClean="0"/>
              <a:pPr/>
              <a:t>6/11/2013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DEB9169-43C2-49D5-8507-71CD8A1A3A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F40E9E3-6CBA-4B10-910A-34E059401590}" type="datetimeFigureOut">
              <a:rPr lang="en-US" smtClean="0"/>
              <a:pPr/>
              <a:t>6/11/2013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B23F7F1-DD49-4ADA-800F-06E69759386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a:lstStyle/>
          <a:p>
            <a:r>
              <a:rPr lang="en-US" smtClean="0">
                <a:ea typeface="ＭＳ Ｐゴシック" pitchFamily="34" charset="-128"/>
              </a:rPr>
              <a:t>we are not in all of your schools, hopefully you recognize your current District PBIS Facilitator. </a:t>
            </a:r>
          </a:p>
          <a:p>
            <a:r>
              <a:rPr lang="en-US" smtClean="0">
                <a:ea typeface="ＭＳ Ｐゴシック" pitchFamily="34" charset="-128"/>
              </a:rPr>
              <a:t>Could make the connection the change. </a:t>
            </a:r>
          </a:p>
        </p:txBody>
      </p:sp>
      <p:sp>
        <p:nvSpPr>
          <p:cNvPr id="125956" name="Header Placeholder 3"/>
          <p:cNvSpPr>
            <a:spLocks noGrp="1"/>
          </p:cNvSpPr>
          <p:nvPr>
            <p:ph type="hdr" sz="quarter"/>
          </p:nvPr>
        </p:nvSpPr>
        <p:spPr bwMode="auto">
          <a:noFill/>
          <a:ln>
            <a:miter lim="800000"/>
            <a:headEnd/>
            <a:tailEnd/>
          </a:ln>
        </p:spPr>
        <p:txBody>
          <a:bodyPr/>
          <a:lstStyle/>
          <a:p>
            <a:r>
              <a:rPr lang="en-US" smtClean="0">
                <a:latin typeface="Calibri" pitchFamily="34" charset="0"/>
                <a:ea typeface="ＭＳ Ｐゴシック" pitchFamily="34" charset="-128"/>
              </a:rPr>
              <a:t>PBIS:  Tier 2/3 Systems Team</a:t>
            </a:r>
          </a:p>
        </p:txBody>
      </p:sp>
      <p:sp>
        <p:nvSpPr>
          <p:cNvPr id="125957" name="Footer Placeholder 5"/>
          <p:cNvSpPr>
            <a:spLocks noGrp="1"/>
          </p:cNvSpPr>
          <p:nvPr>
            <p:ph type="ftr" sz="quarter" idx="4"/>
          </p:nvPr>
        </p:nvSpPr>
        <p:spPr bwMode="auto">
          <a:noFill/>
          <a:ln>
            <a:miter lim="800000"/>
            <a:headEnd/>
            <a:tailEnd/>
          </a:ln>
        </p:spPr>
        <p:txBody>
          <a:bodyPr/>
          <a:lstStyle/>
          <a:p>
            <a:r>
              <a:rPr lang="en-US" smtClean="0">
                <a:latin typeface="Calibri" pitchFamily="34" charset="0"/>
                <a:ea typeface="ＭＳ Ｐゴシック" pitchFamily="34" charset="-128"/>
              </a:rPr>
              <a:t>SSD PBIS, 2011</a:t>
            </a:r>
          </a:p>
        </p:txBody>
      </p:sp>
      <p:sp>
        <p:nvSpPr>
          <p:cNvPr id="125958" name="Slide Number Placeholder 6"/>
          <p:cNvSpPr>
            <a:spLocks noGrp="1"/>
          </p:cNvSpPr>
          <p:nvPr>
            <p:ph type="sldNum" sz="quarter" idx="5"/>
          </p:nvPr>
        </p:nvSpPr>
        <p:spPr bwMode="auto">
          <a:noFill/>
          <a:ln>
            <a:miter lim="800000"/>
            <a:headEnd/>
            <a:tailEnd/>
          </a:ln>
        </p:spPr>
        <p:txBody>
          <a:bodyPr/>
          <a:lstStyle/>
          <a:p>
            <a:fld id="{E2BD3A23-8735-42BD-ABB9-0BC6154287CD}" type="slidenum">
              <a:rPr lang="en-US" smtClean="0">
                <a:latin typeface="Calibri" pitchFamily="34" charset="0"/>
                <a:ea typeface="ＭＳ Ｐゴシック" pitchFamily="34" charset="-128"/>
              </a:rPr>
              <a:pPr/>
              <a:t>2</a:t>
            </a:fld>
            <a:endParaRPr lang="en-US"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Newcomer’s Club will focus on working in</a:t>
            </a:r>
            <a:r>
              <a:rPr lang="en-US" baseline="0" dirty="0" smtClean="0"/>
              <a:t> these social skills domains.  Our outcomes are two fold, we would like new students to learn the school-wide and classroom expectations and to develop a friendship through the mentor relationship with the student ambassador. </a:t>
            </a:r>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15</a:t>
            </a:fld>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E630975-BDC1-485F-A49E-92C995023ADA}" type="slidenum">
              <a:rPr lang="en-US" smtClean="0"/>
              <a:pPr/>
              <a:t>16</a:t>
            </a:fld>
            <a:endParaRPr lang="en-US"/>
          </a:p>
        </p:txBody>
      </p:sp>
    </p:spTree>
    <p:extLst>
      <p:ext uri="{BB962C8B-B14F-4D97-AF65-F5344CB8AC3E}">
        <p14:creationId xmlns:p14="http://schemas.microsoft.com/office/powerpoint/2010/main" xmlns="" val="1668290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Example of intervention guidelines. 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17</a:t>
            </a:fld>
            <a:endParaRPr lang="en-US"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19</a:t>
            </a:fld>
            <a:endParaRPr lang="en-US"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Intervention</a:t>
            </a:r>
            <a:r>
              <a:rPr lang="en-US" baseline="0" dirty="0" smtClean="0"/>
              <a:t> is designed for students that need additional support because they are new to the building, what students do you have that transition into your building </a:t>
            </a:r>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Connections to CE student</a:t>
            </a:r>
            <a:r>
              <a:rPr lang="en-US" baseline="0" dirty="0" smtClean="0"/>
              <a:t> leadership and citizenship</a:t>
            </a:r>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25</a:t>
            </a:fld>
            <a:endParaRPr lang="en-US"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15 minutes to work </a:t>
            </a:r>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ln>
            <a:miter lim="800000"/>
            <a:headEnd/>
            <a:tailEnd/>
          </a:ln>
        </p:spPr>
        <p:txBody>
          <a:bodyPr/>
          <a:lstStyle/>
          <a:p>
            <a:fld id="{BA1B9C15-9192-40BA-BAA1-17775CC099FE}" type="slidenum">
              <a:rPr lang="en-US" smtClean="0">
                <a:latin typeface="Calibri" pitchFamily="34" charset="0"/>
                <a:ea typeface="ＭＳ Ｐゴシック" pitchFamily="34" charset="-128"/>
              </a:rPr>
              <a:pPr/>
              <a:t>3</a:t>
            </a:fld>
            <a:endParaRPr lang="en-US" smtClean="0">
              <a:latin typeface="Calibri" pitchFamily="34" charset="0"/>
              <a:ea typeface="ＭＳ Ｐゴシック" pitchFamily="34" charset="-128"/>
            </a:endParaRPr>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6980" name="Rectangle 3"/>
          <p:cNvSpPr>
            <a:spLocks noGrp="1" noChangeArrowheads="1"/>
          </p:cNvSpPr>
          <p:nvPr>
            <p:ph type="body" idx="1"/>
          </p:nvPr>
        </p:nvSpPr>
        <p:spPr bwMode="auto">
          <a:noFill/>
        </p:spPr>
        <p:txBody>
          <a:bodyPr/>
          <a:lstStyle/>
          <a:p>
            <a:pPr eaLnBrk="1" hangingPunct="1">
              <a:spcBef>
                <a:spcPct val="0"/>
              </a:spcBef>
            </a:pPr>
            <a:r>
              <a:rPr lang="en-US" dirty="0" smtClean="0">
                <a:latin typeface="Arial" charset="0"/>
                <a:ea typeface="ＭＳ Ｐゴシック" pitchFamily="34" charset="-128"/>
              </a:rPr>
              <a:t>*If presenting in a partner district, add their logo.  Thanks to Halls Ferry with their support in our learning</a:t>
            </a:r>
            <a:r>
              <a:rPr lang="en-US" baseline="0" dirty="0" smtClean="0">
                <a:latin typeface="Arial" charset="0"/>
                <a:ea typeface="ＭＳ Ｐゴシック" pitchFamily="34" charset="-128"/>
              </a:rPr>
              <a:t> of Newcomers Club</a:t>
            </a:r>
            <a:endParaRPr lang="en-US" dirty="0" smtClean="0">
              <a:latin typeface="Arial" charset="0"/>
              <a:ea typeface="ＭＳ Ｐゴシック" pitchFamily="34" charset="-128"/>
            </a:endParaRPr>
          </a:p>
          <a:p>
            <a:pPr eaLnBrk="1" hangingPunct="1">
              <a:spcBef>
                <a:spcPct val="0"/>
              </a:spcBef>
            </a:pPr>
            <a:r>
              <a:rPr lang="en-US" dirty="0" smtClean="0">
                <a:latin typeface="Arial" charset="0"/>
                <a:ea typeface="ＭＳ Ｐゴシック" pitchFamily="34" charset="-128"/>
              </a:rPr>
              <a:t>The Missouri </a:t>
            </a:r>
            <a:r>
              <a:rPr lang="en-US" dirty="0" err="1" smtClean="0">
                <a:latin typeface="Arial" charset="0"/>
                <a:ea typeface="ＭＳ Ｐゴシック" pitchFamily="34" charset="-128"/>
              </a:rPr>
              <a:t>Schoolwide</a:t>
            </a:r>
            <a:r>
              <a:rPr lang="en-US" dirty="0" smtClean="0">
                <a:latin typeface="Arial" charset="0"/>
                <a:ea typeface="ＭＳ Ｐゴシック" pitchFamily="34" charset="-128"/>
              </a:rPr>
              <a:t> Positive Behavior Support is a partnership among DESE, MU and the National Center for PBIS.  Funding for the Regional Professional Development facilitators is provided by DESE.  Technical support is provided by DESE, The University of Missouri Center for </a:t>
            </a:r>
            <a:r>
              <a:rPr lang="en-US" dirty="0" err="1" smtClean="0">
                <a:latin typeface="Arial" charset="0"/>
                <a:ea typeface="ＭＳ Ｐゴシック" pitchFamily="34" charset="-128"/>
              </a:rPr>
              <a:t>Schoolwide</a:t>
            </a:r>
            <a:r>
              <a:rPr lang="en-US" dirty="0" smtClean="0">
                <a:latin typeface="Arial" charset="0"/>
                <a:ea typeface="ＭＳ Ｐゴシック" pitchFamily="34" charset="-128"/>
              </a:rPr>
              <a:t> PBS and the National Center for PBIS. We are fortunate to have an impressive level of expertise in our state!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29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15 minutes for this activity</a:t>
            </a:r>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33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35</a:t>
            </a:fld>
            <a:endParaRPr lang="en-US"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a:lstStyle/>
          <a:p>
            <a:r>
              <a:rPr lang="en-US" smtClean="0">
                <a:ea typeface="ＭＳ Ｐゴシック" pitchFamily="34" charset="-128"/>
              </a:rPr>
              <a:t>We want to ensure that participants (teachers, parents, students, stakeholders) in interventions are bought into the components and outcomes of the intervention.  It is important that social validity measures be taken before, during and after an intervention.  </a:t>
            </a:r>
          </a:p>
        </p:txBody>
      </p:sp>
      <p:sp>
        <p:nvSpPr>
          <p:cNvPr id="164868" name="Header Placeholder 3"/>
          <p:cNvSpPr>
            <a:spLocks noGrp="1"/>
          </p:cNvSpPr>
          <p:nvPr>
            <p:ph type="hdr" sz="quarter"/>
          </p:nvPr>
        </p:nvSpPr>
        <p:spPr bwMode="auto">
          <a:noFill/>
          <a:ln>
            <a:miter lim="800000"/>
            <a:headEnd/>
            <a:tailEnd/>
          </a:ln>
        </p:spPr>
        <p:txBody>
          <a:bodyPr/>
          <a:lstStyle/>
          <a:p>
            <a:r>
              <a:rPr lang="en-US" smtClean="0">
                <a:latin typeface="Calibri" pitchFamily="34" charset="0"/>
                <a:ea typeface="ＭＳ Ｐゴシック" pitchFamily="34" charset="-128"/>
              </a:rPr>
              <a:t>PBIS:  Tier 2/3 Systems Team</a:t>
            </a:r>
          </a:p>
        </p:txBody>
      </p:sp>
      <p:sp>
        <p:nvSpPr>
          <p:cNvPr id="164869" name="Footer Placeholder 4"/>
          <p:cNvSpPr>
            <a:spLocks noGrp="1"/>
          </p:cNvSpPr>
          <p:nvPr>
            <p:ph type="ftr" sz="quarter" idx="4"/>
          </p:nvPr>
        </p:nvSpPr>
        <p:spPr bwMode="auto">
          <a:noFill/>
          <a:ln>
            <a:miter lim="800000"/>
            <a:headEnd/>
            <a:tailEnd/>
          </a:ln>
        </p:spPr>
        <p:txBody>
          <a:bodyPr/>
          <a:lstStyle/>
          <a:p>
            <a:r>
              <a:rPr lang="en-US" smtClean="0">
                <a:latin typeface="Calibri" pitchFamily="34" charset="0"/>
                <a:ea typeface="ＭＳ Ｐゴシック" pitchFamily="34" charset="-128"/>
              </a:rPr>
              <a:t>SSD PBIS, 2011</a:t>
            </a:r>
          </a:p>
        </p:txBody>
      </p:sp>
      <p:sp>
        <p:nvSpPr>
          <p:cNvPr id="164870" name="Slide Number Placeholder 5"/>
          <p:cNvSpPr>
            <a:spLocks noGrp="1"/>
          </p:cNvSpPr>
          <p:nvPr>
            <p:ph type="sldNum" sz="quarter" idx="5"/>
          </p:nvPr>
        </p:nvSpPr>
        <p:spPr bwMode="auto">
          <a:noFill/>
          <a:ln>
            <a:miter lim="800000"/>
            <a:headEnd/>
            <a:tailEnd/>
          </a:ln>
        </p:spPr>
        <p:txBody>
          <a:bodyPr/>
          <a:lstStyle/>
          <a:p>
            <a:fld id="{0AC80AC9-8013-495A-A9F7-62258149DB52}" type="slidenum">
              <a:rPr lang="en-US" smtClean="0">
                <a:latin typeface="Calibri" pitchFamily="34" charset="0"/>
                <a:ea typeface="ＭＳ Ｐゴシック" pitchFamily="34" charset="-128"/>
              </a:rPr>
              <a:pPr/>
              <a:t>36</a:t>
            </a:fld>
            <a:endParaRPr lang="en-US"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44</a:t>
            </a:fld>
            <a:endParaRPr lang="en-US"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46</a:t>
            </a:fld>
            <a:endParaRPr lang="en-US"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49</a:t>
            </a:fld>
            <a:endParaRPr lang="en-US" smtClean="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Generalization:  Target behavior present beyond training session.</a:t>
            </a:r>
          </a:p>
          <a:p>
            <a:r>
              <a:rPr lang="en-US" smtClean="0"/>
              <a:t>Across subjects, settings, people, behaviors, &amp;/or time</a:t>
            </a:r>
          </a:p>
          <a:p>
            <a:endParaRPr lang="en-US" smtClean="0"/>
          </a:p>
          <a:p>
            <a:r>
              <a:rPr lang="en-US" smtClean="0"/>
              <a:t>Maintenance:  presence of target behavior over time, even after intervention has concluded.</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2A5D4406-2299-4AB4-88AD-F286D0528999}" type="slidenum">
              <a:rPr lang="en-US" smtClean="0"/>
              <a:pPr>
                <a:defRPr/>
              </a:pPr>
              <a:t>52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p:spPr>
      </p:sp>
      <p:sp>
        <p:nvSpPr>
          <p:cNvPr id="182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D2F9400-B44E-4C0A-B17A-F6C68018DC8C}" type="slidenum">
              <a:rPr lang="en-US" smtClean="0"/>
              <a:pPr>
                <a:defRPr/>
              </a:pPr>
              <a:t>53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Explanation of each section- ask</a:t>
            </a:r>
            <a:r>
              <a:rPr lang="en-US" baseline="0" dirty="0" smtClean="0">
                <a:ea typeface="ＭＳ Ｐゴシック" pitchFamily="34" charset="-128"/>
              </a:rPr>
              <a:t> group / volunteers if they can articulate what this is. </a:t>
            </a:r>
          </a:p>
          <a:p>
            <a:endParaRPr lang="en-US" baseline="0" dirty="0" smtClean="0">
              <a:ea typeface="ＭＳ Ｐゴシック" pitchFamily="34" charset="-128"/>
            </a:endParaRPr>
          </a:p>
          <a:p>
            <a:r>
              <a:rPr lang="en-US" baseline="0" dirty="0" smtClean="0">
                <a:ea typeface="ＭＳ Ｐゴシック" pitchFamily="34" charset="-128"/>
              </a:rPr>
              <a:t>This is what they will be working to create along with the plans. </a:t>
            </a:r>
          </a:p>
          <a:p>
            <a:endParaRPr lang="en-US" baseline="0" dirty="0" smtClean="0">
              <a:ea typeface="ＭＳ Ｐゴシック" pitchFamily="34" charset="-128"/>
            </a:endParaRPr>
          </a:p>
          <a:p>
            <a:r>
              <a:rPr lang="en-US" baseline="0" dirty="0" smtClean="0">
                <a:ea typeface="ＭＳ Ｐゴシック" pitchFamily="34" charset="-128"/>
              </a:rPr>
              <a:t>Definitions of intervention guidelines – blank sheet (blue) on  table</a:t>
            </a:r>
          </a:p>
          <a:p>
            <a:endParaRPr lang="en-US" baseline="0" dirty="0" smtClean="0">
              <a:ea typeface="ＭＳ Ｐゴシック" pitchFamily="34" charset="-128"/>
            </a:endParaRPr>
          </a:p>
          <a:p>
            <a:r>
              <a:rPr lang="en-US" baseline="0" dirty="0" smtClean="0">
                <a:ea typeface="ＭＳ Ｐゴシック" pitchFamily="34" charset="-128"/>
              </a:rPr>
              <a:t>The description of this intervention is specific for the group you are teaching</a:t>
            </a:r>
            <a:endParaRPr 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7982" indent="-287685" eaLnBrk="0" hangingPunct="0">
              <a:defRPr>
                <a:solidFill>
                  <a:schemeClr val="tx1"/>
                </a:solidFill>
                <a:latin typeface="Arial" pitchFamily="34" charset="0"/>
                <a:ea typeface="ＭＳ Ｐゴシック" pitchFamily="34" charset="-128"/>
              </a:defRPr>
            </a:lvl2pPr>
            <a:lvl3pPr marL="1150740" indent="-230148" eaLnBrk="0" hangingPunct="0">
              <a:defRPr>
                <a:solidFill>
                  <a:schemeClr val="tx1"/>
                </a:solidFill>
                <a:latin typeface="Arial" pitchFamily="34" charset="0"/>
                <a:ea typeface="ＭＳ Ｐゴシック" pitchFamily="34" charset="-128"/>
              </a:defRPr>
            </a:lvl3pPr>
            <a:lvl4pPr marL="1611037" indent="-230148" eaLnBrk="0" hangingPunct="0">
              <a:defRPr>
                <a:solidFill>
                  <a:schemeClr val="tx1"/>
                </a:solidFill>
                <a:latin typeface="Arial" pitchFamily="34" charset="0"/>
                <a:ea typeface="ＭＳ Ｐゴシック" pitchFamily="34" charset="-128"/>
              </a:defRPr>
            </a:lvl4pPr>
            <a:lvl5pPr marL="2071333" indent="-230148" eaLnBrk="0" hangingPunct="0">
              <a:defRPr>
                <a:solidFill>
                  <a:schemeClr val="tx1"/>
                </a:solidFill>
                <a:latin typeface="Arial" pitchFamily="34" charset="0"/>
                <a:ea typeface="ＭＳ Ｐゴシック" pitchFamily="34" charset="-128"/>
              </a:defRPr>
            </a:lvl5pPr>
            <a:lvl6pPr marL="2531629"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6pPr>
            <a:lvl7pPr marL="2991925"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52221"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12518" indent="-230148" defTabSz="46029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81E32380-C7CE-48B0-A4B3-E9C2A43ADA1E}" type="slidenum">
              <a:rPr lang="en-US" smtClean="0">
                <a:latin typeface="Calibri" pitchFamily="34" charset="0"/>
              </a:rPr>
              <a:pPr eaLnBrk="1" hangingPunct="1"/>
              <a:t>55</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a:lstStyle/>
          <a:p>
            <a:r>
              <a:rPr lang="en-US" smtClean="0">
                <a:ea typeface="ＭＳ Ｐゴシック" pitchFamily="34" charset="-128"/>
              </a:rPr>
              <a:t>Based on research. </a:t>
            </a:r>
          </a:p>
          <a:p>
            <a:r>
              <a:rPr lang="en-US" smtClean="0">
                <a:ea typeface="ＭＳ Ｐゴシック" pitchFamily="34" charset="-128"/>
              </a:rPr>
              <a:t>We will teach you how to do the monitoring of this data</a:t>
            </a:r>
          </a:p>
        </p:txBody>
      </p:sp>
      <p:sp>
        <p:nvSpPr>
          <p:cNvPr id="130052" name="Header Placeholder 3"/>
          <p:cNvSpPr>
            <a:spLocks noGrp="1"/>
          </p:cNvSpPr>
          <p:nvPr>
            <p:ph type="hdr" sz="quarter"/>
          </p:nvPr>
        </p:nvSpPr>
        <p:spPr bwMode="auto">
          <a:noFill/>
          <a:ln>
            <a:miter lim="800000"/>
            <a:headEnd/>
            <a:tailEnd/>
          </a:ln>
        </p:spPr>
        <p:txBody>
          <a:bodyPr/>
          <a:lstStyle/>
          <a:p>
            <a:r>
              <a:rPr lang="en-US" smtClean="0">
                <a:latin typeface="Calibri" pitchFamily="34" charset="0"/>
                <a:ea typeface="ＭＳ Ｐゴシック" pitchFamily="34" charset="-128"/>
              </a:rPr>
              <a:t>PBIS:  Tier 2/3 Systems Team</a:t>
            </a:r>
          </a:p>
        </p:txBody>
      </p:sp>
      <p:sp>
        <p:nvSpPr>
          <p:cNvPr id="130053" name="Footer Placeholder 4"/>
          <p:cNvSpPr>
            <a:spLocks noGrp="1"/>
          </p:cNvSpPr>
          <p:nvPr>
            <p:ph type="ftr" sz="quarter" idx="4"/>
          </p:nvPr>
        </p:nvSpPr>
        <p:spPr bwMode="auto">
          <a:noFill/>
          <a:ln>
            <a:miter lim="800000"/>
            <a:headEnd/>
            <a:tailEnd/>
          </a:ln>
        </p:spPr>
        <p:txBody>
          <a:bodyPr/>
          <a:lstStyle/>
          <a:p>
            <a:r>
              <a:rPr lang="en-US" smtClean="0">
                <a:latin typeface="Calibri" pitchFamily="34" charset="0"/>
                <a:ea typeface="ＭＳ Ｐゴシック" pitchFamily="34" charset="-128"/>
              </a:rPr>
              <a:t>SSD PBIS, 2011</a:t>
            </a:r>
          </a:p>
        </p:txBody>
      </p:sp>
      <p:sp>
        <p:nvSpPr>
          <p:cNvPr id="130054" name="Slide Number Placeholder 5"/>
          <p:cNvSpPr>
            <a:spLocks noGrp="1"/>
          </p:cNvSpPr>
          <p:nvPr>
            <p:ph type="sldNum" sz="quarter" idx="5"/>
          </p:nvPr>
        </p:nvSpPr>
        <p:spPr bwMode="auto">
          <a:noFill/>
          <a:ln>
            <a:miter lim="800000"/>
            <a:headEnd/>
            <a:tailEnd/>
          </a:ln>
        </p:spPr>
        <p:txBody>
          <a:bodyPr/>
          <a:lstStyle/>
          <a:p>
            <a:fld id="{3D3A9D2A-590D-4A7B-BE81-8A6176E2B8B7}" type="slidenum">
              <a:rPr lang="en-US" smtClean="0">
                <a:latin typeface="Calibri" pitchFamily="34" charset="0"/>
                <a:ea typeface="ＭＳ Ｐゴシック" pitchFamily="34" charset="-128"/>
              </a:rPr>
              <a:pPr/>
              <a:t>5</a:t>
            </a:fld>
            <a:endParaRPr lang="en-US"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a:lstStyle/>
          <a:p>
            <a:r>
              <a:rPr lang="en-US" dirty="0" smtClean="0">
                <a:ea typeface="ＭＳ Ｐゴシック" pitchFamily="34" charset="-128"/>
              </a:rPr>
              <a:t>How many are familiar with or completed a BAT. When we work with school teams, we tie this work to the BAT, this self-assessment helps school teams in planning for targeted group</a:t>
            </a:r>
            <a:r>
              <a:rPr lang="en-US" baseline="0" dirty="0" smtClean="0">
                <a:ea typeface="ＭＳ Ｐゴシック" pitchFamily="34" charset="-128"/>
              </a:rPr>
              <a:t> interventions.</a:t>
            </a:r>
            <a:endParaRPr lang="en-US" dirty="0" smtClean="0">
              <a:ea typeface="ＭＳ Ｐゴシック" pitchFamily="34" charset="-128"/>
            </a:endParaRPr>
          </a:p>
        </p:txBody>
      </p:sp>
      <p:sp>
        <p:nvSpPr>
          <p:cNvPr id="178180" name="Header Placeholder 3"/>
          <p:cNvSpPr>
            <a:spLocks noGrp="1"/>
          </p:cNvSpPr>
          <p:nvPr>
            <p:ph type="hdr" sz="quarter"/>
          </p:nvPr>
        </p:nvSpPr>
        <p:spPr bwMode="auto">
          <a:noFill/>
          <a:ln>
            <a:miter lim="800000"/>
            <a:headEnd/>
            <a:tailEnd/>
          </a:ln>
        </p:spPr>
        <p:txBody>
          <a:bodyPr/>
          <a:lstStyle/>
          <a:p>
            <a:r>
              <a:rPr lang="en-US" smtClean="0">
                <a:latin typeface="Calibri" pitchFamily="34" charset="0"/>
                <a:ea typeface="ＭＳ Ｐゴシック" pitchFamily="34" charset="-128"/>
              </a:rPr>
              <a:t>PBIS:  Tier 2/3 Systems Team</a:t>
            </a:r>
          </a:p>
        </p:txBody>
      </p:sp>
      <p:sp>
        <p:nvSpPr>
          <p:cNvPr id="178181" name="Footer Placeholder 4"/>
          <p:cNvSpPr>
            <a:spLocks noGrp="1"/>
          </p:cNvSpPr>
          <p:nvPr>
            <p:ph type="ftr" sz="quarter" idx="4"/>
          </p:nvPr>
        </p:nvSpPr>
        <p:spPr bwMode="auto">
          <a:noFill/>
          <a:ln>
            <a:miter lim="800000"/>
            <a:headEnd/>
            <a:tailEnd/>
          </a:ln>
        </p:spPr>
        <p:txBody>
          <a:bodyPr/>
          <a:lstStyle/>
          <a:p>
            <a:r>
              <a:rPr lang="en-US" smtClean="0">
                <a:latin typeface="Calibri" pitchFamily="34" charset="0"/>
                <a:ea typeface="ＭＳ Ｐゴシック" pitchFamily="34" charset="-128"/>
              </a:rPr>
              <a:t>SSD PBIS, 2011</a:t>
            </a:r>
          </a:p>
        </p:txBody>
      </p:sp>
      <p:sp>
        <p:nvSpPr>
          <p:cNvPr id="178182" name="Slide Number Placeholder 5"/>
          <p:cNvSpPr>
            <a:spLocks noGrp="1"/>
          </p:cNvSpPr>
          <p:nvPr>
            <p:ph type="sldNum" sz="quarter" idx="5"/>
          </p:nvPr>
        </p:nvSpPr>
        <p:spPr bwMode="auto">
          <a:noFill/>
          <a:ln>
            <a:miter lim="800000"/>
            <a:headEnd/>
            <a:tailEnd/>
          </a:ln>
        </p:spPr>
        <p:txBody>
          <a:bodyPr/>
          <a:lstStyle/>
          <a:p>
            <a:fld id="{801E6C2F-E4B2-42F8-A921-E898A237DB2A}" type="slidenum">
              <a:rPr lang="en-US" smtClean="0">
                <a:latin typeface="Calibri" pitchFamily="34" charset="0"/>
                <a:ea typeface="ＭＳ Ｐゴシック" pitchFamily="34" charset="-128"/>
              </a:rPr>
              <a:pPr/>
              <a:t>7</a:t>
            </a:fld>
            <a:endParaRPr lang="en-US" smtClean="0">
              <a:latin typeface="Calibri"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think of Newcomers</a:t>
            </a:r>
            <a:r>
              <a:rPr lang="en-US" baseline="0" dirty="0" smtClean="0"/>
              <a:t> Club we also think about universal systems of support.  Schools that have high student mobility, may consider Newcomers club as an intervention</a:t>
            </a:r>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will be the main points</a:t>
            </a:r>
            <a:r>
              <a:rPr lang="en-US" baseline="0" dirty="0" smtClean="0"/>
              <a:t> that we are covering today, we will be thinking about the critical features of Newcomers Club and how it corresponds with the pieces you have already established for other interventions and the continuation of the </a:t>
            </a:r>
            <a:endParaRPr lang="en-US" dirty="0"/>
          </a:p>
        </p:txBody>
      </p:sp>
      <p:sp>
        <p:nvSpPr>
          <p:cNvPr id="4" name="Slide Number Placeholder 3"/>
          <p:cNvSpPr>
            <a:spLocks noGrp="1"/>
          </p:cNvSpPr>
          <p:nvPr>
            <p:ph type="sldNum" sz="quarter" idx="10"/>
          </p:nvPr>
        </p:nvSpPr>
        <p:spPr/>
        <p:txBody>
          <a:bodyPr/>
          <a:lstStyle/>
          <a:p>
            <a:fld id="{1BC36DD4-88C9-41B8-AEBB-6BC940D8719D}"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Just as happens at Tier 1, Tier 2 interventions focus on teaching.  At Tier 2 students receive a higher dose of direct instruction on skills related to organization, social interactions and/or academic success.</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To be considered as an “intervention” strategies provided should include teaching and instruction of identified skills.  </a:t>
            </a:r>
          </a:p>
          <a:p>
            <a:pPr eaLnBrk="1" hangingPunct="1">
              <a:spcBef>
                <a:spcPct val="0"/>
              </a:spcBef>
            </a:pPr>
            <a:r>
              <a:rPr lang="en-US" dirty="0" smtClean="0">
                <a:ea typeface="ＭＳ Ｐゴシック" pitchFamily="34" charset="-128"/>
              </a:rPr>
              <a:t>Much</a:t>
            </a:r>
            <a:r>
              <a:rPr lang="en-US" baseline="0" dirty="0" smtClean="0">
                <a:ea typeface="ＭＳ Ｐゴシック" pitchFamily="34" charset="-128"/>
              </a:rPr>
              <a:t> of this information is on the state website, we have aligned ourselves with state expectations</a:t>
            </a:r>
            <a:endParaRPr lang="en-US" dirty="0" smtClean="0">
              <a:ea typeface="ＭＳ Ｐゴシック"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57066" indent="-291179" eaLnBrk="0" hangingPunct="0">
              <a:defRPr>
                <a:solidFill>
                  <a:schemeClr val="tx1"/>
                </a:solidFill>
                <a:latin typeface="Arial" pitchFamily="34" charset="0"/>
                <a:ea typeface="ＭＳ Ｐゴシック" pitchFamily="34" charset="-128"/>
              </a:defRPr>
            </a:lvl2pPr>
            <a:lvl3pPr marL="1164717" indent="-232943" eaLnBrk="0" hangingPunct="0">
              <a:defRPr>
                <a:solidFill>
                  <a:schemeClr val="tx1"/>
                </a:solidFill>
                <a:latin typeface="Arial" pitchFamily="34" charset="0"/>
                <a:ea typeface="ＭＳ Ｐゴシック" pitchFamily="34" charset="-128"/>
              </a:defRPr>
            </a:lvl3pPr>
            <a:lvl4pPr marL="1630604" indent="-232943" eaLnBrk="0" hangingPunct="0">
              <a:defRPr>
                <a:solidFill>
                  <a:schemeClr val="tx1"/>
                </a:solidFill>
                <a:latin typeface="Arial" pitchFamily="34" charset="0"/>
                <a:ea typeface="ＭＳ Ｐゴシック" pitchFamily="34" charset="-128"/>
              </a:defRPr>
            </a:lvl4pPr>
            <a:lvl5pPr marL="2096491" indent="-232943" eaLnBrk="0" hangingPunct="0">
              <a:defRPr>
                <a:solidFill>
                  <a:schemeClr val="tx1"/>
                </a:solidFill>
                <a:latin typeface="Arial" pitchFamily="34" charset="0"/>
                <a:ea typeface="ＭＳ Ｐゴシック" pitchFamily="34" charset="-128"/>
              </a:defRPr>
            </a:lvl5pPr>
            <a:lvl6pPr marL="2562377" indent="-232943" defTabSz="465887" eaLnBrk="0" fontAlgn="base" hangingPunct="0">
              <a:spcBef>
                <a:spcPct val="0"/>
              </a:spcBef>
              <a:spcAft>
                <a:spcPct val="0"/>
              </a:spcAft>
              <a:defRPr>
                <a:solidFill>
                  <a:schemeClr val="tx1"/>
                </a:solidFill>
                <a:latin typeface="Arial" pitchFamily="34" charset="0"/>
                <a:ea typeface="ＭＳ Ｐゴシック" pitchFamily="34" charset="-128"/>
              </a:defRPr>
            </a:lvl6pPr>
            <a:lvl7pPr marL="3028264" indent="-232943" defTabSz="465887" eaLnBrk="0" fontAlgn="base" hangingPunct="0">
              <a:spcBef>
                <a:spcPct val="0"/>
              </a:spcBef>
              <a:spcAft>
                <a:spcPct val="0"/>
              </a:spcAft>
              <a:defRPr>
                <a:solidFill>
                  <a:schemeClr val="tx1"/>
                </a:solidFill>
                <a:latin typeface="Arial" pitchFamily="34" charset="0"/>
                <a:ea typeface="ＭＳ Ｐゴシック" pitchFamily="34" charset="-128"/>
              </a:defRPr>
            </a:lvl7pPr>
            <a:lvl8pPr marL="3494151" indent="-232943" defTabSz="465887" eaLnBrk="0" fontAlgn="base" hangingPunct="0">
              <a:spcBef>
                <a:spcPct val="0"/>
              </a:spcBef>
              <a:spcAft>
                <a:spcPct val="0"/>
              </a:spcAft>
              <a:defRPr>
                <a:solidFill>
                  <a:schemeClr val="tx1"/>
                </a:solidFill>
                <a:latin typeface="Arial" pitchFamily="34" charset="0"/>
                <a:ea typeface="ＭＳ Ｐゴシック" pitchFamily="34" charset="-128"/>
              </a:defRPr>
            </a:lvl8pPr>
            <a:lvl9pPr marL="3960038" indent="-232943" defTabSz="465887"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A7890F5-D7D3-49DC-8149-62AFB439B51A}" type="slidenum">
              <a:rPr lang="en-US" smtClean="0">
                <a:latin typeface="Calibri" pitchFamily="34" charset="0"/>
              </a:rPr>
              <a:pPr eaLnBrk="1" hangingPunct="1"/>
              <a:t>11</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a:noFill/>
        </p:spPr>
        <p:txBody>
          <a:bodyPr/>
          <a:lstStyle/>
          <a:p>
            <a:r>
              <a:rPr lang="en-US" smtClean="0"/>
              <a:t>New Team Members: PBIS Trainer's Packet</a:t>
            </a:r>
          </a:p>
        </p:txBody>
      </p:sp>
      <p:sp>
        <p:nvSpPr>
          <p:cNvPr id="137219" name="Rectangle 6"/>
          <p:cNvSpPr>
            <a:spLocks noGrp="1" noChangeArrowheads="1"/>
          </p:cNvSpPr>
          <p:nvPr>
            <p:ph type="ftr" sz="quarter" idx="4"/>
          </p:nvPr>
        </p:nvSpPr>
        <p:spPr>
          <a:noFill/>
        </p:spPr>
        <p:txBody>
          <a:bodyPr/>
          <a:lstStyle/>
          <a:p>
            <a:r>
              <a:rPr lang="en-US" smtClean="0"/>
              <a:t>Kelk, Powers, &amp; Bell, 2008</a:t>
            </a:r>
          </a:p>
        </p:txBody>
      </p:sp>
      <p:sp>
        <p:nvSpPr>
          <p:cNvPr id="137220" name="Rectangle 7"/>
          <p:cNvSpPr>
            <a:spLocks noGrp="1" noChangeArrowheads="1"/>
          </p:cNvSpPr>
          <p:nvPr>
            <p:ph type="sldNum" sz="quarter" idx="5"/>
          </p:nvPr>
        </p:nvSpPr>
        <p:spPr>
          <a:noFill/>
        </p:spPr>
        <p:txBody>
          <a:bodyPr/>
          <a:lstStyle/>
          <a:p>
            <a:fld id="{AF4F3BD5-F627-4706-97E0-A784C51CE4AF}" type="slidenum">
              <a:rPr lang="en-US" smtClean="0"/>
              <a:pPr/>
              <a:t>12</a:t>
            </a:fld>
            <a:endParaRPr lang="en-US" smtClean="0"/>
          </a:p>
        </p:txBody>
      </p:sp>
      <p:sp>
        <p:nvSpPr>
          <p:cNvPr id="137221" name="Rectangle 7"/>
          <p:cNvSpPr txBox="1">
            <a:spLocks noGrp="1" noChangeArrowheads="1"/>
          </p:cNvSpPr>
          <p:nvPr/>
        </p:nvSpPr>
        <p:spPr bwMode="auto">
          <a:xfrm>
            <a:off x="3973255" y="8831660"/>
            <a:ext cx="3037146" cy="464741"/>
          </a:xfrm>
          <a:prstGeom prst="rect">
            <a:avLst/>
          </a:prstGeom>
          <a:noFill/>
          <a:ln w="9525">
            <a:noFill/>
            <a:miter lim="800000"/>
            <a:headEnd/>
            <a:tailEnd/>
          </a:ln>
        </p:spPr>
        <p:txBody>
          <a:bodyPr lIns="93172" tIns="46587" rIns="93172" bIns="46587" anchor="b"/>
          <a:lstStyle/>
          <a:p>
            <a:pPr algn="r" defTabSz="931781"/>
            <a:fld id="{B9777B7E-CFD8-4A21-893B-9A4B17CA3755}" type="slidenum">
              <a:rPr lang="en-US" sz="1200">
                <a:solidFill>
                  <a:srgbClr val="000000"/>
                </a:solidFill>
                <a:cs typeface="Arial" charset="0"/>
              </a:rPr>
              <a:pPr algn="r" defTabSz="931781"/>
              <a:t>12</a:t>
            </a:fld>
            <a:endParaRPr lang="en-US" sz="1200" dirty="0">
              <a:solidFill>
                <a:srgbClr val="000000"/>
              </a:solidFill>
              <a:cs typeface="Arial" charset="0"/>
            </a:endParaRPr>
          </a:p>
        </p:txBody>
      </p:sp>
      <p:sp>
        <p:nvSpPr>
          <p:cNvPr id="137222" name="Rectangle 2"/>
          <p:cNvSpPr>
            <a:spLocks noGrp="1" noRot="1" noChangeAspect="1" noChangeArrowheads="1" noTextEdit="1"/>
          </p:cNvSpPr>
          <p:nvPr>
            <p:ph type="sldImg"/>
          </p:nvPr>
        </p:nvSpPr>
        <p:spPr>
          <a:ln/>
        </p:spPr>
      </p:sp>
      <p:sp>
        <p:nvSpPr>
          <p:cNvPr id="137223" name="Rectangle 3"/>
          <p:cNvSpPr>
            <a:spLocks noGrp="1" noChangeArrowheads="1"/>
          </p:cNvSpPr>
          <p:nvPr>
            <p:ph type="body" idx="1"/>
          </p:nvPr>
        </p:nvSpPr>
        <p:spPr>
          <a:noFill/>
          <a:ln/>
        </p:spPr>
        <p:txBody>
          <a:bodyPr/>
          <a:lstStyle/>
          <a:p>
            <a:pPr eaLnBrk="1" hangingPunct="1"/>
            <a:r>
              <a:rPr lang="en-US" dirty="0" smtClean="0"/>
              <a:t>Newcomers</a:t>
            </a:r>
            <a:r>
              <a:rPr lang="en-US" baseline="0" dirty="0" smtClean="0"/>
              <a:t> Club overlaps in many of the subsystems of PBIS.  We will be targeting individual students who are new to our building, teaching them non-classroom and school-wide expectations, along with classroom rules and routines, and connecting with families so that they understand the purpose of the intervention.  We will also be looking at forming friendships and social skills that correspond to making friends.</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23F7F1-DD49-4ADA-800F-06E69759386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644F63F-B21B-4508-A7A4-A35D6FD6C9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44F63F-B21B-4508-A7A4-A35D6FD6C9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44F63F-B21B-4508-A7A4-A35D6FD6C9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44F63F-B21B-4508-A7A4-A35D6FD6C9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44F63F-B21B-4508-A7A4-A35D6FD6C9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44F63F-B21B-4508-A7A4-A35D6FD6C9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44F63F-B21B-4508-A7A4-A35D6FD6C9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44F63F-B21B-4508-A7A4-A35D6FD6C9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44F63F-B21B-4508-A7A4-A35D6FD6C9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44F63F-B21B-4508-A7A4-A35D6FD6C9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7A1B4C3-FA6B-4ED9-AB7A-26F4BCB44EE0}" type="datetimeFigureOut">
              <a:rPr lang="en-US" smtClean="0"/>
              <a:pPr/>
              <a:t>6/11/2013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44F63F-B21B-4508-A7A4-A35D6FD6C9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7A1B4C3-FA6B-4ED9-AB7A-26F4BCB44EE0}" type="datetimeFigureOut">
              <a:rPr lang="en-US" smtClean="0"/>
              <a:pPr/>
              <a:t>6/11/2013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644F63F-B21B-4508-A7A4-A35D6FD6C9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biscompendium.ssd.k12.mo.us/ResourcesSchools/SSD/SocialSkills/socialskill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mailto:lrleonard@ssdmo.or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Newcomers Club</a:t>
            </a:r>
            <a:endParaRPr lang="en-US" dirty="0"/>
          </a:p>
        </p:txBody>
      </p:sp>
      <p:sp>
        <p:nvSpPr>
          <p:cNvPr id="4" name="Subtitle 3"/>
          <p:cNvSpPr>
            <a:spLocks noGrp="1"/>
          </p:cNvSpPr>
          <p:nvPr>
            <p:ph type="subTitle" idx="1"/>
          </p:nvPr>
        </p:nvSpPr>
        <p:spPr/>
        <p:txBody>
          <a:bodyPr/>
          <a:lstStyle/>
          <a:p>
            <a:r>
              <a:rPr lang="en-US" dirty="0" smtClean="0"/>
              <a:t>MO PBIS Summer Institute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Critical Features of Newcomers Club</a:t>
            </a:r>
            <a:endParaRPr lang="en-US" dirty="0"/>
          </a:p>
        </p:txBody>
      </p:sp>
      <p:sp>
        <p:nvSpPr>
          <p:cNvPr id="3" name="Content Placeholder 2"/>
          <p:cNvSpPr>
            <a:spLocks noGrp="1"/>
          </p:cNvSpPr>
          <p:nvPr>
            <p:ph idx="1"/>
          </p:nvPr>
        </p:nvSpPr>
        <p:spPr>
          <a:xfrm>
            <a:off x="914400" y="1143000"/>
            <a:ext cx="7772400" cy="4983163"/>
          </a:xfrm>
        </p:spPr>
        <p:txBody>
          <a:bodyPr>
            <a:normAutofit lnSpcReduction="10000"/>
          </a:bodyPr>
          <a:lstStyle/>
          <a:p>
            <a:r>
              <a:rPr lang="en-US" dirty="0" smtClean="0"/>
              <a:t>Selecting Expectations to be taught (</a:t>
            </a:r>
            <a:r>
              <a:rPr lang="en-US" dirty="0" smtClean="0">
                <a:solidFill>
                  <a:srgbClr val="FF0000"/>
                </a:solidFill>
              </a:rPr>
              <a:t>Description</a:t>
            </a:r>
            <a:r>
              <a:rPr lang="en-US" dirty="0" smtClean="0"/>
              <a:t>)</a:t>
            </a:r>
          </a:p>
          <a:p>
            <a:r>
              <a:rPr lang="en-US" dirty="0" smtClean="0"/>
              <a:t>Training of Ambassadors (</a:t>
            </a:r>
            <a:r>
              <a:rPr lang="en-US" dirty="0" smtClean="0">
                <a:solidFill>
                  <a:srgbClr val="FF0000"/>
                </a:solidFill>
              </a:rPr>
              <a:t>Intervention Plan</a:t>
            </a:r>
            <a:r>
              <a:rPr lang="en-US" dirty="0" smtClean="0"/>
              <a:t>)</a:t>
            </a:r>
          </a:p>
          <a:p>
            <a:r>
              <a:rPr lang="en-US" dirty="0" smtClean="0"/>
              <a:t>Identification of Students (</a:t>
            </a:r>
            <a:r>
              <a:rPr lang="en-US" dirty="0" smtClean="0">
                <a:solidFill>
                  <a:srgbClr val="FF0000"/>
                </a:solidFill>
              </a:rPr>
              <a:t>Entry Criteria</a:t>
            </a:r>
            <a:r>
              <a:rPr lang="en-US" dirty="0" smtClean="0"/>
              <a:t>)</a:t>
            </a:r>
          </a:p>
          <a:p>
            <a:r>
              <a:rPr lang="en-US" dirty="0" smtClean="0"/>
              <a:t>Providing Effective Instruction (</a:t>
            </a:r>
            <a:r>
              <a:rPr lang="en-US" dirty="0" smtClean="0">
                <a:solidFill>
                  <a:srgbClr val="FF0000"/>
                </a:solidFill>
              </a:rPr>
              <a:t>Intervention Plan</a:t>
            </a:r>
            <a:r>
              <a:rPr lang="en-US" dirty="0" smtClean="0"/>
              <a:t>)</a:t>
            </a:r>
          </a:p>
          <a:p>
            <a:r>
              <a:rPr lang="en-US" dirty="0" smtClean="0"/>
              <a:t>Managing the group (</a:t>
            </a:r>
            <a:r>
              <a:rPr lang="en-US" dirty="0" smtClean="0">
                <a:solidFill>
                  <a:srgbClr val="FF0000"/>
                </a:solidFill>
              </a:rPr>
              <a:t>Intervention Plan</a:t>
            </a:r>
            <a:r>
              <a:rPr lang="en-US" dirty="0" smtClean="0"/>
              <a:t>)</a:t>
            </a:r>
          </a:p>
          <a:p>
            <a:r>
              <a:rPr lang="en-US" dirty="0" smtClean="0"/>
              <a:t>Evaluating Results (</a:t>
            </a:r>
            <a:r>
              <a:rPr lang="en-US" dirty="0" smtClean="0">
                <a:solidFill>
                  <a:srgbClr val="FF0000"/>
                </a:solidFill>
              </a:rPr>
              <a:t>Monitoring and Exit</a:t>
            </a:r>
            <a:r>
              <a:rPr lang="en-US" dirty="0" smtClean="0"/>
              <a:t>)</a:t>
            </a:r>
          </a:p>
          <a:p>
            <a:r>
              <a:rPr lang="en-US" dirty="0" smtClean="0"/>
              <a:t>Planning for Generalization (</a:t>
            </a:r>
            <a:r>
              <a:rPr lang="en-US" dirty="0" smtClean="0">
                <a:solidFill>
                  <a:srgbClr val="FF0000"/>
                </a:solidFill>
              </a:rPr>
              <a:t>Intervention Plan</a:t>
            </a:r>
            <a:r>
              <a:rPr lang="en-US" dirty="0" smtClean="0"/>
              <a:t>)</a:t>
            </a:r>
          </a:p>
          <a:p>
            <a:endParaRPr lang="en-US" dirty="0" smtClean="0"/>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4000" dirty="0" smtClean="0">
                <a:ea typeface="ＭＳ Ｐゴシック" pitchFamily="34" charset="-128"/>
              </a:rPr>
              <a:t>Tier 2 Interventions</a:t>
            </a:r>
          </a:p>
        </p:txBody>
      </p:sp>
      <p:sp>
        <p:nvSpPr>
          <p:cNvPr id="5123" name="Content Placeholder 2"/>
          <p:cNvSpPr>
            <a:spLocks noGrp="1"/>
          </p:cNvSpPr>
          <p:nvPr>
            <p:ph idx="1"/>
          </p:nvPr>
        </p:nvSpPr>
        <p:spPr/>
        <p:txBody>
          <a:bodyPr/>
          <a:lstStyle/>
          <a:p>
            <a:pPr eaLnBrk="1" hangingPunct="1"/>
            <a:r>
              <a:rPr lang="en-US" sz="3200" dirty="0" smtClean="0">
                <a:ea typeface="ＭＳ Ｐゴシック" pitchFamily="34" charset="-128"/>
              </a:rPr>
              <a:t>Academic or behavior interventions are strategies or techniques applied to instruction in order to </a:t>
            </a:r>
            <a:r>
              <a:rPr lang="en-US" sz="3200" i="1" u="sng" dirty="0" smtClean="0">
                <a:ea typeface="ＭＳ Ｐゴシック" pitchFamily="34" charset="-128"/>
              </a:rPr>
              <a:t>teach</a:t>
            </a:r>
            <a:r>
              <a:rPr lang="en-US" sz="3200" dirty="0" smtClean="0">
                <a:ea typeface="ＭＳ Ｐゴシック" pitchFamily="34" charset="-128"/>
              </a:rPr>
              <a:t> a new skill, </a:t>
            </a:r>
            <a:r>
              <a:rPr lang="en-US" sz="3200" i="1" u="sng" dirty="0" smtClean="0">
                <a:ea typeface="ＭＳ Ｐゴシック" pitchFamily="34" charset="-128"/>
              </a:rPr>
              <a:t>build fluency</a:t>
            </a:r>
            <a:r>
              <a:rPr lang="en-US" sz="3200" dirty="0" smtClean="0">
                <a:ea typeface="ＭＳ Ｐゴシック" pitchFamily="34" charset="-128"/>
              </a:rPr>
              <a:t> in a skill, </a:t>
            </a:r>
            <a:r>
              <a:rPr lang="en-US" sz="3200" i="1" u="sng" dirty="0" smtClean="0">
                <a:ea typeface="ＭＳ Ｐゴシック" pitchFamily="34" charset="-128"/>
              </a:rPr>
              <a:t>or encourage the application </a:t>
            </a:r>
            <a:r>
              <a:rPr lang="en-US" sz="3200" dirty="0" smtClean="0">
                <a:ea typeface="ＭＳ Ｐゴシック" pitchFamily="34" charset="-128"/>
              </a:rPr>
              <a:t>of existing skills to a new situation.</a:t>
            </a:r>
          </a:p>
          <a:p>
            <a:pPr eaLnBrk="1" hangingPunct="1">
              <a:buFont typeface="Arial" pitchFamily="34" charset="0"/>
              <a:buNone/>
            </a:pPr>
            <a:endParaRPr lang="en-US" dirty="0" smtClean="0">
              <a:ea typeface="ＭＳ Ｐゴシック" pitchFamily="34" charset="-128"/>
            </a:endParaRPr>
          </a:p>
        </p:txBody>
      </p:sp>
      <p:pic>
        <p:nvPicPr>
          <p:cNvPr id="5124" name="Picture 6"/>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67638" y="5592763"/>
            <a:ext cx="1154112"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5" name="Rectangle 4"/>
          <p:cNvSpPr>
            <a:spLocks noChangeArrowheads="1"/>
          </p:cNvSpPr>
          <p:nvPr/>
        </p:nvSpPr>
        <p:spPr bwMode="auto">
          <a:xfrm>
            <a:off x="457200" y="5802313"/>
            <a:ext cx="5233988"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buFont typeface="Arial" pitchFamily="34" charset="0"/>
              <a:buNone/>
            </a:pPr>
            <a:r>
              <a:rPr lang="en-US" sz="2000" dirty="0">
                <a:latin typeface="Calibri" pitchFamily="34" charset="0"/>
              </a:rPr>
              <a:t>MO Dept. of Elementary &amp; Secondary Education, </a:t>
            </a:r>
          </a:p>
          <a:p>
            <a:pPr>
              <a:buFont typeface="Arial" pitchFamily="34" charset="0"/>
              <a:buNone/>
            </a:pPr>
            <a:r>
              <a:rPr lang="en-US" sz="2000" dirty="0">
                <a:latin typeface="Calibri" pitchFamily="34" charset="0"/>
              </a:rPr>
              <a:t>Special Education, Compliance</a:t>
            </a:r>
          </a:p>
        </p:txBody>
      </p:sp>
    </p:spTree>
    <p:extLst>
      <p:ext uri="{BB962C8B-B14F-4D97-AF65-F5344CB8AC3E}">
        <p14:creationId xmlns:p14="http://schemas.microsoft.com/office/powerpoint/2010/main" xmlns="" val="253161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val 2"/>
          <p:cNvSpPr>
            <a:spLocks noChangeArrowheads="1"/>
          </p:cNvSpPr>
          <p:nvPr/>
        </p:nvSpPr>
        <p:spPr bwMode="auto">
          <a:xfrm>
            <a:off x="1066801" y="304800"/>
            <a:ext cx="6172200" cy="6324600"/>
          </a:xfrm>
          <a:prstGeom prst="ellipse">
            <a:avLst/>
          </a:prstGeom>
          <a:solidFill>
            <a:srgbClr val="00CCFF"/>
          </a:solidFill>
          <a:ln w="9525">
            <a:solidFill>
              <a:schemeClr val="tx1"/>
            </a:solidFill>
            <a:round/>
            <a:headEnd/>
            <a:tailEnd/>
          </a:ln>
        </p:spPr>
        <p:txBody>
          <a:bodyPr wrap="none" anchor="ctr"/>
          <a:lstStyle/>
          <a:p>
            <a:endParaRPr lang="en-US">
              <a:solidFill>
                <a:srgbClr val="000000"/>
              </a:solidFill>
              <a:cs typeface="Arial" charset="0"/>
            </a:endParaRPr>
          </a:p>
        </p:txBody>
      </p:sp>
      <p:sp>
        <p:nvSpPr>
          <p:cNvPr id="44035" name="Oval 3"/>
          <p:cNvSpPr>
            <a:spLocks noChangeArrowheads="1"/>
          </p:cNvSpPr>
          <p:nvPr/>
        </p:nvSpPr>
        <p:spPr bwMode="auto">
          <a:xfrm rot="-5462048">
            <a:off x="2152650" y="1125538"/>
            <a:ext cx="3708400" cy="2781300"/>
          </a:xfrm>
          <a:prstGeom prst="ellipse">
            <a:avLst/>
          </a:prstGeom>
          <a:solidFill>
            <a:srgbClr val="3366FF">
              <a:alpha val="50195"/>
            </a:srgbClr>
          </a:solidFill>
          <a:ln w="9525">
            <a:solidFill>
              <a:schemeClr val="tx1"/>
            </a:solidFill>
            <a:round/>
            <a:headEnd/>
            <a:tailEnd/>
          </a:ln>
        </p:spPr>
        <p:txBody>
          <a:bodyPr vert="eaVert" wrap="none" anchor="ctr"/>
          <a:lstStyle/>
          <a:p>
            <a:pPr eaLnBrk="0" hangingPunct="0"/>
            <a:endParaRPr lang="en-US">
              <a:solidFill>
                <a:srgbClr val="000000"/>
              </a:solidFill>
              <a:cs typeface="Arial" charset="0"/>
            </a:endParaRPr>
          </a:p>
        </p:txBody>
      </p:sp>
      <p:sp>
        <p:nvSpPr>
          <p:cNvPr id="44036" name="Text Box 7"/>
          <p:cNvSpPr txBox="1">
            <a:spLocks noChangeArrowheads="1"/>
          </p:cNvSpPr>
          <p:nvPr/>
        </p:nvSpPr>
        <p:spPr bwMode="auto">
          <a:xfrm>
            <a:off x="3141663" y="1519238"/>
            <a:ext cx="1657350" cy="461962"/>
          </a:xfrm>
          <a:prstGeom prst="rect">
            <a:avLst/>
          </a:prstGeom>
          <a:noFill/>
          <a:ln w="9525">
            <a:noFill/>
            <a:miter lim="800000"/>
            <a:headEnd/>
            <a:tailEnd/>
          </a:ln>
        </p:spPr>
        <p:txBody>
          <a:bodyPr wrap="none">
            <a:spAutoFit/>
          </a:bodyPr>
          <a:lstStyle/>
          <a:p>
            <a:pPr algn="ctr" eaLnBrk="0" hangingPunct="0"/>
            <a:r>
              <a:rPr lang="en-US">
                <a:solidFill>
                  <a:srgbClr val="000000"/>
                </a:solidFill>
                <a:latin typeface="Arial" charset="0"/>
                <a:cs typeface="Arial" charset="0"/>
              </a:rPr>
              <a:t>Classroom</a:t>
            </a:r>
          </a:p>
        </p:txBody>
      </p:sp>
      <p:sp>
        <p:nvSpPr>
          <p:cNvPr id="44037" name="Text Box 10"/>
          <p:cNvSpPr txBox="1">
            <a:spLocks noChangeArrowheads="1"/>
          </p:cNvSpPr>
          <p:nvPr/>
        </p:nvSpPr>
        <p:spPr bwMode="auto">
          <a:xfrm>
            <a:off x="6477000" y="381000"/>
            <a:ext cx="2141538" cy="954088"/>
          </a:xfrm>
          <a:prstGeom prst="rect">
            <a:avLst/>
          </a:prstGeom>
          <a:noFill/>
          <a:ln w="12700">
            <a:noFill/>
            <a:miter lim="800000"/>
            <a:headEnd/>
            <a:tailEnd/>
          </a:ln>
        </p:spPr>
        <p:txBody>
          <a:bodyPr wrap="none">
            <a:spAutoFit/>
          </a:bodyPr>
          <a:lstStyle/>
          <a:p>
            <a:pPr algn="ctr" eaLnBrk="0" hangingPunct="0"/>
            <a:r>
              <a:rPr lang="en-US" sz="2800">
                <a:solidFill>
                  <a:srgbClr val="000000"/>
                </a:solidFill>
                <a:latin typeface="Arial" charset="0"/>
                <a:cs typeface="Arial" charset="0"/>
              </a:rPr>
              <a:t>SWPBS</a:t>
            </a:r>
          </a:p>
          <a:p>
            <a:pPr algn="ctr" eaLnBrk="0" hangingPunct="0"/>
            <a:r>
              <a:rPr lang="en-US" sz="2800">
                <a:solidFill>
                  <a:srgbClr val="000000"/>
                </a:solidFill>
                <a:latin typeface="Arial" charset="0"/>
                <a:cs typeface="Arial" charset="0"/>
              </a:rPr>
              <a:t>Subsystems</a:t>
            </a:r>
          </a:p>
        </p:txBody>
      </p:sp>
      <p:sp>
        <p:nvSpPr>
          <p:cNvPr id="44038" name="Oval 4"/>
          <p:cNvSpPr>
            <a:spLocks noChangeArrowheads="1"/>
          </p:cNvSpPr>
          <p:nvPr/>
        </p:nvSpPr>
        <p:spPr bwMode="auto">
          <a:xfrm rot="10800000">
            <a:off x="3497263" y="2033588"/>
            <a:ext cx="3708400" cy="2781300"/>
          </a:xfrm>
          <a:prstGeom prst="ellipse">
            <a:avLst/>
          </a:prstGeom>
          <a:solidFill>
            <a:srgbClr val="3366FF">
              <a:alpha val="50195"/>
            </a:srgbClr>
          </a:solidFill>
          <a:ln w="9525">
            <a:solidFill>
              <a:schemeClr val="tx1"/>
            </a:solidFill>
            <a:round/>
            <a:headEnd/>
            <a:tailEnd/>
          </a:ln>
        </p:spPr>
        <p:txBody>
          <a:bodyPr wrap="none" anchor="ctr"/>
          <a:lstStyle/>
          <a:p>
            <a:endParaRPr lang="en-US">
              <a:solidFill>
                <a:srgbClr val="000000"/>
              </a:solidFill>
              <a:cs typeface="Arial" charset="0"/>
            </a:endParaRPr>
          </a:p>
        </p:txBody>
      </p:sp>
      <p:sp>
        <p:nvSpPr>
          <p:cNvPr id="44039" name="Oval 4"/>
          <p:cNvSpPr>
            <a:spLocks noChangeArrowheads="1"/>
          </p:cNvSpPr>
          <p:nvPr/>
        </p:nvSpPr>
        <p:spPr bwMode="auto">
          <a:xfrm rot="10800000">
            <a:off x="1066799" y="2109788"/>
            <a:ext cx="3421063" cy="2781300"/>
          </a:xfrm>
          <a:prstGeom prst="ellipse">
            <a:avLst/>
          </a:prstGeom>
          <a:solidFill>
            <a:srgbClr val="3366FF">
              <a:alpha val="50195"/>
            </a:srgbClr>
          </a:solidFill>
          <a:ln w="9525">
            <a:solidFill>
              <a:schemeClr val="tx1"/>
            </a:solidFill>
            <a:round/>
            <a:headEnd/>
            <a:tailEnd/>
          </a:ln>
        </p:spPr>
        <p:txBody>
          <a:bodyPr wrap="none" anchor="ctr"/>
          <a:lstStyle/>
          <a:p>
            <a:endParaRPr lang="en-US">
              <a:solidFill>
                <a:srgbClr val="000000"/>
              </a:solidFill>
              <a:cs typeface="Arial" charset="0"/>
            </a:endParaRPr>
          </a:p>
        </p:txBody>
      </p:sp>
      <p:sp>
        <p:nvSpPr>
          <p:cNvPr id="44040" name="Oval 3"/>
          <p:cNvSpPr>
            <a:spLocks noChangeArrowheads="1"/>
          </p:cNvSpPr>
          <p:nvPr/>
        </p:nvSpPr>
        <p:spPr bwMode="auto">
          <a:xfrm rot="-5462048">
            <a:off x="2327275" y="2978150"/>
            <a:ext cx="3708400" cy="2781300"/>
          </a:xfrm>
          <a:prstGeom prst="ellipse">
            <a:avLst/>
          </a:prstGeom>
          <a:solidFill>
            <a:srgbClr val="3366FF">
              <a:alpha val="50195"/>
            </a:srgbClr>
          </a:solidFill>
          <a:ln w="9525">
            <a:solidFill>
              <a:schemeClr val="tx1"/>
            </a:solidFill>
            <a:round/>
            <a:headEnd/>
            <a:tailEnd/>
          </a:ln>
        </p:spPr>
        <p:txBody>
          <a:bodyPr vert="eaVert" wrap="none" anchor="ctr"/>
          <a:lstStyle/>
          <a:p>
            <a:pPr eaLnBrk="0" hangingPunct="0"/>
            <a:endParaRPr lang="en-US">
              <a:solidFill>
                <a:srgbClr val="000000"/>
              </a:solidFill>
              <a:cs typeface="Arial" charset="0"/>
            </a:endParaRPr>
          </a:p>
        </p:txBody>
      </p:sp>
      <p:sp>
        <p:nvSpPr>
          <p:cNvPr id="44041" name="Text Box 7"/>
          <p:cNvSpPr txBox="1">
            <a:spLocks noChangeArrowheads="1"/>
          </p:cNvSpPr>
          <p:nvPr/>
        </p:nvSpPr>
        <p:spPr bwMode="auto">
          <a:xfrm>
            <a:off x="1112838" y="3352800"/>
            <a:ext cx="2257425" cy="461963"/>
          </a:xfrm>
          <a:prstGeom prst="rect">
            <a:avLst/>
          </a:prstGeom>
          <a:noFill/>
          <a:ln w="9525">
            <a:noFill/>
            <a:miter lim="800000"/>
            <a:headEnd/>
            <a:tailEnd/>
          </a:ln>
        </p:spPr>
        <p:txBody>
          <a:bodyPr wrap="none">
            <a:spAutoFit/>
          </a:bodyPr>
          <a:lstStyle/>
          <a:p>
            <a:pPr algn="ctr" eaLnBrk="0" hangingPunct="0"/>
            <a:r>
              <a:rPr lang="en-US">
                <a:solidFill>
                  <a:srgbClr val="000000"/>
                </a:solidFill>
                <a:latin typeface="Arial" charset="0"/>
                <a:cs typeface="Arial" charset="0"/>
              </a:rPr>
              <a:t>Non-classroom</a:t>
            </a:r>
          </a:p>
        </p:txBody>
      </p:sp>
      <p:sp>
        <p:nvSpPr>
          <p:cNvPr id="44042" name="Text Box 7"/>
          <p:cNvSpPr txBox="1">
            <a:spLocks noChangeArrowheads="1"/>
          </p:cNvSpPr>
          <p:nvPr/>
        </p:nvSpPr>
        <p:spPr bwMode="auto">
          <a:xfrm>
            <a:off x="5580063" y="3124200"/>
            <a:ext cx="1092200" cy="461963"/>
          </a:xfrm>
          <a:prstGeom prst="rect">
            <a:avLst/>
          </a:prstGeom>
          <a:noFill/>
          <a:ln w="9525">
            <a:noFill/>
            <a:miter lim="800000"/>
            <a:headEnd/>
            <a:tailEnd/>
          </a:ln>
        </p:spPr>
        <p:txBody>
          <a:bodyPr wrap="none">
            <a:spAutoFit/>
          </a:bodyPr>
          <a:lstStyle/>
          <a:p>
            <a:pPr algn="ctr" eaLnBrk="0" hangingPunct="0"/>
            <a:r>
              <a:rPr lang="en-US">
                <a:solidFill>
                  <a:srgbClr val="000000"/>
                </a:solidFill>
                <a:latin typeface="Arial" charset="0"/>
                <a:cs typeface="Arial" charset="0"/>
              </a:rPr>
              <a:t>Family</a:t>
            </a:r>
          </a:p>
        </p:txBody>
      </p:sp>
      <p:sp>
        <p:nvSpPr>
          <p:cNvPr id="44043" name="Text Box 7"/>
          <p:cNvSpPr txBox="1">
            <a:spLocks noChangeArrowheads="1"/>
          </p:cNvSpPr>
          <p:nvPr/>
        </p:nvSpPr>
        <p:spPr bwMode="auto">
          <a:xfrm>
            <a:off x="3571875" y="4953000"/>
            <a:ext cx="1246188" cy="461963"/>
          </a:xfrm>
          <a:prstGeom prst="rect">
            <a:avLst/>
          </a:prstGeom>
          <a:noFill/>
          <a:ln w="9525">
            <a:noFill/>
            <a:miter lim="800000"/>
            <a:headEnd/>
            <a:tailEnd/>
          </a:ln>
        </p:spPr>
        <p:txBody>
          <a:bodyPr wrap="none">
            <a:spAutoFit/>
          </a:bodyPr>
          <a:lstStyle/>
          <a:p>
            <a:pPr algn="ctr" eaLnBrk="0" hangingPunct="0"/>
            <a:r>
              <a:rPr lang="en-US">
                <a:solidFill>
                  <a:srgbClr val="000000"/>
                </a:solidFill>
                <a:latin typeface="Arial" charset="0"/>
                <a:cs typeface="Arial" charset="0"/>
              </a:rPr>
              <a:t>Student</a:t>
            </a:r>
          </a:p>
        </p:txBody>
      </p:sp>
      <p:sp>
        <p:nvSpPr>
          <p:cNvPr id="44044" name="TextBox 17"/>
          <p:cNvSpPr txBox="1">
            <a:spLocks noChangeArrowheads="1"/>
          </p:cNvSpPr>
          <p:nvPr/>
        </p:nvSpPr>
        <p:spPr bwMode="auto">
          <a:xfrm rot="-2363248">
            <a:off x="631825" y="1303338"/>
            <a:ext cx="2590800" cy="461962"/>
          </a:xfrm>
          <a:prstGeom prst="rect">
            <a:avLst/>
          </a:prstGeom>
          <a:noFill/>
          <a:ln w="9525">
            <a:noFill/>
            <a:miter lim="800000"/>
            <a:headEnd/>
            <a:tailEnd/>
          </a:ln>
        </p:spPr>
        <p:txBody>
          <a:bodyPr>
            <a:spAutoFit/>
          </a:bodyPr>
          <a:lstStyle/>
          <a:p>
            <a:pPr algn="ctr"/>
            <a:r>
              <a:rPr lang="en-US">
                <a:solidFill>
                  <a:srgbClr val="000000"/>
                </a:solidFill>
                <a:latin typeface="Arial" charset="0"/>
                <a:cs typeface="Arial" charset="0"/>
              </a:rPr>
              <a:t>School-wide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Newcomers Club Systems</a:t>
            </a:r>
            <a:endParaRPr lang="en-US" dirty="0"/>
          </a:p>
        </p:txBody>
      </p:sp>
      <p:sp>
        <p:nvSpPr>
          <p:cNvPr id="3" name="Content Placeholder 2"/>
          <p:cNvSpPr>
            <a:spLocks noGrp="1"/>
          </p:cNvSpPr>
          <p:nvPr>
            <p:ph idx="1"/>
          </p:nvPr>
        </p:nvSpPr>
        <p:spPr/>
        <p:txBody>
          <a:bodyPr>
            <a:normAutofit/>
          </a:bodyPr>
          <a:lstStyle/>
          <a:p>
            <a:r>
              <a:rPr lang="en-US" b="1" dirty="0" smtClean="0"/>
              <a:t>Universal Systems</a:t>
            </a:r>
            <a:r>
              <a:rPr lang="en-US" dirty="0" smtClean="0"/>
              <a:t>-teaching the school-wide expectations </a:t>
            </a:r>
          </a:p>
          <a:p>
            <a:r>
              <a:rPr lang="en-US" b="1" dirty="0" smtClean="0"/>
              <a:t>Classroom Systems- </a:t>
            </a:r>
            <a:r>
              <a:rPr lang="en-US" dirty="0" smtClean="0"/>
              <a:t>teaching the classroom rules and routines</a:t>
            </a:r>
          </a:p>
          <a:p>
            <a:r>
              <a:rPr lang="en-US" b="1" dirty="0" smtClean="0"/>
              <a:t>Social Skills- </a:t>
            </a:r>
            <a:r>
              <a:rPr lang="en-US" dirty="0" smtClean="0"/>
              <a:t>developing and maintaining friendships and adult connections </a:t>
            </a:r>
          </a:p>
          <a:p>
            <a:r>
              <a:rPr lang="en-US" b="1" dirty="0" smtClean="0"/>
              <a:t>Family Engagement- </a:t>
            </a:r>
            <a:r>
              <a:rPr lang="en-US" dirty="0" smtClean="0"/>
              <a:t>engaging families to support their child to be successful in school </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Skill Domains </a:t>
            </a:r>
            <a:endParaRPr lang="en-US" dirty="0"/>
          </a:p>
        </p:txBody>
      </p:sp>
      <p:sp>
        <p:nvSpPr>
          <p:cNvPr id="5" name="Content Placeholder 4"/>
          <p:cNvSpPr>
            <a:spLocks noGrp="1"/>
          </p:cNvSpPr>
          <p:nvPr>
            <p:ph idx="1"/>
          </p:nvPr>
        </p:nvSpPr>
        <p:spPr/>
        <p:txBody>
          <a:bodyPr>
            <a:normAutofit fontScale="92500" lnSpcReduction="10000"/>
          </a:bodyPr>
          <a:lstStyle/>
          <a:p>
            <a:r>
              <a:rPr lang="en-US" b="1" dirty="0" smtClean="0"/>
              <a:t>Initial Social Skills</a:t>
            </a:r>
          </a:p>
          <a:p>
            <a:r>
              <a:rPr lang="en-US" b="1" dirty="0" smtClean="0"/>
              <a:t>Expressing Feeling Skills</a:t>
            </a:r>
          </a:p>
          <a:p>
            <a:r>
              <a:rPr lang="en-US" b="1" dirty="0" smtClean="0">
                <a:solidFill>
                  <a:srgbClr val="FF0000"/>
                </a:solidFill>
              </a:rPr>
              <a:t>Social Relationship Skills</a:t>
            </a:r>
          </a:p>
          <a:p>
            <a:r>
              <a:rPr lang="en-US" b="1" dirty="0" smtClean="0">
                <a:solidFill>
                  <a:srgbClr val="FF0000"/>
                </a:solidFill>
              </a:rPr>
              <a:t>Classroom Skills</a:t>
            </a:r>
          </a:p>
          <a:p>
            <a:r>
              <a:rPr lang="en-US" b="1" dirty="0" smtClean="0"/>
              <a:t>Decision-Making &amp; Problem Solving Skills</a:t>
            </a:r>
          </a:p>
          <a:p>
            <a:r>
              <a:rPr lang="en-US" b="1" dirty="0" smtClean="0"/>
              <a:t>Conflict Management Skills</a:t>
            </a:r>
          </a:p>
          <a:p>
            <a:endParaRPr lang="en-US" b="1" dirty="0" smtClean="0"/>
          </a:p>
          <a:p>
            <a:pPr marL="0" indent="0">
              <a:buNone/>
            </a:pPr>
            <a:r>
              <a:rPr lang="en-US" u="sng" dirty="0">
                <a:hlinkClick r:id="rId3"/>
              </a:rPr>
              <a:t>http://pbiscompendium.ssd.k12.mo.us/ResourcesSchools/SSD/SocialSkills/socialskills.html</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066800" y="685800"/>
            <a:ext cx="8229600" cy="258762"/>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1143000"/>
          <a:ext cx="8839200" cy="5410200"/>
        </p:xfrm>
        <a:graphic>
          <a:graphicData uri="http://schemas.openxmlformats.org/drawingml/2006/table">
            <a:tbl>
              <a:tblPr firstRow="1" bandRow="1">
                <a:tableStyleId>{00A15C55-8517-42AA-B614-E9B94910E393}</a:tableStyleId>
              </a:tblPr>
              <a:tblGrid>
                <a:gridCol w="1524000"/>
                <a:gridCol w="1752600"/>
                <a:gridCol w="1752600"/>
                <a:gridCol w="1600200"/>
                <a:gridCol w="2209800"/>
              </a:tblGrid>
              <a:tr h="1082040">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rgbClr val="FFFF00"/>
                          </a:solidFill>
                        </a:rPr>
                        <a:t>Description</a:t>
                      </a:r>
                      <a:endParaRPr lang="en-US" sz="2000" dirty="0">
                        <a:solidFill>
                          <a:srgbClr val="FFFF00"/>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School-wide Data: Entry Criteria</a:t>
                      </a:r>
                      <a:endParaRPr lang="en-US" sz="2000" dirty="0">
                        <a:solidFill>
                          <a:schemeClr val="bg1"/>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t>Data to Monitor Progress</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Exit Criteria</a:t>
                      </a:r>
                      <a:endParaRPr lang="en-US" sz="2000" dirty="0">
                        <a:solidFill>
                          <a:schemeClr val="bg1"/>
                        </a:solidFill>
                        <a:latin typeface="Times New Roman"/>
                        <a:ea typeface="Times New Roman"/>
                      </a:endParaRPr>
                    </a:p>
                  </a:txBody>
                  <a:tcPr marL="68580" marR="68580" marT="0" marB="0"/>
                </a:tc>
              </a:tr>
              <a:tr h="4328160">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dirty="0" smtClean="0"/>
              <a:t>Description </a:t>
            </a:r>
            <a:endParaRPr lang="en-US" dirty="0"/>
          </a:p>
        </p:txBody>
      </p:sp>
      <p:sp>
        <p:nvSpPr>
          <p:cNvPr id="3" name="Content Placeholder 2"/>
          <p:cNvSpPr>
            <a:spLocks noGrp="1"/>
          </p:cNvSpPr>
          <p:nvPr>
            <p:ph idx="1"/>
          </p:nvPr>
        </p:nvSpPr>
        <p:spPr>
          <a:xfrm>
            <a:off x="990600" y="1219200"/>
            <a:ext cx="7696200" cy="4906963"/>
          </a:xfrm>
        </p:spPr>
        <p:txBody>
          <a:bodyPr>
            <a:normAutofit/>
          </a:bodyPr>
          <a:lstStyle/>
          <a:p>
            <a:pPr marL="0" indent="0">
              <a:buNone/>
            </a:pPr>
            <a:r>
              <a:rPr lang="en-US" b="1" dirty="0" smtClean="0"/>
              <a:t>Considerations: </a:t>
            </a:r>
          </a:p>
          <a:p>
            <a:pPr marL="514350" indent="-514350">
              <a:buAutoNum type="arabicPeriod"/>
            </a:pPr>
            <a:r>
              <a:rPr lang="en-US" dirty="0" smtClean="0"/>
              <a:t>How has the staff at your school taught school-wide expectations?   (Non-classroom and classroom)</a:t>
            </a:r>
          </a:p>
          <a:p>
            <a:pPr>
              <a:buNone/>
            </a:pPr>
            <a:r>
              <a:rPr lang="en-US" dirty="0" smtClean="0"/>
              <a:t>2. How will the staff at your school  support adult/student positive contact and reinforcement for the new student?</a:t>
            </a:r>
          </a:p>
          <a:p>
            <a:pPr>
              <a:buNone/>
            </a:pPr>
            <a:r>
              <a:rPr lang="en-US" dirty="0" smtClean="0"/>
              <a:t>3. How will the staff at your school  include the family perspective in your plan?</a:t>
            </a:r>
          </a:p>
          <a:p>
            <a:pPr>
              <a:buNone/>
            </a:pPr>
            <a:endParaRPr lang="en-US" dirty="0" smtClean="0"/>
          </a:p>
          <a:p>
            <a:endParaRPr lang="en-US" dirty="0" smtClean="0"/>
          </a:p>
          <a:p>
            <a:endParaRPr lang="en-US" dirty="0"/>
          </a:p>
        </p:txBody>
      </p:sp>
    </p:spTree>
    <p:extLst>
      <p:ext uri="{BB962C8B-B14F-4D97-AF65-F5344CB8AC3E}">
        <p14:creationId xmlns:p14="http://schemas.microsoft.com/office/powerpoint/2010/main" xmlns="" val="4202635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066800" y="0"/>
            <a:ext cx="7620000" cy="609600"/>
          </a:xfrm>
        </p:spPr>
        <p:txBody>
          <a:bodyPr>
            <a:normAutofit fontScale="90000"/>
          </a:bodyPr>
          <a:lstStyle/>
          <a:p>
            <a:pPr>
              <a:defRPr/>
            </a:pPr>
            <a:r>
              <a:rPr lang="en-US" dirty="0" smtClean="0">
                <a:latin typeface="Times New Roman" pitchFamily="18" charset="0"/>
              </a:rPr>
              <a:t>Newcomers Club</a:t>
            </a:r>
          </a:p>
        </p:txBody>
      </p:sp>
      <p:graphicFrame>
        <p:nvGraphicFramePr>
          <p:cNvPr id="4" name="Content Placeholder 3"/>
          <p:cNvGraphicFramePr>
            <a:graphicFrameLocks noGrp="1"/>
          </p:cNvGraphicFramePr>
          <p:nvPr>
            <p:ph idx="1"/>
          </p:nvPr>
        </p:nvGraphicFramePr>
        <p:xfrm>
          <a:off x="228600" y="609600"/>
          <a:ext cx="8839200" cy="6278880"/>
        </p:xfrm>
        <a:graphic>
          <a:graphicData uri="http://schemas.openxmlformats.org/drawingml/2006/table">
            <a:tbl>
              <a:tblPr firstRow="1" bandRow="1">
                <a:tableStyleId>{00A15C55-8517-42AA-B614-E9B94910E393}</a:tableStyleId>
              </a:tblPr>
              <a:tblGrid>
                <a:gridCol w="1524000"/>
                <a:gridCol w="1752600"/>
                <a:gridCol w="1752600"/>
                <a:gridCol w="1600200"/>
                <a:gridCol w="2209800"/>
              </a:tblGrid>
              <a:tr h="1182495">
                <a:tc>
                  <a:txBody>
                    <a:bodyPr/>
                    <a:lstStyle/>
                    <a:p>
                      <a:pPr marL="0" marR="0" algn="ctr">
                        <a:spcBef>
                          <a:spcPts val="0"/>
                        </a:spcBef>
                        <a:spcAft>
                          <a:spcPts val="0"/>
                        </a:spcAft>
                      </a:pPr>
                      <a:r>
                        <a:rPr lang="en-US" sz="2000" dirty="0">
                          <a:solidFill>
                            <a:srgbClr val="FFFF00"/>
                          </a:solidFill>
                        </a:rPr>
                        <a:t>Support</a:t>
                      </a:r>
                      <a:endParaRPr lang="en-US" sz="2000" dirty="0">
                        <a:solidFill>
                          <a:srgbClr val="FFFF00"/>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rgbClr val="FFFF00"/>
                          </a:solidFill>
                        </a:rPr>
                        <a:t>Description</a:t>
                      </a:r>
                      <a:endParaRPr lang="en-US" sz="2000" dirty="0">
                        <a:solidFill>
                          <a:srgbClr val="FFFF00"/>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School-wide Data: Entry Criteria</a:t>
                      </a:r>
                      <a:endParaRPr lang="en-US" sz="2000" dirty="0">
                        <a:solidFill>
                          <a:schemeClr val="bg1"/>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t>Data to Monitor Progress</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Exit Criteria</a:t>
                      </a:r>
                      <a:endParaRPr lang="en-US" sz="2000" dirty="0">
                        <a:solidFill>
                          <a:schemeClr val="bg1"/>
                        </a:solidFill>
                        <a:latin typeface="Times New Roman"/>
                        <a:ea typeface="Times New Roman"/>
                      </a:endParaRPr>
                    </a:p>
                  </a:txBody>
                  <a:tcPr marL="68580" marR="68580" marT="0" marB="0"/>
                </a:tc>
              </a:tr>
              <a:tr h="5096385">
                <a:tc>
                  <a:txBody>
                    <a:bodyPr/>
                    <a:lstStyle/>
                    <a:p>
                      <a:r>
                        <a:rPr lang="en-US" sz="2000" baseline="0" dirty="0" smtClean="0">
                          <a:solidFill>
                            <a:srgbClr val="FF0000"/>
                          </a:solidFill>
                        </a:rPr>
                        <a:t>Newcomers Club</a:t>
                      </a:r>
                    </a:p>
                    <a:p>
                      <a:endParaRPr lang="en-US" sz="2000" baseline="0" dirty="0" smtClean="0">
                        <a:solidFill>
                          <a:srgbClr val="FF0000"/>
                        </a:solidFill>
                      </a:endParaRPr>
                    </a:p>
                    <a:p>
                      <a:r>
                        <a:rPr lang="en-US" sz="2000" baseline="0" dirty="0" smtClean="0">
                          <a:solidFill>
                            <a:srgbClr val="FF0000"/>
                          </a:solidFill>
                        </a:rPr>
                        <a:t>Focusing on behavioral and social skills</a:t>
                      </a:r>
                    </a:p>
                    <a:p>
                      <a:endParaRPr lang="en-US" sz="2000" baseline="0" dirty="0" smtClean="0"/>
                    </a:p>
                    <a:p>
                      <a:r>
                        <a:rPr lang="en-US" sz="2000" baseline="0" dirty="0" smtClean="0">
                          <a:solidFill>
                            <a:srgbClr val="FF0000"/>
                          </a:solidFill>
                        </a:rPr>
                        <a:t>Grades 1-5 </a:t>
                      </a:r>
                    </a:p>
                  </a:txBody>
                  <a:tcPr/>
                </a:tc>
                <a:tc>
                  <a:txBody>
                    <a:bodyPr/>
                    <a:lstStyle/>
                    <a:p>
                      <a:r>
                        <a:rPr lang="en-US" sz="2000" dirty="0" smtClean="0">
                          <a:solidFill>
                            <a:srgbClr val="FF0000"/>
                          </a:solidFill>
                        </a:rPr>
                        <a:t>Structured program that pairs new student with established student to teach</a:t>
                      </a:r>
                      <a:r>
                        <a:rPr lang="en-US" sz="2000" baseline="0" dirty="0" smtClean="0">
                          <a:solidFill>
                            <a:srgbClr val="FF0000"/>
                          </a:solidFill>
                        </a:rPr>
                        <a:t> school-wide behavior expectations and to provide support for  new students with positive contact and positive reinforcement</a:t>
                      </a:r>
                      <a:r>
                        <a:rPr lang="en-US" sz="2000" baseline="0" dirty="0" smtClean="0">
                          <a:solidFill>
                            <a:srgbClr val="00B050"/>
                          </a:solidFill>
                        </a:rPr>
                        <a:t> </a:t>
                      </a:r>
                      <a:endParaRPr lang="en-US" sz="2000" dirty="0">
                        <a:solidFill>
                          <a:srgbClr val="00B050"/>
                        </a:solidFill>
                      </a:endParaRPr>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dirty="0"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leona.l\Local Settings\Temporary Internet Files\Content.IE5\J9V1ZY0D\MC900431538[1].png"/>
          <p:cNvPicPr>
            <a:picLocks noChangeAspect="1" noChangeArrowheads="1"/>
          </p:cNvPicPr>
          <p:nvPr/>
        </p:nvPicPr>
        <p:blipFill>
          <a:blip r:embed="rId2" cstate="print"/>
          <a:srcRect/>
          <a:stretch>
            <a:fillRect/>
          </a:stretch>
        </p:blipFill>
        <p:spPr bwMode="auto">
          <a:xfrm>
            <a:off x="1066800" y="1828800"/>
            <a:ext cx="7239000" cy="4572000"/>
          </a:xfrm>
          <a:prstGeom prst="rect">
            <a:avLst/>
          </a:prstGeom>
          <a:noFill/>
        </p:spPr>
      </p:pic>
      <p:sp>
        <p:nvSpPr>
          <p:cNvPr id="5" name="Title 4"/>
          <p:cNvSpPr>
            <a:spLocks noGrp="1"/>
          </p:cNvSpPr>
          <p:nvPr>
            <p:ph type="title" idx="4294967295"/>
          </p:nvPr>
        </p:nvSpPr>
        <p:spPr>
          <a:xfrm>
            <a:off x="1066800" y="274638"/>
            <a:ext cx="7162800" cy="1143000"/>
          </a:xfrm>
        </p:spPr>
        <p:txBody>
          <a:bodyPr/>
          <a:lstStyle/>
          <a:p>
            <a:r>
              <a:rPr lang="en-US" dirty="0" smtClean="0"/>
              <a:t>Identifying Students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066800" y="685800"/>
            <a:ext cx="8229600" cy="258762"/>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1143000"/>
          <a:ext cx="8839200" cy="5410200"/>
        </p:xfrm>
        <a:graphic>
          <a:graphicData uri="http://schemas.openxmlformats.org/drawingml/2006/table">
            <a:tbl>
              <a:tblPr firstRow="1" bandRow="1">
                <a:tableStyleId>{00A15C55-8517-42AA-B614-E9B94910E393}</a:tableStyleId>
              </a:tblPr>
              <a:tblGrid>
                <a:gridCol w="1524000"/>
                <a:gridCol w="1752600"/>
                <a:gridCol w="1752600"/>
                <a:gridCol w="1600200"/>
                <a:gridCol w="2209800"/>
              </a:tblGrid>
              <a:tr h="1082040">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Description</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rgbClr val="FFFF00"/>
                          </a:solidFill>
                        </a:rPr>
                        <a:t>School-wide Data: Entry Criteria</a:t>
                      </a:r>
                      <a:endParaRPr lang="en-US" sz="2000" dirty="0">
                        <a:solidFill>
                          <a:srgbClr val="FFFF00"/>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t>Data to Monitor Progress</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Exit Criteria</a:t>
                      </a:r>
                      <a:endParaRPr lang="en-US" sz="2000" dirty="0">
                        <a:solidFill>
                          <a:schemeClr val="bg1"/>
                        </a:solidFill>
                        <a:latin typeface="Times New Roman"/>
                        <a:ea typeface="Times New Roman"/>
                      </a:endParaRPr>
                    </a:p>
                  </a:txBody>
                  <a:tcPr marL="68580" marR="68580" marT="0" marB="0"/>
                </a:tc>
              </a:tr>
              <a:tr h="4328160">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1680" y="228600"/>
            <a:ext cx="5998758" cy="830997"/>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rPr>
              <a:t>SSD PBIS/CE Team</a:t>
            </a:r>
          </a:p>
        </p:txBody>
      </p:sp>
      <p:sp>
        <p:nvSpPr>
          <p:cNvPr id="21507" name="TextBox 1"/>
          <p:cNvSpPr txBox="1">
            <a:spLocks noChangeArrowheads="1"/>
          </p:cNvSpPr>
          <p:nvPr/>
        </p:nvSpPr>
        <p:spPr bwMode="auto">
          <a:xfrm>
            <a:off x="5219700" y="1447800"/>
            <a:ext cx="3924300" cy="3694113"/>
          </a:xfrm>
          <a:prstGeom prst="rect">
            <a:avLst/>
          </a:prstGeom>
          <a:noFill/>
          <a:ln w="9525">
            <a:noFill/>
            <a:miter lim="800000"/>
            <a:headEnd/>
            <a:tailEnd/>
          </a:ln>
        </p:spPr>
        <p:txBody>
          <a:bodyPr>
            <a:spAutoFit/>
          </a:bodyPr>
          <a:lstStyle/>
          <a:p>
            <a:r>
              <a:rPr lang="en-US" u="sng"/>
              <a:t>Bottom to Top: </a:t>
            </a:r>
          </a:p>
          <a:p>
            <a:endParaRPr lang="en-US"/>
          </a:p>
          <a:p>
            <a:r>
              <a:rPr lang="en-US"/>
              <a:t>Lynn Yokoyama, 	</a:t>
            </a:r>
            <a:r>
              <a:rPr lang="en-US" sz="1600"/>
              <a:t>Data Specialist</a:t>
            </a:r>
          </a:p>
          <a:p>
            <a:r>
              <a:rPr lang="en-US"/>
              <a:t>Lisa Powers, 	</a:t>
            </a:r>
            <a:r>
              <a:rPr lang="en-US" sz="1600"/>
              <a:t>Area Coordinator</a:t>
            </a:r>
          </a:p>
          <a:p>
            <a:r>
              <a:rPr lang="en-US"/>
              <a:t>Rebecca Carr -Stith	  </a:t>
            </a:r>
            <a:r>
              <a:rPr lang="en-US" sz="1600"/>
              <a:t>BJC</a:t>
            </a:r>
          </a:p>
          <a:p>
            <a:r>
              <a:rPr lang="en-US"/>
              <a:t>Lisa Leonard	</a:t>
            </a:r>
            <a:r>
              <a:rPr lang="en-US" sz="1600"/>
              <a:t>Facilitator</a:t>
            </a:r>
            <a:r>
              <a:rPr lang="en-US"/>
              <a:t>	</a:t>
            </a:r>
          </a:p>
          <a:p>
            <a:r>
              <a:rPr lang="en-US"/>
              <a:t>Tricia Diebold	</a:t>
            </a:r>
            <a:r>
              <a:rPr lang="en-US" sz="1600"/>
              <a:t>Facilitator</a:t>
            </a:r>
          </a:p>
          <a:p>
            <a:r>
              <a:rPr lang="en-US"/>
              <a:t>Bridget Thomas	</a:t>
            </a:r>
            <a:r>
              <a:rPr lang="en-US" sz="1600"/>
              <a:t>Facilitator</a:t>
            </a:r>
          </a:p>
          <a:p>
            <a:r>
              <a:rPr lang="en-US"/>
              <a:t>Morgan Clough	 </a:t>
            </a:r>
            <a:r>
              <a:rPr lang="en-US" sz="1600"/>
              <a:t>Facilitator</a:t>
            </a:r>
          </a:p>
          <a:p>
            <a:r>
              <a:rPr lang="en-US"/>
              <a:t>Taryn Gaskill	 </a:t>
            </a:r>
            <a:r>
              <a:rPr lang="en-US" sz="1600"/>
              <a:t>Facilitator</a:t>
            </a:r>
            <a:r>
              <a:rPr lang="en-US"/>
              <a:t> 	</a:t>
            </a:r>
          </a:p>
          <a:p>
            <a:r>
              <a:rPr lang="en-US"/>
              <a:t>Ryan Guffey	</a:t>
            </a:r>
            <a:r>
              <a:rPr lang="en-US" sz="1600"/>
              <a:t>Facilitator</a:t>
            </a:r>
          </a:p>
          <a:p>
            <a:r>
              <a:rPr lang="en-US"/>
              <a:t>Barb Nash, 	</a:t>
            </a:r>
            <a:r>
              <a:rPr lang="en-US" sz="1600"/>
              <a:t>Administrative Assist.</a:t>
            </a:r>
          </a:p>
          <a:p>
            <a:endParaRPr lang="en-US"/>
          </a:p>
        </p:txBody>
      </p:sp>
      <p:sp>
        <p:nvSpPr>
          <p:cNvPr id="21508" name="Footer Placeholder 1"/>
          <p:cNvSpPr>
            <a:spLocks noGrp="1"/>
          </p:cNvSpPr>
          <p:nvPr>
            <p:ph type="ftr" sz="quarter" idx="11"/>
          </p:nvPr>
        </p:nvSpPr>
        <p:spPr bwMode="auto">
          <a:noFill/>
          <a:ln>
            <a:miter lim="800000"/>
            <a:headEnd/>
            <a:tailEnd/>
          </a:ln>
        </p:spPr>
        <p:txBody>
          <a:bodyPr/>
          <a:lstStyle/>
          <a:p>
            <a:endParaRPr lang="en-US" smtClean="0">
              <a:ea typeface="ＭＳ Ｐゴシック" pitchFamily="34" charset="-128"/>
            </a:endParaRPr>
          </a:p>
        </p:txBody>
      </p:sp>
      <p:pic>
        <p:nvPicPr>
          <p:cNvPr id="21509" name="Content Placeholder 6" descr="Team2012-13.jpg"/>
          <p:cNvPicPr>
            <a:picLocks noGrp="1" noChangeAspect="1"/>
          </p:cNvPicPr>
          <p:nvPr>
            <p:ph idx="1"/>
          </p:nvPr>
        </p:nvPicPr>
        <p:blipFill>
          <a:blip r:embed="rId3" cstate="print"/>
          <a:srcRect/>
          <a:stretch>
            <a:fillRect/>
          </a:stretch>
        </p:blipFill>
        <p:spPr>
          <a:xfrm>
            <a:off x="228600" y="1371600"/>
            <a:ext cx="4983163" cy="4525963"/>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Examine your school wide data..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buNone/>
            </a:pPr>
            <a:r>
              <a:rPr lang="en-US" dirty="0" smtClean="0"/>
              <a:t>With an elbow partner consider… </a:t>
            </a:r>
          </a:p>
          <a:p>
            <a:r>
              <a:rPr lang="en-US" dirty="0" smtClean="0"/>
              <a:t>Number of new students that enroll each year</a:t>
            </a:r>
          </a:p>
          <a:p>
            <a:r>
              <a:rPr lang="en-US" dirty="0" smtClean="0"/>
              <a:t>Students with more than 2 changes in schools </a:t>
            </a:r>
          </a:p>
          <a:p>
            <a:r>
              <a:rPr lang="en-US" dirty="0" smtClean="0"/>
              <a:t>Students in foster care</a:t>
            </a:r>
          </a:p>
          <a:p>
            <a:r>
              <a:rPr lang="en-US" dirty="0" smtClean="0"/>
              <a:t>Students in therapeutic classrooms </a:t>
            </a:r>
          </a:p>
          <a:p>
            <a:endParaRPr lang="en-US" dirty="0" smtClean="0"/>
          </a:p>
          <a:p>
            <a:r>
              <a:rPr lang="en-US" dirty="0" smtClean="0"/>
              <a:t>Take a moment to discuss with your partner data you might use to identify students for  Newcomers Club intervention</a:t>
            </a:r>
          </a:p>
          <a:p>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Ambassador Selection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Students follow school-wide expectations and have no office discipline referrals</a:t>
            </a:r>
          </a:p>
          <a:p>
            <a:r>
              <a:rPr lang="en-US" dirty="0" smtClean="0"/>
              <a:t>Students have passing grades C or higher in all academic courses</a:t>
            </a:r>
          </a:p>
          <a:p>
            <a:r>
              <a:rPr lang="en-US" dirty="0" smtClean="0"/>
              <a:t>Students can articulate and model behavioral expectations for non-classroom and classroom settings</a:t>
            </a:r>
          </a:p>
          <a:p>
            <a:r>
              <a:rPr lang="en-US" dirty="0" smtClean="0"/>
              <a:t>Students enjoy making new friends, and have strong social skills in the social relationship domain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Ambassadors</a:t>
            </a:r>
            <a:endParaRPr lang="en-US" dirty="0"/>
          </a:p>
        </p:txBody>
      </p:sp>
      <p:sp>
        <p:nvSpPr>
          <p:cNvPr id="3" name="Content Placeholder 2"/>
          <p:cNvSpPr>
            <a:spLocks noGrp="1"/>
          </p:cNvSpPr>
          <p:nvPr>
            <p:ph idx="1"/>
          </p:nvPr>
        </p:nvSpPr>
        <p:spPr/>
        <p:txBody>
          <a:bodyPr>
            <a:normAutofit/>
          </a:bodyPr>
          <a:lstStyle/>
          <a:p>
            <a:pPr>
              <a:buNone/>
            </a:pPr>
            <a:r>
              <a:rPr lang="en-US" dirty="0" smtClean="0"/>
              <a:t>You may consider…</a:t>
            </a:r>
          </a:p>
          <a:p>
            <a:r>
              <a:rPr lang="en-US" dirty="0" smtClean="0"/>
              <a:t>Conduct Newcomers Club as a small group intervention  </a:t>
            </a:r>
          </a:p>
          <a:p>
            <a:r>
              <a:rPr lang="en-US" dirty="0" smtClean="0"/>
              <a:t>Meet with new students to re-teach and reinforce school-wide behavioral lessons</a:t>
            </a:r>
          </a:p>
          <a:p>
            <a:r>
              <a:rPr lang="en-US" dirty="0" smtClean="0"/>
              <a:t>Directly teach social skills around forming social relationship </a:t>
            </a:r>
          </a:p>
          <a:p>
            <a:r>
              <a:rPr lang="en-US" dirty="0" smtClean="0"/>
              <a:t>Administer social validity surveys for families and students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en-US" dirty="0" smtClean="0"/>
              <a:t>For Pre K-Second Grade Student</a:t>
            </a:r>
            <a:br>
              <a:rPr lang="en-US" dirty="0" smtClean="0"/>
            </a:br>
            <a:r>
              <a:rPr lang="en-US" dirty="0" smtClean="0"/>
              <a:t>Adult Ambassador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Considering some students might be too young to teach behavioral expectations, how might you select a staff member as an adult ambassador?</a:t>
            </a:r>
          </a:p>
          <a:p>
            <a:pPr>
              <a:buNone/>
            </a:pPr>
            <a:endParaRPr lang="en-US" dirty="0" smtClean="0"/>
          </a:p>
          <a:p>
            <a:pPr>
              <a:buNone/>
            </a:pPr>
            <a:r>
              <a:rPr lang="en-US" dirty="0" smtClean="0"/>
              <a:t>Considerations may include:</a:t>
            </a:r>
          </a:p>
          <a:p>
            <a:r>
              <a:rPr lang="en-US" dirty="0" smtClean="0"/>
              <a:t>Time allocation</a:t>
            </a:r>
          </a:p>
          <a:p>
            <a:r>
              <a:rPr lang="en-US" dirty="0" smtClean="0"/>
              <a:t>Roles and responsibilities</a:t>
            </a:r>
          </a:p>
          <a:p>
            <a:r>
              <a:rPr lang="en-US" dirty="0" smtClean="0"/>
              <a:t>Knowledge of school-wide expectations</a:t>
            </a:r>
          </a:p>
          <a:p>
            <a:r>
              <a:rPr lang="en-US" dirty="0" smtClean="0"/>
              <a:t>Willingness to teach behavior</a:t>
            </a:r>
          </a:p>
          <a:p>
            <a:pPr>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Selecting Student Ambassadors</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What criteria will you look for in your student/teacher ambassadors?</a:t>
            </a:r>
          </a:p>
          <a:p>
            <a:r>
              <a:rPr lang="en-US" dirty="0" smtClean="0"/>
              <a:t>What criteria will you examine for students who may need to access Newcomers Club?</a:t>
            </a:r>
          </a:p>
          <a:p>
            <a:endParaRPr lang="en-US" dirty="0" smtClean="0"/>
          </a:p>
          <a:p>
            <a:pPr>
              <a:buNone/>
            </a:pPr>
            <a:r>
              <a:rPr lang="en-US" dirty="0" smtClean="0"/>
              <a:t>Take a moment to talk with a partner and note ideas on what this might look like</a:t>
            </a:r>
          </a:p>
          <a:p>
            <a:pPr lvl="1">
              <a:buNone/>
            </a:pPr>
            <a:endParaRPr lang="en-US" dirty="0" smtClean="0"/>
          </a:p>
          <a:p>
            <a:pPr lvl="1"/>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0"/>
            <a:ext cx="8229600" cy="685800"/>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40384"/>
          <a:ext cx="8839200" cy="6624064"/>
        </p:xfrm>
        <a:graphic>
          <a:graphicData uri="http://schemas.openxmlformats.org/drawingml/2006/table">
            <a:tbl>
              <a:tblPr firstRow="1" bandRow="1">
                <a:tableStyleId>{00A15C55-8517-42AA-B614-E9B94910E393}</a:tableStyleId>
              </a:tblPr>
              <a:tblGrid>
                <a:gridCol w="1524000"/>
                <a:gridCol w="1752600"/>
                <a:gridCol w="1981200"/>
                <a:gridCol w="1371600"/>
                <a:gridCol w="2209800"/>
              </a:tblGrid>
              <a:tr h="1168144">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Description</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rgbClr val="FFFF00"/>
                          </a:solidFill>
                        </a:rPr>
                        <a:t>School-wide Data: Entry Criteria</a:t>
                      </a:r>
                      <a:endParaRPr lang="en-US" sz="2000" dirty="0">
                        <a:solidFill>
                          <a:srgbClr val="FFFF00"/>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t>Data to Monitor Progress</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Exit Criteria</a:t>
                      </a:r>
                      <a:endParaRPr lang="en-US" sz="2000" dirty="0">
                        <a:solidFill>
                          <a:schemeClr val="bg1"/>
                        </a:solidFill>
                        <a:latin typeface="Times New Roman"/>
                        <a:ea typeface="Times New Roman"/>
                      </a:endParaRPr>
                    </a:p>
                  </a:txBody>
                  <a:tcPr marL="68580" marR="68580" marT="0" marB="0"/>
                </a:tc>
              </a:tr>
              <a:tr h="4851656">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1600" b="1" baseline="0" dirty="0" smtClean="0">
                          <a:solidFill>
                            <a:srgbClr val="FF0000"/>
                          </a:solidFill>
                        </a:rPr>
                        <a:t>Any s</a:t>
                      </a:r>
                      <a:r>
                        <a:rPr lang="en-US" sz="1600" b="1" dirty="0" smtClean="0">
                          <a:solidFill>
                            <a:srgbClr val="FF0000"/>
                          </a:solidFill>
                        </a:rPr>
                        <a:t>tudents who are new or reintroduced to the building,</a:t>
                      </a:r>
                      <a:r>
                        <a:rPr lang="en-US" sz="1600" b="1" baseline="0" dirty="0" smtClean="0">
                          <a:solidFill>
                            <a:srgbClr val="FF0000"/>
                          </a:solidFill>
                        </a:rPr>
                        <a:t> have two or more changes in schools, in the Foster Care system, or receive support in a therapeutic classroom.</a:t>
                      </a:r>
                    </a:p>
                    <a:p>
                      <a:endParaRPr lang="en-US" sz="1600" b="1" baseline="0" dirty="0" smtClean="0">
                        <a:solidFill>
                          <a:srgbClr val="FF0000"/>
                        </a:solidFill>
                      </a:endParaRPr>
                    </a:p>
                    <a:p>
                      <a:r>
                        <a:rPr lang="en-US" sz="1600" b="1" baseline="0" dirty="0" smtClean="0">
                          <a:solidFill>
                            <a:srgbClr val="FF0000"/>
                          </a:solidFill>
                        </a:rPr>
                        <a:t>Ambassadors are selected based on grade level teacher recommendations. No office discipline referrals, passing grades in all academic areas C or higher. </a:t>
                      </a:r>
                      <a:endParaRPr lang="en-US" sz="1600" b="1" dirty="0">
                        <a:solidFill>
                          <a:srgbClr val="FF0000"/>
                        </a:solidFill>
                      </a:endParaRPr>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dirty="0"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Description and Entry Criteria</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n-US" dirty="0" smtClean="0"/>
              <a:t>Consider constructing a description and entry criteria for Newcomers Club. Consider entry for new students and student/teacher ambassadors. </a:t>
            </a:r>
          </a:p>
          <a:p>
            <a:pPr>
              <a:buNone/>
            </a:pPr>
            <a:endParaRPr lang="en-US" dirty="0" smtClean="0"/>
          </a:p>
          <a:p>
            <a:r>
              <a:rPr lang="en-US" dirty="0" smtClean="0"/>
              <a:t>How will you ensure that new students will enter the </a:t>
            </a:r>
            <a:r>
              <a:rPr lang="en-US" dirty="0" smtClean="0">
                <a:solidFill>
                  <a:schemeClr val="tx1"/>
                </a:solidFill>
              </a:rPr>
              <a:t>intervention</a:t>
            </a:r>
            <a:r>
              <a:rPr lang="en-US" dirty="0" smtClean="0"/>
              <a:t>  in a timely manner?</a:t>
            </a:r>
          </a:p>
          <a:p>
            <a:endParaRPr lang="en-US" dirty="0"/>
          </a:p>
          <a:p>
            <a:pPr>
              <a:buNone/>
            </a:pPr>
            <a:endParaRPr lang="en-US" dirty="0"/>
          </a:p>
          <a:p>
            <a:r>
              <a:rPr lang="en-US" dirty="0" smtClean="0"/>
              <a:t>How will you communicate with staff and stakeholders the students/ambassadors that are selected for the intervention?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the Intervention</a:t>
            </a:r>
            <a:endParaRPr lang="en-US" dirty="0"/>
          </a:p>
        </p:txBody>
      </p:sp>
      <p:pic>
        <p:nvPicPr>
          <p:cNvPr id="1026" name="Picture 2" descr="C:\Documents and Settings\leona.l\Local Settings\Temporary Internet Files\Content.IE5\0407DAI0\MM900318123[1].gif"/>
          <p:cNvPicPr>
            <a:picLocks noGrp="1" noChangeAspect="1" noChangeArrowheads="1" noCrop="1"/>
          </p:cNvPicPr>
          <p:nvPr>
            <p:ph idx="1"/>
          </p:nvPr>
        </p:nvPicPr>
        <p:blipFill>
          <a:blip r:embed="rId2" cstate="print"/>
          <a:srcRect/>
          <a:stretch>
            <a:fillRect/>
          </a:stretch>
        </p:blipFill>
        <p:spPr bwMode="auto">
          <a:xfrm>
            <a:off x="1295400" y="1447800"/>
            <a:ext cx="6400800" cy="46482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Orientation Week</a:t>
            </a:r>
            <a:endParaRPr lang="en-US" dirty="0"/>
          </a:p>
        </p:txBody>
      </p:sp>
      <p:sp>
        <p:nvSpPr>
          <p:cNvPr id="3" name="Content Placeholder 2"/>
          <p:cNvSpPr>
            <a:spLocks noGrp="1"/>
          </p:cNvSpPr>
          <p:nvPr>
            <p:ph idx="1"/>
          </p:nvPr>
        </p:nvSpPr>
        <p:spPr/>
        <p:txBody>
          <a:bodyPr>
            <a:normAutofit/>
          </a:bodyPr>
          <a:lstStyle/>
          <a:p>
            <a:r>
              <a:rPr lang="en-US" dirty="0" smtClean="0"/>
              <a:t>PBIS Universal -Tier 2/3 Team meets and plans Newcomer’s Club activities for the year and adds pieces to their implementation manual</a:t>
            </a:r>
          </a:p>
          <a:p>
            <a:r>
              <a:rPr lang="en-US" dirty="0" smtClean="0"/>
              <a:t>PBIS Tier 2/3 Team creates social validity survey for Newcomers,  Ambassadors and families</a:t>
            </a:r>
          </a:p>
          <a:p>
            <a:r>
              <a:rPr lang="en-US" dirty="0" smtClean="0"/>
              <a:t>PBIS Tier 2/3 Team communicates intervention critical features to all staff</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Two Weeks…</a:t>
            </a:r>
            <a:endParaRPr lang="en-US" dirty="0"/>
          </a:p>
        </p:txBody>
      </p:sp>
      <p:sp>
        <p:nvSpPr>
          <p:cNvPr id="3" name="Content Placeholder 2"/>
          <p:cNvSpPr>
            <a:spLocks noGrp="1"/>
          </p:cNvSpPr>
          <p:nvPr>
            <p:ph idx="1"/>
          </p:nvPr>
        </p:nvSpPr>
        <p:spPr>
          <a:xfrm>
            <a:off x="1435608" y="1295400"/>
            <a:ext cx="7498080" cy="5181600"/>
          </a:xfrm>
        </p:spPr>
        <p:txBody>
          <a:bodyPr>
            <a:normAutofit fontScale="85000" lnSpcReduction="20000"/>
          </a:bodyPr>
          <a:lstStyle/>
          <a:p>
            <a:r>
              <a:rPr lang="en-US" dirty="0" smtClean="0"/>
              <a:t>Newcomers learn and practice school-wide and classroom behavioral lessons with their classmates</a:t>
            </a:r>
          </a:p>
          <a:p>
            <a:r>
              <a:rPr lang="en-US" dirty="0" smtClean="0"/>
              <a:t>Teach school wide lessons on welcoming new students to the classroom on a monthly basis </a:t>
            </a:r>
          </a:p>
          <a:p>
            <a:r>
              <a:rPr lang="en-US" dirty="0" smtClean="0"/>
              <a:t>Student ambassadors are nominated by grade level teams and entry criteria.  Teacher ambassadors are selected.</a:t>
            </a:r>
          </a:p>
          <a:p>
            <a:r>
              <a:rPr lang="en-US" dirty="0" smtClean="0"/>
              <a:t>Families of Newcomers are invited to participate  in the intervention. </a:t>
            </a:r>
          </a:p>
          <a:p>
            <a:r>
              <a:rPr lang="en-US" dirty="0" smtClean="0"/>
              <a:t>Pre-social validity surveys are given to students and families as additional information about the student is collected.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3" cstate="print"/>
          <a:srcRect/>
          <a:stretch>
            <a:fillRect/>
          </a:stretch>
        </p:blipFill>
        <p:spPr>
          <a:xfrm>
            <a:off x="3028950" y="1524000"/>
            <a:ext cx="1428750" cy="1247775"/>
          </a:xfrm>
        </p:spPr>
      </p:pic>
      <p:sp>
        <p:nvSpPr>
          <p:cNvPr id="8" name="Title 7"/>
          <p:cNvSpPr>
            <a:spLocks noGrp="1"/>
          </p:cNvSpPr>
          <p:nvPr>
            <p:ph type="title"/>
          </p:nvPr>
        </p:nvSpPr>
        <p:spPr/>
        <p:txBody>
          <a:bodyPr/>
          <a:lstStyle/>
          <a:p>
            <a:pPr>
              <a:defRPr/>
            </a:pPr>
            <a:r>
              <a:rPr lang="en-US" dirty="0" smtClean="0"/>
              <a:t>We would like to thank…</a:t>
            </a:r>
            <a:endParaRPr lang="en-US" dirty="0"/>
          </a:p>
        </p:txBody>
      </p:sp>
      <p:pic>
        <p:nvPicPr>
          <p:cNvPr id="22532" name="Picture 3"/>
          <p:cNvPicPr>
            <a:picLocks noChangeAspect="1" noChangeArrowheads="1"/>
          </p:cNvPicPr>
          <p:nvPr/>
        </p:nvPicPr>
        <p:blipFill>
          <a:blip r:embed="rId4" cstate="print"/>
          <a:srcRect/>
          <a:stretch>
            <a:fillRect/>
          </a:stretch>
        </p:blipFill>
        <p:spPr bwMode="auto">
          <a:xfrm>
            <a:off x="304800" y="3124200"/>
            <a:ext cx="4038600" cy="762000"/>
          </a:xfrm>
          <a:prstGeom prst="rect">
            <a:avLst/>
          </a:prstGeom>
          <a:noFill/>
          <a:ln w="9525">
            <a:noFill/>
            <a:miter lim="800000"/>
            <a:headEnd/>
            <a:tailEnd/>
          </a:ln>
        </p:spPr>
      </p:pic>
      <p:pic>
        <p:nvPicPr>
          <p:cNvPr id="22533" name="Picture 7" descr="M:\BD\SUGAI\PBIS LOGO-LARGE.TIF"/>
          <p:cNvPicPr>
            <a:picLocks noChangeAspect="1" noChangeArrowheads="1"/>
          </p:cNvPicPr>
          <p:nvPr/>
        </p:nvPicPr>
        <p:blipFill>
          <a:blip r:embed="rId5" cstate="print"/>
          <a:srcRect/>
          <a:stretch>
            <a:fillRect/>
          </a:stretch>
        </p:blipFill>
        <p:spPr bwMode="auto">
          <a:xfrm>
            <a:off x="5334000" y="1752600"/>
            <a:ext cx="2930525" cy="2133600"/>
          </a:xfrm>
          <a:prstGeom prst="rect">
            <a:avLst/>
          </a:prstGeom>
          <a:noFill/>
          <a:ln w="9525">
            <a:noFill/>
            <a:miter lim="800000"/>
            <a:headEnd/>
            <a:tailEnd/>
          </a:ln>
        </p:spPr>
      </p:pic>
      <p:sp>
        <p:nvSpPr>
          <p:cNvPr id="22534" name="TextBox 6"/>
          <p:cNvSpPr txBox="1">
            <a:spLocks noChangeArrowheads="1"/>
          </p:cNvSpPr>
          <p:nvPr/>
        </p:nvSpPr>
        <p:spPr bwMode="auto">
          <a:xfrm>
            <a:off x="1600200" y="5246688"/>
            <a:ext cx="3352800" cy="1077912"/>
          </a:xfrm>
          <a:prstGeom prst="rect">
            <a:avLst/>
          </a:prstGeom>
          <a:noFill/>
          <a:ln w="9525">
            <a:noFill/>
            <a:miter lim="800000"/>
            <a:headEnd/>
            <a:tailEnd/>
          </a:ln>
        </p:spPr>
        <p:txBody>
          <a:bodyPr>
            <a:spAutoFit/>
          </a:bodyPr>
          <a:lstStyle/>
          <a:p>
            <a:r>
              <a:rPr lang="en-US" sz="1600" b="1">
                <a:latin typeface="Times New Roman" pitchFamily="18" charset="0"/>
              </a:rPr>
              <a:t>Center for SW-PBS</a:t>
            </a:r>
          </a:p>
          <a:p>
            <a:r>
              <a:rPr lang="en-US" sz="1600">
                <a:latin typeface="Times New Roman" pitchFamily="18" charset="0"/>
              </a:rPr>
              <a:t>College of Education</a:t>
            </a:r>
          </a:p>
          <a:p>
            <a:r>
              <a:rPr lang="en-US" sz="1600">
                <a:latin typeface="Times New Roman" pitchFamily="18" charset="0"/>
              </a:rPr>
              <a:t>University of Missouri</a:t>
            </a:r>
          </a:p>
          <a:p>
            <a:endParaRPr lang="en-US" sz="1600">
              <a:latin typeface="Times New Roman" pitchFamily="18" charset="0"/>
            </a:endParaRPr>
          </a:p>
        </p:txBody>
      </p:sp>
      <p:pic>
        <p:nvPicPr>
          <p:cNvPr id="22535" name="Picture 7"/>
          <p:cNvPicPr>
            <a:picLocks noChangeAspect="1" noChangeArrowheads="1"/>
          </p:cNvPicPr>
          <p:nvPr/>
        </p:nvPicPr>
        <p:blipFill>
          <a:blip r:embed="rId6" cstate="print"/>
          <a:srcRect/>
          <a:stretch>
            <a:fillRect/>
          </a:stretch>
        </p:blipFill>
        <p:spPr bwMode="auto">
          <a:xfrm>
            <a:off x="533400" y="4941888"/>
            <a:ext cx="1098550" cy="1219200"/>
          </a:xfrm>
          <a:prstGeom prst="rect">
            <a:avLst/>
          </a:prstGeom>
          <a:noFill/>
          <a:ln w="9525">
            <a:noFill/>
            <a:miter lim="800000"/>
            <a:headEnd/>
            <a:tailEnd/>
          </a:ln>
        </p:spPr>
      </p:pic>
      <p:sp>
        <p:nvSpPr>
          <p:cNvPr id="22536" name="Picture 8" descr="http://www.greetingspring.com/files/anims/00000000/1273_lg_clr.gif"/>
          <p:cNvSpPr>
            <a:spLocks noChangeAspect="1" noChangeArrowheads="1"/>
          </p:cNvSpPr>
          <p:nvPr/>
        </p:nvSpPr>
        <p:spPr bwMode="auto">
          <a:xfrm>
            <a:off x="6324600" y="4114800"/>
            <a:ext cx="1428750" cy="1333500"/>
          </a:xfrm>
          <a:prstGeom prst="rect">
            <a:avLst/>
          </a:prstGeom>
          <a:noFill/>
          <a:ln w="9525">
            <a:noFill/>
            <a:miter lim="800000"/>
            <a:headEnd/>
            <a:tailEnd/>
          </a:ln>
        </p:spPr>
        <p:txBody>
          <a:bodyPr/>
          <a:lstStyle/>
          <a:p>
            <a:endParaRPr lang="en-US"/>
          </a:p>
        </p:txBody>
      </p:sp>
      <p:pic>
        <p:nvPicPr>
          <p:cNvPr id="22537" name="Picture 2" descr="C:\Documents and Settings\ohare.m\Local Settings\Temporary Internet Files\Content.IE5\M7IBWFQF\MC900203092[1].wmf"/>
          <p:cNvPicPr>
            <a:picLocks noChangeAspect="1" noChangeArrowheads="1"/>
          </p:cNvPicPr>
          <p:nvPr/>
        </p:nvPicPr>
        <p:blipFill>
          <a:blip r:embed="rId7" cstate="print"/>
          <a:srcRect/>
          <a:stretch>
            <a:fillRect/>
          </a:stretch>
        </p:blipFill>
        <p:spPr bwMode="auto">
          <a:xfrm>
            <a:off x="7493000" y="374650"/>
            <a:ext cx="965200" cy="1042988"/>
          </a:xfrm>
          <a:prstGeom prst="rect">
            <a:avLst/>
          </a:prstGeom>
          <a:noFill/>
          <a:ln w="9525">
            <a:noFill/>
            <a:miter lim="800000"/>
            <a:headEnd/>
            <a:tailEnd/>
          </a:ln>
        </p:spPr>
      </p:pic>
      <p:pic>
        <p:nvPicPr>
          <p:cNvPr id="22538" name="Picture 7"/>
          <p:cNvPicPr>
            <a:picLocks noChangeAspect="1" noChangeArrowheads="1"/>
          </p:cNvPicPr>
          <p:nvPr/>
        </p:nvPicPr>
        <p:blipFill>
          <a:blip r:embed="rId8" cstate="print"/>
          <a:srcRect/>
          <a:stretch>
            <a:fillRect/>
          </a:stretch>
        </p:blipFill>
        <p:spPr bwMode="auto">
          <a:xfrm>
            <a:off x="304800" y="1239838"/>
            <a:ext cx="1944688" cy="1635125"/>
          </a:xfrm>
          <a:prstGeom prst="rect">
            <a:avLst/>
          </a:prstGeom>
          <a:noFill/>
          <a:ln w="9525">
            <a:noFill/>
            <a:miter lim="800000"/>
            <a:headEnd/>
            <a:tailEnd/>
          </a:ln>
        </p:spPr>
      </p:pic>
      <p:sp>
        <p:nvSpPr>
          <p:cNvPr id="22539" name="TextBox 11"/>
          <p:cNvSpPr txBox="1">
            <a:spLocks noChangeArrowheads="1"/>
          </p:cNvSpPr>
          <p:nvPr/>
        </p:nvSpPr>
        <p:spPr bwMode="auto">
          <a:xfrm>
            <a:off x="3810000" y="4292600"/>
            <a:ext cx="5124450" cy="2032000"/>
          </a:xfrm>
          <a:prstGeom prst="rect">
            <a:avLst/>
          </a:prstGeom>
          <a:noFill/>
          <a:ln w="9525">
            <a:noFill/>
            <a:miter lim="800000"/>
            <a:headEnd/>
            <a:tailEnd/>
          </a:ln>
        </p:spPr>
        <p:txBody>
          <a:bodyPr>
            <a:spAutoFit/>
          </a:bodyPr>
          <a:lstStyle/>
          <a:p>
            <a:pPr algn="ctr"/>
            <a:r>
              <a:rPr lang="en-US" b="1">
                <a:latin typeface="Cambria" pitchFamily="18" charset="0"/>
              </a:rPr>
              <a:t>Dr. Kathleen Lane </a:t>
            </a:r>
          </a:p>
          <a:p>
            <a:pPr algn="ctr"/>
            <a:r>
              <a:rPr lang="en-US">
                <a:latin typeface="Cambria" pitchFamily="18" charset="0"/>
              </a:rPr>
              <a:t>Professor of Special Education,   </a:t>
            </a:r>
          </a:p>
          <a:p>
            <a:pPr algn="ctr"/>
            <a:r>
              <a:rPr lang="en-US">
                <a:latin typeface="Cambria" pitchFamily="18" charset="0"/>
              </a:rPr>
              <a:t>University of Kansas</a:t>
            </a:r>
          </a:p>
          <a:p>
            <a:pPr algn="ctr"/>
            <a:endParaRPr lang="en-US" b="1">
              <a:latin typeface="Cambria" pitchFamily="18" charset="0"/>
            </a:endParaRPr>
          </a:p>
          <a:p>
            <a:pPr algn="ctr"/>
            <a:r>
              <a:rPr lang="en-US" b="1">
                <a:latin typeface="Cambria" pitchFamily="18" charset="0"/>
              </a:rPr>
              <a:t>Dr. Lucille Eber</a:t>
            </a:r>
          </a:p>
          <a:p>
            <a:pPr algn="ctr"/>
            <a:r>
              <a:rPr lang="en-US">
                <a:latin typeface="Cambria" pitchFamily="18" charset="0"/>
              </a:rPr>
              <a:t> Illinois PBIS Network Director</a:t>
            </a:r>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411162"/>
          </a:xfrm>
        </p:spPr>
        <p:txBody>
          <a:bodyPr>
            <a:normAutofit fontScale="90000"/>
          </a:bodyPr>
          <a:lstStyle/>
          <a:p>
            <a:r>
              <a:rPr lang="en-US" dirty="0" smtClean="0"/>
              <a:t>Within the Month…</a:t>
            </a:r>
            <a:endParaRPr lang="en-US" dirty="0"/>
          </a:p>
        </p:txBody>
      </p:sp>
      <p:sp>
        <p:nvSpPr>
          <p:cNvPr id="3" name="Content Placeholder 2"/>
          <p:cNvSpPr>
            <a:spLocks noGrp="1"/>
          </p:cNvSpPr>
          <p:nvPr>
            <p:ph idx="1"/>
          </p:nvPr>
        </p:nvSpPr>
        <p:spPr>
          <a:xfrm>
            <a:off x="914400" y="838200"/>
            <a:ext cx="7772400" cy="5287963"/>
          </a:xfrm>
        </p:spPr>
        <p:txBody>
          <a:bodyPr>
            <a:normAutofit fontScale="77500" lnSpcReduction="20000"/>
          </a:bodyPr>
          <a:lstStyle/>
          <a:p>
            <a:endParaRPr lang="en-US" dirty="0" smtClean="0"/>
          </a:p>
          <a:p>
            <a:r>
              <a:rPr lang="en-US" dirty="0" smtClean="0"/>
              <a:t>Student/Teacher Ambassadors are selected and taught by the Newcomers Club Coordinator.  Ambassadors are trained to give tours, model behavioral expectations, and support Newcomers in forming friendships.</a:t>
            </a:r>
          </a:p>
          <a:p>
            <a:endParaRPr lang="en-US" dirty="0" smtClean="0"/>
          </a:p>
          <a:p>
            <a:r>
              <a:rPr lang="en-US" dirty="0" smtClean="0"/>
              <a:t>Newcomers are invited to meet and interact with the Student/Teacher Ambassadors they are assigned</a:t>
            </a:r>
          </a:p>
          <a:p>
            <a:pPr>
              <a:buNone/>
            </a:pPr>
            <a:endParaRPr lang="en-US" dirty="0" smtClean="0"/>
          </a:p>
          <a:p>
            <a:r>
              <a:rPr lang="en-US" dirty="0" smtClean="0"/>
              <a:t>Student/Teacher Ambassadors take each Newcomer on a personal tour of all school environments.  They review school-wide expectations, have lunch together to review or answer questions.  Classroom teachers review and reinforce expectations as well.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868362"/>
          </a:xfrm>
        </p:spPr>
        <p:txBody>
          <a:bodyPr>
            <a:normAutofit fontScale="90000"/>
          </a:bodyPr>
          <a:lstStyle/>
          <a:p>
            <a:r>
              <a:rPr lang="en-US" dirty="0" smtClean="0"/>
              <a:t>Throughout the rest of the year…</a:t>
            </a:r>
            <a:endParaRPr lang="en-US" dirty="0"/>
          </a:p>
        </p:txBody>
      </p:sp>
      <p:sp>
        <p:nvSpPr>
          <p:cNvPr id="3" name="Content Placeholder 2"/>
          <p:cNvSpPr>
            <a:spLocks noGrp="1"/>
          </p:cNvSpPr>
          <p:nvPr>
            <p:ph idx="1"/>
          </p:nvPr>
        </p:nvSpPr>
        <p:spPr>
          <a:xfrm>
            <a:off x="914400" y="1066800"/>
            <a:ext cx="7772400" cy="5059363"/>
          </a:xfrm>
        </p:spPr>
        <p:txBody>
          <a:bodyPr>
            <a:normAutofit fontScale="70000" lnSpcReduction="20000"/>
          </a:bodyPr>
          <a:lstStyle/>
          <a:p>
            <a:endParaRPr lang="en-US" dirty="0" smtClean="0"/>
          </a:p>
          <a:p>
            <a:r>
              <a:rPr lang="en-US" sz="3400" dirty="0" smtClean="0"/>
              <a:t>Any additional Newcomer is greeted on their first day of school by the teacher and that grade level student ambassador</a:t>
            </a:r>
          </a:p>
          <a:p>
            <a:endParaRPr lang="en-US" sz="3400" dirty="0" smtClean="0"/>
          </a:p>
          <a:p>
            <a:r>
              <a:rPr lang="en-US" sz="3400" dirty="0" smtClean="0"/>
              <a:t>School wide matrix behavior lessons are taught and reinforced by ambassador and classroom teacher</a:t>
            </a:r>
          </a:p>
          <a:p>
            <a:pPr>
              <a:buNone/>
            </a:pPr>
            <a:endParaRPr lang="en-US" sz="3400" dirty="0" smtClean="0"/>
          </a:p>
          <a:p>
            <a:r>
              <a:rPr lang="en-US" sz="3400" dirty="0" smtClean="0"/>
              <a:t>Teacher or Newcomer Coordinator tracks behavioral lessons taught and mastered from the matrix with check for understanding  </a:t>
            </a:r>
          </a:p>
          <a:p>
            <a:endParaRPr lang="en-US" sz="3400" dirty="0" smtClean="0"/>
          </a:p>
          <a:p>
            <a:r>
              <a:rPr lang="en-US" sz="3400" dirty="0" smtClean="0"/>
              <a:t>Student ambassadors follow the routine of taking the student on a guided tour, having lunch and addressing questions.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During the last month of school…</a:t>
            </a:r>
            <a:endParaRPr lang="en-US" dirty="0"/>
          </a:p>
        </p:txBody>
      </p:sp>
      <p:sp>
        <p:nvSpPr>
          <p:cNvPr id="3" name="Content Placeholder 2"/>
          <p:cNvSpPr>
            <a:spLocks noGrp="1"/>
          </p:cNvSpPr>
          <p:nvPr>
            <p:ph idx="1"/>
          </p:nvPr>
        </p:nvSpPr>
        <p:spPr/>
        <p:txBody>
          <a:bodyPr>
            <a:normAutofit lnSpcReduction="10000"/>
          </a:bodyPr>
          <a:lstStyle/>
          <a:p>
            <a:r>
              <a:rPr lang="en-US" dirty="0" smtClean="0"/>
              <a:t>Grade level teachers acknowledge student Ambassadors for their year long commitment with an acknowledgement/reward.</a:t>
            </a:r>
          </a:p>
          <a:p>
            <a:pPr>
              <a:buNone/>
            </a:pPr>
            <a:endParaRPr lang="en-US" dirty="0" smtClean="0"/>
          </a:p>
          <a:p>
            <a:r>
              <a:rPr lang="en-US" dirty="0" smtClean="0"/>
              <a:t>Newcomers, Student Ambassadors, families and teachers complete a social validity survey to give feedback on the activities and effectiveness of the intervention.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Implementation Planning Activity</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How will you organize the implementation of Newcomers Club?</a:t>
            </a:r>
          </a:p>
          <a:p>
            <a:r>
              <a:rPr lang="en-US" dirty="0" smtClean="0"/>
              <a:t>Take a few moments to note what steps might be needed for implementation.  </a:t>
            </a:r>
          </a:p>
          <a:p>
            <a:pPr>
              <a:buNone/>
            </a:pPr>
            <a:r>
              <a:rPr lang="en-US" dirty="0" smtClean="0"/>
              <a:t>	Consider who will be responsible, time frame and communication structure to staff.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Monitoring </a:t>
            </a:r>
            <a:endParaRPr lang="en-US" dirty="0"/>
          </a:p>
        </p:txBody>
      </p:sp>
      <p:pic>
        <p:nvPicPr>
          <p:cNvPr id="2050" name="Picture 2" descr="C:\Documents and Settings\leona.l\Local Settings\Temporary Internet Files\Content.IE5\NQPIGWC7\MC900019366[1].wmf"/>
          <p:cNvPicPr>
            <a:picLocks noGrp="1" noChangeAspect="1" noChangeArrowheads="1"/>
          </p:cNvPicPr>
          <p:nvPr>
            <p:ph idx="1"/>
          </p:nvPr>
        </p:nvPicPr>
        <p:blipFill>
          <a:blip r:embed="rId2" cstate="print"/>
          <a:srcRect/>
          <a:stretch>
            <a:fillRect/>
          </a:stretch>
        </p:blipFill>
        <p:spPr bwMode="auto">
          <a:xfrm>
            <a:off x="1524000" y="1600200"/>
            <a:ext cx="5638799" cy="3969559"/>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066800" y="685800"/>
            <a:ext cx="8229600" cy="258762"/>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1143000"/>
          <a:ext cx="8839200" cy="5410200"/>
        </p:xfrm>
        <a:graphic>
          <a:graphicData uri="http://schemas.openxmlformats.org/drawingml/2006/table">
            <a:tbl>
              <a:tblPr firstRow="1" bandRow="1">
                <a:tableStyleId>{00A15C55-8517-42AA-B614-E9B94910E393}</a:tableStyleId>
              </a:tblPr>
              <a:tblGrid>
                <a:gridCol w="1524000"/>
                <a:gridCol w="1752600"/>
                <a:gridCol w="1752600"/>
                <a:gridCol w="1600200"/>
                <a:gridCol w="2209800"/>
              </a:tblGrid>
              <a:tr h="1082040">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Description</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School-wide Data: Entry Criteria</a:t>
                      </a:r>
                      <a:endParaRPr lang="en-US" sz="2000" dirty="0">
                        <a:solidFill>
                          <a:schemeClr val="bg1"/>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solidFill>
                            <a:srgbClr val="FFFF00"/>
                          </a:solidFill>
                        </a:rPr>
                        <a:t>Data to Monitor Progress</a:t>
                      </a:r>
                      <a:endParaRPr lang="en-US" sz="2000" dirty="0">
                        <a:solidFill>
                          <a:srgbClr val="FFFF00"/>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Exit Criteria</a:t>
                      </a:r>
                      <a:endParaRPr lang="en-US" sz="2000" dirty="0">
                        <a:solidFill>
                          <a:schemeClr val="bg1"/>
                        </a:solidFill>
                        <a:latin typeface="Times New Roman"/>
                        <a:ea typeface="Times New Roman"/>
                      </a:endParaRPr>
                    </a:p>
                  </a:txBody>
                  <a:tcPr marL="68580" marR="68580" marT="0" marB="0"/>
                </a:tc>
              </a:tr>
              <a:tr h="4328160">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1066800" y="327025"/>
            <a:ext cx="7696200" cy="1143000"/>
          </a:xfrm>
        </p:spPr>
        <p:txBody>
          <a:bodyPr>
            <a:normAutofit fontScale="90000"/>
          </a:bodyPr>
          <a:lstStyle/>
          <a:p>
            <a:pPr>
              <a:defRPr/>
            </a:pPr>
            <a:r>
              <a:rPr lang="en-US" b="1" dirty="0" smtClean="0">
                <a:solidFill>
                  <a:srgbClr val="C00000"/>
                </a:solidFill>
              </a:rPr>
              <a:t>Social Validity </a:t>
            </a:r>
            <a:r>
              <a:rPr lang="en-US" dirty="0" smtClean="0"/>
              <a:t>for an Intervention</a:t>
            </a:r>
          </a:p>
        </p:txBody>
      </p:sp>
      <p:sp>
        <p:nvSpPr>
          <p:cNvPr id="61443" name="Content Placeholder 2"/>
          <p:cNvSpPr>
            <a:spLocks noGrp="1"/>
          </p:cNvSpPr>
          <p:nvPr>
            <p:ph idx="1"/>
          </p:nvPr>
        </p:nvSpPr>
        <p:spPr/>
        <p:txBody>
          <a:bodyPr/>
          <a:lstStyle/>
          <a:p>
            <a:r>
              <a:rPr lang="en-US" smtClean="0">
                <a:ea typeface="ＭＳ Ｐゴシック" pitchFamily="34" charset="-128"/>
              </a:rPr>
              <a:t>Obtaining participants’ (Teachers, Students, Families) </a:t>
            </a:r>
            <a:r>
              <a:rPr lang="en-US" b="1" smtClean="0">
                <a:solidFill>
                  <a:srgbClr val="C00000"/>
                </a:solidFill>
                <a:ea typeface="ＭＳ Ｐゴシック" pitchFamily="34" charset="-128"/>
              </a:rPr>
              <a:t>perceptions of the goals, procedures and outcomes</a:t>
            </a:r>
            <a:r>
              <a:rPr lang="en-US" smtClean="0">
                <a:ea typeface="ＭＳ Ｐゴシック" pitchFamily="34" charset="-128"/>
              </a:rPr>
              <a:t> of the intervention to ensure they can comfortably support implementation.</a:t>
            </a:r>
          </a:p>
          <a:p>
            <a:endParaRPr lang="en-US" smtClean="0">
              <a:ea typeface="ＭＳ Ｐゴシック" pitchFamily="34" charset="-128"/>
            </a:endParaRPr>
          </a:p>
          <a:p>
            <a:endParaRPr lang="en-US" smtClean="0">
              <a:ea typeface="ＭＳ Ｐゴシック" pitchFamily="34" charset="-128"/>
            </a:endParaRPr>
          </a:p>
          <a:p>
            <a:endParaRPr lang="en-US" smtClean="0">
              <a:ea typeface="ＭＳ Ｐゴシック" pitchFamily="34" charset="-128"/>
            </a:endParaRPr>
          </a:p>
          <a:p>
            <a:endParaRPr lang="en-US" smtClean="0">
              <a:ea typeface="ＭＳ Ｐゴシック" pitchFamily="34" charset="-128"/>
            </a:endParaRPr>
          </a:p>
        </p:txBody>
      </p:sp>
      <p:sp>
        <p:nvSpPr>
          <p:cNvPr id="61444" name="Text Box 4"/>
          <p:cNvSpPr txBox="1">
            <a:spLocks noChangeArrowheads="1"/>
          </p:cNvSpPr>
          <p:nvPr/>
        </p:nvSpPr>
        <p:spPr bwMode="auto">
          <a:xfrm>
            <a:off x="152400" y="6105525"/>
            <a:ext cx="8915400" cy="523875"/>
          </a:xfrm>
          <a:prstGeom prst="rect">
            <a:avLst/>
          </a:prstGeom>
          <a:noFill/>
          <a:ln w="9525">
            <a:noFill/>
            <a:miter lim="800000"/>
            <a:headEnd/>
            <a:tailEnd/>
          </a:ln>
        </p:spPr>
        <p:txBody>
          <a:bodyPr>
            <a:spAutoFit/>
          </a:bodyPr>
          <a:lstStyle/>
          <a:p>
            <a:pPr algn="ctr">
              <a:spcBef>
                <a:spcPct val="20000"/>
              </a:spcBef>
            </a:pPr>
            <a:r>
              <a:rPr lang="en-US" sz="1400"/>
              <a:t>Lane, Kathleen Lynne, Menzies, Holly M., Bruhn, Allis L., and Crnobori, M. </a:t>
            </a:r>
            <a:r>
              <a:rPr lang="en-US" sz="1400" u="sng"/>
              <a:t>Managing Challenging Behaviors in Schools:  Research-Based Strategies that Work</a:t>
            </a:r>
            <a:r>
              <a:rPr lang="en-US" sz="1400"/>
              <a:t>.  The Guilford Press, 2011.</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Validity Surveys </a:t>
            </a:r>
            <a:endParaRPr lang="en-US" dirty="0"/>
          </a:p>
        </p:txBody>
      </p:sp>
      <p:sp>
        <p:nvSpPr>
          <p:cNvPr id="3" name="Content Placeholder 2"/>
          <p:cNvSpPr>
            <a:spLocks noGrp="1"/>
          </p:cNvSpPr>
          <p:nvPr>
            <p:ph idx="1"/>
          </p:nvPr>
        </p:nvSpPr>
        <p:spPr/>
        <p:txBody>
          <a:bodyPr/>
          <a:lstStyle/>
          <a:p>
            <a:r>
              <a:rPr lang="en-US" b="1" dirty="0" smtClean="0"/>
              <a:t>First two weeks </a:t>
            </a:r>
            <a:r>
              <a:rPr lang="en-US" dirty="0" smtClean="0"/>
              <a:t>construction of social validity survey </a:t>
            </a:r>
            <a:r>
              <a:rPr lang="en-US" b="1" dirty="0" smtClean="0"/>
              <a:t>for families and newcomers </a:t>
            </a:r>
            <a:r>
              <a:rPr lang="en-US" dirty="0" smtClean="0"/>
              <a:t>around enrollment in the intervention.</a:t>
            </a:r>
          </a:p>
          <a:p>
            <a:pPr>
              <a:buNone/>
            </a:pPr>
            <a:r>
              <a:rPr lang="en-US" dirty="0" smtClean="0"/>
              <a:t>Capturing social validity data on: </a:t>
            </a:r>
          </a:p>
          <a:p>
            <a:pPr lvl="1"/>
            <a:r>
              <a:rPr lang="en-US" dirty="0" smtClean="0"/>
              <a:t> </a:t>
            </a:r>
            <a:r>
              <a:rPr lang="en-US" b="1" dirty="0"/>
              <a:t>G</a:t>
            </a:r>
            <a:r>
              <a:rPr lang="en-US" b="1" dirty="0" smtClean="0"/>
              <a:t>oals</a:t>
            </a:r>
            <a:r>
              <a:rPr lang="en-US" dirty="0" smtClean="0"/>
              <a:t> of the intervention </a:t>
            </a:r>
          </a:p>
          <a:p>
            <a:pPr lvl="1"/>
            <a:r>
              <a:rPr lang="en-US" b="1" dirty="0" smtClean="0"/>
              <a:t>Procedures </a:t>
            </a:r>
            <a:r>
              <a:rPr lang="en-US" dirty="0" smtClean="0"/>
              <a:t>of the intervention</a:t>
            </a:r>
          </a:p>
          <a:p>
            <a:pPr lvl="1"/>
            <a:r>
              <a:rPr lang="en-US" dirty="0" smtClean="0"/>
              <a:t>Additional information on the </a:t>
            </a:r>
            <a:r>
              <a:rPr lang="en-US" b="1" dirty="0" smtClean="0"/>
              <a:t>students interests</a:t>
            </a: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a:t>
            </a:r>
            <a:r>
              <a:rPr lang="en-US" dirty="0" smtClean="0">
                <a:solidFill>
                  <a:srgbClr val="FF0000"/>
                </a:solidFill>
              </a:rPr>
              <a:t> </a:t>
            </a:r>
            <a:r>
              <a:rPr lang="en-US" dirty="0" smtClean="0"/>
              <a:t>Social Validity</a:t>
            </a:r>
            <a:br>
              <a:rPr lang="en-US" dirty="0" smtClean="0"/>
            </a:br>
            <a:r>
              <a:rPr lang="en-US" dirty="0" smtClean="0"/>
              <a:t>Pre-Intervention</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What are your hopes for your child’s participation in the  Newcomer Club?</a:t>
            </a:r>
          </a:p>
          <a:p>
            <a:pPr marL="514350" indent="-514350">
              <a:buFont typeface="+mj-lt"/>
              <a:buAutoNum type="arabicPeriod"/>
            </a:pPr>
            <a:r>
              <a:rPr lang="en-US" dirty="0" smtClean="0"/>
              <a:t>How do you feel about the procedures put in place for Newcomers Club?</a:t>
            </a:r>
          </a:p>
          <a:p>
            <a:pPr marL="514350" indent="-514350">
              <a:buFont typeface="+mj-lt"/>
              <a:buAutoNum type="arabicPeriod"/>
            </a:pPr>
            <a:r>
              <a:rPr lang="en-US" dirty="0" smtClean="0"/>
              <a:t>Which component of the plan do you feel will be the best support for your child?</a:t>
            </a:r>
          </a:p>
          <a:p>
            <a:pPr marL="514350" indent="-514350">
              <a:buFont typeface="+mj-lt"/>
              <a:buAutoNum type="arabicPeriod"/>
            </a:pPr>
            <a:r>
              <a:rPr lang="en-US" dirty="0" smtClean="0"/>
              <a:t>Which component of the club do you think could be changed to better support your child?</a:t>
            </a:r>
          </a:p>
          <a:p>
            <a:pPr marL="514350" indent="-514350">
              <a:buFont typeface="+mj-lt"/>
              <a:buAutoNum type="arabicPeriod"/>
            </a:pPr>
            <a:r>
              <a:rPr lang="en-US" dirty="0" smtClean="0"/>
              <a:t>What if any potential negative effects might this intervention have on your child?</a:t>
            </a:r>
          </a:p>
          <a:p>
            <a:pPr marL="514350" indent="-514350">
              <a:buFont typeface="+mj-lt"/>
              <a:buAutoNum type="arabicPeriod"/>
            </a:pPr>
            <a:r>
              <a:rPr lang="en-US" dirty="0" smtClean="0"/>
              <a:t>Tell us more about your child.  Additional interests, hobbies, sports, preferred activities or concerns.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a:t>
            </a:r>
            <a:r>
              <a:rPr lang="en-US" dirty="0" smtClean="0">
                <a:solidFill>
                  <a:srgbClr val="FF0000"/>
                </a:solidFill>
              </a:rPr>
              <a:t> </a:t>
            </a:r>
            <a:r>
              <a:rPr lang="en-US" dirty="0" smtClean="0"/>
              <a:t>Social Validity </a:t>
            </a:r>
            <a:br>
              <a:rPr lang="en-US" dirty="0" smtClean="0"/>
            </a:br>
            <a:r>
              <a:rPr lang="en-US" dirty="0" smtClean="0"/>
              <a:t>Post-Intervention</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How did you feel about the procedures put in place for Newcomer’s Club?</a:t>
            </a:r>
          </a:p>
          <a:p>
            <a:pPr marL="514350" indent="-514350">
              <a:buFont typeface="+mj-lt"/>
              <a:buAutoNum type="arabicPeriod"/>
            </a:pPr>
            <a:r>
              <a:rPr lang="en-US" dirty="0" smtClean="0"/>
              <a:t>Which components of the plan did you like the most?</a:t>
            </a:r>
          </a:p>
          <a:p>
            <a:pPr marL="514350" indent="-514350">
              <a:buFont typeface="+mj-lt"/>
              <a:buAutoNum type="arabicPeriod"/>
            </a:pPr>
            <a:r>
              <a:rPr lang="en-US" dirty="0" smtClean="0"/>
              <a:t>Which components of the plan did you like the least?</a:t>
            </a:r>
          </a:p>
          <a:p>
            <a:pPr marL="514350" indent="-514350">
              <a:buFont typeface="+mj-lt"/>
              <a:buAutoNum type="arabicPeriod"/>
            </a:pPr>
            <a:r>
              <a:rPr lang="en-US" dirty="0" smtClean="0"/>
              <a:t>How satisfied are you with the outcomes of Newcomers Club?</a:t>
            </a:r>
          </a:p>
          <a:p>
            <a:pPr marL="514350" indent="-514350">
              <a:buFont typeface="+mj-lt"/>
              <a:buAutoNum type="arabicPeriod"/>
            </a:pPr>
            <a:r>
              <a:rPr lang="en-US" dirty="0" smtClean="0"/>
              <a:t>What aspects of Newcomers Club would you change?</a:t>
            </a:r>
          </a:p>
          <a:p>
            <a:pPr marL="514350" indent="-514350">
              <a:buFont typeface="+mj-lt"/>
              <a:buAutoNum type="arabicPeriod"/>
            </a:pPr>
            <a:r>
              <a:rPr lang="en-US" dirty="0" smtClean="0"/>
              <a:t>Would you recommend Newcomers Club to other parents?  Why or why not?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Participant Outcomes</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Create intervention guidelines for Newcomers Club</a:t>
            </a:r>
          </a:p>
          <a:p>
            <a:pPr lvl="1"/>
            <a:r>
              <a:rPr lang="en-US" dirty="0" smtClean="0"/>
              <a:t>Description</a:t>
            </a:r>
          </a:p>
          <a:p>
            <a:pPr lvl="1"/>
            <a:r>
              <a:rPr lang="en-US" dirty="0" smtClean="0"/>
              <a:t>Entry Criteria</a:t>
            </a:r>
          </a:p>
          <a:p>
            <a:pPr lvl="1"/>
            <a:r>
              <a:rPr lang="en-US" dirty="0" smtClean="0"/>
              <a:t>Progress Monitoring</a:t>
            </a:r>
          </a:p>
          <a:p>
            <a:pPr lvl="1"/>
            <a:r>
              <a:rPr lang="en-US" dirty="0" smtClean="0"/>
              <a:t>Exiting Criteria</a:t>
            </a:r>
          </a:p>
          <a:p>
            <a:r>
              <a:rPr lang="en-US" dirty="0" smtClean="0"/>
              <a:t>Develop social validity measures for pre-post intervention data</a:t>
            </a:r>
          </a:p>
          <a:p>
            <a:r>
              <a:rPr lang="en-US" dirty="0" smtClean="0"/>
              <a:t>Develop communication system for families and staff</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Student </a:t>
            </a:r>
            <a:br>
              <a:rPr lang="en-US" dirty="0" smtClean="0"/>
            </a:br>
            <a:r>
              <a:rPr lang="en-US" dirty="0" smtClean="0"/>
              <a:t>Social Validity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What did you like about the club?</a:t>
            </a:r>
          </a:p>
          <a:p>
            <a:pPr marL="514350" indent="-514350">
              <a:buFont typeface="+mj-lt"/>
              <a:buAutoNum type="arabicPeriod"/>
            </a:pPr>
            <a:r>
              <a:rPr lang="en-US" dirty="0" smtClean="0"/>
              <a:t>What would you change about the club?</a:t>
            </a:r>
          </a:p>
          <a:p>
            <a:pPr marL="514350" indent="-514350">
              <a:buFont typeface="+mj-lt"/>
              <a:buAutoNum type="arabicPeriod"/>
            </a:pPr>
            <a:r>
              <a:rPr lang="en-US" dirty="0" smtClean="0"/>
              <a:t>What did you learn in Newcomers Club that will:</a:t>
            </a:r>
          </a:p>
          <a:p>
            <a:pPr marL="914400" lvl="1" indent="-514350"/>
            <a:r>
              <a:rPr lang="en-US" dirty="0" smtClean="0"/>
              <a:t>Help you do better in school</a:t>
            </a:r>
          </a:p>
          <a:p>
            <a:pPr marL="914400" lvl="1" indent="-514350"/>
            <a:r>
              <a:rPr lang="en-US" dirty="0" smtClean="0"/>
              <a:t>Help you get along with other kids</a:t>
            </a:r>
          </a:p>
          <a:p>
            <a:pPr marL="914400" lvl="1" indent="-514350"/>
            <a:r>
              <a:rPr lang="en-US" dirty="0" smtClean="0"/>
              <a:t>Help you make good choices</a:t>
            </a:r>
          </a:p>
          <a:p>
            <a:pPr marL="914400" lvl="1" indent="-514350"/>
            <a:r>
              <a:rPr lang="en-US" dirty="0" smtClean="0"/>
              <a:t>Help you at home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Ambassador </a:t>
            </a:r>
            <a:br>
              <a:rPr lang="en-US" dirty="0" smtClean="0"/>
            </a:br>
            <a:r>
              <a:rPr lang="en-US" dirty="0" smtClean="0"/>
              <a:t>Social Validity</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sz="3500" dirty="0" smtClean="0"/>
              <a:t>What was the best thing about being an ambassador in  Newcomers Club? </a:t>
            </a:r>
          </a:p>
          <a:p>
            <a:pPr marL="514350" indent="-514350">
              <a:buFont typeface="+mj-lt"/>
              <a:buAutoNum type="arabicPeriod"/>
            </a:pPr>
            <a:r>
              <a:rPr lang="en-US" sz="3500" dirty="0" smtClean="0"/>
              <a:t>What would you change about Newcomers Club?</a:t>
            </a:r>
          </a:p>
          <a:p>
            <a:pPr marL="514350" indent="-514350">
              <a:buFont typeface="+mj-lt"/>
              <a:buAutoNum type="arabicPeriod"/>
            </a:pPr>
            <a:r>
              <a:rPr lang="en-US" sz="3500" dirty="0" smtClean="0"/>
              <a:t>Do you feel you learned important things?  If yes, what are the most important things you learned?    Or how do you feel you contributed to the success of others in your school? </a:t>
            </a:r>
          </a:p>
          <a:p>
            <a:pPr marL="514350" indent="-514350">
              <a:buFont typeface="+mj-lt"/>
              <a:buAutoNum type="arabicPeriod"/>
            </a:pPr>
            <a:r>
              <a:rPr lang="en-US" sz="3500" dirty="0" smtClean="0"/>
              <a:t>How might you use what you learned in the future? </a:t>
            </a:r>
          </a:p>
          <a:p>
            <a:pPr marL="914400" lvl="1" indent="-514350">
              <a:buNone/>
            </a:pPr>
            <a:endParaRPr lang="en-US" dirty="0" smtClean="0"/>
          </a:p>
          <a:p>
            <a:pPr marL="914400" lvl="1" indent="-514350"/>
            <a:endParaRPr lang="en-US" dirty="0" smtClean="0"/>
          </a:p>
          <a:p>
            <a:pPr marL="914400" lvl="1" indent="-514350"/>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Social Validity Surveys</a:t>
            </a:r>
            <a:endParaRPr lang="en-US" dirty="0"/>
          </a:p>
        </p:txBody>
      </p:sp>
      <p:sp>
        <p:nvSpPr>
          <p:cNvPr id="3" name="Content Placeholder 2"/>
          <p:cNvSpPr>
            <a:spLocks noGrp="1"/>
          </p:cNvSpPr>
          <p:nvPr>
            <p:ph idx="1"/>
          </p:nvPr>
        </p:nvSpPr>
        <p:spPr/>
        <p:txBody>
          <a:bodyPr>
            <a:normAutofit/>
          </a:bodyPr>
          <a:lstStyle/>
          <a:p>
            <a:r>
              <a:rPr lang="en-US" dirty="0" smtClean="0"/>
              <a:t>Designed to inform the interventionist about the perceptions of intervention goals, procedures and outcomes from the perspective of all involved parties. </a:t>
            </a:r>
          </a:p>
          <a:p>
            <a:r>
              <a:rPr lang="en-US" dirty="0" smtClean="0"/>
              <a:t>Examination of commitment and motivation to implement and sustain the intervention until goals are reached and positive outcomes are confirmed.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Progress Monitoring-Activity</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solidFill>
                  <a:schemeClr val="tx1"/>
                </a:solidFill>
              </a:rPr>
              <a:t>How can accurate conclusions regarding intervention outcomes using social validity data be used in your school?</a:t>
            </a:r>
          </a:p>
          <a:p>
            <a:endParaRPr lang="en-US" dirty="0" smtClean="0"/>
          </a:p>
          <a:p>
            <a:r>
              <a:rPr lang="en-US" dirty="0" smtClean="0">
                <a:solidFill>
                  <a:schemeClr val="tx1"/>
                </a:solidFill>
              </a:rPr>
              <a:t>How will social validity results be interpreted and  shared with staff and stakeholders?</a:t>
            </a:r>
            <a:endParaRPr lang="en-US" dirty="0">
              <a:solidFill>
                <a:schemeClr val="tx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295400" y="152400"/>
            <a:ext cx="7391400" cy="533400"/>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685800"/>
          <a:ext cx="8839200" cy="5867400"/>
        </p:xfrm>
        <a:graphic>
          <a:graphicData uri="http://schemas.openxmlformats.org/drawingml/2006/table">
            <a:tbl>
              <a:tblPr firstRow="1" bandRow="1">
                <a:tableStyleId>{00A15C55-8517-42AA-B614-E9B94910E393}</a:tableStyleId>
              </a:tblPr>
              <a:tblGrid>
                <a:gridCol w="1524000"/>
                <a:gridCol w="1752600"/>
                <a:gridCol w="1752600"/>
                <a:gridCol w="1600200"/>
                <a:gridCol w="2209800"/>
              </a:tblGrid>
              <a:tr h="1105001">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Description</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School-wide Data: Entry Criteria</a:t>
                      </a:r>
                      <a:endParaRPr lang="en-US" sz="2000" dirty="0">
                        <a:solidFill>
                          <a:schemeClr val="bg1"/>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solidFill>
                            <a:srgbClr val="FFFF00"/>
                          </a:solidFill>
                        </a:rPr>
                        <a:t>Data to Monitor Progress</a:t>
                      </a:r>
                      <a:endParaRPr lang="en-US" sz="2000" dirty="0">
                        <a:solidFill>
                          <a:srgbClr val="FFFF00"/>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Exit Criteria</a:t>
                      </a:r>
                      <a:endParaRPr lang="en-US" sz="2000" dirty="0">
                        <a:solidFill>
                          <a:schemeClr val="bg1"/>
                        </a:solidFill>
                        <a:latin typeface="Times New Roman"/>
                        <a:ea typeface="Times New Roman"/>
                      </a:endParaRPr>
                    </a:p>
                  </a:txBody>
                  <a:tcPr marL="68580" marR="68580" marT="0" marB="0"/>
                </a:tc>
              </a:tr>
              <a:tr h="4762399">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solidFill>
                            <a:srgbClr val="FF0000"/>
                          </a:solidFill>
                        </a:rPr>
                        <a:t>Pre and post social validity surveys will be analyzed for</a:t>
                      </a:r>
                      <a:r>
                        <a:rPr lang="en-US" sz="2000" baseline="0" dirty="0" smtClean="0">
                          <a:solidFill>
                            <a:srgbClr val="FF0000"/>
                          </a:solidFill>
                        </a:rPr>
                        <a:t> staff, students and families</a:t>
                      </a:r>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19200" y="274638"/>
            <a:ext cx="7010400" cy="639762"/>
          </a:xfrm>
        </p:spPr>
        <p:txBody>
          <a:bodyPr>
            <a:normAutofit fontScale="90000"/>
          </a:bodyPr>
          <a:lstStyle/>
          <a:p>
            <a:r>
              <a:rPr lang="en-US" dirty="0" smtClean="0"/>
              <a:t>Exiting Criteria</a:t>
            </a:r>
            <a:endParaRPr lang="en-US" dirty="0"/>
          </a:p>
        </p:txBody>
      </p:sp>
      <p:pic>
        <p:nvPicPr>
          <p:cNvPr id="1026" name="Picture 2" descr="C:\Documents and Settings\leona.l\Local Settings\Temporary Internet Files\Content.IE5\ZBU4Z7WH\MP900386035[1].jpg"/>
          <p:cNvPicPr>
            <a:picLocks noChangeAspect="1" noChangeArrowheads="1"/>
          </p:cNvPicPr>
          <p:nvPr/>
        </p:nvPicPr>
        <p:blipFill>
          <a:blip r:embed="rId2" cstate="print"/>
          <a:srcRect/>
          <a:stretch>
            <a:fillRect/>
          </a:stretch>
        </p:blipFill>
        <p:spPr bwMode="auto">
          <a:xfrm>
            <a:off x="1093470" y="1219200"/>
            <a:ext cx="7167880" cy="51816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685800"/>
            <a:ext cx="8229600" cy="258762"/>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1143000"/>
          <a:ext cx="8839200" cy="5410200"/>
        </p:xfrm>
        <a:graphic>
          <a:graphicData uri="http://schemas.openxmlformats.org/drawingml/2006/table">
            <a:tbl>
              <a:tblPr firstRow="1" bandRow="1">
                <a:tableStyleId>{00A15C55-8517-42AA-B614-E9B94910E393}</a:tableStyleId>
              </a:tblPr>
              <a:tblGrid>
                <a:gridCol w="1524000"/>
                <a:gridCol w="1752600"/>
                <a:gridCol w="1752600"/>
                <a:gridCol w="1600200"/>
                <a:gridCol w="2209800"/>
              </a:tblGrid>
              <a:tr h="1082040">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Description</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School-wide Data: Entry Criteria</a:t>
                      </a:r>
                      <a:endParaRPr lang="en-US" sz="2000" dirty="0">
                        <a:solidFill>
                          <a:schemeClr val="bg1"/>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t>Data to Monitor Progress</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rgbClr val="FFFF00"/>
                          </a:solidFill>
                        </a:rPr>
                        <a:t>Exit Criteria</a:t>
                      </a:r>
                      <a:endParaRPr lang="en-US" sz="2000" dirty="0">
                        <a:solidFill>
                          <a:srgbClr val="FFFF00"/>
                        </a:solidFill>
                        <a:latin typeface="Times New Roman"/>
                        <a:ea typeface="Times New Roman"/>
                      </a:endParaRPr>
                    </a:p>
                  </a:txBody>
                  <a:tcPr marL="68580" marR="68580" marT="0" marB="0"/>
                </a:tc>
              </a:tr>
              <a:tr h="4328160">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criteria </a:t>
            </a:r>
            <a:endParaRPr lang="en-US" dirty="0"/>
          </a:p>
        </p:txBody>
      </p:sp>
      <p:sp>
        <p:nvSpPr>
          <p:cNvPr id="3" name="Content Placeholder 2"/>
          <p:cNvSpPr>
            <a:spLocks noGrp="1"/>
          </p:cNvSpPr>
          <p:nvPr>
            <p:ph idx="1"/>
          </p:nvPr>
        </p:nvSpPr>
        <p:spPr/>
        <p:txBody>
          <a:bodyPr>
            <a:normAutofit lnSpcReduction="10000"/>
          </a:bodyPr>
          <a:lstStyle/>
          <a:p>
            <a:r>
              <a:rPr lang="en-US" dirty="0" smtClean="0"/>
              <a:t>The student knows the school wide expectations </a:t>
            </a:r>
          </a:p>
          <a:p>
            <a:r>
              <a:rPr lang="en-US" dirty="0" smtClean="0"/>
              <a:t>The student has at least one friend</a:t>
            </a:r>
          </a:p>
          <a:p>
            <a:r>
              <a:rPr lang="en-US" dirty="0" smtClean="0"/>
              <a:t>The student is following classroom procedures and routines</a:t>
            </a:r>
          </a:p>
          <a:p>
            <a:r>
              <a:rPr lang="en-US" dirty="0" smtClean="0"/>
              <a:t>The student feels like the teacher supports him/or her </a:t>
            </a:r>
          </a:p>
          <a:p>
            <a:endParaRPr lang="en-US" dirty="0" smtClean="0"/>
          </a:p>
          <a:p>
            <a:pPr>
              <a:buNone/>
            </a:pPr>
            <a:r>
              <a:rPr lang="en-US" dirty="0" smtClean="0">
                <a:solidFill>
                  <a:srgbClr val="C00000"/>
                </a:solidFill>
              </a:rPr>
              <a:t>This data will match your social validity data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Exiting Considerations for Students</a:t>
            </a:r>
            <a:endParaRPr lang="en-US" dirty="0"/>
          </a:p>
        </p:txBody>
      </p:sp>
      <p:sp>
        <p:nvSpPr>
          <p:cNvPr id="3" name="Content Placeholder 2"/>
          <p:cNvSpPr>
            <a:spLocks noGrp="1"/>
          </p:cNvSpPr>
          <p:nvPr>
            <p:ph idx="1"/>
          </p:nvPr>
        </p:nvSpPr>
        <p:spPr/>
        <p:txBody>
          <a:bodyPr/>
          <a:lstStyle/>
          <a:p>
            <a:r>
              <a:rPr lang="en-US" dirty="0" smtClean="0"/>
              <a:t>Consider a quiz over school-wide expectations or a chance for students to model what they have learned during the intervention</a:t>
            </a:r>
          </a:p>
          <a:p>
            <a:r>
              <a:rPr lang="en-US" dirty="0" smtClean="0"/>
              <a:t> A direct observation of the students in the cafeteria or playground are they interacting with others and is that interaction reciprocated?</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066800" y="685800"/>
            <a:ext cx="8229600" cy="258762"/>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1143000"/>
          <a:ext cx="8839200" cy="5410200"/>
        </p:xfrm>
        <a:graphic>
          <a:graphicData uri="http://schemas.openxmlformats.org/drawingml/2006/table">
            <a:tbl>
              <a:tblPr firstRow="1" bandRow="1">
                <a:tableStyleId>{00A15C55-8517-42AA-B614-E9B94910E393}</a:tableStyleId>
              </a:tblPr>
              <a:tblGrid>
                <a:gridCol w="1524000"/>
                <a:gridCol w="1752600"/>
                <a:gridCol w="1752600"/>
                <a:gridCol w="1600200"/>
                <a:gridCol w="2209800"/>
              </a:tblGrid>
              <a:tr h="1082040">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Description</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School-wide Data: Entry Criteria</a:t>
                      </a:r>
                      <a:endParaRPr lang="en-US" sz="2000" dirty="0">
                        <a:solidFill>
                          <a:schemeClr val="bg1"/>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t>Data to Monitor Progress</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rgbClr val="FFFF00"/>
                          </a:solidFill>
                        </a:rPr>
                        <a:t>Exit Criteria</a:t>
                      </a:r>
                      <a:endParaRPr lang="en-US" sz="2000" dirty="0">
                        <a:solidFill>
                          <a:srgbClr val="FFFF00"/>
                        </a:solidFill>
                        <a:latin typeface="Times New Roman"/>
                        <a:ea typeface="Times New Roman"/>
                      </a:endParaRPr>
                    </a:p>
                  </a:txBody>
                  <a:tcPr marL="68580" marR="68580" marT="0" marB="0"/>
                </a:tc>
              </a:tr>
              <a:tr h="4328160">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solidFill>
                            <a:srgbClr val="FF0000"/>
                          </a:solidFill>
                        </a:rPr>
                        <a:t>Student</a:t>
                      </a:r>
                      <a:r>
                        <a:rPr lang="en-US" sz="2000" baseline="0" dirty="0" smtClean="0">
                          <a:solidFill>
                            <a:srgbClr val="FF0000"/>
                          </a:solidFill>
                        </a:rPr>
                        <a:t> knows and practices the school-wide expectations,  has at least one reciprocal friendship. </a:t>
                      </a:r>
                      <a:endParaRPr lang="en-US" sz="2000" dirty="0">
                        <a:solidFill>
                          <a:srgbClr val="FF0000"/>
                        </a:solidFill>
                      </a:endParaRPr>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mtClean="0">
              <a:solidFill>
                <a:srgbClr val="B5A788"/>
              </a:solidFill>
            </a:endParaRPr>
          </a:p>
        </p:txBody>
      </p:sp>
    </p:spTree>
    <p:extLst>
      <p:ext uri="{BB962C8B-B14F-4D97-AF65-F5344CB8AC3E}">
        <p14:creationId xmlns:p14="http://schemas.microsoft.com/office/powerpoint/2010/main" xmlns="" val="3394889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extLst/>
        </p:spPr>
        <p:txBody>
          <a:bodyPr wrap="square" lIns="91440" tIns="45720" rIns="91440" bIns="45720" numCol="1" anchor="t" anchorCtr="0" compatLnSpc="1">
            <a:prstTxWarp prst="textNoShape">
              <a:avLst/>
            </a:prstTxWarp>
          </a:bodyPr>
          <a:lstStyle/>
          <a:p>
            <a:pPr>
              <a:defRPr/>
            </a:pPr>
            <a:r>
              <a:rPr lang="en-US" u="sng" dirty="0" smtClean="0">
                <a:solidFill>
                  <a:schemeClr val="accent2">
                    <a:lumMod val="75000"/>
                  </a:schemeClr>
                </a:solidFill>
                <a:ea typeface="ＭＳ Ｐゴシック" pitchFamily="34" charset="-128"/>
              </a:rPr>
              <a:t>Student Outcomes</a:t>
            </a:r>
          </a:p>
        </p:txBody>
      </p:sp>
      <p:sp>
        <p:nvSpPr>
          <p:cNvPr id="25603"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mtClean="0">
                <a:ea typeface="ＭＳ Ｐゴシック" pitchFamily="34" charset="-128"/>
              </a:rPr>
              <a:t>10-15% of student body will access Tier 2 interventions which includes students with disabilities.</a:t>
            </a:r>
          </a:p>
          <a:p>
            <a:endParaRPr lang="en-US" smtClean="0">
              <a:ea typeface="ＭＳ Ｐゴシック" pitchFamily="34" charset="-128"/>
            </a:endParaRPr>
          </a:p>
          <a:p>
            <a:r>
              <a:rPr lang="en-US" smtClean="0">
                <a:ea typeface="ＭＳ Ｐゴシック" pitchFamily="34" charset="-128"/>
              </a:rPr>
              <a:t>70% or more, of students accessing Tier 2 and/or Tier 3 interventions will respond positively.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Exit Criteria</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What data will you use to know that the intervention has been effective? </a:t>
            </a:r>
          </a:p>
          <a:p>
            <a:r>
              <a:rPr lang="en-US" dirty="0" smtClean="0"/>
              <a:t>How will you share this data with staff, students and families?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Generalization/Maintenance</a:t>
            </a:r>
            <a:endParaRPr lang="en-US" dirty="0"/>
          </a:p>
        </p:txBody>
      </p:sp>
      <p:pic>
        <p:nvPicPr>
          <p:cNvPr id="6146" name="Picture 2" descr="C:\Documents and Settings\leona.l\Local Settings\Temporary Internet Files\Content.IE5\L547QUT8\MP900446574[1].jpg"/>
          <p:cNvPicPr>
            <a:picLocks noGrp="1" noChangeAspect="1" noChangeArrowheads="1"/>
          </p:cNvPicPr>
          <p:nvPr>
            <p:ph idx="1"/>
          </p:nvPr>
        </p:nvPicPr>
        <p:blipFill>
          <a:blip r:embed="rId2" cstate="print"/>
          <a:stretch>
            <a:fillRect/>
          </a:stretch>
        </p:blipFill>
        <p:spPr bwMode="auto">
          <a:xfrm>
            <a:off x="1641521" y="1481138"/>
            <a:ext cx="5860958" cy="4525962"/>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normAutofit fontScale="90000"/>
          </a:bodyPr>
          <a:lstStyle/>
          <a:p>
            <a:r>
              <a:rPr lang="en-US" smtClean="0"/>
              <a:t>Generalization &amp; Maintenance </a:t>
            </a:r>
            <a:br>
              <a:rPr lang="en-US" smtClean="0"/>
            </a:br>
            <a:r>
              <a:rPr lang="en-US" smtClean="0"/>
              <a:t>of Intervention Outcomes</a:t>
            </a:r>
          </a:p>
        </p:txBody>
      </p:sp>
      <p:sp>
        <p:nvSpPr>
          <p:cNvPr id="101379" name="Content Placeholder 2"/>
          <p:cNvSpPr>
            <a:spLocks noGrp="1"/>
          </p:cNvSpPr>
          <p:nvPr>
            <p:ph idx="1"/>
          </p:nvPr>
        </p:nvSpPr>
        <p:spPr>
          <a:xfrm>
            <a:off x="914400" y="1600200"/>
            <a:ext cx="8001000" cy="4800600"/>
          </a:xfrm>
        </p:spPr>
        <p:txBody>
          <a:bodyPr>
            <a:normAutofit lnSpcReduction="10000"/>
          </a:bodyPr>
          <a:lstStyle/>
          <a:p>
            <a:r>
              <a:rPr lang="en-US" dirty="0" smtClean="0"/>
              <a:t>Degree to which the new behaviors . . .</a:t>
            </a:r>
          </a:p>
          <a:p>
            <a:endParaRPr lang="en-US" dirty="0" smtClean="0"/>
          </a:p>
          <a:p>
            <a:pPr lvl="1"/>
            <a:r>
              <a:rPr lang="en-US" b="1" dirty="0" smtClean="0">
                <a:solidFill>
                  <a:srgbClr val="C00000"/>
                </a:solidFill>
              </a:rPr>
              <a:t>Are seen in new environments or circumstances (generalization)</a:t>
            </a:r>
            <a:r>
              <a:rPr lang="en-US" dirty="0" smtClean="0"/>
              <a:t>                 and</a:t>
            </a:r>
          </a:p>
          <a:p>
            <a:pPr lvl="1"/>
            <a:endParaRPr lang="en-US" dirty="0" smtClean="0"/>
          </a:p>
          <a:p>
            <a:pPr lvl="1"/>
            <a:r>
              <a:rPr lang="en-US" b="1" dirty="0" smtClean="0">
                <a:solidFill>
                  <a:srgbClr val="C00000"/>
                </a:solidFill>
              </a:rPr>
              <a:t>continue over time (maintenance)</a:t>
            </a:r>
          </a:p>
          <a:p>
            <a:pPr lvl="1"/>
            <a:endParaRPr lang="en-US" b="1" dirty="0" smtClean="0">
              <a:solidFill>
                <a:srgbClr val="C00000"/>
              </a:solidFill>
            </a:endParaRPr>
          </a:p>
          <a:p>
            <a:pPr>
              <a:buFont typeface="Arial" pitchFamily="34" charset="0"/>
              <a:buNone/>
            </a:pPr>
            <a:r>
              <a:rPr lang="en-US" dirty="0" smtClean="0"/>
              <a:t>. .  helps examine how effective the intervention for that student’s outcomes.</a:t>
            </a:r>
          </a:p>
          <a:p>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normAutofit fontScale="90000"/>
          </a:bodyPr>
          <a:lstStyle/>
          <a:p>
            <a:r>
              <a:rPr lang="en-US" smtClean="0"/>
              <a:t>Rationale for Generalization &amp; Maintenance</a:t>
            </a:r>
          </a:p>
        </p:txBody>
      </p:sp>
      <p:sp>
        <p:nvSpPr>
          <p:cNvPr id="105475" name="Content Placeholder 2"/>
          <p:cNvSpPr>
            <a:spLocks noGrp="1"/>
          </p:cNvSpPr>
          <p:nvPr>
            <p:ph idx="1"/>
          </p:nvPr>
        </p:nvSpPr>
        <p:spPr/>
        <p:txBody>
          <a:bodyPr/>
          <a:lstStyle/>
          <a:p>
            <a:r>
              <a:rPr lang="en-US" dirty="0" smtClean="0"/>
              <a:t>“Avoid Train &amp; Hope”</a:t>
            </a:r>
          </a:p>
          <a:p>
            <a:r>
              <a:rPr lang="en-US" dirty="0" smtClean="0"/>
              <a:t>Ensure that newly acquired behaviors can occur:</a:t>
            </a:r>
          </a:p>
          <a:p>
            <a:pPr lvl="1"/>
            <a:r>
              <a:rPr lang="en-US" dirty="0" smtClean="0"/>
              <a:t>In non-programmed settings</a:t>
            </a:r>
          </a:p>
          <a:p>
            <a:pPr lvl="1"/>
            <a:r>
              <a:rPr lang="en-US" dirty="0" smtClean="0"/>
              <a:t>In the presence of varying stimuli</a:t>
            </a:r>
          </a:p>
          <a:p>
            <a:pPr lvl="1"/>
            <a:r>
              <a:rPr lang="en-US" dirty="0" smtClean="0"/>
              <a:t>In varying forms (response generalization)</a:t>
            </a:r>
          </a:p>
          <a:p>
            <a:pPr lvl="1"/>
            <a:r>
              <a:rPr lang="en-US" dirty="0" smtClean="0"/>
              <a:t>Continue over time after intervention has concluded (maintenance)</a:t>
            </a:r>
          </a:p>
          <a:p>
            <a:pPr lvl="1"/>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Newcomers Club Big Ideas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Selecting Expectations to be taught (</a:t>
            </a:r>
            <a:r>
              <a:rPr lang="en-US" dirty="0" smtClean="0">
                <a:solidFill>
                  <a:srgbClr val="FF0000"/>
                </a:solidFill>
              </a:rPr>
              <a:t>Description</a:t>
            </a:r>
            <a:r>
              <a:rPr lang="en-US" dirty="0" smtClean="0"/>
              <a:t>)</a:t>
            </a:r>
          </a:p>
          <a:p>
            <a:r>
              <a:rPr lang="en-US" dirty="0" smtClean="0"/>
              <a:t>Training of Ambassadors (</a:t>
            </a:r>
            <a:r>
              <a:rPr lang="en-US" dirty="0" smtClean="0">
                <a:solidFill>
                  <a:srgbClr val="FF0000"/>
                </a:solidFill>
              </a:rPr>
              <a:t>Intervention Plan</a:t>
            </a:r>
            <a:r>
              <a:rPr lang="en-US" dirty="0" smtClean="0"/>
              <a:t>)</a:t>
            </a:r>
          </a:p>
          <a:p>
            <a:r>
              <a:rPr lang="en-US" dirty="0" smtClean="0"/>
              <a:t>Identification of Students (</a:t>
            </a:r>
            <a:r>
              <a:rPr lang="en-US" dirty="0" smtClean="0">
                <a:solidFill>
                  <a:srgbClr val="FF0000"/>
                </a:solidFill>
              </a:rPr>
              <a:t>Entry Criteria</a:t>
            </a:r>
            <a:r>
              <a:rPr lang="en-US" dirty="0" smtClean="0"/>
              <a:t>)</a:t>
            </a:r>
          </a:p>
          <a:p>
            <a:r>
              <a:rPr lang="en-US" dirty="0" smtClean="0"/>
              <a:t>Providing Effective Instruction (</a:t>
            </a:r>
            <a:r>
              <a:rPr lang="en-US" dirty="0" smtClean="0">
                <a:solidFill>
                  <a:srgbClr val="FF0000"/>
                </a:solidFill>
              </a:rPr>
              <a:t>Intervention Plan</a:t>
            </a:r>
            <a:r>
              <a:rPr lang="en-US" dirty="0" smtClean="0"/>
              <a:t>)</a:t>
            </a:r>
          </a:p>
          <a:p>
            <a:r>
              <a:rPr lang="en-US" dirty="0" smtClean="0"/>
              <a:t>Managing the group (</a:t>
            </a:r>
            <a:r>
              <a:rPr lang="en-US" dirty="0" smtClean="0">
                <a:solidFill>
                  <a:srgbClr val="FF0000"/>
                </a:solidFill>
              </a:rPr>
              <a:t>Intervention Plan</a:t>
            </a:r>
            <a:r>
              <a:rPr lang="en-US" dirty="0" smtClean="0"/>
              <a:t>)</a:t>
            </a:r>
          </a:p>
          <a:p>
            <a:r>
              <a:rPr lang="en-US" dirty="0" smtClean="0"/>
              <a:t>Evaluating Results (</a:t>
            </a:r>
            <a:r>
              <a:rPr lang="en-US" dirty="0" smtClean="0">
                <a:solidFill>
                  <a:srgbClr val="FF0000"/>
                </a:solidFill>
              </a:rPr>
              <a:t>Monitoring and Exit</a:t>
            </a:r>
            <a:r>
              <a:rPr lang="en-US" dirty="0" smtClean="0"/>
              <a:t>)</a:t>
            </a:r>
          </a:p>
          <a:p>
            <a:r>
              <a:rPr lang="en-US" dirty="0" smtClean="0"/>
              <a:t>Planning for Generalization (</a:t>
            </a:r>
            <a:r>
              <a:rPr lang="en-US" dirty="0" smtClean="0">
                <a:solidFill>
                  <a:srgbClr val="FF0000"/>
                </a:solidFill>
              </a:rPr>
              <a:t>Intervention Plan</a:t>
            </a:r>
            <a:r>
              <a:rPr lang="en-US" dirty="0" smtClean="0"/>
              <a:t>)</a:t>
            </a:r>
          </a:p>
          <a:p>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066800" y="685800"/>
            <a:ext cx="8229600" cy="258762"/>
          </a:xfrm>
        </p:spPr>
        <p:txBody>
          <a:bodyPr>
            <a:normAutofit fontScale="90000"/>
          </a:bodyPr>
          <a:lstStyle/>
          <a:p>
            <a:pPr>
              <a:defRPr/>
            </a:pPr>
            <a:r>
              <a:rPr lang="en-US" dirty="0" smtClean="0">
                <a:latin typeface="Times New Roman" pitchFamily="18" charset="0"/>
              </a:rPr>
              <a:t>Intervention Guidelines</a:t>
            </a:r>
          </a:p>
        </p:txBody>
      </p:sp>
      <p:graphicFrame>
        <p:nvGraphicFramePr>
          <p:cNvPr id="4" name="Content Placeholder 3"/>
          <p:cNvGraphicFramePr>
            <a:graphicFrameLocks noGrp="1"/>
          </p:cNvGraphicFramePr>
          <p:nvPr>
            <p:ph idx="1"/>
          </p:nvPr>
        </p:nvGraphicFramePr>
        <p:xfrm>
          <a:off x="228600" y="1188720"/>
          <a:ext cx="8839200" cy="5410200"/>
        </p:xfrm>
        <a:graphic>
          <a:graphicData uri="http://schemas.openxmlformats.org/drawingml/2006/table">
            <a:tbl>
              <a:tblPr firstRow="1" bandRow="1">
                <a:tableStyleId>{00A15C55-8517-42AA-B614-E9B94910E393}</a:tableStyleId>
              </a:tblPr>
              <a:tblGrid>
                <a:gridCol w="1676400"/>
                <a:gridCol w="1676400"/>
                <a:gridCol w="1676400"/>
                <a:gridCol w="1600200"/>
                <a:gridCol w="2209800"/>
              </a:tblGrid>
              <a:tr h="1082040">
                <a:tc>
                  <a:txBody>
                    <a:bodyPr/>
                    <a:lstStyle/>
                    <a:p>
                      <a:pPr marL="0" marR="0" algn="ctr">
                        <a:spcBef>
                          <a:spcPts val="0"/>
                        </a:spcBef>
                        <a:spcAft>
                          <a:spcPts val="0"/>
                        </a:spcAft>
                      </a:pPr>
                      <a:r>
                        <a:rPr lang="en-US" sz="2000" dirty="0"/>
                        <a:t>Support</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Description</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solidFill>
                            <a:schemeClr val="bg1"/>
                          </a:solidFill>
                        </a:rPr>
                        <a:t>School-wide Data: Entry Criteria</a:t>
                      </a:r>
                      <a:endParaRPr lang="en-US" sz="2000" dirty="0">
                        <a:solidFill>
                          <a:schemeClr val="bg1"/>
                        </a:solidFill>
                        <a:latin typeface="Times New Roman"/>
                        <a:ea typeface="Times New Roman"/>
                      </a:endParaRPr>
                    </a:p>
                  </a:txBody>
                  <a:tcPr marL="68580" marR="68580" marT="0" marB="0"/>
                </a:tc>
                <a:tc>
                  <a:txBody>
                    <a:bodyPr/>
                    <a:lstStyle/>
                    <a:p>
                      <a:pPr marL="64135" marR="0" algn="ctr">
                        <a:spcBef>
                          <a:spcPts val="0"/>
                        </a:spcBef>
                        <a:spcAft>
                          <a:spcPts val="0"/>
                        </a:spcAft>
                      </a:pPr>
                      <a:r>
                        <a:rPr lang="en-US" sz="2000" dirty="0">
                          <a:solidFill>
                            <a:schemeClr val="bg1"/>
                          </a:solidFill>
                        </a:rPr>
                        <a:t>Data to Monitor Progress</a:t>
                      </a:r>
                      <a:endParaRPr lang="en-US" sz="2000" dirty="0">
                        <a:solidFill>
                          <a:schemeClr val="bg1"/>
                        </a:solidFill>
                        <a:latin typeface="Times New Roman"/>
                        <a:ea typeface="Times New Roman"/>
                      </a:endParaRPr>
                    </a:p>
                  </a:txBody>
                  <a:tcPr marL="68580" marR="68580" marT="0" marB="0"/>
                </a:tc>
                <a:tc>
                  <a:txBody>
                    <a:bodyPr/>
                    <a:lstStyle/>
                    <a:p>
                      <a:pPr marL="0" marR="0" algn="ctr">
                        <a:spcBef>
                          <a:spcPts val="0"/>
                        </a:spcBef>
                        <a:spcAft>
                          <a:spcPts val="0"/>
                        </a:spcAft>
                      </a:pPr>
                      <a:r>
                        <a:rPr lang="en-US" sz="2000" dirty="0"/>
                        <a:t>Exit Criteria</a:t>
                      </a:r>
                      <a:endParaRPr lang="en-US" sz="2000" dirty="0">
                        <a:solidFill>
                          <a:schemeClr val="bg1"/>
                        </a:solidFill>
                        <a:latin typeface="Times New Roman"/>
                        <a:ea typeface="Times New Roman"/>
                      </a:endParaRPr>
                    </a:p>
                  </a:txBody>
                  <a:tcPr marL="68580" marR="68580" marT="0" marB="0"/>
                </a:tc>
              </a:tr>
              <a:tr h="4328160">
                <a:tc>
                  <a:txBody>
                    <a:bodyPr/>
                    <a:lstStyle/>
                    <a:p>
                      <a:r>
                        <a:rPr lang="en-US" sz="2000" baseline="0" dirty="0" smtClean="0"/>
                        <a:t>The Name of the Intervention</a:t>
                      </a:r>
                    </a:p>
                    <a:p>
                      <a:endParaRPr lang="en-US" sz="2000" baseline="0" dirty="0" smtClean="0"/>
                    </a:p>
                    <a:p>
                      <a:r>
                        <a:rPr lang="en-US" sz="2000" baseline="0" dirty="0" smtClean="0"/>
                        <a:t>Academic, </a:t>
                      </a:r>
                    </a:p>
                    <a:p>
                      <a:r>
                        <a:rPr lang="en-US" sz="2000" baseline="0" dirty="0" smtClean="0"/>
                        <a:t>Behavioral, </a:t>
                      </a:r>
                    </a:p>
                    <a:p>
                      <a:r>
                        <a:rPr lang="en-US" sz="2000" baseline="0" dirty="0" smtClean="0"/>
                        <a:t>Or Social Skills</a:t>
                      </a:r>
                    </a:p>
                    <a:p>
                      <a:endParaRPr lang="en-US" sz="2000" baseline="0" dirty="0" smtClean="0"/>
                    </a:p>
                    <a:p>
                      <a:r>
                        <a:rPr lang="en-US" sz="2000" baseline="0" dirty="0" smtClean="0"/>
                        <a:t>Grade Level </a:t>
                      </a:r>
                    </a:p>
                  </a:txBody>
                  <a:tcPr/>
                </a:tc>
                <a:tc>
                  <a:txBody>
                    <a:bodyPr/>
                    <a:lstStyle/>
                    <a:p>
                      <a:r>
                        <a:rPr lang="en-US" sz="2000" dirty="0" smtClean="0"/>
                        <a:t>A Brief</a:t>
                      </a:r>
                      <a:r>
                        <a:rPr lang="en-US" sz="2000" baseline="0" dirty="0" smtClean="0"/>
                        <a:t> description of what the intervention is, length of time,  and what the outcome would be.</a:t>
                      </a:r>
                      <a:endParaRPr lang="en-US" sz="2000" dirty="0"/>
                    </a:p>
                  </a:txBody>
                  <a:tcPr/>
                </a:tc>
                <a:tc>
                  <a:txBody>
                    <a:bodyPr/>
                    <a:lstStyle/>
                    <a:p>
                      <a:r>
                        <a:rPr lang="en-US" sz="2000" dirty="0" smtClean="0"/>
                        <a:t>Data</a:t>
                      </a:r>
                      <a:r>
                        <a:rPr lang="en-US" sz="2000" baseline="0" dirty="0" smtClean="0"/>
                        <a:t> sources that determine which students are best for this intervention</a:t>
                      </a:r>
                    </a:p>
                    <a:p>
                      <a:endParaRPr lang="en-US" sz="2000" baseline="0" dirty="0" smtClean="0"/>
                    </a:p>
                    <a:p>
                      <a:r>
                        <a:rPr lang="en-US" sz="2000" baseline="0" dirty="0" smtClean="0"/>
                        <a:t>Function Based</a:t>
                      </a:r>
                    </a:p>
                    <a:p>
                      <a:r>
                        <a:rPr lang="en-US" sz="2000" baseline="0" dirty="0" smtClean="0"/>
                        <a:t>Attention or Avoidance</a:t>
                      </a:r>
                      <a:endParaRPr lang="en-US" sz="2000" dirty="0"/>
                    </a:p>
                  </a:txBody>
                  <a:tcPr/>
                </a:tc>
                <a:tc>
                  <a:txBody>
                    <a:bodyPr/>
                    <a:lstStyle/>
                    <a:p>
                      <a:r>
                        <a:rPr lang="en-US" sz="2000" dirty="0" smtClean="0"/>
                        <a:t>Process on how data will be monitored</a:t>
                      </a:r>
                    </a:p>
                    <a:p>
                      <a:endParaRPr lang="en-US" sz="2000" dirty="0" smtClean="0"/>
                    </a:p>
                    <a:p>
                      <a:r>
                        <a:rPr lang="en-US" sz="2000" dirty="0" smtClean="0"/>
                        <a:t>Process on how often data will be monitored</a:t>
                      </a:r>
                    </a:p>
                    <a:p>
                      <a:endParaRPr lang="en-US" sz="2000" dirty="0" smtClean="0"/>
                    </a:p>
                    <a:p>
                      <a:r>
                        <a:rPr lang="en-US" sz="2000" dirty="0" smtClean="0"/>
                        <a:t>What data will be monitored</a:t>
                      </a:r>
                      <a:endParaRPr lang="en-US" sz="2000" dirty="0"/>
                    </a:p>
                  </a:txBody>
                  <a:tcPr/>
                </a:tc>
                <a:tc>
                  <a:txBody>
                    <a:bodyPr/>
                    <a:lstStyle/>
                    <a:p>
                      <a:r>
                        <a:rPr lang="en-US" sz="2000" dirty="0" smtClean="0"/>
                        <a:t>Data sources that will determine when</a:t>
                      </a:r>
                      <a:r>
                        <a:rPr lang="en-US" sz="2000" baseline="0" dirty="0" smtClean="0"/>
                        <a:t>: </a:t>
                      </a:r>
                    </a:p>
                    <a:p>
                      <a:r>
                        <a:rPr lang="en-US" sz="2000" baseline="0" dirty="0" smtClean="0"/>
                        <a:t>Adjustments need to be made</a:t>
                      </a:r>
                    </a:p>
                    <a:p>
                      <a:r>
                        <a:rPr lang="en-US" sz="2000" baseline="0" dirty="0" smtClean="0"/>
                        <a:t>Fading in order to graduate</a:t>
                      </a:r>
                    </a:p>
                    <a:p>
                      <a:endParaRPr lang="en-US" sz="2000" baseline="0" dirty="0" smtClean="0"/>
                    </a:p>
                    <a:p>
                      <a:r>
                        <a:rPr lang="en-US" sz="2000" baseline="0" dirty="0" smtClean="0"/>
                        <a:t>Discontinuation of interventions</a:t>
                      </a:r>
                    </a:p>
                    <a:p>
                      <a:endParaRPr lang="en-US" sz="2000" dirty="0"/>
                    </a:p>
                  </a:txBody>
                  <a:tcPr/>
                </a:tc>
              </a:tr>
            </a:tbl>
          </a:graphicData>
        </a:graphic>
      </p:graphicFrame>
      <p:sp>
        <p:nvSpPr>
          <p:cNvPr id="32791" name="Footer Placeholder 1"/>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mtClean="0">
              <a:solidFill>
                <a:srgbClr val="B5A788"/>
              </a:solidFill>
            </a:endParaRPr>
          </a:p>
        </p:txBody>
      </p:sp>
    </p:spTree>
    <p:extLst>
      <p:ext uri="{BB962C8B-B14F-4D97-AF65-F5344CB8AC3E}">
        <p14:creationId xmlns="" xmlns:p14="http://schemas.microsoft.com/office/powerpoint/2010/main" val="33948890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r>
              <a:rPr lang="en-US" dirty="0" smtClean="0"/>
              <a:t>Development of Newcomers Club:</a:t>
            </a:r>
          </a:p>
          <a:p>
            <a:pPr lvl="1"/>
            <a:r>
              <a:rPr lang="en-US" dirty="0" smtClean="0"/>
              <a:t>Description</a:t>
            </a:r>
          </a:p>
          <a:p>
            <a:pPr lvl="1"/>
            <a:r>
              <a:rPr lang="en-US" dirty="0" smtClean="0"/>
              <a:t>Entry Criteria</a:t>
            </a:r>
          </a:p>
          <a:p>
            <a:pPr lvl="1"/>
            <a:r>
              <a:rPr lang="en-US" dirty="0" smtClean="0"/>
              <a:t>Social Validity surveys for progress monitoring</a:t>
            </a:r>
          </a:p>
          <a:p>
            <a:pPr lvl="1"/>
            <a:r>
              <a:rPr lang="en-US" dirty="0" smtClean="0"/>
              <a:t>Exit Criteria</a:t>
            </a:r>
          </a:p>
          <a:p>
            <a:pPr lvl="1"/>
            <a:r>
              <a:rPr lang="en-US" dirty="0" smtClean="0"/>
              <a:t>Generalization and Maintenance</a:t>
            </a:r>
          </a:p>
          <a:p>
            <a:pPr lvl="1"/>
            <a:r>
              <a:rPr lang="en-US" dirty="0" smtClean="0"/>
              <a:t>Communication System to inform staff and families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Cue Use</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How will you apply what you learned today to develop Newcomers Club?</a:t>
            </a:r>
          </a:p>
          <a:p>
            <a:r>
              <a:rPr lang="en-US" dirty="0" smtClean="0"/>
              <a:t>What results will you expect to see if students are successful in Newcomers Club?</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questions do you have?</a:t>
            </a:r>
            <a:endParaRPr lang="en-US" dirty="0"/>
          </a:p>
        </p:txBody>
      </p:sp>
      <p:sp>
        <p:nvSpPr>
          <p:cNvPr id="3" name="Content Placeholder 2"/>
          <p:cNvSpPr>
            <a:spLocks noGrp="1"/>
          </p:cNvSpPr>
          <p:nvPr>
            <p:ph idx="1"/>
          </p:nvPr>
        </p:nvSpPr>
        <p:spPr/>
        <p:txBody>
          <a:bodyPr/>
          <a:lstStyle/>
          <a:p>
            <a:r>
              <a:rPr lang="en-US" dirty="0" smtClean="0"/>
              <a:t>Additional information:</a:t>
            </a:r>
          </a:p>
          <a:p>
            <a:pPr>
              <a:buNone/>
            </a:pPr>
            <a:endParaRPr lang="en-US" dirty="0" smtClean="0"/>
          </a:p>
          <a:p>
            <a:pPr>
              <a:buNone/>
            </a:pPr>
            <a:r>
              <a:rPr lang="en-US" dirty="0" smtClean="0"/>
              <a:t>Lisa Leonard</a:t>
            </a:r>
          </a:p>
          <a:p>
            <a:pPr>
              <a:buNone/>
            </a:pPr>
            <a:r>
              <a:rPr lang="en-US" dirty="0" smtClean="0"/>
              <a:t>SSD PBIS Facilitator</a:t>
            </a:r>
          </a:p>
          <a:p>
            <a:pPr>
              <a:buNone/>
            </a:pPr>
            <a:r>
              <a:rPr lang="en-US" dirty="0" smtClean="0">
                <a:hlinkClick r:id="rId2"/>
              </a:rPr>
              <a:t>lrleonard@ssdmo.org</a:t>
            </a:r>
            <a:endParaRPr lang="en-US" dirty="0" smtClean="0"/>
          </a:p>
          <a:p>
            <a:pPr>
              <a:buNone/>
            </a:pPr>
            <a:endParaRPr lang="en-US" dirty="0"/>
          </a:p>
        </p:txBody>
      </p:sp>
      <p:pic>
        <p:nvPicPr>
          <p:cNvPr id="1026" name="Picture 2" descr="C:\Documents and Settings\leona.l\Local Settings\Temporary Internet Files\Content.IE5\1Y2DBDY8\MC900441498[1].png"/>
          <p:cNvPicPr>
            <a:picLocks noChangeAspect="1" noChangeArrowheads="1"/>
          </p:cNvPicPr>
          <p:nvPr/>
        </p:nvPicPr>
        <p:blipFill>
          <a:blip r:embed="rId3" cstate="print"/>
          <a:srcRect/>
          <a:stretch>
            <a:fillRect/>
          </a:stretch>
        </p:blipFill>
        <p:spPr bwMode="auto">
          <a:xfrm>
            <a:off x="5943600" y="3429000"/>
            <a:ext cx="2926080" cy="2926080"/>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oter Placeholder 1"/>
          <p:cNvSpPr>
            <a:spLocks noGrp="1"/>
          </p:cNvSpPr>
          <p:nvPr>
            <p:ph type="ftr" sz="quarter" idx="11"/>
          </p:nvPr>
        </p:nvSpPr>
        <p:spPr bwMode="auto">
          <a:noFill/>
          <a:ln>
            <a:miter lim="800000"/>
            <a:headEnd/>
            <a:tailEnd/>
          </a:ln>
        </p:spPr>
        <p:txBody>
          <a:bodyPr/>
          <a:lstStyle/>
          <a:p>
            <a:endParaRPr lang="en-US" smtClean="0">
              <a:ea typeface="ＭＳ Ｐゴシック" pitchFamily="34" charset="-128"/>
            </a:endParaRPr>
          </a:p>
        </p:txBody>
      </p:sp>
      <p:pic>
        <p:nvPicPr>
          <p:cNvPr id="112643" name="Picture 2" descr="https://encrypted-tbn2.google.com/images?q=tbn:ANd9GcTQ0zJYphO1V56FJqqPAVfFQ1PmXyi50h2_DYGNBLIzC7rG4yU7dA"/>
          <p:cNvPicPr>
            <a:picLocks noChangeAspect="1" noChangeArrowheads="1"/>
          </p:cNvPicPr>
          <p:nvPr/>
        </p:nvPicPr>
        <p:blipFill>
          <a:blip r:embed="rId2" cstate="print"/>
          <a:srcRect/>
          <a:stretch>
            <a:fillRect/>
          </a:stretch>
        </p:blipFill>
        <p:spPr bwMode="auto">
          <a:xfrm>
            <a:off x="1143000" y="762000"/>
            <a:ext cx="6553200" cy="546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Describing Newcomers Club</a:t>
            </a:r>
          </a:p>
          <a:p>
            <a:r>
              <a:rPr lang="en-US" dirty="0" smtClean="0"/>
              <a:t>Identifying Students</a:t>
            </a:r>
          </a:p>
          <a:p>
            <a:r>
              <a:rPr lang="en-US" dirty="0" smtClean="0"/>
              <a:t>Implementing the Intervention</a:t>
            </a:r>
          </a:p>
          <a:p>
            <a:r>
              <a:rPr lang="en-US" dirty="0" smtClean="0"/>
              <a:t>Progress Monitoring</a:t>
            </a:r>
          </a:p>
          <a:p>
            <a:r>
              <a:rPr lang="en-US" dirty="0" smtClean="0"/>
              <a:t>Generalization and Maintenance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690563"/>
          </a:xfrm>
        </p:spPr>
        <p:txBody>
          <a:bodyPr/>
          <a:lstStyle/>
          <a:p>
            <a:pPr algn="ctr" eaLnBrk="1" hangingPunct="1">
              <a:defRPr/>
            </a:pPr>
            <a:r>
              <a:rPr lang="en-US" sz="3600" dirty="0" smtClean="0">
                <a:ea typeface="ＭＳ Ｐゴシック" pitchFamily="34" charset="-128"/>
              </a:rPr>
              <a:t>BAT Scales &amp; Subscales</a:t>
            </a:r>
          </a:p>
        </p:txBody>
      </p:sp>
      <p:sp>
        <p:nvSpPr>
          <p:cNvPr id="81923" name="Content Placeholder 2"/>
          <p:cNvSpPr>
            <a:spLocks noGrp="1"/>
          </p:cNvSpPr>
          <p:nvPr>
            <p:ph idx="1"/>
          </p:nvPr>
        </p:nvSpPr>
        <p:spPr>
          <a:xfrm>
            <a:off x="990600" y="690563"/>
            <a:ext cx="7696200" cy="5435600"/>
          </a:xfrm>
        </p:spPr>
        <p:txBody>
          <a:bodyPr>
            <a:normAutofit fontScale="92500" lnSpcReduction="10000"/>
          </a:bodyPr>
          <a:lstStyle/>
          <a:p>
            <a:pPr eaLnBrk="1" hangingPunct="1"/>
            <a:r>
              <a:rPr lang="en-US" sz="2800" dirty="0" smtClean="0">
                <a:ea typeface="ＭＳ Ｐゴシック" pitchFamily="34" charset="-128"/>
              </a:rPr>
              <a:t>Tier 1 Implementation of SW-PBS</a:t>
            </a:r>
          </a:p>
          <a:p>
            <a:pPr eaLnBrk="1" hangingPunct="1"/>
            <a:r>
              <a:rPr lang="en-US" sz="2800" dirty="0" smtClean="0">
                <a:ea typeface="ＭＳ Ｐゴシック" pitchFamily="34" charset="-128"/>
              </a:rPr>
              <a:t>Tier 2 and 3 Foundations</a:t>
            </a:r>
          </a:p>
          <a:p>
            <a:pPr lvl="1" eaLnBrk="1" hangingPunct="1"/>
            <a:r>
              <a:rPr lang="en-US" sz="2400" dirty="0" smtClean="0">
                <a:ea typeface="ＭＳ Ｐゴシック" pitchFamily="34" charset="-128"/>
              </a:rPr>
              <a:t>Commitment</a:t>
            </a:r>
          </a:p>
          <a:p>
            <a:pPr lvl="1" eaLnBrk="1" hangingPunct="1"/>
            <a:r>
              <a:rPr lang="en-US" sz="2400" dirty="0" smtClean="0">
                <a:ea typeface="ＭＳ Ｐゴシック" pitchFamily="34" charset="-128"/>
              </a:rPr>
              <a:t>Student Identification</a:t>
            </a:r>
          </a:p>
          <a:p>
            <a:pPr lvl="1" eaLnBrk="1" hangingPunct="1"/>
            <a:r>
              <a:rPr lang="en-US" sz="2400" dirty="0" smtClean="0">
                <a:ea typeface="ＭＳ Ｐゴシック" pitchFamily="34" charset="-128"/>
              </a:rPr>
              <a:t>Monitoring &amp; Evaluation</a:t>
            </a:r>
          </a:p>
          <a:p>
            <a:pPr eaLnBrk="1" hangingPunct="1"/>
            <a:r>
              <a:rPr lang="en-US" sz="2800" b="1" dirty="0" smtClean="0">
                <a:ea typeface="ＭＳ Ｐゴシック" pitchFamily="34" charset="-128"/>
              </a:rPr>
              <a:t>Tier 2 Targeted Interventions</a:t>
            </a:r>
          </a:p>
          <a:p>
            <a:pPr lvl="1" eaLnBrk="1" hangingPunct="1"/>
            <a:r>
              <a:rPr lang="en-US" sz="2400" b="1" dirty="0" smtClean="0">
                <a:ea typeface="ＭＳ Ｐゴシック" pitchFamily="34" charset="-128"/>
              </a:rPr>
              <a:t>Tier 2 Support System</a:t>
            </a:r>
          </a:p>
          <a:p>
            <a:pPr lvl="1" eaLnBrk="1" hangingPunct="1"/>
            <a:r>
              <a:rPr lang="en-US" sz="2400" b="1" dirty="0" smtClean="0">
                <a:ea typeface="ＭＳ Ｐゴシック" pitchFamily="34" charset="-128"/>
              </a:rPr>
              <a:t>Main Tier 2 Strategy Implementation</a:t>
            </a:r>
          </a:p>
          <a:p>
            <a:pPr lvl="1" eaLnBrk="1" hangingPunct="1"/>
            <a:r>
              <a:rPr lang="en-US" sz="2400" b="1" dirty="0" smtClean="0">
                <a:ea typeface="ＭＳ Ｐゴシック" pitchFamily="34" charset="-128"/>
              </a:rPr>
              <a:t>Main Tier 2 Strategy Monitoring &amp; Evaluation</a:t>
            </a:r>
          </a:p>
          <a:p>
            <a:pPr eaLnBrk="1" hangingPunct="1"/>
            <a:r>
              <a:rPr lang="en-US" sz="2800" dirty="0" smtClean="0">
                <a:ea typeface="ＭＳ Ｐゴシック" pitchFamily="34" charset="-128"/>
              </a:rPr>
              <a:t>Tier 3 Intensive Interventions</a:t>
            </a:r>
          </a:p>
          <a:p>
            <a:pPr lvl="1" eaLnBrk="1" hangingPunct="1"/>
            <a:r>
              <a:rPr lang="en-US" sz="2400" dirty="0" smtClean="0">
                <a:ea typeface="ＭＳ Ｐゴシック" pitchFamily="34" charset="-128"/>
              </a:rPr>
              <a:t>Tier 3 Support System</a:t>
            </a:r>
          </a:p>
          <a:p>
            <a:pPr lvl="1" eaLnBrk="1" hangingPunct="1"/>
            <a:r>
              <a:rPr lang="en-US" sz="2400" dirty="0" smtClean="0">
                <a:ea typeface="ＭＳ Ｐゴシック" pitchFamily="34" charset="-128"/>
              </a:rPr>
              <a:t>Tier 3 Assessment &amp; Plan Development</a:t>
            </a:r>
          </a:p>
          <a:p>
            <a:pPr lvl="1" eaLnBrk="1" hangingPunct="1"/>
            <a:r>
              <a:rPr lang="en-US" sz="2400" dirty="0" smtClean="0">
                <a:ea typeface="ＭＳ Ｐゴシック" pitchFamily="34" charset="-128"/>
              </a:rPr>
              <a:t>Tier 3 Monitoring &amp; Evaluation</a:t>
            </a: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
        <p:nvSpPr>
          <p:cNvPr id="81924" name="Footer Placeholder 1"/>
          <p:cNvSpPr>
            <a:spLocks noGrp="1"/>
          </p:cNvSpPr>
          <p:nvPr>
            <p:ph type="ftr" sz="quarter" idx="11"/>
          </p:nvPr>
        </p:nvSpPr>
        <p:spPr bwMode="auto">
          <a:noFill/>
          <a:ln>
            <a:miter lim="800000"/>
            <a:headEnd/>
            <a:tailEnd/>
          </a:ln>
        </p:spPr>
        <p:txBody>
          <a:bodyPr/>
          <a:lstStyle/>
          <a:p>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914400" y="838200"/>
            <a:ext cx="7924800" cy="5669280"/>
          </a:xfrm>
          <a:prstGeom prst="rect">
            <a:avLst/>
          </a:prstGeom>
          <a:solidFill>
            <a:schemeClr val="bg1"/>
          </a:solidFill>
          <a:ln w="9525">
            <a:noFill/>
            <a:miter lim="800000"/>
            <a:headEnd/>
            <a:tailEnd/>
          </a:ln>
        </p:spPr>
      </p:pic>
      <p:sp>
        <p:nvSpPr>
          <p:cNvPr id="3" name="TextBox 2"/>
          <p:cNvSpPr txBox="1"/>
          <p:nvPr/>
        </p:nvSpPr>
        <p:spPr>
          <a:xfrm>
            <a:off x="3733800" y="1131332"/>
            <a:ext cx="2133600" cy="369332"/>
          </a:xfrm>
          <a:prstGeom prst="rect">
            <a:avLst/>
          </a:prstGeom>
          <a:solidFill>
            <a:schemeClr val="bg1"/>
          </a:solidFill>
        </p:spPr>
        <p:txBody>
          <a:bodyPr wrap="square" rtlCol="0">
            <a:spAutoFit/>
          </a:bodyPr>
          <a:lstStyle/>
          <a:p>
            <a:endParaRPr lang="en-US" dirty="0"/>
          </a:p>
        </p:txBody>
      </p:sp>
      <p:sp>
        <p:nvSpPr>
          <p:cNvPr id="4" name="TextBox 3"/>
          <p:cNvSpPr txBox="1"/>
          <p:nvPr/>
        </p:nvSpPr>
        <p:spPr>
          <a:xfrm>
            <a:off x="1524000" y="1676400"/>
            <a:ext cx="1219200" cy="369332"/>
          </a:xfrm>
          <a:prstGeom prst="rect">
            <a:avLst/>
          </a:prstGeom>
          <a:noFill/>
        </p:spPr>
        <p:txBody>
          <a:bodyPr wrap="square" rtlCol="0">
            <a:spAutoFit/>
          </a:bodyPr>
          <a:lstStyle/>
          <a:p>
            <a:endParaRPr lang="en-US" dirty="0">
              <a:solidFill>
                <a:srgbClr val="FFC000"/>
              </a:solidFill>
            </a:endParaRPr>
          </a:p>
        </p:txBody>
      </p:sp>
      <p:sp>
        <p:nvSpPr>
          <p:cNvPr id="7" name="TextBox 6"/>
          <p:cNvSpPr txBox="1"/>
          <p:nvPr/>
        </p:nvSpPr>
        <p:spPr>
          <a:xfrm>
            <a:off x="2286000" y="152400"/>
            <a:ext cx="5410200" cy="369332"/>
          </a:xfrm>
          <a:prstGeom prst="rect">
            <a:avLst/>
          </a:prstGeom>
          <a:noFill/>
        </p:spPr>
        <p:txBody>
          <a:bodyPr wrap="square" rtlCol="0">
            <a:spAutoFit/>
          </a:bodyPr>
          <a:lstStyle/>
          <a:p>
            <a:r>
              <a:rPr lang="en-US" dirty="0" smtClean="0"/>
              <a:t>Why Newcomers Club?  School Safety Survey Results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lstStyle/>
          <a:p>
            <a:r>
              <a:rPr lang="en-US" dirty="0" smtClean="0"/>
              <a:t>The purpose of Newcomers Club is to create a natural support for new students that enter the building throughout the year to learn the school-wide expectations for behavior in all educational environments.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7F717A73E9794C93DBE3D377D7678C" ma:contentTypeVersion="0" ma:contentTypeDescription="Create a new document." ma:contentTypeScope="" ma:versionID="8100093baf495962b1f93f5165bd3b2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F8A889F-4733-43DB-8516-A62F0A36F48C}">
  <ds:schemaRefs>
    <ds:schemaRef ds:uri="http://schemas.microsoft.com/sharepoint/v3/contenttype/forms"/>
  </ds:schemaRefs>
</ds:datastoreItem>
</file>

<file path=customXml/itemProps2.xml><?xml version="1.0" encoding="utf-8"?>
<ds:datastoreItem xmlns:ds="http://schemas.openxmlformats.org/officeDocument/2006/customXml" ds:itemID="{610E7FA3-4EEF-47A3-923A-26D52FA115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F66CA1B-60CB-4E72-91B0-6EEAB16D9A24}">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Solstice</Template>
  <TotalTime>607</TotalTime>
  <Words>4071</Words>
  <Application>Microsoft Office PowerPoint</Application>
  <PresentationFormat>On-screen Show (4:3)</PresentationFormat>
  <Paragraphs>647</Paragraphs>
  <Slides>59</Slides>
  <Notes>29</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Solstice</vt:lpstr>
      <vt:lpstr>Newcomers Club</vt:lpstr>
      <vt:lpstr>Slide 2</vt:lpstr>
      <vt:lpstr>We would like to thank…</vt:lpstr>
      <vt:lpstr>Participant Outcomes</vt:lpstr>
      <vt:lpstr>Student Outcomes</vt:lpstr>
      <vt:lpstr>Agenda</vt:lpstr>
      <vt:lpstr>BAT Scales &amp; Subscales</vt:lpstr>
      <vt:lpstr>Slide 8</vt:lpstr>
      <vt:lpstr>Rationale</vt:lpstr>
      <vt:lpstr>Critical Features of Newcomers Club</vt:lpstr>
      <vt:lpstr>Tier 2 Interventions</vt:lpstr>
      <vt:lpstr>Slide 12</vt:lpstr>
      <vt:lpstr>Newcomers Club Systems</vt:lpstr>
      <vt:lpstr>Social Skill Domains </vt:lpstr>
      <vt:lpstr>Intervention Guidelines</vt:lpstr>
      <vt:lpstr>Description </vt:lpstr>
      <vt:lpstr>Newcomers Club</vt:lpstr>
      <vt:lpstr>Identifying Students </vt:lpstr>
      <vt:lpstr>Intervention Guidelines</vt:lpstr>
      <vt:lpstr>Examine your school wide data.. </vt:lpstr>
      <vt:lpstr>Ambassador Selection Criteria</vt:lpstr>
      <vt:lpstr>Teacher Ambassadors</vt:lpstr>
      <vt:lpstr>For Pre K-Second Grade Student Adult Ambassador</vt:lpstr>
      <vt:lpstr>Selecting Student Ambassadors</vt:lpstr>
      <vt:lpstr>Intervention Guidelines</vt:lpstr>
      <vt:lpstr>Description and Entry Criteria</vt:lpstr>
      <vt:lpstr>Implementing the Intervention</vt:lpstr>
      <vt:lpstr>Implementation- Orientation Week</vt:lpstr>
      <vt:lpstr>First Two Weeks…</vt:lpstr>
      <vt:lpstr>Within the Month…</vt:lpstr>
      <vt:lpstr>Throughout the rest of the year…</vt:lpstr>
      <vt:lpstr>During the last month of school…</vt:lpstr>
      <vt:lpstr>Implementation Planning Activity</vt:lpstr>
      <vt:lpstr>Progress Monitoring </vt:lpstr>
      <vt:lpstr>Intervention Guidelines</vt:lpstr>
      <vt:lpstr>Social Validity for an Intervention</vt:lpstr>
      <vt:lpstr>Social Validity Surveys </vt:lpstr>
      <vt:lpstr>Family Social Validity Pre-Intervention</vt:lpstr>
      <vt:lpstr>Family Social Validity  Post-Intervention</vt:lpstr>
      <vt:lpstr>New Student  Social Validity</vt:lpstr>
      <vt:lpstr>Student Ambassador  Social Validity</vt:lpstr>
      <vt:lpstr>Interpreting Social Validity Surveys</vt:lpstr>
      <vt:lpstr>Progress Monitoring-Activity</vt:lpstr>
      <vt:lpstr>Intervention Guidelines</vt:lpstr>
      <vt:lpstr>Exiting Criteria</vt:lpstr>
      <vt:lpstr>Intervention Guidelines</vt:lpstr>
      <vt:lpstr>Exit criteria </vt:lpstr>
      <vt:lpstr>Exiting Considerations for Students</vt:lpstr>
      <vt:lpstr>Intervention Guidelines</vt:lpstr>
      <vt:lpstr>Exit Criteria</vt:lpstr>
      <vt:lpstr>Generalization/Maintenance</vt:lpstr>
      <vt:lpstr>Generalization &amp; Maintenance  of Intervention Outcomes</vt:lpstr>
      <vt:lpstr>Rationale for Generalization &amp; Maintenance</vt:lpstr>
      <vt:lpstr>Newcomers Club Big Ideas</vt:lpstr>
      <vt:lpstr>Intervention Guidelines</vt:lpstr>
      <vt:lpstr>Review</vt:lpstr>
      <vt:lpstr>Cue Use</vt:lpstr>
      <vt:lpstr>What questions do you have?</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dc:creator>
  <cp:lastModifiedBy>PCSetup</cp:lastModifiedBy>
  <cp:revision>63</cp:revision>
  <dcterms:created xsi:type="dcterms:W3CDTF">2012-11-15T14:23:12Z</dcterms:created>
  <dcterms:modified xsi:type="dcterms:W3CDTF">2013-06-11T21:04:32Z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0x0101001F7F717A73E9794C93DBE3D377D7678C</vt:lpwstr>
  </property>
</Properties>
</file>