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handoutMasterIdLst>
    <p:handoutMasterId r:id="rId35"/>
  </p:handoutMasterIdLst>
  <p:sldIdLst>
    <p:sldId id="573" r:id="rId5"/>
    <p:sldId id="575" r:id="rId6"/>
    <p:sldId id="576" r:id="rId7"/>
    <p:sldId id="554" r:id="rId8"/>
    <p:sldId id="366" r:id="rId9"/>
    <p:sldId id="580" r:id="rId10"/>
    <p:sldId id="577" r:id="rId11"/>
    <p:sldId id="555" r:id="rId12"/>
    <p:sldId id="582" r:id="rId13"/>
    <p:sldId id="565" r:id="rId14"/>
    <p:sldId id="556" r:id="rId15"/>
    <p:sldId id="557" r:id="rId16"/>
    <p:sldId id="558" r:id="rId17"/>
    <p:sldId id="564" r:id="rId18"/>
    <p:sldId id="559" r:id="rId19"/>
    <p:sldId id="560" r:id="rId20"/>
    <p:sldId id="561" r:id="rId21"/>
    <p:sldId id="567" r:id="rId22"/>
    <p:sldId id="568" r:id="rId23"/>
    <p:sldId id="562" r:id="rId24"/>
    <p:sldId id="569" r:id="rId25"/>
    <p:sldId id="570" r:id="rId26"/>
    <p:sldId id="571" r:id="rId27"/>
    <p:sldId id="572" r:id="rId28"/>
    <p:sldId id="507" r:id="rId29"/>
    <p:sldId id="578" r:id="rId30"/>
    <p:sldId id="581" r:id="rId31"/>
    <p:sldId id="440" r:id="rId32"/>
    <p:sldId id="579"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749" autoAdjust="0"/>
  </p:normalViewPr>
  <p:slideViewPr>
    <p:cSldViewPr snapToGrid="0" snapToObjects="1">
      <p:cViewPr>
        <p:scale>
          <a:sx n="75" d="100"/>
          <a:sy n="75" d="100"/>
        </p:scale>
        <p:origin x="-680"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4767C3A-9605-264B-9E2E-CFE57F74ECBD}" type="datetimeFigureOut">
              <a:rPr lang="en-US" smtClean="0"/>
              <a:t>12/1/14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9A3F30C-ED58-2943-BA35-915304EAF593}" type="slidenum">
              <a:rPr lang="en-US" smtClean="0"/>
              <a:t>‹#›</a:t>
            </a:fld>
            <a:endParaRPr lang="en-US"/>
          </a:p>
        </p:txBody>
      </p:sp>
    </p:spTree>
    <p:extLst>
      <p:ext uri="{BB962C8B-B14F-4D97-AF65-F5344CB8AC3E}">
        <p14:creationId xmlns:p14="http://schemas.microsoft.com/office/powerpoint/2010/main" val="2053482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EBC37B-AD56-7F44-867C-C609B051BD27}" type="datetimeFigureOut">
              <a:rPr lang="en-US" smtClean="0"/>
              <a:t>12/1/14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BE4607-2072-E14D-A2D4-834D545D3161}" type="slidenum">
              <a:rPr lang="en-US" smtClean="0"/>
              <a:t>‹#›</a:t>
            </a:fld>
            <a:endParaRPr lang="en-US" dirty="0"/>
          </a:p>
        </p:txBody>
      </p:sp>
    </p:spTree>
    <p:extLst>
      <p:ext uri="{BB962C8B-B14F-4D97-AF65-F5344CB8AC3E}">
        <p14:creationId xmlns:p14="http://schemas.microsoft.com/office/powerpoint/2010/main" val="37964042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note to school staff to help you understand what the MO</a:t>
            </a:r>
            <a:r>
              <a:rPr lang="en-US" baseline="0" dirty="0" smtClean="0"/>
              <a:t> SW-PBS Mini-Modules are and how they connect to the </a:t>
            </a:r>
            <a:r>
              <a:rPr lang="en-US" i="1" baseline="0" dirty="0" smtClean="0"/>
              <a:t>MO SW-PBS Team Workbook.</a:t>
            </a:r>
            <a:endParaRPr lang="en-US" i="1" dirty="0"/>
          </a:p>
        </p:txBody>
      </p:sp>
      <p:sp>
        <p:nvSpPr>
          <p:cNvPr id="4" name="Slide Number Placeholder 3"/>
          <p:cNvSpPr>
            <a:spLocks noGrp="1"/>
          </p:cNvSpPr>
          <p:nvPr>
            <p:ph type="sldNum" sz="quarter" idx="10"/>
          </p:nvPr>
        </p:nvSpPr>
        <p:spPr/>
        <p:txBody>
          <a:bodyPr/>
          <a:lstStyle/>
          <a:p>
            <a:fld id="{F8BE4607-2072-E14D-A2D4-834D545D3161}" type="slidenum">
              <a:rPr lang="en-US" smtClean="0"/>
              <a:t>1</a:t>
            </a:fld>
            <a:endParaRPr lang="en-US" dirty="0"/>
          </a:p>
        </p:txBody>
      </p:sp>
    </p:spTree>
    <p:extLst>
      <p:ext uri="{BB962C8B-B14F-4D97-AF65-F5344CB8AC3E}">
        <p14:creationId xmlns:p14="http://schemas.microsoft.com/office/powerpoint/2010/main" val="446855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Note to Presenter:</a:t>
            </a:r>
            <a:r>
              <a:rPr lang="en-US" b="1" baseline="0" dirty="0" smtClean="0"/>
              <a:t> </a:t>
            </a:r>
            <a:r>
              <a:rPr lang="en-US" dirty="0" smtClean="0"/>
              <a:t>See page</a:t>
            </a:r>
            <a:r>
              <a:rPr lang="en-US" baseline="0" dirty="0" smtClean="0"/>
              <a:t> 350 in the</a:t>
            </a:r>
            <a:r>
              <a:rPr lang="en-US" dirty="0" smtClean="0"/>
              <a:t> </a:t>
            </a:r>
            <a:r>
              <a:rPr lang="en-US" i="1" baseline="0" dirty="0" smtClean="0"/>
              <a:t>MO SW-PBS May 2014 Team Workbook </a:t>
            </a:r>
            <a:r>
              <a:rPr lang="en-US" dirty="0" smtClean="0"/>
              <a:t>for further explanation</a:t>
            </a:r>
            <a:r>
              <a:rPr lang="en-US" baseline="0" dirty="0" smtClean="0"/>
              <a:t> of Task Difficulty.</a:t>
            </a:r>
          </a:p>
          <a:p>
            <a:endParaRPr lang="en-US" dirty="0" smtClean="0"/>
          </a:p>
          <a:p>
            <a:r>
              <a:rPr lang="en-US" dirty="0" smtClean="0"/>
              <a:t>This slide clarifies</a:t>
            </a:r>
            <a:r>
              <a:rPr lang="en-US" baseline="0" dirty="0" smtClean="0"/>
              <a:t> the use of adjusting length or time.</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Research has demonstrated that decreasing the overall task length and offering periodic breaks to do something else can aide in decreasing problem behavior (Dunlap, Kern-Dun­lap, Clarke, &amp; Robbins, 1991). If evidence suggests this might be the case, the question to ask is, “Will the student be able to complete the assignment if time or assignment length adjustments are made?” If the answer is, “yes,” then some strategies can be tried</a:t>
            </a:r>
            <a:r>
              <a:rPr lang="en-US" sz="1200" kern="1200" baseline="0" dirty="0" smtClean="0">
                <a:solidFill>
                  <a:schemeClr val="tx1"/>
                </a:solidFill>
                <a:effectLst/>
                <a:latin typeface="+mn-lt"/>
                <a:ea typeface="+mn-ea"/>
                <a:cs typeface="+mn-cs"/>
              </a:rPr>
              <a:t> (on the next slide).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12</a:t>
            </a:fld>
            <a:endParaRPr lang="en-US" dirty="0"/>
          </a:p>
        </p:txBody>
      </p:sp>
    </p:spTree>
    <p:extLst>
      <p:ext uri="{BB962C8B-B14F-4D97-AF65-F5344CB8AC3E}">
        <p14:creationId xmlns:p14="http://schemas.microsoft.com/office/powerpoint/2010/main" val="3260302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ideas to address</a:t>
            </a:r>
            <a:r>
              <a:rPr lang="en-US" baseline="0" dirty="0" smtClean="0"/>
              <a:t> students who might be successful is assignment length or time are adjusted. </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decision of which strategy might be best is based on knowledge of the student and an understanding of how much practice is required to build fluency and demonstrate mastery. When learning goals can be achieved with a modified length of work or the time frame, much misbehavior may be eliminated.</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Ask participants if they have any other ideas to share. </a:t>
            </a:r>
            <a:r>
              <a:rPr lang="en-US" dirty="0" smtClean="0"/>
              <a:t>Add your own concrete examples of these strategies.</a:t>
            </a:r>
          </a:p>
          <a:p>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13</a:t>
            </a:fld>
            <a:endParaRPr lang="en-US" dirty="0"/>
          </a:p>
        </p:txBody>
      </p:sp>
    </p:spTree>
    <p:extLst>
      <p:ext uri="{BB962C8B-B14F-4D97-AF65-F5344CB8AC3E}">
        <p14:creationId xmlns:p14="http://schemas.microsoft.com/office/powerpoint/2010/main" val="1731099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 participants 5 minutes for this reflection activity. </a:t>
            </a:r>
          </a:p>
          <a:p>
            <a:endParaRPr lang="en-US" dirty="0" smtClean="0"/>
          </a:p>
          <a:p>
            <a:r>
              <a:rPr lang="en-US" dirty="0" smtClean="0"/>
              <a:t>The </a:t>
            </a:r>
            <a:r>
              <a:rPr lang="en-US" b="1" dirty="0" smtClean="0"/>
              <a:t>handout</a:t>
            </a:r>
            <a:r>
              <a:rPr lang="en-US" dirty="0" smtClean="0"/>
              <a:t> entitled </a:t>
            </a:r>
            <a:r>
              <a:rPr lang="en-US" i="1" dirty="0" smtClean="0"/>
              <a:t>Task</a:t>
            </a:r>
            <a:r>
              <a:rPr lang="en-US" i="1" baseline="0" dirty="0" smtClean="0"/>
              <a:t> Difficulty Personal Reflections </a:t>
            </a:r>
            <a:r>
              <a:rPr lang="en-US" baseline="0" dirty="0" smtClean="0"/>
              <a:t>will be used with this activity. The back of that handout list strategies to consider. </a:t>
            </a:r>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14</a:t>
            </a:fld>
            <a:endParaRPr lang="en-US" dirty="0"/>
          </a:p>
        </p:txBody>
      </p:sp>
    </p:spTree>
    <p:extLst>
      <p:ext uri="{BB962C8B-B14F-4D97-AF65-F5344CB8AC3E}">
        <p14:creationId xmlns:p14="http://schemas.microsoft.com/office/powerpoint/2010/main" val="1902789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Note to Presenter:</a:t>
            </a:r>
            <a:r>
              <a:rPr lang="en-US" b="1" baseline="0" dirty="0" smtClean="0"/>
              <a:t> </a:t>
            </a:r>
            <a:r>
              <a:rPr lang="en-US" dirty="0" smtClean="0"/>
              <a:t>See page</a:t>
            </a:r>
            <a:r>
              <a:rPr lang="en-US" baseline="0" dirty="0" smtClean="0"/>
              <a:t> 350 in the</a:t>
            </a:r>
            <a:r>
              <a:rPr lang="en-US" dirty="0" smtClean="0"/>
              <a:t> </a:t>
            </a:r>
            <a:r>
              <a:rPr lang="en-US" i="1" baseline="0" dirty="0" smtClean="0"/>
              <a:t>MO SW-PBS May 2014 Team Workbook </a:t>
            </a:r>
            <a:r>
              <a:rPr lang="en-US" dirty="0" smtClean="0"/>
              <a:t>for further explanation</a:t>
            </a:r>
            <a:r>
              <a:rPr lang="en-US" baseline="0" dirty="0" smtClean="0"/>
              <a:t> of Response Mode.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This slide clarifies</a:t>
            </a:r>
            <a:r>
              <a:rPr lang="en-US" baseline="0" dirty="0" smtClean="0"/>
              <a:t> the use of adjusting the response mode.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F8BE4607-2072-E14D-A2D4-834D545D3161}" type="slidenum">
              <a:rPr lang="en-US" smtClean="0"/>
              <a:t>15</a:t>
            </a:fld>
            <a:endParaRPr lang="en-US" dirty="0"/>
          </a:p>
        </p:txBody>
      </p:sp>
    </p:spTree>
    <p:extLst>
      <p:ext uri="{BB962C8B-B14F-4D97-AF65-F5344CB8AC3E}">
        <p14:creationId xmlns:p14="http://schemas.microsoft.com/office/powerpoint/2010/main" val="4196770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Note to Presenter:</a:t>
            </a:r>
            <a:r>
              <a:rPr lang="en-US" b="1" baseline="0" dirty="0" smtClean="0"/>
              <a:t> </a:t>
            </a:r>
            <a:r>
              <a:rPr lang="en-US" dirty="0" smtClean="0"/>
              <a:t>See page</a:t>
            </a:r>
            <a:r>
              <a:rPr lang="en-US" baseline="0" dirty="0" smtClean="0"/>
              <a:t> 350 in the</a:t>
            </a:r>
            <a:r>
              <a:rPr lang="en-US" dirty="0" smtClean="0"/>
              <a:t> </a:t>
            </a:r>
            <a:r>
              <a:rPr lang="en-US" i="1" baseline="0" dirty="0" smtClean="0"/>
              <a:t>MO SW-PBS May 2014 Team Workbook </a:t>
            </a:r>
            <a:r>
              <a:rPr lang="en-US" dirty="0" smtClean="0"/>
              <a:t>for further explanation</a:t>
            </a:r>
            <a:r>
              <a:rPr lang="en-US" baseline="0" dirty="0" smtClean="0"/>
              <a:t> of Response Mode.</a:t>
            </a:r>
          </a:p>
          <a:p>
            <a:endParaRPr lang="en-US" dirty="0" smtClean="0"/>
          </a:p>
          <a:p>
            <a:r>
              <a:rPr lang="en-US" dirty="0" smtClean="0"/>
              <a:t>Response</a:t>
            </a:r>
            <a:r>
              <a:rPr lang="en-US" baseline="0" dirty="0" smtClean="0"/>
              <a:t> mode is broken down into Reading and Writing. </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Again, the strategy selection is based upon the unique students needs and ensuring task integrity.</a:t>
            </a:r>
            <a:endParaRPr lang="en-US" baseline="0" dirty="0" smtClean="0"/>
          </a:p>
          <a:p>
            <a:endParaRPr lang="en-US" baseline="0" dirty="0" smtClean="0"/>
          </a:p>
          <a:p>
            <a:r>
              <a:rPr lang="en-US" baseline="0" dirty="0" smtClean="0"/>
              <a:t>Ask participants if they other ideas to share. </a:t>
            </a:r>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16</a:t>
            </a:fld>
            <a:endParaRPr lang="en-US" dirty="0"/>
          </a:p>
        </p:txBody>
      </p:sp>
    </p:spTree>
    <p:extLst>
      <p:ext uri="{BB962C8B-B14F-4D97-AF65-F5344CB8AC3E}">
        <p14:creationId xmlns:p14="http://schemas.microsoft.com/office/powerpoint/2010/main" val="3676688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Again, the strategy selection is based upon the unique students needs and ensuring task integrity.</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Ask participants if they other ideas to share. </a:t>
            </a:r>
          </a:p>
          <a:p>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17</a:t>
            </a:fld>
            <a:endParaRPr lang="en-US" dirty="0"/>
          </a:p>
        </p:txBody>
      </p:sp>
    </p:spTree>
    <p:extLst>
      <p:ext uri="{BB962C8B-B14F-4D97-AF65-F5344CB8AC3E}">
        <p14:creationId xmlns:p14="http://schemas.microsoft.com/office/powerpoint/2010/main" val="37086141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Give participants 5 minutes for this reflection activity.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a:t>
            </a:r>
            <a:r>
              <a:rPr lang="en-US" b="1" dirty="0" smtClean="0"/>
              <a:t>handout</a:t>
            </a:r>
            <a:r>
              <a:rPr lang="en-US" dirty="0" smtClean="0"/>
              <a:t> entitled </a:t>
            </a:r>
            <a:r>
              <a:rPr lang="en-US" i="1" dirty="0" smtClean="0"/>
              <a:t>Task</a:t>
            </a:r>
            <a:r>
              <a:rPr lang="en-US" i="1" baseline="0" dirty="0" smtClean="0"/>
              <a:t> Difficulty Personal Reflections </a:t>
            </a:r>
            <a:r>
              <a:rPr lang="en-US" baseline="0" dirty="0" smtClean="0"/>
              <a:t>will be used with this activity. The back of that handout list strategies to consider.</a:t>
            </a:r>
            <a:endParaRPr lang="en-US" dirty="0" smtClean="0"/>
          </a:p>
          <a:p>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18</a:t>
            </a:fld>
            <a:endParaRPr lang="en-US" dirty="0"/>
          </a:p>
        </p:txBody>
      </p:sp>
    </p:spTree>
    <p:extLst>
      <p:ext uri="{BB962C8B-B14F-4D97-AF65-F5344CB8AC3E}">
        <p14:creationId xmlns:p14="http://schemas.microsoft.com/office/powerpoint/2010/main" val="1902789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Note to Presenter:</a:t>
            </a:r>
            <a:r>
              <a:rPr lang="en-US" b="1" baseline="0" dirty="0" smtClean="0"/>
              <a:t> </a:t>
            </a:r>
            <a:r>
              <a:rPr lang="en-US" dirty="0" smtClean="0"/>
              <a:t>See page</a:t>
            </a:r>
            <a:r>
              <a:rPr lang="en-US" baseline="0" dirty="0" smtClean="0"/>
              <a:t> 351 in the</a:t>
            </a:r>
            <a:r>
              <a:rPr lang="en-US" dirty="0" smtClean="0"/>
              <a:t> </a:t>
            </a:r>
            <a:r>
              <a:rPr lang="en-US" i="1" baseline="0" dirty="0" smtClean="0"/>
              <a:t>MO SW-PBS May 2014 Team Workbook </a:t>
            </a:r>
            <a:r>
              <a:rPr lang="en-US" dirty="0" smtClean="0"/>
              <a:t>for further explanation</a:t>
            </a:r>
            <a:r>
              <a:rPr lang="en-US" baseline="0" dirty="0" smtClean="0"/>
              <a:t> of Increased Instruction or Practice.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This slide clarifies</a:t>
            </a:r>
            <a:r>
              <a:rPr lang="en-US" baseline="0" dirty="0" smtClean="0"/>
              <a:t> the use of increase instruction or practice. In college, some of us may have experienced a mismatch between our current stage of learning and how the professor was teaching. It may have been new material and we were at the acquisition level.  If you experienced that, it may have felt like the teacher was going at lightening speed.  If you were brave you may have asked the professor to repeat an idea or concept.  You needed increase instruction.  Some of our students experience this mismatch too. It is then our job to identify those students who might need more instruction or practice.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F8BE4607-2072-E14D-A2D4-834D545D3161}" type="slidenum">
              <a:rPr lang="en-US" smtClean="0"/>
              <a:t>19</a:t>
            </a:fld>
            <a:endParaRPr lang="en-US" dirty="0"/>
          </a:p>
        </p:txBody>
      </p:sp>
    </p:spTree>
    <p:extLst>
      <p:ext uri="{BB962C8B-B14F-4D97-AF65-F5344CB8AC3E}">
        <p14:creationId xmlns:p14="http://schemas.microsoft.com/office/powerpoint/2010/main" val="4196770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Offer any concrete</a:t>
            </a:r>
            <a:r>
              <a:rPr lang="en-US" baseline="0" dirty="0" smtClean="0"/>
              <a:t> examples you have. </a:t>
            </a:r>
          </a:p>
          <a:p>
            <a:endParaRPr lang="en-US" baseline="0" dirty="0" smtClean="0"/>
          </a:p>
          <a:p>
            <a:r>
              <a:rPr lang="en-US" baseline="0" dirty="0" smtClean="0"/>
              <a:t>Ask participants to share ways they have provided extra instruction or practice to help students be successful. </a:t>
            </a:r>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20</a:t>
            </a:fld>
            <a:endParaRPr lang="en-US" dirty="0"/>
          </a:p>
        </p:txBody>
      </p:sp>
    </p:spTree>
    <p:extLst>
      <p:ext uri="{BB962C8B-B14F-4D97-AF65-F5344CB8AC3E}">
        <p14:creationId xmlns:p14="http://schemas.microsoft.com/office/powerpoint/2010/main" val="2393409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Give participants 5 minutes for this reflection activity.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a:t>
            </a:r>
            <a:r>
              <a:rPr lang="en-US" b="1" dirty="0" smtClean="0"/>
              <a:t>handout </a:t>
            </a:r>
            <a:r>
              <a:rPr lang="en-US" dirty="0" smtClean="0"/>
              <a:t>entitled </a:t>
            </a:r>
            <a:r>
              <a:rPr lang="en-US" i="1" dirty="0" smtClean="0"/>
              <a:t>Task</a:t>
            </a:r>
            <a:r>
              <a:rPr lang="en-US" i="1" baseline="0" dirty="0" smtClean="0"/>
              <a:t> Difficulty Personal Reflections </a:t>
            </a:r>
            <a:r>
              <a:rPr lang="en-US" baseline="0" dirty="0" smtClean="0"/>
              <a:t>will be used with this activity. The back of that handout lists strategies to consider.</a:t>
            </a:r>
            <a:endParaRPr lang="en-US" dirty="0" smtClean="0"/>
          </a:p>
          <a:p>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21</a:t>
            </a:fld>
            <a:endParaRPr lang="en-US" dirty="0"/>
          </a:p>
        </p:txBody>
      </p:sp>
    </p:spTree>
    <p:extLst>
      <p:ext uri="{BB962C8B-B14F-4D97-AF65-F5344CB8AC3E}">
        <p14:creationId xmlns:p14="http://schemas.microsoft.com/office/powerpoint/2010/main" val="1902789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a:t>
            </a:r>
            <a:r>
              <a:rPr lang="en-US" baseline="0" dirty="0" smtClean="0"/>
              <a:t> to think of some task that is really, really hard for them to do.  </a:t>
            </a:r>
          </a:p>
          <a:p>
            <a:r>
              <a:rPr lang="en-US" baseline="0" dirty="0" smtClean="0"/>
              <a:t>Then ask them to think about what they do to complete the task.  Give a personal example of when you broke the task up, did a little then came back to it later.  Have a few people share out.  Did anyone give an example that would be considered misbehavior? </a:t>
            </a:r>
          </a:p>
          <a:p>
            <a:r>
              <a:rPr lang="en-US" baseline="0" dirty="0" smtClean="0"/>
              <a:t>School is really hard for some students and for them it is like doing these difficult tasks that were just shared.  Think how stressful each day must be for them.  Today we are going to talk about ways we can make students more successful. </a:t>
            </a:r>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4</a:t>
            </a:fld>
            <a:endParaRPr lang="en-US" dirty="0"/>
          </a:p>
        </p:txBody>
      </p:sp>
    </p:spTree>
    <p:extLst>
      <p:ext uri="{BB962C8B-B14F-4D97-AF65-F5344CB8AC3E}">
        <p14:creationId xmlns:p14="http://schemas.microsoft.com/office/powerpoint/2010/main" val="25501777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Ask participants to independently decide strategies that might be tried to help Dalton. Remind participants about the strategy ideas provided in the </a:t>
            </a:r>
            <a:r>
              <a:rPr lang="en-US" i="1" baseline="0" dirty="0" smtClean="0"/>
              <a:t>Task Difficulty Personal Reflection </a:t>
            </a:r>
            <a:r>
              <a:rPr lang="en-US" baseline="0" dirty="0" smtClean="0"/>
              <a:t>handout. After a few minutes, ask participants to share their answers</a:t>
            </a:r>
            <a:r>
              <a:rPr lang="en-US" sz="1200" i="1" kern="1200" baseline="0" dirty="0" smtClean="0">
                <a:solidFill>
                  <a:schemeClr val="tx1"/>
                </a:solidFill>
                <a:effectLst/>
                <a:latin typeface="+mn-lt"/>
                <a:ea typeface="+mn-ea"/>
                <a:cs typeface="+mn-cs"/>
              </a:rPr>
              <a:t>. </a:t>
            </a:r>
          </a:p>
          <a:p>
            <a:endParaRPr lang="en-US" sz="1200" i="1"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answer:  Dalton is having trouble writing and a different response mode might help him be success, such as recording his answers or having another student write Dalton’s dictated answers.  Using a computer might help him too. </a:t>
            </a:r>
          </a:p>
          <a:p>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22</a:t>
            </a:fld>
            <a:endParaRPr lang="en-US" dirty="0"/>
          </a:p>
        </p:txBody>
      </p:sp>
    </p:spTree>
    <p:extLst>
      <p:ext uri="{BB962C8B-B14F-4D97-AF65-F5344CB8AC3E}">
        <p14:creationId xmlns:p14="http://schemas.microsoft.com/office/powerpoint/2010/main" val="21223172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Tell participants they can use the </a:t>
            </a:r>
            <a:r>
              <a:rPr lang="en-US" b="1" baseline="0" dirty="0" smtClean="0"/>
              <a:t>handout</a:t>
            </a:r>
            <a:r>
              <a:rPr lang="en-US" baseline="0" dirty="0" smtClean="0"/>
              <a:t> </a:t>
            </a:r>
            <a:r>
              <a:rPr lang="en-US" sz="1200" i="1" kern="1200" dirty="0" smtClean="0">
                <a:solidFill>
                  <a:schemeClr val="tx1"/>
                </a:solidFill>
                <a:effectLst/>
                <a:latin typeface="+mn-lt"/>
                <a:ea typeface="+mn-ea"/>
                <a:cs typeface="+mn-cs"/>
              </a:rPr>
              <a:t>Effective Classroom Practice - Task Difficulty</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Example Vignettes </a:t>
            </a:r>
            <a:r>
              <a:rPr lang="en-US" sz="1200" i="0" kern="1200" dirty="0" smtClean="0">
                <a:solidFill>
                  <a:schemeClr val="tx1"/>
                </a:solidFill>
                <a:effectLst/>
                <a:latin typeface="+mn-lt"/>
                <a:ea typeface="+mn-ea"/>
                <a:cs typeface="+mn-cs"/>
              </a:rPr>
              <a:t>to</a:t>
            </a:r>
            <a:r>
              <a:rPr lang="en-US" sz="1200" i="0" kern="1200" baseline="0" dirty="0" smtClean="0">
                <a:solidFill>
                  <a:schemeClr val="tx1"/>
                </a:solidFill>
                <a:effectLst/>
                <a:latin typeface="+mn-lt"/>
                <a:ea typeface="+mn-ea"/>
                <a:cs typeface="+mn-cs"/>
              </a:rPr>
              <a:t> complete this activity</a:t>
            </a:r>
            <a:r>
              <a:rPr lang="en-US" sz="1200" i="1" kern="1200" baseline="0" dirty="0" smtClean="0">
                <a:solidFill>
                  <a:schemeClr val="tx1"/>
                </a:solidFill>
                <a:effectLst/>
                <a:latin typeface="+mn-lt"/>
                <a:ea typeface="+mn-ea"/>
                <a:cs typeface="+mn-cs"/>
              </a:rPr>
              <a:t>. </a:t>
            </a:r>
          </a:p>
          <a:p>
            <a:endParaRPr lang="en-US" sz="1200" i="1" kern="1200" baseline="0" dirty="0" smtClean="0">
              <a:solidFill>
                <a:schemeClr val="tx1"/>
              </a:solidFill>
              <a:effectLst/>
              <a:latin typeface="+mn-lt"/>
              <a:ea typeface="+mn-ea"/>
              <a:cs typeface="+mn-cs"/>
            </a:endParaRPr>
          </a:p>
          <a:p>
            <a:r>
              <a:rPr lang="en-US" sz="1200" i="0" kern="1200" baseline="0" dirty="0" smtClean="0">
                <a:solidFill>
                  <a:schemeClr val="tx1"/>
                </a:solidFill>
                <a:effectLst/>
                <a:latin typeface="+mn-lt"/>
                <a:ea typeface="+mn-ea"/>
                <a:cs typeface="+mn-cs"/>
              </a:rPr>
              <a:t>Allow 10 minutes for this activity.  If time is short, you could divide into 3 different groups and have pairs within those groups work on one vignette. </a:t>
            </a:r>
            <a:endParaRPr lang="en-US" sz="120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8BE4607-2072-E14D-A2D4-834D545D3161}" type="slidenum">
              <a:rPr lang="en-US" smtClean="0"/>
              <a:t>23</a:t>
            </a:fld>
            <a:endParaRPr lang="en-US" dirty="0"/>
          </a:p>
        </p:txBody>
      </p:sp>
    </p:spTree>
    <p:extLst>
      <p:ext uri="{BB962C8B-B14F-4D97-AF65-F5344CB8AC3E}">
        <p14:creationId xmlns:p14="http://schemas.microsoft.com/office/powerpoint/2010/main" val="21223172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Tell participants they can use the </a:t>
            </a:r>
            <a:r>
              <a:rPr lang="en-US" b="1" baseline="0" dirty="0" smtClean="0"/>
              <a:t>handout</a:t>
            </a:r>
            <a:r>
              <a:rPr lang="en-US" baseline="0" dirty="0" smtClean="0"/>
              <a:t> </a:t>
            </a:r>
            <a:r>
              <a:rPr lang="en-US" sz="1200" i="1" kern="1200" dirty="0" smtClean="0">
                <a:solidFill>
                  <a:schemeClr val="tx1"/>
                </a:solidFill>
                <a:effectLst/>
                <a:latin typeface="+mn-lt"/>
                <a:ea typeface="+mn-ea"/>
                <a:cs typeface="+mn-cs"/>
              </a:rPr>
              <a:t>Effective Classroom Practice - Task Difficulty</a:t>
            </a:r>
            <a:r>
              <a:rPr lang="en-US" sz="1200" i="1" kern="1200" baseline="0" dirty="0" smtClean="0">
                <a:solidFill>
                  <a:schemeClr val="tx1"/>
                </a:solidFill>
                <a:effectLst/>
                <a:latin typeface="+mn-lt"/>
                <a:ea typeface="+mn-ea"/>
                <a:cs typeface="+mn-cs"/>
              </a:rPr>
              <a:t> </a:t>
            </a:r>
            <a:r>
              <a:rPr lang="en-US" sz="1200" i="1" dirty="0" smtClean="0"/>
              <a:t>Addressing Task Difficulty in Your Classroom</a:t>
            </a:r>
            <a:r>
              <a:rPr lang="en-US" sz="1200" dirty="0" smtClean="0"/>
              <a:t> handout  </a:t>
            </a:r>
            <a:r>
              <a:rPr lang="en-US" sz="1200" i="0" kern="1200" dirty="0" smtClean="0">
                <a:solidFill>
                  <a:schemeClr val="tx1"/>
                </a:solidFill>
                <a:effectLst/>
                <a:latin typeface="+mn-lt"/>
                <a:ea typeface="+mn-ea"/>
                <a:cs typeface="+mn-cs"/>
              </a:rPr>
              <a:t>to</a:t>
            </a:r>
            <a:r>
              <a:rPr lang="en-US" sz="1200" i="0" kern="1200" baseline="0" dirty="0" smtClean="0">
                <a:solidFill>
                  <a:schemeClr val="tx1"/>
                </a:solidFill>
                <a:effectLst/>
                <a:latin typeface="+mn-lt"/>
                <a:ea typeface="+mn-ea"/>
                <a:cs typeface="+mn-cs"/>
              </a:rPr>
              <a:t> complete this activity</a:t>
            </a:r>
            <a:r>
              <a:rPr lang="en-US" sz="1200" i="1" kern="1200" baseline="0" dirty="0" smtClean="0">
                <a:solidFill>
                  <a:schemeClr val="tx1"/>
                </a:solidFill>
                <a:effectLst/>
                <a:latin typeface="+mn-lt"/>
                <a:ea typeface="+mn-ea"/>
                <a:cs typeface="+mn-cs"/>
              </a:rPr>
              <a:t>. </a:t>
            </a:r>
          </a:p>
          <a:p>
            <a:endParaRPr lang="en-US" sz="1200" i="1" kern="1200" baseline="0" dirty="0" smtClean="0">
              <a:solidFill>
                <a:schemeClr val="tx1"/>
              </a:solidFill>
              <a:effectLst/>
              <a:latin typeface="+mn-lt"/>
              <a:ea typeface="+mn-ea"/>
              <a:cs typeface="+mn-cs"/>
            </a:endParaRPr>
          </a:p>
          <a:p>
            <a:r>
              <a:rPr lang="en-US" sz="1200" i="0" kern="1200" baseline="0" dirty="0" smtClean="0">
                <a:solidFill>
                  <a:schemeClr val="tx1"/>
                </a:solidFill>
                <a:effectLst/>
                <a:latin typeface="+mn-lt"/>
                <a:ea typeface="+mn-ea"/>
                <a:cs typeface="+mn-cs"/>
              </a:rPr>
              <a:t>Allow 10 minutes for this activity.</a:t>
            </a:r>
            <a:endParaRPr lang="en-US" sz="120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8BE4607-2072-E14D-A2D4-834D545D3161}" type="slidenum">
              <a:rPr lang="en-US" smtClean="0"/>
              <a:t>24</a:t>
            </a:fld>
            <a:endParaRPr lang="en-US" dirty="0"/>
          </a:p>
        </p:txBody>
      </p:sp>
    </p:spTree>
    <p:extLst>
      <p:ext uri="{BB962C8B-B14F-4D97-AF65-F5344CB8AC3E}">
        <p14:creationId xmlns:p14="http://schemas.microsoft.com/office/powerpoint/2010/main" val="21223172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As</a:t>
            </a:r>
            <a:r>
              <a:rPr lang="en-US" baseline="0" dirty="0" smtClean="0"/>
              <a:t>k participants if they have questions.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If they ask a question that you do not know, assure them you will call your regional PBIS consultant and get an answer.</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671C2EB1-22DB-A546-9453-0C5C2A32182C}" type="slidenum">
              <a:rPr lang="en-US" smtClean="0"/>
              <a:t>25</a:t>
            </a:fld>
            <a:endParaRPr lang="en-US" dirty="0"/>
          </a:p>
        </p:txBody>
      </p:sp>
    </p:spTree>
    <p:extLst>
      <p:ext uri="{BB962C8B-B14F-4D97-AF65-F5344CB8AC3E}">
        <p14:creationId xmlns:p14="http://schemas.microsoft.com/office/powerpoint/2010/main" val="9549039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are the outcomes or things we wanted you to know or be able to do as a result of learning about Activity Sequencing and Choice. I hope we accomplished these outcomes. </a:t>
            </a:r>
            <a:endParaRPr lang="en-US" dirty="0"/>
          </a:p>
        </p:txBody>
      </p:sp>
      <p:sp>
        <p:nvSpPr>
          <p:cNvPr id="4" name="Slide Number Placeholder 3"/>
          <p:cNvSpPr>
            <a:spLocks noGrp="1"/>
          </p:cNvSpPr>
          <p:nvPr>
            <p:ph type="sldNum" sz="quarter" idx="10"/>
          </p:nvPr>
        </p:nvSpPr>
        <p:spPr/>
        <p:txBody>
          <a:bodyPr/>
          <a:lstStyle/>
          <a:p>
            <a:fld id="{BC0BDB5B-8A69-DA49-B3FA-F9DE6EC936B5}" type="slidenum">
              <a:rPr lang="en-US" smtClean="0"/>
              <a:t>26</a:t>
            </a:fld>
            <a:endParaRPr lang="en-US" dirty="0"/>
          </a:p>
        </p:txBody>
      </p:sp>
    </p:spTree>
    <p:extLst>
      <p:ext uri="{BB962C8B-B14F-4D97-AF65-F5344CB8AC3E}">
        <p14:creationId xmlns:p14="http://schemas.microsoft.com/office/powerpoint/2010/main" val="4098006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are</a:t>
            </a:r>
            <a:endParaRPr lang="en-US" dirty="0"/>
          </a:p>
        </p:txBody>
      </p:sp>
      <p:sp>
        <p:nvSpPr>
          <p:cNvPr id="4" name="Slide Number Placeholder 3"/>
          <p:cNvSpPr>
            <a:spLocks noGrp="1"/>
          </p:cNvSpPr>
          <p:nvPr>
            <p:ph type="sldNum" sz="quarter" idx="10"/>
          </p:nvPr>
        </p:nvSpPr>
        <p:spPr/>
        <p:txBody>
          <a:bodyPr/>
          <a:lstStyle/>
          <a:p>
            <a:fld id="{BC0BDB5B-8A69-DA49-B3FA-F9DE6EC936B5}" type="slidenum">
              <a:rPr lang="en-US" smtClean="0"/>
              <a:t>27</a:t>
            </a:fld>
            <a:endParaRPr lang="en-US" dirty="0"/>
          </a:p>
        </p:txBody>
      </p:sp>
    </p:spTree>
    <p:extLst>
      <p:ext uri="{BB962C8B-B14F-4D97-AF65-F5344CB8AC3E}">
        <p14:creationId xmlns:p14="http://schemas.microsoft.com/office/powerpoint/2010/main" val="4098006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Missouri </a:t>
            </a:r>
            <a:r>
              <a:rPr lang="en-US" baseline="0" dirty="0" err="1" smtClean="0"/>
              <a:t>Schoolwide</a:t>
            </a:r>
            <a:r>
              <a:rPr lang="en-US" baseline="0" dirty="0" smtClean="0"/>
              <a:t> Positive Behavior Support initiative has a wonderful website which is a great resource for all of us. There is more information about effective classroom practices at this address. </a:t>
            </a:r>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28</a:t>
            </a:fld>
            <a:endParaRPr lang="en-US" dirty="0"/>
          </a:p>
        </p:txBody>
      </p:sp>
    </p:spTree>
    <p:extLst>
      <p:ext uri="{BB962C8B-B14F-4D97-AF65-F5344CB8AC3E}">
        <p14:creationId xmlns:p14="http://schemas.microsoft.com/office/powerpoint/2010/main" val="2366426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It is recommended you provide some kind of follow up activity. </a:t>
            </a:r>
            <a:r>
              <a:rPr lang="en-US" dirty="0" smtClean="0"/>
              <a:t>Create your own slide</a:t>
            </a:r>
            <a:r>
              <a:rPr lang="en-US" baseline="0" dirty="0" smtClean="0"/>
              <a:t> to describe:</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what expectations your PBIS leadership team and/or administrator have for each teacher to develop lessons that have strategies to adjust the task difficulty in them.</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what data will be collected to know level of implementation? --</a:t>
            </a:r>
            <a:endParaRPr lang="en-US" dirty="0" smtClean="0"/>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dirty="0" smtClean="0"/>
              <a:t>Don’t forget to share how you</a:t>
            </a:r>
            <a:r>
              <a:rPr lang="en-US" baseline="0" dirty="0" smtClean="0"/>
              <a:t> will share the results of the follow up with teachers and how you will celebrate when your goals have been achieved. </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Delete this slide if your school does not plan to do any follow</a:t>
            </a:r>
            <a:r>
              <a:rPr lang="en-US" baseline="0" dirty="0" smtClean="0"/>
              <a:t> up activities.</a:t>
            </a:r>
            <a:endParaRPr lang="en-US" dirty="0" smtClean="0"/>
          </a:p>
          <a:p>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29</a:t>
            </a:fld>
            <a:endParaRPr lang="en-US" dirty="0"/>
          </a:p>
        </p:txBody>
      </p:sp>
    </p:spTree>
    <p:extLst>
      <p:ext uri="{BB962C8B-B14F-4D97-AF65-F5344CB8AC3E}">
        <p14:creationId xmlns:p14="http://schemas.microsoft.com/office/powerpoint/2010/main" val="2366426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the list of research-based effective classroom practices.  Today we are going to focus</a:t>
            </a:r>
            <a:r>
              <a:rPr lang="en-US" baseline="0" dirty="0" smtClean="0"/>
              <a:t> on Task Difficulty</a:t>
            </a:r>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5</a:t>
            </a:fld>
            <a:endParaRPr lang="en-US" dirty="0"/>
          </a:p>
        </p:txBody>
      </p:sp>
    </p:spTree>
    <p:extLst>
      <p:ext uri="{BB962C8B-B14F-4D97-AF65-F5344CB8AC3E}">
        <p14:creationId xmlns:p14="http://schemas.microsoft.com/office/powerpoint/2010/main" val="2366426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are the outcomes or things we want you to know or be able to do as a result of learning about task difficulty. </a:t>
            </a:r>
            <a:endParaRPr lang="en-US" dirty="0"/>
          </a:p>
        </p:txBody>
      </p:sp>
      <p:sp>
        <p:nvSpPr>
          <p:cNvPr id="4" name="Slide Number Placeholder 3"/>
          <p:cNvSpPr>
            <a:spLocks noGrp="1"/>
          </p:cNvSpPr>
          <p:nvPr>
            <p:ph type="sldNum" sz="quarter" idx="10"/>
          </p:nvPr>
        </p:nvSpPr>
        <p:spPr/>
        <p:txBody>
          <a:bodyPr/>
          <a:lstStyle/>
          <a:p>
            <a:fld id="{BC0BDB5B-8A69-DA49-B3FA-F9DE6EC936B5}" type="slidenum">
              <a:rPr lang="en-US" smtClean="0"/>
              <a:t>6</a:t>
            </a:fld>
            <a:endParaRPr lang="en-US" dirty="0"/>
          </a:p>
        </p:txBody>
      </p:sp>
    </p:spTree>
    <p:extLst>
      <p:ext uri="{BB962C8B-B14F-4D97-AF65-F5344CB8AC3E}">
        <p14:creationId xmlns:p14="http://schemas.microsoft.com/office/powerpoint/2010/main" val="409800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D3A450BD-C05D-4B4C-B8A0-4254B6FE82C6}" type="slidenum">
              <a:rPr lang="en-US">
                <a:latin typeface="Calibri" charset="0"/>
              </a:rPr>
              <a:pPr eaLnBrk="1" hangingPunct="1"/>
              <a:t>7</a:t>
            </a:fld>
            <a:endParaRPr lang="en-US">
              <a:latin typeface="Calibri" charset="0"/>
            </a:endParaRPr>
          </a:p>
        </p:txBody>
      </p:sp>
      <p:sp>
        <p:nvSpPr>
          <p:cNvPr id="90115" name="Rectangle 2"/>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Note to Presenter:</a:t>
            </a:r>
            <a:r>
              <a:rPr lang="en-US" b="1" baseline="0" dirty="0" smtClean="0"/>
              <a:t> </a:t>
            </a:r>
            <a:r>
              <a:rPr lang="en-US" dirty="0" smtClean="0"/>
              <a:t>See page</a:t>
            </a:r>
            <a:r>
              <a:rPr lang="en-US" baseline="0" dirty="0" smtClean="0"/>
              <a:t> 20 in the</a:t>
            </a:r>
            <a:r>
              <a:rPr lang="en-US" dirty="0" smtClean="0"/>
              <a:t> </a:t>
            </a:r>
            <a:r>
              <a:rPr lang="en-US" i="1" baseline="0" dirty="0" smtClean="0"/>
              <a:t>MO SW-PBS May 2014 Team Workbook </a:t>
            </a:r>
            <a:r>
              <a:rPr lang="en-US" dirty="0" smtClean="0"/>
              <a:t>for further explanation</a:t>
            </a:r>
            <a:r>
              <a:rPr lang="en-US" baseline="0" dirty="0" smtClean="0"/>
              <a:t> of Three Levels of Implementation.</a:t>
            </a:r>
          </a:p>
          <a:p>
            <a:pPr eaLnBrk="1" hangingPunct="1"/>
            <a:endParaRPr lang="en-US" dirty="0" smtClean="0">
              <a:latin typeface="Calibri" charset="0"/>
              <a:ea typeface="ＭＳ Ｐゴシック" charset="0"/>
              <a:cs typeface="ＭＳ Ｐゴシック" charset="0"/>
            </a:endParaRPr>
          </a:p>
          <a:p>
            <a:pPr eaLnBrk="1" hangingPunct="1"/>
            <a:r>
              <a:rPr lang="en-US" dirty="0" smtClean="0">
                <a:latin typeface="Calibri" charset="0"/>
                <a:ea typeface="ＭＳ Ｐゴシック" charset="0"/>
                <a:cs typeface="ＭＳ Ｐゴシック" charset="0"/>
              </a:rPr>
              <a:t>One</a:t>
            </a:r>
            <a:r>
              <a:rPr lang="en-US" baseline="0" dirty="0" smtClean="0">
                <a:latin typeface="Calibri" charset="0"/>
                <a:ea typeface="ＭＳ Ｐゴシック" charset="0"/>
                <a:cs typeface="ＭＳ Ｐゴシック" charset="0"/>
              </a:rPr>
              <a:t> of the important points to understand about </a:t>
            </a:r>
            <a:r>
              <a:rPr lang="en-US" baseline="0" dirty="0" err="1" smtClean="0">
                <a:latin typeface="Calibri" charset="0"/>
                <a:ea typeface="ＭＳ Ｐゴシック" charset="0"/>
                <a:cs typeface="ＭＳ Ｐゴシック" charset="0"/>
              </a:rPr>
              <a:t>Schoolwide</a:t>
            </a:r>
            <a:r>
              <a:rPr lang="en-US" baseline="0" dirty="0" smtClean="0">
                <a:latin typeface="Calibri" charset="0"/>
                <a:ea typeface="ＭＳ Ｐゴシック" charset="0"/>
                <a:cs typeface="ＭＳ Ｐゴシック" charset="0"/>
              </a:rPr>
              <a:t> Positive Behavior Support is that schools design systems to meet the unique behavioral needs of every students through three broad levels of implementation.  We implement similar systems for academics in our school. </a:t>
            </a:r>
          </a:p>
          <a:p>
            <a:pPr eaLnBrk="1" hangingPunct="1"/>
            <a:endParaRPr lang="en-US" baseline="0" dirty="0" smtClean="0">
              <a:latin typeface="Calibri" charset="0"/>
              <a:ea typeface="ＭＳ Ｐゴシック" charset="0"/>
              <a:cs typeface="ＭＳ Ｐゴシック" charset="0"/>
            </a:endParaRPr>
          </a:p>
          <a:p>
            <a:pPr eaLnBrk="1" hangingPunct="1"/>
            <a:r>
              <a:rPr lang="en-US" baseline="0" dirty="0" smtClean="0">
                <a:latin typeface="Calibri" charset="0"/>
                <a:ea typeface="ＭＳ Ｐゴシック" charset="0"/>
                <a:cs typeface="ＭＳ Ｐゴシック" charset="0"/>
              </a:rPr>
              <a:t>The triangle represents all students in our school.  At Tier One we teach our core academic curriculum to all students. For behavior we develop a common language and focus for all students, staff and families. The Tier One strategies such as teaching social skills, encouraging students who meet our expectations, etc. are designed to be implemented consistently and efficiently across all school settings by all staff.  If we do a good job of teaching our academic core curriculum and teaching social skills we will meet the learning and behavioral needs of about 80% of our students.  </a:t>
            </a:r>
          </a:p>
          <a:p>
            <a:pPr eaLnBrk="1" hangingPunct="1"/>
            <a:endParaRPr lang="en-US" baseline="0" dirty="0" smtClean="0">
              <a:latin typeface="Calibri" charset="0"/>
              <a:ea typeface="ＭＳ Ｐゴシック" charset="0"/>
              <a:cs typeface="ＭＳ Ｐゴシック" charset="0"/>
            </a:endParaRPr>
          </a:p>
          <a:p>
            <a:pPr eaLnBrk="1" hangingPunct="1"/>
            <a:r>
              <a:rPr lang="en-US" baseline="0" dirty="0" smtClean="0">
                <a:latin typeface="Calibri" charset="0"/>
                <a:ea typeface="ＭＳ Ｐゴシック" charset="0"/>
                <a:cs typeface="ＭＳ Ｐゴシック" charset="0"/>
              </a:rPr>
              <a:t>The effective classroom practices we are addressing today are Tier One strategies we want to ensure are being implemented effectively in every classroom in our school. </a:t>
            </a:r>
          </a:p>
          <a:p>
            <a:pPr eaLnBrk="1" hangingPunct="1"/>
            <a:endParaRPr lang="en-US" baseline="0" dirty="0" smtClean="0">
              <a:latin typeface="Calibri" charset="0"/>
              <a:ea typeface="ＭＳ Ｐゴシック" charset="0"/>
              <a:cs typeface="ＭＳ Ｐゴシック" charset="0"/>
            </a:endParaRPr>
          </a:p>
          <a:p>
            <a:pPr eaLnBrk="1" hangingPunct="1"/>
            <a:r>
              <a:rPr lang="en-US" baseline="0" dirty="0" smtClean="0">
                <a:latin typeface="Calibri" charset="0"/>
                <a:ea typeface="ＭＳ Ｐゴシック" charset="0"/>
                <a:cs typeface="ＭＳ Ｐゴシック" charset="0"/>
              </a:rPr>
              <a:t>We know there are students who do not respond to Tier One academic and behavioral strategies. These student they need more opportunities to learn, individualized or intensive strategies for them to be success academically and behaviorally. </a:t>
            </a:r>
          </a:p>
          <a:p>
            <a:pPr eaLnBrk="1" hangingPunct="1"/>
            <a:endParaRPr lang="en-US" baseline="0" dirty="0" smtClean="0">
              <a:latin typeface="Calibri" charset="0"/>
              <a:ea typeface="ＭＳ Ｐゴシック" charset="0"/>
              <a:cs typeface="ＭＳ Ｐゴシック" charset="0"/>
            </a:endParaRPr>
          </a:p>
          <a:p>
            <a:pPr eaLnBrk="1" hangingPunct="1"/>
            <a:r>
              <a:rPr lang="en-US" baseline="0" dirty="0" smtClean="0">
                <a:latin typeface="Calibri" charset="0"/>
                <a:ea typeface="ＭＳ Ｐゴシック" charset="0"/>
                <a:cs typeface="ＭＳ Ｐゴシック" charset="0"/>
              </a:rPr>
              <a:t>Right now we are focusing on Tier One strategies to help prevent some students from needing more intense support.</a:t>
            </a:r>
            <a:endParaRPr lang="en-US" dirty="0">
              <a:latin typeface="Calibri" charset="0"/>
              <a:ea typeface="ＭＳ Ｐゴシック" charset="0"/>
              <a:cs typeface="ＭＳ Ｐゴシック" charset="0"/>
            </a:endParaRPr>
          </a:p>
        </p:txBody>
      </p:sp>
      <p:sp>
        <p:nvSpPr>
          <p:cNvPr id="90116" name="Rectangle 3"/>
          <p:cNvSpPr>
            <a:spLocks noGrp="1" noRot="1" noChangeAspect="1" noChangeArrowheads="1" noTextEdit="1"/>
          </p:cNvSpPr>
          <p:nvPr>
            <p:ph type="sldImg"/>
          </p:nvPr>
        </p:nvSpPr>
        <p:spPr bwMode="auto">
          <a:xfrm>
            <a:off x="1152525" y="692150"/>
            <a:ext cx="4552950"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Note to Presenter:</a:t>
            </a:r>
            <a:r>
              <a:rPr lang="en-US" b="1" baseline="0" dirty="0" smtClean="0"/>
              <a:t> </a:t>
            </a:r>
            <a:r>
              <a:rPr lang="en-US" dirty="0" smtClean="0"/>
              <a:t>See page</a:t>
            </a:r>
            <a:r>
              <a:rPr lang="en-US" baseline="0" dirty="0" smtClean="0"/>
              <a:t> 350 in the</a:t>
            </a:r>
            <a:r>
              <a:rPr lang="en-US" dirty="0" smtClean="0"/>
              <a:t> </a:t>
            </a:r>
            <a:r>
              <a:rPr lang="en-US" i="1" baseline="0" dirty="0" smtClean="0"/>
              <a:t>MO SW-PBS May 2014 Team Workbook </a:t>
            </a:r>
            <a:r>
              <a:rPr lang="en-US" dirty="0" smtClean="0"/>
              <a:t>for further explanation</a:t>
            </a:r>
            <a:r>
              <a:rPr lang="en-US" baseline="0" dirty="0" smtClean="0"/>
              <a:t> of Task Difficulty.</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Work assignments that are too difficult for students or require them to use skill sets that are challenging for them, commonly result in problem behavior (Scott, Anderson, &amp; Alter, 2012).</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8BE4607-2072-E14D-A2D4-834D545D3161}" type="slidenum">
              <a:rPr lang="en-US" smtClean="0"/>
              <a:t>8</a:t>
            </a:fld>
            <a:endParaRPr lang="en-US" dirty="0"/>
          </a:p>
        </p:txBody>
      </p:sp>
    </p:spTree>
    <p:extLst>
      <p:ext uri="{BB962C8B-B14F-4D97-AF65-F5344CB8AC3E}">
        <p14:creationId xmlns:p14="http://schemas.microsoft.com/office/powerpoint/2010/main" val="2688558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Note to Presenter:</a:t>
            </a:r>
            <a:r>
              <a:rPr lang="en-US" b="1" baseline="0" dirty="0" smtClean="0"/>
              <a:t> </a:t>
            </a:r>
            <a:r>
              <a:rPr lang="en-US" dirty="0" smtClean="0"/>
              <a:t>See page</a:t>
            </a:r>
            <a:r>
              <a:rPr lang="en-US" baseline="0" dirty="0" smtClean="0"/>
              <a:t> 350 in the</a:t>
            </a:r>
            <a:r>
              <a:rPr lang="en-US" dirty="0" smtClean="0"/>
              <a:t> </a:t>
            </a:r>
            <a:r>
              <a:rPr lang="en-US" i="1" baseline="0" dirty="0" smtClean="0"/>
              <a:t>MO SW-PBS May 2014 Team Workbook </a:t>
            </a:r>
            <a:r>
              <a:rPr lang="en-US" dirty="0" smtClean="0"/>
              <a:t>for further explanation</a:t>
            </a:r>
            <a:r>
              <a:rPr lang="en-US" baseline="0" dirty="0" smtClean="0"/>
              <a:t> of Task Difficulty.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research confirms what seems obvious….that if</a:t>
            </a:r>
            <a:r>
              <a:rPr lang="en-US" sz="1200" kern="1200" baseline="0" dirty="0" smtClean="0">
                <a:solidFill>
                  <a:schemeClr val="tx1"/>
                </a:solidFill>
                <a:effectLst/>
                <a:latin typeface="+mn-lt"/>
                <a:ea typeface="+mn-ea"/>
                <a:cs typeface="+mn-cs"/>
              </a:rPr>
              <a:t> the work is too difficult or it requires a student to use skills they are not yet fluent using, one way to respond is problem behavior.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8BE4607-2072-E14D-A2D4-834D545D3161}" type="slidenum">
              <a:rPr lang="en-US" smtClean="0"/>
              <a:t>9</a:t>
            </a:fld>
            <a:endParaRPr lang="en-US" dirty="0"/>
          </a:p>
        </p:txBody>
      </p:sp>
    </p:spTree>
    <p:extLst>
      <p:ext uri="{BB962C8B-B14F-4D97-AF65-F5344CB8AC3E}">
        <p14:creationId xmlns:p14="http://schemas.microsoft.com/office/powerpoint/2010/main" val="2688558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Some faculty and staff may see that students who are having tasks adjusted</a:t>
            </a:r>
            <a:r>
              <a:rPr lang="en-US" sz="1200" kern="1200" baseline="0" dirty="0" smtClean="0">
                <a:solidFill>
                  <a:schemeClr val="tx1"/>
                </a:solidFill>
                <a:effectLst/>
                <a:latin typeface="+mn-lt"/>
                <a:ea typeface="+mn-ea"/>
                <a:cs typeface="+mn-cs"/>
              </a:rPr>
              <a:t> may think it is unfair to other students.  The point is that all students get what they need to be successful. If a teacher can assess a student’s knowledge with fewer problems or a shorter essay while helping the student feel confident in the work they are producing and prevent behavior problems, it certainly is fair to that student and to all students in the class.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Ask participants to share any personal experiences when they addressed this issue of fairness with their students.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8BE4607-2072-E14D-A2D4-834D545D3161}" type="slidenum">
              <a:rPr lang="en-US" smtClean="0"/>
              <a:t>10</a:t>
            </a:fld>
            <a:endParaRPr lang="en-US" dirty="0"/>
          </a:p>
        </p:txBody>
      </p:sp>
    </p:spTree>
    <p:extLst>
      <p:ext uri="{BB962C8B-B14F-4D97-AF65-F5344CB8AC3E}">
        <p14:creationId xmlns:p14="http://schemas.microsoft.com/office/powerpoint/2010/main" val="2688558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Note to Presenter:</a:t>
            </a:r>
            <a:r>
              <a:rPr lang="en-US" b="1" baseline="0" dirty="0" smtClean="0"/>
              <a:t> </a:t>
            </a:r>
            <a:r>
              <a:rPr lang="en-US" dirty="0" smtClean="0"/>
              <a:t>See page</a:t>
            </a:r>
            <a:r>
              <a:rPr lang="en-US" baseline="0" dirty="0" smtClean="0"/>
              <a:t> 350 in the</a:t>
            </a:r>
            <a:r>
              <a:rPr lang="en-US" dirty="0" smtClean="0"/>
              <a:t> </a:t>
            </a:r>
            <a:r>
              <a:rPr lang="en-US" i="1" baseline="0" dirty="0" smtClean="0"/>
              <a:t>MO SW-PBS May 2014 Team Workbook </a:t>
            </a:r>
            <a:r>
              <a:rPr lang="en-US" dirty="0" smtClean="0"/>
              <a:t>for further explanation</a:t>
            </a:r>
            <a:r>
              <a:rPr lang="en-US" baseline="0" dirty="0" smtClean="0"/>
              <a:t> of Task Difficulty.</a:t>
            </a:r>
          </a:p>
          <a:p>
            <a:endParaRPr lang="en-US" dirty="0" smtClean="0"/>
          </a:p>
          <a:p>
            <a:endParaRPr lang="en-US" dirty="0" smtClean="0"/>
          </a:p>
          <a:p>
            <a:r>
              <a:rPr lang="en-US" dirty="0" smtClean="0"/>
              <a:t>This is an organizing slide</a:t>
            </a:r>
            <a:r>
              <a:rPr lang="en-US" baseline="0" dirty="0" smtClean="0"/>
              <a:t> that identifies the three types of adjustments to task difficulty that will be explored.</a:t>
            </a:r>
            <a:endParaRPr lang="en-US" dirty="0"/>
          </a:p>
        </p:txBody>
      </p:sp>
      <p:sp>
        <p:nvSpPr>
          <p:cNvPr id="4" name="Slide Number Placeholder 3"/>
          <p:cNvSpPr>
            <a:spLocks noGrp="1"/>
          </p:cNvSpPr>
          <p:nvPr>
            <p:ph type="sldNum" sz="quarter" idx="10"/>
          </p:nvPr>
        </p:nvSpPr>
        <p:spPr/>
        <p:txBody>
          <a:bodyPr/>
          <a:lstStyle/>
          <a:p>
            <a:fld id="{F8BE4607-2072-E14D-A2D4-834D545D3161}" type="slidenum">
              <a:rPr lang="en-US" smtClean="0"/>
              <a:t>11</a:t>
            </a:fld>
            <a:endParaRPr lang="en-US" dirty="0"/>
          </a:p>
        </p:txBody>
      </p:sp>
    </p:spTree>
    <p:extLst>
      <p:ext uri="{BB962C8B-B14F-4D97-AF65-F5344CB8AC3E}">
        <p14:creationId xmlns:p14="http://schemas.microsoft.com/office/powerpoint/2010/main" val="159913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8513B0-769E-1D43-BCF6-D67BBBC25A34}"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1545883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513B0-769E-1D43-BCF6-D67BBBC25A34}"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413909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513B0-769E-1D43-BCF6-D67BBBC25A34}"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726656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28806"/>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6"/>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atin typeface="Calibri" charset="0"/>
                <a:ea typeface="+mn-ea"/>
                <a:cs typeface="+mn-cs"/>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fld id="{11983DAF-81E3-2742-8393-04943656AF94}" type="slidenum">
              <a:rPr lang="en-US"/>
              <a:pPr/>
              <a:t>‹#›</a:t>
            </a:fld>
            <a:endParaRPr lang="en-US" dirty="0"/>
          </a:p>
        </p:txBody>
      </p:sp>
    </p:spTree>
    <p:extLst>
      <p:ext uri="{BB962C8B-B14F-4D97-AF65-F5344CB8AC3E}">
        <p14:creationId xmlns:p14="http://schemas.microsoft.com/office/powerpoint/2010/main" val="3518938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513B0-769E-1D43-BCF6-D67BBBC25A34}"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662261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8513B0-769E-1D43-BCF6-D67BBBC25A34}" type="datetimeFigureOut">
              <a:rPr lang="en-US" smtClean="0"/>
              <a:t>12/1/14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4145293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8513B0-769E-1D43-BCF6-D67BBBC25A34}" type="datetimeFigureOut">
              <a:rPr lang="en-US" smtClean="0"/>
              <a:t>12/1/14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2844268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8513B0-769E-1D43-BCF6-D67BBBC25A34}" type="datetimeFigureOut">
              <a:rPr lang="en-US" smtClean="0"/>
              <a:t>12/1/14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21544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8513B0-769E-1D43-BCF6-D67BBBC25A34}" type="datetimeFigureOut">
              <a:rPr lang="en-US" smtClean="0"/>
              <a:t>12/1/14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751650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513B0-769E-1D43-BCF6-D67BBBC25A34}" type="datetimeFigureOut">
              <a:rPr lang="en-US" smtClean="0"/>
              <a:t>12/1/14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2088782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8513B0-769E-1D43-BCF6-D67BBBC25A34}" type="datetimeFigureOut">
              <a:rPr lang="en-US" smtClean="0"/>
              <a:t>12/1/14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4115448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8513B0-769E-1D43-BCF6-D67BBBC25A34}" type="datetimeFigureOut">
              <a:rPr lang="en-US" smtClean="0"/>
              <a:t>12/1/14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DDF7CA-6147-824F-A9E0-8DD4657B7513}" type="slidenum">
              <a:rPr lang="en-US" smtClean="0"/>
              <a:t>‹#›</a:t>
            </a:fld>
            <a:endParaRPr lang="en-US" dirty="0"/>
          </a:p>
        </p:txBody>
      </p:sp>
    </p:spTree>
    <p:extLst>
      <p:ext uri="{BB962C8B-B14F-4D97-AF65-F5344CB8AC3E}">
        <p14:creationId xmlns:p14="http://schemas.microsoft.com/office/powerpoint/2010/main" val="11222624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513B0-769E-1D43-BCF6-D67BBBC25A34}" type="datetimeFigureOut">
              <a:rPr lang="en-US" smtClean="0"/>
              <a:t>12/1/14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DF7CA-6147-824F-A9E0-8DD4657B7513}" type="slidenum">
              <a:rPr lang="en-US" smtClean="0"/>
              <a:t>‹#›</a:t>
            </a:fld>
            <a:endParaRPr lang="en-US" dirty="0"/>
          </a:p>
        </p:txBody>
      </p:sp>
    </p:spTree>
    <p:extLst>
      <p:ext uri="{BB962C8B-B14F-4D97-AF65-F5344CB8AC3E}">
        <p14:creationId xmlns:p14="http://schemas.microsoft.com/office/powerpoint/2010/main" val="673696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3.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jpg"/></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5" Type="http://schemas.openxmlformats.org/officeDocument/2006/relationships/image" Target="../media/image6.gif"/><Relationship Id="rId6"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hyperlink" Target="http://pbismissouri.org/educators/effective-class-practic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063"/>
            <a:ext cx="8229600" cy="1143000"/>
          </a:xfrm>
        </p:spPr>
        <p:txBody>
          <a:bodyPr>
            <a:normAutofit fontScale="90000"/>
          </a:bodyPr>
          <a:lstStyle/>
          <a:p>
            <a:r>
              <a:rPr lang="en-US" dirty="0" smtClean="0"/>
              <a:t>MO SW-PBS Classroom Module</a:t>
            </a:r>
            <a:br>
              <a:rPr lang="en-US" dirty="0" smtClean="0"/>
            </a:br>
            <a:r>
              <a:rPr lang="en-US" dirty="0" smtClean="0"/>
              <a:t>Instructions </a:t>
            </a:r>
            <a:endParaRPr lang="en-US" dirty="0"/>
          </a:p>
        </p:txBody>
      </p:sp>
      <p:sp>
        <p:nvSpPr>
          <p:cNvPr id="3" name="Content Placeholder 2"/>
          <p:cNvSpPr>
            <a:spLocks noGrp="1"/>
          </p:cNvSpPr>
          <p:nvPr>
            <p:ph idx="1"/>
          </p:nvPr>
        </p:nvSpPr>
        <p:spPr>
          <a:xfrm>
            <a:off x="192404" y="1540932"/>
            <a:ext cx="8951596" cy="5181601"/>
          </a:xfrm>
        </p:spPr>
        <p:txBody>
          <a:bodyPr>
            <a:noAutofit/>
          </a:bodyPr>
          <a:lstStyle/>
          <a:p>
            <a:r>
              <a:rPr lang="en-US" sz="2800" dirty="0" smtClean="0"/>
              <a:t>This module is designed to provide the slides and materials needed to teach staff, students and families about a SW-PBS Classroom topic</a:t>
            </a:r>
            <a:r>
              <a:rPr lang="en-US" sz="2800" dirty="0"/>
              <a:t>. Notes have been written to assist with the presentation</a:t>
            </a:r>
            <a:r>
              <a:rPr lang="en-US" sz="2800" dirty="0" smtClean="0"/>
              <a:t>.</a:t>
            </a:r>
          </a:p>
          <a:p>
            <a:r>
              <a:rPr lang="en-US" sz="2800" dirty="0"/>
              <a:t>Handouts needed are shown by a star on the slide</a:t>
            </a:r>
            <a:r>
              <a:rPr lang="en-US" sz="2800" dirty="0" smtClean="0"/>
              <a:t>.</a:t>
            </a:r>
          </a:p>
          <a:p>
            <a:r>
              <a:rPr lang="en-US" sz="2800" dirty="0"/>
              <a:t>If you have not done so, it is recommended you share module “Overview of Effective Classroom Practices” before presenting this module on </a:t>
            </a:r>
            <a:r>
              <a:rPr lang="en-US" sz="2800" dirty="0" smtClean="0"/>
              <a:t>Task Difficulty. </a:t>
            </a:r>
            <a:endParaRPr lang="en-US" sz="2800" dirty="0"/>
          </a:p>
          <a:p>
            <a:pPr marL="0" indent="0" algn="ctr">
              <a:buNone/>
            </a:pPr>
            <a:r>
              <a:rPr lang="en-US" sz="2800" b="1" dirty="0" smtClean="0">
                <a:solidFill>
                  <a:srgbClr val="FF0000"/>
                </a:solidFill>
              </a:rPr>
              <a:t>Delete </a:t>
            </a:r>
            <a:r>
              <a:rPr lang="en-US" sz="2800" b="1" dirty="0">
                <a:solidFill>
                  <a:srgbClr val="FF0000"/>
                </a:solidFill>
              </a:rPr>
              <a:t>this slide before beginning your session.</a:t>
            </a:r>
          </a:p>
          <a:p>
            <a:endParaRPr lang="en-US" sz="2800" dirty="0" smtClean="0"/>
          </a:p>
          <a:p>
            <a:endParaRPr lang="en-US" sz="2800" b="1" dirty="0" smtClean="0"/>
          </a:p>
        </p:txBody>
      </p:sp>
      <p:sp>
        <p:nvSpPr>
          <p:cNvPr id="4" name="5-Point Star 3"/>
          <p:cNvSpPr/>
          <p:nvPr/>
        </p:nvSpPr>
        <p:spPr>
          <a:xfrm>
            <a:off x="8232210" y="3339446"/>
            <a:ext cx="402100" cy="326092"/>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extLst>
      <p:ext uri="{BB962C8B-B14F-4D97-AF65-F5344CB8AC3E}">
        <p14:creationId xmlns:p14="http://schemas.microsoft.com/office/powerpoint/2010/main" val="106825821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Is It Fair to Adjust Tasks?</a:t>
            </a:r>
            <a:endParaRPr lang="en-US" dirty="0">
              <a:solidFill>
                <a:srgbClr val="008000"/>
              </a:solidFill>
            </a:endParaRPr>
          </a:p>
        </p:txBody>
      </p:sp>
      <p:sp>
        <p:nvSpPr>
          <p:cNvPr id="3" name="Content Placeholder 2"/>
          <p:cNvSpPr>
            <a:spLocks noGrp="1"/>
          </p:cNvSpPr>
          <p:nvPr>
            <p:ph idx="1"/>
          </p:nvPr>
        </p:nvSpPr>
        <p:spPr>
          <a:xfrm>
            <a:off x="457200" y="1515534"/>
            <a:ext cx="8229600" cy="4525963"/>
          </a:xfrm>
        </p:spPr>
        <p:txBody>
          <a:bodyPr>
            <a:normAutofit fontScale="92500" lnSpcReduction="10000"/>
          </a:bodyPr>
          <a:lstStyle/>
          <a:p>
            <a:r>
              <a:rPr lang="en-US" dirty="0" smtClean="0"/>
              <a:t>Every student should get </a:t>
            </a:r>
            <a:r>
              <a:rPr lang="en-US" dirty="0"/>
              <a:t>what he or she </a:t>
            </a:r>
            <a:r>
              <a:rPr lang="en-US" dirty="0" smtClean="0"/>
              <a:t>needs to be a successful student.</a:t>
            </a:r>
          </a:p>
          <a:p>
            <a:r>
              <a:rPr lang="en-US" dirty="0" smtClean="0"/>
              <a:t>For </a:t>
            </a:r>
            <a:r>
              <a:rPr lang="en-US" dirty="0"/>
              <a:t>example, </a:t>
            </a:r>
            <a:r>
              <a:rPr lang="en-US" dirty="0" smtClean="0"/>
              <a:t>if one </a:t>
            </a:r>
            <a:r>
              <a:rPr lang="en-US" dirty="0"/>
              <a:t>student were to fall and cut himself, </a:t>
            </a:r>
            <a:r>
              <a:rPr lang="en-US" dirty="0" smtClean="0"/>
              <a:t>he would be given </a:t>
            </a:r>
            <a:r>
              <a:rPr lang="en-US" dirty="0"/>
              <a:t>a bandage.  E</a:t>
            </a:r>
            <a:r>
              <a:rPr lang="en-US" dirty="0" smtClean="0"/>
              <a:t>very </a:t>
            </a:r>
            <a:r>
              <a:rPr lang="en-US" dirty="0"/>
              <a:t>student in the class </a:t>
            </a:r>
            <a:r>
              <a:rPr lang="en-US" dirty="0" smtClean="0"/>
              <a:t>would </a:t>
            </a:r>
            <a:r>
              <a:rPr lang="en-US" dirty="0"/>
              <a:t>not </a:t>
            </a:r>
            <a:r>
              <a:rPr lang="en-US" dirty="0" smtClean="0"/>
              <a:t>get a bandage because not everyone </a:t>
            </a:r>
            <a:r>
              <a:rPr lang="en-US" dirty="0"/>
              <a:t>needs one.  To be equal, </a:t>
            </a:r>
            <a:r>
              <a:rPr lang="en-US" dirty="0" smtClean="0"/>
              <a:t>the teacher </a:t>
            </a:r>
            <a:r>
              <a:rPr lang="en-US" dirty="0"/>
              <a:t>should give </a:t>
            </a:r>
            <a:r>
              <a:rPr lang="en-US" dirty="0" smtClean="0"/>
              <a:t>bandages </a:t>
            </a:r>
            <a:r>
              <a:rPr lang="en-US" dirty="0"/>
              <a:t>out to everyone, but to be fair, </a:t>
            </a:r>
            <a:r>
              <a:rPr lang="en-US" dirty="0" smtClean="0"/>
              <a:t>only the student who needs it </a:t>
            </a:r>
            <a:r>
              <a:rPr lang="en-US" dirty="0"/>
              <a:t>w</a:t>
            </a:r>
            <a:r>
              <a:rPr lang="en-US" dirty="0" smtClean="0"/>
              <a:t>ould be given </a:t>
            </a:r>
            <a:r>
              <a:rPr lang="en-US" dirty="0"/>
              <a:t>the </a:t>
            </a:r>
            <a:r>
              <a:rPr lang="en-US" dirty="0" smtClean="0"/>
              <a:t>bandage.</a:t>
            </a:r>
          </a:p>
          <a:p>
            <a:pPr marL="0" indent="0">
              <a:buNone/>
            </a:pPr>
            <a:r>
              <a:rPr lang="en-US" dirty="0"/>
              <a:t>  </a:t>
            </a:r>
          </a:p>
          <a:p>
            <a:pPr>
              <a:buClr>
                <a:srgbClr val="FF0000"/>
              </a:buClr>
            </a:pPr>
            <a:endParaRPr lang="en-US" dirty="0"/>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29583484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Considering Task Difficulty</a:t>
            </a:r>
            <a:endParaRPr lang="en-US" dirty="0">
              <a:solidFill>
                <a:srgbClr val="008000"/>
              </a:solidFill>
            </a:endParaRPr>
          </a:p>
        </p:txBody>
      </p:sp>
      <p:sp>
        <p:nvSpPr>
          <p:cNvPr id="3" name="Content Placeholder 2"/>
          <p:cNvSpPr>
            <a:spLocks noGrp="1"/>
          </p:cNvSpPr>
          <p:nvPr>
            <p:ph idx="1"/>
          </p:nvPr>
        </p:nvSpPr>
        <p:spPr/>
        <p:txBody>
          <a:bodyPr/>
          <a:lstStyle/>
          <a:p>
            <a:pPr>
              <a:buClr>
                <a:srgbClr val="FF0000"/>
              </a:buClr>
            </a:pPr>
            <a:r>
              <a:rPr lang="en-US" dirty="0" smtClean="0"/>
              <a:t>Consider aspects of the student, the materials, and the task.</a:t>
            </a:r>
          </a:p>
          <a:p>
            <a:pPr>
              <a:buClr>
                <a:srgbClr val="FF0000"/>
              </a:buClr>
            </a:pPr>
            <a:r>
              <a:rPr lang="en-US" dirty="0" smtClean="0"/>
              <a:t>Three types of adjustments:</a:t>
            </a:r>
          </a:p>
          <a:p>
            <a:pPr marL="692150" lvl="1" indent="-354013">
              <a:buClr>
                <a:srgbClr val="FF0000"/>
              </a:buClr>
              <a:buFont typeface="+mj-lt"/>
              <a:buAutoNum type="arabicPeriod"/>
            </a:pPr>
            <a:r>
              <a:rPr lang="en-US" dirty="0" smtClean="0"/>
              <a:t>The </a:t>
            </a:r>
            <a:r>
              <a:rPr lang="en-US" dirty="0" smtClean="0">
                <a:solidFill>
                  <a:srgbClr val="008000"/>
                </a:solidFill>
              </a:rPr>
              <a:t>length</a:t>
            </a:r>
            <a:r>
              <a:rPr lang="en-US" dirty="0" smtClean="0"/>
              <a:t> of the assignment</a:t>
            </a:r>
            <a:br>
              <a:rPr lang="en-US" dirty="0" smtClean="0"/>
            </a:br>
            <a:r>
              <a:rPr lang="en-US" dirty="0" smtClean="0"/>
              <a:t>of the time allotted.</a:t>
            </a:r>
          </a:p>
          <a:p>
            <a:pPr marL="692150" lvl="1" indent="-354013">
              <a:buClr>
                <a:srgbClr val="FF0000"/>
              </a:buClr>
              <a:buFont typeface="+mj-lt"/>
              <a:buAutoNum type="arabicPeriod"/>
            </a:pPr>
            <a:r>
              <a:rPr lang="en-US" dirty="0" smtClean="0"/>
              <a:t>The </a:t>
            </a:r>
            <a:r>
              <a:rPr lang="en-US" dirty="0" smtClean="0">
                <a:solidFill>
                  <a:srgbClr val="008000"/>
                </a:solidFill>
              </a:rPr>
              <a:t>mode</a:t>
            </a:r>
            <a:r>
              <a:rPr lang="en-US" dirty="0" smtClean="0"/>
              <a:t> of task completion.</a:t>
            </a:r>
          </a:p>
          <a:p>
            <a:pPr marL="692150" lvl="1" indent="-354013">
              <a:buClr>
                <a:srgbClr val="FF0000"/>
              </a:buClr>
              <a:buFont typeface="+mj-lt"/>
              <a:buAutoNum type="arabicPeriod"/>
            </a:pPr>
            <a:r>
              <a:rPr lang="en-US" dirty="0" smtClean="0"/>
              <a:t>The extent of </a:t>
            </a:r>
            <a:r>
              <a:rPr lang="en-US" dirty="0" smtClean="0">
                <a:solidFill>
                  <a:srgbClr val="008000"/>
                </a:solidFill>
              </a:rPr>
              <a:t>instruction or</a:t>
            </a:r>
            <a:br>
              <a:rPr lang="en-US" dirty="0" smtClean="0">
                <a:solidFill>
                  <a:srgbClr val="008000"/>
                </a:solidFill>
              </a:rPr>
            </a:br>
            <a:r>
              <a:rPr lang="en-US" dirty="0" smtClean="0">
                <a:solidFill>
                  <a:srgbClr val="008000"/>
                </a:solidFill>
              </a:rPr>
              <a:t>practice</a:t>
            </a:r>
            <a:r>
              <a:rPr lang="en-US" dirty="0" smtClean="0"/>
              <a:t> provided.</a:t>
            </a:r>
            <a:endParaRPr lang="en-US" dirty="0"/>
          </a:p>
        </p:txBody>
      </p:sp>
      <p:pic>
        <p:nvPicPr>
          <p:cNvPr id="4" name="Picture 3" descr="8.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2462" y="2695222"/>
            <a:ext cx="3031094" cy="2935110"/>
          </a:xfrm>
          <a:prstGeom prst="rect">
            <a:avLst/>
          </a:prstGeom>
        </p:spPr>
      </p:pic>
      <p:grpSp>
        <p:nvGrpSpPr>
          <p:cNvPr id="5" name="Group 4"/>
          <p:cNvGrpSpPr/>
          <p:nvPr/>
        </p:nvGrpSpPr>
        <p:grpSpPr>
          <a:xfrm>
            <a:off x="12700" y="6211407"/>
            <a:ext cx="9144378" cy="659292"/>
            <a:chOff x="12700" y="6211407"/>
            <a:chExt cx="9144378" cy="659292"/>
          </a:xfrm>
        </p:grpSpPr>
        <p:sp>
          <p:nvSpPr>
            <p:cNvPr id="6" name="Rectangle 5"/>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Box 8"/>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30668632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Assignment Length or Time</a:t>
            </a:r>
            <a:endParaRPr lang="en-US" dirty="0">
              <a:solidFill>
                <a:srgbClr val="008000"/>
              </a:solidFill>
            </a:endParaRPr>
          </a:p>
        </p:txBody>
      </p:sp>
      <p:sp>
        <p:nvSpPr>
          <p:cNvPr id="3" name="Content Placeholder 2"/>
          <p:cNvSpPr>
            <a:spLocks noGrp="1"/>
          </p:cNvSpPr>
          <p:nvPr>
            <p:ph idx="1"/>
          </p:nvPr>
        </p:nvSpPr>
        <p:spPr>
          <a:xfrm>
            <a:off x="457200" y="1501423"/>
            <a:ext cx="8229600" cy="4525963"/>
          </a:xfrm>
        </p:spPr>
        <p:txBody>
          <a:bodyPr>
            <a:normAutofit fontScale="92500" lnSpcReduction="10000"/>
          </a:bodyPr>
          <a:lstStyle/>
          <a:p>
            <a:pPr>
              <a:buClr>
                <a:srgbClr val="FF0000"/>
              </a:buClr>
            </a:pPr>
            <a:r>
              <a:rPr lang="en-US" dirty="0" smtClean="0"/>
              <a:t>Academics are accurately matched to student’s ability, but the length of the assignment exceeds student motivation or endurance.</a:t>
            </a:r>
          </a:p>
          <a:p>
            <a:pPr>
              <a:buClr>
                <a:srgbClr val="FF0000"/>
              </a:buClr>
            </a:pPr>
            <a:r>
              <a:rPr lang="en-US" dirty="0" smtClean="0"/>
              <a:t>Decreasing overall task length or offering periodic breaks to do something else can decrease problem behavior and aid task completion</a:t>
            </a:r>
            <a:r>
              <a:rPr lang="en-US" dirty="0" smtClean="0"/>
              <a:t>.</a:t>
            </a:r>
          </a:p>
          <a:p>
            <a:pPr marL="0" indent="0" algn="r">
              <a:buClr>
                <a:srgbClr val="FF0000"/>
              </a:buClr>
              <a:buNone/>
            </a:pPr>
            <a:r>
              <a:rPr lang="en-US" dirty="0" smtClean="0"/>
              <a:t> </a:t>
            </a:r>
            <a:r>
              <a:rPr lang="en-US" sz="2200" dirty="0" smtClean="0"/>
              <a:t>(Dunlap, Kern-Dunlap, Clarke &amp; Robbins, 1991)</a:t>
            </a:r>
            <a:endParaRPr lang="en-US" sz="2200" dirty="0" smtClean="0"/>
          </a:p>
          <a:p>
            <a:pPr>
              <a:buClr>
                <a:srgbClr val="FF0000"/>
              </a:buClr>
            </a:pPr>
            <a:r>
              <a:rPr lang="en-US" dirty="0" smtClean="0"/>
              <a:t>Question to ask: </a:t>
            </a:r>
            <a:r>
              <a:rPr lang="en-US" dirty="0" smtClean="0">
                <a:solidFill>
                  <a:srgbClr val="008000"/>
                </a:solidFill>
              </a:rPr>
              <a:t>“</a:t>
            </a:r>
            <a:r>
              <a:rPr lang="en-US" i="1" dirty="0" smtClean="0">
                <a:solidFill>
                  <a:srgbClr val="008000"/>
                </a:solidFill>
              </a:rPr>
              <a:t>Will the student be able to complete the assignment if time or assignment length adjustments are made?”</a:t>
            </a:r>
            <a:endParaRPr lang="en-US" i="1" dirty="0">
              <a:solidFill>
                <a:srgbClr val="008000"/>
              </a:solidFill>
            </a:endParaRPr>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149524450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81251"/>
          </a:xfrm>
        </p:spPr>
        <p:txBody>
          <a:bodyPr/>
          <a:lstStyle/>
          <a:p>
            <a:r>
              <a:rPr lang="en-US" dirty="0" smtClean="0">
                <a:solidFill>
                  <a:srgbClr val="008000"/>
                </a:solidFill>
              </a:rPr>
              <a:t>Length or Time Strategies</a:t>
            </a:r>
            <a:endParaRPr lang="en-US" dirty="0">
              <a:solidFill>
                <a:srgbClr val="008000"/>
              </a:solidFill>
            </a:endParaRPr>
          </a:p>
        </p:txBody>
      </p:sp>
      <p:sp>
        <p:nvSpPr>
          <p:cNvPr id="3" name="Content Placeholder 2"/>
          <p:cNvSpPr>
            <a:spLocks noGrp="1"/>
          </p:cNvSpPr>
          <p:nvPr>
            <p:ph idx="1"/>
          </p:nvPr>
        </p:nvSpPr>
        <p:spPr>
          <a:xfrm>
            <a:off x="485422" y="1296283"/>
            <a:ext cx="8229600" cy="4905022"/>
          </a:xfrm>
        </p:spPr>
        <p:txBody>
          <a:bodyPr>
            <a:noAutofit/>
          </a:bodyPr>
          <a:lstStyle/>
          <a:p>
            <a:pPr>
              <a:lnSpc>
                <a:spcPct val="90000"/>
              </a:lnSpc>
              <a:spcBef>
                <a:spcPts val="0"/>
              </a:spcBef>
              <a:spcAft>
                <a:spcPts val="600"/>
              </a:spcAft>
              <a:buClr>
                <a:srgbClr val="FF0000"/>
              </a:buClr>
            </a:pPr>
            <a:r>
              <a:rPr lang="en-US" sz="2600" dirty="0" smtClean="0"/>
              <a:t>Shorten the assignment, allowing the student to demonstrate mastery with fewer items.</a:t>
            </a:r>
          </a:p>
          <a:p>
            <a:pPr>
              <a:lnSpc>
                <a:spcPct val="90000"/>
              </a:lnSpc>
              <a:spcBef>
                <a:spcPts val="0"/>
              </a:spcBef>
              <a:spcAft>
                <a:spcPts val="600"/>
              </a:spcAft>
              <a:buClr>
                <a:srgbClr val="FF0000"/>
              </a:buClr>
            </a:pPr>
            <a:r>
              <a:rPr lang="en-US" sz="2600" dirty="0" smtClean="0"/>
              <a:t>Highlight, in color, those problems the student is to complete.</a:t>
            </a:r>
          </a:p>
          <a:p>
            <a:pPr>
              <a:lnSpc>
                <a:spcPct val="90000"/>
              </a:lnSpc>
              <a:spcBef>
                <a:spcPts val="0"/>
              </a:spcBef>
              <a:spcAft>
                <a:spcPts val="600"/>
              </a:spcAft>
              <a:buClr>
                <a:srgbClr val="FF0000"/>
              </a:buClr>
            </a:pPr>
            <a:r>
              <a:rPr lang="en-US" sz="2600" dirty="0" smtClean="0"/>
              <a:t>Break the assignment up into shorter tasks; put fewer problems on a page.</a:t>
            </a:r>
          </a:p>
          <a:p>
            <a:pPr>
              <a:lnSpc>
                <a:spcPct val="90000"/>
              </a:lnSpc>
              <a:spcBef>
                <a:spcPts val="0"/>
              </a:spcBef>
              <a:spcAft>
                <a:spcPts val="600"/>
              </a:spcAft>
              <a:buClr>
                <a:srgbClr val="FF0000"/>
              </a:buClr>
            </a:pPr>
            <a:r>
              <a:rPr lang="en-US" sz="2600" dirty="0" smtClean="0"/>
              <a:t>Have shorter work periods with other tasks in between.</a:t>
            </a:r>
          </a:p>
          <a:p>
            <a:pPr>
              <a:lnSpc>
                <a:spcPct val="90000"/>
              </a:lnSpc>
              <a:spcBef>
                <a:spcPts val="0"/>
              </a:spcBef>
              <a:spcAft>
                <a:spcPts val="600"/>
              </a:spcAft>
              <a:buClr>
                <a:srgbClr val="FF0000"/>
              </a:buClr>
            </a:pPr>
            <a:r>
              <a:rPr lang="en-US" sz="2600" dirty="0" smtClean="0"/>
              <a:t>Have the student cover all items except the one he is working on at the time.</a:t>
            </a:r>
          </a:p>
          <a:p>
            <a:pPr>
              <a:lnSpc>
                <a:spcPct val="90000"/>
              </a:lnSpc>
              <a:spcBef>
                <a:spcPts val="0"/>
              </a:spcBef>
              <a:spcAft>
                <a:spcPts val="600"/>
              </a:spcAft>
              <a:buClr>
                <a:srgbClr val="FF0000"/>
              </a:buClr>
            </a:pPr>
            <a:r>
              <a:rPr lang="en-US" sz="2600" dirty="0" smtClean="0"/>
              <a:t>Provide physical breaks between difficult tasks.</a:t>
            </a:r>
          </a:p>
          <a:p>
            <a:pPr>
              <a:lnSpc>
                <a:spcPct val="90000"/>
              </a:lnSpc>
              <a:spcBef>
                <a:spcPts val="0"/>
              </a:spcBef>
              <a:spcAft>
                <a:spcPts val="600"/>
              </a:spcAft>
              <a:buClr>
                <a:srgbClr val="FF0000"/>
              </a:buClr>
            </a:pPr>
            <a:r>
              <a:rPr lang="en-US" sz="2600" dirty="0" smtClean="0"/>
              <a:t>Provide alternative times for the work to be completed.</a:t>
            </a:r>
            <a:endParaRPr lang="en-US" sz="2600" dirty="0"/>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380314971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Think of a student who you could answer “yes” to this question:</a:t>
            </a:r>
          </a:p>
          <a:p>
            <a:pPr marL="0" indent="0" algn="ctr">
              <a:buNone/>
            </a:pPr>
            <a:r>
              <a:rPr lang="en-US" dirty="0">
                <a:solidFill>
                  <a:srgbClr val="008000"/>
                </a:solidFill>
              </a:rPr>
              <a:t>“</a:t>
            </a:r>
            <a:r>
              <a:rPr lang="en-US" i="1" dirty="0">
                <a:solidFill>
                  <a:srgbClr val="008000"/>
                </a:solidFill>
              </a:rPr>
              <a:t>Will the student be able to complete the assignment if time or assignment length adjustments are made?</a:t>
            </a:r>
            <a:r>
              <a:rPr lang="en-US" i="1" dirty="0" smtClean="0">
                <a:solidFill>
                  <a:srgbClr val="008000"/>
                </a:solidFill>
              </a:rPr>
              <a:t>”</a:t>
            </a:r>
            <a:endParaRPr lang="en-US" i="1" dirty="0">
              <a:solidFill>
                <a:srgbClr val="008000"/>
              </a:solidFill>
            </a:endParaRPr>
          </a:p>
          <a:p>
            <a:r>
              <a:rPr lang="en-US" dirty="0" smtClean="0"/>
              <a:t>Choose a strategy to try that adjusts assignment length or time to complete. </a:t>
            </a:r>
          </a:p>
          <a:p>
            <a:r>
              <a:rPr lang="en-US" dirty="0" smtClean="0"/>
              <a:t>Discuss with a partner.</a:t>
            </a:r>
            <a:endParaRPr lang="en-US" dirty="0"/>
          </a:p>
        </p:txBody>
      </p:sp>
      <p:pic>
        <p:nvPicPr>
          <p:cNvPr id="4" name="Picture 3" descr="Green-Pencil-Icon-pencils-7151356-150-15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622774" y="274638"/>
            <a:ext cx="1325562" cy="1325562"/>
          </a:xfrm>
          <a:prstGeom prst="rect">
            <a:avLst/>
          </a:prstGeom>
        </p:spPr>
      </p:pic>
      <p:sp>
        <p:nvSpPr>
          <p:cNvPr id="2" name="Title 1"/>
          <p:cNvSpPr>
            <a:spLocks noGrp="1"/>
          </p:cNvSpPr>
          <p:nvPr>
            <p:ph type="title"/>
          </p:nvPr>
        </p:nvSpPr>
        <p:spPr>
          <a:xfrm>
            <a:off x="2252133" y="491686"/>
            <a:ext cx="6136680" cy="925952"/>
          </a:xfrm>
        </p:spPr>
        <p:txBody>
          <a:bodyPr>
            <a:normAutofit/>
          </a:bodyPr>
          <a:lstStyle/>
          <a:p>
            <a:pPr algn="l"/>
            <a:r>
              <a:rPr lang="en-US" sz="3200" dirty="0" smtClean="0">
                <a:solidFill>
                  <a:srgbClr val="008000"/>
                </a:solidFill>
                <a:latin typeface="Franklin Gothic Book"/>
                <a:cs typeface="Franklin Gothic Book"/>
              </a:rPr>
              <a:t>Activity: Personal Reflection</a:t>
            </a:r>
            <a:endParaRPr lang="en-US" sz="3200" b="1" dirty="0">
              <a:solidFill>
                <a:srgbClr val="FF0000"/>
              </a:solidFill>
              <a:latin typeface="Franklin Gothic Book"/>
              <a:cs typeface="Franklin Gothic Book"/>
            </a:endParaRPr>
          </a:p>
        </p:txBody>
      </p:sp>
      <p:sp>
        <p:nvSpPr>
          <p:cNvPr id="5" name="5-Point Star 4"/>
          <p:cNvSpPr/>
          <p:nvPr/>
        </p:nvSpPr>
        <p:spPr>
          <a:xfrm>
            <a:off x="2677979" y="6126163"/>
            <a:ext cx="402100" cy="326092"/>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extBox 5"/>
          <p:cNvSpPr txBox="1"/>
          <p:nvPr/>
        </p:nvSpPr>
        <p:spPr>
          <a:xfrm>
            <a:off x="3335867" y="6126163"/>
            <a:ext cx="3442694" cy="369332"/>
          </a:xfrm>
          <a:prstGeom prst="rect">
            <a:avLst/>
          </a:prstGeom>
          <a:noFill/>
        </p:spPr>
        <p:txBody>
          <a:bodyPr wrap="none" rtlCol="0">
            <a:spAutoFit/>
          </a:bodyPr>
          <a:lstStyle/>
          <a:p>
            <a:r>
              <a:rPr lang="en-US" dirty="0" smtClean="0"/>
              <a:t>Task Difficulty Personal Reflections</a:t>
            </a:r>
            <a:endParaRPr lang="en-US" dirty="0"/>
          </a:p>
        </p:txBody>
      </p:sp>
    </p:spTree>
    <p:extLst>
      <p:ext uri="{BB962C8B-B14F-4D97-AF65-F5344CB8AC3E}">
        <p14:creationId xmlns:p14="http://schemas.microsoft.com/office/powerpoint/2010/main" val="118732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Response Mode</a:t>
            </a:r>
            <a:endParaRPr lang="en-US" dirty="0">
              <a:solidFill>
                <a:srgbClr val="008000"/>
              </a:solidFill>
            </a:endParaRPr>
          </a:p>
        </p:txBody>
      </p:sp>
      <p:sp>
        <p:nvSpPr>
          <p:cNvPr id="3" name="Content Placeholder 2"/>
          <p:cNvSpPr>
            <a:spLocks noGrp="1"/>
          </p:cNvSpPr>
          <p:nvPr>
            <p:ph idx="1"/>
          </p:nvPr>
        </p:nvSpPr>
        <p:spPr>
          <a:xfrm>
            <a:off x="457200" y="1417638"/>
            <a:ext cx="8229600" cy="4708525"/>
          </a:xfrm>
        </p:spPr>
        <p:txBody>
          <a:bodyPr>
            <a:normAutofit fontScale="85000" lnSpcReduction="20000"/>
          </a:bodyPr>
          <a:lstStyle/>
          <a:p>
            <a:pPr>
              <a:lnSpc>
                <a:spcPct val="110000"/>
              </a:lnSpc>
              <a:spcBef>
                <a:spcPts val="0"/>
              </a:spcBef>
              <a:spcAft>
                <a:spcPts val="600"/>
              </a:spcAft>
              <a:buClr>
                <a:srgbClr val="FF0000"/>
              </a:buClr>
            </a:pPr>
            <a:r>
              <a:rPr lang="en-US" dirty="0" smtClean="0"/>
              <a:t>The mode that is required to complete a task can contribute to problem behavior.</a:t>
            </a:r>
          </a:p>
          <a:p>
            <a:pPr>
              <a:lnSpc>
                <a:spcPct val="110000"/>
              </a:lnSpc>
              <a:spcBef>
                <a:spcPts val="0"/>
              </a:spcBef>
              <a:spcAft>
                <a:spcPts val="600"/>
              </a:spcAft>
              <a:buClr>
                <a:srgbClr val="FF0000"/>
              </a:buClr>
            </a:pPr>
            <a:r>
              <a:rPr lang="en-US" dirty="0" smtClean="0"/>
              <a:t>Reading or fine motor deficits, etc. often make reading or writing tasks appear overwhelming.</a:t>
            </a:r>
          </a:p>
          <a:p>
            <a:pPr>
              <a:lnSpc>
                <a:spcPct val="110000"/>
              </a:lnSpc>
              <a:spcBef>
                <a:spcPts val="0"/>
              </a:spcBef>
              <a:spcAft>
                <a:spcPts val="600"/>
              </a:spcAft>
              <a:buClr>
                <a:srgbClr val="FF0000"/>
              </a:buClr>
            </a:pPr>
            <a:r>
              <a:rPr lang="en-US" dirty="0" smtClean="0"/>
              <a:t>Providing an alternative mode (e.g., computer or tape recorder, paired student reading, etc.) may reduce behavior problems.</a:t>
            </a:r>
          </a:p>
          <a:p>
            <a:pPr>
              <a:lnSpc>
                <a:spcPct val="110000"/>
              </a:lnSpc>
              <a:spcBef>
                <a:spcPts val="0"/>
              </a:spcBef>
              <a:spcAft>
                <a:spcPts val="600"/>
              </a:spcAft>
              <a:buClr>
                <a:srgbClr val="FF0000"/>
              </a:buClr>
            </a:pPr>
            <a:r>
              <a:rPr lang="en-US" dirty="0" smtClean="0"/>
              <a:t>Question to ask: </a:t>
            </a:r>
            <a:r>
              <a:rPr lang="en-US" i="1" dirty="0" smtClean="0">
                <a:solidFill>
                  <a:srgbClr val="008000"/>
                </a:solidFill>
              </a:rPr>
              <a:t>“Could the student do the work if the mode of responding was altered? Does the student have difficulty responding in written format, orally, or when reading is involved?”</a:t>
            </a:r>
            <a:endParaRPr lang="en-US" i="1" dirty="0">
              <a:solidFill>
                <a:srgbClr val="008000"/>
              </a:solidFill>
            </a:endParaRPr>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229360261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Response Mode Strategies–</a:t>
            </a:r>
            <a:r>
              <a:rPr lang="en-US" i="1" dirty="0" smtClean="0">
                <a:solidFill>
                  <a:srgbClr val="FF0000"/>
                </a:solidFill>
              </a:rPr>
              <a:t>Writing</a:t>
            </a:r>
            <a:endParaRPr lang="en-US" i="1" dirty="0">
              <a:solidFill>
                <a:srgbClr val="FF0000"/>
              </a:solidFill>
            </a:endParaRPr>
          </a:p>
        </p:txBody>
      </p:sp>
      <p:sp>
        <p:nvSpPr>
          <p:cNvPr id="3" name="Content Placeholder 2"/>
          <p:cNvSpPr>
            <a:spLocks noGrp="1"/>
          </p:cNvSpPr>
          <p:nvPr>
            <p:ph idx="1"/>
          </p:nvPr>
        </p:nvSpPr>
        <p:spPr>
          <a:xfrm>
            <a:off x="457200" y="1437394"/>
            <a:ext cx="8229600" cy="4525963"/>
          </a:xfrm>
        </p:spPr>
        <p:txBody>
          <a:bodyPr>
            <a:normAutofit fontScale="92500" lnSpcReduction="20000"/>
          </a:bodyPr>
          <a:lstStyle/>
          <a:p>
            <a:pPr>
              <a:lnSpc>
                <a:spcPct val="110000"/>
              </a:lnSpc>
              <a:spcBef>
                <a:spcPts val="0"/>
              </a:spcBef>
              <a:spcAft>
                <a:spcPts val="600"/>
              </a:spcAft>
              <a:buClr>
                <a:srgbClr val="FF0000"/>
              </a:buClr>
            </a:pPr>
            <a:r>
              <a:rPr lang="en-US" dirty="0" smtClean="0"/>
              <a:t>Provide a choice between written and oral answers.</a:t>
            </a:r>
          </a:p>
          <a:p>
            <a:pPr>
              <a:lnSpc>
                <a:spcPct val="110000"/>
              </a:lnSpc>
              <a:spcBef>
                <a:spcPts val="0"/>
              </a:spcBef>
              <a:spcAft>
                <a:spcPts val="600"/>
              </a:spcAft>
              <a:buClr>
                <a:srgbClr val="FF0000"/>
              </a:buClr>
            </a:pPr>
            <a:r>
              <a:rPr lang="en-US" dirty="0" smtClean="0"/>
              <a:t>Allow the student to dictate answers to the teacher, an assistant, or peer.</a:t>
            </a:r>
          </a:p>
          <a:p>
            <a:pPr>
              <a:lnSpc>
                <a:spcPct val="110000"/>
              </a:lnSpc>
              <a:spcBef>
                <a:spcPts val="0"/>
              </a:spcBef>
              <a:spcAft>
                <a:spcPts val="600"/>
              </a:spcAft>
              <a:buClr>
                <a:srgbClr val="FF0000"/>
              </a:buClr>
            </a:pPr>
            <a:r>
              <a:rPr lang="en-US" dirty="0" smtClean="0"/>
              <a:t>Create guided notes to minimize writing.</a:t>
            </a:r>
          </a:p>
          <a:p>
            <a:pPr>
              <a:lnSpc>
                <a:spcPct val="110000"/>
              </a:lnSpc>
              <a:spcBef>
                <a:spcPts val="0"/>
              </a:spcBef>
              <a:spcAft>
                <a:spcPts val="600"/>
              </a:spcAft>
              <a:buClr>
                <a:srgbClr val="FF0000"/>
              </a:buClr>
            </a:pPr>
            <a:r>
              <a:rPr lang="en-US" dirty="0" smtClean="0"/>
              <a:t>Allow the student to tape record answers to tests or assignments.</a:t>
            </a:r>
          </a:p>
          <a:p>
            <a:pPr>
              <a:lnSpc>
                <a:spcPct val="110000"/>
              </a:lnSpc>
              <a:spcBef>
                <a:spcPts val="0"/>
              </a:spcBef>
              <a:spcAft>
                <a:spcPts val="600"/>
              </a:spcAft>
              <a:buClr>
                <a:srgbClr val="FF0000"/>
              </a:buClr>
            </a:pPr>
            <a:r>
              <a:rPr lang="en-US" dirty="0" smtClean="0"/>
              <a:t>Allow the student to use other creative modes for demonstrating understanding (e.g., building, drawing, drama, etc.).</a:t>
            </a:r>
            <a:endParaRPr lang="en-US" dirty="0"/>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410998461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8000"/>
                </a:solidFill>
              </a:rPr>
              <a:t>Response Mode Strategies–</a:t>
            </a:r>
            <a:r>
              <a:rPr lang="en-US" i="1" dirty="0" smtClean="0">
                <a:solidFill>
                  <a:srgbClr val="FF0000"/>
                </a:solidFill>
              </a:rPr>
              <a:t>Reading</a:t>
            </a:r>
            <a:endParaRPr lang="en-US" i="1" dirty="0">
              <a:solidFill>
                <a:srgbClr val="FF0000"/>
              </a:solidFill>
            </a:endParaRPr>
          </a:p>
        </p:txBody>
      </p:sp>
      <p:sp>
        <p:nvSpPr>
          <p:cNvPr id="3" name="Content Placeholder 2"/>
          <p:cNvSpPr>
            <a:spLocks noGrp="1"/>
          </p:cNvSpPr>
          <p:nvPr>
            <p:ph idx="1"/>
          </p:nvPr>
        </p:nvSpPr>
        <p:spPr>
          <a:xfrm>
            <a:off x="457200" y="1437394"/>
            <a:ext cx="8229600" cy="4525963"/>
          </a:xfrm>
        </p:spPr>
        <p:txBody>
          <a:bodyPr>
            <a:noAutofit/>
          </a:bodyPr>
          <a:lstStyle/>
          <a:p>
            <a:pPr>
              <a:spcBef>
                <a:spcPts val="0"/>
              </a:spcBef>
              <a:spcAft>
                <a:spcPts val="800"/>
              </a:spcAft>
              <a:buClr>
                <a:srgbClr val="FF0000"/>
              </a:buClr>
            </a:pPr>
            <a:r>
              <a:rPr lang="en-US" sz="2600" dirty="0" smtClean="0"/>
              <a:t>Include illustrations on worksheets that depict how to complete tasks.</a:t>
            </a:r>
          </a:p>
          <a:p>
            <a:pPr>
              <a:spcBef>
                <a:spcPts val="0"/>
              </a:spcBef>
              <a:spcAft>
                <a:spcPts val="800"/>
              </a:spcAft>
              <a:buClr>
                <a:srgbClr val="FF0000"/>
              </a:buClr>
            </a:pPr>
            <a:r>
              <a:rPr lang="en-US" sz="2600" dirty="0" smtClean="0"/>
              <a:t>Highlight or underline important words in instructions and texts.</a:t>
            </a:r>
          </a:p>
          <a:p>
            <a:pPr>
              <a:spcBef>
                <a:spcPts val="0"/>
              </a:spcBef>
              <a:spcAft>
                <a:spcPts val="800"/>
              </a:spcAft>
              <a:buClr>
                <a:srgbClr val="FF0000"/>
              </a:buClr>
            </a:pPr>
            <a:r>
              <a:rPr lang="en-US" sz="2600" dirty="0" smtClean="0"/>
              <a:t>Create guided notes that limit reading and draw attention to key points.</a:t>
            </a:r>
          </a:p>
          <a:p>
            <a:pPr>
              <a:spcBef>
                <a:spcPts val="0"/>
              </a:spcBef>
              <a:spcAft>
                <a:spcPts val="800"/>
              </a:spcAft>
              <a:buClr>
                <a:srgbClr val="FF0000"/>
              </a:buClr>
            </a:pPr>
            <a:r>
              <a:rPr lang="en-US" sz="2600" dirty="0" smtClean="0"/>
              <a:t>Provide text on recording for the student to listen to as they read.</a:t>
            </a:r>
          </a:p>
          <a:p>
            <a:pPr>
              <a:spcBef>
                <a:spcPts val="0"/>
              </a:spcBef>
              <a:spcAft>
                <a:spcPts val="800"/>
              </a:spcAft>
              <a:buClr>
                <a:srgbClr val="FF0000"/>
              </a:buClr>
            </a:pPr>
            <a:r>
              <a:rPr lang="en-US" sz="2600" dirty="0" smtClean="0"/>
              <a:t>Assign a partner to share the reading requirements and assist the student with unfamiliar words.</a:t>
            </a:r>
            <a:endParaRPr lang="en-US" sz="2600" dirty="0"/>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
        <p:nvSpPr>
          <p:cNvPr id="9" name="Oval 8"/>
          <p:cNvSpPr/>
          <p:nvPr/>
        </p:nvSpPr>
        <p:spPr>
          <a:xfrm>
            <a:off x="8229600" y="6206190"/>
            <a:ext cx="698500" cy="607202"/>
          </a:xfrm>
          <a:prstGeom prst="ellipse">
            <a:avLst/>
          </a:prstGeom>
          <a:solidFill>
            <a:srgbClr val="008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b="1" dirty="0" smtClean="0"/>
              <a:t>351</a:t>
            </a:r>
            <a:endParaRPr lang="en-US" sz="1600" b="1" dirty="0"/>
          </a:p>
        </p:txBody>
      </p:sp>
    </p:spTree>
    <p:extLst>
      <p:ext uri="{BB962C8B-B14F-4D97-AF65-F5344CB8AC3E}">
        <p14:creationId xmlns:p14="http://schemas.microsoft.com/office/powerpoint/2010/main" val="17515967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Think of a student who you could answer “yes” to this question:</a:t>
            </a:r>
          </a:p>
          <a:p>
            <a:pPr marL="0" indent="0" algn="ctr">
              <a:lnSpc>
                <a:spcPct val="110000"/>
              </a:lnSpc>
              <a:spcBef>
                <a:spcPts val="0"/>
              </a:spcBef>
              <a:spcAft>
                <a:spcPts val="600"/>
              </a:spcAft>
              <a:buClr>
                <a:srgbClr val="FF0000"/>
              </a:buClr>
              <a:buNone/>
            </a:pPr>
            <a:r>
              <a:rPr lang="en-US" i="1" dirty="0">
                <a:solidFill>
                  <a:srgbClr val="008000"/>
                </a:solidFill>
              </a:rPr>
              <a:t>“Could the student do the work if the mode of responding was altered? Does the student have difficulty responding in written format, orally, or when reading is involved?”</a:t>
            </a:r>
          </a:p>
          <a:p>
            <a:r>
              <a:rPr lang="en-US" dirty="0" smtClean="0"/>
              <a:t>Choose a strategy to try that adjusts the mode of responding. </a:t>
            </a:r>
          </a:p>
          <a:p>
            <a:r>
              <a:rPr lang="en-US" dirty="0" smtClean="0"/>
              <a:t>Discuss with a partner.</a:t>
            </a:r>
            <a:endParaRPr lang="en-US" dirty="0"/>
          </a:p>
        </p:txBody>
      </p:sp>
      <p:pic>
        <p:nvPicPr>
          <p:cNvPr id="4" name="Picture 3" descr="Green-Pencil-Icon-pencils-7151356-150-15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622774" y="274638"/>
            <a:ext cx="1325562" cy="1325562"/>
          </a:xfrm>
          <a:prstGeom prst="rect">
            <a:avLst/>
          </a:prstGeom>
        </p:spPr>
      </p:pic>
      <p:sp>
        <p:nvSpPr>
          <p:cNvPr id="2" name="Title 1"/>
          <p:cNvSpPr>
            <a:spLocks noGrp="1"/>
          </p:cNvSpPr>
          <p:nvPr>
            <p:ph type="title"/>
          </p:nvPr>
        </p:nvSpPr>
        <p:spPr>
          <a:xfrm>
            <a:off x="2252133" y="491686"/>
            <a:ext cx="6136680" cy="925952"/>
          </a:xfrm>
        </p:spPr>
        <p:txBody>
          <a:bodyPr>
            <a:normAutofit/>
          </a:bodyPr>
          <a:lstStyle/>
          <a:p>
            <a:pPr algn="l"/>
            <a:r>
              <a:rPr lang="en-US" sz="3200" dirty="0" smtClean="0">
                <a:solidFill>
                  <a:srgbClr val="008000"/>
                </a:solidFill>
                <a:latin typeface="Franklin Gothic Book"/>
                <a:cs typeface="Franklin Gothic Book"/>
              </a:rPr>
              <a:t>Activity: Personal Reflection</a:t>
            </a:r>
            <a:endParaRPr lang="en-US" sz="3200" b="1" dirty="0">
              <a:solidFill>
                <a:srgbClr val="FF0000"/>
              </a:solidFill>
              <a:latin typeface="Franklin Gothic Book"/>
              <a:cs typeface="Franklin Gothic Book"/>
            </a:endParaRPr>
          </a:p>
        </p:txBody>
      </p:sp>
      <p:sp>
        <p:nvSpPr>
          <p:cNvPr id="5" name="5-Point Star 4"/>
          <p:cNvSpPr/>
          <p:nvPr/>
        </p:nvSpPr>
        <p:spPr>
          <a:xfrm>
            <a:off x="1850033" y="6169403"/>
            <a:ext cx="402100" cy="326092"/>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extBox 5"/>
          <p:cNvSpPr txBox="1"/>
          <p:nvPr/>
        </p:nvSpPr>
        <p:spPr>
          <a:xfrm>
            <a:off x="2692400" y="6126163"/>
            <a:ext cx="3442694" cy="369332"/>
          </a:xfrm>
          <a:prstGeom prst="rect">
            <a:avLst/>
          </a:prstGeom>
          <a:noFill/>
        </p:spPr>
        <p:txBody>
          <a:bodyPr wrap="none" rtlCol="0">
            <a:spAutoFit/>
          </a:bodyPr>
          <a:lstStyle/>
          <a:p>
            <a:r>
              <a:rPr lang="en-US" dirty="0" smtClean="0"/>
              <a:t>Task Difficulty Personal Reflections</a:t>
            </a:r>
            <a:endParaRPr lang="en-US" dirty="0"/>
          </a:p>
        </p:txBody>
      </p:sp>
    </p:spTree>
    <p:extLst>
      <p:ext uri="{BB962C8B-B14F-4D97-AF65-F5344CB8AC3E}">
        <p14:creationId xmlns:p14="http://schemas.microsoft.com/office/powerpoint/2010/main" val="2747924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Increased Instruction or Practice</a:t>
            </a:r>
            <a:endParaRPr lang="en-US" dirty="0">
              <a:solidFill>
                <a:srgbClr val="008000"/>
              </a:solidFill>
            </a:endParaRPr>
          </a:p>
        </p:txBody>
      </p:sp>
      <p:sp>
        <p:nvSpPr>
          <p:cNvPr id="3" name="Content Placeholder 2"/>
          <p:cNvSpPr>
            <a:spLocks noGrp="1"/>
          </p:cNvSpPr>
          <p:nvPr>
            <p:ph idx="1"/>
          </p:nvPr>
        </p:nvSpPr>
        <p:spPr>
          <a:xfrm>
            <a:off x="12700" y="1417638"/>
            <a:ext cx="8928100" cy="4708525"/>
          </a:xfrm>
        </p:spPr>
        <p:txBody>
          <a:bodyPr>
            <a:normAutofit fontScale="85000" lnSpcReduction="20000"/>
          </a:bodyPr>
          <a:lstStyle/>
          <a:p>
            <a:pPr>
              <a:lnSpc>
                <a:spcPct val="110000"/>
              </a:lnSpc>
              <a:spcBef>
                <a:spcPts val="0"/>
              </a:spcBef>
              <a:spcAft>
                <a:spcPts val="600"/>
              </a:spcAft>
              <a:buClr>
                <a:srgbClr val="FF0000"/>
              </a:buClr>
            </a:pPr>
            <a:r>
              <a:rPr lang="en-US" dirty="0"/>
              <a:t>Using instructional strategies that are appropriate to the student’s stage of learning is essential</a:t>
            </a:r>
            <a:r>
              <a:rPr lang="en-US" dirty="0" smtClean="0"/>
              <a:t>.</a:t>
            </a:r>
          </a:p>
          <a:p>
            <a:pPr>
              <a:lnSpc>
                <a:spcPct val="110000"/>
              </a:lnSpc>
              <a:spcBef>
                <a:spcPts val="0"/>
              </a:spcBef>
              <a:spcAft>
                <a:spcPts val="600"/>
              </a:spcAft>
              <a:buClr>
                <a:srgbClr val="FF0000"/>
              </a:buClr>
            </a:pPr>
            <a:r>
              <a:rPr lang="en-US" dirty="0" smtClean="0"/>
              <a:t>Some </a:t>
            </a:r>
            <a:r>
              <a:rPr lang="en-US" dirty="0"/>
              <a:t>students may not be at the same stage of </a:t>
            </a:r>
            <a:r>
              <a:rPr lang="en-US" dirty="0" smtClean="0"/>
              <a:t>learning </a:t>
            </a:r>
            <a:r>
              <a:rPr lang="en-US" dirty="0"/>
              <a:t>as other students (e.g., acquisition level, fluency building, mastery, or generalization). </a:t>
            </a:r>
            <a:endParaRPr lang="en-US" dirty="0" smtClean="0"/>
          </a:p>
          <a:p>
            <a:pPr>
              <a:lnSpc>
                <a:spcPct val="110000"/>
              </a:lnSpc>
              <a:spcBef>
                <a:spcPts val="0"/>
              </a:spcBef>
              <a:spcAft>
                <a:spcPts val="600"/>
              </a:spcAft>
              <a:buClr>
                <a:srgbClr val="FF0000"/>
              </a:buClr>
            </a:pPr>
            <a:r>
              <a:rPr lang="en-US" dirty="0" smtClean="0"/>
              <a:t>For </a:t>
            </a:r>
            <a:r>
              <a:rPr lang="en-US" dirty="0"/>
              <a:t>some students, they can learn and do the work if there is more teaching, guided practice, or fluency-building activities. </a:t>
            </a:r>
            <a:endParaRPr lang="en-US" dirty="0" smtClean="0"/>
          </a:p>
          <a:p>
            <a:pPr>
              <a:lnSpc>
                <a:spcPct val="110000"/>
              </a:lnSpc>
              <a:spcBef>
                <a:spcPts val="0"/>
              </a:spcBef>
              <a:spcAft>
                <a:spcPts val="600"/>
              </a:spcAft>
              <a:buClr>
                <a:srgbClr val="FF0000"/>
              </a:buClr>
            </a:pPr>
            <a:r>
              <a:rPr lang="en-US" dirty="0" smtClean="0"/>
              <a:t>Question to ask: </a:t>
            </a:r>
            <a:r>
              <a:rPr lang="en-US" dirty="0">
                <a:solidFill>
                  <a:srgbClr val="008000"/>
                </a:solidFill>
              </a:rPr>
              <a:t>“</a:t>
            </a:r>
            <a:r>
              <a:rPr lang="en-US" i="1" dirty="0">
                <a:solidFill>
                  <a:srgbClr val="008000"/>
                </a:solidFill>
              </a:rPr>
              <a:t>Will the </a:t>
            </a:r>
            <a:r>
              <a:rPr lang="en-US" i="1" dirty="0" smtClean="0">
                <a:solidFill>
                  <a:srgbClr val="008000"/>
                </a:solidFill>
              </a:rPr>
              <a:t>student </a:t>
            </a:r>
            <a:r>
              <a:rPr lang="en-US" i="1" dirty="0">
                <a:solidFill>
                  <a:srgbClr val="008000"/>
                </a:solidFill>
              </a:rPr>
              <a:t>be able to complete the tasks if (s)he has more instruction, guided or individual practice?”</a:t>
            </a:r>
            <a:r>
              <a:rPr lang="en-US" dirty="0">
                <a:solidFill>
                  <a:srgbClr val="008000"/>
                </a:solidFill>
              </a:rPr>
              <a:t> </a:t>
            </a:r>
            <a:endParaRPr lang="en-US" i="1" dirty="0">
              <a:solidFill>
                <a:srgbClr val="008000"/>
              </a:solidFill>
            </a:endParaRPr>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
        <p:nvSpPr>
          <p:cNvPr id="9" name="5-Point Star 8"/>
          <p:cNvSpPr/>
          <p:nvPr/>
        </p:nvSpPr>
        <p:spPr>
          <a:xfrm>
            <a:off x="2425700" y="5885315"/>
            <a:ext cx="402100" cy="326092"/>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TextBox 9"/>
          <p:cNvSpPr txBox="1"/>
          <p:nvPr/>
        </p:nvSpPr>
        <p:spPr>
          <a:xfrm>
            <a:off x="3318933" y="5885315"/>
            <a:ext cx="3437467" cy="369332"/>
          </a:xfrm>
          <a:prstGeom prst="rect">
            <a:avLst/>
          </a:prstGeom>
          <a:noFill/>
        </p:spPr>
        <p:txBody>
          <a:bodyPr wrap="square" rtlCol="0">
            <a:spAutoFit/>
          </a:bodyPr>
          <a:lstStyle/>
          <a:p>
            <a:r>
              <a:rPr lang="en-US" dirty="0" smtClean="0"/>
              <a:t>Task Difficulty Personal Reflection </a:t>
            </a:r>
            <a:endParaRPr lang="en-US" dirty="0"/>
          </a:p>
        </p:txBody>
      </p:sp>
    </p:spTree>
    <p:extLst>
      <p:ext uri="{BB962C8B-B14F-4D97-AF65-F5344CB8AC3E}">
        <p14:creationId xmlns:p14="http://schemas.microsoft.com/office/powerpoint/2010/main" val="322273989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 SW-PBS Classroom </a:t>
            </a:r>
            <a:r>
              <a:rPr lang="en-US" dirty="0" smtClean="0"/>
              <a:t>Module Instructions (continued)</a:t>
            </a:r>
            <a:endParaRPr lang="en-US" dirty="0"/>
          </a:p>
        </p:txBody>
      </p:sp>
      <p:sp>
        <p:nvSpPr>
          <p:cNvPr id="3" name="Content Placeholder 2"/>
          <p:cNvSpPr>
            <a:spLocks noGrp="1"/>
          </p:cNvSpPr>
          <p:nvPr>
            <p:ph idx="1"/>
          </p:nvPr>
        </p:nvSpPr>
        <p:spPr/>
        <p:txBody>
          <a:bodyPr>
            <a:normAutofit fontScale="85000" lnSpcReduction="10000"/>
          </a:bodyPr>
          <a:lstStyle/>
          <a:p>
            <a:r>
              <a:rPr lang="en-US" dirty="0"/>
              <a:t>More information is available in the Classroom chapter of the</a:t>
            </a:r>
            <a:r>
              <a:rPr lang="en-US" i="1" dirty="0"/>
              <a:t> May 2014 MO SW-PBS Team Workbook </a:t>
            </a:r>
            <a:r>
              <a:rPr lang="en-US" dirty="0"/>
              <a:t>(available on the MO SW-PBS website) about the topic. </a:t>
            </a:r>
          </a:p>
          <a:p>
            <a:r>
              <a:rPr lang="en-US" dirty="0" smtClean="0"/>
              <a:t>Follow</a:t>
            </a:r>
            <a:r>
              <a:rPr lang="en-US" dirty="0"/>
              <a:t>-up activity suggestions are on the last slide. </a:t>
            </a:r>
            <a:r>
              <a:rPr lang="en-US" dirty="0" smtClean="0"/>
              <a:t>These are ideas your school/team might review prior to this presentation to present how you plan to expand the learning past this inservice session. </a:t>
            </a:r>
          </a:p>
          <a:p>
            <a:r>
              <a:rPr lang="en-US" dirty="0" smtClean="0"/>
              <a:t>Call </a:t>
            </a:r>
            <a:r>
              <a:rPr lang="en-US" dirty="0"/>
              <a:t>your Regional Consultant if you have questions.</a:t>
            </a:r>
          </a:p>
          <a:p>
            <a:r>
              <a:rPr lang="en-US" dirty="0"/>
              <a:t>Good luck</a:t>
            </a:r>
            <a:r>
              <a:rPr lang="en-US" dirty="0" smtClean="0"/>
              <a:t>!</a:t>
            </a:r>
          </a:p>
          <a:p>
            <a:pPr marL="0" indent="0" algn="ctr">
              <a:buNone/>
            </a:pPr>
            <a:r>
              <a:rPr lang="en-US" b="1" dirty="0">
                <a:solidFill>
                  <a:srgbClr val="FF0000"/>
                </a:solidFill>
              </a:rPr>
              <a:t>Delete this slide before beginning your session.</a:t>
            </a:r>
          </a:p>
          <a:p>
            <a:pPr marL="0" indent="0">
              <a:buNone/>
            </a:pPr>
            <a:endParaRPr lang="en-US" b="1" dirty="0"/>
          </a:p>
          <a:p>
            <a:endParaRPr lang="en-US" dirty="0"/>
          </a:p>
        </p:txBody>
      </p:sp>
    </p:spTree>
    <p:extLst>
      <p:ext uri="{BB962C8B-B14F-4D97-AF65-F5344CB8AC3E}">
        <p14:creationId xmlns:p14="http://schemas.microsoft.com/office/powerpoint/2010/main" val="13474584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Instruction &amp; Practice Strategies</a:t>
            </a:r>
            <a:endParaRPr lang="en-US" dirty="0">
              <a:solidFill>
                <a:srgbClr val="008000"/>
              </a:solidFill>
            </a:endParaRPr>
          </a:p>
        </p:txBody>
      </p:sp>
      <p:sp>
        <p:nvSpPr>
          <p:cNvPr id="3" name="Content Placeholder 2"/>
          <p:cNvSpPr>
            <a:spLocks noGrp="1"/>
          </p:cNvSpPr>
          <p:nvPr>
            <p:ph idx="1"/>
          </p:nvPr>
        </p:nvSpPr>
        <p:spPr/>
        <p:txBody>
          <a:bodyPr>
            <a:normAutofit fontScale="92500" lnSpcReduction="10000"/>
          </a:bodyPr>
          <a:lstStyle/>
          <a:p>
            <a:pPr>
              <a:spcBef>
                <a:spcPts val="0"/>
              </a:spcBef>
              <a:spcAft>
                <a:spcPts val="800"/>
              </a:spcAft>
              <a:buClr>
                <a:srgbClr val="FF0000"/>
              </a:buClr>
            </a:pPr>
            <a:r>
              <a:rPr lang="en-US" dirty="0" smtClean="0"/>
              <a:t>Arrange for additional brief instructional sessions using the modeling-guided practice-independent practice approach </a:t>
            </a:r>
            <a:r>
              <a:rPr lang="en-US" i="1" dirty="0" smtClean="0"/>
              <a:t>(acquisition stage)</a:t>
            </a:r>
            <a:r>
              <a:rPr lang="en-US" dirty="0" smtClean="0"/>
              <a:t>.</a:t>
            </a:r>
          </a:p>
          <a:p>
            <a:pPr>
              <a:spcBef>
                <a:spcPts val="0"/>
              </a:spcBef>
              <a:spcAft>
                <a:spcPts val="800"/>
              </a:spcAft>
              <a:buClr>
                <a:srgbClr val="FF0000"/>
              </a:buClr>
            </a:pPr>
            <a:r>
              <a:rPr lang="en-US" dirty="0" smtClean="0"/>
              <a:t>Arrange for a peer tutor to assist with guided practice opportunities </a:t>
            </a:r>
            <a:r>
              <a:rPr lang="en-US" i="1" dirty="0" smtClean="0"/>
              <a:t>(fluency-building stage)</a:t>
            </a:r>
            <a:r>
              <a:rPr lang="en-US" dirty="0" smtClean="0"/>
              <a:t>.</a:t>
            </a:r>
          </a:p>
          <a:p>
            <a:pPr>
              <a:spcBef>
                <a:spcPts val="0"/>
              </a:spcBef>
              <a:spcAft>
                <a:spcPts val="800"/>
              </a:spcAft>
              <a:buClr>
                <a:srgbClr val="FF0000"/>
              </a:buClr>
            </a:pPr>
            <a:r>
              <a:rPr lang="en-US" dirty="0" smtClean="0"/>
              <a:t>Use partner work to increase fluency with flash cards </a:t>
            </a:r>
            <a:r>
              <a:rPr lang="en-US" i="1" dirty="0" smtClean="0"/>
              <a:t>(fluency-building stage)</a:t>
            </a:r>
            <a:r>
              <a:rPr lang="en-US" dirty="0" smtClean="0"/>
              <a:t>.</a:t>
            </a:r>
          </a:p>
          <a:p>
            <a:pPr>
              <a:spcBef>
                <a:spcPts val="0"/>
              </a:spcBef>
              <a:spcAft>
                <a:spcPts val="800"/>
              </a:spcAft>
              <a:buClr>
                <a:srgbClr val="FF0000"/>
              </a:buClr>
            </a:pPr>
            <a:r>
              <a:rPr lang="en-US" dirty="0" smtClean="0"/>
              <a:t>Use meaningful real life examples for practice and application </a:t>
            </a:r>
            <a:r>
              <a:rPr lang="en-US" i="1" dirty="0" smtClean="0"/>
              <a:t>(mastery or generalization stage)</a:t>
            </a:r>
            <a:r>
              <a:rPr lang="en-US" dirty="0" smtClean="0"/>
              <a:t>.</a:t>
            </a:r>
          </a:p>
          <a:p>
            <a:endParaRPr lang="en-US" dirty="0"/>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165950367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Think of a student who you could answer “yes” to this question:</a:t>
            </a:r>
          </a:p>
          <a:p>
            <a:pPr marL="0" indent="0" algn="ctr">
              <a:lnSpc>
                <a:spcPct val="110000"/>
              </a:lnSpc>
              <a:spcBef>
                <a:spcPts val="0"/>
              </a:spcBef>
              <a:spcAft>
                <a:spcPts val="600"/>
              </a:spcAft>
              <a:buNone/>
            </a:pPr>
            <a:r>
              <a:rPr lang="en-US" dirty="0">
                <a:solidFill>
                  <a:srgbClr val="008000"/>
                </a:solidFill>
              </a:rPr>
              <a:t>“</a:t>
            </a:r>
            <a:r>
              <a:rPr lang="en-US" i="1" dirty="0">
                <a:solidFill>
                  <a:srgbClr val="008000"/>
                </a:solidFill>
              </a:rPr>
              <a:t>Will the student be able to complete the tasks if (s)he has more instruction, guided or individual practice?”</a:t>
            </a:r>
            <a:r>
              <a:rPr lang="en-US" dirty="0">
                <a:solidFill>
                  <a:srgbClr val="008000"/>
                </a:solidFill>
              </a:rPr>
              <a:t> </a:t>
            </a:r>
            <a:endParaRPr lang="en-US" i="1" dirty="0">
              <a:solidFill>
                <a:srgbClr val="008000"/>
              </a:solidFill>
            </a:endParaRPr>
          </a:p>
          <a:p>
            <a:r>
              <a:rPr lang="en-US" dirty="0" smtClean="0"/>
              <a:t>How could you provide more instruction, guided or individual practice?</a:t>
            </a:r>
          </a:p>
          <a:p>
            <a:r>
              <a:rPr lang="en-US" dirty="0" smtClean="0"/>
              <a:t>Discuss with a partner.</a:t>
            </a:r>
            <a:endParaRPr lang="en-US" dirty="0"/>
          </a:p>
        </p:txBody>
      </p:sp>
      <p:pic>
        <p:nvPicPr>
          <p:cNvPr id="4" name="Picture 3" descr="Green-Pencil-Icon-pencils-7151356-150-15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622774" y="274638"/>
            <a:ext cx="1325562" cy="1325562"/>
          </a:xfrm>
          <a:prstGeom prst="rect">
            <a:avLst/>
          </a:prstGeom>
        </p:spPr>
      </p:pic>
      <p:sp>
        <p:nvSpPr>
          <p:cNvPr id="2" name="Title 1"/>
          <p:cNvSpPr>
            <a:spLocks noGrp="1"/>
          </p:cNvSpPr>
          <p:nvPr>
            <p:ph type="title"/>
          </p:nvPr>
        </p:nvSpPr>
        <p:spPr>
          <a:xfrm>
            <a:off x="2252133" y="491686"/>
            <a:ext cx="6136680" cy="925952"/>
          </a:xfrm>
        </p:spPr>
        <p:txBody>
          <a:bodyPr>
            <a:normAutofit/>
          </a:bodyPr>
          <a:lstStyle/>
          <a:p>
            <a:pPr algn="l"/>
            <a:r>
              <a:rPr lang="en-US" sz="3200" dirty="0" smtClean="0">
                <a:solidFill>
                  <a:srgbClr val="008000"/>
                </a:solidFill>
                <a:latin typeface="Franklin Gothic Book"/>
                <a:cs typeface="Franklin Gothic Book"/>
              </a:rPr>
              <a:t>Activity: Personal Reflection</a:t>
            </a:r>
            <a:endParaRPr lang="en-US" sz="3200" b="1" dirty="0">
              <a:solidFill>
                <a:srgbClr val="FF0000"/>
              </a:solidFill>
              <a:latin typeface="Franklin Gothic Book"/>
              <a:cs typeface="Franklin Gothic Book"/>
            </a:endParaRPr>
          </a:p>
        </p:txBody>
      </p:sp>
      <p:sp>
        <p:nvSpPr>
          <p:cNvPr id="5" name="5-Point Star 4"/>
          <p:cNvSpPr/>
          <p:nvPr/>
        </p:nvSpPr>
        <p:spPr>
          <a:xfrm>
            <a:off x="2745810" y="6126163"/>
            <a:ext cx="402100" cy="326092"/>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TextBox 5"/>
          <p:cNvSpPr txBox="1"/>
          <p:nvPr/>
        </p:nvSpPr>
        <p:spPr>
          <a:xfrm>
            <a:off x="3420533" y="6092951"/>
            <a:ext cx="3352413" cy="369332"/>
          </a:xfrm>
          <a:prstGeom prst="rect">
            <a:avLst/>
          </a:prstGeom>
          <a:noFill/>
        </p:spPr>
        <p:txBody>
          <a:bodyPr wrap="none" rtlCol="0">
            <a:spAutoFit/>
          </a:bodyPr>
          <a:lstStyle/>
          <a:p>
            <a:r>
              <a:rPr lang="en-US" dirty="0" smtClean="0"/>
              <a:t>Task Difficulty Personal Reflection</a:t>
            </a:r>
            <a:endParaRPr lang="en-US" dirty="0"/>
          </a:p>
        </p:txBody>
      </p:sp>
    </p:spTree>
    <p:extLst>
      <p:ext uri="{BB962C8B-B14F-4D97-AF65-F5344CB8AC3E}">
        <p14:creationId xmlns:p14="http://schemas.microsoft.com/office/powerpoint/2010/main" val="4163795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2700" y="6211407"/>
            <a:ext cx="9144378" cy="659292"/>
            <a:chOff x="12700" y="6211407"/>
            <a:chExt cx="9144378" cy="659292"/>
          </a:xfrm>
        </p:grpSpPr>
        <p:sp>
          <p:nvSpPr>
            <p:cNvPr id="17" name="Rectangle 16"/>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Rectangle 17"/>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TextBox 19"/>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pic>
        <p:nvPicPr>
          <p:cNvPr id="5" name="Picture 4" descr="Green-Pencil-Icon-pencils-7151356-150-15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71522" y="440886"/>
            <a:ext cx="1234222" cy="1234222"/>
          </a:xfrm>
          <a:prstGeom prst="rect">
            <a:avLst/>
          </a:prstGeom>
        </p:spPr>
      </p:pic>
      <p:sp>
        <p:nvSpPr>
          <p:cNvPr id="2" name="Title 1"/>
          <p:cNvSpPr>
            <a:spLocks noGrp="1"/>
          </p:cNvSpPr>
          <p:nvPr>
            <p:ph type="title"/>
          </p:nvPr>
        </p:nvSpPr>
        <p:spPr>
          <a:xfrm>
            <a:off x="1471882" y="491686"/>
            <a:ext cx="7456218" cy="925952"/>
          </a:xfrm>
        </p:spPr>
        <p:txBody>
          <a:bodyPr>
            <a:noAutofit/>
          </a:bodyPr>
          <a:lstStyle/>
          <a:p>
            <a:pPr marL="1549400" indent="-1549400" algn="l"/>
            <a:r>
              <a:rPr lang="en-US" sz="3400" dirty="0" smtClean="0">
                <a:solidFill>
                  <a:srgbClr val="008000"/>
                </a:solidFill>
                <a:cs typeface="Franklin Gothic Book"/>
              </a:rPr>
              <a:t>Activity: </a:t>
            </a:r>
            <a:r>
              <a:rPr lang="en-US" sz="3400" dirty="0" smtClean="0">
                <a:solidFill>
                  <a:srgbClr val="FF0000"/>
                </a:solidFill>
                <a:cs typeface="Franklin Gothic Book"/>
              </a:rPr>
              <a:t>Increased Instruction &amp; Practice</a:t>
            </a:r>
            <a:br>
              <a:rPr lang="en-US" sz="3400" dirty="0" smtClean="0">
                <a:solidFill>
                  <a:srgbClr val="FF0000"/>
                </a:solidFill>
                <a:cs typeface="Franklin Gothic Book"/>
              </a:rPr>
            </a:br>
            <a:r>
              <a:rPr lang="en-US" sz="3400" dirty="0" smtClean="0">
                <a:solidFill>
                  <a:srgbClr val="FF0000"/>
                </a:solidFill>
                <a:cs typeface="Franklin Gothic Book"/>
              </a:rPr>
              <a:t>Example Vignettes</a:t>
            </a:r>
            <a:endParaRPr lang="en-US" sz="3400" dirty="0">
              <a:solidFill>
                <a:srgbClr val="FF0000"/>
              </a:solidFill>
              <a:cs typeface="Franklin Gothic Book"/>
            </a:endParaRPr>
          </a:p>
        </p:txBody>
      </p:sp>
      <p:sp>
        <p:nvSpPr>
          <p:cNvPr id="3" name="Content Placeholder 2"/>
          <p:cNvSpPr>
            <a:spLocks noGrp="1"/>
          </p:cNvSpPr>
          <p:nvPr>
            <p:ph idx="1"/>
          </p:nvPr>
        </p:nvSpPr>
        <p:spPr>
          <a:xfrm>
            <a:off x="766232" y="1723818"/>
            <a:ext cx="7632700" cy="3960847"/>
          </a:xfrm>
        </p:spPr>
        <p:txBody>
          <a:bodyPr>
            <a:normAutofit fontScale="92500" lnSpcReduction="10000"/>
          </a:bodyPr>
          <a:lstStyle/>
          <a:p>
            <a:pPr marL="0" indent="0">
              <a:lnSpc>
                <a:spcPct val="110000"/>
              </a:lnSpc>
              <a:spcBef>
                <a:spcPts val="0"/>
              </a:spcBef>
              <a:spcAft>
                <a:spcPts val="800"/>
              </a:spcAft>
              <a:buClr>
                <a:srgbClr val="FF0000"/>
              </a:buClr>
              <a:buNone/>
            </a:pPr>
            <a:r>
              <a:rPr lang="en-US" sz="2800" dirty="0"/>
              <a:t>Determine how the teacher might adjust the task difficulty to help the student meet success. </a:t>
            </a:r>
            <a:endParaRPr lang="en-US" sz="2800" dirty="0" smtClean="0"/>
          </a:p>
          <a:p>
            <a:pPr marL="0" indent="0">
              <a:lnSpc>
                <a:spcPct val="110000"/>
              </a:lnSpc>
              <a:spcBef>
                <a:spcPts val="0"/>
              </a:spcBef>
              <a:spcAft>
                <a:spcPts val="800"/>
              </a:spcAft>
              <a:buClr>
                <a:srgbClr val="FF0000"/>
              </a:buClr>
              <a:buNone/>
            </a:pPr>
            <a:r>
              <a:rPr lang="en-US" sz="2800" i="1" dirty="0">
                <a:solidFill>
                  <a:srgbClr val="008000"/>
                </a:solidFill>
              </a:rPr>
              <a:t>Dalton sits quietly, but does not complete his work during writing activities. His reading skills are at grade level. He is able to accurately retell </a:t>
            </a:r>
            <a:r>
              <a:rPr lang="en-US" sz="2800" i="1" dirty="0" smtClean="0">
                <a:solidFill>
                  <a:srgbClr val="008000"/>
                </a:solidFill>
              </a:rPr>
              <a:t>what he </a:t>
            </a:r>
            <a:r>
              <a:rPr lang="en-US" sz="2800" i="1" dirty="0">
                <a:solidFill>
                  <a:srgbClr val="008000"/>
                </a:solidFill>
              </a:rPr>
              <a:t>has read and can orally answer all comprehension questions. When he is directed to answer comprehension questions on his worksheet, he begins slowly, then stops writing and puts his head down on his desk.</a:t>
            </a:r>
          </a:p>
          <a:p>
            <a:pPr marL="0" indent="0">
              <a:lnSpc>
                <a:spcPct val="110000"/>
              </a:lnSpc>
              <a:spcBef>
                <a:spcPts val="0"/>
              </a:spcBef>
              <a:spcAft>
                <a:spcPts val="800"/>
              </a:spcAft>
              <a:buClr>
                <a:srgbClr val="FF0000"/>
              </a:buClr>
              <a:buNone/>
            </a:pPr>
            <a:endParaRPr lang="en-US" sz="2800" dirty="0" smtClean="0"/>
          </a:p>
        </p:txBody>
      </p:sp>
      <p:sp>
        <p:nvSpPr>
          <p:cNvPr id="10" name="Oval 9"/>
          <p:cNvSpPr/>
          <p:nvPr/>
        </p:nvSpPr>
        <p:spPr>
          <a:xfrm>
            <a:off x="8229600" y="6206190"/>
            <a:ext cx="698500" cy="607202"/>
          </a:xfrm>
          <a:prstGeom prst="ellipse">
            <a:avLst/>
          </a:prstGeom>
          <a:solidFill>
            <a:srgbClr val="008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b="1" dirty="0" smtClean="0"/>
              <a:t>352</a:t>
            </a:r>
            <a:endParaRPr lang="en-US" sz="1600" b="1" dirty="0"/>
          </a:p>
        </p:txBody>
      </p:sp>
      <p:sp>
        <p:nvSpPr>
          <p:cNvPr id="11" name="5-Point Star 10"/>
          <p:cNvSpPr/>
          <p:nvPr/>
        </p:nvSpPr>
        <p:spPr>
          <a:xfrm>
            <a:off x="2544760" y="5708229"/>
            <a:ext cx="402100" cy="326092"/>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 name="TextBox 3"/>
          <p:cNvSpPr txBox="1"/>
          <p:nvPr/>
        </p:nvSpPr>
        <p:spPr>
          <a:xfrm>
            <a:off x="3132666" y="5684665"/>
            <a:ext cx="3275256" cy="369332"/>
          </a:xfrm>
          <a:prstGeom prst="rect">
            <a:avLst/>
          </a:prstGeom>
          <a:noFill/>
        </p:spPr>
        <p:txBody>
          <a:bodyPr wrap="none" rtlCol="0">
            <a:spAutoFit/>
          </a:bodyPr>
          <a:lstStyle/>
          <a:p>
            <a:r>
              <a:rPr lang="en-US" dirty="0" smtClean="0"/>
              <a:t>Task Difficulty Example Vignettes</a:t>
            </a:r>
            <a:endParaRPr lang="en-US" dirty="0"/>
          </a:p>
        </p:txBody>
      </p:sp>
    </p:spTree>
    <p:extLst>
      <p:ext uri="{BB962C8B-B14F-4D97-AF65-F5344CB8AC3E}">
        <p14:creationId xmlns:p14="http://schemas.microsoft.com/office/powerpoint/2010/main" val="58049485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2700" y="6211407"/>
            <a:ext cx="9144378" cy="659292"/>
            <a:chOff x="12700" y="6211407"/>
            <a:chExt cx="9144378" cy="659292"/>
          </a:xfrm>
        </p:grpSpPr>
        <p:sp>
          <p:nvSpPr>
            <p:cNvPr id="17" name="Rectangle 16"/>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Rectangle 17"/>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TextBox 19"/>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pic>
        <p:nvPicPr>
          <p:cNvPr id="5" name="Picture 4" descr="Green-Pencil-Icon-pencils-7151356-150-15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71522" y="440886"/>
            <a:ext cx="1234222" cy="1234222"/>
          </a:xfrm>
          <a:prstGeom prst="rect">
            <a:avLst/>
          </a:prstGeom>
        </p:spPr>
      </p:pic>
      <p:sp>
        <p:nvSpPr>
          <p:cNvPr id="2" name="Title 1"/>
          <p:cNvSpPr>
            <a:spLocks noGrp="1"/>
          </p:cNvSpPr>
          <p:nvPr>
            <p:ph type="title"/>
          </p:nvPr>
        </p:nvSpPr>
        <p:spPr>
          <a:xfrm>
            <a:off x="1471882" y="491686"/>
            <a:ext cx="7456218" cy="925952"/>
          </a:xfrm>
        </p:spPr>
        <p:txBody>
          <a:bodyPr>
            <a:noAutofit/>
          </a:bodyPr>
          <a:lstStyle/>
          <a:p>
            <a:pPr marL="1549400" indent="-1549400" algn="l"/>
            <a:r>
              <a:rPr lang="en-US" sz="3400" dirty="0" smtClean="0">
                <a:solidFill>
                  <a:srgbClr val="008000"/>
                </a:solidFill>
                <a:cs typeface="Franklin Gothic Book"/>
              </a:rPr>
              <a:t>Activity: </a:t>
            </a:r>
            <a:r>
              <a:rPr lang="en-US" sz="3400" dirty="0" smtClean="0">
                <a:solidFill>
                  <a:srgbClr val="FF0000"/>
                </a:solidFill>
                <a:cs typeface="Franklin Gothic Book"/>
              </a:rPr>
              <a:t>Increased Instruction &amp; Practice</a:t>
            </a:r>
            <a:br>
              <a:rPr lang="en-US" sz="3400" dirty="0" smtClean="0">
                <a:solidFill>
                  <a:srgbClr val="FF0000"/>
                </a:solidFill>
                <a:cs typeface="Franklin Gothic Book"/>
              </a:rPr>
            </a:br>
            <a:r>
              <a:rPr lang="en-US" sz="3400" dirty="0" smtClean="0">
                <a:solidFill>
                  <a:srgbClr val="FF0000"/>
                </a:solidFill>
                <a:cs typeface="Franklin Gothic Book"/>
              </a:rPr>
              <a:t>Example Vignettes</a:t>
            </a:r>
            <a:endParaRPr lang="en-US" sz="3400" dirty="0">
              <a:solidFill>
                <a:srgbClr val="FF0000"/>
              </a:solidFill>
              <a:cs typeface="Franklin Gothic Book"/>
            </a:endParaRPr>
          </a:p>
        </p:txBody>
      </p:sp>
      <p:sp>
        <p:nvSpPr>
          <p:cNvPr id="3" name="Content Placeholder 2"/>
          <p:cNvSpPr>
            <a:spLocks noGrp="1"/>
          </p:cNvSpPr>
          <p:nvPr>
            <p:ph idx="1"/>
          </p:nvPr>
        </p:nvSpPr>
        <p:spPr>
          <a:xfrm>
            <a:off x="766232" y="1723818"/>
            <a:ext cx="7632700" cy="3960847"/>
          </a:xfrm>
        </p:spPr>
        <p:txBody>
          <a:bodyPr>
            <a:normAutofit/>
          </a:bodyPr>
          <a:lstStyle/>
          <a:p>
            <a:pPr marL="0" indent="0">
              <a:lnSpc>
                <a:spcPct val="110000"/>
              </a:lnSpc>
              <a:spcBef>
                <a:spcPts val="0"/>
              </a:spcBef>
              <a:spcAft>
                <a:spcPts val="800"/>
              </a:spcAft>
              <a:buClr>
                <a:srgbClr val="FF0000"/>
              </a:buClr>
              <a:buNone/>
            </a:pPr>
            <a:r>
              <a:rPr lang="en-US" sz="2800" dirty="0" smtClean="0"/>
              <a:t>Find a new partner.</a:t>
            </a:r>
          </a:p>
          <a:p>
            <a:pPr marL="0" indent="0">
              <a:lnSpc>
                <a:spcPct val="110000"/>
              </a:lnSpc>
              <a:spcBef>
                <a:spcPts val="0"/>
              </a:spcBef>
              <a:spcAft>
                <a:spcPts val="800"/>
              </a:spcAft>
              <a:buClr>
                <a:srgbClr val="FF0000"/>
              </a:buClr>
              <a:buNone/>
            </a:pPr>
            <a:r>
              <a:rPr lang="en-US" sz="2800" dirty="0" smtClean="0"/>
              <a:t>Read the remaining vignettes on the handout and determine </a:t>
            </a:r>
            <a:r>
              <a:rPr lang="en-US" sz="2800" dirty="0"/>
              <a:t>how the teacher might adjust the task difficulty to help the student meet success</a:t>
            </a:r>
            <a:r>
              <a:rPr lang="en-US" sz="2800" dirty="0" smtClean="0"/>
              <a:t>.</a:t>
            </a:r>
          </a:p>
          <a:p>
            <a:pPr marL="0" indent="0">
              <a:lnSpc>
                <a:spcPct val="110000"/>
              </a:lnSpc>
              <a:spcBef>
                <a:spcPts val="0"/>
              </a:spcBef>
              <a:spcAft>
                <a:spcPts val="800"/>
              </a:spcAft>
              <a:buClr>
                <a:srgbClr val="FF0000"/>
              </a:buClr>
              <a:buNone/>
            </a:pPr>
            <a:r>
              <a:rPr lang="en-US" sz="2800" dirty="0" smtClean="0"/>
              <a:t>Be prepared to share the strategies you decided.  </a:t>
            </a:r>
            <a:endParaRPr lang="en-US" sz="2800" dirty="0"/>
          </a:p>
          <a:p>
            <a:pPr marL="0" indent="0">
              <a:lnSpc>
                <a:spcPct val="110000"/>
              </a:lnSpc>
              <a:spcBef>
                <a:spcPts val="0"/>
              </a:spcBef>
              <a:spcAft>
                <a:spcPts val="800"/>
              </a:spcAft>
              <a:buClr>
                <a:srgbClr val="FF0000"/>
              </a:buClr>
              <a:buNone/>
            </a:pPr>
            <a:r>
              <a:rPr lang="en-US" sz="2800" dirty="0" smtClean="0"/>
              <a:t> </a:t>
            </a:r>
            <a:r>
              <a:rPr lang="en-US" sz="2800" i="1" dirty="0" smtClean="0">
                <a:solidFill>
                  <a:srgbClr val="008000"/>
                </a:solidFill>
              </a:rPr>
              <a:t> </a:t>
            </a:r>
            <a:endParaRPr lang="en-US" sz="2800" i="1" dirty="0">
              <a:solidFill>
                <a:srgbClr val="008000"/>
              </a:solidFill>
            </a:endParaRPr>
          </a:p>
          <a:p>
            <a:pPr marL="0" indent="0">
              <a:lnSpc>
                <a:spcPct val="110000"/>
              </a:lnSpc>
              <a:spcBef>
                <a:spcPts val="0"/>
              </a:spcBef>
              <a:spcAft>
                <a:spcPts val="800"/>
              </a:spcAft>
              <a:buClr>
                <a:srgbClr val="FF0000"/>
              </a:buClr>
              <a:buNone/>
            </a:pPr>
            <a:endParaRPr lang="en-US" sz="2800" dirty="0" smtClean="0"/>
          </a:p>
        </p:txBody>
      </p:sp>
      <p:sp>
        <p:nvSpPr>
          <p:cNvPr id="10" name="Oval 9"/>
          <p:cNvSpPr/>
          <p:nvPr/>
        </p:nvSpPr>
        <p:spPr>
          <a:xfrm>
            <a:off x="8229600" y="6206190"/>
            <a:ext cx="698500" cy="607202"/>
          </a:xfrm>
          <a:prstGeom prst="ellipse">
            <a:avLst/>
          </a:prstGeom>
          <a:solidFill>
            <a:srgbClr val="008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b="1" dirty="0" smtClean="0"/>
              <a:t>350</a:t>
            </a:r>
            <a:endParaRPr lang="en-US" sz="1600" b="1" dirty="0"/>
          </a:p>
        </p:txBody>
      </p:sp>
      <p:sp>
        <p:nvSpPr>
          <p:cNvPr id="11" name="5-Point Star 10"/>
          <p:cNvSpPr/>
          <p:nvPr/>
        </p:nvSpPr>
        <p:spPr>
          <a:xfrm>
            <a:off x="2544760" y="5708229"/>
            <a:ext cx="402100" cy="326092"/>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TextBox 11"/>
          <p:cNvSpPr txBox="1"/>
          <p:nvPr/>
        </p:nvSpPr>
        <p:spPr>
          <a:xfrm>
            <a:off x="3132666" y="5684665"/>
            <a:ext cx="3275256" cy="369332"/>
          </a:xfrm>
          <a:prstGeom prst="rect">
            <a:avLst/>
          </a:prstGeom>
          <a:noFill/>
        </p:spPr>
        <p:txBody>
          <a:bodyPr wrap="none" rtlCol="0">
            <a:spAutoFit/>
          </a:bodyPr>
          <a:lstStyle/>
          <a:p>
            <a:r>
              <a:rPr lang="en-US" dirty="0" smtClean="0"/>
              <a:t>Task Difficulty Example Vignettes</a:t>
            </a:r>
            <a:endParaRPr lang="en-US" dirty="0"/>
          </a:p>
        </p:txBody>
      </p:sp>
    </p:spTree>
    <p:extLst>
      <p:ext uri="{BB962C8B-B14F-4D97-AF65-F5344CB8AC3E}">
        <p14:creationId xmlns:p14="http://schemas.microsoft.com/office/powerpoint/2010/main" val="264321585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2700" y="6211407"/>
            <a:ext cx="9144378" cy="659292"/>
            <a:chOff x="12700" y="6211407"/>
            <a:chExt cx="9144378" cy="659292"/>
          </a:xfrm>
        </p:grpSpPr>
        <p:sp>
          <p:nvSpPr>
            <p:cNvPr id="17" name="Rectangle 16"/>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Rectangle 17"/>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TextBox 19"/>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pic>
        <p:nvPicPr>
          <p:cNvPr id="5" name="Picture 4" descr="Green-Pencil-Icon-pencils-7151356-150-15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71522" y="440886"/>
            <a:ext cx="1234222" cy="1234222"/>
          </a:xfrm>
          <a:prstGeom prst="rect">
            <a:avLst/>
          </a:prstGeom>
        </p:spPr>
      </p:pic>
      <p:sp>
        <p:nvSpPr>
          <p:cNvPr id="2" name="Title 1"/>
          <p:cNvSpPr>
            <a:spLocks noGrp="1"/>
          </p:cNvSpPr>
          <p:nvPr>
            <p:ph type="title"/>
          </p:nvPr>
        </p:nvSpPr>
        <p:spPr>
          <a:xfrm>
            <a:off x="1471882" y="491686"/>
            <a:ext cx="7456218" cy="925952"/>
          </a:xfrm>
        </p:spPr>
        <p:txBody>
          <a:bodyPr>
            <a:noAutofit/>
          </a:bodyPr>
          <a:lstStyle/>
          <a:p>
            <a:pPr marL="1549400" indent="-1549400" algn="l"/>
            <a:r>
              <a:rPr lang="en-US" sz="3400" dirty="0" smtClean="0">
                <a:solidFill>
                  <a:srgbClr val="008000"/>
                </a:solidFill>
                <a:cs typeface="Franklin Gothic Book"/>
              </a:rPr>
              <a:t>Activity: </a:t>
            </a:r>
            <a:r>
              <a:rPr lang="en-US" sz="3400" dirty="0" smtClean="0">
                <a:solidFill>
                  <a:srgbClr val="FF0000"/>
                </a:solidFill>
                <a:cs typeface="Franklin Gothic Book"/>
              </a:rPr>
              <a:t>Addressing Task Difficulty in Your Classroom</a:t>
            </a:r>
            <a:endParaRPr lang="en-US" sz="3400" dirty="0">
              <a:solidFill>
                <a:srgbClr val="FF0000"/>
              </a:solidFill>
              <a:cs typeface="Franklin Gothic Book"/>
            </a:endParaRPr>
          </a:p>
        </p:txBody>
      </p:sp>
      <p:sp>
        <p:nvSpPr>
          <p:cNvPr id="3" name="Content Placeholder 2"/>
          <p:cNvSpPr>
            <a:spLocks noGrp="1"/>
          </p:cNvSpPr>
          <p:nvPr>
            <p:ph idx="1"/>
          </p:nvPr>
        </p:nvSpPr>
        <p:spPr>
          <a:xfrm>
            <a:off x="766232" y="1723818"/>
            <a:ext cx="7632700" cy="3960847"/>
          </a:xfrm>
        </p:spPr>
        <p:txBody>
          <a:bodyPr>
            <a:normAutofit lnSpcReduction="10000"/>
          </a:bodyPr>
          <a:lstStyle/>
          <a:p>
            <a:pPr>
              <a:lnSpc>
                <a:spcPct val="110000"/>
              </a:lnSpc>
              <a:spcBef>
                <a:spcPts val="0"/>
              </a:spcBef>
              <a:spcAft>
                <a:spcPts val="800"/>
              </a:spcAft>
              <a:buClr>
                <a:srgbClr val="FF0000"/>
              </a:buClr>
            </a:pPr>
            <a:r>
              <a:rPr lang="en-US" sz="2800" dirty="0" smtClean="0"/>
              <a:t>Using the handout, list common classroom activities you have students complete in the left column. </a:t>
            </a:r>
          </a:p>
          <a:p>
            <a:pPr>
              <a:lnSpc>
                <a:spcPct val="110000"/>
              </a:lnSpc>
              <a:spcBef>
                <a:spcPts val="0"/>
              </a:spcBef>
              <a:spcAft>
                <a:spcPts val="800"/>
              </a:spcAft>
              <a:buClr>
                <a:srgbClr val="FF0000"/>
              </a:buClr>
            </a:pPr>
            <a:r>
              <a:rPr lang="en-US" sz="2800" dirty="0" smtClean="0"/>
              <a:t>In the right column, identify some ways you could address task difficulty. Ideas are listed on the back of that handout. </a:t>
            </a:r>
          </a:p>
          <a:p>
            <a:pPr>
              <a:lnSpc>
                <a:spcPct val="110000"/>
              </a:lnSpc>
              <a:spcBef>
                <a:spcPts val="0"/>
              </a:spcBef>
              <a:spcAft>
                <a:spcPts val="800"/>
              </a:spcAft>
              <a:buClr>
                <a:srgbClr val="FF0000"/>
              </a:buClr>
            </a:pPr>
            <a:r>
              <a:rPr lang="en-US" sz="2800" dirty="0" smtClean="0"/>
              <a:t>If you desire, work with a partner.</a:t>
            </a:r>
          </a:p>
          <a:p>
            <a:pPr>
              <a:lnSpc>
                <a:spcPct val="110000"/>
              </a:lnSpc>
              <a:spcBef>
                <a:spcPts val="0"/>
              </a:spcBef>
              <a:spcAft>
                <a:spcPts val="800"/>
              </a:spcAft>
              <a:buClr>
                <a:srgbClr val="FF0000"/>
              </a:buClr>
            </a:pPr>
            <a:r>
              <a:rPr lang="en-US" sz="2800" dirty="0" smtClean="0"/>
              <a:t>Be prepared to share.</a:t>
            </a:r>
            <a:endParaRPr lang="en-US" sz="2800" i="1" dirty="0">
              <a:solidFill>
                <a:srgbClr val="008000"/>
              </a:solidFill>
            </a:endParaRPr>
          </a:p>
          <a:p>
            <a:pPr marL="0" indent="0">
              <a:lnSpc>
                <a:spcPct val="110000"/>
              </a:lnSpc>
              <a:spcBef>
                <a:spcPts val="0"/>
              </a:spcBef>
              <a:spcAft>
                <a:spcPts val="800"/>
              </a:spcAft>
              <a:buClr>
                <a:srgbClr val="FF0000"/>
              </a:buClr>
              <a:buNone/>
            </a:pPr>
            <a:endParaRPr lang="en-US" sz="2800" dirty="0" smtClean="0"/>
          </a:p>
        </p:txBody>
      </p:sp>
      <p:sp>
        <p:nvSpPr>
          <p:cNvPr id="11" name="5-Point Star 10"/>
          <p:cNvSpPr/>
          <p:nvPr/>
        </p:nvSpPr>
        <p:spPr>
          <a:xfrm>
            <a:off x="2544760" y="5708229"/>
            <a:ext cx="402100" cy="326092"/>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 name="TextBox 3"/>
          <p:cNvSpPr txBox="1"/>
          <p:nvPr/>
        </p:nvSpPr>
        <p:spPr>
          <a:xfrm>
            <a:off x="3217334" y="5684665"/>
            <a:ext cx="4319587" cy="369332"/>
          </a:xfrm>
          <a:prstGeom prst="rect">
            <a:avLst/>
          </a:prstGeom>
          <a:noFill/>
        </p:spPr>
        <p:txBody>
          <a:bodyPr wrap="none" rtlCol="0">
            <a:spAutoFit/>
          </a:bodyPr>
          <a:lstStyle/>
          <a:p>
            <a:r>
              <a:rPr lang="en-US" dirty="0" smtClean="0"/>
              <a:t>Addressing Task Difficulty in Your Classroom</a:t>
            </a:r>
            <a:endParaRPr lang="en-US" dirty="0"/>
          </a:p>
        </p:txBody>
      </p:sp>
    </p:spTree>
    <p:extLst>
      <p:ext uri="{BB962C8B-B14F-4D97-AF65-F5344CB8AC3E}">
        <p14:creationId xmlns:p14="http://schemas.microsoft.com/office/powerpoint/2010/main" val="161996611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12700" y="6211407"/>
            <a:ext cx="9144378" cy="659292"/>
            <a:chOff x="12700" y="6211407"/>
            <a:chExt cx="9144378" cy="659292"/>
          </a:xfrm>
        </p:grpSpPr>
        <p:sp>
          <p:nvSpPr>
            <p:cNvPr id="15" name="Rectangle 1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1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ectangle 22"/>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TextBox 23"/>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
        <p:nvSpPr>
          <p:cNvPr id="2" name="Title 1"/>
          <p:cNvSpPr>
            <a:spLocks noGrp="1"/>
          </p:cNvSpPr>
          <p:nvPr>
            <p:ph type="title" idx="4294967295"/>
          </p:nvPr>
        </p:nvSpPr>
        <p:spPr>
          <a:xfrm>
            <a:off x="230884" y="507999"/>
            <a:ext cx="8523497" cy="2513273"/>
          </a:xfrm>
        </p:spPr>
        <p:txBody>
          <a:bodyPr/>
          <a:lstStyle/>
          <a:p>
            <a:r>
              <a:rPr lang="en-US" dirty="0" smtClean="0">
                <a:solidFill>
                  <a:srgbClr val="008000"/>
                </a:solidFill>
              </a:rPr>
              <a:t>Questions</a:t>
            </a:r>
            <a:endParaRPr lang="en-US" dirty="0">
              <a:solidFill>
                <a:srgbClr val="008000"/>
              </a:solidFill>
            </a:endParaRPr>
          </a:p>
        </p:txBody>
      </p:sp>
      <p:pic>
        <p:nvPicPr>
          <p:cNvPr id="7" name="Picture 6" descr="0808-0712-3117-583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2430" y="653729"/>
            <a:ext cx="1153618" cy="1153618"/>
          </a:xfrm>
          <a:prstGeom prst="rect">
            <a:avLst/>
          </a:prstGeom>
        </p:spPr>
      </p:pic>
      <p:pic>
        <p:nvPicPr>
          <p:cNvPr id="8" name="Picture 7" descr="Green-question-mark.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9913" y="507882"/>
            <a:ext cx="1392997" cy="1466313"/>
          </a:xfrm>
          <a:prstGeom prst="rect">
            <a:avLst/>
          </a:prstGeom>
        </p:spPr>
      </p:pic>
      <p:pic>
        <p:nvPicPr>
          <p:cNvPr id="9" name="Picture 8" descr="questionmark.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9071" y="803393"/>
            <a:ext cx="750723" cy="1011537"/>
          </a:xfrm>
          <a:prstGeom prst="rect">
            <a:avLst/>
          </a:prstGeom>
        </p:spPr>
      </p:pic>
      <p:pic>
        <p:nvPicPr>
          <p:cNvPr id="12" name="Picture 11" descr="question_mark-red_.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80221" y="644511"/>
            <a:ext cx="1061528" cy="1162836"/>
          </a:xfrm>
          <a:prstGeom prst="rect">
            <a:avLst/>
          </a:prstGeom>
        </p:spPr>
      </p:pic>
    </p:spTree>
    <p:extLst>
      <p:ext uri="{BB962C8B-B14F-4D97-AF65-F5344CB8AC3E}">
        <p14:creationId xmlns:p14="http://schemas.microsoft.com/office/powerpoint/2010/main" val="3491788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969962"/>
          </a:xfrm>
        </p:spPr>
        <p:txBody>
          <a:bodyPr/>
          <a:lstStyle/>
          <a:p>
            <a:r>
              <a:rPr lang="en-US" dirty="0" smtClean="0"/>
              <a:t>Outcomes</a:t>
            </a:r>
            <a:endParaRPr lang="en-US" dirty="0"/>
          </a:p>
        </p:txBody>
      </p:sp>
      <p:sp>
        <p:nvSpPr>
          <p:cNvPr id="7" name="Content Placeholder 6"/>
          <p:cNvSpPr>
            <a:spLocks noGrp="1"/>
          </p:cNvSpPr>
          <p:nvPr>
            <p:ph idx="1"/>
          </p:nvPr>
        </p:nvSpPr>
        <p:spPr>
          <a:xfrm>
            <a:off x="457200" y="1117600"/>
            <a:ext cx="8229600" cy="5088590"/>
          </a:xfrm>
        </p:spPr>
        <p:txBody>
          <a:bodyPr>
            <a:normAutofit/>
          </a:bodyPr>
          <a:lstStyle/>
          <a:p>
            <a:pPr marL="0" indent="0" algn="ctr">
              <a:lnSpc>
                <a:spcPct val="110000"/>
              </a:lnSpc>
              <a:spcBef>
                <a:spcPts val="0"/>
              </a:spcBef>
              <a:spcAft>
                <a:spcPts val="600"/>
              </a:spcAft>
              <a:buNone/>
            </a:pPr>
            <a:r>
              <a:rPr lang="en-US" sz="2600" i="1" dirty="0" smtClean="0">
                <a:solidFill>
                  <a:srgbClr val="008000"/>
                </a:solidFill>
              </a:rPr>
              <a:t>At the end of the session, you will be able to…</a:t>
            </a:r>
          </a:p>
          <a:p>
            <a:pPr marL="0" indent="0" algn="ctr">
              <a:lnSpc>
                <a:spcPct val="110000"/>
              </a:lnSpc>
              <a:spcBef>
                <a:spcPts val="0"/>
              </a:spcBef>
              <a:spcAft>
                <a:spcPts val="600"/>
              </a:spcAft>
              <a:buNone/>
            </a:pPr>
            <a:endParaRPr lang="en-US" sz="2600" i="1" dirty="0">
              <a:solidFill>
                <a:srgbClr val="008000"/>
              </a:solidFill>
            </a:endParaRPr>
          </a:p>
          <a:p>
            <a:pPr>
              <a:spcBef>
                <a:spcPts val="0"/>
              </a:spcBef>
              <a:spcAft>
                <a:spcPts val="600"/>
              </a:spcAft>
              <a:buFont typeface="Wingdings" charset="2"/>
              <a:buChar char="ü"/>
            </a:pPr>
            <a:r>
              <a:rPr lang="en-US" sz="2400" dirty="0" smtClean="0"/>
              <a:t>Identify strategies to adjust the task difficulty in common classroom scenarios. </a:t>
            </a:r>
            <a:endParaRPr lang="en-US" sz="2400" dirty="0"/>
          </a:p>
          <a:p>
            <a:pPr>
              <a:spcBef>
                <a:spcPts val="0"/>
              </a:spcBef>
              <a:spcAft>
                <a:spcPts val="600"/>
              </a:spcAft>
              <a:buFont typeface="Wingdings" charset="2"/>
              <a:buChar char="ü"/>
            </a:pPr>
            <a:r>
              <a:rPr lang="en-US" sz="2400" dirty="0"/>
              <a:t>Plan strategies to adjust the task difficulty </a:t>
            </a:r>
            <a:r>
              <a:rPr lang="en-US" sz="2400" dirty="0" smtClean="0"/>
              <a:t>in common activities you ask students to complete in your classroom. </a:t>
            </a:r>
            <a:endParaRPr lang="en-US" sz="2400" dirty="0"/>
          </a:p>
          <a:p>
            <a:pPr marL="0" indent="0">
              <a:lnSpc>
                <a:spcPct val="110000"/>
              </a:lnSpc>
              <a:spcBef>
                <a:spcPts val="0"/>
              </a:spcBef>
              <a:spcAft>
                <a:spcPts val="600"/>
              </a:spcAft>
              <a:buNone/>
            </a:pPr>
            <a:endParaRPr lang="en-US" sz="2400" dirty="0" smtClean="0"/>
          </a:p>
          <a:p>
            <a:pPr marL="0" indent="0" algn="ctr">
              <a:lnSpc>
                <a:spcPct val="110000"/>
              </a:lnSpc>
              <a:spcBef>
                <a:spcPts val="0"/>
              </a:spcBef>
              <a:spcAft>
                <a:spcPts val="600"/>
              </a:spcAft>
              <a:buNone/>
            </a:pPr>
            <a:endParaRPr lang="en-US" sz="2600" i="1" dirty="0" smtClean="0">
              <a:solidFill>
                <a:srgbClr val="008000"/>
              </a:solidFill>
            </a:endParaRPr>
          </a:p>
        </p:txBody>
      </p:sp>
      <p:grpSp>
        <p:nvGrpSpPr>
          <p:cNvPr id="17" name="Group 16"/>
          <p:cNvGrpSpPr/>
          <p:nvPr/>
        </p:nvGrpSpPr>
        <p:grpSpPr>
          <a:xfrm>
            <a:off x="12700" y="6211407"/>
            <a:ext cx="9144378" cy="659292"/>
            <a:chOff x="12700" y="6211407"/>
            <a:chExt cx="9144378" cy="659292"/>
          </a:xfrm>
        </p:grpSpPr>
        <p:sp>
          <p:nvSpPr>
            <p:cNvPr id="18" name="Rectangle 17"/>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Box 20"/>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404977383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969962"/>
          </a:xfrm>
        </p:spPr>
        <p:txBody>
          <a:bodyPr/>
          <a:lstStyle/>
          <a:p>
            <a:r>
              <a:rPr lang="en-US" dirty="0" smtClean="0"/>
              <a:t>References</a:t>
            </a:r>
            <a:endParaRPr lang="en-US" dirty="0"/>
          </a:p>
        </p:txBody>
      </p:sp>
      <p:sp>
        <p:nvSpPr>
          <p:cNvPr id="7" name="Content Placeholder 6"/>
          <p:cNvSpPr>
            <a:spLocks noGrp="1"/>
          </p:cNvSpPr>
          <p:nvPr>
            <p:ph idx="1"/>
          </p:nvPr>
        </p:nvSpPr>
        <p:spPr>
          <a:xfrm>
            <a:off x="457200" y="1117600"/>
            <a:ext cx="8229600" cy="5088590"/>
          </a:xfrm>
        </p:spPr>
        <p:txBody>
          <a:bodyPr>
            <a:normAutofit/>
          </a:bodyPr>
          <a:lstStyle/>
          <a:p>
            <a:pPr marL="0" indent="0">
              <a:lnSpc>
                <a:spcPct val="110000"/>
              </a:lnSpc>
              <a:spcBef>
                <a:spcPts val="0"/>
              </a:spcBef>
              <a:spcAft>
                <a:spcPts val="600"/>
              </a:spcAft>
              <a:buNone/>
            </a:pPr>
            <a:endParaRPr lang="en-US" sz="2400" dirty="0" smtClean="0"/>
          </a:p>
          <a:p>
            <a:pPr marL="0" indent="0" algn="ctr">
              <a:lnSpc>
                <a:spcPct val="110000"/>
              </a:lnSpc>
              <a:spcBef>
                <a:spcPts val="0"/>
              </a:spcBef>
              <a:spcAft>
                <a:spcPts val="600"/>
              </a:spcAft>
              <a:buNone/>
            </a:pPr>
            <a:endParaRPr lang="en-US" sz="2600" i="1" dirty="0" smtClean="0">
              <a:solidFill>
                <a:srgbClr val="008000"/>
              </a:solidFill>
            </a:endParaRPr>
          </a:p>
        </p:txBody>
      </p:sp>
      <p:grpSp>
        <p:nvGrpSpPr>
          <p:cNvPr id="17" name="Group 16"/>
          <p:cNvGrpSpPr/>
          <p:nvPr/>
        </p:nvGrpSpPr>
        <p:grpSpPr>
          <a:xfrm>
            <a:off x="12700" y="6211407"/>
            <a:ext cx="9144378" cy="659292"/>
            <a:chOff x="12700" y="6211407"/>
            <a:chExt cx="9144378" cy="659292"/>
          </a:xfrm>
        </p:grpSpPr>
        <p:sp>
          <p:nvSpPr>
            <p:cNvPr id="18" name="Rectangle 17"/>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Box 20"/>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
        <p:nvSpPr>
          <p:cNvPr id="2" name="Rectangle 1"/>
          <p:cNvSpPr/>
          <p:nvPr/>
        </p:nvSpPr>
        <p:spPr>
          <a:xfrm>
            <a:off x="673595" y="1244599"/>
            <a:ext cx="7031071" cy="3416320"/>
          </a:xfrm>
          <a:prstGeom prst="rect">
            <a:avLst/>
          </a:prstGeom>
        </p:spPr>
        <p:txBody>
          <a:bodyPr wrap="square">
            <a:spAutoFit/>
          </a:bodyPr>
          <a:lstStyle/>
          <a:p>
            <a:r>
              <a:rPr lang="en-US" sz="2400" dirty="0"/>
              <a:t>Dunlap, G., Kern-Dunlap, L., Clarke, S., &amp; Robbins, G. R. (1991). Functional assessment, curricular revision, and severe behavior problems. </a:t>
            </a:r>
            <a:r>
              <a:rPr lang="en-US" sz="2400" i="1" dirty="0"/>
              <a:t>Journal of Applied Behavior Analysis</a:t>
            </a:r>
            <a:r>
              <a:rPr lang="en-US" sz="2400" dirty="0"/>
              <a:t>, 24, 387-397</a:t>
            </a:r>
            <a:r>
              <a:rPr lang="en-US" sz="2400" dirty="0" smtClean="0"/>
              <a:t>.</a:t>
            </a:r>
          </a:p>
          <a:p>
            <a:endParaRPr lang="en-US" sz="2400" dirty="0"/>
          </a:p>
          <a:p>
            <a:r>
              <a:rPr lang="en-US" sz="2400" dirty="0"/>
              <a:t>Scott, T. M. Anderson, C. M., &amp; Alter, P. (2012). </a:t>
            </a:r>
            <a:r>
              <a:rPr lang="en-US" sz="2400" i="1" dirty="0"/>
              <a:t>Managing classroom behavior using positive behavior supports</a:t>
            </a:r>
            <a:r>
              <a:rPr lang="en-US" sz="2400" dirty="0"/>
              <a:t>. Upper Saddle River, NJ: Pearson Education, Inc.</a:t>
            </a:r>
            <a:endParaRPr lang="en-US" sz="2400" b="1" dirty="0"/>
          </a:p>
        </p:txBody>
      </p:sp>
    </p:spTree>
    <p:extLst>
      <p:ext uri="{BB962C8B-B14F-4D97-AF65-F5344CB8AC3E}">
        <p14:creationId xmlns:p14="http://schemas.microsoft.com/office/powerpoint/2010/main" val="286483663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For More Information </a:t>
            </a:r>
            <a:endParaRPr lang="en-US" dirty="0">
              <a:solidFill>
                <a:srgbClr val="008000"/>
              </a:solidFill>
            </a:endParaRPr>
          </a:p>
        </p:txBody>
      </p:sp>
      <p:sp>
        <p:nvSpPr>
          <p:cNvPr id="3" name="Content Placeholder 2"/>
          <p:cNvSpPr>
            <a:spLocks noGrp="1"/>
          </p:cNvSpPr>
          <p:nvPr>
            <p:ph idx="1"/>
          </p:nvPr>
        </p:nvSpPr>
        <p:spPr/>
        <p:txBody>
          <a:bodyPr>
            <a:normAutofit/>
          </a:bodyPr>
          <a:lstStyle/>
          <a:p>
            <a:endParaRPr lang="en-US" sz="1800" dirty="0"/>
          </a:p>
          <a:p>
            <a:r>
              <a:rPr lang="en-US" dirty="0" smtClean="0"/>
              <a:t>Missouri </a:t>
            </a:r>
            <a:r>
              <a:rPr lang="en-US" dirty="0" err="1" smtClean="0"/>
              <a:t>Schoolwide</a:t>
            </a:r>
            <a:r>
              <a:rPr lang="en-US" dirty="0" smtClean="0"/>
              <a:t> Positive Behavior Support </a:t>
            </a:r>
            <a:r>
              <a:rPr lang="en-US" dirty="0" err="1" smtClean="0"/>
              <a:t>website</a:t>
            </a:r>
            <a:r>
              <a:rPr lang="en-US" dirty="0" err="1" smtClean="0">
                <a:hlinkClick r:id="rId3"/>
              </a:rPr>
              <a:t>http</a:t>
            </a:r>
            <a:r>
              <a:rPr lang="en-US" dirty="0">
                <a:hlinkClick r:id="rId3"/>
              </a:rPr>
              <a:t>://pbismissouri.org/educators/effective-class</a:t>
            </a:r>
            <a:r>
              <a:rPr lang="en-US">
                <a:hlinkClick r:id="rId3"/>
              </a:rPr>
              <a:t>-</a:t>
            </a:r>
            <a:r>
              <a:rPr lang="en-US" smtClean="0">
                <a:hlinkClick r:id="rId3"/>
              </a:rPr>
              <a:t>practice</a:t>
            </a:r>
            <a:endParaRPr lang="en-US" smtClean="0"/>
          </a:p>
          <a:p>
            <a:pPr marL="0" indent="0">
              <a:buNone/>
            </a:pPr>
            <a:endParaRPr lang="en-US" dirty="0" smtClean="0"/>
          </a:p>
          <a:p>
            <a:endParaRPr lang="en-US" dirty="0"/>
          </a:p>
        </p:txBody>
      </p:sp>
      <p:sp>
        <p:nvSpPr>
          <p:cNvPr id="4" name="Rectangle 3"/>
          <p:cNvSpPr/>
          <p:nvPr/>
        </p:nvSpPr>
        <p:spPr>
          <a:xfrm>
            <a:off x="0" y="67439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6250797"/>
            <a:ext cx="9144378" cy="283567"/>
          </a:xfrm>
          <a:prstGeom prst="rect">
            <a:avLst/>
          </a:prstGeom>
          <a:gradFill flip="none" rotWithShape="1">
            <a:gsLst>
              <a:gs pos="49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6546693"/>
            <a:ext cx="9144000" cy="184935"/>
          </a:xfrm>
          <a:prstGeom prst="rect">
            <a:avLst/>
          </a:prstGeom>
          <a:gradFill flip="none" rotWithShape="1">
            <a:gsLst>
              <a:gs pos="8000">
                <a:srgbClr val="FFF123"/>
              </a:gs>
              <a:gs pos="87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9627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Follow Up</a:t>
            </a:r>
            <a:endParaRPr lang="en-US" dirty="0">
              <a:solidFill>
                <a:srgbClr val="008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Insert expectations your PBIS leadership team and/or administrator  have about when each teacher should have incorporated tasks difficulty into lesson plans. </a:t>
            </a:r>
          </a:p>
          <a:p>
            <a:r>
              <a:rPr lang="en-US" dirty="0" smtClean="0"/>
              <a:t>Insert how your school will follow up:</a:t>
            </a:r>
          </a:p>
          <a:p>
            <a:pPr lvl="1"/>
            <a:r>
              <a:rPr lang="en-US" dirty="0" smtClean="0"/>
              <a:t>Will the PBIS leadership team and/or administrator do a walk-through on a specific date or a review of lesson plans?  </a:t>
            </a:r>
          </a:p>
          <a:p>
            <a:pPr lvl="1"/>
            <a:r>
              <a:rPr lang="en-US" dirty="0" smtClean="0"/>
              <a:t>Or will grade level/department teams work together to create lessons that include strategies to address task difficulty?</a:t>
            </a:r>
          </a:p>
          <a:p>
            <a:pPr lvl="1"/>
            <a:r>
              <a:rPr lang="en-US" dirty="0" smtClean="0"/>
              <a:t>Or will the PBIS leadership team videotape teachers using strategies </a:t>
            </a:r>
            <a:r>
              <a:rPr lang="en-US" smtClean="0"/>
              <a:t>to address </a:t>
            </a:r>
            <a:r>
              <a:rPr lang="en-US" dirty="0" smtClean="0"/>
              <a:t>the task difficulty to share with other teachers. </a:t>
            </a:r>
          </a:p>
          <a:p>
            <a:r>
              <a:rPr lang="en-US" dirty="0" smtClean="0"/>
              <a:t>Insert how your school will celebrate if the outcomes of the follow up are positive. </a:t>
            </a:r>
          </a:p>
          <a:p>
            <a:r>
              <a:rPr lang="en-US" dirty="0" smtClean="0">
                <a:solidFill>
                  <a:srgbClr val="FF0000"/>
                </a:solidFill>
              </a:rPr>
              <a:t>Delete this slide if your school will not do any follow up activities. </a:t>
            </a:r>
          </a:p>
          <a:p>
            <a:endParaRPr lang="en-US" dirty="0" smtClean="0"/>
          </a:p>
          <a:p>
            <a:endParaRPr lang="en-US" dirty="0" smtClean="0"/>
          </a:p>
          <a:p>
            <a:endParaRPr lang="en-US" dirty="0"/>
          </a:p>
        </p:txBody>
      </p:sp>
      <p:sp>
        <p:nvSpPr>
          <p:cNvPr id="4" name="Rectangle 3"/>
          <p:cNvSpPr/>
          <p:nvPr/>
        </p:nvSpPr>
        <p:spPr>
          <a:xfrm>
            <a:off x="0" y="67439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6250797"/>
            <a:ext cx="9144378" cy="283567"/>
          </a:xfrm>
          <a:prstGeom prst="rect">
            <a:avLst/>
          </a:prstGeom>
          <a:gradFill flip="none" rotWithShape="1">
            <a:gsLst>
              <a:gs pos="49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6546693"/>
            <a:ext cx="9144000" cy="184935"/>
          </a:xfrm>
          <a:prstGeom prst="rect">
            <a:avLst/>
          </a:prstGeom>
          <a:gradFill flip="none" rotWithShape="1">
            <a:gsLst>
              <a:gs pos="8000">
                <a:srgbClr val="FFF123"/>
              </a:gs>
              <a:gs pos="87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 name="Group 6"/>
          <p:cNvGrpSpPr/>
          <p:nvPr/>
        </p:nvGrpSpPr>
        <p:grpSpPr>
          <a:xfrm>
            <a:off x="12700" y="6211407"/>
            <a:ext cx="9144378" cy="659292"/>
            <a:chOff x="12700" y="6211407"/>
            <a:chExt cx="9144378" cy="659292"/>
          </a:xfrm>
        </p:grpSpPr>
        <p:sp>
          <p:nvSpPr>
            <p:cNvPr id="8" name="Rectangle 7"/>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4147039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Handouts </a:t>
            </a:r>
            <a:endParaRPr lang="en-US" dirty="0"/>
          </a:p>
        </p:txBody>
      </p:sp>
      <p:sp>
        <p:nvSpPr>
          <p:cNvPr id="3" name="Content Placeholder 2"/>
          <p:cNvSpPr>
            <a:spLocks noGrp="1"/>
          </p:cNvSpPr>
          <p:nvPr>
            <p:ph idx="1"/>
          </p:nvPr>
        </p:nvSpPr>
        <p:spPr/>
        <p:txBody>
          <a:bodyPr/>
          <a:lstStyle/>
          <a:p>
            <a:r>
              <a:rPr lang="en-US" dirty="0" smtClean="0"/>
              <a:t>These are the handouts needed for this Classroom Module:</a:t>
            </a:r>
          </a:p>
          <a:p>
            <a:pPr marL="0" indent="0">
              <a:buNone/>
            </a:pPr>
            <a:endParaRPr lang="en-US" dirty="0" smtClean="0"/>
          </a:p>
          <a:p>
            <a:pPr lvl="1"/>
            <a:r>
              <a:rPr lang="en-US" i="1" dirty="0" smtClean="0"/>
              <a:t>Task Difficulty Teacher Tool</a:t>
            </a:r>
          </a:p>
          <a:p>
            <a:pPr lvl="1"/>
            <a:r>
              <a:rPr lang="en-US" i="1" dirty="0" smtClean="0"/>
              <a:t>Task Difficulty </a:t>
            </a:r>
            <a:r>
              <a:rPr lang="en-US" i="1" dirty="0"/>
              <a:t>Personal </a:t>
            </a:r>
            <a:r>
              <a:rPr lang="en-US" i="1" dirty="0" smtClean="0"/>
              <a:t>Reflections</a:t>
            </a:r>
          </a:p>
          <a:p>
            <a:pPr lvl="1"/>
            <a:r>
              <a:rPr lang="en-US" i="1" dirty="0" smtClean="0"/>
              <a:t>Task Difficulty Example Vignettes</a:t>
            </a:r>
          </a:p>
          <a:p>
            <a:pPr lvl="1"/>
            <a:r>
              <a:rPr lang="en-US" i="1" dirty="0" smtClean="0"/>
              <a:t> Addressing Task Difficulty in Your Classroom </a:t>
            </a:r>
          </a:p>
          <a:p>
            <a:pPr lvl="1"/>
            <a:endParaRPr lang="en-US" i="1" dirty="0"/>
          </a:p>
          <a:p>
            <a:endParaRPr lang="en-US" dirty="0" smtClean="0"/>
          </a:p>
          <a:p>
            <a:pPr lvl="1"/>
            <a:endParaRPr lang="en-US" dirty="0" smtClean="0"/>
          </a:p>
        </p:txBody>
      </p:sp>
    </p:spTree>
    <p:extLst>
      <p:ext uri="{BB962C8B-B14F-4D97-AF65-F5344CB8AC3E}">
        <p14:creationId xmlns:p14="http://schemas.microsoft.com/office/powerpoint/2010/main" val="2019406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12700" y="6288897"/>
            <a:ext cx="9144378" cy="581802"/>
            <a:chOff x="12700" y="6288897"/>
            <a:chExt cx="9144378" cy="581802"/>
          </a:xfrm>
        </p:grpSpPr>
        <p:sp>
          <p:nvSpPr>
            <p:cNvPr id="12" name="Rectangle 11"/>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3" name="Content Placeholder 2"/>
          <p:cNvSpPr>
            <a:spLocks noGrp="1"/>
          </p:cNvSpPr>
          <p:nvPr>
            <p:ph idx="1"/>
          </p:nvPr>
        </p:nvSpPr>
        <p:spPr>
          <a:xfrm>
            <a:off x="665725" y="2369902"/>
            <a:ext cx="7835900" cy="1440529"/>
          </a:xfrm>
        </p:spPr>
        <p:txBody>
          <a:bodyPr>
            <a:normAutofit/>
          </a:bodyPr>
          <a:lstStyle/>
          <a:p>
            <a:pPr marL="0" indent="0" algn="ctr">
              <a:buNone/>
            </a:pPr>
            <a:r>
              <a:rPr lang="en-US" sz="4400" dirty="0" smtClean="0">
                <a:solidFill>
                  <a:srgbClr val="008000"/>
                </a:solidFill>
              </a:rPr>
              <a:t>Task Difficulty</a:t>
            </a:r>
            <a:endParaRPr lang="en-US" sz="4400" i="1" dirty="0">
              <a:solidFill>
                <a:srgbClr val="008000"/>
              </a:solidFill>
            </a:endParaRPr>
          </a:p>
        </p:txBody>
      </p:sp>
      <p:pic>
        <p:nvPicPr>
          <p:cNvPr id="8" name="Picture 7" descr="SWPBSLogo-2011-highres-transbg-we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847" y="5470010"/>
            <a:ext cx="1606469" cy="1387990"/>
          </a:xfrm>
          <a:prstGeom prst="rect">
            <a:avLst/>
          </a:prstGeom>
        </p:spPr>
      </p:pic>
      <p:sp>
        <p:nvSpPr>
          <p:cNvPr id="9" name="Oval 8"/>
          <p:cNvSpPr/>
          <p:nvPr/>
        </p:nvSpPr>
        <p:spPr>
          <a:xfrm>
            <a:off x="8229600" y="6206190"/>
            <a:ext cx="698500" cy="607202"/>
          </a:xfrm>
          <a:prstGeom prst="ellipse">
            <a:avLst/>
          </a:prstGeom>
          <a:solidFill>
            <a:srgbClr val="008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b="1" dirty="0" smtClean="0"/>
              <a:t>350</a:t>
            </a:r>
            <a:endParaRPr lang="en-US" sz="1600" b="1" dirty="0"/>
          </a:p>
        </p:txBody>
      </p:sp>
      <p:sp>
        <p:nvSpPr>
          <p:cNvPr id="10" name="5-Point Star 9"/>
          <p:cNvSpPr/>
          <p:nvPr/>
        </p:nvSpPr>
        <p:spPr>
          <a:xfrm>
            <a:off x="2677979" y="5478600"/>
            <a:ext cx="402100" cy="326092"/>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extBox 1"/>
          <p:cNvSpPr txBox="1"/>
          <p:nvPr/>
        </p:nvSpPr>
        <p:spPr>
          <a:xfrm>
            <a:off x="3386667" y="5470010"/>
            <a:ext cx="2755607" cy="369332"/>
          </a:xfrm>
          <a:prstGeom prst="rect">
            <a:avLst/>
          </a:prstGeom>
          <a:noFill/>
        </p:spPr>
        <p:txBody>
          <a:bodyPr wrap="none" rtlCol="0">
            <a:spAutoFit/>
          </a:bodyPr>
          <a:lstStyle/>
          <a:p>
            <a:r>
              <a:rPr lang="en-US" dirty="0" smtClean="0"/>
              <a:t>Task Difficulty Teacher Tool</a:t>
            </a:r>
            <a:endParaRPr lang="en-US" dirty="0"/>
          </a:p>
        </p:txBody>
      </p:sp>
    </p:spTree>
    <p:extLst>
      <p:ext uri="{BB962C8B-B14F-4D97-AF65-F5344CB8AC3E}">
        <p14:creationId xmlns:p14="http://schemas.microsoft.com/office/powerpoint/2010/main" val="38795705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rPr>
              <a:t>Effective Classroom Practices </a:t>
            </a:r>
            <a:endParaRPr lang="en-US" dirty="0">
              <a:solidFill>
                <a:srgbClr val="000000"/>
              </a:solidFill>
            </a:endParaRPr>
          </a:p>
        </p:txBody>
      </p:sp>
      <p:sp>
        <p:nvSpPr>
          <p:cNvPr id="3" name="Content Placeholder 2"/>
          <p:cNvSpPr>
            <a:spLocks noGrp="1"/>
          </p:cNvSpPr>
          <p:nvPr>
            <p:ph idx="1"/>
          </p:nvPr>
        </p:nvSpPr>
        <p:spPr/>
        <p:txBody>
          <a:bodyPr>
            <a:normAutofit lnSpcReduction="10000"/>
          </a:bodyPr>
          <a:lstStyle/>
          <a:p>
            <a:pPr marL="514350" indent="-514350">
              <a:buClr>
                <a:srgbClr val="008000"/>
              </a:buClr>
              <a:buFont typeface="+mj-lt"/>
              <a:buAutoNum type="arabicPeriod"/>
            </a:pPr>
            <a:r>
              <a:rPr lang="en-US" dirty="0"/>
              <a:t>Classroom Expectations</a:t>
            </a:r>
          </a:p>
          <a:p>
            <a:pPr marL="514350" indent="-514350">
              <a:buClr>
                <a:srgbClr val="008000"/>
              </a:buClr>
              <a:buFont typeface="+mj-lt"/>
              <a:buAutoNum type="arabicPeriod"/>
            </a:pPr>
            <a:r>
              <a:rPr lang="en-US" dirty="0"/>
              <a:t>Classroom Procedures &amp; Routines</a:t>
            </a:r>
          </a:p>
          <a:p>
            <a:pPr marL="514350" indent="-514350">
              <a:buClr>
                <a:srgbClr val="008000"/>
              </a:buClr>
              <a:buFont typeface="+mj-lt"/>
              <a:buAutoNum type="arabicPeriod"/>
            </a:pPr>
            <a:r>
              <a:rPr lang="en-US" dirty="0" smtClean="0">
                <a:solidFill>
                  <a:srgbClr val="008000"/>
                </a:solidFill>
              </a:rPr>
              <a:t> </a:t>
            </a:r>
            <a:r>
              <a:rPr lang="en-US" dirty="0" smtClean="0"/>
              <a:t>Encouraging </a:t>
            </a:r>
            <a:r>
              <a:rPr lang="en-US" dirty="0"/>
              <a:t>Expected Behavior</a:t>
            </a:r>
          </a:p>
          <a:p>
            <a:pPr marL="514350" indent="-514350">
              <a:buClr>
                <a:srgbClr val="008000"/>
              </a:buClr>
              <a:buFont typeface="+mj-lt"/>
              <a:buAutoNum type="arabicPeriod"/>
            </a:pPr>
            <a:r>
              <a:rPr lang="en-US" dirty="0"/>
              <a:t>Discouraging Inappropriate Behavior</a:t>
            </a:r>
          </a:p>
          <a:p>
            <a:pPr marL="514350" indent="-514350">
              <a:buClr>
                <a:srgbClr val="008000"/>
              </a:buClr>
              <a:buFont typeface="+mj-lt"/>
              <a:buAutoNum type="arabicPeriod"/>
            </a:pPr>
            <a:r>
              <a:rPr lang="en-US" dirty="0"/>
              <a:t>Active Supervision</a:t>
            </a:r>
          </a:p>
          <a:p>
            <a:pPr marL="514350" indent="-514350">
              <a:buClr>
                <a:srgbClr val="008000"/>
              </a:buClr>
              <a:buFont typeface="+mj-lt"/>
              <a:buAutoNum type="arabicPeriod"/>
            </a:pPr>
            <a:r>
              <a:rPr lang="en-US" dirty="0"/>
              <a:t>Opportunities to Respond</a:t>
            </a:r>
          </a:p>
          <a:p>
            <a:pPr marL="514350" indent="-514350">
              <a:buClr>
                <a:srgbClr val="008000"/>
              </a:buClr>
              <a:buFont typeface="+mj-lt"/>
              <a:buAutoNum type="arabicPeriod"/>
            </a:pPr>
            <a:r>
              <a:rPr lang="en-US" dirty="0"/>
              <a:t>Activity Sequencing &amp; Choice</a:t>
            </a:r>
          </a:p>
          <a:p>
            <a:pPr marL="514350" indent="-514350">
              <a:buClr>
                <a:srgbClr val="008000"/>
              </a:buClr>
              <a:buFont typeface="+mj-lt"/>
              <a:buAutoNum type="arabicPeriod"/>
            </a:pPr>
            <a:r>
              <a:rPr lang="en-US" b="1" dirty="0">
                <a:solidFill>
                  <a:srgbClr val="008000"/>
                </a:solidFill>
              </a:rPr>
              <a:t>Task Difficulty</a:t>
            </a:r>
          </a:p>
          <a:p>
            <a:endParaRPr lang="en-US" dirty="0"/>
          </a:p>
        </p:txBody>
      </p:sp>
      <p:sp>
        <p:nvSpPr>
          <p:cNvPr id="4" name="Rectangle 3"/>
          <p:cNvSpPr/>
          <p:nvPr/>
        </p:nvSpPr>
        <p:spPr>
          <a:xfrm>
            <a:off x="0" y="67439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6250797"/>
            <a:ext cx="9144378" cy="283567"/>
          </a:xfrm>
          <a:prstGeom prst="rect">
            <a:avLst/>
          </a:prstGeom>
          <a:gradFill flip="none" rotWithShape="1">
            <a:gsLst>
              <a:gs pos="49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6546693"/>
            <a:ext cx="9144000" cy="184935"/>
          </a:xfrm>
          <a:prstGeom prst="rect">
            <a:avLst/>
          </a:prstGeom>
          <a:gradFill flip="none" rotWithShape="1">
            <a:gsLst>
              <a:gs pos="8000">
                <a:srgbClr val="FFF123"/>
              </a:gs>
              <a:gs pos="87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1291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969962"/>
          </a:xfrm>
        </p:spPr>
        <p:txBody>
          <a:bodyPr/>
          <a:lstStyle/>
          <a:p>
            <a:r>
              <a:rPr lang="en-US" dirty="0" smtClean="0"/>
              <a:t>Outcomes</a:t>
            </a:r>
            <a:endParaRPr lang="en-US" dirty="0"/>
          </a:p>
        </p:txBody>
      </p:sp>
      <p:sp>
        <p:nvSpPr>
          <p:cNvPr id="7" name="Content Placeholder 6"/>
          <p:cNvSpPr>
            <a:spLocks noGrp="1"/>
          </p:cNvSpPr>
          <p:nvPr>
            <p:ph idx="1"/>
          </p:nvPr>
        </p:nvSpPr>
        <p:spPr>
          <a:xfrm>
            <a:off x="457200" y="1117600"/>
            <a:ext cx="8229600" cy="5088590"/>
          </a:xfrm>
        </p:spPr>
        <p:txBody>
          <a:bodyPr>
            <a:normAutofit/>
          </a:bodyPr>
          <a:lstStyle/>
          <a:p>
            <a:pPr marL="0" indent="0" algn="ctr">
              <a:lnSpc>
                <a:spcPct val="110000"/>
              </a:lnSpc>
              <a:spcBef>
                <a:spcPts val="0"/>
              </a:spcBef>
              <a:spcAft>
                <a:spcPts val="600"/>
              </a:spcAft>
              <a:buNone/>
            </a:pPr>
            <a:r>
              <a:rPr lang="en-US" sz="2600" i="1" dirty="0" smtClean="0">
                <a:solidFill>
                  <a:srgbClr val="008000"/>
                </a:solidFill>
              </a:rPr>
              <a:t>At the end of the session, you will be able to…</a:t>
            </a:r>
          </a:p>
          <a:p>
            <a:pPr marL="0" indent="0" algn="ctr">
              <a:lnSpc>
                <a:spcPct val="110000"/>
              </a:lnSpc>
              <a:spcBef>
                <a:spcPts val="0"/>
              </a:spcBef>
              <a:spcAft>
                <a:spcPts val="600"/>
              </a:spcAft>
              <a:buNone/>
            </a:pPr>
            <a:endParaRPr lang="en-US" sz="2600" i="1" dirty="0">
              <a:solidFill>
                <a:srgbClr val="008000"/>
              </a:solidFill>
            </a:endParaRPr>
          </a:p>
          <a:p>
            <a:pPr>
              <a:spcBef>
                <a:spcPts val="0"/>
              </a:spcBef>
              <a:spcAft>
                <a:spcPts val="600"/>
              </a:spcAft>
            </a:pPr>
            <a:r>
              <a:rPr lang="en-US" sz="2400" dirty="0" smtClean="0"/>
              <a:t>Identify strategies to adjust the task difficulty in common classroom scenarios. </a:t>
            </a:r>
            <a:endParaRPr lang="en-US" sz="2400" dirty="0"/>
          </a:p>
          <a:p>
            <a:pPr>
              <a:spcBef>
                <a:spcPts val="0"/>
              </a:spcBef>
              <a:spcAft>
                <a:spcPts val="600"/>
              </a:spcAft>
            </a:pPr>
            <a:r>
              <a:rPr lang="en-US" sz="2400" dirty="0"/>
              <a:t>Plan strategies to adjust the task difficulty </a:t>
            </a:r>
            <a:r>
              <a:rPr lang="en-US" sz="2400" dirty="0" smtClean="0"/>
              <a:t>in common activities you ask students to complete in your classroom. </a:t>
            </a:r>
            <a:endParaRPr lang="en-US" sz="2400" dirty="0"/>
          </a:p>
          <a:p>
            <a:pPr marL="0" indent="0">
              <a:lnSpc>
                <a:spcPct val="110000"/>
              </a:lnSpc>
              <a:spcBef>
                <a:spcPts val="0"/>
              </a:spcBef>
              <a:spcAft>
                <a:spcPts val="600"/>
              </a:spcAft>
              <a:buNone/>
            </a:pPr>
            <a:endParaRPr lang="en-US" sz="2400" dirty="0" smtClean="0"/>
          </a:p>
          <a:p>
            <a:pPr marL="0" indent="0" algn="ctr">
              <a:lnSpc>
                <a:spcPct val="110000"/>
              </a:lnSpc>
              <a:spcBef>
                <a:spcPts val="0"/>
              </a:spcBef>
              <a:spcAft>
                <a:spcPts val="600"/>
              </a:spcAft>
              <a:buNone/>
            </a:pPr>
            <a:endParaRPr lang="en-US" sz="2600" i="1" dirty="0" smtClean="0">
              <a:solidFill>
                <a:srgbClr val="008000"/>
              </a:solidFill>
            </a:endParaRPr>
          </a:p>
        </p:txBody>
      </p:sp>
      <p:grpSp>
        <p:nvGrpSpPr>
          <p:cNvPr id="17" name="Group 16"/>
          <p:cNvGrpSpPr/>
          <p:nvPr/>
        </p:nvGrpSpPr>
        <p:grpSpPr>
          <a:xfrm>
            <a:off x="12700" y="6211407"/>
            <a:ext cx="9144378" cy="659292"/>
            <a:chOff x="12700" y="6211407"/>
            <a:chExt cx="9144378" cy="659292"/>
          </a:xfrm>
        </p:grpSpPr>
        <p:sp>
          <p:nvSpPr>
            <p:cNvPr id="18" name="Rectangle 17"/>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TextBox 20"/>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17296580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330204"/>
            <a:ext cx="8229600" cy="1143000"/>
          </a:xfrm>
          <a:noFill/>
        </p:spPr>
        <p:txBody>
          <a:bodyPr lIns="90487" tIns="44450" rIns="90487" bIns="44450"/>
          <a:lstStyle/>
          <a:p>
            <a:pPr eaLnBrk="1" hangingPunct="1"/>
            <a:r>
              <a:rPr lang="en-US" sz="4000" dirty="0" smtClean="0">
                <a:solidFill>
                  <a:srgbClr val="008000"/>
                </a:solidFill>
                <a:latin typeface="Calibri" charset="0"/>
                <a:ea typeface="ＭＳ Ｐゴシック" charset="0"/>
                <a:cs typeface="ＭＳ Ｐゴシック" charset="0"/>
              </a:rPr>
              <a:t>Three Levels of Implementation</a:t>
            </a:r>
            <a:endParaRPr lang="en-US" sz="4000" dirty="0">
              <a:solidFill>
                <a:srgbClr val="008000"/>
              </a:solidFill>
              <a:latin typeface="Calibri" charset="0"/>
              <a:ea typeface="ＭＳ Ｐゴシック" charset="0"/>
              <a:cs typeface="ＭＳ Ｐゴシック" charset="0"/>
            </a:endParaRPr>
          </a:p>
        </p:txBody>
      </p:sp>
      <p:sp>
        <p:nvSpPr>
          <p:cNvPr id="10" name="TextBox 9"/>
          <p:cNvSpPr txBox="1">
            <a:spLocks noChangeArrowheads="1"/>
          </p:cNvSpPr>
          <p:nvPr/>
        </p:nvSpPr>
        <p:spPr bwMode="auto">
          <a:xfrm>
            <a:off x="1761068" y="1337740"/>
            <a:ext cx="5486400" cy="584776"/>
          </a:xfrm>
          <a:prstGeom prst="rect">
            <a:avLst/>
          </a:prstGeom>
          <a:noFill/>
          <a:ln w="9525">
            <a:noFill/>
            <a:miter lim="800000"/>
            <a:headEnd/>
            <a:tailEnd/>
          </a:ln>
        </p:spPr>
        <p:txBody>
          <a:bodyPr wrap="square">
            <a:spAutoFit/>
          </a:bodyPr>
          <a:lstStyle/>
          <a:p>
            <a:pPr marL="0" marR="0" algn="ctr" eaLnBrk="0" hangingPunct="0">
              <a:spcBef>
                <a:spcPts val="0"/>
              </a:spcBef>
              <a:spcAft>
                <a:spcPts val="0"/>
              </a:spcAft>
            </a:pPr>
            <a:r>
              <a:rPr lang="en-US" sz="3200" kern="1200" dirty="0">
                <a:solidFill>
                  <a:srgbClr val="008000"/>
                </a:solidFill>
                <a:effectLst/>
                <a:latin typeface="+mj-lt"/>
                <a:ea typeface="ＭＳ Ｐゴシック"/>
                <a:cs typeface="Franklin Gothic Book"/>
              </a:rPr>
              <a:t>A Continuum of Support for All</a:t>
            </a:r>
            <a:endParaRPr lang="en-US" sz="3200" dirty="0">
              <a:solidFill>
                <a:srgbClr val="008000"/>
              </a:solidFill>
              <a:effectLst/>
              <a:latin typeface="+mj-lt"/>
              <a:ea typeface="ＭＳ 明朝"/>
              <a:cs typeface="Times New Roman"/>
            </a:endParaRPr>
          </a:p>
        </p:txBody>
      </p:sp>
      <p:sp>
        <p:nvSpPr>
          <p:cNvPr id="11" name="Text Box 26"/>
          <p:cNvSpPr txBox="1">
            <a:spLocks noChangeArrowheads="1"/>
          </p:cNvSpPr>
          <p:nvPr/>
        </p:nvSpPr>
        <p:spPr bwMode="auto">
          <a:xfrm>
            <a:off x="776455" y="5045140"/>
            <a:ext cx="237757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marR="0" indent="-223838">
              <a:spcBef>
                <a:spcPts val="0"/>
              </a:spcBef>
              <a:spcAft>
                <a:spcPts val="0"/>
              </a:spcAft>
            </a:pPr>
            <a:r>
              <a:rPr lang="en-US" sz="2000" kern="1200" dirty="0">
                <a:solidFill>
                  <a:srgbClr val="008000"/>
                </a:solidFill>
                <a:effectLst/>
                <a:latin typeface="+mj-lt"/>
                <a:ea typeface="ＭＳ 明朝"/>
                <a:cs typeface="Times New Roman"/>
              </a:rPr>
              <a:t>Tier One</a:t>
            </a:r>
            <a:endParaRPr lang="en-US" sz="2000" dirty="0">
              <a:solidFill>
                <a:srgbClr val="008000"/>
              </a:solidFill>
              <a:effectLst/>
              <a:latin typeface="+mj-lt"/>
              <a:ea typeface="ＭＳ 明朝"/>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a:solidFill>
                  <a:srgbClr val="000000"/>
                </a:solidFill>
                <a:effectLst/>
                <a:latin typeface="+mj-lt"/>
                <a:ea typeface="Times New Roman"/>
                <a:cs typeface="Times New Roman"/>
              </a:rPr>
              <a:t>All students</a:t>
            </a:r>
            <a:endParaRPr lang="en-US" dirty="0">
              <a:effectLst/>
              <a:latin typeface="+mj-lt"/>
              <a:ea typeface="Times New Roman"/>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a:solidFill>
                  <a:srgbClr val="000000"/>
                </a:solidFill>
                <a:effectLst/>
                <a:latin typeface="+mj-lt"/>
                <a:ea typeface="Times New Roman"/>
                <a:cs typeface="Times New Roman"/>
              </a:rPr>
              <a:t>Preventive, proactiv</a:t>
            </a:r>
            <a:r>
              <a:rPr lang="en-US" sz="1600" kern="1200" dirty="0">
                <a:solidFill>
                  <a:srgbClr val="000000"/>
                </a:solidFill>
                <a:effectLst/>
                <a:latin typeface="+mj-lt"/>
                <a:ea typeface="Times New Roman"/>
                <a:cs typeface="Times New Roman"/>
              </a:rPr>
              <a:t>e</a:t>
            </a:r>
            <a:endParaRPr lang="en-US" sz="1600" dirty="0">
              <a:effectLst/>
              <a:latin typeface="+mj-lt"/>
              <a:ea typeface="Times New Roman"/>
              <a:cs typeface="Times New Roman"/>
            </a:endParaRPr>
          </a:p>
        </p:txBody>
      </p:sp>
      <p:sp>
        <p:nvSpPr>
          <p:cNvPr id="12" name="Text Box 29"/>
          <p:cNvSpPr txBox="1">
            <a:spLocks noChangeArrowheads="1"/>
          </p:cNvSpPr>
          <p:nvPr/>
        </p:nvSpPr>
        <p:spPr bwMode="auto">
          <a:xfrm>
            <a:off x="5832137" y="5037330"/>
            <a:ext cx="26212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marR="0" indent="-223838">
              <a:spcBef>
                <a:spcPts val="0"/>
              </a:spcBef>
              <a:spcAft>
                <a:spcPts val="0"/>
              </a:spcAft>
            </a:pPr>
            <a:r>
              <a:rPr lang="en-US" sz="2000" kern="1200" dirty="0">
                <a:solidFill>
                  <a:srgbClr val="008000"/>
                </a:solidFill>
                <a:effectLst/>
                <a:latin typeface="+mj-lt"/>
                <a:ea typeface="ＭＳ 明朝"/>
                <a:cs typeface="Times New Roman"/>
              </a:rPr>
              <a:t>Tier One</a:t>
            </a:r>
            <a:endParaRPr lang="en-US" sz="2000" dirty="0">
              <a:solidFill>
                <a:srgbClr val="008000"/>
              </a:solidFill>
              <a:effectLst/>
              <a:latin typeface="+mj-lt"/>
              <a:ea typeface="ＭＳ 明朝"/>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a:solidFill>
                  <a:srgbClr val="000000"/>
                </a:solidFill>
                <a:effectLst/>
                <a:latin typeface="+mj-lt"/>
                <a:ea typeface="Times New Roman"/>
                <a:cs typeface="Times New Roman"/>
              </a:rPr>
              <a:t>All settings, all </a:t>
            </a:r>
            <a:r>
              <a:rPr lang="en-US" kern="1200" dirty="0" smtClean="0">
                <a:solidFill>
                  <a:srgbClr val="000000"/>
                </a:solidFill>
                <a:effectLst/>
                <a:latin typeface="+mj-lt"/>
                <a:ea typeface="Times New Roman"/>
                <a:cs typeface="Times New Roman"/>
              </a:rPr>
              <a:t>students</a:t>
            </a:r>
            <a:endParaRPr lang="en-US" dirty="0">
              <a:latin typeface="+mj-lt"/>
              <a:ea typeface="Times New Roman"/>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smtClean="0">
                <a:solidFill>
                  <a:srgbClr val="000000"/>
                </a:solidFill>
                <a:effectLst/>
                <a:latin typeface="+mj-lt"/>
                <a:ea typeface="Times New Roman"/>
                <a:cs typeface="Times New Roman"/>
              </a:rPr>
              <a:t>Preventive</a:t>
            </a:r>
            <a:r>
              <a:rPr lang="en-US" kern="1200" dirty="0">
                <a:solidFill>
                  <a:srgbClr val="000000"/>
                </a:solidFill>
                <a:effectLst/>
                <a:latin typeface="+mj-lt"/>
                <a:ea typeface="Times New Roman"/>
                <a:cs typeface="Times New Roman"/>
              </a:rPr>
              <a:t>, proactive</a:t>
            </a:r>
            <a:endParaRPr lang="en-US" dirty="0">
              <a:effectLst/>
              <a:latin typeface="+mj-lt"/>
              <a:ea typeface="Times New Roman"/>
              <a:cs typeface="Times New Roman"/>
            </a:endParaRPr>
          </a:p>
        </p:txBody>
      </p:sp>
      <p:sp>
        <p:nvSpPr>
          <p:cNvPr id="13" name="Text Box 32"/>
          <p:cNvSpPr txBox="1">
            <a:spLocks noChangeArrowheads="1"/>
          </p:cNvSpPr>
          <p:nvPr/>
        </p:nvSpPr>
        <p:spPr bwMode="auto">
          <a:xfrm>
            <a:off x="1129573" y="3793521"/>
            <a:ext cx="2569934"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marR="0" indent="-223838">
              <a:spcBef>
                <a:spcPts val="0"/>
              </a:spcBef>
              <a:spcAft>
                <a:spcPts val="0"/>
              </a:spcAft>
            </a:pPr>
            <a:r>
              <a:rPr lang="en-US" sz="2000" kern="1200" dirty="0">
                <a:solidFill>
                  <a:srgbClr val="008000"/>
                </a:solidFill>
                <a:effectLst/>
                <a:latin typeface="+mj-lt"/>
                <a:ea typeface="ＭＳ 明朝"/>
                <a:cs typeface="Times New Roman"/>
              </a:rPr>
              <a:t>Tier Two </a:t>
            </a:r>
            <a:endParaRPr lang="en-US" sz="2000" dirty="0">
              <a:solidFill>
                <a:srgbClr val="008000"/>
              </a:solidFill>
              <a:effectLst/>
              <a:latin typeface="+mj-lt"/>
              <a:ea typeface="ＭＳ 明朝"/>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a:solidFill>
                  <a:srgbClr val="000000"/>
                </a:solidFill>
                <a:effectLst/>
                <a:latin typeface="+mj-lt"/>
                <a:ea typeface="Times New Roman"/>
                <a:cs typeface="Times New Roman"/>
              </a:rPr>
              <a:t>Some students (at-risk)</a:t>
            </a:r>
            <a:endParaRPr lang="en-US" dirty="0">
              <a:effectLst/>
              <a:latin typeface="+mj-lt"/>
              <a:ea typeface="Times New Roman"/>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a:solidFill>
                  <a:srgbClr val="000000"/>
                </a:solidFill>
                <a:effectLst/>
                <a:latin typeface="+mj-lt"/>
                <a:ea typeface="Times New Roman"/>
                <a:cs typeface="Times New Roman"/>
              </a:rPr>
              <a:t>High efficiency</a:t>
            </a:r>
            <a:endParaRPr lang="en-US" dirty="0">
              <a:effectLst/>
              <a:latin typeface="+mj-lt"/>
              <a:ea typeface="Times New Roman"/>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a:solidFill>
                  <a:srgbClr val="000000"/>
                </a:solidFill>
                <a:effectLst/>
                <a:latin typeface="+mj-lt"/>
                <a:ea typeface="Times New Roman"/>
                <a:cs typeface="Times New Roman"/>
              </a:rPr>
              <a:t>Rapid response</a:t>
            </a:r>
            <a:endParaRPr lang="en-US" dirty="0">
              <a:effectLst/>
              <a:latin typeface="+mj-lt"/>
              <a:ea typeface="Times New Roman"/>
              <a:cs typeface="Times New Roman"/>
            </a:endParaRPr>
          </a:p>
        </p:txBody>
      </p:sp>
      <p:sp>
        <p:nvSpPr>
          <p:cNvPr id="14" name="Text Box 35"/>
          <p:cNvSpPr txBox="1">
            <a:spLocks noChangeArrowheads="1"/>
          </p:cNvSpPr>
          <p:nvPr/>
        </p:nvSpPr>
        <p:spPr bwMode="auto">
          <a:xfrm>
            <a:off x="5555202" y="3828699"/>
            <a:ext cx="2569934"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marR="0" indent="-223838">
              <a:spcBef>
                <a:spcPts val="0"/>
              </a:spcBef>
              <a:spcAft>
                <a:spcPts val="0"/>
              </a:spcAft>
            </a:pPr>
            <a:r>
              <a:rPr lang="en-US" sz="2000" kern="1200" dirty="0">
                <a:solidFill>
                  <a:srgbClr val="008000"/>
                </a:solidFill>
                <a:effectLst/>
                <a:latin typeface="+mj-lt"/>
                <a:ea typeface="ＭＳ 明朝"/>
                <a:cs typeface="Times New Roman"/>
              </a:rPr>
              <a:t>Tier Two</a:t>
            </a:r>
            <a:endParaRPr lang="en-US" sz="2000" dirty="0">
              <a:solidFill>
                <a:srgbClr val="008000"/>
              </a:solidFill>
              <a:effectLst/>
              <a:latin typeface="+mj-lt"/>
              <a:ea typeface="ＭＳ 明朝"/>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a:solidFill>
                  <a:srgbClr val="000000"/>
                </a:solidFill>
                <a:effectLst/>
                <a:latin typeface="+mj-lt"/>
                <a:ea typeface="Times New Roman"/>
                <a:cs typeface="Times New Roman"/>
              </a:rPr>
              <a:t>Some students (at-risk)</a:t>
            </a:r>
            <a:endParaRPr lang="en-US" dirty="0">
              <a:effectLst/>
              <a:latin typeface="+mj-lt"/>
              <a:ea typeface="Times New Roman"/>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a:solidFill>
                  <a:srgbClr val="000000"/>
                </a:solidFill>
                <a:effectLst/>
                <a:latin typeface="+mj-lt"/>
                <a:ea typeface="Times New Roman"/>
                <a:cs typeface="Times New Roman"/>
              </a:rPr>
              <a:t>High efficiency</a:t>
            </a:r>
            <a:endParaRPr lang="en-US" dirty="0">
              <a:effectLst/>
              <a:latin typeface="+mj-lt"/>
              <a:ea typeface="Times New Roman"/>
              <a:cs typeface="Times New Roman"/>
            </a:endParaRPr>
          </a:p>
          <a:p>
            <a:pPr marL="342900" marR="0" lvl="0" indent="-223838">
              <a:spcBef>
                <a:spcPts val="0"/>
              </a:spcBef>
              <a:spcAft>
                <a:spcPts val="0"/>
              </a:spcAft>
              <a:buClr>
                <a:srgbClr val="008000"/>
              </a:buClr>
              <a:buFont typeface="Times"/>
              <a:buChar char="•"/>
              <a:tabLst>
                <a:tab pos="457200" algn="l"/>
              </a:tabLst>
            </a:pPr>
            <a:r>
              <a:rPr lang="en-US" kern="1200" dirty="0">
                <a:solidFill>
                  <a:srgbClr val="000000"/>
                </a:solidFill>
                <a:effectLst/>
                <a:latin typeface="+mj-lt"/>
                <a:ea typeface="Times New Roman"/>
                <a:cs typeface="Times New Roman"/>
              </a:rPr>
              <a:t>Rapid response</a:t>
            </a:r>
            <a:endParaRPr lang="en-US" dirty="0">
              <a:effectLst/>
              <a:latin typeface="+mj-lt"/>
              <a:ea typeface="Times New Roman"/>
              <a:cs typeface="Times New Roman"/>
            </a:endParaRPr>
          </a:p>
        </p:txBody>
      </p:sp>
      <p:sp>
        <p:nvSpPr>
          <p:cNvPr id="15" name="Text Box 38"/>
          <p:cNvSpPr txBox="1">
            <a:spLocks noChangeArrowheads="1"/>
          </p:cNvSpPr>
          <p:nvPr/>
        </p:nvSpPr>
        <p:spPr bwMode="auto">
          <a:xfrm>
            <a:off x="1516587" y="2567957"/>
            <a:ext cx="2274982"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2900" marR="0" indent="-173038">
              <a:spcBef>
                <a:spcPts val="0"/>
              </a:spcBef>
              <a:spcAft>
                <a:spcPts val="0"/>
              </a:spcAft>
            </a:pPr>
            <a:r>
              <a:rPr lang="en-US" sz="2000" kern="1200" dirty="0">
                <a:solidFill>
                  <a:srgbClr val="008000"/>
                </a:solidFill>
                <a:effectLst/>
                <a:latin typeface="+mj-lt"/>
                <a:ea typeface="ＭＳ 明朝"/>
                <a:cs typeface="Times New Roman"/>
              </a:rPr>
              <a:t>Tier Three</a:t>
            </a:r>
            <a:endParaRPr lang="en-US" sz="2000" dirty="0">
              <a:solidFill>
                <a:srgbClr val="008000"/>
              </a:solidFill>
              <a:effectLst/>
              <a:latin typeface="+mj-lt"/>
              <a:ea typeface="ＭＳ 明朝"/>
              <a:cs typeface="Times New Roman"/>
            </a:endParaRPr>
          </a:p>
          <a:p>
            <a:pPr marL="455612" marR="0" lvl="0" indent="-285750">
              <a:spcBef>
                <a:spcPts val="0"/>
              </a:spcBef>
              <a:spcAft>
                <a:spcPts val="0"/>
              </a:spcAft>
              <a:buClr>
                <a:srgbClr val="008000"/>
              </a:buClr>
              <a:buFont typeface="Arial"/>
              <a:buChar char="•"/>
              <a:tabLst>
                <a:tab pos="457200" algn="l"/>
              </a:tabLst>
            </a:pPr>
            <a:r>
              <a:rPr lang="en-US" kern="1200" dirty="0">
                <a:solidFill>
                  <a:srgbClr val="000000"/>
                </a:solidFill>
                <a:effectLst/>
                <a:latin typeface="+mj-lt"/>
                <a:ea typeface="Times New Roman"/>
                <a:cs typeface="Times New Roman"/>
              </a:rPr>
              <a:t>Individual Students</a:t>
            </a:r>
            <a:endParaRPr lang="en-US" dirty="0">
              <a:solidFill>
                <a:srgbClr val="000000"/>
              </a:solidFill>
              <a:effectLst/>
              <a:latin typeface="+mj-lt"/>
              <a:ea typeface="Times New Roman"/>
              <a:cs typeface="Times New Roman"/>
            </a:endParaRPr>
          </a:p>
          <a:p>
            <a:pPr marL="455612" marR="0" lvl="0" indent="-285750">
              <a:spcBef>
                <a:spcPts val="0"/>
              </a:spcBef>
              <a:spcAft>
                <a:spcPts val="0"/>
              </a:spcAft>
              <a:buClr>
                <a:srgbClr val="008000"/>
              </a:buClr>
              <a:buFont typeface="Arial"/>
              <a:buChar char="•"/>
              <a:tabLst>
                <a:tab pos="457200" algn="l"/>
              </a:tabLst>
            </a:pPr>
            <a:r>
              <a:rPr lang="en-US" kern="1200" dirty="0">
                <a:solidFill>
                  <a:srgbClr val="000000"/>
                </a:solidFill>
                <a:effectLst/>
                <a:latin typeface="+mj-lt"/>
                <a:ea typeface="Times New Roman"/>
                <a:cs typeface="Times New Roman"/>
              </a:rPr>
              <a:t>Assessment-based</a:t>
            </a:r>
            <a:endParaRPr lang="en-US" dirty="0">
              <a:solidFill>
                <a:srgbClr val="000000"/>
              </a:solidFill>
              <a:effectLst/>
              <a:latin typeface="+mj-lt"/>
              <a:ea typeface="Times New Roman"/>
              <a:cs typeface="Times New Roman"/>
            </a:endParaRPr>
          </a:p>
          <a:p>
            <a:pPr marL="455612" marR="0" lvl="0" indent="-285750">
              <a:spcBef>
                <a:spcPts val="0"/>
              </a:spcBef>
              <a:spcAft>
                <a:spcPts val="0"/>
              </a:spcAft>
              <a:buClr>
                <a:srgbClr val="008000"/>
              </a:buClr>
              <a:buFont typeface="Arial"/>
              <a:buChar char="•"/>
              <a:tabLst>
                <a:tab pos="457200" algn="l"/>
              </a:tabLst>
            </a:pPr>
            <a:r>
              <a:rPr lang="en-US" kern="1200" dirty="0">
                <a:solidFill>
                  <a:srgbClr val="000000"/>
                </a:solidFill>
                <a:effectLst/>
                <a:latin typeface="+mj-lt"/>
                <a:ea typeface="Times New Roman"/>
                <a:cs typeface="Times New Roman"/>
              </a:rPr>
              <a:t>High Intensity</a:t>
            </a:r>
            <a:endParaRPr lang="en-US" dirty="0">
              <a:solidFill>
                <a:srgbClr val="000000"/>
              </a:solidFill>
              <a:effectLst/>
              <a:latin typeface="+mj-lt"/>
              <a:ea typeface="Times New Roman"/>
              <a:cs typeface="Times New Roman"/>
            </a:endParaRPr>
          </a:p>
        </p:txBody>
      </p:sp>
      <p:sp>
        <p:nvSpPr>
          <p:cNvPr id="16" name="Text Box 42"/>
          <p:cNvSpPr txBox="1">
            <a:spLocks noChangeArrowheads="1"/>
          </p:cNvSpPr>
          <p:nvPr/>
        </p:nvSpPr>
        <p:spPr bwMode="auto">
          <a:xfrm>
            <a:off x="5112338" y="2560147"/>
            <a:ext cx="3108543"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119063" marR="0">
              <a:spcBef>
                <a:spcPts val="0"/>
              </a:spcBef>
              <a:spcAft>
                <a:spcPts val="0"/>
              </a:spcAft>
            </a:pPr>
            <a:r>
              <a:rPr lang="en-US" sz="2000" kern="1200" dirty="0">
                <a:solidFill>
                  <a:srgbClr val="008000"/>
                </a:solidFill>
                <a:effectLst/>
                <a:latin typeface="+mj-lt"/>
                <a:ea typeface="ＭＳ 明朝"/>
                <a:cs typeface="Times New Roman"/>
              </a:rPr>
              <a:t>Tier </a:t>
            </a:r>
            <a:r>
              <a:rPr lang="en-US" sz="2000" kern="1200" dirty="0" smtClean="0">
                <a:solidFill>
                  <a:srgbClr val="008000"/>
                </a:solidFill>
                <a:effectLst/>
                <a:latin typeface="+mj-lt"/>
                <a:ea typeface="ＭＳ 明朝"/>
                <a:cs typeface="Times New Roman"/>
              </a:rPr>
              <a:t>Three</a:t>
            </a:r>
            <a:endParaRPr lang="en-US" sz="2000" dirty="0">
              <a:solidFill>
                <a:srgbClr val="008000"/>
              </a:solidFill>
              <a:latin typeface="+mj-lt"/>
              <a:ea typeface="ＭＳ 明朝"/>
              <a:cs typeface="Times New Roman"/>
            </a:endParaRPr>
          </a:p>
          <a:p>
            <a:pPr marL="404813" marR="0" indent="-285750">
              <a:spcBef>
                <a:spcPts val="0"/>
              </a:spcBef>
              <a:spcAft>
                <a:spcPts val="0"/>
              </a:spcAft>
              <a:buClr>
                <a:srgbClr val="008000"/>
              </a:buClr>
              <a:buFont typeface="Arial"/>
              <a:buChar char="•"/>
            </a:pPr>
            <a:r>
              <a:rPr lang="en-US" kern="1200" dirty="0" smtClean="0">
                <a:solidFill>
                  <a:srgbClr val="000000"/>
                </a:solidFill>
                <a:effectLst/>
                <a:latin typeface="+mj-lt"/>
                <a:ea typeface="Times New Roman"/>
                <a:cs typeface="Times New Roman"/>
              </a:rPr>
              <a:t>Individual </a:t>
            </a:r>
            <a:r>
              <a:rPr lang="en-US" kern="1200" dirty="0">
                <a:solidFill>
                  <a:srgbClr val="000000"/>
                </a:solidFill>
                <a:effectLst/>
                <a:latin typeface="+mj-lt"/>
                <a:ea typeface="Times New Roman"/>
                <a:cs typeface="Times New Roman"/>
              </a:rPr>
              <a:t>Students</a:t>
            </a:r>
            <a:endParaRPr lang="en-US" dirty="0">
              <a:effectLst/>
              <a:latin typeface="+mj-lt"/>
              <a:ea typeface="Times New Roman"/>
              <a:cs typeface="Times New Roman"/>
            </a:endParaRPr>
          </a:p>
          <a:p>
            <a:pPr marL="342900" marR="0" lvl="0" indent="-173038">
              <a:spcBef>
                <a:spcPts val="0"/>
              </a:spcBef>
              <a:spcAft>
                <a:spcPts val="0"/>
              </a:spcAft>
              <a:buClr>
                <a:srgbClr val="008000"/>
              </a:buClr>
              <a:buFont typeface="Times"/>
              <a:buChar char="•"/>
              <a:tabLst>
                <a:tab pos="457200" algn="l"/>
              </a:tabLst>
            </a:pPr>
            <a:r>
              <a:rPr lang="en-US" kern="1200" dirty="0" smtClean="0">
                <a:solidFill>
                  <a:srgbClr val="000000"/>
                </a:solidFill>
                <a:effectLst/>
                <a:latin typeface="+mj-lt"/>
                <a:ea typeface="Times New Roman"/>
                <a:cs typeface="Times New Roman"/>
              </a:rPr>
              <a:t> Assessment</a:t>
            </a:r>
            <a:r>
              <a:rPr lang="en-US" kern="1200" dirty="0">
                <a:solidFill>
                  <a:srgbClr val="000000"/>
                </a:solidFill>
                <a:effectLst/>
                <a:latin typeface="+mj-lt"/>
                <a:ea typeface="Times New Roman"/>
                <a:cs typeface="Times New Roman"/>
              </a:rPr>
              <a:t>-based</a:t>
            </a:r>
            <a:endParaRPr lang="en-US" dirty="0">
              <a:effectLst/>
              <a:latin typeface="+mj-lt"/>
              <a:ea typeface="Times New Roman"/>
              <a:cs typeface="Times New Roman"/>
            </a:endParaRPr>
          </a:p>
          <a:p>
            <a:pPr marL="342900" marR="0" lvl="0" indent="-173038">
              <a:spcBef>
                <a:spcPts val="0"/>
              </a:spcBef>
              <a:spcAft>
                <a:spcPts val="0"/>
              </a:spcAft>
              <a:buClr>
                <a:srgbClr val="008000"/>
              </a:buClr>
              <a:buFont typeface="Times"/>
              <a:buChar char="•"/>
              <a:tabLst>
                <a:tab pos="457200" algn="l"/>
              </a:tabLst>
            </a:pPr>
            <a:r>
              <a:rPr lang="en-US" kern="1200" dirty="0" smtClean="0">
                <a:solidFill>
                  <a:srgbClr val="000000"/>
                </a:solidFill>
                <a:effectLst/>
                <a:latin typeface="+mj-lt"/>
                <a:ea typeface="Times New Roman"/>
                <a:cs typeface="Times New Roman"/>
              </a:rPr>
              <a:t> Intense</a:t>
            </a:r>
            <a:r>
              <a:rPr lang="en-US" kern="1200" dirty="0">
                <a:solidFill>
                  <a:srgbClr val="000000"/>
                </a:solidFill>
                <a:effectLst/>
                <a:latin typeface="+mj-lt"/>
                <a:ea typeface="Times New Roman"/>
                <a:cs typeface="Times New Roman"/>
              </a:rPr>
              <a:t>, durable procedures</a:t>
            </a:r>
            <a:endParaRPr lang="en-US" dirty="0">
              <a:effectLst/>
              <a:latin typeface="+mj-lt"/>
              <a:ea typeface="Times New Roman"/>
              <a:cs typeface="Times New Roman"/>
            </a:endParaRPr>
          </a:p>
        </p:txBody>
      </p:sp>
      <p:sp>
        <p:nvSpPr>
          <p:cNvPr id="18" name="Text Box 1"/>
          <p:cNvSpPr txBox="1"/>
          <p:nvPr/>
        </p:nvSpPr>
        <p:spPr>
          <a:xfrm>
            <a:off x="982134" y="1990980"/>
            <a:ext cx="2865002" cy="458446"/>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2800" dirty="0">
                <a:solidFill>
                  <a:srgbClr val="008000"/>
                </a:solidFill>
                <a:effectLst/>
                <a:latin typeface="+mj-lt"/>
                <a:ea typeface="ＭＳ 明朝"/>
                <a:cs typeface="Times New Roman"/>
              </a:rPr>
              <a:t>Academic Systems</a:t>
            </a:r>
          </a:p>
        </p:txBody>
      </p:sp>
      <p:sp>
        <p:nvSpPr>
          <p:cNvPr id="19" name="Text Box 2"/>
          <p:cNvSpPr txBox="1"/>
          <p:nvPr/>
        </p:nvSpPr>
        <p:spPr>
          <a:xfrm>
            <a:off x="5099622" y="1990980"/>
            <a:ext cx="3180778" cy="458446"/>
          </a:xfrm>
          <a:prstGeom prst="rect">
            <a:avLst/>
          </a:prstGeom>
          <a:noFill/>
          <a:ln>
            <a:no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2800" dirty="0">
                <a:solidFill>
                  <a:srgbClr val="008000"/>
                </a:solidFill>
                <a:effectLst/>
                <a:latin typeface="+mj-lt"/>
                <a:ea typeface="ＭＳ 明朝"/>
                <a:cs typeface="Times New Roman"/>
              </a:rPr>
              <a:t>Behavioral Systems</a:t>
            </a:r>
          </a:p>
        </p:txBody>
      </p:sp>
      <p:grpSp>
        <p:nvGrpSpPr>
          <p:cNvPr id="20" name="Group 19"/>
          <p:cNvGrpSpPr/>
          <p:nvPr/>
        </p:nvGrpSpPr>
        <p:grpSpPr>
          <a:xfrm>
            <a:off x="4903164" y="2368695"/>
            <a:ext cx="506420" cy="3450462"/>
            <a:chOff x="0" y="0"/>
            <a:chExt cx="379730" cy="2260600"/>
          </a:xfrm>
        </p:grpSpPr>
        <p:sp>
          <p:nvSpPr>
            <p:cNvPr id="21" name="AutoShape 6"/>
            <p:cNvSpPr>
              <a:spLocks/>
            </p:cNvSpPr>
            <p:nvPr/>
          </p:nvSpPr>
          <p:spPr bwMode="auto">
            <a:xfrm rot="20356367" flipH="1">
              <a:off x="0" y="40640"/>
              <a:ext cx="209149" cy="785495"/>
            </a:xfrm>
            <a:prstGeom prst="rightBrace">
              <a:avLst>
                <a:gd name="adj1" fmla="val 39574"/>
                <a:gd name="adj2" fmla="val 73053"/>
              </a:avLst>
            </a:prstGeom>
            <a:noFill/>
            <a:ln w="9525">
              <a:solidFill>
                <a:schemeClr val="tx1"/>
              </a:solidFill>
              <a:round/>
              <a:headEnd/>
              <a:tailEnd/>
            </a:ln>
            <a:scene3d>
              <a:camera prst="orthographicFront">
                <a:rot lat="0" lon="10800000" rev="0"/>
              </a:camera>
              <a:lightRig rig="threePt" dir="t"/>
            </a:scene3d>
            <a:extLst>
              <a:ext uri="{FAA26D3D-D897-4be2-8F04-BA451C77F1D7}">
                <ma14:placeholderFlag xmlns:ma14="http://schemas.microsoft.com/office/mac/drawingml/2011/main"/>
              </a:ext>
              <a:ext uri="{C572A759-6A51-4108-AA02-DFA0A04FC94B}">
                <ma14:wrappingTextBoxFlag xmlns:ma14="http://schemas.microsoft.com/office/mac/drawingml/2011/main"/>
              </a:ext>
            </a:extLst>
          </p:spPr>
          <p:txBody>
            <a:bodyPr wrap="square" anchor="ctr">
              <a:noAutofit/>
            </a:bodyPr>
            <a:lstStyle/>
            <a:p>
              <a:endParaRPr lang="en-US"/>
            </a:p>
          </p:txBody>
        </p:sp>
        <p:sp>
          <p:nvSpPr>
            <p:cNvPr id="22" name="AutoShape 6"/>
            <p:cNvSpPr>
              <a:spLocks/>
            </p:cNvSpPr>
            <p:nvPr/>
          </p:nvSpPr>
          <p:spPr bwMode="auto">
            <a:xfrm rot="20095702" flipH="1">
              <a:off x="80010" y="95885"/>
              <a:ext cx="111125" cy="313690"/>
            </a:xfrm>
            <a:prstGeom prst="rightBrace">
              <a:avLst>
                <a:gd name="adj1" fmla="val 72917"/>
                <a:gd name="adj2" fmla="val 60437"/>
              </a:avLst>
            </a:prstGeom>
            <a:noFill/>
            <a:ln w="9525">
              <a:solidFill>
                <a:schemeClr val="tx1"/>
              </a:solidFill>
              <a:round/>
              <a:headEnd/>
              <a:tailEnd/>
            </a:ln>
            <a:scene3d>
              <a:camera prst="orthographicFront">
                <a:rot lat="0" lon="10799999" rev="21480000"/>
              </a:camera>
              <a:lightRig rig="threePt" dir="t"/>
            </a:scene3d>
            <a:extLst>
              <a:ext uri="{FAA26D3D-D897-4be2-8F04-BA451C77F1D7}">
                <ma14:placeholderFlag xmlns:ma14="http://schemas.microsoft.com/office/mac/drawingml/2011/main"/>
              </a:ext>
              <a:ext uri="{C572A759-6A51-4108-AA02-DFA0A04FC94B}">
                <ma14:wrappingTextBoxFlag xmlns:ma14="http://schemas.microsoft.com/office/mac/drawingml/2011/main"/>
              </a:ext>
            </a:extLst>
          </p:spPr>
          <p:txBody>
            <a:bodyPr wrap="none" anchor="ctr"/>
            <a:lstStyle/>
            <a:p>
              <a:endParaRPr lang="en-US"/>
            </a:p>
          </p:txBody>
        </p:sp>
        <p:sp>
          <p:nvSpPr>
            <p:cNvPr id="23" name="AutoShape 6"/>
            <p:cNvSpPr>
              <a:spLocks/>
            </p:cNvSpPr>
            <p:nvPr/>
          </p:nvSpPr>
          <p:spPr bwMode="auto">
            <a:xfrm rot="20356367" flipH="1">
              <a:off x="81915" y="0"/>
              <a:ext cx="297815" cy="2260600"/>
            </a:xfrm>
            <a:prstGeom prst="rightBrace">
              <a:avLst>
                <a:gd name="adj1" fmla="val 39574"/>
                <a:gd name="adj2" fmla="val 77232"/>
              </a:avLst>
            </a:prstGeom>
            <a:noFill/>
            <a:ln w="9525">
              <a:solidFill>
                <a:schemeClr val="tx1"/>
              </a:solidFill>
              <a:round/>
              <a:headEnd/>
              <a:tailEnd/>
            </a:ln>
            <a:scene3d>
              <a:camera prst="orthographicFront">
                <a:rot lat="0" lon="10800000" rev="0"/>
              </a:camera>
              <a:lightRig rig="threePt" dir="t"/>
            </a:scene3d>
            <a:extLst>
              <a:ext uri="{FAA26D3D-D897-4be2-8F04-BA451C77F1D7}">
                <ma14:placeholderFlag xmlns:ma14="http://schemas.microsoft.com/office/mac/drawingml/2011/main"/>
              </a:ext>
              <a:ext uri="{C572A759-6A51-4108-AA02-DFA0A04FC94B}">
                <ma14:wrappingTextBoxFlag xmlns:ma14="http://schemas.microsoft.com/office/mac/drawingml/2011/main"/>
              </a:ext>
            </a:extLst>
          </p:spPr>
          <p:txBody>
            <a:bodyPr wrap="square" anchor="ctr">
              <a:noAutofit/>
            </a:bodyPr>
            <a:lstStyle/>
            <a:p>
              <a:endParaRPr lang="en-US"/>
            </a:p>
          </p:txBody>
        </p:sp>
      </p:grpSp>
      <p:sp>
        <p:nvSpPr>
          <p:cNvPr id="24" name="Isosceles Triangle 23"/>
          <p:cNvSpPr/>
          <p:nvPr/>
        </p:nvSpPr>
        <p:spPr>
          <a:xfrm>
            <a:off x="3296012" y="2477806"/>
            <a:ext cx="1988262" cy="3367704"/>
          </a:xfrm>
          <a:prstGeom prst="triangle">
            <a:avLst/>
          </a:prstGeom>
          <a:gradFill>
            <a:gsLst>
              <a:gs pos="0">
                <a:srgbClr val="008000"/>
              </a:gs>
              <a:gs pos="100000">
                <a:srgbClr val="FF0000"/>
              </a:gs>
              <a:gs pos="75000">
                <a:srgbClr val="FFFF00"/>
              </a:gs>
            </a:gsLs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25" name="Group 24"/>
          <p:cNvGrpSpPr/>
          <p:nvPr/>
        </p:nvGrpSpPr>
        <p:grpSpPr>
          <a:xfrm>
            <a:off x="12700" y="6211407"/>
            <a:ext cx="9144378" cy="659292"/>
            <a:chOff x="12700" y="6211407"/>
            <a:chExt cx="9144378" cy="659292"/>
          </a:xfrm>
        </p:grpSpPr>
        <p:sp>
          <p:nvSpPr>
            <p:cNvPr id="26" name="Rectangle 25"/>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
        <p:nvSpPr>
          <p:cNvPr id="30" name="Oval 29"/>
          <p:cNvSpPr/>
          <p:nvPr/>
        </p:nvSpPr>
        <p:spPr>
          <a:xfrm>
            <a:off x="8229600" y="6206190"/>
            <a:ext cx="698500" cy="607202"/>
          </a:xfrm>
          <a:prstGeom prst="ellipse">
            <a:avLst/>
          </a:prstGeom>
          <a:solidFill>
            <a:srgbClr val="008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b="1" dirty="0" smtClean="0"/>
              <a:t>20</a:t>
            </a:r>
            <a:endParaRPr lang="en-US" sz="1600" b="1" dirty="0"/>
          </a:p>
        </p:txBody>
      </p:sp>
    </p:spTree>
    <p:extLst>
      <p:ext uri="{BB962C8B-B14F-4D97-AF65-F5344CB8AC3E}">
        <p14:creationId xmlns:p14="http://schemas.microsoft.com/office/powerpoint/2010/main" val="39012182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Why Consider Task Difficulty?</a:t>
            </a:r>
            <a:endParaRPr lang="en-US" dirty="0">
              <a:solidFill>
                <a:srgbClr val="008000"/>
              </a:solidFill>
            </a:endParaRPr>
          </a:p>
        </p:txBody>
      </p:sp>
      <p:sp>
        <p:nvSpPr>
          <p:cNvPr id="3" name="Content Placeholder 2"/>
          <p:cNvSpPr>
            <a:spLocks noGrp="1"/>
          </p:cNvSpPr>
          <p:nvPr>
            <p:ph idx="1"/>
          </p:nvPr>
        </p:nvSpPr>
        <p:spPr>
          <a:xfrm>
            <a:off x="457200" y="1515534"/>
            <a:ext cx="8229600" cy="4525963"/>
          </a:xfrm>
        </p:spPr>
        <p:txBody>
          <a:bodyPr/>
          <a:lstStyle/>
          <a:p>
            <a:pPr>
              <a:buClr>
                <a:srgbClr val="FF0000"/>
              </a:buClr>
            </a:pPr>
            <a:r>
              <a:rPr lang="en-US" dirty="0" smtClean="0"/>
              <a:t>For students, the school day is full of academic demands.</a:t>
            </a:r>
          </a:p>
          <a:p>
            <a:pPr>
              <a:buClr>
                <a:srgbClr val="FF0000"/>
              </a:buClr>
            </a:pPr>
            <a:r>
              <a:rPr lang="en-US" dirty="0" smtClean="0"/>
              <a:t>When problem behavior occurs primarily in the face of academic demands, it is important to consider what aspect of the task might be contributing to the problem.</a:t>
            </a:r>
          </a:p>
          <a:p>
            <a:pPr>
              <a:buClr>
                <a:srgbClr val="FF0000"/>
              </a:buClr>
            </a:pPr>
            <a:r>
              <a:rPr lang="en-US" dirty="0" smtClean="0"/>
              <a:t>Many behavior problems are a mismatch between the task and the student’s skills.</a:t>
            </a:r>
            <a:endParaRPr lang="en-US" dirty="0"/>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
        <p:nvSpPr>
          <p:cNvPr id="9" name="Oval 8"/>
          <p:cNvSpPr/>
          <p:nvPr/>
        </p:nvSpPr>
        <p:spPr>
          <a:xfrm>
            <a:off x="8229600" y="6206190"/>
            <a:ext cx="698500" cy="607202"/>
          </a:xfrm>
          <a:prstGeom prst="ellipse">
            <a:avLst/>
          </a:prstGeom>
          <a:solidFill>
            <a:srgbClr val="008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b="1" dirty="0" smtClean="0"/>
              <a:t>350</a:t>
            </a:r>
            <a:endParaRPr lang="en-US" sz="1600" b="1" dirty="0"/>
          </a:p>
        </p:txBody>
      </p:sp>
    </p:spTree>
    <p:extLst>
      <p:ext uri="{BB962C8B-B14F-4D97-AF65-F5344CB8AC3E}">
        <p14:creationId xmlns:p14="http://schemas.microsoft.com/office/powerpoint/2010/main" val="5944691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Why Consider Task Difficulty?</a:t>
            </a:r>
            <a:endParaRPr lang="en-US" dirty="0">
              <a:solidFill>
                <a:srgbClr val="008000"/>
              </a:solidFill>
            </a:endParaRPr>
          </a:p>
        </p:txBody>
      </p:sp>
      <p:sp>
        <p:nvSpPr>
          <p:cNvPr id="3" name="Content Placeholder 2"/>
          <p:cNvSpPr>
            <a:spLocks noGrp="1"/>
          </p:cNvSpPr>
          <p:nvPr>
            <p:ph idx="1"/>
          </p:nvPr>
        </p:nvSpPr>
        <p:spPr>
          <a:xfrm>
            <a:off x="457200" y="1515534"/>
            <a:ext cx="8229600" cy="4525963"/>
          </a:xfrm>
        </p:spPr>
        <p:txBody>
          <a:bodyPr/>
          <a:lstStyle/>
          <a:p>
            <a:pPr>
              <a:buClr>
                <a:srgbClr val="FF0000"/>
              </a:buClr>
            </a:pPr>
            <a:r>
              <a:rPr lang="en-US" dirty="0" smtClean="0"/>
              <a:t>Work assignments that are too difficult for students or require them to use skill sets that are challenging for them, commonly result in problem behavior. </a:t>
            </a:r>
          </a:p>
          <a:p>
            <a:pPr>
              <a:buClr>
                <a:srgbClr val="FF0000"/>
              </a:buClr>
            </a:pPr>
            <a:endParaRPr lang="en-US" dirty="0"/>
          </a:p>
          <a:p>
            <a:pPr marL="0" indent="0" algn="r">
              <a:buClr>
                <a:srgbClr val="FF0000"/>
              </a:buClr>
              <a:buNone/>
            </a:pPr>
            <a:r>
              <a:rPr lang="en-US" dirty="0" smtClean="0"/>
              <a:t>Scott, Anderson &amp; Alter, 2012</a:t>
            </a:r>
            <a:endParaRPr lang="en-US" dirty="0"/>
          </a:p>
        </p:txBody>
      </p:sp>
      <p:grpSp>
        <p:nvGrpSpPr>
          <p:cNvPr id="4" name="Group 3"/>
          <p:cNvGrpSpPr/>
          <p:nvPr/>
        </p:nvGrpSpPr>
        <p:grpSpPr>
          <a:xfrm>
            <a:off x="12700" y="6211407"/>
            <a:ext cx="9144378" cy="659292"/>
            <a:chOff x="12700" y="6211407"/>
            <a:chExt cx="9144378" cy="659292"/>
          </a:xfrm>
        </p:grpSpPr>
        <p:sp>
          <p:nvSpPr>
            <p:cNvPr id="5" name="Rectangle 4"/>
            <p:cNvSpPr/>
            <p:nvPr/>
          </p:nvSpPr>
          <p:spPr>
            <a:xfrm>
              <a:off x="12700" y="6756656"/>
              <a:ext cx="9144000" cy="114043"/>
            </a:xfrm>
            <a:prstGeom prst="rect">
              <a:avLst/>
            </a:prstGeom>
            <a:gradFill flip="none" rotWithShape="1">
              <a:gsLst>
                <a:gs pos="0">
                  <a:srgbClr val="FF0000"/>
                </a:gs>
                <a:gs pos="100000">
                  <a:srgbClr val="FFFFFF"/>
                </a:gs>
              </a:gsLst>
              <a:path path="circle">
                <a:fillToRect l="100000" b="100000"/>
              </a:path>
              <a:tileRect t="-100000" r="-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12700" y="6288897"/>
              <a:ext cx="9144378" cy="283567"/>
            </a:xfrm>
            <a:prstGeom prst="rect">
              <a:avLst/>
            </a:prstGeom>
            <a:gradFill flip="none" rotWithShape="1">
              <a:gsLst>
                <a:gs pos="75000">
                  <a:srgbClr val="008000"/>
                </a:gs>
                <a:gs pos="10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2700" y="6572093"/>
              <a:ext cx="9144000" cy="184935"/>
            </a:xfrm>
            <a:prstGeom prst="rect">
              <a:avLst/>
            </a:prstGeom>
            <a:gradFill flip="none" rotWithShape="1">
              <a:gsLst>
                <a:gs pos="65000">
                  <a:srgbClr val="FFF123"/>
                </a:gs>
                <a:gs pos="90000">
                  <a:srgbClr val="FFFFFF"/>
                </a:gs>
              </a:gsLst>
              <a:path path="circle">
                <a:fillToRect l="100000" t="100000"/>
              </a:path>
              <a:tileRect r="-100000" b="-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673596" y="6211407"/>
              <a:ext cx="1752104" cy="369332"/>
            </a:xfrm>
            <a:prstGeom prst="rect">
              <a:avLst/>
            </a:prstGeom>
            <a:noFill/>
            <a:effectLst>
              <a:outerShdw blurRad="44450" dist="38100" dir="2700000" algn="tl" rotWithShape="0">
                <a:srgbClr val="008000"/>
              </a:outerShdw>
            </a:effectLst>
          </p:spPr>
          <p:txBody>
            <a:bodyPr wrap="square" rtlCol="0">
              <a:spAutoFit/>
            </a:bodyPr>
            <a:lstStyle/>
            <a:p>
              <a:r>
                <a:rPr lang="en-US" dirty="0" smtClean="0">
                  <a:solidFill>
                    <a:schemeClr val="bg1"/>
                  </a:solidFill>
                </a:rPr>
                <a:t>MO SW-PBS</a:t>
              </a:r>
              <a:endParaRPr lang="en-US" dirty="0">
                <a:solidFill>
                  <a:schemeClr val="bg1"/>
                </a:solidFill>
              </a:endParaRPr>
            </a:p>
          </p:txBody>
        </p:sp>
      </p:grpSp>
    </p:spTree>
    <p:extLst>
      <p:ext uri="{BB962C8B-B14F-4D97-AF65-F5344CB8AC3E}">
        <p14:creationId xmlns:p14="http://schemas.microsoft.com/office/powerpoint/2010/main" val="983611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48BACBFF117C448D871F30B9D563B1" ma:contentTypeVersion="0" ma:contentTypeDescription="Create a new document." ma:contentTypeScope="" ma:versionID="f67da31f2e59a1db549b2231e1692b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D5DEC0-A29E-41DF-A9D3-E4BFEC7F6F3D}">
  <ds:schemaRefs>
    <ds:schemaRef ds:uri="http://schemas.microsoft.com/sharepoint/v3/contenttype/forms"/>
  </ds:schemaRefs>
</ds:datastoreItem>
</file>

<file path=customXml/itemProps2.xml><?xml version="1.0" encoding="utf-8"?>
<ds:datastoreItem xmlns:ds="http://schemas.openxmlformats.org/officeDocument/2006/customXml" ds:itemID="{1CA442AF-32FA-48FB-B2A7-54349E55D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4620B34F-3BEB-4D17-B14D-24ECD844FFF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26066</TotalTime>
  <Words>3661</Words>
  <Application>Microsoft Macintosh PowerPoint</Application>
  <PresentationFormat>On-screen Show (4:3)</PresentationFormat>
  <Paragraphs>320</Paragraphs>
  <Slides>29</Slides>
  <Notes>27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MO SW-PBS Classroom Module Instructions </vt:lpstr>
      <vt:lpstr>MO SW-PBS Classroom Module Instructions (continued)</vt:lpstr>
      <vt:lpstr>Handouts </vt:lpstr>
      <vt:lpstr>PowerPoint Presentation</vt:lpstr>
      <vt:lpstr>Effective Classroom Practices </vt:lpstr>
      <vt:lpstr>Outcomes</vt:lpstr>
      <vt:lpstr>Three Levels of Implementation</vt:lpstr>
      <vt:lpstr>Why Consider Task Difficulty?</vt:lpstr>
      <vt:lpstr>Why Consider Task Difficulty?</vt:lpstr>
      <vt:lpstr>Is It Fair to Adjust Tasks?</vt:lpstr>
      <vt:lpstr>Considering Task Difficulty</vt:lpstr>
      <vt:lpstr>Assignment Length or Time</vt:lpstr>
      <vt:lpstr>Length or Time Strategies</vt:lpstr>
      <vt:lpstr>Activity: Personal Reflection</vt:lpstr>
      <vt:lpstr>Response Mode</vt:lpstr>
      <vt:lpstr>Response Mode Strategies–Writing</vt:lpstr>
      <vt:lpstr>Response Mode Strategies–Reading</vt:lpstr>
      <vt:lpstr>Activity: Personal Reflection</vt:lpstr>
      <vt:lpstr>Increased Instruction or Practice</vt:lpstr>
      <vt:lpstr>Instruction &amp; Practice Strategies</vt:lpstr>
      <vt:lpstr>Activity: Personal Reflection</vt:lpstr>
      <vt:lpstr>Activity: Increased Instruction &amp; Practice Example Vignettes</vt:lpstr>
      <vt:lpstr>Activity: Increased Instruction &amp; Practice Example Vignettes</vt:lpstr>
      <vt:lpstr>Activity: Addressing Task Difficulty in Your Classroom</vt:lpstr>
      <vt:lpstr>Questions</vt:lpstr>
      <vt:lpstr>Outcomes</vt:lpstr>
      <vt:lpstr>References</vt:lpstr>
      <vt:lpstr>For More Information </vt:lpstr>
      <vt:lpstr>Follow Up</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Classroom Practices</dc:title>
  <dc:creator>Patricia Wells</dc:creator>
  <cp:lastModifiedBy>Lapsonly</cp:lastModifiedBy>
  <cp:revision>319</cp:revision>
  <cp:lastPrinted>2014-11-11T15:10:27Z</cp:lastPrinted>
  <dcterms:created xsi:type="dcterms:W3CDTF">2012-05-17T19:37:40Z</dcterms:created>
  <dcterms:modified xsi:type="dcterms:W3CDTF">2014-12-01T17:22:05Z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0x0101001C48BACBFF117C448D871F30B9D563B1</vt:lpwstr>
  </property>
</Properties>
</file>