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68" r:id="rId4"/>
    <p:sldId id="259" r:id="rId5"/>
    <p:sldId id="274" r:id="rId6"/>
    <p:sldId id="260" r:id="rId7"/>
    <p:sldId id="264" r:id="rId8"/>
    <p:sldId id="267" r:id="rId9"/>
    <p:sldId id="271" r:id="rId10"/>
    <p:sldId id="272" r:id="rId11"/>
    <p:sldId id="262" r:id="rId12"/>
    <p:sldId id="266" r:id="rId13"/>
    <p:sldId id="269" r:id="rId14"/>
    <p:sldId id="265" r:id="rId15"/>
    <p:sldId id="263" r:id="rId16"/>
    <p:sldId id="261" r:id="rId17"/>
    <p:sldId id="273" r:id="rId18"/>
    <p:sldId id="270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23" autoAdjust="0"/>
    <p:restoredTop sz="84700"/>
  </p:normalViewPr>
  <p:slideViewPr>
    <p:cSldViewPr snapToGrid="0">
      <p:cViewPr varScale="1">
        <p:scale>
          <a:sx n="82" d="100"/>
          <a:sy n="82" d="100"/>
        </p:scale>
        <p:origin x="19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Yearly Tardies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12488404733934694"/>
          <c:w val="0.96185666049738427"/>
          <c:h val="0.810608518647842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Tardies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Sheet1!$B$1:$G$1</c:f>
              <c:strCache>
                <c:ptCount val="6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  <c:pt idx="5">
                  <c:v>2017-2018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162</c:v>
                </c:pt>
                <c:pt idx="1">
                  <c:v>101</c:v>
                </c:pt>
                <c:pt idx="2">
                  <c:v>82</c:v>
                </c:pt>
                <c:pt idx="3">
                  <c:v>36</c:v>
                </c:pt>
                <c:pt idx="4">
                  <c:v>16</c:v>
                </c:pt>
                <c:pt idx="5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FB-E442-9DBA-0E74C9423F3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501702895"/>
        <c:axId val="1501704591"/>
      </c:barChart>
      <c:catAx>
        <c:axId val="1501702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1704591"/>
        <c:crosses val="autoZero"/>
        <c:auto val="1"/>
        <c:lblAlgn val="ctr"/>
        <c:lblOffset val="100"/>
        <c:noMultiLvlLbl val="0"/>
      </c:catAx>
      <c:valAx>
        <c:axId val="150170459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017028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34925" cap="flat" cmpd="sng" algn="ctr">
      <a:solidFill>
        <a:schemeClr val="tx1"/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BE840-3EBD-154B-8994-014EEC87ABCF}" type="datetimeFigureOut">
              <a:rPr lang="en-US" smtClean="0"/>
              <a:t>3/29/18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2DEB0-5DFC-594C-BBE9-40E792E48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3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 3 Slides introducing your school, demographics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                         Name of school (Pictures are nice!)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                         Location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                         Demographic data – diversity data, free/reduced, SPED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2DEB0-5DFC-594C-BBE9-40E792E486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5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2DEB0-5DFC-594C-BBE9-40E792E486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17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 3 Slides introducing your school, demographics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                         Name of school (Pictures are nice!)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                         Location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                         Demographic data – diversity data, free/reduced, SPED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2DEB0-5DFC-594C-BBE9-40E792E486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29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we go into digital bucks and things like that which make us higher working vs elementary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2DEB0-5DFC-594C-BBE9-40E792E486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75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3 Slides introducing your school, demographics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                         Name of school (Pictures are nice!)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                         Location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                         Demographic data – diversity data, free/reduced, SPED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2DEB0-5DFC-594C-BBE9-40E792E486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56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Slides 4-6 should be Ambassadors, not program name, then talk about monthly assemblies with class competitions, winter dance, store.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2DEB0-5DFC-594C-BBE9-40E792E486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92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Slides 4-6 should be Ambassadors, not program name, then talk about monthly assemblies with class competitions, winter dance, store.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2DEB0-5DFC-594C-BBE9-40E792E486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00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2DEB0-5DFC-594C-BBE9-40E792E486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6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2DEB0-5DFC-594C-BBE9-40E792E486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19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Slides 4-6 should be Ambassadors, not program name, then talk about monthly assemblies with class competitions, winter dance, store.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2DEB0-5DFC-594C-BBE9-40E792E486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41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CDBC-8507-4F13-90CE-3D59606D5A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9" y="5644311"/>
            <a:ext cx="4200939" cy="107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4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B513-BB06-4545-8120-A0D9ED698A9A}" type="datetimeFigureOut">
              <a:rPr lang="en-US" smtClean="0"/>
              <a:t>3/29/18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CDBC-8507-4F13-90CE-3D59606D5A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9" y="5644311"/>
            <a:ext cx="4200939" cy="107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0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B513-BB06-4545-8120-A0D9ED698A9A}" type="datetimeFigureOut">
              <a:rPr lang="en-US" smtClean="0"/>
              <a:t>3/29/18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CDBC-8507-4F13-90CE-3D59606D5A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9" y="5644311"/>
            <a:ext cx="4200939" cy="107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6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CDBC-8507-4F13-90CE-3D59606D5A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9" y="5644311"/>
            <a:ext cx="4200939" cy="107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9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B513-BB06-4545-8120-A0D9ED698A9A}" type="datetimeFigureOut">
              <a:rPr lang="en-US" smtClean="0"/>
              <a:t>3/29/18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CDBC-8507-4F13-90CE-3D59606D5A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9" y="5644311"/>
            <a:ext cx="4200939" cy="107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5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B513-BB06-4545-8120-A0D9ED698A9A}" type="datetimeFigureOut">
              <a:rPr lang="en-US" smtClean="0"/>
              <a:t>3/29/18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CDBC-8507-4F13-90CE-3D59606D5A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9" y="5644311"/>
            <a:ext cx="4200939" cy="107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9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B513-BB06-4545-8120-A0D9ED698A9A}" type="datetimeFigureOut">
              <a:rPr lang="en-US" smtClean="0"/>
              <a:t>3/29/18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CDBC-8507-4F13-90CE-3D59606D5AE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9" y="5644311"/>
            <a:ext cx="4200939" cy="107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9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B513-BB06-4545-8120-A0D9ED698A9A}" type="datetimeFigureOut">
              <a:rPr lang="en-US" smtClean="0"/>
              <a:t>3/29/18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CDBC-8507-4F13-90CE-3D59606D5A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9" y="5644311"/>
            <a:ext cx="4200939" cy="107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4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B513-BB06-4545-8120-A0D9ED698A9A}" type="datetimeFigureOut">
              <a:rPr lang="en-US" smtClean="0"/>
              <a:t>3/29/18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CDBC-8507-4F13-90CE-3D59606D5A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9" y="5644311"/>
            <a:ext cx="4200939" cy="107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4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B513-BB06-4545-8120-A0D9ED698A9A}" type="datetimeFigureOut">
              <a:rPr lang="en-US" smtClean="0"/>
              <a:t>3/29/18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CDBC-8507-4F13-90CE-3D59606D5A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9" y="5644311"/>
            <a:ext cx="4200939" cy="107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B513-BB06-4545-8120-A0D9ED698A9A}" type="datetimeFigureOut">
              <a:rPr lang="en-US" smtClean="0"/>
              <a:t>3/29/18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CDBC-8507-4F13-90CE-3D59606D5A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9" y="5644311"/>
            <a:ext cx="4200939" cy="107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6B513-BB06-4545-8120-A0D9ED698A9A}" type="datetimeFigureOut">
              <a:rPr lang="en-US" smtClean="0"/>
              <a:t>3/29/18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CCDBC-8507-4F13-90CE-3D59606D5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7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57806"/>
            <a:ext cx="12192000" cy="1283598"/>
          </a:xfrm>
        </p:spPr>
        <p:txBody>
          <a:bodyPr/>
          <a:lstStyle/>
          <a:p>
            <a:r>
              <a:rPr lang="en-US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Braymer C-4 High School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E3328B-07B7-D045-A3BD-18990E752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1404"/>
            <a:ext cx="12192000" cy="393855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A249F24-535E-794F-AEF5-1026A64E14FE}"/>
              </a:ext>
            </a:extLst>
          </p:cNvPr>
          <p:cNvSpPr txBox="1">
            <a:spLocks/>
          </p:cNvSpPr>
          <p:nvPr/>
        </p:nvSpPr>
        <p:spPr>
          <a:xfrm>
            <a:off x="-1" y="999605"/>
            <a:ext cx="12192001" cy="12835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High Expectations in High School</a:t>
            </a:r>
          </a:p>
        </p:txBody>
      </p:sp>
    </p:spTree>
    <p:extLst>
      <p:ext uri="{BB962C8B-B14F-4D97-AF65-F5344CB8AC3E}">
        <p14:creationId xmlns:p14="http://schemas.microsoft.com/office/powerpoint/2010/main" val="118894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Ambassador Newsletter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9EECA-524C-7E4F-989B-1F6120F0C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8742">
            <a:off x="1240279" y="1644343"/>
            <a:ext cx="2903422" cy="3761130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FEEC38-ED19-B74A-9554-BB0752A3E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393" y="1690688"/>
            <a:ext cx="2879214" cy="3726041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4A8E25-5D87-7644-9B8D-8B7BEB04C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0101">
            <a:off x="8184282" y="1827711"/>
            <a:ext cx="2884353" cy="3736428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776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Semi-Formal Winter Dance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235C4D7-68FB-B944-920F-9AE5453C2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440617"/>
            <a:ext cx="6527007" cy="4351338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720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Tardy-Free Tuesdays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01D586-0E0B-9248-9CB0-3ECB66E2CB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4" b="42250"/>
          <a:stretch/>
        </p:blipFill>
        <p:spPr>
          <a:xfrm rot="357934">
            <a:off x="6889416" y="1541421"/>
            <a:ext cx="4693386" cy="3224530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A5057F-5772-B441-84E2-870E3A5DD8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r="22000" b="36750"/>
          <a:stretch/>
        </p:blipFill>
        <p:spPr>
          <a:xfrm rot="629256">
            <a:off x="678180" y="1545590"/>
            <a:ext cx="3863340" cy="3478107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3E7E12-FB97-B249-B2C2-15A7202419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r="28407"/>
          <a:stretch/>
        </p:blipFill>
        <p:spPr>
          <a:xfrm rot="21027583">
            <a:off x="4282440" y="2558786"/>
            <a:ext cx="3901441" cy="3429000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929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The Tardy Battle</a:t>
            </a:r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154B126-D7D0-3745-AA31-EC4D75E5DA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002772"/>
              </p:ext>
            </p:extLst>
          </p:nvPr>
        </p:nvGraphicFramePr>
        <p:xfrm>
          <a:off x="2433499" y="1381125"/>
          <a:ext cx="7325001" cy="4370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6A6DF17-CF87-7D4A-A423-1BEC9B9D5860}"/>
              </a:ext>
            </a:extLst>
          </p:cNvPr>
          <p:cNvSpPr txBox="1"/>
          <p:nvPr/>
        </p:nvSpPr>
        <p:spPr>
          <a:xfrm>
            <a:off x="193963" y="1581125"/>
            <a:ext cx="19750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  <a:p>
            <a:pPr algn="ctr"/>
            <a:r>
              <a:rPr lang="en-US" dirty="0">
                <a:ea typeface="Hiragino Kaku Gothic StdN W8" panose="020B0800000000000000" pitchFamily="34" charset="-128"/>
              </a:rPr>
              <a:t>Individual </a:t>
            </a:r>
          </a:p>
          <a:p>
            <a:pPr algn="ctr"/>
            <a:r>
              <a:rPr lang="en-US" dirty="0">
                <a:ea typeface="Hiragino Kaku Gothic StdN W8" panose="020B0800000000000000" pitchFamily="34" charset="-128"/>
              </a:rPr>
              <a:t>Tardy-Free </a:t>
            </a:r>
          </a:p>
          <a:p>
            <a:pPr algn="ctr"/>
            <a:r>
              <a:rPr lang="en-US" dirty="0">
                <a:ea typeface="Hiragino Kaku Gothic StdN W8" panose="020B0800000000000000" pitchFamily="34" charset="-128"/>
              </a:rPr>
              <a:t>Bucks</a:t>
            </a:r>
            <a:endParaRPr lang="en-US" sz="800" dirty="0">
              <a:ea typeface="Hiragino Kaku Gothic StdN W8" panose="020B0800000000000000" pitchFamily="34" charset="-128"/>
            </a:endParaRPr>
          </a:p>
          <a:p>
            <a:pPr algn="ctr"/>
            <a:endParaRPr lang="en-US" dirty="0">
              <a:ea typeface="Hiragino Kaku Gothic StdN W8" panose="020B0800000000000000" pitchFamily="34" charset="-128"/>
            </a:endParaRPr>
          </a:p>
          <a:p>
            <a:pPr algn="ctr"/>
            <a:r>
              <a:rPr lang="en-US" dirty="0">
                <a:ea typeface="Hiragino Kaku Gothic StdN W8" panose="020B0800000000000000" pitchFamily="34" charset="-128"/>
              </a:rPr>
              <a:t>Affordable </a:t>
            </a:r>
          </a:p>
          <a:p>
            <a:pPr algn="ctr"/>
            <a:r>
              <a:rPr lang="en-US" dirty="0">
                <a:ea typeface="Hiragino Kaku Gothic StdN W8" panose="020B0800000000000000" pitchFamily="34" charset="-128"/>
              </a:rPr>
              <a:t>Tardy Passes </a:t>
            </a:r>
          </a:p>
          <a:p>
            <a:pPr algn="ctr"/>
            <a:r>
              <a:rPr lang="en-US" dirty="0">
                <a:ea typeface="Hiragino Kaku Gothic StdN W8" panose="020B0800000000000000" pitchFamily="34" charset="-128"/>
              </a:rPr>
              <a:t>in the</a:t>
            </a:r>
          </a:p>
          <a:p>
            <a:pPr algn="ctr"/>
            <a:r>
              <a:rPr lang="en-US" dirty="0">
                <a:ea typeface="Hiragino Kaku Gothic StdN W8" panose="020B0800000000000000" pitchFamily="34" charset="-128"/>
              </a:rPr>
              <a:t>Bobcat Store</a:t>
            </a:r>
          </a:p>
          <a:p>
            <a:pPr algn="ctr"/>
            <a:endParaRPr lang="en-US" dirty="0">
              <a:ea typeface="Hiragino Kaku Gothic StdN W8" panose="020B0800000000000000" pitchFamily="34" charset="-128"/>
            </a:endParaRPr>
          </a:p>
          <a:p>
            <a:pPr algn="ctr"/>
            <a:r>
              <a:rPr lang="en-US" dirty="0">
                <a:ea typeface="Hiragino Kaku Gothic StdN W8" panose="020B0800000000000000" pitchFamily="34" charset="-128"/>
              </a:rPr>
              <a:t>Morning Greetings at the </a:t>
            </a:r>
          </a:p>
          <a:p>
            <a:pPr algn="ctr"/>
            <a:r>
              <a:rPr lang="en-US" dirty="0">
                <a:ea typeface="Hiragino Kaku Gothic StdN W8" panose="020B0800000000000000" pitchFamily="34" charset="-128"/>
              </a:rPr>
              <a:t>Front Door </a:t>
            </a:r>
          </a:p>
          <a:p>
            <a:pPr algn="ctr"/>
            <a:r>
              <a:rPr lang="en-US" dirty="0">
                <a:ea typeface="Hiragino Kaku Gothic StdN W8" panose="020B0800000000000000" pitchFamily="34" charset="-128"/>
              </a:rPr>
              <a:t>with Snacks</a:t>
            </a:r>
          </a:p>
          <a:p>
            <a:pPr algn="ctr"/>
            <a:endParaRPr lang="en-US" sz="1200" u="sng" dirty="0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  <a:p>
            <a:pPr algn="ctr"/>
            <a:endParaRPr lang="en-US" sz="1200" u="sng" dirty="0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3E6A3-AF19-8644-AE43-2DBA846BB180}"/>
              </a:ext>
            </a:extLst>
          </p:cNvPr>
          <p:cNvSpPr txBox="1"/>
          <p:nvPr/>
        </p:nvSpPr>
        <p:spPr>
          <a:xfrm>
            <a:off x="9765426" y="1381125"/>
            <a:ext cx="197509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  <a:p>
            <a:pPr algn="ctr"/>
            <a:r>
              <a:rPr lang="en-US" dirty="0">
                <a:ea typeface="Hiragino Kaku Gothic StdN W8" panose="020B0800000000000000" pitchFamily="34" charset="-128"/>
              </a:rPr>
              <a:t>On-Time </a:t>
            </a:r>
          </a:p>
          <a:p>
            <a:pPr algn="ctr"/>
            <a:r>
              <a:rPr lang="en-US" dirty="0">
                <a:ea typeface="Hiragino Kaku Gothic StdN W8" panose="020B0800000000000000" pitchFamily="34" charset="-128"/>
              </a:rPr>
              <a:t>All The Time Awards</a:t>
            </a:r>
            <a:endParaRPr lang="en-US" sz="800" dirty="0">
              <a:ea typeface="Hiragino Kaku Gothic StdN W8" panose="020B0800000000000000" pitchFamily="34" charset="-128"/>
            </a:endParaRPr>
          </a:p>
          <a:p>
            <a:pPr algn="ctr"/>
            <a:endParaRPr lang="en-US" dirty="0">
              <a:ea typeface="Hiragino Kaku Gothic StdN W8" panose="020B0800000000000000" pitchFamily="34" charset="-128"/>
            </a:endParaRPr>
          </a:p>
          <a:p>
            <a:pPr algn="ctr"/>
            <a:r>
              <a:rPr lang="en-US" dirty="0">
                <a:ea typeface="Hiragino Kaku Gothic StdN W8" panose="020B0800000000000000" pitchFamily="34" charset="-128"/>
              </a:rPr>
              <a:t>Free Casey’s</a:t>
            </a:r>
          </a:p>
          <a:p>
            <a:pPr algn="ctr"/>
            <a:r>
              <a:rPr lang="en-US" dirty="0">
                <a:ea typeface="Hiragino Kaku Gothic StdN W8" panose="020B0800000000000000" pitchFamily="34" charset="-128"/>
              </a:rPr>
              <a:t>Food Coupons </a:t>
            </a:r>
          </a:p>
          <a:p>
            <a:pPr algn="ctr"/>
            <a:r>
              <a:rPr lang="en-US" dirty="0">
                <a:ea typeface="Hiragino Kaku Gothic StdN W8" panose="020B0800000000000000" pitchFamily="34" charset="-128"/>
              </a:rPr>
              <a:t>at Breakfast</a:t>
            </a:r>
          </a:p>
          <a:p>
            <a:pPr algn="ctr"/>
            <a:endParaRPr lang="en-US" dirty="0">
              <a:ea typeface="Hiragino Kaku Gothic StdN W8" panose="020B0800000000000000" pitchFamily="34" charset="-128"/>
            </a:endParaRPr>
          </a:p>
          <a:p>
            <a:pPr algn="ctr"/>
            <a:r>
              <a:rPr lang="en-US" dirty="0">
                <a:ea typeface="Hiragino Kaku Gothic StdN W8" panose="020B0800000000000000" pitchFamily="34" charset="-128"/>
              </a:rPr>
              <a:t>Weekly </a:t>
            </a:r>
          </a:p>
          <a:p>
            <a:pPr algn="ctr"/>
            <a:r>
              <a:rPr lang="en-US" dirty="0">
                <a:ea typeface="Hiragino Kaku Gothic StdN W8" panose="020B0800000000000000" pitchFamily="34" charset="-128"/>
              </a:rPr>
              <a:t>Tardy-Free </a:t>
            </a:r>
          </a:p>
          <a:p>
            <a:pPr algn="ctr"/>
            <a:r>
              <a:rPr lang="en-US" dirty="0">
                <a:ea typeface="Hiragino Kaku Gothic StdN W8" panose="020B0800000000000000" pitchFamily="34" charset="-128"/>
              </a:rPr>
              <a:t>Class Bucks</a:t>
            </a:r>
          </a:p>
          <a:p>
            <a:pPr algn="ctr"/>
            <a:endParaRPr lang="en-US" dirty="0">
              <a:ea typeface="Hiragino Kaku Gothic StdN W8" panose="020B0800000000000000" pitchFamily="34" charset="-128"/>
            </a:endParaRPr>
          </a:p>
          <a:p>
            <a:pPr algn="ctr"/>
            <a:r>
              <a:rPr lang="en-US" dirty="0">
                <a:ea typeface="Hiragino Kaku Gothic StdN W8" panose="020B0800000000000000" pitchFamily="34" charset="-128"/>
              </a:rPr>
              <a:t>Tardy-Free Tuesdays</a:t>
            </a:r>
          </a:p>
          <a:p>
            <a:pPr algn="ctr"/>
            <a:endParaRPr lang="en-US" sz="1200" u="sng" dirty="0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02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Monthly Be a Bobcat Awards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79B404A-2894-7740-B3E6-035BD917F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014">
            <a:off x="5504833" y="1684148"/>
            <a:ext cx="5801784" cy="4351338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3589D4-EFA0-5548-877B-E3B84BC2B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6679">
            <a:off x="802883" y="1976405"/>
            <a:ext cx="4096886" cy="3113634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620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Monthly Class Competitions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636BAD-EF3A-F74F-AF31-AC66E9A57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1980" r="2413" b="40071"/>
          <a:stretch/>
        </p:blipFill>
        <p:spPr>
          <a:xfrm rot="21009311">
            <a:off x="807720" y="1858328"/>
            <a:ext cx="6331583" cy="2934671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8A5070-70C1-7B49-9B38-3D832987BF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0" t="6457" r="24444" b="14702"/>
          <a:stretch/>
        </p:blipFill>
        <p:spPr>
          <a:xfrm rot="5938437">
            <a:off x="7183353" y="2090118"/>
            <a:ext cx="3750364" cy="4055165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644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Quarterly Incentives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54E120C-1074-4546-BC4E-B1ED2E526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360407"/>
            <a:ext cx="6527007" cy="4351338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572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Digital Bobcat Bucks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D6BE3D-99DE-B340-BF8E-3415FF1EE6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4" b="11868"/>
          <a:stretch/>
        </p:blipFill>
        <p:spPr>
          <a:xfrm>
            <a:off x="6466752" y="1436574"/>
            <a:ext cx="4887048" cy="2605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568791-A7EC-514B-B67F-550D340D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3" b="8614"/>
          <a:stretch/>
        </p:blipFill>
        <p:spPr>
          <a:xfrm>
            <a:off x="6466752" y="2938057"/>
            <a:ext cx="4887048" cy="27423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07613B-9B86-5346-B748-AB0B166EFC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t="28019" r="6457" b="23752"/>
          <a:stretch/>
        </p:blipFill>
        <p:spPr>
          <a:xfrm>
            <a:off x="643407" y="1436574"/>
            <a:ext cx="5155840" cy="3784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580524-0A82-3A43-930C-F1C42A27B2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3" b="40907"/>
          <a:stretch/>
        </p:blipFill>
        <p:spPr>
          <a:xfrm>
            <a:off x="6466752" y="4351684"/>
            <a:ext cx="4887048" cy="1955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AC84B1-C160-F845-8A47-5E295EFF7E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5" t="7702" r="12582" b="3019"/>
          <a:stretch/>
        </p:blipFill>
        <p:spPr>
          <a:xfrm>
            <a:off x="3198027" y="2873243"/>
            <a:ext cx="2460652" cy="2871939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83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Digital Class &amp; Teacher Bucks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A4504B-974B-184D-80BD-75EE14C229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4"/>
          <a:stretch/>
        </p:blipFill>
        <p:spPr>
          <a:xfrm>
            <a:off x="4879509" y="1593853"/>
            <a:ext cx="2782541" cy="2596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2968BA-D363-174A-9A04-FA88F4C70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82" y="1516822"/>
            <a:ext cx="3360652" cy="28359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02F611-0BF2-9147-80D2-98E329E3A1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t="6927" r="11608"/>
          <a:stretch/>
        </p:blipFill>
        <p:spPr>
          <a:xfrm>
            <a:off x="2971107" y="2963104"/>
            <a:ext cx="2146854" cy="2541380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ABDB3E-4F20-C243-AF0F-CAECE6483E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/>
        </p:blipFill>
        <p:spPr>
          <a:xfrm>
            <a:off x="7317581" y="2963103"/>
            <a:ext cx="4225063" cy="26968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74EF1F-7152-5E4F-B833-33A3BE41F3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7" t="10270" r="10992"/>
          <a:stretch/>
        </p:blipFill>
        <p:spPr>
          <a:xfrm>
            <a:off x="9395792" y="1593853"/>
            <a:ext cx="2146852" cy="2438677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851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Data – Year 6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D698A1-7A94-6941-B93A-0D03461642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4"/>
          <a:stretch/>
        </p:blipFill>
        <p:spPr>
          <a:xfrm>
            <a:off x="1949450" y="1226862"/>
            <a:ext cx="8293100" cy="4671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BE5DD3-59FE-044E-9A3D-067FEB366E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4"/>
          <a:stretch/>
        </p:blipFill>
        <p:spPr>
          <a:xfrm>
            <a:off x="7842250" y="5012358"/>
            <a:ext cx="3064290" cy="1593541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503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649B01E-4FBC-D44B-9CD5-C6913A147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6" t="3001" r="10311" b="2728"/>
          <a:stretch/>
        </p:blipFill>
        <p:spPr>
          <a:xfrm>
            <a:off x="4317166" y="254832"/>
            <a:ext cx="7495082" cy="6475751"/>
          </a:xfrm>
        </p:spPr>
      </p:pic>
      <p:pic>
        <p:nvPicPr>
          <p:cNvPr id="14" name="Content Placeholder 12">
            <a:extLst>
              <a:ext uri="{FF2B5EF4-FFF2-40B4-BE49-F238E27FC236}">
                <a16:creationId xmlns:a16="http://schemas.microsoft.com/office/drawing/2014/main" id="{2533561E-47C2-5C44-A97E-0FC030221D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3" t="19773" r="63668" b="70574"/>
          <a:stretch/>
        </p:blipFill>
        <p:spPr>
          <a:xfrm>
            <a:off x="299803" y="2068642"/>
            <a:ext cx="4624966" cy="26682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7678C7-5977-9B41-930A-AF83C07386EC}"/>
              </a:ext>
            </a:extLst>
          </p:cNvPr>
          <p:cNvCxnSpPr>
            <a:cxnSpLocks/>
          </p:cNvCxnSpPr>
          <p:nvPr/>
        </p:nvCxnSpPr>
        <p:spPr>
          <a:xfrm flipV="1">
            <a:off x="3233854" y="1739591"/>
            <a:ext cx="3256156" cy="1940311"/>
          </a:xfrm>
          <a:prstGeom prst="straightConnector1">
            <a:avLst/>
          </a:prstGeom>
          <a:ln w="698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F57D38F8-BB9B-CC4C-949C-F20BC9421F35}"/>
              </a:ext>
            </a:extLst>
          </p:cNvPr>
          <p:cNvSpPr txBox="1">
            <a:spLocks/>
          </p:cNvSpPr>
          <p:nvPr/>
        </p:nvSpPr>
        <p:spPr>
          <a:xfrm>
            <a:off x="337926" y="854762"/>
            <a:ext cx="12192000" cy="1283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Braymer, MO</a:t>
            </a:r>
          </a:p>
        </p:txBody>
      </p:sp>
    </p:spTree>
    <p:extLst>
      <p:ext uri="{BB962C8B-B14F-4D97-AF65-F5344CB8AC3E}">
        <p14:creationId xmlns:p14="http://schemas.microsoft.com/office/powerpoint/2010/main" val="381637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485968" y="2604862"/>
            <a:ext cx="6016690" cy="2590145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/>
              <a:t>Keith Edmonston</a:t>
            </a:r>
          </a:p>
          <a:p>
            <a:pPr marL="0" indent="0" algn="ctr">
              <a:buNone/>
            </a:pPr>
            <a:r>
              <a:rPr lang="en-US" dirty="0"/>
              <a:t>kedmonston@braymerc4.net</a:t>
            </a:r>
          </a:p>
          <a:p>
            <a:pPr marL="0" indent="0" algn="ctr">
              <a:buNone/>
            </a:pPr>
            <a:r>
              <a:rPr lang="en-US" dirty="0"/>
              <a:t>High School English Teacher</a:t>
            </a:r>
          </a:p>
          <a:p>
            <a:pPr marL="0" indent="0" algn="ctr">
              <a:buNone/>
            </a:pPr>
            <a:r>
              <a:rPr lang="en-US" dirty="0"/>
              <a:t>High School Tier 1 Chairperson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9261AA-176A-6544-902A-BAB1AF482FB1}"/>
              </a:ext>
            </a:extLst>
          </p:cNvPr>
          <p:cNvSpPr txBox="1">
            <a:spLocks/>
          </p:cNvSpPr>
          <p:nvPr/>
        </p:nvSpPr>
        <p:spPr>
          <a:xfrm>
            <a:off x="0" y="7792"/>
            <a:ext cx="12192000" cy="1283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Braymer C-4 High School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01019FB-67E2-F644-87D0-1159F7C92369}"/>
              </a:ext>
            </a:extLst>
          </p:cNvPr>
          <p:cNvSpPr txBox="1">
            <a:spLocks/>
          </p:cNvSpPr>
          <p:nvPr/>
        </p:nvSpPr>
        <p:spPr>
          <a:xfrm>
            <a:off x="6240625" y="2081694"/>
            <a:ext cx="6418684" cy="3113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/>
              <a:t>Charlotte Edmonston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cedmonston@braymerc4.net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High School Math Teacher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District SW-PBS Coordinator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1F227-CD96-2D48-9D59-541F51C00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660" y="3410675"/>
            <a:ext cx="1918677" cy="19853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776827-488D-2145-BF72-68330EEEC174}"/>
              </a:ext>
            </a:extLst>
          </p:cNvPr>
          <p:cNvSpPr txBox="1">
            <a:spLocks/>
          </p:cNvSpPr>
          <p:nvPr/>
        </p:nvSpPr>
        <p:spPr>
          <a:xfrm>
            <a:off x="-1" y="649591"/>
            <a:ext cx="12192001" cy="12835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Higher Expectations in High School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C646B3-6291-134D-8E68-9858404CF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215" y="5597042"/>
            <a:ext cx="4659287" cy="112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7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B17D0C5-ACAE-1644-AE8F-B772FC164B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82" r="66160"/>
          <a:stretch/>
        </p:blipFill>
        <p:spPr>
          <a:xfrm rot="10800000">
            <a:off x="10124895" y="1746728"/>
            <a:ext cx="1800279" cy="18586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D274BE-60F2-CA42-8122-E9DDED0EBE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82" r="66160"/>
          <a:stretch/>
        </p:blipFill>
        <p:spPr>
          <a:xfrm>
            <a:off x="6538215" y="4051883"/>
            <a:ext cx="1800279" cy="1858626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43B2CA8-A654-AC4F-90BF-0A4EFC11E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1695" y="4261437"/>
            <a:ext cx="2769637" cy="17948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sz="3600" dirty="0"/>
              <a:t>Tier 2</a:t>
            </a:r>
          </a:p>
          <a:p>
            <a:pPr marL="0" indent="0" algn="ctr">
              <a:buNone/>
            </a:pPr>
            <a:r>
              <a:rPr lang="en-US" sz="3600" dirty="0"/>
              <a:t>2018 – 2019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8FED9C8-B14C-2146-ACCF-8210218BBE99}"/>
              </a:ext>
            </a:extLst>
          </p:cNvPr>
          <p:cNvSpPr txBox="1">
            <a:spLocks/>
          </p:cNvSpPr>
          <p:nvPr/>
        </p:nvSpPr>
        <p:spPr>
          <a:xfrm>
            <a:off x="6200804" y="1630026"/>
            <a:ext cx="3195734" cy="187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4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/>
              <a:t>Tier 1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/>
              <a:t>2012 – 2013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CCD90CFF-10D3-E443-BE05-2F0A1C88DA15}"/>
              </a:ext>
            </a:extLst>
          </p:cNvPr>
          <p:cNvSpPr txBox="1">
            <a:spLocks/>
          </p:cNvSpPr>
          <p:nvPr/>
        </p:nvSpPr>
        <p:spPr>
          <a:xfrm>
            <a:off x="7577845" y="2998737"/>
            <a:ext cx="3195734" cy="1539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4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/>
              <a:t>Bronze Award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/>
              <a:t>2014 – 2015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9ADA73-EEC0-7440-90E8-BF3302221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47" y="493378"/>
            <a:ext cx="6096435" cy="5059283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4FF0DC-E000-C248-B4E1-76BAE22AF8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215" y="449003"/>
            <a:ext cx="5386959" cy="129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37590" y="1467818"/>
            <a:ext cx="10515600" cy="45699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/>
              <a:t>2016-2017 School Year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4000" dirty="0"/>
              <a:t>Total Enrollment:  129 Students</a:t>
            </a:r>
          </a:p>
          <a:p>
            <a:r>
              <a:rPr lang="en-US" sz="4000" dirty="0"/>
              <a:t>Eligible for Free or Reduced-Price Lunch:  44.7%</a:t>
            </a:r>
          </a:p>
          <a:p>
            <a:r>
              <a:rPr lang="en-US" sz="4000" dirty="0"/>
              <a:t>Enrollment:  93% White</a:t>
            </a:r>
          </a:p>
          <a:p>
            <a:r>
              <a:rPr lang="en-US" sz="4000" dirty="0"/>
              <a:t>Students with IEPs:  10%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25D048-92AF-7649-9E88-5F7A552CD09F}"/>
              </a:ext>
            </a:extLst>
          </p:cNvPr>
          <p:cNvSpPr txBox="1">
            <a:spLocks/>
          </p:cNvSpPr>
          <p:nvPr/>
        </p:nvSpPr>
        <p:spPr>
          <a:xfrm>
            <a:off x="0" y="323366"/>
            <a:ext cx="12192000" cy="1283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Braymer C-4 High School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BE1D06-C359-C743-A597-127725E0B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320" y="3935145"/>
            <a:ext cx="2212407" cy="228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Data – Year 1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5C65EC-2439-744F-9730-435B1753E2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2"/>
          <a:stretch/>
        </p:blipFill>
        <p:spPr>
          <a:xfrm>
            <a:off x="1974850" y="1269447"/>
            <a:ext cx="8242300" cy="45350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546820-B8D7-BC41-844F-BF93AC4BC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377" y="5024505"/>
            <a:ext cx="3040198" cy="1559892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998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52414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Student Ambassadors</a:t>
            </a:r>
            <a:br>
              <a:rPr lang="en-US" sz="48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</a:br>
            <a:endParaRPr lang="en-US" sz="4800" dirty="0"/>
          </a:p>
        </p:txBody>
      </p:sp>
      <p:pic>
        <p:nvPicPr>
          <p:cNvPr id="1026" name="Picture 2" descr="IMG_1177.JPG">
            <a:extLst>
              <a:ext uri="{FF2B5EF4-FFF2-40B4-BE49-F238E27FC236}">
                <a16:creationId xmlns:a16="http://schemas.microsoft.com/office/drawing/2014/main" id="{96D128EC-D4B9-CD44-99DC-0B1BB6DDC8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2" b="8066"/>
          <a:stretch/>
        </p:blipFill>
        <p:spPr bwMode="auto">
          <a:xfrm>
            <a:off x="2032353" y="1232452"/>
            <a:ext cx="8085682" cy="4490292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62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Bobcat Store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09C048-F1EC-774F-A7E4-4ECEBA90F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73" t="30214" r="3051" b="6509"/>
          <a:stretch/>
        </p:blipFill>
        <p:spPr>
          <a:xfrm rot="5400000">
            <a:off x="-189620" y="1935733"/>
            <a:ext cx="4356970" cy="2772617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03B198-0C27-1E4D-929C-284719379F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65" t="21476" b="12235"/>
          <a:stretch/>
        </p:blipFill>
        <p:spPr>
          <a:xfrm rot="5400000">
            <a:off x="7712579" y="2038926"/>
            <a:ext cx="4768917" cy="2984813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C005DF-A295-C849-BBED-6A63D1E8E1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51" b="15028"/>
          <a:stretch/>
        </p:blipFill>
        <p:spPr>
          <a:xfrm>
            <a:off x="4155695" y="1690688"/>
            <a:ext cx="3902439" cy="3809839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045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SW-PBS Mondays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76DFBF-4FCC-4B4A-B89B-E51D8544E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6681">
            <a:off x="7417636" y="1919097"/>
            <a:ext cx="3800809" cy="4109362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FF147F-09BC-0B45-80BA-BCD87168D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1287">
            <a:off x="953331" y="1943834"/>
            <a:ext cx="4202946" cy="2979894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C25343-45E2-DE4F-AC6C-11E845474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1528">
            <a:off x="4253101" y="1754155"/>
            <a:ext cx="3685799" cy="4245558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835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Ambassador Video Lessons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DF9F5-D5FC-304E-8BD4-17A3FEFE0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075" y="3702073"/>
            <a:ext cx="3318439" cy="1706068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DD4E12-47C8-8746-8B0E-8221609D6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01" y="1662546"/>
            <a:ext cx="3365661" cy="1702675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06CA71-14C1-1C44-9569-DA81129D3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391" y="1643388"/>
            <a:ext cx="3318439" cy="1702675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FD532-373A-1045-AF0F-DA6D13C54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81" y="3702073"/>
            <a:ext cx="3365661" cy="1734427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7B4967-A6B5-DC43-B122-9635865EB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46" y="1643389"/>
            <a:ext cx="3353874" cy="1702675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90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flip dir="r"/>
      </p:transition>
    </mc:Choice>
    <mc:Fallback xmlns="">
      <p:transition spd="slow" advClick="0" advTm="1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2371</TotalTime>
  <Words>281</Words>
  <Application>Microsoft Macintosh PowerPoint</Application>
  <PresentationFormat>Widescreen</PresentationFormat>
  <Paragraphs>99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Hiragino Kaku Gothic StdN W8</vt:lpstr>
      <vt:lpstr>Arial</vt:lpstr>
      <vt:lpstr>Calibri</vt:lpstr>
      <vt:lpstr>Calibri Light</vt:lpstr>
      <vt:lpstr>Office Theme</vt:lpstr>
      <vt:lpstr>Braymer C-4 High School</vt:lpstr>
      <vt:lpstr>PowerPoint Presentation</vt:lpstr>
      <vt:lpstr>PowerPoint Presentation</vt:lpstr>
      <vt:lpstr>PowerPoint Presentation</vt:lpstr>
      <vt:lpstr>Data – Year 1</vt:lpstr>
      <vt:lpstr>Student Ambassadors </vt:lpstr>
      <vt:lpstr>Bobcat Store</vt:lpstr>
      <vt:lpstr>SW-PBS Mondays</vt:lpstr>
      <vt:lpstr>Ambassador Video Lessons</vt:lpstr>
      <vt:lpstr>Ambassador Newsletter</vt:lpstr>
      <vt:lpstr>Semi-Formal Winter Dance</vt:lpstr>
      <vt:lpstr>Tardy-Free Tuesdays</vt:lpstr>
      <vt:lpstr>The Tardy Battle</vt:lpstr>
      <vt:lpstr>Monthly Be a Bobcat Awards</vt:lpstr>
      <vt:lpstr>Monthly Class Competitions</vt:lpstr>
      <vt:lpstr>Quarterly Incentives</vt:lpstr>
      <vt:lpstr>Digital Bobcat Bucks</vt:lpstr>
      <vt:lpstr>Digital Class &amp; Teacher Bucks</vt:lpstr>
      <vt:lpstr>Data – Year 6</vt:lpstr>
      <vt:lpstr>PowerPoint Presentation</vt:lpstr>
    </vt:vector>
  </TitlesOfParts>
  <Company>University of Missouri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Way, Gordon</dc:creator>
  <cp:lastModifiedBy>Niki Edmonston</cp:lastModifiedBy>
  <cp:revision>40</cp:revision>
  <dcterms:created xsi:type="dcterms:W3CDTF">2015-11-06T17:15:17Z</dcterms:created>
  <dcterms:modified xsi:type="dcterms:W3CDTF">2018-03-29T13:59:25Z</dcterms:modified>
</cp:coreProperties>
</file>