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6" r:id="rId19"/>
    <p:sldId id="288" r:id="rId20"/>
    <p:sldId id="289" r:id="rId21"/>
    <p:sldId id="290" r:id="rId22"/>
    <p:sldId id="277" r:id="rId23"/>
    <p:sldId id="291" r:id="rId24"/>
    <p:sldId id="292" r:id="rId25"/>
    <p:sldId id="293" r:id="rId26"/>
    <p:sldId id="294" r:id="rId27"/>
    <p:sldId id="295" r:id="rId28"/>
    <p:sldId id="306" r:id="rId29"/>
    <p:sldId id="296" r:id="rId30"/>
    <p:sldId id="297" r:id="rId31"/>
    <p:sldId id="298" r:id="rId32"/>
    <p:sldId id="299" r:id="rId33"/>
    <p:sldId id="300" r:id="rId34"/>
    <p:sldId id="301" r:id="rId35"/>
    <p:sldId id="302" r:id="rId36"/>
    <p:sldId id="305" r:id="rId37"/>
    <p:sldId id="307" r:id="rId38"/>
    <p:sldId id="308" r:id="rId39"/>
    <p:sldId id="303" r:id="rId40"/>
    <p:sldId id="304" r:id="rId41"/>
    <p:sldId id="286" r:id="rId42"/>
    <p:sldId id="28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9FE65-3C7B-4E62-8033-1907FCE9C7D4}" type="datetimeFigureOut">
              <a:rPr lang="en-US" smtClean="0"/>
              <a:t>5/17/2013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BAB6A-8985-45A3-8296-07D9272C92F6}" type="slidenum">
              <a:rPr lang="en-US" smtClean="0"/>
              <a:t>‹#›</a:t>
            </a:fld>
            <a:endParaRPr lang="en-US"/>
          </a:p>
        </p:txBody>
      </p:sp>
    </p:spTree>
    <p:extLst>
      <p:ext uri="{BB962C8B-B14F-4D97-AF65-F5344CB8AC3E}">
        <p14:creationId xmlns:p14="http://schemas.microsoft.com/office/powerpoint/2010/main" val="393807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as we ask you to teach universally applied behavioral expectations for all students in your building, so we are also asking you to help all students become more organized by modeling a well organized classroom.  You should then teach organizational skills to all students and require them to practice these skills until they become fluent.</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1</a:t>
            </a:fld>
            <a:endParaRPr lang="en-US"/>
          </a:p>
        </p:txBody>
      </p:sp>
    </p:spTree>
    <p:extLst>
      <p:ext uri="{BB962C8B-B14F-4D97-AF65-F5344CB8AC3E}">
        <p14:creationId xmlns:p14="http://schemas.microsoft.com/office/powerpoint/2010/main" val="82047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picture</a:t>
            </a:r>
            <a:r>
              <a:rPr lang="en-US" baseline="0" dirty="0" smtClean="0"/>
              <a:t>s that reflect these items.  Props in/out baskets Have a location for placing make-up work.  This could be in a student mailbox or folder – do not have the student get it directly from you.  Assign each student a buddy helper or make it a job assignment (this is the ‘go to’ person for explanation of make-up work)  Teach students to ask peer for instructions on make-up work before they come to you.  Karen reference baskets</a:t>
            </a:r>
          </a:p>
          <a:p>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12</a:t>
            </a:fld>
            <a:endParaRPr lang="en-US"/>
          </a:p>
        </p:txBody>
      </p:sp>
    </p:spTree>
    <p:extLst>
      <p:ext uri="{BB962C8B-B14F-4D97-AF65-F5344CB8AC3E}">
        <p14:creationId xmlns:p14="http://schemas.microsoft.com/office/powerpoint/2010/main" val="28168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Have.</a:t>
            </a:r>
            <a:r>
              <a:rPr lang="en-US" baseline="0" dirty="0" smtClean="0"/>
              <a:t> a location for placing make-up work.  This could be in a student mailbox or folder – do not have the student get it directly from you.  When distributing worksheets for the day, place copies in folders for absent student.  At the end of the day label the folder with the absent students’ name  and missed work is ready for the students’ return. (Education World” Teachers, Start Your Engines”  www.educationworld.com10/04/2005)</a:t>
            </a:r>
            <a:endParaRPr lang="en-US" dirty="0" smtClean="0"/>
          </a:p>
          <a:p>
            <a:r>
              <a:rPr lang="en-US" baseline="0" dirty="0" smtClean="0"/>
              <a:t> Assign each student a buddy helper or make it a job assignment (this is the ‘go to’ person for explanation of make-up work)  Teach students to ask peer for instructions on make-up work before they come to you</a:t>
            </a:r>
          </a:p>
        </p:txBody>
      </p:sp>
      <p:sp>
        <p:nvSpPr>
          <p:cNvPr id="4" name="Slide Number Placeholder 3"/>
          <p:cNvSpPr>
            <a:spLocks noGrp="1"/>
          </p:cNvSpPr>
          <p:nvPr>
            <p:ph type="sldNum" sz="quarter" idx="10"/>
          </p:nvPr>
        </p:nvSpPr>
        <p:spPr/>
        <p:txBody>
          <a:bodyPr/>
          <a:lstStyle/>
          <a:p>
            <a:fld id="{A6315428-66B5-4ABA-98C6-EBFA39FBE909}" type="slidenum">
              <a:rPr lang="en-US" smtClean="0"/>
              <a:pPr/>
              <a:t>13</a:t>
            </a:fld>
            <a:endParaRPr lang="en-US"/>
          </a:p>
        </p:txBody>
      </p:sp>
    </p:spTree>
    <p:extLst>
      <p:ext uri="{BB962C8B-B14F-4D97-AF65-F5344CB8AC3E}">
        <p14:creationId xmlns:p14="http://schemas.microsoft.com/office/powerpoint/2010/main" val="1418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4569AB9A-1945-4F30-AA6E-F5FEEF8EBBFF}" type="slidenum">
              <a:rPr lang="en-US" smtClean="0">
                <a:cs typeface="Calibri" pitchFamily="34" charset="0"/>
              </a:rPr>
              <a:pPr eaLnBrk="1" fontAlgn="base" hangingPunct="1">
                <a:spcBef>
                  <a:spcPct val="0"/>
                </a:spcBef>
                <a:spcAft>
                  <a:spcPct val="0"/>
                </a:spcAft>
              </a:pPr>
              <a:t>14</a:t>
            </a:fld>
            <a:endParaRPr lang="en-US" smtClean="0">
              <a:cs typeface="Calibri"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Take a moment to reflect on some changes you might want to make in your classroom.  </a:t>
            </a:r>
            <a:r>
              <a:rPr lang="en-US" b="1" dirty="0" smtClean="0"/>
              <a:t>Jot down your thoughts on Organization Star</a:t>
            </a:r>
            <a:r>
              <a:rPr lang="en-US" b="1" baseline="0" dirty="0" smtClean="0"/>
              <a:t> Ideas handout provided.</a:t>
            </a:r>
            <a:r>
              <a:rPr lang="en-US" baseline="0" dirty="0" smtClean="0"/>
              <a:t> </a:t>
            </a:r>
            <a:r>
              <a:rPr lang="en-US" dirty="0" smtClean="0"/>
              <a:t>  Turn to a partner and share the adjustments you plan to make.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Deb</a:t>
            </a:r>
            <a:r>
              <a:rPr lang="en-US" b="1" baseline="0" dirty="0" smtClean="0"/>
              <a:t> and I need to greet people as they come in to the presentation.  </a:t>
            </a:r>
            <a:r>
              <a:rPr lang="en-US" b="1" dirty="0" smtClean="0"/>
              <a:t>Show visual</a:t>
            </a:r>
            <a:r>
              <a:rPr lang="en-US" b="1" baseline="0" dirty="0" smtClean="0"/>
              <a:t> schedules. .  Karen discuss different types of schedules and importance of having them on the same spot on the board.  Deb show posters of these items that are placed on wall and why each is important </a:t>
            </a:r>
            <a:r>
              <a:rPr lang="en-US" dirty="0" smtClean="0"/>
              <a:t>Greeting</a:t>
            </a:r>
            <a:r>
              <a:rPr lang="en-US" baseline="0" dirty="0" smtClean="0"/>
              <a:t> students at door using their names until bell rings.   Have a visual schedule posted.</a:t>
            </a:r>
            <a:r>
              <a:rPr lang="en-US" dirty="0" smtClean="0"/>
              <a:t> Greeting</a:t>
            </a:r>
            <a:r>
              <a:rPr lang="en-US" baseline="0" dirty="0" smtClean="0"/>
              <a:t> students at door using their names and possibly a handshake or high five.  Their responses can tell you a lot about how they are feeling that day.  </a:t>
            </a:r>
          </a:p>
          <a:p>
            <a:r>
              <a:rPr lang="en-US" baseline="0" dirty="0" smtClean="0"/>
              <a:t>It may be helpful to have classical music playing or the lights down low.</a:t>
            </a:r>
          </a:p>
          <a:p>
            <a:pPr defTabSz="914350">
              <a:defRPr/>
            </a:pPr>
            <a:r>
              <a:rPr lang="en-US" baseline="0" dirty="0" smtClean="0"/>
              <a:t>Increase flexibility in seat assignments and make life easier for substitutes by creating a visual seating chart.  Use the small pictures you get from picture day or take a digital photo.  Attach a 2 sided tape or a </a:t>
            </a:r>
            <a:r>
              <a:rPr lang="en-US" baseline="0" dirty="0" err="1" smtClean="0"/>
              <a:t>velcor</a:t>
            </a:r>
            <a:r>
              <a:rPr lang="en-US" baseline="0" dirty="0" smtClean="0"/>
              <a:t> dot to the back and attach to a laminated poster of your classroom seating arrangement.  The </a:t>
            </a:r>
            <a:r>
              <a:rPr lang="en-US" baseline="0" dirty="0" err="1" smtClean="0"/>
              <a:t>velcro</a:t>
            </a:r>
            <a:r>
              <a:rPr lang="en-US" baseline="0" dirty="0" smtClean="0"/>
              <a:t> allows for easy movement of the students and substitutes love being able to easily identify students.( Education World” Teachers, Start Your Engines”  www.educationworld.com10/04/2005)</a:t>
            </a:r>
            <a:endParaRPr lang="en-US" dirty="0" smtClean="0"/>
          </a:p>
          <a:p>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15</a:t>
            </a:fld>
            <a:endParaRPr lang="en-US"/>
          </a:p>
        </p:txBody>
      </p:sp>
    </p:spTree>
    <p:extLst>
      <p:ext uri="{BB962C8B-B14F-4D97-AF65-F5344CB8AC3E}">
        <p14:creationId xmlns:p14="http://schemas.microsoft.com/office/powerpoint/2010/main" val="218702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 Reference getting materials. Using a basket for</a:t>
            </a:r>
            <a:r>
              <a:rPr lang="en-US" b="1" baseline="0" dirty="0" smtClean="0"/>
              <a:t> DOL</a:t>
            </a:r>
            <a:r>
              <a:rPr lang="en-US" b="1" dirty="0" smtClean="0"/>
              <a:t> </a:t>
            </a:r>
            <a:r>
              <a:rPr lang="en-US" b="1" baseline="0" dirty="0" smtClean="0"/>
              <a:t> </a:t>
            </a:r>
            <a:r>
              <a:rPr lang="en-US" dirty="0" smtClean="0"/>
              <a:t>Teachers spend an average of $400 dollars out of pocket for school supplies every year so holding on to supplies is a priority.  One South Dakota teacher uses floral tape to tape silk flowers around her loaner pencils and that way she can ensure that they will be returned.  Another teacher  had students give her a shoe for a pencil and when returned the borrowed materials  she gave them their shoe back.  </a:t>
            </a:r>
          </a:p>
          <a:p>
            <a:r>
              <a:rPr lang="en-US" dirty="0" smtClean="0"/>
              <a:t>Having a DO NOW activity written on the board every morning so students know exactly what is expected of them each morning is an effective procedure to ensure students start their day off on the right track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16</a:t>
            </a:fld>
            <a:endParaRPr lang="en-US"/>
          </a:p>
        </p:txBody>
      </p:sp>
    </p:spTree>
    <p:extLst>
      <p:ext uri="{BB962C8B-B14F-4D97-AF65-F5344CB8AC3E}">
        <p14:creationId xmlns:p14="http://schemas.microsoft.com/office/powerpoint/2010/main" val="328093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a:t>
            </a:r>
            <a:r>
              <a:rPr lang="en-US" baseline="0" dirty="0" smtClean="0"/>
              <a:t> have Deb copy homework from board into planner and stack all books up for home with planner open.  I can do a quick check or have a buddy check.  Then put in book bag.  </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17</a:t>
            </a:fld>
            <a:endParaRPr lang="en-US"/>
          </a:p>
        </p:txBody>
      </p:sp>
    </p:spTree>
    <p:extLst>
      <p:ext uri="{BB962C8B-B14F-4D97-AF65-F5344CB8AC3E}">
        <p14:creationId xmlns:p14="http://schemas.microsoft.com/office/powerpoint/2010/main" val="362203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all this you still have kids struggling with organization.  How can I meet the needs of these individuals?</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18</a:t>
            </a:fld>
            <a:endParaRPr lang="en-US"/>
          </a:p>
        </p:txBody>
      </p:sp>
    </p:spTree>
    <p:extLst>
      <p:ext uri="{BB962C8B-B14F-4D97-AF65-F5344CB8AC3E}">
        <p14:creationId xmlns:p14="http://schemas.microsoft.com/office/powerpoint/2010/main" val="209318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student to have an additional desk and</a:t>
            </a:r>
            <a:r>
              <a:rPr lang="en-US" baseline="0" dirty="0" smtClean="0"/>
              <a:t>/or have a desk organizer picture and share with them what the expectations are and do periodic checks. </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19</a:t>
            </a:fld>
            <a:endParaRPr lang="en-US"/>
          </a:p>
        </p:txBody>
      </p:sp>
    </p:spTree>
    <p:extLst>
      <p:ext uri="{BB962C8B-B14F-4D97-AF65-F5344CB8AC3E}">
        <p14:creationId xmlns:p14="http://schemas.microsoft.com/office/powerpoint/2010/main" val="327430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these additional ideas.</a:t>
            </a:r>
            <a:endParaRPr lang="en-US" dirty="0"/>
          </a:p>
        </p:txBody>
      </p:sp>
      <p:sp>
        <p:nvSpPr>
          <p:cNvPr id="4" name="Slide Number Placeholder 3"/>
          <p:cNvSpPr>
            <a:spLocks noGrp="1"/>
          </p:cNvSpPr>
          <p:nvPr>
            <p:ph type="sldNum" sz="quarter" idx="10"/>
          </p:nvPr>
        </p:nvSpPr>
        <p:spPr/>
        <p:txBody>
          <a:bodyPr/>
          <a:lstStyle/>
          <a:p>
            <a:fld id="{FECAA9F4-D604-472B-986A-09CA794582F1}"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picture</a:t>
            </a:r>
            <a:r>
              <a:rPr lang="en-US" baseline="0" dirty="0" smtClean="0"/>
              <a:t> of a student locker.  </a:t>
            </a:r>
            <a:endParaRPr lang="en-US" dirty="0"/>
          </a:p>
        </p:txBody>
      </p:sp>
      <p:sp>
        <p:nvSpPr>
          <p:cNvPr id="4" name="Slide Number Placeholder 3"/>
          <p:cNvSpPr>
            <a:spLocks noGrp="1"/>
          </p:cNvSpPr>
          <p:nvPr>
            <p:ph type="sldNum" sz="quarter" idx="10"/>
          </p:nvPr>
        </p:nvSpPr>
        <p:spPr/>
        <p:txBody>
          <a:bodyPr/>
          <a:lstStyle/>
          <a:p>
            <a:fld id="{021BAB6A-8985-45A3-8296-07D9272C92F6}" type="slidenum">
              <a:rPr lang="en-US" smtClean="0"/>
              <a:t>21</a:t>
            </a:fld>
            <a:endParaRPr lang="en-US"/>
          </a:p>
        </p:txBody>
      </p:sp>
    </p:spTree>
    <p:extLst>
      <p:ext uri="{BB962C8B-B14F-4D97-AF65-F5344CB8AC3E}">
        <p14:creationId xmlns:p14="http://schemas.microsoft.com/office/powerpoint/2010/main" val="71152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or \may</a:t>
            </a:r>
            <a:r>
              <a:rPr lang="en-US" baseline="0" dirty="0" smtClean="0"/>
              <a:t> not have noticed that there are 2 parts to this presentation.  Part one is going to be covering some general </a:t>
            </a:r>
          </a:p>
          <a:p>
            <a:r>
              <a:rPr lang="en-US" baseline="0" dirty="0" smtClean="0"/>
              <a:t>Organizational strategies that are beneficial for all students.  Including room organization starting and ending on time, classroom procedures and visual schedules.  Most of the things you will hear will be things you can do with whole class.  We will also introduce more individual plans that you will be able to utilize to help some of your students who continue to struggle with organization.  If you have exhausted many of these then you will need to consider a tier 2 which will be covered in part 2 tomorrow. </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2</a:t>
            </a:fld>
            <a:endParaRPr lang="en-US"/>
          </a:p>
        </p:txBody>
      </p:sp>
    </p:spTree>
    <p:extLst>
      <p:ext uri="{BB962C8B-B14F-4D97-AF65-F5344CB8AC3E}">
        <p14:creationId xmlns:p14="http://schemas.microsoft.com/office/powerpoint/2010/main" val="116581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means if you have any students with ADHD, disorganization</a:t>
            </a:r>
            <a:r>
              <a:rPr lang="en-US" baseline="0" dirty="0" smtClean="0"/>
              <a:t> comes with the label</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Prior</a:t>
            </a:r>
            <a:r>
              <a:rPr lang="en-US" baseline="0" dirty="0" smtClean="0"/>
              <a:t> to addressing the steps to implementation you must have an established tier 2 team. Along with a criteria for identifying students who  are in need of a tier 2 intervention.  A system for gathering additional information.  </a:t>
            </a:r>
            <a:r>
              <a:rPr lang="en-US" dirty="0" smtClean="0"/>
              <a:t>We will be following along with</a:t>
            </a:r>
            <a:r>
              <a:rPr lang="en-US" baseline="0" dirty="0" smtClean="0"/>
              <a:t> this organizational summary sheet.  </a:t>
            </a:r>
            <a:endParaRPr lang="en-US" dirty="0"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fld id="{59C41990-3401-41AF-87A2-55EF1EE2134D}" type="slidenum">
              <a:rPr lang="en-US" sz="1200">
                <a:latin typeface="Calibri" pitchFamily="-108" charset="0"/>
              </a:rPr>
              <a:pPr eaLnBrk="1" hangingPunct="1"/>
              <a:t>25</a:t>
            </a:fld>
            <a:endParaRPr lang="en-US" sz="1200" dirty="0">
              <a:latin typeface="Calibri" pitchFamily="-10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a:t>
            </a:r>
            <a:r>
              <a:rPr lang="en-US" dirty="0" smtClean="0"/>
              <a:t> the</a:t>
            </a:r>
            <a:r>
              <a:rPr lang="en-US" baseline="0" dirty="0" smtClean="0"/>
              <a:t> tier 2 meeting you have determined who  t</a:t>
            </a:r>
            <a:r>
              <a:rPr lang="en-US" dirty="0" smtClean="0"/>
              <a:t>he Coordinator and Checker may be. It could potentially</a:t>
            </a:r>
            <a:r>
              <a:rPr lang="en-US" baseline="0" dirty="0" smtClean="0"/>
              <a:t> be </a:t>
            </a:r>
            <a:r>
              <a:rPr lang="en-US" dirty="0" smtClean="0"/>
              <a:t> the same person but does not need to be.  </a:t>
            </a:r>
          </a:p>
          <a:p>
            <a:r>
              <a:rPr lang="en-US" dirty="0" smtClean="0"/>
              <a:t>Consider a first or last hour teacher for Checker if in  a secondary school.  Is regular teacher willing to be the Checker if an elementary building? </a:t>
            </a:r>
          </a:p>
          <a:p>
            <a:r>
              <a:rPr lang="en-US" dirty="0" smtClean="0"/>
              <a:t>The coordinator is in charge of training</a:t>
            </a:r>
            <a:r>
              <a:rPr lang="en-US" baseline="0" dirty="0" smtClean="0"/>
              <a:t> checkers, matching student to checker as well as compiling data to determine if the student meets the established criteria.</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26</a:t>
            </a:fld>
            <a:endParaRPr lang="en-US" dirty="0"/>
          </a:p>
        </p:txBody>
      </p:sp>
    </p:spTree>
    <p:extLst>
      <p:ext uri="{BB962C8B-B14F-4D97-AF65-F5344CB8AC3E}">
        <p14:creationId xmlns:p14="http://schemas.microsoft.com/office/powerpoint/2010/main" val="3207764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you find this information on your current data decision</a:t>
            </a:r>
            <a:r>
              <a:rPr lang="en-US" baseline="0" dirty="0" smtClean="0"/>
              <a:t> rules for students to enter any tier 2 intervention?  Will your teacher nomination form have identifying information that would allow your tier 2 team to conclude the need for this intervention? </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27</a:t>
            </a:fld>
            <a:endParaRPr lang="en-US" dirty="0"/>
          </a:p>
        </p:txBody>
      </p:sp>
    </p:spTree>
    <p:extLst>
      <p:ext uri="{BB962C8B-B14F-4D97-AF65-F5344CB8AC3E}">
        <p14:creationId xmlns:p14="http://schemas.microsoft.com/office/powerpoint/2010/main" val="1601505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Print this template in a color so they will have it to give it to them to complete on their student</a:t>
            </a:r>
            <a:endParaRPr lang="en-US" dirty="0"/>
          </a:p>
        </p:txBody>
      </p:sp>
      <p:sp>
        <p:nvSpPr>
          <p:cNvPr id="4" name="Slide Number Placeholder 3"/>
          <p:cNvSpPr>
            <a:spLocks noGrp="1"/>
          </p:cNvSpPr>
          <p:nvPr>
            <p:ph type="sldNum" sz="quarter" idx="10"/>
          </p:nvPr>
        </p:nvSpPr>
        <p:spPr/>
        <p:txBody>
          <a:bodyPr/>
          <a:lstStyle/>
          <a:p>
            <a:fld id="{C5E89C58-D97D-4DC4-917D-B131F2285FBC}" type="slidenum">
              <a:rPr lang="en-US" smtClean="0"/>
              <a:t>28</a:t>
            </a:fld>
            <a:endParaRPr lang="en-US"/>
          </a:p>
        </p:txBody>
      </p:sp>
    </p:spTree>
    <p:extLst>
      <p:ext uri="{BB962C8B-B14F-4D97-AF65-F5344CB8AC3E}">
        <p14:creationId xmlns:p14="http://schemas.microsoft.com/office/powerpoint/2010/main" val="4048239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checklist should</a:t>
            </a:r>
            <a:r>
              <a:rPr lang="en-US" baseline="0" dirty="0" smtClean="0"/>
              <a:t> reflect your schools expectation for an organized student using any existing systems that have been developed by teachers.  See examples of these items  A different checklist may need to be developed for different grade levels.</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29</a:t>
            </a:fld>
            <a:endParaRPr lang="en-US" dirty="0"/>
          </a:p>
        </p:txBody>
      </p:sp>
    </p:spTree>
    <p:extLst>
      <p:ext uri="{BB962C8B-B14F-4D97-AF65-F5344CB8AC3E}">
        <p14:creationId xmlns:p14="http://schemas.microsoft.com/office/powerpoint/2010/main" val="46034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r>
              <a:rPr lang="en-US" baseline="0" dirty="0" smtClean="0"/>
              <a:t> will remake to reflect hourly checks</a:t>
            </a:r>
            <a:endParaRPr lang="en-US" dirty="0"/>
          </a:p>
        </p:txBody>
      </p:sp>
      <p:sp>
        <p:nvSpPr>
          <p:cNvPr id="4" name="Slide Number Placeholder 3"/>
          <p:cNvSpPr>
            <a:spLocks noGrp="1"/>
          </p:cNvSpPr>
          <p:nvPr>
            <p:ph type="sldNum" sz="quarter" idx="10"/>
          </p:nvPr>
        </p:nvSpPr>
        <p:spPr/>
        <p:txBody>
          <a:bodyPr/>
          <a:lstStyle/>
          <a:p>
            <a:fld id="{C5E89C58-D97D-4DC4-917D-B131F2285FBC}" type="slidenum">
              <a:rPr lang="en-US" smtClean="0"/>
              <a:t>30</a:t>
            </a:fld>
            <a:endParaRPr lang="en-US"/>
          </a:p>
        </p:txBody>
      </p:sp>
    </p:spTree>
    <p:extLst>
      <p:ext uri="{BB962C8B-B14F-4D97-AF65-F5344CB8AC3E}">
        <p14:creationId xmlns:p14="http://schemas.microsoft.com/office/powerpoint/2010/main" val="14192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Verbal praise is used for those who</a:t>
            </a:r>
            <a:r>
              <a:rPr lang="en-US" baseline="0" dirty="0" smtClean="0"/>
              <a:t> are motivated by adult attention.  If  student has other motivators (such as peer attention or escape), </a:t>
            </a:r>
            <a:r>
              <a:rPr lang="en-US" baseline="0" dirty="0" err="1" smtClean="0"/>
              <a:t>reinforcers</a:t>
            </a:r>
            <a:r>
              <a:rPr lang="en-US" baseline="0" dirty="0" smtClean="0"/>
              <a:t> may need to be adjusted.  Show mystery motivators, license of control and ice cream or pizza. </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31</a:t>
            </a:fld>
            <a:endParaRPr lang="en-US"/>
          </a:p>
        </p:txBody>
      </p:sp>
    </p:spTree>
    <p:extLst>
      <p:ext uri="{BB962C8B-B14F-4D97-AF65-F5344CB8AC3E}">
        <p14:creationId xmlns:p14="http://schemas.microsoft.com/office/powerpoint/2010/main" val="3046128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a:t>
            </a:r>
            <a:r>
              <a:rPr lang="en-US" baseline="0" dirty="0" smtClean="0"/>
              <a:t> student be checked daily or weekly?  Show advanced tier spread sheet- have an example of the spread sheet </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33</a:t>
            </a:fld>
            <a:endParaRPr lang="en-US"/>
          </a:p>
        </p:txBody>
      </p:sp>
    </p:spTree>
    <p:extLst>
      <p:ext uri="{BB962C8B-B14F-4D97-AF65-F5344CB8AC3E}">
        <p14:creationId xmlns:p14="http://schemas.microsoft.com/office/powerpoint/2010/main" val="513956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for organization needs to be higher</a:t>
            </a:r>
            <a:r>
              <a:rPr lang="en-US" baseline="0" dirty="0" smtClean="0"/>
              <a:t> due to the nature of the beast.  Every missing assignment has the potential to lower the overall grade by considerable (only 1 missing assignment out of 10 lowers the average by 1 letter grade)</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34</a:t>
            </a:fld>
            <a:endParaRPr lang="en-US"/>
          </a:p>
        </p:txBody>
      </p:sp>
    </p:spTree>
    <p:extLst>
      <p:ext uri="{BB962C8B-B14F-4D97-AF65-F5344CB8AC3E}">
        <p14:creationId xmlns:p14="http://schemas.microsoft.com/office/powerpoint/2010/main" val="294175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20336E0B-6FE4-475C-8F7F-913AEC578582}" type="slidenum">
              <a:rPr lang="en-US" smtClean="0">
                <a:cs typeface="Calibri" pitchFamily="34" charset="0"/>
              </a:rPr>
              <a:pPr eaLnBrk="1" fontAlgn="base" hangingPunct="1">
                <a:spcBef>
                  <a:spcPct val="0"/>
                </a:spcBef>
                <a:spcAft>
                  <a:spcPct val="0"/>
                </a:spcAft>
              </a:pPr>
              <a:t>3</a:t>
            </a:fld>
            <a:endParaRPr lang="en-US" smtClean="0">
              <a:cs typeface="Calibri" pitchFamily="34" charset="0"/>
            </a:endParaRPr>
          </a:p>
        </p:txBody>
      </p:sp>
      <p:sp>
        <p:nvSpPr>
          <p:cNvPr id="116739"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p:spPr>
      </p:sp>
      <p:sp>
        <p:nvSpPr>
          <p:cNvPr id="1167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3031" tIns="46516" rIns="93031" bIns="46516" numCol="1" anchor="t" anchorCtr="0" compatLnSpc="1">
            <a:prstTxWarp prst="textNoShape">
              <a:avLst/>
            </a:prstTxWarp>
          </a:bodyPr>
          <a:lstStyle/>
          <a:p>
            <a:pPr>
              <a:spcBef>
                <a:spcPct val="0"/>
              </a:spcBef>
            </a:pPr>
            <a:r>
              <a:rPr lang="en-US" smtClean="0"/>
              <a:t>The first step is to design an environment that is conducive to learning. In thinking about the arrangement of your classroom these are some key things to keep in mind to develop an environment more conducive to learning.(reference steps on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that there is no punishment  for not meeting full criteria.  Student is simply required</a:t>
            </a:r>
            <a:r>
              <a:rPr lang="en-US" baseline="0" dirty="0" smtClean="0"/>
              <a:t> to correct the problem in front of the checker with prompts if needed.  Student may not earn goal and therefore the </a:t>
            </a:r>
            <a:r>
              <a:rPr lang="en-US" baseline="0" dirty="0" err="1" smtClean="0"/>
              <a:t>reinforcer</a:t>
            </a:r>
            <a:r>
              <a:rPr lang="en-US" baseline="0" dirty="0" smtClean="0"/>
              <a:t> would be withheld.</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35</a:t>
            </a:fld>
            <a:endParaRPr lang="en-US"/>
          </a:p>
        </p:txBody>
      </p:sp>
    </p:spTree>
    <p:extLst>
      <p:ext uri="{BB962C8B-B14F-4D97-AF65-F5344CB8AC3E}">
        <p14:creationId xmlns:p14="http://schemas.microsoft.com/office/powerpoint/2010/main" val="3648904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could share with the parents the impact</a:t>
            </a:r>
            <a:r>
              <a:rPr lang="en-US" baseline="0" dirty="0" smtClean="0"/>
              <a:t> of missing assignments .  One missing assignment lowers your grade by one letter.  We might want to model a conversation with a student and a parent or show a progress report from STARS SHOW EXAMPLE OF STARS PROGRESS REPORT LAMINATED</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Have them fill out the GOTS and Wants handout and leave them on the table so we can review them and try to incorporate the answers in tomorrows information.</a:t>
            </a:r>
          </a:p>
        </p:txBody>
      </p:sp>
      <p:sp>
        <p:nvSpPr>
          <p:cNvPr id="4" name="Slide Number Placeholder 3"/>
          <p:cNvSpPr>
            <a:spLocks noGrp="1"/>
          </p:cNvSpPr>
          <p:nvPr>
            <p:ph type="sldNum" sz="quarter" idx="5"/>
          </p:nvPr>
        </p:nvSpPr>
        <p:spPr/>
        <p:txBody>
          <a:bodyPr/>
          <a:lstStyle/>
          <a:p>
            <a:pPr>
              <a:defRPr/>
            </a:pPr>
            <a:fld id="{B347C9F6-7184-487C-9FAB-96F4356F8525}" type="slidenum">
              <a:rPr lang="en-US" smtClean="0"/>
              <a:pPr>
                <a:defRPr/>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42</a:t>
            </a:fld>
            <a:endParaRPr lang="en-US"/>
          </a:p>
        </p:txBody>
      </p:sp>
    </p:spTree>
    <p:extLst>
      <p:ext uri="{BB962C8B-B14F-4D97-AF65-F5344CB8AC3E}">
        <p14:creationId xmlns:p14="http://schemas.microsoft.com/office/powerpoint/2010/main" val="423268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C3D55575-23FF-4D77-B080-1680C4DC97B6}" type="slidenum">
              <a:rPr lang="en-US" smtClean="0">
                <a:cs typeface="Calibri" pitchFamily="34" charset="0"/>
              </a:rPr>
              <a:pPr eaLnBrk="1" fontAlgn="base" hangingPunct="1">
                <a:spcBef>
                  <a:spcPct val="0"/>
                </a:spcBef>
                <a:spcAft>
                  <a:spcPct val="0"/>
                </a:spcAft>
              </a:pPr>
              <a:t>4</a:t>
            </a:fld>
            <a:endParaRPr lang="en-US" smtClean="0">
              <a:cs typeface="Calibri" pitchFamily="34" charset="0"/>
            </a:endParaRPr>
          </a:p>
        </p:txBody>
      </p:sp>
      <p:sp>
        <p:nvSpPr>
          <p:cNvPr id="117763" name="Rectangle 2"/>
          <p:cNvSpPr>
            <a:spLocks noGrp="1" noRot="1" noChangeAspect="1" noChangeArrowheads="1" noTextEdit="1"/>
          </p:cNvSpPr>
          <p:nvPr>
            <p:ph type="sldImg"/>
          </p:nvPr>
        </p:nvSpPr>
        <p:spPr bwMode="auto">
          <a:xfrm>
            <a:off x="1135063" y="674688"/>
            <a:ext cx="4605337" cy="3452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xfrm>
            <a:off x="896938" y="4352925"/>
            <a:ext cx="5076825" cy="412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b="1" dirty="0" smtClean="0"/>
              <a:t>Set up room with chart posters for group work, independent work procedures,</a:t>
            </a:r>
            <a:r>
              <a:rPr lang="en-US" b="1" baseline="0" dirty="0" smtClean="0"/>
              <a:t> chill out poster and fidgets and scrap paper and think sheet.  1st step is designing the classroom. </a:t>
            </a:r>
            <a:r>
              <a:rPr lang="en-US" dirty="0" smtClean="0"/>
              <a:t>You also need to take into consideration what takes place in the different areas of the classroom. For instance: Where will your cooperative learning groups take place?  Where will students be expected to do their independent work or how will you set up work stations?  It might be helpful to have a chill out area in your classroom for students who need to have a private place to deal with their frustrations.  If you designate an area for this you need to be sure to teach the procedure for it.  It is important that you take into considerations what will take place where and design your room so you can effectively supervise those areas.   YOU</a:t>
            </a:r>
            <a:r>
              <a:rPr lang="en-US" baseline="0" dirty="0" smtClean="0"/>
              <a:t> MUST ALSO TEACH THE PROCEDURES FOR THESE TO YOUR STUDENTS.  For example in group work we will use voice level 1 that sounds like this.  If you need assistance you will put up a red cup.  All voices will be heard equally.  Assign roles: One person will be the resource person to gather needed materials prior to beginning the assigned task. One person will be the task manager keep the group focused and a secretary to record notes. Reporter who will report out to the group. Facilitator to begin the task.  You will move your desk into pods when signal is given. Break area who can use it, when and how.  What should it look like? Stand up desk or sit down with fidgets, thinks sheets, scrap paper.  </a:t>
            </a:r>
            <a:endParaRPr lang="en-US" dirty="0" smtClean="0"/>
          </a:p>
          <a:p>
            <a:pPr>
              <a:spcBef>
                <a:spcPct val="0"/>
              </a:spcBef>
              <a:buFontTx/>
              <a:buChar char="•"/>
            </a:pPr>
            <a:endParaRPr lang="en-US" sz="800" dirty="0" smtClean="0"/>
          </a:p>
          <a:p>
            <a:pPr>
              <a:spcBef>
                <a:spcPct val="0"/>
              </a:spcBef>
              <a:buFontTx/>
              <a:buChar char="•"/>
            </a:pPr>
            <a:endParaRPr lang="en-US" sz="800" dirty="0" smtClean="0"/>
          </a:p>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Thinking</a:t>
            </a:r>
            <a:r>
              <a:rPr lang="en-US" baseline="0" dirty="0" smtClean="0"/>
              <a:t> about the physical lay out of the room and how it should match your teaching style is important.  You will also need to consider where student materials will be placed for easy access and the least amount of distractibility. As well as how you will be able to actively supervise the entire class at all times.  (EYES in the back of your head) Earlier I discussed the importance of having a procedure for group time. It is important that this procedure is taught and practiced. ( </a:t>
            </a:r>
            <a:r>
              <a:rPr lang="en-US" dirty="0" smtClean="0"/>
              <a:t>Demonstrate</a:t>
            </a:r>
            <a:r>
              <a:rPr lang="en-US" baseline="0" dirty="0" smtClean="0"/>
              <a:t> how to move from instructional to cooperative groups)</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7</a:t>
            </a:fld>
            <a:endParaRPr lang="en-US"/>
          </a:p>
        </p:txBody>
      </p:sp>
    </p:spTree>
    <p:extLst>
      <p:ext uri="{BB962C8B-B14F-4D97-AF65-F5344CB8AC3E}">
        <p14:creationId xmlns:p14="http://schemas.microsoft.com/office/powerpoint/2010/main" val="91231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Here are 2 suggested ways to arrange the classroom which allows the teacher to access all students.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a:t>
            </a:r>
            <a:r>
              <a:rPr lang="en-US" baseline="0" dirty="0" smtClean="0"/>
              <a:t> model this and have procedures written for both. Deb Demonstrate moving desks from rows to groups of 3 or 4.  Karen move to chill out area where she will have chill out cards, anger putty, squish balls.  Deb show independent </a:t>
            </a:r>
            <a:r>
              <a:rPr lang="en-US" baseline="0" dirty="0" err="1" smtClean="0"/>
              <a:t>vs</a:t>
            </a:r>
            <a:r>
              <a:rPr lang="en-US" baseline="0" dirty="0" smtClean="0"/>
              <a:t> group work procedures with CHAMP cards</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9</a:t>
            </a:fld>
            <a:endParaRPr lang="en-US"/>
          </a:p>
        </p:txBody>
      </p:sp>
    </p:spTree>
    <p:extLst>
      <p:ext uri="{BB962C8B-B14F-4D97-AF65-F5344CB8AC3E}">
        <p14:creationId xmlns:p14="http://schemas.microsoft.com/office/powerpoint/2010/main" val="398483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order of operations</a:t>
            </a:r>
            <a:r>
              <a:rPr lang="en-US" baseline="0" dirty="0" smtClean="0"/>
              <a:t> take it down when you begin teaching geometry don’t add too. SENSORY OVERLOAD</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10</a:t>
            </a:fld>
            <a:endParaRPr lang="en-US"/>
          </a:p>
        </p:txBody>
      </p:sp>
    </p:spTree>
    <p:extLst>
      <p:ext uri="{BB962C8B-B14F-4D97-AF65-F5344CB8AC3E}">
        <p14:creationId xmlns:p14="http://schemas.microsoft.com/office/powerpoint/2010/main" val="78268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writing on the board should be done  before or after school or for student practice.  Don’t turn your back to the class – use an overhead for writing during instruction.  Put DOL in container at door</a:t>
            </a:r>
          </a:p>
          <a:p>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11</a:t>
            </a:fld>
            <a:endParaRPr lang="en-US"/>
          </a:p>
        </p:txBody>
      </p:sp>
    </p:spTree>
    <p:extLst>
      <p:ext uri="{BB962C8B-B14F-4D97-AF65-F5344CB8AC3E}">
        <p14:creationId xmlns:p14="http://schemas.microsoft.com/office/powerpoint/2010/main" val="382570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A52B29-B05D-47B0-B6D4-BE23EC3C6923}"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158042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52B29-B05D-47B0-B6D4-BE23EC3C6923}"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185960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52B29-B05D-47B0-B6D4-BE23EC3C6923}"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329267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52B29-B05D-47B0-B6D4-BE23EC3C6923}"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139715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52B29-B05D-47B0-B6D4-BE23EC3C6923}"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115136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A52B29-B05D-47B0-B6D4-BE23EC3C6923}" type="datetimeFigureOut">
              <a:rPr lang="en-US" smtClean="0"/>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195034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A52B29-B05D-47B0-B6D4-BE23EC3C6923}" type="datetimeFigureOut">
              <a:rPr lang="en-US" smtClean="0"/>
              <a:t>5/17/2013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121839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A52B29-B05D-47B0-B6D4-BE23EC3C6923}" type="datetimeFigureOut">
              <a:rPr lang="en-US" smtClean="0"/>
              <a:t>5/17/2013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88650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52B29-B05D-47B0-B6D4-BE23EC3C6923}" type="datetimeFigureOut">
              <a:rPr lang="en-US" smtClean="0"/>
              <a:t>5/17/2013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161344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52B29-B05D-47B0-B6D4-BE23EC3C6923}" type="datetimeFigureOut">
              <a:rPr lang="en-US" smtClean="0"/>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401374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52B29-B05D-47B0-B6D4-BE23EC3C6923}" type="datetimeFigureOut">
              <a:rPr lang="en-US" smtClean="0"/>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D4EA-2C07-457B-B9D6-1A2E446DD500}" type="slidenum">
              <a:rPr lang="en-US" smtClean="0"/>
              <a:t>‹#›</a:t>
            </a:fld>
            <a:endParaRPr lang="en-US"/>
          </a:p>
        </p:txBody>
      </p:sp>
    </p:spTree>
    <p:extLst>
      <p:ext uri="{BB962C8B-B14F-4D97-AF65-F5344CB8AC3E}">
        <p14:creationId xmlns:p14="http://schemas.microsoft.com/office/powerpoint/2010/main" val="150689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52B29-B05D-47B0-B6D4-BE23EC3C6923}" type="datetimeFigureOut">
              <a:rPr lang="en-US" smtClean="0"/>
              <a:t>5/17/2013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9D4EA-2C07-457B-B9D6-1A2E446DD500}" type="slidenum">
              <a:rPr lang="en-US" smtClean="0"/>
              <a:t>‹#›</a:t>
            </a:fld>
            <a:endParaRPr lang="en-US"/>
          </a:p>
        </p:txBody>
      </p:sp>
    </p:spTree>
    <p:extLst>
      <p:ext uri="{BB962C8B-B14F-4D97-AF65-F5344CB8AC3E}">
        <p14:creationId xmlns:p14="http://schemas.microsoft.com/office/powerpoint/2010/main" val="2364806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pbismissouri.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kwesthoff@csd.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childsde@missouri.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533400"/>
            <a:ext cx="6781800" cy="1828800"/>
          </a:xfrm>
        </p:spPr>
        <p:txBody>
          <a:bodyPr/>
          <a:lstStyle/>
          <a:p>
            <a:r>
              <a:rPr lang="en-US" dirty="0" smtClean="0"/>
              <a:t>Organizational Skills	</a:t>
            </a:r>
            <a:endParaRPr lang="en-US" dirty="0"/>
          </a:p>
        </p:txBody>
      </p:sp>
      <p:sp>
        <p:nvSpPr>
          <p:cNvPr id="3" name="Subtitle 2"/>
          <p:cNvSpPr>
            <a:spLocks noGrp="1"/>
          </p:cNvSpPr>
          <p:nvPr>
            <p:ph type="subTitle" idx="1"/>
          </p:nvPr>
        </p:nvSpPr>
        <p:spPr>
          <a:xfrm>
            <a:off x="2438400" y="2057400"/>
            <a:ext cx="4800600" cy="914400"/>
          </a:xfrm>
        </p:spPr>
        <p:txBody>
          <a:bodyPr>
            <a:normAutofit fontScale="92500" lnSpcReduction="10000"/>
          </a:bodyPr>
          <a:lstStyle/>
          <a:p>
            <a:r>
              <a:rPr lang="en-US" dirty="0" smtClean="0"/>
              <a:t>Getting your room and your students in shape</a:t>
            </a:r>
            <a:endParaRPr lang="en-US" dirty="0"/>
          </a:p>
        </p:txBody>
      </p:sp>
      <p:pic>
        <p:nvPicPr>
          <p:cNvPr id="33794" name="Picture 2" descr="http://giftedhomeschoolers.org/articles/filecabinet.gif"/>
          <p:cNvPicPr>
            <a:picLocks noChangeAspect="1" noChangeArrowheads="1"/>
          </p:cNvPicPr>
          <p:nvPr/>
        </p:nvPicPr>
        <p:blipFill>
          <a:blip r:embed="rId3" cstate="print"/>
          <a:srcRect/>
          <a:stretch>
            <a:fillRect/>
          </a:stretch>
        </p:blipFill>
        <p:spPr bwMode="auto">
          <a:xfrm>
            <a:off x="914400" y="3048000"/>
            <a:ext cx="7848600" cy="3047999"/>
          </a:xfrm>
          <a:prstGeom prst="rect">
            <a:avLst/>
          </a:prstGeom>
          <a:noFill/>
        </p:spPr>
      </p:pic>
      <p:sp>
        <p:nvSpPr>
          <p:cNvPr id="4" name="TextBox 3"/>
          <p:cNvSpPr txBox="1"/>
          <p:nvPr/>
        </p:nvSpPr>
        <p:spPr>
          <a:xfrm>
            <a:off x="381000" y="6656388"/>
            <a:ext cx="304892" cy="369332"/>
          </a:xfrm>
          <a:prstGeom prst="rect">
            <a:avLst/>
          </a:prstGeom>
          <a:noFill/>
        </p:spPr>
        <p:txBody>
          <a:bodyPr wrap="none" rtlCol="0">
            <a:spAutoFit/>
          </a:bodyPr>
          <a:lstStyle/>
          <a:p>
            <a:r>
              <a:rPr lang="en-US" dirty="0" smtClean="0"/>
              <a:t>K</a:t>
            </a:r>
            <a:endParaRPr lang="en-US" dirty="0"/>
          </a:p>
        </p:txBody>
      </p:sp>
      <p:sp>
        <p:nvSpPr>
          <p:cNvPr id="5" name="Slide Number Placeholder 4"/>
          <p:cNvSpPr>
            <a:spLocks noGrp="1"/>
          </p:cNvSpPr>
          <p:nvPr>
            <p:ph type="sldNum" sz="quarter" idx="12"/>
          </p:nvPr>
        </p:nvSpPr>
        <p:spPr/>
        <p:txBody>
          <a:bodyPr/>
          <a:lstStyle/>
          <a:p>
            <a:fld id="{4EA84408-0F80-4AC0-A1E3-95E06F217C9A}" type="slidenum">
              <a:rPr lang="en-US" smtClean="0"/>
              <a:pPr/>
              <a:t>1</a:t>
            </a:fld>
            <a:endParaRPr lang="en-US"/>
          </a:p>
        </p:txBody>
      </p:sp>
    </p:spTree>
    <p:extLst>
      <p:ext uri="{BB962C8B-B14F-4D97-AF65-F5344CB8AC3E}">
        <p14:creationId xmlns:p14="http://schemas.microsoft.com/office/powerpoint/2010/main" val="3878870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Organized Classroom</a:t>
            </a:r>
          </a:p>
        </p:txBody>
      </p:sp>
      <p:sp>
        <p:nvSpPr>
          <p:cNvPr id="3" name="Content Placeholder 2"/>
          <p:cNvSpPr>
            <a:spLocks noGrp="1"/>
          </p:cNvSpPr>
          <p:nvPr>
            <p:ph idx="1"/>
          </p:nvPr>
        </p:nvSpPr>
        <p:spPr/>
        <p:txBody>
          <a:bodyPr/>
          <a:lstStyle/>
          <a:p>
            <a:r>
              <a:rPr lang="en-US" dirty="0" smtClean="0"/>
              <a:t>Organizing wall space – keep like items together</a:t>
            </a:r>
          </a:p>
          <a:p>
            <a:pPr lvl="1"/>
            <a:r>
              <a:rPr lang="en-US" dirty="0" smtClean="0"/>
              <a:t>Rules and Procedures</a:t>
            </a:r>
          </a:p>
          <a:p>
            <a:pPr lvl="1"/>
            <a:r>
              <a:rPr lang="en-US" dirty="0" smtClean="0"/>
              <a:t>Examples of student work</a:t>
            </a:r>
          </a:p>
          <a:p>
            <a:pPr lvl="1"/>
            <a:r>
              <a:rPr lang="en-US" dirty="0" smtClean="0"/>
              <a:t>Academic directions or reminders</a:t>
            </a:r>
          </a:p>
          <a:p>
            <a:pPr lvl="1"/>
            <a:endParaRPr lang="en-US" dirty="0"/>
          </a:p>
          <a:p>
            <a:pPr marL="457200" lvl="1" indent="0">
              <a:buNone/>
            </a:pPr>
            <a:r>
              <a:rPr lang="en-US" dirty="0" smtClean="0">
                <a:solidFill>
                  <a:srgbClr val="FF0000"/>
                </a:solidFill>
              </a:rPr>
              <a:t>Don’t have too much on the walls.  Take down and put up  items  relevant to academic objectives</a:t>
            </a:r>
          </a:p>
          <a:p>
            <a:pPr marL="457200" lvl="1" indent="0">
              <a:buNone/>
            </a:pPr>
            <a:endParaRPr lang="en-US" dirty="0" smtClean="0"/>
          </a:p>
          <a:p>
            <a:pPr marL="457200" lvl="1"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715000"/>
            <a:ext cx="914399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EA84408-0F80-4AC0-A1E3-95E06F217C9A}" type="slidenum">
              <a:rPr lang="en-US" smtClean="0"/>
              <a:pPr/>
              <a:t>10</a:t>
            </a:fld>
            <a:endParaRPr lang="en-US"/>
          </a:p>
        </p:txBody>
      </p:sp>
    </p:spTree>
    <p:extLst>
      <p:ext uri="{BB962C8B-B14F-4D97-AF65-F5344CB8AC3E}">
        <p14:creationId xmlns:p14="http://schemas.microsoft.com/office/powerpoint/2010/main" val="3150100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Organized Classroom</a:t>
            </a:r>
          </a:p>
        </p:txBody>
      </p:sp>
      <p:sp>
        <p:nvSpPr>
          <p:cNvPr id="3" name="Content Placeholder 2"/>
          <p:cNvSpPr>
            <a:spLocks noGrp="1"/>
          </p:cNvSpPr>
          <p:nvPr>
            <p:ph idx="1"/>
          </p:nvPr>
        </p:nvSpPr>
        <p:spPr/>
        <p:txBody>
          <a:bodyPr>
            <a:normAutofit/>
          </a:bodyPr>
          <a:lstStyle/>
          <a:p>
            <a:r>
              <a:rPr lang="en-US" dirty="0" smtClean="0"/>
              <a:t>What goes on the board?</a:t>
            </a:r>
          </a:p>
          <a:p>
            <a:pPr lvl="1"/>
            <a:r>
              <a:rPr lang="en-US" dirty="0" smtClean="0"/>
              <a:t>Homework</a:t>
            </a:r>
          </a:p>
          <a:p>
            <a:pPr lvl="1"/>
            <a:r>
              <a:rPr lang="en-US" dirty="0" smtClean="0"/>
              <a:t>Objectives</a:t>
            </a:r>
          </a:p>
          <a:p>
            <a:pPr lvl="1"/>
            <a:r>
              <a:rPr lang="en-US" dirty="0" smtClean="0"/>
              <a:t>Assignments</a:t>
            </a:r>
          </a:p>
          <a:p>
            <a:pPr lvl="1"/>
            <a:r>
              <a:rPr lang="en-US" dirty="0" smtClean="0"/>
              <a:t>Bell Ringer</a:t>
            </a:r>
          </a:p>
          <a:p>
            <a:pPr lvl="1"/>
            <a:r>
              <a:rPr lang="en-US" dirty="0" smtClean="0"/>
              <a:t>Schedule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2733674"/>
            <a:ext cx="49911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6553200"/>
            <a:ext cx="327334" cy="369332"/>
          </a:xfrm>
          <a:prstGeom prst="rect">
            <a:avLst/>
          </a:prstGeom>
          <a:noFill/>
        </p:spPr>
        <p:txBody>
          <a:bodyPr wrap="none" rtlCol="0">
            <a:spAutoFit/>
          </a:bodyPr>
          <a:lstStyle/>
          <a:p>
            <a:r>
              <a:rPr lang="en-US" dirty="0"/>
              <a:t>D</a:t>
            </a:r>
          </a:p>
        </p:txBody>
      </p:sp>
      <p:sp>
        <p:nvSpPr>
          <p:cNvPr id="7" name="Slide Number Placeholder 6"/>
          <p:cNvSpPr>
            <a:spLocks noGrp="1"/>
          </p:cNvSpPr>
          <p:nvPr>
            <p:ph type="sldNum" sz="quarter" idx="12"/>
          </p:nvPr>
        </p:nvSpPr>
        <p:spPr/>
        <p:txBody>
          <a:bodyPr/>
          <a:lstStyle/>
          <a:p>
            <a:fld id="{4EA84408-0F80-4AC0-A1E3-95E06F217C9A}" type="slidenum">
              <a:rPr lang="en-US" smtClean="0"/>
              <a:pPr/>
              <a:t>11</a:t>
            </a:fld>
            <a:endParaRPr lang="en-US"/>
          </a:p>
        </p:txBody>
      </p:sp>
    </p:spTree>
    <p:extLst>
      <p:ext uri="{BB962C8B-B14F-4D97-AF65-F5344CB8AC3E}">
        <p14:creationId xmlns:p14="http://schemas.microsoft.com/office/powerpoint/2010/main" val="2344573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Organized Classroom</a:t>
            </a:r>
          </a:p>
        </p:txBody>
      </p:sp>
      <p:sp>
        <p:nvSpPr>
          <p:cNvPr id="3" name="Content Placeholder 2"/>
          <p:cNvSpPr>
            <a:spLocks noGrp="1"/>
          </p:cNvSpPr>
          <p:nvPr>
            <p:ph idx="1"/>
          </p:nvPr>
        </p:nvSpPr>
        <p:spPr/>
        <p:txBody>
          <a:bodyPr/>
          <a:lstStyle/>
          <a:p>
            <a:r>
              <a:rPr lang="en-US" dirty="0" smtClean="0"/>
              <a:t>Organizing papers</a:t>
            </a:r>
          </a:p>
          <a:p>
            <a:pPr lvl="1"/>
            <a:r>
              <a:rPr lang="en-US" dirty="0" smtClean="0"/>
              <a:t>Location for homework </a:t>
            </a:r>
          </a:p>
          <a:p>
            <a:pPr lvl="1"/>
            <a:r>
              <a:rPr lang="en-US" dirty="0"/>
              <a:t>L</a:t>
            </a:r>
            <a:r>
              <a:rPr lang="en-US" dirty="0" smtClean="0"/>
              <a:t>ocation for in class assignments </a:t>
            </a:r>
          </a:p>
          <a:p>
            <a:pPr lvl="1"/>
            <a:r>
              <a:rPr lang="en-US" dirty="0" smtClean="0"/>
              <a:t>Notes home</a:t>
            </a:r>
          </a:p>
          <a:p>
            <a:pPr lvl="1"/>
            <a:r>
              <a:rPr lang="en-US" dirty="0" smtClean="0"/>
              <a:t>Graded assignments that go back to students</a:t>
            </a:r>
          </a:p>
          <a:p>
            <a:pPr lvl="1"/>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953000"/>
            <a:ext cx="3809999"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EA84408-0F80-4AC0-A1E3-95E06F217C9A}" type="slidenum">
              <a:rPr lang="en-US" smtClean="0"/>
              <a:pPr/>
              <a:t>12</a:t>
            </a:fld>
            <a:endParaRPr lang="en-US"/>
          </a:p>
        </p:txBody>
      </p:sp>
    </p:spTree>
    <p:extLst>
      <p:ext uri="{BB962C8B-B14F-4D97-AF65-F5344CB8AC3E}">
        <p14:creationId xmlns:p14="http://schemas.microsoft.com/office/powerpoint/2010/main" val="659716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Absences</a:t>
            </a:r>
            <a:endParaRPr lang="en-US" dirty="0"/>
          </a:p>
        </p:txBody>
      </p:sp>
      <p:sp>
        <p:nvSpPr>
          <p:cNvPr id="3" name="Content Placeholder 2"/>
          <p:cNvSpPr>
            <a:spLocks noGrp="1"/>
          </p:cNvSpPr>
          <p:nvPr>
            <p:ph idx="1"/>
          </p:nvPr>
        </p:nvSpPr>
        <p:spPr/>
        <p:txBody>
          <a:bodyPr/>
          <a:lstStyle/>
          <a:p>
            <a:pPr marL="0" indent="0">
              <a:buNone/>
            </a:pPr>
            <a:r>
              <a:rPr lang="en-US" dirty="0" smtClean="0"/>
              <a:t>Create a system and location for </a:t>
            </a:r>
            <a:r>
              <a:rPr lang="en-US" dirty="0"/>
              <a:t>m</a:t>
            </a:r>
            <a:r>
              <a:rPr lang="en-US" dirty="0" smtClean="0"/>
              <a:t>ake up work:</a:t>
            </a:r>
          </a:p>
          <a:p>
            <a:r>
              <a:rPr lang="en-US" dirty="0" smtClean="0"/>
              <a:t>Student mailbox or folder</a:t>
            </a:r>
          </a:p>
          <a:p>
            <a:r>
              <a:rPr lang="en-US" dirty="0" smtClean="0"/>
              <a:t>Assign student buddy helper</a:t>
            </a:r>
          </a:p>
          <a:p>
            <a:r>
              <a:rPr lang="en-US" dirty="0" smtClean="0"/>
              <a:t>Student job assignment</a:t>
            </a:r>
          </a:p>
          <a:p>
            <a:pPr marL="0" indent="0">
              <a:buNone/>
            </a:pPr>
            <a:endParaRPr lang="en-US" dirty="0" smtClean="0"/>
          </a:p>
          <a:p>
            <a:pPr marL="0" indent="0">
              <a:buNone/>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38600"/>
            <a:ext cx="5638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EA84408-0F80-4AC0-A1E3-95E06F217C9A}" type="slidenum">
              <a:rPr lang="en-US" smtClean="0"/>
              <a:pPr/>
              <a:t>13</a:t>
            </a:fld>
            <a:endParaRPr lang="en-US"/>
          </a:p>
        </p:txBody>
      </p:sp>
    </p:spTree>
    <p:extLst>
      <p:ext uri="{BB962C8B-B14F-4D97-AF65-F5344CB8AC3E}">
        <p14:creationId xmlns:p14="http://schemas.microsoft.com/office/powerpoint/2010/main" val="939905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228600"/>
            <a:ext cx="8458200" cy="1192213"/>
          </a:xfrm>
        </p:spPr>
        <p:txBody>
          <a:bodyPr/>
          <a:lstStyle/>
          <a:p>
            <a:pPr eaLnBrk="1" hangingPunct="1"/>
            <a:r>
              <a:rPr lang="en-US" sz="3800" smtClean="0"/>
              <a:t>Reflection Question: Room Design</a:t>
            </a:r>
            <a:endParaRPr lang="en-US" sz="2800" smtClean="0"/>
          </a:p>
        </p:txBody>
      </p:sp>
      <p:sp>
        <p:nvSpPr>
          <p:cNvPr id="51203" name="Rectangle 3"/>
          <p:cNvSpPr>
            <a:spLocks noGrp="1" noChangeArrowheads="1"/>
          </p:cNvSpPr>
          <p:nvPr>
            <p:ph idx="1"/>
          </p:nvPr>
        </p:nvSpPr>
        <p:spPr>
          <a:xfrm>
            <a:off x="457200" y="1676400"/>
            <a:ext cx="8382000" cy="4365625"/>
          </a:xfrm>
        </p:spPr>
        <p:txBody>
          <a:bodyPr>
            <a:normAutofit/>
          </a:bodyPr>
          <a:lstStyle/>
          <a:p>
            <a:pPr marL="609600" indent="-609600" eaLnBrk="1" hangingPunct="1">
              <a:lnSpc>
                <a:spcPct val="90000"/>
              </a:lnSpc>
              <a:buFontTx/>
              <a:buNone/>
            </a:pPr>
            <a:r>
              <a:rPr lang="en-US" sz="3600" dirty="0" smtClean="0"/>
              <a:t>     What adjustments might you make to your current classroom design to create an environment more conducive to learning </a:t>
            </a:r>
            <a:r>
              <a:rPr lang="en-US" sz="3600" dirty="0"/>
              <a:t>?</a:t>
            </a:r>
            <a:endParaRPr lang="en-US" sz="3600" dirty="0" smtClean="0"/>
          </a:p>
          <a:p>
            <a:pPr marL="609600" indent="-609600" eaLnBrk="1" hangingPunct="1">
              <a:lnSpc>
                <a:spcPct val="90000"/>
              </a:lnSpc>
              <a:buFontTx/>
              <a:buNone/>
            </a:pPr>
            <a:r>
              <a:rPr lang="en-US" sz="360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420" y="3505200"/>
            <a:ext cx="3810000" cy="2921396"/>
          </a:xfrm>
          <a:prstGeom prst="rect">
            <a:avLst/>
          </a:prstGeom>
        </p:spPr>
      </p:pic>
      <p:sp>
        <p:nvSpPr>
          <p:cNvPr id="5" name="Slide Number Placeholder 4"/>
          <p:cNvSpPr>
            <a:spLocks noGrp="1"/>
          </p:cNvSpPr>
          <p:nvPr>
            <p:ph type="sldNum" sz="quarter" idx="12"/>
          </p:nvPr>
        </p:nvSpPr>
        <p:spPr/>
        <p:txBody>
          <a:bodyPr/>
          <a:lstStyle/>
          <a:p>
            <a:fld id="{4EA84408-0F80-4AC0-A1E3-95E06F217C9A}" type="slidenum">
              <a:rPr lang="en-US" smtClean="0"/>
              <a:pPr/>
              <a:t>14</a:t>
            </a:fld>
            <a:endParaRPr lang="en-US"/>
          </a:p>
        </p:txBody>
      </p:sp>
    </p:spTree>
    <p:extLst>
      <p:ext uri="{BB962C8B-B14F-4D97-AF65-F5344CB8AC3E}">
        <p14:creationId xmlns:p14="http://schemas.microsoft.com/office/powerpoint/2010/main" val="3049883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the Stage for Learning</a:t>
            </a:r>
            <a:endParaRPr lang="en-US" dirty="0"/>
          </a:p>
        </p:txBody>
      </p:sp>
      <p:sp>
        <p:nvSpPr>
          <p:cNvPr id="3" name="Content Placeholder 2"/>
          <p:cNvSpPr>
            <a:spLocks noGrp="1"/>
          </p:cNvSpPr>
          <p:nvPr>
            <p:ph idx="1"/>
          </p:nvPr>
        </p:nvSpPr>
        <p:spPr>
          <a:xfrm>
            <a:off x="457200" y="1676400"/>
            <a:ext cx="8229600" cy="4449763"/>
          </a:xfrm>
        </p:spPr>
        <p:txBody>
          <a:bodyPr>
            <a:normAutofit/>
          </a:bodyPr>
          <a:lstStyle/>
          <a:p>
            <a:r>
              <a:rPr lang="en-US" dirty="0" smtClean="0"/>
              <a:t>Greet Students at </a:t>
            </a:r>
            <a:r>
              <a:rPr lang="en-US" dirty="0"/>
              <a:t>the </a:t>
            </a:r>
            <a:r>
              <a:rPr lang="en-US" dirty="0" smtClean="0"/>
              <a:t>Door</a:t>
            </a:r>
          </a:p>
          <a:p>
            <a:r>
              <a:rPr lang="en-US" dirty="0" smtClean="0"/>
              <a:t>Post a </a:t>
            </a:r>
            <a:r>
              <a:rPr lang="en-US" dirty="0"/>
              <a:t>Visual </a:t>
            </a:r>
            <a:r>
              <a:rPr lang="en-US" dirty="0" smtClean="0"/>
              <a:t>Schedule</a:t>
            </a:r>
          </a:p>
          <a:p>
            <a:r>
              <a:rPr lang="en-US" dirty="0" smtClean="0"/>
              <a:t>Visual </a:t>
            </a:r>
            <a:r>
              <a:rPr lang="en-US" dirty="0"/>
              <a:t>Seating Chart</a:t>
            </a:r>
          </a:p>
          <a:p>
            <a:endParaRPr lang="en-US" dirty="0" smtClean="0"/>
          </a:p>
          <a:p>
            <a:endParaRPr lang="en-US" dirty="0" smtClean="0"/>
          </a:p>
          <a:p>
            <a:endParaRPr lang="en-US" dirty="0" smtClean="0"/>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95145"/>
            <a:ext cx="5486400" cy="242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6400800"/>
            <a:ext cx="2585003" cy="369332"/>
          </a:xfrm>
          <a:prstGeom prst="rect">
            <a:avLst/>
          </a:prstGeom>
          <a:noFill/>
        </p:spPr>
        <p:txBody>
          <a:bodyPr wrap="none" rtlCol="0">
            <a:spAutoFit/>
          </a:bodyPr>
          <a:lstStyle/>
          <a:p>
            <a:r>
              <a:rPr lang="en-US" dirty="0" smtClean="0"/>
              <a:t>Visual Schedule Examples</a:t>
            </a:r>
            <a:endParaRPr lang="en-US"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337" y="1600200"/>
            <a:ext cx="332306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6656388"/>
            <a:ext cx="304892" cy="369332"/>
          </a:xfrm>
          <a:prstGeom prst="rect">
            <a:avLst/>
          </a:prstGeom>
          <a:noFill/>
        </p:spPr>
        <p:txBody>
          <a:bodyPr wrap="none" rtlCol="0">
            <a:spAutoFit/>
          </a:bodyPr>
          <a:lstStyle/>
          <a:p>
            <a:r>
              <a:rPr lang="en-US" dirty="0" smtClean="0"/>
              <a:t>K</a:t>
            </a:r>
            <a:endParaRPr lang="en-US" dirty="0"/>
          </a:p>
        </p:txBody>
      </p:sp>
      <p:sp>
        <p:nvSpPr>
          <p:cNvPr id="7" name="Slide Number Placeholder 6"/>
          <p:cNvSpPr>
            <a:spLocks noGrp="1"/>
          </p:cNvSpPr>
          <p:nvPr>
            <p:ph type="sldNum" sz="quarter" idx="12"/>
          </p:nvPr>
        </p:nvSpPr>
        <p:spPr/>
        <p:txBody>
          <a:bodyPr/>
          <a:lstStyle/>
          <a:p>
            <a:fld id="{4EA84408-0F80-4AC0-A1E3-95E06F217C9A}" type="slidenum">
              <a:rPr lang="en-US" smtClean="0"/>
              <a:pPr/>
              <a:t>15</a:t>
            </a:fld>
            <a:endParaRPr lang="en-US"/>
          </a:p>
        </p:txBody>
      </p:sp>
    </p:spTree>
    <p:extLst>
      <p:ext uri="{BB962C8B-B14F-4D97-AF65-F5344CB8AC3E}">
        <p14:creationId xmlns:p14="http://schemas.microsoft.com/office/powerpoint/2010/main" val="2716559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Procedures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endParaRPr lang="en-US" dirty="0"/>
          </a:p>
          <a:p>
            <a:r>
              <a:rPr lang="en-US" dirty="0" smtClean="0"/>
              <a:t>Entering Classroom</a:t>
            </a:r>
            <a:endParaRPr lang="en-US" dirty="0"/>
          </a:p>
          <a:p>
            <a:r>
              <a:rPr lang="en-US" dirty="0"/>
              <a:t>T</a:t>
            </a:r>
            <a:r>
              <a:rPr lang="en-US" dirty="0" smtClean="0"/>
              <a:t>urning </a:t>
            </a:r>
            <a:r>
              <a:rPr lang="en-US" dirty="0"/>
              <a:t>in </a:t>
            </a:r>
            <a:r>
              <a:rPr lang="en-US" dirty="0" smtClean="0"/>
              <a:t>Homework</a:t>
            </a:r>
            <a:endParaRPr lang="en-US" dirty="0"/>
          </a:p>
          <a:p>
            <a:r>
              <a:rPr lang="en-US" dirty="0" smtClean="0"/>
              <a:t>Getting Needed Materials</a:t>
            </a:r>
          </a:p>
          <a:p>
            <a:pPr lvl="1"/>
            <a:r>
              <a:rPr lang="en-US" dirty="0" smtClean="0"/>
              <a:t>Rent a Car</a:t>
            </a:r>
          </a:p>
          <a:p>
            <a:pPr lvl="1"/>
            <a:r>
              <a:rPr lang="en-US" dirty="0" smtClean="0"/>
              <a:t>FORGET-ME-NOT </a:t>
            </a:r>
            <a:r>
              <a:rPr lang="en-US" dirty="0"/>
              <a:t>Flowers</a:t>
            </a:r>
          </a:p>
          <a:p>
            <a:pPr lvl="1"/>
            <a:r>
              <a:rPr lang="en-US" dirty="0"/>
              <a:t>Start off on the right foot </a:t>
            </a:r>
          </a:p>
          <a:p>
            <a:r>
              <a:rPr lang="en-US" dirty="0" smtClean="0"/>
              <a:t>Do Now or  Bell Ringer  </a:t>
            </a:r>
            <a:endParaRPr lang="en-US" dirty="0"/>
          </a:p>
        </p:txBody>
      </p:sp>
      <p:sp>
        <p:nvSpPr>
          <p:cNvPr id="4" name="Slide Number Placeholder 3"/>
          <p:cNvSpPr>
            <a:spLocks noGrp="1"/>
          </p:cNvSpPr>
          <p:nvPr>
            <p:ph type="sldNum" sz="quarter" idx="12"/>
          </p:nvPr>
        </p:nvSpPr>
        <p:spPr/>
        <p:txBody>
          <a:bodyPr/>
          <a:lstStyle/>
          <a:p>
            <a:fld id="{4EA84408-0F80-4AC0-A1E3-95E06F217C9A}" type="slidenum">
              <a:rPr lang="en-US" smtClean="0"/>
              <a:pPr/>
              <a:t>16</a:t>
            </a:fld>
            <a:endParaRPr lang="en-US"/>
          </a:p>
        </p:txBody>
      </p:sp>
    </p:spTree>
    <p:extLst>
      <p:ext uri="{BB962C8B-B14F-4D97-AF65-F5344CB8AC3E}">
        <p14:creationId xmlns:p14="http://schemas.microsoft.com/office/powerpoint/2010/main" val="338332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them out ready </a:t>
            </a:r>
            <a:endParaRPr lang="en-US" dirty="0"/>
          </a:p>
        </p:txBody>
      </p:sp>
      <p:sp>
        <p:nvSpPr>
          <p:cNvPr id="3" name="Content Placeholder 2"/>
          <p:cNvSpPr>
            <a:spLocks noGrp="1"/>
          </p:cNvSpPr>
          <p:nvPr>
            <p:ph idx="1"/>
          </p:nvPr>
        </p:nvSpPr>
        <p:spPr/>
        <p:txBody>
          <a:bodyPr/>
          <a:lstStyle/>
          <a:p>
            <a:r>
              <a:rPr lang="en-US" dirty="0" smtClean="0"/>
              <a:t>At end of class</a:t>
            </a:r>
          </a:p>
          <a:p>
            <a:pPr lvl="1"/>
            <a:r>
              <a:rPr lang="en-US" dirty="0" smtClean="0"/>
              <a:t>Teacher ends the class – not the bell</a:t>
            </a:r>
          </a:p>
          <a:p>
            <a:pPr lvl="1"/>
            <a:r>
              <a:rPr lang="en-US" dirty="0" smtClean="0"/>
              <a:t>Allow time for writing assignments and homework in planner</a:t>
            </a:r>
          </a:p>
          <a:p>
            <a:pPr lvl="1"/>
            <a:r>
              <a:rPr lang="en-US" dirty="0" smtClean="0"/>
              <a:t>Teach a ‘clean-up’ procedure</a:t>
            </a:r>
          </a:p>
          <a:p>
            <a:pPr lvl="1"/>
            <a:r>
              <a:rPr lang="en-US" dirty="0" smtClean="0"/>
              <a:t>Have students carry a homework folder which contains all papers needed to complete homework assignments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219201"/>
            <a:ext cx="1828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105400"/>
            <a:ext cx="2362200"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14800"/>
            <a:ext cx="12192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EA84408-0F80-4AC0-A1E3-95E06F217C9A}" type="slidenum">
              <a:rPr lang="en-US" smtClean="0"/>
              <a:pPr/>
              <a:t>17</a:t>
            </a:fld>
            <a:endParaRPr lang="en-US"/>
          </a:p>
        </p:txBody>
      </p:sp>
    </p:spTree>
    <p:extLst>
      <p:ext uri="{BB962C8B-B14F-4D97-AF65-F5344CB8AC3E}">
        <p14:creationId xmlns:p14="http://schemas.microsoft.com/office/powerpoint/2010/main" val="2935712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I still have Students who are DISORGANIZED!</a:t>
            </a:r>
            <a:endParaRPr lang="en-US" dirty="0"/>
          </a:p>
        </p:txBody>
      </p:sp>
      <p:sp>
        <p:nvSpPr>
          <p:cNvPr id="3" name="Content Placeholder 2"/>
          <p:cNvSpPr>
            <a:spLocks noGrp="1"/>
          </p:cNvSpPr>
          <p:nvPr>
            <p:ph idx="1"/>
          </p:nvPr>
        </p:nvSpPr>
        <p:spPr/>
        <p:txBody>
          <a:bodyPr/>
          <a:lstStyle/>
          <a:p>
            <a:r>
              <a:rPr lang="en-US" dirty="0" smtClean="0"/>
              <a:t>Try pairing them with an organized peer for additional practice</a:t>
            </a:r>
          </a:p>
          <a:p>
            <a:r>
              <a:rPr lang="en-US" dirty="0" smtClean="0"/>
              <a:t>Teach and post arrival and departure procedures inside cubby or locker</a:t>
            </a:r>
          </a:p>
          <a:p>
            <a:endParaRPr lang="en-US" dirty="0" smtClean="0"/>
          </a:p>
        </p:txBody>
      </p:sp>
      <p:sp>
        <p:nvSpPr>
          <p:cNvPr id="4" name="TextBox 3"/>
          <p:cNvSpPr txBox="1"/>
          <p:nvPr/>
        </p:nvSpPr>
        <p:spPr>
          <a:xfrm>
            <a:off x="152400" y="6656388"/>
            <a:ext cx="327334" cy="369332"/>
          </a:xfrm>
          <a:prstGeom prst="rect">
            <a:avLst/>
          </a:prstGeom>
          <a:noFill/>
        </p:spPr>
        <p:txBody>
          <a:bodyPr wrap="none" rtlCol="0">
            <a:spAutoFit/>
          </a:bodyPr>
          <a:lstStyle/>
          <a:p>
            <a:r>
              <a:rPr lang="en-US" dirty="0" smtClean="0"/>
              <a:t>D</a:t>
            </a:r>
            <a:endParaRPr lang="en-US" dirty="0"/>
          </a:p>
        </p:txBody>
      </p:sp>
      <p:sp>
        <p:nvSpPr>
          <p:cNvPr id="6" name="Slide Number Placeholder 5"/>
          <p:cNvSpPr>
            <a:spLocks noGrp="1"/>
          </p:cNvSpPr>
          <p:nvPr>
            <p:ph type="sldNum" sz="quarter" idx="12"/>
          </p:nvPr>
        </p:nvSpPr>
        <p:spPr/>
        <p:txBody>
          <a:bodyPr/>
          <a:lstStyle/>
          <a:p>
            <a:fld id="{4EA84408-0F80-4AC0-A1E3-95E06F217C9A}" type="slidenum">
              <a:rPr lang="en-US" smtClean="0"/>
              <a:pPr/>
              <a:t>18</a:t>
            </a:fld>
            <a:endParaRPr lang="en-US"/>
          </a:p>
        </p:txBody>
      </p:sp>
      <p:pic>
        <p:nvPicPr>
          <p:cNvPr id="8" name="Picture 2" descr="E:\Pictures\2011_02_15\IMG_05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657600"/>
            <a:ext cx="165817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Pictures\2011_02_15\IMG_05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196722"/>
            <a:ext cx="1856502" cy="345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1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 and Provide Visuals</a:t>
            </a:r>
            <a:br>
              <a:rPr lang="en-US" dirty="0" smtClean="0"/>
            </a:br>
            <a:r>
              <a:rPr lang="en-US" dirty="0" smtClean="0"/>
              <a:t> for  </a:t>
            </a:r>
            <a:br>
              <a:rPr lang="en-US" dirty="0" smtClean="0"/>
            </a:br>
            <a:r>
              <a:rPr lang="en-US" dirty="0" smtClean="0"/>
              <a:t>Student Desk Organization</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200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31241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3200" y="6477000"/>
            <a:ext cx="3276600" cy="369332"/>
          </a:xfrm>
          <a:prstGeom prst="rect">
            <a:avLst/>
          </a:prstGeom>
          <a:noFill/>
        </p:spPr>
        <p:txBody>
          <a:bodyPr wrap="square" rtlCol="0">
            <a:spAutoFit/>
          </a:bodyPr>
          <a:lstStyle/>
          <a:p>
            <a:r>
              <a:rPr lang="en-US" dirty="0" smtClean="0"/>
              <a:t>Desk Organization Picture</a:t>
            </a:r>
            <a:endParaRPr lang="en-US" dirty="0"/>
          </a:p>
        </p:txBody>
      </p:sp>
      <p:sp>
        <p:nvSpPr>
          <p:cNvPr id="5" name="Slide Number Placeholder 4"/>
          <p:cNvSpPr>
            <a:spLocks noGrp="1"/>
          </p:cNvSpPr>
          <p:nvPr>
            <p:ph type="sldNum" sz="quarter" idx="12"/>
          </p:nvPr>
        </p:nvSpPr>
        <p:spPr/>
        <p:txBody>
          <a:bodyPr/>
          <a:lstStyle/>
          <a:p>
            <a:fld id="{4EA84408-0F80-4AC0-A1E3-95E06F217C9A}" type="slidenum">
              <a:rPr lang="en-US" smtClean="0"/>
              <a:pPr/>
              <a:t>19</a:t>
            </a:fld>
            <a:endParaRPr lang="en-US"/>
          </a:p>
        </p:txBody>
      </p:sp>
    </p:spTree>
    <p:extLst>
      <p:ext uri="{BB962C8B-B14F-4D97-AF65-F5344CB8AC3E}">
        <p14:creationId xmlns:p14="http://schemas.microsoft.com/office/powerpoint/2010/main" val="3199264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457200" y="2133600"/>
            <a:ext cx="8229600" cy="3992563"/>
          </a:xfrm>
        </p:spPr>
        <p:txBody>
          <a:bodyPr>
            <a:normAutofit fontScale="92500" lnSpcReduction="10000"/>
          </a:bodyPr>
          <a:lstStyle/>
          <a:p>
            <a:pPr marL="0" indent="0">
              <a:buNone/>
            </a:pPr>
            <a:r>
              <a:rPr lang="en-US" dirty="0" smtClean="0"/>
              <a:t>As a result of this session you will have gained knowledge about the following strategies:</a:t>
            </a:r>
          </a:p>
          <a:p>
            <a:r>
              <a:rPr lang="en-US" dirty="0" smtClean="0"/>
              <a:t>Organizing your classroom</a:t>
            </a:r>
          </a:p>
          <a:p>
            <a:r>
              <a:rPr lang="en-US" dirty="0" smtClean="0"/>
              <a:t>Teaching organization skills to your students</a:t>
            </a:r>
          </a:p>
          <a:p>
            <a:r>
              <a:rPr lang="en-US" dirty="0" smtClean="0"/>
              <a:t>Creating an Organizational Skills Tier 2 intervention</a:t>
            </a:r>
          </a:p>
          <a:p>
            <a:r>
              <a:rPr lang="en-US" dirty="0" smtClean="0"/>
              <a:t>Adding organizational skills to current Tier 2 interventions</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
            <a:ext cx="7391400" cy="1699260"/>
          </a:xfrm>
          <a:prstGeom prst="rect">
            <a:avLst/>
          </a:prstGeom>
        </p:spPr>
      </p:pic>
      <p:sp>
        <p:nvSpPr>
          <p:cNvPr id="5" name="Slide Number Placeholder 4"/>
          <p:cNvSpPr>
            <a:spLocks noGrp="1"/>
          </p:cNvSpPr>
          <p:nvPr>
            <p:ph type="sldNum" sz="quarter" idx="12"/>
          </p:nvPr>
        </p:nvSpPr>
        <p:spPr/>
        <p:txBody>
          <a:bodyPr/>
          <a:lstStyle/>
          <a:p>
            <a:fld id="{4EA84408-0F80-4AC0-A1E3-95E06F217C9A}" type="slidenum">
              <a:rPr lang="en-US" smtClean="0"/>
              <a:pPr/>
              <a:t>2</a:t>
            </a:fld>
            <a:endParaRPr lang="en-US"/>
          </a:p>
        </p:txBody>
      </p:sp>
    </p:spTree>
    <p:extLst>
      <p:ext uri="{BB962C8B-B14F-4D97-AF65-F5344CB8AC3E}">
        <p14:creationId xmlns:p14="http://schemas.microsoft.com/office/powerpoint/2010/main" val="1373390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Additional Ideas </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endParaRPr lang="en-US" dirty="0"/>
          </a:p>
          <a:p>
            <a:r>
              <a:rPr lang="en-US" dirty="0" smtClean="0"/>
              <a:t>Sticky labels: </a:t>
            </a:r>
            <a:r>
              <a:rPr lang="en-US" dirty="0"/>
              <a:t>T</a:t>
            </a:r>
            <a:r>
              <a:rPr lang="en-US" dirty="0" smtClean="0"/>
              <a:t>ype or write assignments on labels and place in planner if assignment is missing</a:t>
            </a:r>
          </a:p>
          <a:p>
            <a:r>
              <a:rPr lang="en-US" dirty="0" smtClean="0"/>
              <a:t>Color coding folders  </a:t>
            </a:r>
          </a:p>
          <a:p>
            <a:r>
              <a:rPr lang="en-US" dirty="0" smtClean="0"/>
              <a:t>Accordion folder</a:t>
            </a:r>
          </a:p>
          <a:p>
            <a:r>
              <a:rPr lang="en-US" dirty="0" smtClean="0"/>
              <a:t>String bags in place of backpack</a:t>
            </a:r>
          </a:p>
        </p:txBody>
      </p:sp>
      <p:pic>
        <p:nvPicPr>
          <p:cNvPr id="4" name="Picture 3" descr="additional ideas.jpg"/>
          <p:cNvPicPr>
            <a:picLocks noChangeAspect="1"/>
          </p:cNvPicPr>
          <p:nvPr/>
        </p:nvPicPr>
        <p:blipFill>
          <a:blip r:embed="rId3" cstate="print"/>
          <a:stretch>
            <a:fillRect/>
          </a:stretch>
        </p:blipFill>
        <p:spPr>
          <a:xfrm>
            <a:off x="6934200" y="0"/>
            <a:ext cx="1781175" cy="1905000"/>
          </a:xfrm>
          <a:prstGeom prst="rect">
            <a:avLst/>
          </a:prstGeom>
        </p:spPr>
      </p:pic>
      <p:pic>
        <p:nvPicPr>
          <p:cNvPr id="6" name="Picture 5" descr="folders.jpg"/>
          <p:cNvPicPr>
            <a:picLocks noChangeAspect="1"/>
          </p:cNvPicPr>
          <p:nvPr/>
        </p:nvPicPr>
        <p:blipFill>
          <a:blip r:embed="rId4" cstate="print"/>
          <a:stretch>
            <a:fillRect/>
          </a:stretch>
        </p:blipFill>
        <p:spPr>
          <a:xfrm>
            <a:off x="6705600" y="3200400"/>
            <a:ext cx="2324100" cy="2286000"/>
          </a:xfrm>
          <a:prstGeom prst="rect">
            <a:avLst/>
          </a:prstGeom>
        </p:spPr>
      </p:pic>
      <p:sp>
        <p:nvSpPr>
          <p:cNvPr id="7" name="Slide Number Placeholder 6"/>
          <p:cNvSpPr>
            <a:spLocks noGrp="1"/>
          </p:cNvSpPr>
          <p:nvPr>
            <p:ph type="sldNum" sz="quarter" idx="12"/>
          </p:nvPr>
        </p:nvSpPr>
        <p:spPr/>
        <p:txBody>
          <a:bodyPr/>
          <a:lstStyle/>
          <a:p>
            <a:fld id="{4EA84408-0F80-4AC0-A1E3-95E06F217C9A}" type="slidenum">
              <a:rPr lang="en-US" smtClean="0"/>
              <a:pPr/>
              <a:t>20</a:t>
            </a:fld>
            <a:endParaRPr lang="en-US"/>
          </a:p>
        </p:txBody>
      </p:sp>
    </p:spTree>
    <p:extLst>
      <p:ext uri="{BB962C8B-B14F-4D97-AF65-F5344CB8AC3E}">
        <p14:creationId xmlns:p14="http://schemas.microsoft.com/office/powerpoint/2010/main" val="513111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 with additional strategies you still have students who are disorganized?</a:t>
            </a:r>
            <a:endParaRPr lang="en-US" dirty="0"/>
          </a:p>
        </p:txBody>
      </p:sp>
      <p:sp>
        <p:nvSpPr>
          <p:cNvPr id="4" name="Subtitle 3"/>
          <p:cNvSpPr>
            <a:spLocks noGrp="1"/>
          </p:cNvSpPr>
          <p:nvPr>
            <p:ph idx="1"/>
          </p:nvPr>
        </p:nvSpPr>
        <p:spPr/>
        <p:txBody>
          <a:bodyPr/>
          <a:lstStyle/>
          <a:p>
            <a:r>
              <a:rPr lang="en-US" dirty="0" smtClean="0"/>
              <a:t>Do you still do more?????</a:t>
            </a:r>
            <a:endParaRPr lang="en-US" dirty="0"/>
          </a:p>
        </p:txBody>
      </p:sp>
      <p:pic>
        <p:nvPicPr>
          <p:cNvPr id="5" name="Picture 2" descr="E:\Pictures\2011_02_15\IMG_0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362200"/>
            <a:ext cx="7162800" cy="420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4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Need?</a:t>
            </a:r>
            <a:endParaRPr lang="en-US" dirty="0"/>
          </a:p>
        </p:txBody>
      </p:sp>
      <p:sp>
        <p:nvSpPr>
          <p:cNvPr id="3" name="Content Placeholder 2"/>
          <p:cNvSpPr>
            <a:spLocks noGrp="1"/>
          </p:cNvSpPr>
          <p:nvPr>
            <p:ph idx="1"/>
          </p:nvPr>
        </p:nvSpPr>
        <p:spPr/>
        <p:txBody>
          <a:bodyPr>
            <a:normAutofit/>
          </a:bodyPr>
          <a:lstStyle/>
          <a:p>
            <a:r>
              <a:rPr lang="en-US" dirty="0" smtClean="0"/>
              <a:t>It is a diagnostic criteria for ADHD(American Psychiatric Association, 2000)</a:t>
            </a:r>
          </a:p>
          <a:p>
            <a:r>
              <a:rPr lang="en-US" dirty="0" smtClean="0"/>
              <a:t>Disorganization manifests itself in poor grades (Evans, Schultz, White, Brady, Sibley, &amp; Van Eck, 2009)</a:t>
            </a:r>
          </a:p>
          <a:p>
            <a:r>
              <a:rPr lang="en-US" dirty="0" smtClean="0"/>
              <a:t>67% of HS teachers view organizational skills as crucial for student success.  (Kerr &amp; </a:t>
            </a:r>
            <a:r>
              <a:rPr lang="en-US" dirty="0" err="1" smtClean="0"/>
              <a:t>Zigmond</a:t>
            </a:r>
            <a:r>
              <a:rPr lang="en-US" dirty="0" smtClean="0"/>
              <a:t>, 1986)</a:t>
            </a:r>
            <a:endParaRPr lang="en-US" dirty="0"/>
          </a:p>
        </p:txBody>
      </p:sp>
      <p:sp>
        <p:nvSpPr>
          <p:cNvPr id="5" name="Slide Number Placeholder 4"/>
          <p:cNvSpPr>
            <a:spLocks noGrp="1"/>
          </p:cNvSpPr>
          <p:nvPr>
            <p:ph type="sldNum" sz="quarter" idx="12"/>
          </p:nvPr>
        </p:nvSpPr>
        <p:spPr/>
        <p:txBody>
          <a:bodyPr/>
          <a:lstStyle/>
          <a:p>
            <a:fld id="{4EA84408-0F80-4AC0-A1E3-95E06F217C9A}" type="slidenum">
              <a:rPr lang="en-US" smtClean="0"/>
              <a:pPr/>
              <a:t>22</a:t>
            </a:fld>
            <a:endParaRPr lang="en-US"/>
          </a:p>
        </p:txBody>
      </p:sp>
    </p:spTree>
    <p:extLst>
      <p:ext uri="{BB962C8B-B14F-4D97-AF65-F5344CB8AC3E}">
        <p14:creationId xmlns:p14="http://schemas.microsoft.com/office/powerpoint/2010/main" val="3178988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Skills Intervention</a:t>
            </a:r>
            <a:endParaRPr lang="en-US" dirty="0"/>
          </a:p>
        </p:txBody>
      </p:sp>
      <p:sp>
        <p:nvSpPr>
          <p:cNvPr id="3" name="Content Placeholder 2"/>
          <p:cNvSpPr>
            <a:spLocks noGrp="1"/>
          </p:cNvSpPr>
          <p:nvPr>
            <p:ph idx="1"/>
          </p:nvPr>
        </p:nvSpPr>
        <p:spPr/>
        <p:txBody>
          <a:bodyPr/>
          <a:lstStyle/>
          <a:p>
            <a:r>
              <a:rPr lang="en-US" dirty="0" smtClean="0"/>
              <a:t>Tier 2 intervention designed to</a:t>
            </a:r>
            <a:r>
              <a:rPr lang="en-US" dirty="0"/>
              <a:t> </a:t>
            </a:r>
            <a:r>
              <a:rPr lang="en-US" dirty="0" smtClean="0"/>
              <a:t>facilitate student organization and promote student ability to sort and store paperwork, identify assigned homework, and turn in completed assignments when they are due.</a:t>
            </a:r>
          </a:p>
          <a:p>
            <a:endParaRPr lang="en-US" dirty="0" smtClean="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005"/>
            <a:ext cx="3352800" cy="250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71109"/>
            <a:ext cx="2362200" cy="199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257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Skill Intervention</a:t>
            </a:r>
            <a:endParaRPr lang="en-US" dirty="0"/>
          </a:p>
        </p:txBody>
      </p:sp>
      <p:sp>
        <p:nvSpPr>
          <p:cNvPr id="3" name="Content Placeholder 2"/>
          <p:cNvSpPr>
            <a:spLocks noGrp="1"/>
          </p:cNvSpPr>
          <p:nvPr>
            <p:ph idx="1"/>
          </p:nvPr>
        </p:nvSpPr>
        <p:spPr/>
        <p:txBody>
          <a:bodyPr/>
          <a:lstStyle/>
          <a:p>
            <a:r>
              <a:rPr lang="en-US" dirty="0" smtClean="0"/>
              <a:t>For students who can’t find homework, don’t bring needed supplies to class, have missing assignments when you know they completed them.  AND this is affecting their grades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81400"/>
            <a:ext cx="7543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92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pPr eaLnBrk="1" hangingPunct="1"/>
            <a:r>
              <a:rPr lang="en-US" sz="4000" dirty="0" smtClean="0"/>
              <a:t>Steps to Implementation</a:t>
            </a:r>
          </a:p>
        </p:txBody>
      </p:sp>
      <p:sp>
        <p:nvSpPr>
          <p:cNvPr id="153603" name="Content Placeholder 2"/>
          <p:cNvSpPr>
            <a:spLocks noGrp="1"/>
          </p:cNvSpPr>
          <p:nvPr>
            <p:ph idx="1"/>
          </p:nvPr>
        </p:nvSpPr>
        <p:spPr/>
        <p:txBody>
          <a:bodyPr>
            <a:normAutofit lnSpcReduction="10000"/>
          </a:bodyPr>
          <a:lstStyle/>
          <a:p>
            <a:pPr marL="514350" indent="-514350" eaLnBrk="1" hangingPunct="1">
              <a:buFont typeface="Calibri" pitchFamily="-108" charset="0"/>
              <a:buAutoNum type="arabicPeriod"/>
            </a:pPr>
            <a:r>
              <a:rPr lang="en-US" dirty="0" smtClean="0"/>
              <a:t>Consider </a:t>
            </a:r>
            <a:r>
              <a:rPr lang="en-US" b="1" dirty="0" smtClean="0"/>
              <a:t>Program Design</a:t>
            </a:r>
            <a:r>
              <a:rPr lang="en-US" dirty="0" smtClean="0"/>
              <a:t> for your school</a:t>
            </a:r>
          </a:p>
          <a:p>
            <a:pPr marL="514350" indent="-514350">
              <a:buFont typeface="Calibri" pitchFamily="-108" charset="0"/>
              <a:buAutoNum type="arabicPeriod"/>
            </a:pPr>
            <a:r>
              <a:rPr lang="en-US" b="1" dirty="0" smtClean="0"/>
              <a:t>Identify/select students in need</a:t>
            </a:r>
          </a:p>
          <a:p>
            <a:pPr marL="514350" indent="-514350">
              <a:buFont typeface="Calibri" pitchFamily="-108" charset="0"/>
              <a:buAutoNum type="arabicPeriod"/>
            </a:pPr>
            <a:r>
              <a:rPr lang="en-US" dirty="0" smtClean="0"/>
              <a:t>Develop an </a:t>
            </a:r>
            <a:r>
              <a:rPr lang="en-US" b="1" dirty="0" smtClean="0"/>
              <a:t>Organizational Checklist</a:t>
            </a:r>
          </a:p>
          <a:p>
            <a:pPr marL="514350" indent="-514350">
              <a:buFont typeface="Calibri" pitchFamily="-108" charset="0"/>
              <a:buAutoNum type="arabicPeriod"/>
            </a:pPr>
            <a:r>
              <a:rPr lang="en-US" dirty="0" smtClean="0"/>
              <a:t>Design a </a:t>
            </a:r>
            <a:r>
              <a:rPr lang="en-US" b="1" dirty="0" smtClean="0"/>
              <a:t>Reinforcement System</a:t>
            </a:r>
          </a:p>
          <a:p>
            <a:pPr marL="514350" indent="-514350" eaLnBrk="1" hangingPunct="1">
              <a:buFont typeface="Calibri" pitchFamily="-108" charset="0"/>
              <a:buAutoNum type="arabicPeriod"/>
            </a:pPr>
            <a:r>
              <a:rPr lang="en-US" dirty="0" smtClean="0"/>
              <a:t>Select a system for </a:t>
            </a:r>
            <a:r>
              <a:rPr lang="en-US" b="1" dirty="0" smtClean="0"/>
              <a:t>Data Management</a:t>
            </a:r>
          </a:p>
          <a:p>
            <a:pPr marL="514350" indent="-514350" eaLnBrk="1" hangingPunct="1">
              <a:buFont typeface="Calibri" pitchFamily="-108" charset="0"/>
              <a:buAutoNum type="arabicPeriod"/>
            </a:pPr>
            <a:r>
              <a:rPr lang="en-US" b="1" dirty="0" smtClean="0"/>
              <a:t>Plans for Fading</a:t>
            </a:r>
          </a:p>
          <a:p>
            <a:pPr marL="514350" indent="-514350" eaLnBrk="1" hangingPunct="1">
              <a:buFont typeface="Calibri" pitchFamily="-108" charset="0"/>
              <a:buAutoNum type="arabicPeriod"/>
            </a:pPr>
            <a:r>
              <a:rPr lang="en-US" b="1" dirty="0" smtClean="0"/>
              <a:t>Staff Training </a:t>
            </a:r>
            <a:r>
              <a:rPr lang="en-US" dirty="0" smtClean="0"/>
              <a:t>( Organizational Checkers)</a:t>
            </a:r>
          </a:p>
          <a:p>
            <a:pPr marL="514350" indent="-514350" eaLnBrk="1" hangingPunct="1">
              <a:buFont typeface="Calibri" pitchFamily="-108" charset="0"/>
              <a:buAutoNum type="arabicPeriod"/>
            </a:pPr>
            <a:r>
              <a:rPr lang="en-US" b="1" dirty="0" smtClean="0"/>
              <a:t>Student and Parent Training</a:t>
            </a:r>
          </a:p>
        </p:txBody>
      </p:sp>
      <p:sp>
        <p:nvSpPr>
          <p:cNvPr id="5" name="5-Point Star 4"/>
          <p:cNvSpPr/>
          <p:nvPr/>
        </p:nvSpPr>
        <p:spPr>
          <a:xfrm>
            <a:off x="685800" y="6057900"/>
            <a:ext cx="4572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6" name="TextBox 5"/>
          <p:cNvSpPr txBox="1"/>
          <p:nvPr/>
        </p:nvSpPr>
        <p:spPr>
          <a:xfrm>
            <a:off x="1752600" y="6400800"/>
            <a:ext cx="3713068" cy="369332"/>
          </a:xfrm>
          <a:prstGeom prst="rect">
            <a:avLst/>
          </a:prstGeom>
          <a:noFill/>
        </p:spPr>
        <p:txBody>
          <a:bodyPr wrap="square" rtlCol="0">
            <a:spAutoFit/>
          </a:bodyPr>
          <a:lstStyle/>
          <a:p>
            <a:r>
              <a:rPr lang="en-US" dirty="0" smtClean="0"/>
              <a:t>Organizational Skills System Summary</a:t>
            </a:r>
            <a:endParaRPr lang="en-US" dirty="0"/>
          </a:p>
        </p:txBody>
      </p:sp>
    </p:spTree>
    <p:extLst>
      <p:ext uri="{BB962C8B-B14F-4D97-AF65-F5344CB8AC3E}">
        <p14:creationId xmlns:p14="http://schemas.microsoft.com/office/powerpoint/2010/main" val="1750918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
            </a:r>
            <a:br>
              <a:rPr lang="en-US" dirty="0" smtClean="0"/>
            </a:br>
            <a:r>
              <a:rPr lang="en-US" dirty="0" smtClean="0"/>
              <a:t>Step 1: Program Design</a:t>
            </a:r>
            <a:br>
              <a:rPr lang="en-US" dirty="0" smtClean="0"/>
            </a:br>
            <a:r>
              <a:rPr lang="en-US" dirty="0" smtClean="0"/>
              <a:t>(addressed in tier 2 meetings)</a:t>
            </a:r>
            <a:br>
              <a:rPr lang="en-US" dirty="0" smtClean="0"/>
            </a:br>
            <a:endParaRPr lang="en-US" dirty="0"/>
          </a:p>
        </p:txBody>
      </p:sp>
      <p:sp>
        <p:nvSpPr>
          <p:cNvPr id="3" name="Content Placeholder 2"/>
          <p:cNvSpPr>
            <a:spLocks noGrp="1"/>
          </p:cNvSpPr>
          <p:nvPr>
            <p:ph idx="1"/>
          </p:nvPr>
        </p:nvSpPr>
        <p:spPr>
          <a:xfrm>
            <a:off x="457200" y="1905000"/>
            <a:ext cx="8229600" cy="4221163"/>
          </a:xfrm>
        </p:spPr>
        <p:txBody>
          <a:bodyPr>
            <a:normAutofit fontScale="92500"/>
          </a:bodyPr>
          <a:lstStyle/>
          <a:p>
            <a:r>
              <a:rPr lang="en-US" dirty="0" smtClean="0"/>
              <a:t>An</a:t>
            </a:r>
            <a:r>
              <a:rPr lang="en-US" u="sng" dirty="0" smtClean="0"/>
              <a:t> intervention coordinator </a:t>
            </a:r>
            <a:r>
              <a:rPr lang="en-US" dirty="0" smtClean="0"/>
              <a:t>is identified that will keep track of student data and match incoming students with an organizational checker</a:t>
            </a:r>
          </a:p>
          <a:p>
            <a:r>
              <a:rPr lang="en-US" u="sng" dirty="0" smtClean="0"/>
              <a:t>Organizational checkers </a:t>
            </a:r>
            <a:r>
              <a:rPr lang="en-US" dirty="0" smtClean="0"/>
              <a:t>are identified and trained</a:t>
            </a:r>
          </a:p>
          <a:p>
            <a:r>
              <a:rPr lang="en-US" dirty="0" smtClean="0"/>
              <a:t>Develop a communication system to be utilized between organizational checker and students’ teachers/parents</a:t>
            </a:r>
          </a:p>
          <a:p>
            <a:pPr>
              <a:buNone/>
            </a:pPr>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76800"/>
            <a:ext cx="3533775" cy="200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96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Identify/Select Students in Need</a:t>
            </a:r>
            <a:endParaRPr lang="en-US" dirty="0"/>
          </a:p>
        </p:txBody>
      </p:sp>
      <p:sp>
        <p:nvSpPr>
          <p:cNvPr id="3" name="Content Placeholder 2"/>
          <p:cNvSpPr>
            <a:spLocks noGrp="1"/>
          </p:cNvSpPr>
          <p:nvPr>
            <p:ph idx="1"/>
          </p:nvPr>
        </p:nvSpPr>
        <p:spPr/>
        <p:txBody>
          <a:bodyPr>
            <a:normAutofit lnSpcReduction="10000"/>
          </a:bodyPr>
          <a:lstStyle/>
          <a:p>
            <a:pPr marL="514350" indent="-514350">
              <a:buNone/>
            </a:pPr>
            <a:r>
              <a:rPr lang="en-US" dirty="0" smtClean="0"/>
              <a:t>Establish data decision criteria to </a:t>
            </a:r>
            <a:r>
              <a:rPr lang="en-US" b="1" dirty="0" smtClean="0"/>
              <a:t>identify/select students</a:t>
            </a:r>
            <a:r>
              <a:rPr lang="en-US" dirty="0" smtClean="0"/>
              <a:t> at </a:t>
            </a:r>
            <a:r>
              <a:rPr lang="en-US" dirty="0"/>
              <a:t>risk and in need of organizational support based on</a:t>
            </a:r>
            <a:r>
              <a:rPr lang="en-US" dirty="0" smtClean="0"/>
              <a:t>:</a:t>
            </a:r>
          </a:p>
          <a:p>
            <a:pPr lvl="1">
              <a:buNone/>
            </a:pPr>
            <a:r>
              <a:rPr lang="en-US" dirty="0" smtClean="0"/>
              <a:t>Example: </a:t>
            </a:r>
          </a:p>
          <a:p>
            <a:pPr lvl="1"/>
            <a:r>
              <a:rPr lang="en-US" dirty="0" smtClean="0"/>
              <a:t>Students that turn in homework assignments and projects less than 80% of the time across classes.</a:t>
            </a:r>
          </a:p>
          <a:p>
            <a:pPr lvl="1"/>
            <a:r>
              <a:rPr lang="en-US" dirty="0" smtClean="0"/>
              <a:t>Students whose grades are significantly affected by missing or lost assignments.</a:t>
            </a:r>
          </a:p>
          <a:p>
            <a:r>
              <a:rPr lang="en-US" dirty="0" smtClean="0"/>
              <a:t>Teacher nomination form</a:t>
            </a:r>
          </a:p>
          <a:p>
            <a:endParaRPr lang="en-US" dirty="0"/>
          </a:p>
        </p:txBody>
      </p:sp>
    </p:spTree>
    <p:extLst>
      <p:ext uri="{BB962C8B-B14F-4D97-AF65-F5344CB8AC3E}">
        <p14:creationId xmlns:p14="http://schemas.microsoft.com/office/powerpoint/2010/main" val="1038964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US" dirty="0" smtClean="0">
                <a:solidFill>
                  <a:schemeClr val="tx2">
                    <a:lumMod val="60000"/>
                    <a:lumOff val="40000"/>
                  </a:schemeClr>
                </a:solidFill>
              </a:rPr>
              <a:t>Activity</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marL="0" indent="0">
              <a:buNone/>
            </a:pPr>
            <a:r>
              <a:rPr lang="en-US" dirty="0" smtClean="0"/>
              <a:t>Thinking  back to the previous slides</a:t>
            </a:r>
          </a:p>
          <a:p>
            <a:r>
              <a:rPr lang="en-US" dirty="0" smtClean="0"/>
              <a:t>Choose one student who may be exhibiting one or more of these organizational deficits</a:t>
            </a:r>
          </a:p>
          <a:p>
            <a:r>
              <a:rPr lang="en-US" dirty="0" smtClean="0"/>
              <a:t>Using the Organizational Skills Checklist write the student’s name and list skill deficits.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657600"/>
            <a:ext cx="1920240" cy="1485900"/>
          </a:xfrm>
          <a:prstGeom prst="rect">
            <a:avLst/>
          </a:prstGeom>
        </p:spPr>
      </p:pic>
      <p:sp>
        <p:nvSpPr>
          <p:cNvPr id="5" name="5-Point Star 4"/>
          <p:cNvSpPr/>
          <p:nvPr/>
        </p:nvSpPr>
        <p:spPr>
          <a:xfrm>
            <a:off x="762000" y="6096000"/>
            <a:ext cx="517321" cy="48260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7799" y="6393942"/>
            <a:ext cx="3834063" cy="369332"/>
          </a:xfrm>
          <a:prstGeom prst="rect">
            <a:avLst/>
          </a:prstGeom>
          <a:noFill/>
        </p:spPr>
        <p:txBody>
          <a:bodyPr wrap="none" rtlCol="0">
            <a:spAutoFit/>
          </a:bodyPr>
          <a:lstStyle/>
          <a:p>
            <a:r>
              <a:rPr lang="en-US" dirty="0" smtClean="0"/>
              <a:t>Organizational Skills Checklist template</a:t>
            </a:r>
            <a:endParaRPr lang="en-US" dirty="0"/>
          </a:p>
        </p:txBody>
      </p:sp>
    </p:spTree>
    <p:extLst>
      <p:ext uri="{BB962C8B-B14F-4D97-AF65-F5344CB8AC3E}">
        <p14:creationId xmlns:p14="http://schemas.microsoft.com/office/powerpoint/2010/main" val="334757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Develop an Organizational Checklist</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Include a place to document the student’s goal</a:t>
            </a:r>
          </a:p>
          <a:p>
            <a:r>
              <a:rPr lang="en-US" dirty="0" smtClean="0"/>
              <a:t>Include a place to check each criteria for each item with a place for totals</a:t>
            </a:r>
          </a:p>
          <a:p>
            <a:r>
              <a:rPr lang="en-US" dirty="0" smtClean="0"/>
              <a:t>Items that may be included on list:</a:t>
            </a:r>
          </a:p>
          <a:p>
            <a:pPr lvl="1"/>
            <a:r>
              <a:rPr lang="en-US" dirty="0" smtClean="0"/>
              <a:t>Homework or Assignment folder/planner</a:t>
            </a:r>
          </a:p>
          <a:p>
            <a:pPr lvl="1"/>
            <a:r>
              <a:rPr lang="en-US" dirty="0" smtClean="0"/>
              <a:t>Folders or binders for individual classes</a:t>
            </a:r>
          </a:p>
          <a:p>
            <a:pPr lvl="1"/>
            <a:r>
              <a:rPr lang="en-US" dirty="0" smtClean="0"/>
              <a:t>Desk/locker</a:t>
            </a:r>
          </a:p>
          <a:p>
            <a:pPr lvl="1"/>
            <a:r>
              <a:rPr lang="en-US" dirty="0" smtClean="0"/>
              <a:t>Book bag</a:t>
            </a:r>
          </a:p>
          <a:p>
            <a:pPr lvl="1"/>
            <a:endParaRPr lang="en-US" dirty="0" smtClean="0"/>
          </a:p>
        </p:txBody>
      </p:sp>
      <p:pic>
        <p:nvPicPr>
          <p:cNvPr id="6" name="Picture 5" descr="backpack.jpg"/>
          <p:cNvPicPr>
            <a:picLocks noChangeAspect="1"/>
          </p:cNvPicPr>
          <p:nvPr/>
        </p:nvPicPr>
        <p:blipFill>
          <a:blip r:embed="rId3" cstate="print"/>
          <a:stretch>
            <a:fillRect/>
          </a:stretch>
        </p:blipFill>
        <p:spPr>
          <a:xfrm>
            <a:off x="3505200" y="5029200"/>
            <a:ext cx="2819400" cy="1447800"/>
          </a:xfrm>
          <a:prstGeom prst="rect">
            <a:avLst/>
          </a:prstGeom>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76529"/>
            <a:ext cx="1600200" cy="223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84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2"/>
          <p:cNvSpPr>
            <a:spLocks noGrp="1" noChangeArrowheads="1"/>
          </p:cNvSpPr>
          <p:nvPr>
            <p:ph type="title"/>
          </p:nvPr>
        </p:nvSpPr>
        <p:spPr>
          <a:xfrm>
            <a:off x="1143000" y="228600"/>
            <a:ext cx="7010400" cy="1246188"/>
          </a:xfrm>
        </p:spPr>
        <p:txBody>
          <a:bodyPr rtlCol="0">
            <a:normAutofit fontScale="90000"/>
          </a:bodyPr>
          <a:lstStyle/>
          <a:p>
            <a:pPr eaLnBrk="1" fontAlgn="auto" hangingPunct="1">
              <a:spcAft>
                <a:spcPts val="0"/>
              </a:spcAft>
              <a:defRPr/>
            </a:pPr>
            <a:r>
              <a:rPr lang="en-US" sz="3600" dirty="0"/>
              <a:t>Design </a:t>
            </a:r>
            <a:r>
              <a:rPr lang="en-US" sz="3600" dirty="0" smtClean="0"/>
              <a:t>the Environment </a:t>
            </a:r>
            <a:r>
              <a:rPr lang="en-US" sz="3600" dirty="0"/>
              <a:t>to </a:t>
            </a:r>
            <a:r>
              <a:rPr lang="en-US" sz="3600" dirty="0" smtClean="0"/>
              <a:t>Encourage Appropriate Behavior</a:t>
            </a:r>
            <a:r>
              <a:rPr lang="en-US" sz="3600" dirty="0"/>
              <a:t/>
            </a:r>
            <a:br>
              <a:rPr lang="en-US" sz="3600" dirty="0"/>
            </a:br>
            <a:r>
              <a:rPr lang="en-US" sz="3600" dirty="0" smtClean="0"/>
              <a:t> </a:t>
            </a:r>
          </a:p>
        </p:txBody>
      </p:sp>
      <p:sp>
        <p:nvSpPr>
          <p:cNvPr id="48131" name="Rectangle 3"/>
          <p:cNvSpPr>
            <a:spLocks noGrp="1" noChangeArrowheads="1"/>
          </p:cNvSpPr>
          <p:nvPr>
            <p:ph idx="1"/>
          </p:nvPr>
        </p:nvSpPr>
        <p:spPr>
          <a:xfrm>
            <a:off x="533400" y="1905000"/>
            <a:ext cx="7848600" cy="4419600"/>
          </a:xfrm>
        </p:spPr>
        <p:txBody>
          <a:bodyPr/>
          <a:lstStyle/>
          <a:p>
            <a:pPr eaLnBrk="1" hangingPunct="1">
              <a:lnSpc>
                <a:spcPct val="90000"/>
              </a:lnSpc>
            </a:pPr>
            <a:r>
              <a:rPr lang="en-US" dirty="0" smtClean="0"/>
              <a:t>Arrange furniture to allow easy traffic flow.</a:t>
            </a:r>
          </a:p>
          <a:p>
            <a:pPr eaLnBrk="1" hangingPunct="1">
              <a:lnSpc>
                <a:spcPct val="90000"/>
              </a:lnSpc>
            </a:pPr>
            <a:r>
              <a:rPr lang="en-US" dirty="0" smtClean="0"/>
              <a:t>Designate staff &amp; student areas.</a:t>
            </a:r>
          </a:p>
          <a:p>
            <a:pPr>
              <a:lnSpc>
                <a:spcPct val="90000"/>
              </a:lnSpc>
            </a:pPr>
            <a:r>
              <a:rPr lang="en-US" dirty="0" smtClean="0"/>
              <a:t>Ensure </a:t>
            </a:r>
            <a:r>
              <a:rPr lang="en-US" dirty="0"/>
              <a:t>adequate supervision of all areas—proximity and mobility.</a:t>
            </a:r>
          </a:p>
          <a:p>
            <a:pPr eaLnBrk="1" hangingPunct="1">
              <a:lnSpc>
                <a:spcPct val="90000"/>
              </a:lnSpc>
            </a:pPr>
            <a:r>
              <a:rPr lang="en-US" dirty="0" smtClean="0"/>
              <a:t>Visual access</a:t>
            </a:r>
          </a:p>
          <a:p>
            <a:pPr lvl="2" eaLnBrk="1" hangingPunct="1">
              <a:lnSpc>
                <a:spcPct val="80000"/>
              </a:lnSpc>
            </a:pPr>
            <a:r>
              <a:rPr lang="en-US" sz="3200" dirty="0" smtClean="0"/>
              <a:t>Teacher access to students at all times</a:t>
            </a:r>
          </a:p>
          <a:p>
            <a:pPr lvl="2" eaLnBrk="1" hangingPunct="1">
              <a:lnSpc>
                <a:spcPct val="80000"/>
              </a:lnSpc>
            </a:pPr>
            <a:r>
              <a:rPr lang="en-US" sz="3200" dirty="0" smtClean="0"/>
              <a:t>Student access to relevant instructional materials</a:t>
            </a:r>
          </a:p>
          <a:p>
            <a:pPr marL="457200" lvl="1" indent="0" eaLnBrk="1" hangingPunct="1">
              <a:lnSpc>
                <a:spcPct val="90000"/>
              </a:lnSpc>
              <a:buFont typeface="Arial" pitchFamily="34" charset="0"/>
              <a:buNone/>
            </a:pPr>
            <a:endParaRPr lang="en-US" dirty="0" smtClean="0"/>
          </a:p>
        </p:txBody>
      </p:sp>
      <p:sp>
        <p:nvSpPr>
          <p:cNvPr id="2" name="Slide Number Placeholder 1"/>
          <p:cNvSpPr>
            <a:spLocks noGrp="1"/>
          </p:cNvSpPr>
          <p:nvPr>
            <p:ph type="sldNum" sz="quarter" idx="12"/>
          </p:nvPr>
        </p:nvSpPr>
        <p:spPr/>
        <p:txBody>
          <a:bodyPr/>
          <a:lstStyle/>
          <a:p>
            <a:fld id="{4EA84408-0F80-4AC0-A1E3-95E06F217C9A}" type="slidenum">
              <a:rPr lang="en-US" smtClean="0"/>
              <a:pPr/>
              <a:t>3</a:t>
            </a:fld>
            <a:endParaRPr lang="en-US"/>
          </a:p>
        </p:txBody>
      </p:sp>
    </p:spTree>
    <p:extLst>
      <p:ext uri="{BB962C8B-B14F-4D97-AF65-F5344CB8AC3E}">
        <p14:creationId xmlns:p14="http://schemas.microsoft.com/office/powerpoint/2010/main" val="8082767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57200"/>
            <a:ext cx="5962218"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p:cNvSpPr/>
          <p:nvPr/>
        </p:nvSpPr>
        <p:spPr>
          <a:xfrm>
            <a:off x="304800" y="6172200"/>
            <a:ext cx="4572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4400" y="6477000"/>
            <a:ext cx="3276600" cy="369332"/>
          </a:xfrm>
          <a:prstGeom prst="rect">
            <a:avLst/>
          </a:prstGeom>
          <a:noFill/>
        </p:spPr>
        <p:txBody>
          <a:bodyPr wrap="square" rtlCol="0">
            <a:spAutoFit/>
          </a:bodyPr>
          <a:lstStyle/>
          <a:p>
            <a:r>
              <a:rPr lang="en-US" dirty="0"/>
              <a:t>Organizational Checklist Sample</a:t>
            </a:r>
          </a:p>
        </p:txBody>
      </p:sp>
    </p:spTree>
    <p:extLst>
      <p:ext uri="{BB962C8B-B14F-4D97-AF65-F5344CB8AC3E}">
        <p14:creationId xmlns:p14="http://schemas.microsoft.com/office/powerpoint/2010/main" val="3429938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Reinforcement System</a:t>
            </a:r>
            <a:endParaRPr lang="en-US" dirty="0"/>
          </a:p>
        </p:txBody>
      </p:sp>
      <p:sp>
        <p:nvSpPr>
          <p:cNvPr id="3" name="Content Placeholder 2"/>
          <p:cNvSpPr>
            <a:spLocks noGrp="1"/>
          </p:cNvSpPr>
          <p:nvPr>
            <p:ph idx="1"/>
          </p:nvPr>
        </p:nvSpPr>
        <p:spPr>
          <a:xfrm>
            <a:off x="457200" y="1752600"/>
            <a:ext cx="8229600" cy="4525963"/>
          </a:xfrm>
        </p:spPr>
        <p:txBody>
          <a:bodyPr>
            <a:normAutofit lnSpcReduction="10000"/>
          </a:bodyPr>
          <a:lstStyle/>
          <a:p>
            <a:pPr marL="514350" indent="-514350">
              <a:buNone/>
            </a:pPr>
            <a:r>
              <a:rPr lang="en-US" dirty="0" smtClean="0"/>
              <a:t>Design a reinforcement system:</a:t>
            </a:r>
          </a:p>
          <a:p>
            <a:r>
              <a:rPr lang="en-US" dirty="0" smtClean="0"/>
              <a:t>Use the first organizational check to establish baseline to determine initial goal.  Increase goal regularly. </a:t>
            </a:r>
          </a:p>
          <a:p>
            <a:r>
              <a:rPr lang="en-US" dirty="0" smtClean="0"/>
              <a:t>Use verbal praise.</a:t>
            </a:r>
          </a:p>
          <a:p>
            <a:r>
              <a:rPr lang="en-US" dirty="0" smtClean="0"/>
              <a:t>Use current school wide recognition system or tangibles as needed.</a:t>
            </a:r>
          </a:p>
          <a:p>
            <a:pPr lvl="1"/>
            <a:r>
              <a:rPr lang="en-US" dirty="0" smtClean="0"/>
              <a:t>Meeting daily/weekly goals</a:t>
            </a:r>
          </a:p>
          <a:p>
            <a:pPr lvl="1"/>
            <a:r>
              <a:rPr lang="en-US" dirty="0" smtClean="0"/>
              <a:t>Other function based </a:t>
            </a:r>
            <a:r>
              <a:rPr lang="en-US" dirty="0" err="1" smtClean="0"/>
              <a:t>reinforcers</a:t>
            </a:r>
            <a:endParaRPr lang="en-US" dirty="0" smtClean="0"/>
          </a:p>
          <a:p>
            <a:pPr lvl="1"/>
            <a:endParaRPr lang="en-US" dirty="0"/>
          </a:p>
        </p:txBody>
      </p:sp>
      <p:pic>
        <p:nvPicPr>
          <p:cNvPr id="8194" name="Picture 2" descr="http://4.bp.blogspot.com/-PypiOnNTGkI/Tb8mzJAWrhI/AAAAAAAABII/20BQLerS5TI/s1600/ice_cream_sunda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303" y="1143000"/>
            <a:ext cx="1171738" cy="125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70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Activity Time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Refine Student Organizational Checklist to meet your school/student’s need</a:t>
            </a:r>
          </a:p>
          <a:p>
            <a:r>
              <a:rPr lang="en-US" dirty="0" smtClean="0"/>
              <a:t>Establish a student goal </a:t>
            </a:r>
          </a:p>
          <a:p>
            <a:r>
              <a:rPr lang="en-US" dirty="0" smtClean="0"/>
              <a:t>Determine type and a schedule of reinforcement to support student </a:t>
            </a:r>
          </a:p>
          <a:p>
            <a:endParaRPr lang="en-US" dirty="0" smtClean="0"/>
          </a:p>
        </p:txBody>
      </p:sp>
    </p:spTree>
    <p:extLst>
      <p:ext uri="{BB962C8B-B14F-4D97-AF65-F5344CB8AC3E}">
        <p14:creationId xmlns:p14="http://schemas.microsoft.com/office/powerpoint/2010/main" val="300468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Data Management</a:t>
            </a:r>
            <a:endParaRPr lang="en-US" dirty="0"/>
          </a:p>
        </p:txBody>
      </p:sp>
      <p:sp>
        <p:nvSpPr>
          <p:cNvPr id="3" name="Content Placeholder 2"/>
          <p:cNvSpPr>
            <a:spLocks noGrp="1"/>
          </p:cNvSpPr>
          <p:nvPr>
            <p:ph idx="1"/>
          </p:nvPr>
        </p:nvSpPr>
        <p:spPr/>
        <p:txBody>
          <a:bodyPr/>
          <a:lstStyle/>
          <a:p>
            <a:pPr marL="514350" indent="-514350">
              <a:buAutoNum type="arabicPeriod" startAt="5"/>
            </a:pPr>
            <a:r>
              <a:rPr lang="en-US" dirty="0" smtClean="0"/>
              <a:t>Select a System for Managing Data</a:t>
            </a:r>
          </a:p>
          <a:p>
            <a:r>
              <a:rPr lang="en-US" dirty="0" smtClean="0"/>
              <a:t>Convert organizational checklist to percentage</a:t>
            </a:r>
          </a:p>
          <a:p>
            <a:r>
              <a:rPr lang="en-US" dirty="0" smtClean="0"/>
              <a:t>Chart percentage on graph for visual display</a:t>
            </a:r>
          </a:p>
          <a:p>
            <a:r>
              <a:rPr lang="en-US" dirty="0" smtClean="0"/>
              <a:t>Use excel spreadsheet or </a:t>
            </a:r>
            <a:r>
              <a:rPr lang="en-US" dirty="0"/>
              <a:t>A</a:t>
            </a:r>
            <a:r>
              <a:rPr lang="en-US" dirty="0" smtClean="0"/>
              <a:t>dvanced </a:t>
            </a:r>
            <a:r>
              <a:rPr lang="en-US" dirty="0"/>
              <a:t>T</a:t>
            </a:r>
            <a:r>
              <a:rPr lang="en-US" dirty="0" smtClean="0"/>
              <a:t>ier Spreadsheet to collect data for periodic review by tier 2 team.</a:t>
            </a:r>
          </a:p>
          <a:p>
            <a:pPr marL="0" indent="0">
              <a:buNone/>
            </a:pPr>
            <a:endParaRPr lang="en-US" dirty="0" smtClean="0">
              <a:hlinkClick r:id="rId3" action="ppaction://hlinkfile"/>
            </a:endParaRPr>
          </a:p>
          <a:p>
            <a:pPr marL="0" indent="0">
              <a:buNone/>
            </a:pPr>
            <a:r>
              <a:rPr lang="en-US" dirty="0">
                <a:hlinkClick r:id="rId3" action="ppaction://hlinkfile"/>
              </a:rPr>
              <a:t> </a:t>
            </a:r>
            <a:r>
              <a:rPr lang="en-US" dirty="0" smtClean="0">
                <a:hlinkClick r:id="rId3" action="ppaction://hlinkfile"/>
              </a:rPr>
              <a:t> pbismissouri.org</a:t>
            </a:r>
            <a:endParaRPr lang="en-US" dirty="0"/>
          </a:p>
        </p:txBody>
      </p:sp>
      <p:pic>
        <p:nvPicPr>
          <p:cNvPr id="7" name="Picture 6" descr="datas.jpg"/>
          <p:cNvPicPr>
            <a:picLocks noChangeAspect="1"/>
          </p:cNvPicPr>
          <p:nvPr/>
        </p:nvPicPr>
        <p:blipFill>
          <a:blip r:embed="rId4" cstate="print"/>
          <a:stretch>
            <a:fillRect/>
          </a:stretch>
        </p:blipFill>
        <p:spPr>
          <a:xfrm>
            <a:off x="4800600" y="4648200"/>
            <a:ext cx="3581400" cy="1981200"/>
          </a:xfrm>
          <a:prstGeom prst="rect">
            <a:avLst/>
          </a:prstGeom>
        </p:spPr>
      </p:pic>
    </p:spTree>
    <p:extLst>
      <p:ext uri="{BB962C8B-B14F-4D97-AF65-F5344CB8AC3E}">
        <p14:creationId xmlns:p14="http://schemas.microsoft.com/office/powerpoint/2010/main" val="3495176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Plans for Fading</a:t>
            </a:r>
            <a:endParaRPr lang="en-US" dirty="0"/>
          </a:p>
        </p:txBody>
      </p:sp>
      <p:sp>
        <p:nvSpPr>
          <p:cNvPr id="3" name="Content Placeholder 2"/>
          <p:cNvSpPr>
            <a:spLocks noGrp="1"/>
          </p:cNvSpPr>
          <p:nvPr>
            <p:ph idx="1"/>
          </p:nvPr>
        </p:nvSpPr>
        <p:spPr/>
        <p:txBody>
          <a:bodyPr/>
          <a:lstStyle/>
          <a:p>
            <a:pPr marL="0" indent="0">
              <a:buNone/>
            </a:pPr>
            <a:r>
              <a:rPr lang="en-US" dirty="0" smtClean="0"/>
              <a:t> Establish Data Decision rule:</a:t>
            </a:r>
          </a:p>
          <a:p>
            <a:r>
              <a:rPr lang="en-US" dirty="0" smtClean="0"/>
              <a:t>How long will student be required to be near 100% before fading intervention?</a:t>
            </a:r>
          </a:p>
          <a:p>
            <a:pPr lvl="1"/>
            <a:r>
              <a:rPr lang="en-US" dirty="0" smtClean="0"/>
              <a:t>Teach student to self monitor paired with periodic checks by organizational checker</a:t>
            </a:r>
          </a:p>
          <a:p>
            <a:pPr lvl="1"/>
            <a:r>
              <a:rPr lang="en-US" dirty="0" smtClean="0"/>
              <a:t>Reduce the number of times student is checked by organizational checker until it is done monthly</a:t>
            </a:r>
          </a:p>
          <a:p>
            <a:pPr lvl="1"/>
            <a:endParaRPr lang="en-U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105400"/>
            <a:ext cx="3962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674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Staff Training</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Train Organizational Checkers</a:t>
            </a:r>
          </a:p>
          <a:p>
            <a:r>
              <a:rPr lang="en-US" dirty="0" smtClean="0"/>
              <a:t>Checker should meet with student in a consistent time and location</a:t>
            </a:r>
          </a:p>
          <a:p>
            <a:r>
              <a:rPr lang="en-US" dirty="0" smtClean="0"/>
              <a:t>Beginning and/or end of the day most ideal</a:t>
            </a:r>
          </a:p>
          <a:p>
            <a:r>
              <a:rPr lang="en-US" dirty="0" smtClean="0"/>
              <a:t>Plan on spending time the first meeting to help organize target areas to criteria</a:t>
            </a:r>
          </a:p>
          <a:p>
            <a:r>
              <a:rPr lang="en-US" dirty="0" smtClean="0"/>
              <a:t>Samples or pictures should be kept on site for student to compare </a:t>
            </a:r>
          </a:p>
          <a:p>
            <a:r>
              <a:rPr lang="en-US" dirty="0" smtClean="0"/>
              <a:t>When student does not meet full criteria, the student should be instructed to correct the problem (prompts may be needed)</a:t>
            </a:r>
            <a:endParaRPr lang="en-US" dirty="0"/>
          </a:p>
        </p:txBody>
      </p:sp>
      <p:pic>
        <p:nvPicPr>
          <p:cNvPr id="4098" name="Picture 2" descr="http://t1.gstatic.com/images?q=tbn:ANd9GcRK5I7rBat6GadWZirMZEuV66FOYBsbY6hx64YgM9w5Ab-ICSW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2400"/>
            <a:ext cx="1676400" cy="168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07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8: Teaching Students and Involving Parents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t>  </a:t>
            </a:r>
          </a:p>
          <a:p>
            <a:r>
              <a:rPr lang="en-US" dirty="0" smtClean="0"/>
              <a:t>Consider creating a manual to describe interventions </a:t>
            </a:r>
          </a:p>
          <a:p>
            <a:r>
              <a:rPr lang="en-US" dirty="0" smtClean="0"/>
              <a:t>Teach the program to the student and demonstrate expected behaviors as listed on the checklist (model expected behavior)</a:t>
            </a:r>
          </a:p>
          <a:p>
            <a:r>
              <a:rPr lang="en-US" dirty="0" smtClean="0"/>
              <a:t>Explain program expectations to parent include a contract for them to sign agreeing to sign off on their daily homework</a:t>
            </a:r>
          </a:p>
          <a:p>
            <a:r>
              <a:rPr lang="en-US" dirty="0" smtClean="0"/>
              <a:t>Provide regular updates on student performance to parents</a:t>
            </a:r>
          </a:p>
          <a:p>
            <a:endParaRPr lang="en-US" dirty="0"/>
          </a:p>
        </p:txBody>
      </p:sp>
      <p:sp>
        <p:nvSpPr>
          <p:cNvPr id="5" name="5-Point Star 4"/>
          <p:cNvSpPr/>
          <p:nvPr/>
        </p:nvSpPr>
        <p:spPr>
          <a:xfrm>
            <a:off x="457200" y="6172200"/>
            <a:ext cx="529205" cy="54116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6400800"/>
            <a:ext cx="2590800" cy="369332"/>
          </a:xfrm>
          <a:prstGeom prst="rect">
            <a:avLst/>
          </a:prstGeom>
          <a:noFill/>
        </p:spPr>
        <p:txBody>
          <a:bodyPr wrap="square" rtlCol="0">
            <a:spAutoFit/>
          </a:bodyPr>
          <a:lstStyle/>
          <a:p>
            <a:r>
              <a:rPr lang="en-US" dirty="0" smtClean="0"/>
              <a:t>Parent Admission Form</a:t>
            </a:r>
            <a:endParaRPr lang="en-US" dirty="0"/>
          </a:p>
        </p:txBody>
      </p:sp>
    </p:spTree>
    <p:extLst>
      <p:ext uri="{BB962C8B-B14F-4D97-AF65-F5344CB8AC3E}">
        <p14:creationId xmlns:p14="http://schemas.microsoft.com/office/powerpoint/2010/main" val="2092852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Activity Time</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Is  this Tier 2 intervention needed in your building?</a:t>
            </a:r>
          </a:p>
          <a:p>
            <a:r>
              <a:rPr lang="en-US" dirty="0" smtClean="0"/>
              <a:t>How and when will you present it staff to determine buy in?</a:t>
            </a:r>
          </a:p>
          <a:p>
            <a:r>
              <a:rPr lang="en-US" dirty="0" smtClean="0"/>
              <a:t>Who would be the coordinator?</a:t>
            </a:r>
          </a:p>
          <a:p>
            <a:r>
              <a:rPr lang="en-US" dirty="0" smtClean="0"/>
              <a:t>Who would be checkers? </a:t>
            </a:r>
            <a:endParaRPr lang="en-US" dirty="0"/>
          </a:p>
        </p:txBody>
      </p:sp>
      <p:pic>
        <p:nvPicPr>
          <p:cNvPr id="4" name="Picture 3" descr="organizer.jpg"/>
          <p:cNvPicPr>
            <a:picLocks noChangeAspect="1"/>
          </p:cNvPicPr>
          <p:nvPr/>
        </p:nvPicPr>
        <p:blipFill>
          <a:blip r:embed="rId2" cstate="print"/>
          <a:stretch>
            <a:fillRect/>
          </a:stretch>
        </p:blipFill>
        <p:spPr>
          <a:xfrm>
            <a:off x="2421082" y="5181600"/>
            <a:ext cx="4191000" cy="762000"/>
          </a:xfrm>
          <a:prstGeom prst="rect">
            <a:avLst/>
          </a:prstGeom>
        </p:spPr>
      </p:pic>
    </p:spTree>
    <p:extLst>
      <p:ext uri="{BB962C8B-B14F-4D97-AF65-F5344CB8AC3E}">
        <p14:creationId xmlns:p14="http://schemas.microsoft.com/office/powerpoint/2010/main" val="404859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Organizational Checklist as part of</a:t>
            </a:r>
            <a:br>
              <a:rPr lang="en-US" dirty="0" smtClean="0"/>
            </a:br>
            <a:r>
              <a:rPr lang="en-US" dirty="0" smtClean="0"/>
              <a:t>CICO or Mentoring </a:t>
            </a:r>
            <a:endParaRPr lang="en-US" dirty="0"/>
          </a:p>
        </p:txBody>
      </p:sp>
      <p:sp>
        <p:nvSpPr>
          <p:cNvPr id="3" name="Content Placeholder 2"/>
          <p:cNvSpPr>
            <a:spLocks noGrp="1"/>
          </p:cNvSpPr>
          <p:nvPr>
            <p:ph idx="1"/>
          </p:nvPr>
        </p:nvSpPr>
        <p:spPr/>
        <p:txBody>
          <a:bodyPr/>
          <a:lstStyle/>
          <a:p>
            <a:r>
              <a:rPr lang="en-US" dirty="0" smtClean="0"/>
              <a:t>CICO facilitator adds the checklist to the morning and/or afternoon  check-in check-out procedures</a:t>
            </a:r>
          </a:p>
          <a:p>
            <a:r>
              <a:rPr lang="en-US" dirty="0" smtClean="0"/>
              <a:t>Mentor uses organizational checklist each time they meet with mentee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267199"/>
            <a:ext cx="4800600" cy="2376055"/>
          </a:xfrm>
          <a:prstGeom prst="rect">
            <a:avLst/>
          </a:prstGeom>
        </p:spPr>
      </p:pic>
    </p:spTree>
    <p:extLst>
      <p:ext uri="{BB962C8B-B14F-4D97-AF65-F5344CB8AC3E}">
        <p14:creationId xmlns:p14="http://schemas.microsoft.com/office/powerpoint/2010/main" val="3205383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E:\Pictures\2011_02_15\IMG_05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839200" cy="54101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Pictures\2011_02_15\IMG_05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0"/>
            <a:ext cx="899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8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152400"/>
            <a:ext cx="8686800" cy="1066800"/>
          </a:xfrm>
        </p:spPr>
        <p:txBody>
          <a:bodyPr rtlCol="0">
            <a:noAutofit/>
          </a:bodyPr>
          <a:lstStyle/>
          <a:p>
            <a:pPr eaLnBrk="1" fontAlgn="auto" hangingPunct="1">
              <a:spcAft>
                <a:spcPts val="0"/>
              </a:spcAft>
              <a:defRPr/>
            </a:pPr>
            <a:r>
              <a:rPr lang="en-US" sz="3600" dirty="0"/>
              <a:t>Design a Functional Physical Layout for the Classroom</a:t>
            </a:r>
          </a:p>
        </p:txBody>
      </p:sp>
      <p:sp>
        <p:nvSpPr>
          <p:cNvPr id="52227" name="Rectangle 3"/>
          <p:cNvSpPr>
            <a:spLocks noGrp="1" noChangeArrowheads="1"/>
          </p:cNvSpPr>
          <p:nvPr>
            <p:ph idx="1"/>
          </p:nvPr>
        </p:nvSpPr>
        <p:spPr>
          <a:xfrm>
            <a:off x="228600" y="1295400"/>
            <a:ext cx="8686800" cy="5257800"/>
          </a:xfrm>
        </p:spPr>
        <p:txBody>
          <a:bodyPr rtlCol="0">
            <a:normAutofit fontScale="92500" lnSpcReduction="20000"/>
          </a:bodyPr>
          <a:lstStyle/>
          <a:p>
            <a:pPr marL="457200" lvl="1" indent="0">
              <a:lnSpc>
                <a:spcPct val="80000"/>
              </a:lnSpc>
              <a:buNone/>
              <a:defRPr/>
            </a:pPr>
            <a:r>
              <a:rPr lang="en-US" sz="3200" dirty="0" smtClean="0"/>
              <a:t>Creating Spaces:</a:t>
            </a:r>
          </a:p>
          <a:p>
            <a:pPr marL="457200" lvl="1" indent="0">
              <a:lnSpc>
                <a:spcPct val="80000"/>
              </a:lnSpc>
              <a:buNone/>
              <a:defRPr/>
            </a:pPr>
            <a:endParaRPr lang="en-US" sz="3200" dirty="0" smtClean="0"/>
          </a:p>
          <a:p>
            <a:pPr lvl="1">
              <a:lnSpc>
                <a:spcPct val="80000"/>
              </a:lnSpc>
              <a:defRPr/>
            </a:pPr>
            <a:r>
              <a:rPr lang="en-US" sz="3200" dirty="0" smtClean="0"/>
              <a:t>Resource area</a:t>
            </a:r>
          </a:p>
          <a:p>
            <a:pPr lvl="1">
              <a:lnSpc>
                <a:spcPct val="80000"/>
              </a:lnSpc>
              <a:defRPr/>
            </a:pPr>
            <a:r>
              <a:rPr lang="en-US" sz="3200" dirty="0" smtClean="0"/>
              <a:t>Computer area</a:t>
            </a:r>
          </a:p>
          <a:p>
            <a:pPr lvl="1">
              <a:lnSpc>
                <a:spcPct val="80000"/>
              </a:lnSpc>
              <a:defRPr/>
            </a:pPr>
            <a:r>
              <a:rPr lang="en-US" sz="3200" dirty="0" smtClean="0"/>
              <a:t>Free time  </a:t>
            </a:r>
          </a:p>
          <a:p>
            <a:pPr lvl="1">
              <a:lnSpc>
                <a:spcPct val="80000"/>
              </a:lnSpc>
              <a:defRPr/>
            </a:pPr>
            <a:r>
              <a:rPr lang="en-US" sz="3200" dirty="0" smtClean="0"/>
              <a:t>Reading area</a:t>
            </a:r>
          </a:p>
          <a:p>
            <a:pPr lvl="1">
              <a:lnSpc>
                <a:spcPct val="80000"/>
              </a:lnSpc>
              <a:defRPr/>
            </a:pPr>
            <a:r>
              <a:rPr lang="en-US" sz="3200" dirty="0" smtClean="0"/>
              <a:t>Group learning</a:t>
            </a:r>
          </a:p>
          <a:p>
            <a:pPr marL="457200" lvl="1" indent="0">
              <a:lnSpc>
                <a:spcPct val="80000"/>
              </a:lnSpc>
              <a:buNone/>
              <a:defRPr/>
            </a:pPr>
            <a:endParaRPr lang="en-US" sz="3200" dirty="0" smtClean="0"/>
          </a:p>
          <a:p>
            <a:pPr marL="457200" lvl="1" indent="0" eaLnBrk="1" fontAlgn="auto" hangingPunct="1">
              <a:lnSpc>
                <a:spcPct val="80000"/>
              </a:lnSpc>
              <a:spcAft>
                <a:spcPts val="0"/>
              </a:spcAft>
              <a:buFont typeface="Arial" pitchFamily="34" charset="0"/>
              <a:buNone/>
              <a:defRPr/>
            </a:pPr>
            <a:r>
              <a:rPr lang="en-US" sz="3200" dirty="0" smtClean="0"/>
              <a:t>Different areas of classroom defined for different activities: </a:t>
            </a:r>
          </a:p>
          <a:p>
            <a:pPr lvl="1" eaLnBrk="1" fontAlgn="auto" hangingPunct="1">
              <a:lnSpc>
                <a:spcPct val="80000"/>
              </a:lnSpc>
              <a:spcAft>
                <a:spcPts val="0"/>
              </a:spcAft>
              <a:defRPr/>
            </a:pPr>
            <a:r>
              <a:rPr lang="en-US" sz="3000" dirty="0" smtClean="0"/>
              <a:t>Groups versus separate work stations</a:t>
            </a:r>
          </a:p>
          <a:p>
            <a:pPr lvl="1" eaLnBrk="1" fontAlgn="auto" hangingPunct="1">
              <a:lnSpc>
                <a:spcPct val="80000"/>
              </a:lnSpc>
              <a:spcAft>
                <a:spcPts val="0"/>
              </a:spcAft>
              <a:defRPr/>
            </a:pPr>
            <a:r>
              <a:rPr lang="en-US" sz="3000" dirty="0" smtClean="0"/>
              <a:t>Independent work</a:t>
            </a:r>
          </a:p>
          <a:p>
            <a:pPr lvl="1"/>
            <a:r>
              <a:rPr lang="en-US" sz="3000" dirty="0" smtClean="0"/>
              <a:t>Break or Chill out area</a:t>
            </a:r>
          </a:p>
          <a:p>
            <a:pPr marL="457200" lvl="1" indent="0">
              <a:buNone/>
            </a:pPr>
            <a:endParaRPr lang="en-US" sz="3200" dirty="0" smtClean="0"/>
          </a:p>
          <a:p>
            <a:pPr lvl="1"/>
            <a:endParaRPr lang="en-US" sz="3000" dirty="0" smtClean="0"/>
          </a:p>
          <a:p>
            <a:pPr lvl="1"/>
            <a:endParaRPr lang="en-US" sz="3000" dirty="0" smtClean="0"/>
          </a:p>
          <a:p>
            <a:pPr lvl="1" eaLnBrk="1" fontAlgn="auto" hangingPunct="1">
              <a:lnSpc>
                <a:spcPct val="80000"/>
              </a:lnSpc>
              <a:spcAft>
                <a:spcPts val="0"/>
              </a:spcAft>
              <a:defRPr/>
            </a:pPr>
            <a:endParaRPr lang="en-US" b="1" dirty="0" smtClean="0">
              <a:solidFill>
                <a:srgbClr val="074EF5"/>
              </a:solidFill>
            </a:endParaRPr>
          </a:p>
          <a:p>
            <a:pPr lvl="1" eaLnBrk="1" fontAlgn="auto" hangingPunct="1">
              <a:lnSpc>
                <a:spcPct val="80000"/>
              </a:lnSpc>
              <a:spcAft>
                <a:spcPts val="0"/>
              </a:spcAft>
              <a:buFont typeface="Wingdings 2" pitchFamily="18" charset="2"/>
              <a:buNone/>
              <a:defRPr/>
            </a:pPr>
            <a:endParaRPr lang="en-US" b="1" dirty="0" smtClean="0">
              <a:solidFill>
                <a:srgbClr val="074EF5"/>
              </a:solidFill>
            </a:endParaRPr>
          </a:p>
          <a:p>
            <a:pPr eaLnBrk="1" fontAlgn="auto" hangingPunct="1">
              <a:lnSpc>
                <a:spcPct val="80000"/>
              </a:lnSpc>
              <a:spcAft>
                <a:spcPts val="0"/>
              </a:spcAft>
              <a:defRPr/>
            </a:pPr>
            <a:endParaRPr lang="en-US" sz="2800" dirty="0" smtClean="0">
              <a:solidFill>
                <a:schemeClr val="accent2"/>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85925"/>
            <a:ext cx="41148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EA84408-0F80-4AC0-A1E3-95E06F217C9A}" type="slidenum">
              <a:rPr lang="en-US" smtClean="0"/>
              <a:pPr/>
              <a:t>4</a:t>
            </a:fld>
            <a:endParaRPr lang="en-US"/>
          </a:p>
        </p:txBody>
      </p:sp>
    </p:spTree>
    <p:extLst>
      <p:ext uri="{BB962C8B-B14F-4D97-AF65-F5344CB8AC3E}">
        <p14:creationId xmlns:p14="http://schemas.microsoft.com/office/powerpoint/2010/main" val="3667186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E:\Pictures\2011_02_15\IMG_05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08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As a Result of Today’s Training</a:t>
            </a:r>
          </a:p>
        </p:txBody>
      </p:sp>
      <p:sp>
        <p:nvSpPr>
          <p:cNvPr id="74755" name="Content Placeholder 2"/>
          <p:cNvSpPr>
            <a:spLocks noGrp="1"/>
          </p:cNvSpPr>
          <p:nvPr>
            <p:ph idx="1"/>
          </p:nvPr>
        </p:nvSpPr>
        <p:spPr/>
        <p:txBody>
          <a:bodyPr/>
          <a:lstStyle/>
          <a:p>
            <a:pPr>
              <a:buFont typeface="Wingdings 3" pitchFamily="18" charset="2"/>
              <a:buNone/>
            </a:pPr>
            <a:r>
              <a:rPr lang="en-US" smtClean="0"/>
              <a:t>What is….</a:t>
            </a:r>
          </a:p>
          <a:p>
            <a:r>
              <a:rPr lang="en-US" smtClean="0"/>
              <a:t>One thing you will stop doing</a:t>
            </a:r>
          </a:p>
          <a:p>
            <a:r>
              <a:rPr lang="en-US" smtClean="0"/>
              <a:t>One thing you will continue to do</a:t>
            </a:r>
          </a:p>
          <a:p>
            <a:r>
              <a:rPr lang="en-US" smtClean="0"/>
              <a:t>One thing you will start doing</a:t>
            </a:r>
          </a:p>
          <a:p>
            <a:endParaRPr lang="en-US"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752600"/>
            <a:ext cx="2590800" cy="3048000"/>
          </a:xfrm>
          <a:prstGeom prst="rect">
            <a:avLst/>
          </a:prstGeom>
        </p:spPr>
      </p:pic>
      <p:sp>
        <p:nvSpPr>
          <p:cNvPr id="3" name="Slide Number Placeholder 2"/>
          <p:cNvSpPr>
            <a:spLocks noGrp="1"/>
          </p:cNvSpPr>
          <p:nvPr>
            <p:ph type="sldNum" sz="quarter" idx="12"/>
          </p:nvPr>
        </p:nvSpPr>
        <p:spPr/>
        <p:txBody>
          <a:bodyPr/>
          <a:lstStyle/>
          <a:p>
            <a:fld id="{4EA84408-0F80-4AC0-A1E3-95E06F217C9A}" type="slidenum">
              <a:rPr lang="en-US" smtClean="0"/>
              <a:pPr/>
              <a:t>41</a:t>
            </a:fld>
            <a:endParaRPr lang="en-US"/>
          </a:p>
        </p:txBody>
      </p:sp>
    </p:spTree>
    <p:extLst>
      <p:ext uri="{BB962C8B-B14F-4D97-AF65-F5344CB8AC3E}">
        <p14:creationId xmlns:p14="http://schemas.microsoft.com/office/powerpoint/2010/main" val="3221719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lgn="ctr">
              <a:buNone/>
            </a:pPr>
            <a:endParaRPr lang="en-US" dirty="0" smtClean="0"/>
          </a:p>
          <a:p>
            <a:pPr marL="0" indent="0" algn="ctr">
              <a:buNone/>
            </a:pPr>
            <a:r>
              <a:rPr lang="en-US" dirty="0" smtClean="0"/>
              <a:t>Karen Westhoff – Tier 1 Consultant </a:t>
            </a:r>
            <a:r>
              <a:rPr lang="en-US" dirty="0" smtClean="0">
                <a:hlinkClick r:id="rId3"/>
              </a:rPr>
              <a:t>kwesthoff@csd.org</a:t>
            </a:r>
            <a:endParaRPr lang="en-US" dirty="0"/>
          </a:p>
          <a:p>
            <a:pPr algn="ctr">
              <a:buNone/>
            </a:pPr>
            <a:r>
              <a:rPr lang="en-US" dirty="0" smtClean="0"/>
              <a:t> 314-692-1252</a:t>
            </a:r>
          </a:p>
          <a:p>
            <a:pPr algn="ctr">
              <a:buNone/>
            </a:pPr>
            <a:r>
              <a:rPr lang="en-US" dirty="0" smtClean="0"/>
              <a:t>Deb Childs Ph.D. </a:t>
            </a:r>
            <a:r>
              <a:rPr lang="en-US" dirty="0"/>
              <a:t>– Tier 2/3 Consultant</a:t>
            </a:r>
          </a:p>
          <a:p>
            <a:pPr algn="ctr">
              <a:buNone/>
            </a:pPr>
            <a:r>
              <a:rPr lang="en-US" dirty="0"/>
              <a:t>    </a:t>
            </a:r>
            <a:r>
              <a:rPr lang="en-US" dirty="0" smtClean="0">
                <a:hlinkClick r:id="rId4"/>
              </a:rPr>
              <a:t>childsde@missouri.edu</a:t>
            </a:r>
            <a:endParaRPr lang="en-US" dirty="0" smtClean="0"/>
          </a:p>
          <a:p>
            <a:pPr algn="ctr">
              <a:buNone/>
            </a:pPr>
            <a:endParaRPr lang="en-US" dirty="0"/>
          </a:p>
          <a:p>
            <a:pPr algn="ctr">
              <a:buNone/>
            </a:pPr>
            <a:endParaRPr lang="en-US" dirty="0" smtClean="0"/>
          </a:p>
        </p:txBody>
      </p:sp>
      <p:sp>
        <p:nvSpPr>
          <p:cNvPr id="5" name="Slide Number Placeholder 4"/>
          <p:cNvSpPr>
            <a:spLocks noGrp="1"/>
          </p:cNvSpPr>
          <p:nvPr>
            <p:ph type="sldNum" sz="quarter" idx="12"/>
          </p:nvPr>
        </p:nvSpPr>
        <p:spPr/>
        <p:txBody>
          <a:bodyPr/>
          <a:lstStyle/>
          <a:p>
            <a:fld id="{4EA84408-0F80-4AC0-A1E3-95E06F217C9A}" type="slidenum">
              <a:rPr lang="en-US" smtClean="0"/>
              <a:pPr/>
              <a:t>42</a:t>
            </a:fld>
            <a:endParaRPr lang="en-US"/>
          </a:p>
        </p:txBody>
      </p:sp>
    </p:spTree>
    <p:extLst>
      <p:ext uri="{BB962C8B-B14F-4D97-AF65-F5344CB8AC3E}">
        <p14:creationId xmlns:p14="http://schemas.microsoft.com/office/powerpoint/2010/main" val="1836685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of Room Arrangements</a:t>
            </a:r>
            <a:endParaRPr lang="en-US" dirty="0"/>
          </a:p>
        </p:txBody>
      </p:sp>
      <p:sp>
        <p:nvSpPr>
          <p:cNvPr id="3" name="Content Placeholder 2"/>
          <p:cNvSpPr>
            <a:spLocks noGrp="1"/>
          </p:cNvSpPr>
          <p:nvPr>
            <p:ph idx="1"/>
          </p:nvPr>
        </p:nvSpPr>
        <p:spPr/>
        <p:txBody>
          <a:bodyPr/>
          <a:lstStyle/>
          <a:p>
            <a:endParaRPr lang="en-US"/>
          </a:p>
        </p:txBody>
      </p:sp>
      <p:pic>
        <p:nvPicPr>
          <p:cNvPr id="51202" name="Picture 2" descr="Classroom Design 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A84408-0F80-4AC0-A1E3-95E06F217C9A}" type="slidenum">
              <a:rPr lang="en-US" smtClean="0"/>
              <a:pPr/>
              <a:t>5</a:t>
            </a:fld>
            <a:endParaRPr lang="en-US"/>
          </a:p>
        </p:txBody>
      </p:sp>
    </p:spTree>
    <p:extLst>
      <p:ext uri="{BB962C8B-B14F-4D97-AF65-F5344CB8AC3E}">
        <p14:creationId xmlns:p14="http://schemas.microsoft.com/office/powerpoint/2010/main" val="1871537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Discussion Activity</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Share with an elbow partner what spaces you have allotted in your room.  How might it be improved?</a:t>
            </a:r>
            <a:endParaRPr lang="en-US" dirty="0">
              <a:solidFill>
                <a:srgbClr val="0070C0"/>
              </a:solidFill>
            </a:endParaRPr>
          </a:p>
        </p:txBody>
      </p:sp>
      <p:pic>
        <p:nvPicPr>
          <p:cNvPr id="4" name="Picture 4" descr="ani-talki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495800"/>
            <a:ext cx="39624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4EA84408-0F80-4AC0-A1E3-95E06F217C9A}" type="slidenum">
              <a:rPr lang="en-US" smtClean="0"/>
              <a:pPr/>
              <a:t>6</a:t>
            </a:fld>
            <a:endParaRPr lang="en-US"/>
          </a:p>
        </p:txBody>
      </p:sp>
    </p:spTree>
    <p:extLst>
      <p:ext uri="{BB962C8B-B14F-4D97-AF65-F5344CB8AC3E}">
        <p14:creationId xmlns:p14="http://schemas.microsoft.com/office/powerpoint/2010/main" val="374517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Seating Arrangements </a:t>
            </a:r>
            <a:endParaRPr lang="en-US" dirty="0"/>
          </a:p>
        </p:txBody>
      </p:sp>
      <p:sp>
        <p:nvSpPr>
          <p:cNvPr id="3" name="Content Placeholder 2"/>
          <p:cNvSpPr>
            <a:spLocks noGrp="1"/>
          </p:cNvSpPr>
          <p:nvPr>
            <p:ph idx="1"/>
          </p:nvPr>
        </p:nvSpPr>
        <p:spPr>
          <a:xfrm>
            <a:off x="457200" y="1621630"/>
            <a:ext cx="8229600" cy="4525963"/>
          </a:xfrm>
        </p:spPr>
        <p:txBody>
          <a:bodyPr/>
          <a:lstStyle/>
          <a:p>
            <a:pPr lvl="1"/>
            <a:r>
              <a:rPr lang="en-US" sz="3600" dirty="0" smtClean="0"/>
              <a:t>Arrange desks to optimize the most frequent style of teaching</a:t>
            </a:r>
          </a:p>
          <a:p>
            <a:pPr lvl="1"/>
            <a:r>
              <a:rPr lang="en-US" sz="3600" dirty="0" smtClean="0"/>
              <a:t>Consider traffic areas and supervision</a:t>
            </a:r>
          </a:p>
          <a:p>
            <a:pPr lvl="1"/>
            <a:endParaRPr lang="en-US" sz="3600" dirty="0" smtClean="0"/>
          </a:p>
          <a:p>
            <a:pPr lvl="1"/>
            <a:endParaRPr lang="en-US" dirty="0" smtClean="0"/>
          </a:p>
          <a:p>
            <a:pPr lvl="1"/>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3810000"/>
            <a:ext cx="5715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EA84408-0F80-4AC0-A1E3-95E06F217C9A}" type="slidenum">
              <a:rPr lang="en-US" smtClean="0"/>
              <a:pPr/>
              <a:t>7</a:t>
            </a:fld>
            <a:endParaRPr lang="en-US"/>
          </a:p>
        </p:txBody>
      </p:sp>
    </p:spTree>
    <p:extLst>
      <p:ext uri="{BB962C8B-B14F-4D97-AF65-F5344CB8AC3E}">
        <p14:creationId xmlns:p14="http://schemas.microsoft.com/office/powerpoint/2010/main" val="2513265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p:cNvSpPr>
          <p:nvPr>
            <p:ph type="title"/>
          </p:nvPr>
        </p:nvSpPr>
        <p:spPr/>
        <p:txBody>
          <a:bodyPr rtlCol="0">
            <a:normAutofit fontScale="90000"/>
          </a:bodyPr>
          <a:lstStyle/>
          <a:p>
            <a:pPr eaLnBrk="1" fontAlgn="auto" hangingPunct="1">
              <a:spcAft>
                <a:spcPts val="0"/>
              </a:spcAft>
              <a:defRPr/>
            </a:pPr>
            <a:r>
              <a:rPr lang="en-US" sz="4600" smtClean="0"/>
              <a:t>Suggested Seating Arrangements</a:t>
            </a:r>
            <a:br>
              <a:rPr lang="en-US" sz="4600" smtClean="0"/>
            </a:br>
            <a:r>
              <a:rPr lang="en-US" sz="4600" smtClean="0"/>
              <a:t> 								</a:t>
            </a:r>
            <a:endParaRPr lang="en-US" sz="1400" smtClean="0"/>
          </a:p>
        </p:txBody>
      </p:sp>
      <p:sp>
        <p:nvSpPr>
          <p:cNvPr id="50179" name="Rectangle 3"/>
          <p:cNvSpPr>
            <a:spLocks noGrp="1"/>
          </p:cNvSpPr>
          <p:nvPr>
            <p:ph idx="1"/>
          </p:nvPr>
        </p:nvSpPr>
        <p:spPr>
          <a:xfrm>
            <a:off x="457200" y="1676400"/>
            <a:ext cx="8382000" cy="4365625"/>
          </a:xfrm>
        </p:spPr>
        <p:txBody>
          <a:bodyPr/>
          <a:lstStyle/>
          <a:p>
            <a:pPr eaLnBrk="1" hangingPunct="1">
              <a:buFont typeface="Wingdings 2" pitchFamily="18" charset="2"/>
              <a:buNone/>
            </a:pPr>
            <a:r>
              <a:rPr lang="en-US" smtClean="0"/>
              <a:t>                                        </a:t>
            </a:r>
          </a:p>
        </p:txBody>
      </p:sp>
      <p:pic>
        <p:nvPicPr>
          <p:cNvPr id="50180" name="Picture 5" descr="FredJones_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2667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FredJones_Fi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95400"/>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8"/>
          <p:cNvSpPr txBox="1">
            <a:spLocks noChangeArrowheads="1"/>
          </p:cNvSpPr>
          <p:nvPr/>
        </p:nvSpPr>
        <p:spPr bwMode="auto">
          <a:xfrm>
            <a:off x="990600" y="5181600"/>
            <a:ext cx="74469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t>An interior loop allows you to work </a:t>
            </a:r>
          </a:p>
          <a:p>
            <a:pPr algn="ctr" eaLnBrk="1" hangingPunct="1"/>
            <a:r>
              <a:rPr lang="en-US"/>
              <a:t>the crowd with the fewest steps.</a:t>
            </a:r>
          </a:p>
          <a:p>
            <a:pPr algn="ctr" eaLnBrk="1" hangingPunct="1"/>
            <a:r>
              <a:rPr lang="en-US"/>
              <a:t>				(Fred Jones)		</a:t>
            </a:r>
            <a:endParaRPr lang="en-US" sz="1400"/>
          </a:p>
        </p:txBody>
      </p:sp>
      <p:sp>
        <p:nvSpPr>
          <p:cNvPr id="2" name="Slide Number Placeholder 1"/>
          <p:cNvSpPr>
            <a:spLocks noGrp="1"/>
          </p:cNvSpPr>
          <p:nvPr>
            <p:ph type="sldNum" sz="quarter" idx="12"/>
          </p:nvPr>
        </p:nvSpPr>
        <p:spPr/>
        <p:txBody>
          <a:bodyPr/>
          <a:lstStyle/>
          <a:p>
            <a:fld id="{4EA84408-0F80-4AC0-A1E3-95E06F217C9A}" type="slidenum">
              <a:rPr lang="en-US" smtClean="0"/>
              <a:pPr/>
              <a:t>8</a:t>
            </a:fld>
            <a:endParaRPr lang="en-US"/>
          </a:p>
        </p:txBody>
      </p:sp>
    </p:spTree>
    <p:extLst>
      <p:ext uri="{BB962C8B-B14F-4D97-AF65-F5344CB8AC3E}">
        <p14:creationId xmlns:p14="http://schemas.microsoft.com/office/powerpoint/2010/main" val="263607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Students</a:t>
            </a:r>
            <a:endParaRPr lang="en-US" dirty="0"/>
          </a:p>
        </p:txBody>
      </p:sp>
      <p:sp>
        <p:nvSpPr>
          <p:cNvPr id="3" name="Content Placeholder 2"/>
          <p:cNvSpPr>
            <a:spLocks noGrp="1"/>
          </p:cNvSpPr>
          <p:nvPr>
            <p:ph idx="1"/>
          </p:nvPr>
        </p:nvSpPr>
        <p:spPr/>
        <p:txBody>
          <a:bodyPr/>
          <a:lstStyle/>
          <a:p>
            <a:r>
              <a:rPr lang="en-US" dirty="0" smtClean="0"/>
              <a:t>How </a:t>
            </a:r>
            <a:r>
              <a:rPr lang="en-US" dirty="0"/>
              <a:t>to quickly move seats into </a:t>
            </a:r>
            <a:r>
              <a:rPr lang="en-US" dirty="0" smtClean="0"/>
              <a:t>cooperative learning groups</a:t>
            </a:r>
          </a:p>
          <a:p>
            <a:r>
              <a:rPr lang="en-US" dirty="0" smtClean="0"/>
              <a:t>How to utilize the break or chill out area</a:t>
            </a:r>
          </a:p>
          <a:p>
            <a:r>
              <a:rPr lang="en-US" dirty="0" smtClean="0"/>
              <a:t>Procedures for independent </a:t>
            </a:r>
            <a:r>
              <a:rPr lang="en-US" dirty="0" err="1" smtClean="0"/>
              <a:t>vs</a:t>
            </a:r>
            <a:r>
              <a:rPr lang="en-US" dirty="0" smtClean="0"/>
              <a:t> group work </a:t>
            </a:r>
          </a:p>
          <a:p>
            <a:endParaRPr lang="en-US" dirty="0" smtClean="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83100"/>
            <a:ext cx="4267200" cy="221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6553200"/>
            <a:ext cx="604653" cy="369332"/>
          </a:xfrm>
          <a:prstGeom prst="rect">
            <a:avLst/>
          </a:prstGeom>
          <a:noFill/>
        </p:spPr>
        <p:txBody>
          <a:bodyPr wrap="none" rtlCol="0">
            <a:spAutoFit/>
          </a:bodyPr>
          <a:lstStyle/>
          <a:p>
            <a:r>
              <a:rPr lang="en-US" dirty="0" smtClean="0"/>
              <a:t>D&amp;K</a:t>
            </a:r>
            <a:endParaRPr lang="en-US" dirty="0"/>
          </a:p>
        </p:txBody>
      </p:sp>
      <p:sp>
        <p:nvSpPr>
          <p:cNvPr id="5" name="Slide Number Placeholder 4"/>
          <p:cNvSpPr>
            <a:spLocks noGrp="1"/>
          </p:cNvSpPr>
          <p:nvPr>
            <p:ph type="sldNum" sz="quarter" idx="12"/>
          </p:nvPr>
        </p:nvSpPr>
        <p:spPr/>
        <p:txBody>
          <a:bodyPr/>
          <a:lstStyle/>
          <a:p>
            <a:fld id="{4EA84408-0F80-4AC0-A1E3-95E06F217C9A}" type="slidenum">
              <a:rPr lang="en-US" smtClean="0"/>
              <a:pPr/>
              <a:t>9</a:t>
            </a:fld>
            <a:endParaRPr lang="en-US"/>
          </a:p>
        </p:txBody>
      </p:sp>
    </p:spTree>
    <p:extLst>
      <p:ext uri="{BB962C8B-B14F-4D97-AF65-F5344CB8AC3E}">
        <p14:creationId xmlns:p14="http://schemas.microsoft.com/office/powerpoint/2010/main" val="958589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3318</Words>
  <Application>Microsoft Office PowerPoint</Application>
  <PresentationFormat>On-screen Show (4:3)</PresentationFormat>
  <Paragraphs>309</Paragraphs>
  <Slides>42</Slides>
  <Notes>33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Organizational Skills </vt:lpstr>
      <vt:lpstr>Outcomes</vt:lpstr>
      <vt:lpstr>Design the Environment to Encourage Appropriate Behavior  </vt:lpstr>
      <vt:lpstr>Design a Functional Physical Layout for the Classroom</vt:lpstr>
      <vt:lpstr>Picture of Room Arrangements</vt:lpstr>
      <vt:lpstr>Discussion Activity</vt:lpstr>
      <vt:lpstr>Consider Seating Arrangements </vt:lpstr>
      <vt:lpstr>Suggested Seating Arrangements          </vt:lpstr>
      <vt:lpstr>Teach Students</vt:lpstr>
      <vt:lpstr>Creating an Organized Classroom</vt:lpstr>
      <vt:lpstr>Creating an Organized Classroom</vt:lpstr>
      <vt:lpstr>Creating an Organized Classroom</vt:lpstr>
      <vt:lpstr>Dealing with Absences</vt:lpstr>
      <vt:lpstr>Reflection Question: Room Design</vt:lpstr>
      <vt:lpstr>Set the Stage for Learning</vt:lpstr>
      <vt:lpstr>Teach Procedures</vt:lpstr>
      <vt:lpstr>Send them out ready </vt:lpstr>
      <vt:lpstr>But I still have Students who are DISORGANIZED!</vt:lpstr>
      <vt:lpstr>Teach and Provide Visuals  for   Student Desk Organization</vt:lpstr>
      <vt:lpstr> Additional Ideas </vt:lpstr>
      <vt:lpstr>Even with additional strategies you still have students who are disorganized?</vt:lpstr>
      <vt:lpstr>Is There a Need?</vt:lpstr>
      <vt:lpstr>Organizational Skills Intervention</vt:lpstr>
      <vt:lpstr>Organizational Skill Intervention</vt:lpstr>
      <vt:lpstr>Steps to Implementation</vt:lpstr>
      <vt:lpstr> Step 1: Program Design (addressed in tier 2 meetings) </vt:lpstr>
      <vt:lpstr>Step 2: Identify/Select Students in Need</vt:lpstr>
      <vt:lpstr>Activity</vt:lpstr>
      <vt:lpstr>Step 3: Develop an Organizational Checklist </vt:lpstr>
      <vt:lpstr>PowerPoint Presentation</vt:lpstr>
      <vt:lpstr>Step 4: Reinforcement System</vt:lpstr>
      <vt:lpstr>Activity Time</vt:lpstr>
      <vt:lpstr>Step 5: Data Management</vt:lpstr>
      <vt:lpstr>Step 6: Plans for Fading</vt:lpstr>
      <vt:lpstr>Step 7: Staff Training</vt:lpstr>
      <vt:lpstr>Step 8: Teaching Students and Involving Parents</vt:lpstr>
      <vt:lpstr>Activity Time</vt:lpstr>
      <vt:lpstr>Organizational Checklist as part of CICO or Mentoring </vt:lpstr>
      <vt:lpstr>PowerPoint Presentation</vt:lpstr>
      <vt:lpstr>PowerPoint Presentation</vt:lpstr>
      <vt:lpstr>As a Result of Today’s Training</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Childsd</dc:creator>
  <cp:lastModifiedBy>Childsd</cp:lastModifiedBy>
  <cp:revision>10</cp:revision>
  <dcterms:created xsi:type="dcterms:W3CDTF">2013-05-01T17:52:46Z</dcterms:created>
  <dcterms:modified xsi:type="dcterms:W3CDTF">2013-05-17T13:05:14Z</dcterms:modified>
</cp:coreProperties>
</file>