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86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6" r:id="rId3"/>
    <p:sldId id="257" r:id="rId4"/>
    <p:sldId id="283" r:id="rId5"/>
    <p:sldId id="307" r:id="rId6"/>
    <p:sldId id="258" r:id="rId7"/>
    <p:sldId id="288" r:id="rId8"/>
    <p:sldId id="294" r:id="rId9"/>
    <p:sldId id="275" r:id="rId10"/>
    <p:sldId id="292" r:id="rId11"/>
    <p:sldId id="260" r:id="rId12"/>
    <p:sldId id="273" r:id="rId13"/>
    <p:sldId id="281" r:id="rId14"/>
    <p:sldId id="259" r:id="rId15"/>
    <p:sldId id="308" r:id="rId16"/>
    <p:sldId id="295" r:id="rId17"/>
    <p:sldId id="310" r:id="rId18"/>
    <p:sldId id="309" r:id="rId19"/>
    <p:sldId id="311" r:id="rId20"/>
    <p:sldId id="265" r:id="rId21"/>
    <p:sldId id="269" r:id="rId22"/>
    <p:sldId id="266" r:id="rId23"/>
    <p:sldId id="268" r:id="rId24"/>
    <p:sldId id="280" r:id="rId25"/>
    <p:sldId id="282" r:id="rId26"/>
    <p:sldId id="261" r:id="rId27"/>
    <p:sldId id="263" r:id="rId28"/>
    <p:sldId id="284" r:id="rId29"/>
    <p:sldId id="264" r:id="rId30"/>
    <p:sldId id="267" r:id="rId31"/>
    <p:sldId id="312" r:id="rId32"/>
    <p:sldId id="271" r:id="rId33"/>
    <p:sldId id="313" r:id="rId34"/>
    <p:sldId id="314" r:id="rId35"/>
    <p:sldId id="315" r:id="rId36"/>
    <p:sldId id="316" r:id="rId37"/>
    <p:sldId id="317" r:id="rId38"/>
    <p:sldId id="304" r:id="rId39"/>
    <p:sldId id="318" r:id="rId4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A0E3F8"/>
    <a:srgbClr val="99CCFF"/>
    <a:srgbClr val="33CCFF"/>
    <a:srgbClr val="66CCFF"/>
    <a:srgbClr val="27BADB"/>
    <a:srgbClr val="1C67BB"/>
    <a:srgbClr val="030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27" autoAdjust="0"/>
    <p:restoredTop sz="86420" autoAdjust="0"/>
  </p:normalViewPr>
  <p:slideViewPr>
    <p:cSldViewPr>
      <p:cViewPr>
        <p:scale>
          <a:sx n="80" d="100"/>
          <a:sy n="80" d="100"/>
        </p:scale>
        <p:origin x="894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46E12BF-4B7B-444E-AB26-41DEBF4B9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821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9C6FF31-8A3E-48C7-8CCA-A580351F5A30}" type="datetimeFigureOut">
              <a:rPr lang="en-US"/>
              <a:pPr>
                <a:defRPr/>
              </a:pPr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1F234B9-B9C8-445A-90E2-EEC3B554F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493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BF7F023-D2B6-475A-B35E-D00ECDC6521D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6129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CC98D3-9FAA-4721-8FCA-0D9F6A06F37E}" type="slidenum">
              <a:rPr lang="en-US" altLang="en-US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2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D046874-C869-44FC-B335-5A2C72260542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03781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AB105A5-2949-4D93-A922-16357A6AF053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16757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0D294C5-7BD0-4641-AA03-7998E6FDF0A1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18802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234B9-B9C8-445A-90E2-EEC3B554FAC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43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ECD19FB2-3AAB-4D03-B13A-2960828C78E3}" type="datetimeFigureOut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2360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89EB1-2839-4B1E-9616-0AE62F14D0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551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BD389EB1-2839-4B1E-9616-0AE62F14D0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333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BD389EB1-2839-4B1E-9616-0AE62F14D0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02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BD389EB1-2839-4B1E-9616-0AE62F14D0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364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89EB1-2839-4B1E-9616-0AE62F14D0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3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89EB1-2839-4B1E-9616-0AE62F14D0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40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A51E-D5AE-4D5C-8D5D-43C16674B0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23141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504C5ACC-8389-46D3-8C28-79F863FC6B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47995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AAA7E-A281-45A2-B89C-B0812BA165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001169"/>
      </p:ext>
    </p:extLst>
  </p:cSld>
  <p:clrMapOvr>
    <a:masterClrMapping/>
  </p:clrMapOvr>
  <p:transition>
    <p:pull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917A6-309F-4BD4-A140-D4D679792A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95561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8494F-2A61-4736-A8D1-F7D2483D41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71452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5FF46-44FC-4EF2-A2BF-4A215243E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299454"/>
      </p:ext>
    </p:extLst>
  </p:cSld>
  <p:clrMapOvr>
    <a:masterClrMapping/>
  </p:clrMapOvr>
  <p:transition>
    <p:pull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BAC11-1ED6-4941-A1F8-46ABA8B39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293647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E05FB96E-9831-4DED-A535-1920C65183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64613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77BD1-4BD5-44F5-A2D4-840C04F649B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34733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41748-9E6D-429C-9301-C7D1C67828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97429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835DC-D60C-4A9E-975A-C6C34929D8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80255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4B963-7177-4A06-83B5-4EA24CC17F6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89390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16134-4917-4164-9241-68FE59BC59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70998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703A0-94D8-4748-8928-D9E26D4CA5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75968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389EB1-2839-4B1E-9616-0AE62F14D0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947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  <p:sldLayoutId id="2147483905" r:id="rId19"/>
    <p:sldLayoutId id="2147483906" r:id="rId20"/>
    <p:sldLayoutId id="2147483907" r:id="rId21"/>
  </p:sldLayoutIdLst>
  <p:transition>
    <p:pull dir="rd"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bmatthews@lebanon.k12.mo.us" TargetMode="External"/><Relationship Id="rId2" Type="http://schemas.openxmlformats.org/officeDocument/2006/relationships/hyperlink" Target="mailto:jslye@lebanon.k12.mo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80025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Look into the Lebanon High School PBIS World</a:t>
            </a:r>
          </a:p>
        </p:txBody>
      </p:sp>
      <p:sp>
        <p:nvSpPr>
          <p:cNvPr id="2" name="Rectangle 1"/>
          <p:cNvSpPr/>
          <p:nvPr/>
        </p:nvSpPr>
        <p:spPr>
          <a:xfrm>
            <a:off x="2927298" y="1516838"/>
            <a:ext cx="2416046" cy="246207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019799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4"/>
                </a:solidFill>
              </a:rPr>
              <a:t>CURVED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4278" y="-70899"/>
            <a:ext cx="2667000" cy="3175475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0695153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4"/>
                </a:solidFill>
              </a:rPr>
              <a:t>PATH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398535" y="3961298"/>
            <a:ext cx="63469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i="1" dirty="0">
                <a:ln/>
                <a:solidFill>
                  <a:schemeClr val="accent4"/>
                </a:solidFill>
              </a:rPr>
              <a:t>STRAIGHT FOCUS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0946" y="3499633"/>
            <a:ext cx="1399422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b="1" dirty="0">
                <a:ln/>
                <a:solidFill>
                  <a:schemeClr val="accent4"/>
                </a:solidFill>
              </a:rPr>
              <a:t>WITH A </a:t>
            </a:r>
          </a:p>
        </p:txBody>
      </p:sp>
      <p:sp>
        <p:nvSpPr>
          <p:cNvPr id="5127" name="TextBox 5"/>
          <p:cNvSpPr txBox="1">
            <a:spLocks noChangeArrowheads="1"/>
          </p:cNvSpPr>
          <p:nvPr/>
        </p:nvSpPr>
        <p:spPr bwMode="auto">
          <a:xfrm>
            <a:off x="2927298" y="447018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4"/>
                </a:solidFill>
                <a:latin typeface="Times" panose="02020603050405020304" pitchFamily="18" charset="0"/>
              </a:rPr>
              <a:t>FOLLOWING 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1"/>
                </a:solidFill>
              </a:rPr>
              <a:t>The PBIS Pyramid at LHS</a:t>
            </a:r>
          </a:p>
        </p:txBody>
      </p:sp>
      <p:pic>
        <p:nvPicPr>
          <p:cNvPr id="34819" name="Picture 22" descr="Rev_SWSy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914400"/>
            <a:ext cx="8686800" cy="5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23"/>
          <p:cNvSpPr txBox="1">
            <a:spLocks noChangeArrowheads="1"/>
          </p:cNvSpPr>
          <p:nvPr/>
        </p:nvSpPr>
        <p:spPr bwMode="auto">
          <a:xfrm>
            <a:off x="307975" y="2133600"/>
            <a:ext cx="1581150" cy="838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Special Education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504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Alternative School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Missouri Options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Privilege Time</a:t>
            </a:r>
            <a:endParaRPr lang="en-US" altLang="en-US" sz="2400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4821" name="Text Box 24"/>
          <p:cNvSpPr txBox="1">
            <a:spLocks noChangeArrowheads="1"/>
          </p:cNvSpPr>
          <p:nvPr/>
        </p:nvSpPr>
        <p:spPr bwMode="auto">
          <a:xfrm>
            <a:off x="6861176" y="3276600"/>
            <a:ext cx="2057400" cy="1138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8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Alternative Suspension Center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8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In School Suspension ‘Block of ISS / Detention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8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Self-Management Center (Short Term)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8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SAT (Student Assistance Team) Referral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8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SOS (Save One Student)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Buzz Time (Check-in </a:t>
            </a:r>
            <a:r>
              <a:rPr lang="en-US" alt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Check-out)</a:t>
            </a:r>
          </a:p>
          <a:p>
            <a:pPr eaLnBrk="1" hangingPunct="1">
              <a:spcBef>
                <a:spcPct val="0"/>
              </a:spcBef>
              <a:buSzPts val="900"/>
              <a:buFont typeface="Wingdings" panose="05000000000000000000" pitchFamily="2" charset="2"/>
              <a:buNone/>
            </a:pPr>
            <a:r>
              <a:rPr lang="en-US" altLang="en-US" sz="800" dirty="0" smtClean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P.A.L.S.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Tardy Sweep	     </a:t>
            </a:r>
            <a:r>
              <a:rPr lang="en-US" altLang="en-US" sz="8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8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PBS Team Services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Privilege Time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4822" name="Text Box 25"/>
          <p:cNvSpPr txBox="1">
            <a:spLocks noChangeArrowheads="1"/>
          </p:cNvSpPr>
          <p:nvPr/>
        </p:nvSpPr>
        <p:spPr bwMode="auto">
          <a:xfrm>
            <a:off x="307975" y="3205163"/>
            <a:ext cx="3200400" cy="1138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ts val="900"/>
              <a:buFont typeface="Wingdings" panose="05000000000000000000" pitchFamily="2" charset="2"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Night School	 	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Required Summer School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Attendance Recovery (Seniors Only)	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Credit Recovery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SAT (Student Assistance Team) Referral	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SOS (Save One Student)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Counselor Watch		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P.A.L.S.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Academic Advisory Lab	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RIB (Resource in Basics)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Tutoring Before/After School (At Risk)	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Check and Connect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Required Tutoring (Administrative Referral)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ARC (Academic Resource Center)	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Privilege Time</a:t>
            </a:r>
            <a:endParaRPr lang="en-US" altLang="en-US" sz="2400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4823" name="Rectangle 26"/>
          <p:cNvSpPr>
            <a:spLocks noChangeArrowheads="1"/>
          </p:cNvSpPr>
          <p:nvPr/>
        </p:nvSpPr>
        <p:spPr bwMode="auto">
          <a:xfrm>
            <a:off x="307975" y="4724400"/>
            <a:ext cx="2590800" cy="1404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8088"/>
          <a:lstStyle>
            <a:lvl1pPr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Preferred Seating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Altered Assignments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Student Conferences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Teacher Proxemics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A+ Peer Tutoring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t"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Bridges Mentors (Freshmen Only)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t"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General Advisory Monitor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t"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Yellow Jacket Code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t"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PBS Matrix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t"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Privilege Time</a:t>
            </a:r>
            <a:endParaRPr lang="en-US" altLang="en-US" sz="2400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4824" name="Rectangle 27"/>
          <p:cNvSpPr>
            <a:spLocks noChangeArrowheads="1"/>
          </p:cNvSpPr>
          <p:nvPr/>
        </p:nvSpPr>
        <p:spPr bwMode="auto">
          <a:xfrm>
            <a:off x="6861175" y="4724400"/>
            <a:ext cx="1981200" cy="1519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8088"/>
          <a:lstStyle>
            <a:lvl1pPr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Preferred Seating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Altered Assignments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Student Conferences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Teacher Proxemics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A+ Peer Tutoring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t"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Bridges Mentors (Freshmen Only)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t"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General Advisory Monitor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t"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Yellow Jacket Code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t"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PBS Matrix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t"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PBS Recognition Programs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t"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Privilege Time</a:t>
            </a:r>
            <a:endParaRPr lang="en-US" altLang="en-US" sz="2400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4825" name="Text Box 28"/>
          <p:cNvSpPr txBox="1">
            <a:spLocks noChangeArrowheads="1"/>
          </p:cNvSpPr>
          <p:nvPr/>
        </p:nvSpPr>
        <p:spPr bwMode="auto">
          <a:xfrm>
            <a:off x="6861175" y="2146300"/>
            <a:ext cx="2057400" cy="76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Out of School Suspension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Social Worker Referral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Juvenile Justice Referral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Mental Health Counseling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Self-Management Center (Long Term)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FBA &amp; BIP	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</a:t>
            </a:r>
            <a:r>
              <a:rPr lang="en-US" alt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Privilege Time</a:t>
            </a:r>
            <a:endParaRPr lang="en-US" altLang="en-US" sz="2400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8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8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8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8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8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8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8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8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8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8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8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48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48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48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48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4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4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34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4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34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4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4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4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34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34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allAtOnce" animBg="1"/>
      <p:bldP spid="34821" grpId="0" build="allAtOnce" animBg="1"/>
      <p:bldP spid="34822" grpId="0" build="allAtOnce" animBg="1"/>
      <p:bldP spid="34823" grpId="0" animBg="1"/>
      <p:bldP spid="34824" grpId="0" build="allAtOnce" animBg="1"/>
      <p:bldP spid="3482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Yellowjacket Code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6477000" cy="3048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dirty="0" smtClean="0"/>
              <a:t>As a Student at LHS, I will be . . .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lvl="1" eaLnBrk="1" hangingPunct="1"/>
            <a:r>
              <a:rPr lang="en-US" altLang="en-US" sz="3200" dirty="0" smtClean="0"/>
              <a:t>Safe</a:t>
            </a:r>
          </a:p>
          <a:p>
            <a:pPr marL="457200" lvl="1" indent="0" eaLnBrk="1" hangingPunct="1">
              <a:buNone/>
            </a:pPr>
            <a:endParaRPr lang="en-US" altLang="en-US" sz="3200" dirty="0" smtClean="0"/>
          </a:p>
          <a:p>
            <a:pPr lvl="1" eaLnBrk="1" hangingPunct="1"/>
            <a:r>
              <a:rPr lang="en-US" altLang="en-US" sz="3200" dirty="0" smtClean="0"/>
              <a:t>Responsible</a:t>
            </a:r>
          </a:p>
          <a:p>
            <a:pPr marL="457200" lvl="1" indent="0" eaLnBrk="1" hangingPunct="1">
              <a:buNone/>
            </a:pPr>
            <a:endParaRPr lang="en-US" altLang="en-US" sz="3200" dirty="0" smtClean="0"/>
          </a:p>
          <a:p>
            <a:pPr lvl="1" eaLnBrk="1" hangingPunct="1"/>
            <a:r>
              <a:rPr lang="en-US" altLang="en-US" sz="3200" dirty="0" smtClean="0"/>
              <a:t>Respectful</a:t>
            </a:r>
          </a:p>
          <a:p>
            <a:pPr marL="457200" lvl="1" indent="0" eaLnBrk="1" hangingPunct="1">
              <a:buNone/>
            </a:pPr>
            <a:endParaRPr lang="en-US" altLang="en-US" sz="3200" dirty="0" smtClean="0"/>
          </a:p>
          <a:p>
            <a:pPr lvl="1" eaLnBrk="1" hangingPunct="1"/>
            <a:r>
              <a:rPr lang="en-US" altLang="en-US" sz="3200" dirty="0" smtClean="0"/>
              <a:t>A Learner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684" y="1447800"/>
            <a:ext cx="4157832" cy="533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Posting Expectations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462463" y="2209800"/>
            <a:ext cx="4681537" cy="3581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smtClean="0"/>
              <a:t>Posters in Classrooms</a:t>
            </a:r>
          </a:p>
          <a:p>
            <a:pPr eaLnBrk="1" hangingPunct="1"/>
            <a:r>
              <a:rPr lang="en-US" altLang="en-US" sz="2400" smtClean="0"/>
              <a:t>Posters in All Common Areas</a:t>
            </a:r>
          </a:p>
          <a:p>
            <a:pPr eaLnBrk="1" hangingPunct="1"/>
            <a:r>
              <a:rPr lang="en-US" altLang="en-US" sz="2400" smtClean="0"/>
              <a:t>Large Framed Posters in Some Common Areas</a:t>
            </a:r>
          </a:p>
          <a:p>
            <a:pPr eaLnBrk="1" hangingPunct="1"/>
            <a:r>
              <a:rPr lang="en-US" altLang="en-US" sz="2400" smtClean="0"/>
              <a:t>Banners in All Common Areas</a:t>
            </a:r>
          </a:p>
          <a:p>
            <a:pPr eaLnBrk="1" hangingPunct="1"/>
            <a:r>
              <a:rPr lang="en-US" altLang="en-US" sz="2400" smtClean="0"/>
              <a:t>Banners at Major Activities</a:t>
            </a:r>
          </a:p>
          <a:p>
            <a:pPr eaLnBrk="1" hangingPunct="1"/>
            <a:r>
              <a:rPr lang="en-US" altLang="en-US" sz="2400" smtClean="0"/>
              <a:t>Sign Outside of Main Entrance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14450"/>
            <a:ext cx="3846909" cy="4401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Student Handbook</a:t>
            </a:r>
          </a:p>
        </p:txBody>
      </p:sp>
      <p:grpSp>
        <p:nvGrpSpPr>
          <p:cNvPr id="19459" name="Group 9"/>
          <p:cNvGrpSpPr>
            <a:grpSpLocks/>
          </p:cNvGrpSpPr>
          <p:nvPr/>
        </p:nvGrpSpPr>
        <p:grpSpPr bwMode="auto">
          <a:xfrm>
            <a:off x="4357688" y="1476375"/>
            <a:ext cx="4706937" cy="5257800"/>
            <a:chOff x="2709" y="930"/>
            <a:chExt cx="2965" cy="3312"/>
          </a:xfrm>
        </p:grpSpPr>
        <p:sp>
          <p:nvSpPr>
            <p:cNvPr id="19461" name="Rectangle 8"/>
            <p:cNvSpPr>
              <a:spLocks noChangeArrowheads="1"/>
            </p:cNvSpPr>
            <p:nvPr/>
          </p:nvSpPr>
          <p:spPr bwMode="auto">
            <a:xfrm>
              <a:off x="2709" y="930"/>
              <a:ext cx="2965" cy="331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3042B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3042B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3042B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9462" name="Rectangle 5"/>
            <p:cNvSpPr>
              <a:spLocks noChangeArrowheads="1"/>
            </p:cNvSpPr>
            <p:nvPr/>
          </p:nvSpPr>
          <p:spPr bwMode="auto">
            <a:xfrm>
              <a:off x="3123" y="1024"/>
              <a:ext cx="213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3042B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3042B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3042B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Lebanon High School</a:t>
              </a:r>
              <a:endParaRPr lang="en-US" altLang="en-US" sz="1100" dirty="0">
                <a:solidFill>
                  <a:schemeClr val="bg1"/>
                </a:solidFill>
                <a:latin typeface="Times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Lebanon Technology &amp; Career Center</a:t>
              </a:r>
              <a:endParaRPr lang="en-US" altLang="en-US" sz="1100" dirty="0">
                <a:solidFill>
                  <a:schemeClr val="bg1"/>
                </a:solidFill>
                <a:latin typeface="Times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Student Handbook and Planner</a:t>
              </a:r>
              <a:endParaRPr lang="en-US" altLang="en-US" sz="1100" dirty="0">
                <a:solidFill>
                  <a:schemeClr val="bg1"/>
                </a:solidFill>
                <a:latin typeface="Times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chemeClr val="bg1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2014-2015</a:t>
              </a:r>
              <a:endParaRPr lang="en-US" altLang="en-US" sz="1100" dirty="0">
                <a:solidFill>
                  <a:schemeClr val="bg1"/>
                </a:solidFill>
                <a:latin typeface="Times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>
                <a:solidFill>
                  <a:schemeClr val="bg1"/>
                </a:solidFill>
                <a:latin typeface="Times" panose="02020603050405020304" pitchFamily="18" charset="0"/>
              </a:endParaRPr>
            </a:p>
          </p:txBody>
        </p:sp>
        <p:pic>
          <p:nvPicPr>
            <p:cNvPr id="19463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1488"/>
              <a:ext cx="100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Rectangle 6"/>
            <p:cNvSpPr>
              <a:spLocks noChangeArrowheads="1"/>
            </p:cNvSpPr>
            <p:nvPr/>
          </p:nvSpPr>
          <p:spPr bwMode="auto">
            <a:xfrm>
              <a:off x="3033" y="2680"/>
              <a:ext cx="2289" cy="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tabLst>
                  <a:tab pos="457200" algn="r"/>
                  <a:tab pos="2743200" algn="ctr"/>
                  <a:tab pos="5486400" algn="r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eaLnBrk="0" hangingPunct="0">
                <a:tabLst>
                  <a:tab pos="457200" algn="r"/>
                  <a:tab pos="2743200" algn="ctr"/>
                  <a:tab pos="5486400" algn="r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eaLnBrk="0" hangingPunct="0">
                <a:tabLst>
                  <a:tab pos="457200" algn="r"/>
                  <a:tab pos="2743200" algn="ctr"/>
                  <a:tab pos="5486400" algn="r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eaLnBrk="0" hangingPunct="0">
                <a:tabLst>
                  <a:tab pos="457200" algn="r"/>
                  <a:tab pos="2743200" algn="ctr"/>
                  <a:tab pos="5486400" algn="r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eaLnBrk="0" hangingPunct="0">
                <a:tabLst>
                  <a:tab pos="457200" algn="r"/>
                  <a:tab pos="2743200" algn="ctr"/>
                  <a:tab pos="5486400" algn="r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r"/>
                  <a:tab pos="2743200" algn="ctr"/>
                  <a:tab pos="5486400" algn="r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r"/>
                  <a:tab pos="2743200" algn="ctr"/>
                  <a:tab pos="5486400" algn="r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r"/>
                  <a:tab pos="2743200" algn="ctr"/>
                  <a:tab pos="5486400" algn="r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r"/>
                  <a:tab pos="2743200" algn="ctr"/>
                  <a:tab pos="5486400" algn="r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“</a:t>
              </a:r>
              <a:r>
                <a:rPr lang="en-US" altLang="en-US" sz="1200" b="1" dirty="0" smtClean="0">
                  <a:solidFill>
                    <a:schemeClr val="bg1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Buzz”</a:t>
              </a:r>
              <a:endParaRPr lang="en-US" altLang="en-US" sz="1100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altLang="en-US" sz="1000" b="1" dirty="0" smtClean="0">
                  <a:solidFill>
                    <a:schemeClr val="bg1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Home of the </a:t>
              </a:r>
              <a:r>
                <a:rPr lang="en-US" altLang="en-US" sz="1000" b="1" dirty="0" err="1" smtClean="0">
                  <a:solidFill>
                    <a:schemeClr val="bg1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Yellowjackets</a:t>
              </a:r>
              <a:endParaRPr lang="en-US" altLang="en-US" sz="1100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altLang="en-US" sz="1000" dirty="0" smtClean="0">
                  <a:solidFill>
                    <a:schemeClr val="bg1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Lebanon High School</a:t>
              </a:r>
              <a:endParaRPr lang="en-US" altLang="en-US" sz="1100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altLang="en-US" sz="1000" dirty="0" smtClean="0">
                  <a:solidFill>
                    <a:schemeClr val="bg1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777 Brice</a:t>
              </a:r>
              <a:endParaRPr lang="en-US" altLang="en-US" sz="1100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altLang="en-US" sz="1000" dirty="0" smtClean="0">
                  <a:solidFill>
                    <a:schemeClr val="bg1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Lebanon, Missouri</a:t>
              </a:r>
              <a:endParaRPr lang="en-US" altLang="en-US" sz="1100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altLang="en-US" sz="1000" dirty="0" smtClean="0">
                  <a:solidFill>
                    <a:schemeClr val="bg1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(417) 532-9144</a:t>
              </a:r>
              <a:endParaRPr lang="en-US" altLang="en-US" sz="1100" dirty="0" smtClean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  <a:defRPr/>
              </a:pPr>
              <a:r>
                <a:rPr lang="en-US" altLang="en-US" sz="1200" b="1" dirty="0" smtClean="0">
                  <a:solidFill>
                    <a:schemeClr val="bg1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Dr. Duane </a:t>
              </a:r>
              <a:r>
                <a:rPr lang="en-US" altLang="en-US" sz="1200" b="1" dirty="0" err="1" smtClean="0">
                  <a:solidFill>
                    <a:schemeClr val="bg1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Widhalm</a:t>
              </a:r>
              <a:r>
                <a:rPr lang="en-US" altLang="en-US" sz="1200" b="1" dirty="0" smtClean="0">
                  <a:solidFill>
                    <a:schemeClr val="bg1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, Superintendent</a:t>
              </a:r>
              <a:endParaRPr lang="en-US" altLang="en-US" sz="1100" dirty="0" smtClean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  <a:defRPr/>
              </a:pPr>
              <a:r>
                <a:rPr lang="en-US" altLang="en-US" sz="1200" b="1" dirty="0" smtClean="0">
                  <a:solidFill>
                    <a:schemeClr val="bg1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Mr. Kevin Lowery, Principal</a:t>
              </a:r>
              <a:endParaRPr lang="en-US" altLang="en-US" sz="1100" dirty="0" smtClean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  <a:defRPr/>
              </a:pPr>
              <a:r>
                <a:rPr lang="en-US" altLang="en-US" sz="1200" b="1" dirty="0" smtClean="0">
                  <a:solidFill>
                    <a:schemeClr val="bg1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Mr. Rick </a:t>
              </a:r>
              <a:r>
                <a:rPr lang="en-US" altLang="en-US" sz="1200" b="1" dirty="0" err="1" smtClean="0">
                  <a:solidFill>
                    <a:schemeClr val="bg1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Talbott</a:t>
              </a:r>
              <a:r>
                <a:rPr lang="en-US" altLang="en-US" sz="1200" b="1" dirty="0" smtClean="0">
                  <a:solidFill>
                    <a:schemeClr val="bg1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, Assistant Principal</a:t>
              </a:r>
              <a:endParaRPr lang="en-US" altLang="en-US" sz="1100" dirty="0" smtClean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  <a:defRPr/>
              </a:pPr>
              <a:r>
                <a:rPr lang="en-US" altLang="en-US" sz="1200" b="1" dirty="0" smtClean="0">
                  <a:solidFill>
                    <a:schemeClr val="bg1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Mr. Bob Matthews, Assistant Principal</a:t>
              </a:r>
            </a:p>
            <a:p>
              <a:pPr marL="171450" indent="-171450">
                <a:buFont typeface="Wingdings" panose="05000000000000000000" pitchFamily="2" charset="2"/>
                <a:buChar char="v"/>
                <a:defRPr/>
              </a:pPr>
              <a:r>
                <a:rPr lang="en-US" altLang="en-US" sz="1200" b="1" dirty="0" smtClean="0">
                  <a:solidFill>
                    <a:schemeClr val="bg1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Mrs. Kim Lloyd, Assistant Principal</a:t>
              </a:r>
              <a:endParaRPr lang="en-US" altLang="en-US" sz="1100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n-US" altLang="en-US" dirty="0" smtClean="0"/>
            </a:p>
          </p:txBody>
        </p:sp>
      </p:grp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0" y="1429708"/>
            <a:ext cx="43434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143000" algn="l"/>
              </a:tabLst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143000" algn="l"/>
              </a:tabLst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143000" algn="l"/>
              </a:tabLst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143000" algn="l"/>
              </a:tabLst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143000" algn="l"/>
              </a:tabLst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tx1"/>
                </a:solidFill>
              </a:rPr>
              <a:t>Positive Behavior Support (</a:t>
            </a:r>
            <a:r>
              <a:rPr lang="en-US" altLang="en-US" sz="2200" b="1" dirty="0" smtClean="0">
                <a:solidFill>
                  <a:schemeClr val="tx1"/>
                </a:solidFill>
              </a:rPr>
              <a:t>PBIS</a:t>
            </a:r>
            <a:r>
              <a:rPr lang="en-US" altLang="en-US" sz="2200" b="1" dirty="0">
                <a:solidFill>
                  <a:schemeClr val="tx1"/>
                </a:solidFill>
              </a:rPr>
              <a:t>)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00" b="1" dirty="0" err="1">
                <a:solidFill>
                  <a:schemeClr val="tx1"/>
                </a:solidFill>
              </a:rPr>
              <a:t>Yellowjacket</a:t>
            </a:r>
            <a:r>
              <a:rPr lang="en-US" altLang="en-US" sz="2300" b="1" dirty="0">
                <a:solidFill>
                  <a:schemeClr val="tx1"/>
                </a:solidFill>
              </a:rPr>
              <a:t> Code</a:t>
            </a:r>
            <a:endParaRPr lang="en-US" altLang="en-US" sz="2300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3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chemeClr val="tx1"/>
                </a:solidFill>
              </a:rPr>
              <a:t>Lebanon High School promotes and emphasizes </a:t>
            </a:r>
            <a:r>
              <a:rPr lang="en-US" altLang="en-US" sz="2300" dirty="0" smtClean="0">
                <a:solidFill>
                  <a:schemeClr val="tx1"/>
                </a:solidFill>
              </a:rPr>
              <a:t>PBIS</a:t>
            </a:r>
            <a:r>
              <a:rPr lang="en-US" altLang="en-US" sz="2300" dirty="0">
                <a:solidFill>
                  <a:schemeClr val="tx1"/>
                </a:solidFill>
              </a:rPr>
              <a:t>. The school-wide expectations for all students are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3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As a student at Lebanon High School: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I am Respectful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I am Responsible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I am Safe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I am a Learner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Tardy Sweep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8001000" cy="4876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Initiated by Administration</a:t>
            </a:r>
          </a:p>
          <a:p>
            <a:pPr eaLnBrk="1" hangingPunct="1"/>
            <a:r>
              <a:rPr lang="en-US" altLang="en-US" sz="2400" dirty="0" smtClean="0"/>
              <a:t>Voted on by Teachers</a:t>
            </a:r>
          </a:p>
          <a:p>
            <a:pPr eaLnBrk="1" hangingPunct="1"/>
            <a:r>
              <a:rPr lang="en-US" altLang="en-US" sz="2400" dirty="0" smtClean="0"/>
              <a:t>Established Universal Expectation</a:t>
            </a:r>
          </a:p>
          <a:p>
            <a:pPr eaLnBrk="1" hangingPunct="1"/>
            <a:r>
              <a:rPr lang="en-US" altLang="en-US" sz="2400" dirty="0" smtClean="0"/>
              <a:t>Upheld Procedure</a:t>
            </a:r>
          </a:p>
          <a:p>
            <a:pPr lvl="1" eaLnBrk="1" hangingPunct="1"/>
            <a:r>
              <a:rPr lang="en-US" altLang="en-US" sz="2400" dirty="0" smtClean="0"/>
              <a:t>Tardy Bell Rings</a:t>
            </a:r>
          </a:p>
          <a:p>
            <a:pPr lvl="1" eaLnBrk="1" hangingPunct="1"/>
            <a:r>
              <a:rPr lang="en-US" altLang="en-US" sz="2400" dirty="0" smtClean="0"/>
              <a:t>Teachers “Sweep” Students to Cafeteria/Library</a:t>
            </a:r>
          </a:p>
          <a:p>
            <a:pPr lvl="1" eaLnBrk="1" hangingPunct="1"/>
            <a:r>
              <a:rPr lang="en-US" altLang="en-US" sz="2400" dirty="0" smtClean="0"/>
              <a:t>Students Complete Tardy Form</a:t>
            </a:r>
          </a:p>
          <a:p>
            <a:pPr lvl="1" eaLnBrk="1" hangingPunct="1"/>
            <a:r>
              <a:rPr lang="en-US" altLang="en-US" sz="2400" dirty="0" smtClean="0"/>
              <a:t>Teachers Escort Students to Class</a:t>
            </a:r>
          </a:p>
          <a:p>
            <a:pPr lvl="1" eaLnBrk="1" hangingPunct="1"/>
            <a:r>
              <a:rPr lang="en-US" altLang="en-US" sz="2400" dirty="0" smtClean="0"/>
              <a:t>Office Enters All </a:t>
            </a:r>
            <a:r>
              <a:rPr lang="en-US" altLang="en-US" sz="2400" dirty="0" err="1" smtClean="0"/>
              <a:t>Tardies</a:t>
            </a:r>
            <a:r>
              <a:rPr lang="en-US" altLang="en-US" sz="2400" dirty="0" smtClean="0"/>
              <a:t> into Attendance Program</a:t>
            </a:r>
          </a:p>
          <a:p>
            <a:pPr lvl="1" eaLnBrk="1" hangingPunct="1"/>
            <a:r>
              <a:rPr lang="en-US" altLang="en-US" sz="2400" dirty="0" smtClean="0"/>
              <a:t>Office Administers All Detentions, Etc.</a:t>
            </a:r>
          </a:p>
          <a:p>
            <a:pPr lvl="1" eaLnBrk="1" hangingPunct="1"/>
            <a:r>
              <a:rPr lang="en-US" altLang="en-US" sz="2000" dirty="0" smtClean="0"/>
              <a:t>Tabulated Results: Data, Data, Data!</a:t>
            </a:r>
          </a:p>
        </p:txBody>
      </p:sp>
      <p:pic>
        <p:nvPicPr>
          <p:cNvPr id="29701" name="Picture 5" descr="C:\Documents and Settings\Jessica\Application Data\Microsoft\Media Catalog\Downloaded Clips\cl71\j028390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0163"/>
            <a:ext cx="1417637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Tier III Interventions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Functional Behavior Assessments </a:t>
            </a:r>
          </a:p>
          <a:p>
            <a:pPr>
              <a:buFontTx/>
              <a:buNone/>
            </a:pPr>
            <a:r>
              <a:rPr lang="en-US" altLang="en-US" sz="2800" smtClean="0"/>
              <a:t>   and Behavior Improvement Plans</a:t>
            </a:r>
          </a:p>
          <a:p>
            <a:pPr lvl="1"/>
            <a:r>
              <a:rPr lang="en-US" altLang="en-US" sz="2400" smtClean="0"/>
              <a:t>Overview</a:t>
            </a:r>
          </a:p>
          <a:p>
            <a:pPr lvl="1"/>
            <a:r>
              <a:rPr lang="en-US" altLang="en-US" sz="2400" smtClean="0"/>
              <a:t>Team Members</a:t>
            </a:r>
          </a:p>
          <a:p>
            <a:pPr lvl="1"/>
            <a:r>
              <a:rPr lang="en-US" altLang="en-US" sz="2400" smtClean="0"/>
              <a:t>Student Selection</a:t>
            </a:r>
          </a:p>
          <a:p>
            <a:pPr lvl="1"/>
            <a:r>
              <a:rPr lang="en-US" altLang="en-US" sz="2400" smtClean="0"/>
              <a:t>Data Collection</a:t>
            </a:r>
          </a:p>
          <a:p>
            <a:endParaRPr lang="en-US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altLang="en-US" sz="4000" smtClean="0"/>
              <a:t>Tier II Interventions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447800"/>
            <a:ext cx="7772400" cy="5181600"/>
          </a:xfrm>
        </p:spPr>
        <p:txBody>
          <a:bodyPr/>
          <a:lstStyle/>
          <a:p>
            <a:r>
              <a:rPr lang="en-US" altLang="en-US" sz="2800" dirty="0" smtClean="0"/>
              <a:t>Academic Lab(Check-and-Connect)</a:t>
            </a:r>
          </a:p>
          <a:p>
            <a:pPr lvl="1"/>
            <a:r>
              <a:rPr lang="en-US" altLang="en-US" sz="2400" dirty="0" smtClean="0"/>
              <a:t>Academic Lab Teacher mentors struggling students</a:t>
            </a:r>
          </a:p>
          <a:p>
            <a:pPr marL="457200" lvl="1" indent="0">
              <a:buNone/>
            </a:pPr>
            <a:endParaRPr lang="en-US" altLang="en-US" sz="2400" dirty="0" smtClean="0"/>
          </a:p>
          <a:p>
            <a:pPr lvl="1"/>
            <a:r>
              <a:rPr lang="en-US" altLang="en-US" sz="2400" dirty="0" smtClean="0"/>
              <a:t>Makes Contact with PBIS team member for additional support</a:t>
            </a:r>
          </a:p>
          <a:p>
            <a:pPr marL="457200" lvl="1" indent="0">
              <a:buNone/>
            </a:pPr>
            <a:endParaRPr lang="en-US" altLang="en-US" sz="2400" dirty="0" smtClean="0"/>
          </a:p>
          <a:p>
            <a:pPr lvl="1"/>
            <a:r>
              <a:rPr lang="en-US" altLang="en-US" sz="2400" dirty="0" smtClean="0"/>
              <a:t>Data Collection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324600" y="3484562"/>
            <a:ext cx="2438400" cy="3144838"/>
            <a:chOff x="3146" y="6692"/>
            <a:chExt cx="5917" cy="7380"/>
          </a:xfrm>
        </p:grpSpPr>
        <p:pic>
          <p:nvPicPr>
            <p:cNvPr id="33797" name="Picture 5" descr="T-shirt Logo"/>
            <p:cNvPicPr>
              <a:picLocks noChangeAspect="1" noChangeArrowheads="1"/>
            </p:cNvPicPr>
            <p:nvPr/>
          </p:nvPicPr>
          <p:blipFill>
            <a:blip r:embed="rId2" cstate="print">
              <a:lum bright="12000" contrast="46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" y="6724"/>
              <a:ext cx="5885" cy="7316"/>
            </a:xfrm>
            <a:prstGeom prst="roundRect">
              <a:avLst>
                <a:gd name="adj" fmla="val 16667"/>
              </a:avLst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3146" y="6692"/>
              <a:ext cx="5880" cy="738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3042B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3042B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3042B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23582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Jacket Success Center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Jacket Success Center Procedure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mtClean="0"/>
          </a:p>
          <a:p>
            <a:pPr lvl="1" eaLnBrk="1" hangingPunct="1"/>
            <a:r>
              <a:rPr lang="en-US" altLang="en-US" smtClean="0"/>
              <a:t>Students must come to JSC with the appropriate referral filled out. 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	( Forms are in Tier II Support folder on S Drive)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pPr lvl="1" eaLnBrk="1" hangingPunct="1"/>
            <a:r>
              <a:rPr lang="en-US" altLang="en-US" smtClean="0"/>
              <a:t>Send student(s) down with work/tests and the JSC referral form completely filled out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JSC is and What It Is not!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5775"/>
            <a:ext cx="3886200" cy="5524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it is</a:t>
            </a:r>
          </a:p>
          <a:p>
            <a:pPr marL="0" indent="0">
              <a:buFontTx/>
              <a:buNone/>
              <a:defRPr/>
            </a:pPr>
            <a:endParaRPr lang="en-US" sz="1100" dirty="0" smtClean="0"/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It is open all blocks</a:t>
            </a:r>
          </a:p>
          <a:p>
            <a:pPr marL="457200" lvl="1" indent="0">
              <a:buFontTx/>
              <a:buNone/>
              <a:defRPr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It is for students who may need an alternate environment to be successful</a:t>
            </a:r>
          </a:p>
          <a:p>
            <a:pPr marL="457200" lvl="1" indent="0">
              <a:buFontTx/>
              <a:buNone/>
              <a:defRPr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It is a center for make-up tests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828800"/>
            <a:ext cx="4572000" cy="407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Trebuchet MS" panose="020B0603020202020204" pitchFamily="34" charset="0"/>
              </a:rPr>
              <a:t>What it is not</a:t>
            </a:r>
          </a:p>
          <a:p>
            <a:pPr>
              <a:defRPr/>
            </a:pPr>
            <a:endParaRPr lang="en-US" sz="1100" dirty="0"/>
          </a:p>
          <a:p>
            <a:pPr marL="914400" lvl="1" indent="-457200"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Trebuchet MS" panose="020B0603020202020204" pitchFamily="34" charset="0"/>
              </a:rPr>
              <a:t>JSC is </a:t>
            </a:r>
            <a:r>
              <a:rPr lang="en-US" dirty="0" smtClean="0">
                <a:latin typeface="Trebuchet MS" panose="020B0603020202020204" pitchFamily="34" charset="0"/>
              </a:rPr>
              <a:t>NOT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</a:rPr>
              <a:t>an alternative to ISS, Detention, timeouts, or a place to send students when you need a break from them.</a:t>
            </a:r>
          </a:p>
          <a:p>
            <a:pPr>
              <a:defRPr/>
            </a:pPr>
            <a:endParaRPr lang="en-US" dirty="0">
              <a:latin typeface="Trebuchet MS" panose="020B0603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Trebuchet MS" panose="020B0603020202020204" pitchFamily="34" charset="0"/>
              </a:rPr>
              <a:t>JSC is not a place for punishment, it is a place for support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Presented by . . .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28600" y="3962400"/>
            <a:ext cx="883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700"/>
          </a:p>
        </p:txBody>
      </p:sp>
      <p:pic>
        <p:nvPicPr>
          <p:cNvPr id="6148" name="Picture 4" descr="C:\Documents and Settings\Jessica\Application Data\Microsoft\Media Catalog\Downloaded Clips\cl0\AG00293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1524000"/>
            <a:ext cx="1989137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3981133"/>
            <a:ext cx="7391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54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Lebanon High School</a:t>
            </a:r>
            <a:endParaRPr lang="en-US" sz="54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150" name="TextBox 2"/>
          <p:cNvSpPr txBox="1">
            <a:spLocks noChangeArrowheads="1"/>
          </p:cNvSpPr>
          <p:nvPr/>
        </p:nvSpPr>
        <p:spPr bwMode="auto">
          <a:xfrm>
            <a:off x="1447800" y="5132388"/>
            <a:ext cx="6553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</a:rPr>
              <a:t>Bob Matthews- PBIS HS Administrator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</a:rPr>
              <a:t>Dan Pitts- Counselor- Tier II and Tier III Liaison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</a:rPr>
              <a:t>Amanda Goodwin- PBIS Team Member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</a:rPr>
              <a:t>Justin Slye- PBIS HS Coach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5400" smtClean="0"/>
              <a:t>Student </a:t>
            </a:r>
            <a:r>
              <a:rPr lang="en-US" altLang="en-US" sz="6000" smtClean="0"/>
              <a:t>Recognition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idx="1"/>
          </p:nvPr>
        </p:nvSpPr>
        <p:spPr>
          <a:xfrm>
            <a:off x="76200" y="2209800"/>
            <a:ext cx="8839200" cy="4800600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Jacket Grams</a:t>
            </a:r>
          </a:p>
          <a:p>
            <a:pPr eaLnBrk="1" hangingPunct="1"/>
            <a:r>
              <a:rPr lang="en-US" altLang="en-US" sz="4400" dirty="0" smtClean="0"/>
              <a:t>Buzz Bucks</a:t>
            </a:r>
          </a:p>
          <a:p>
            <a:pPr eaLnBrk="1" hangingPunct="1"/>
            <a:r>
              <a:rPr lang="en-US" altLang="en-US" sz="4400" dirty="0" smtClean="0"/>
              <a:t>STAR </a:t>
            </a:r>
          </a:p>
          <a:p>
            <a:pPr eaLnBrk="1" hangingPunct="1"/>
            <a:r>
              <a:rPr lang="en-US" altLang="en-US" sz="4400" dirty="0" smtClean="0"/>
              <a:t>Jacket Time</a:t>
            </a:r>
          </a:p>
          <a:p>
            <a:pPr eaLnBrk="1" hangingPunct="1"/>
            <a:r>
              <a:rPr lang="en-US" altLang="en-US" sz="4400" dirty="0" smtClean="0"/>
              <a:t>Student of the Week</a:t>
            </a:r>
          </a:p>
        </p:txBody>
      </p:sp>
      <p:pic>
        <p:nvPicPr>
          <p:cNvPr id="30724" name="Picture 4" descr="C:\Documents and Settings\Jessica\Application Data\Microsoft\Media Catalog\Downloaded Clips\cl73\j028892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22098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Jacket Grams</a:t>
            </a:r>
          </a:p>
        </p:txBody>
      </p:sp>
      <p:pic>
        <p:nvPicPr>
          <p:cNvPr id="7" name="ClipArt Placeholder 6" descr="Jacket Gram.jpg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5044" y="1143000"/>
            <a:ext cx="3545209" cy="5486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79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2438400"/>
            <a:ext cx="4724400" cy="3124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/>
              <a:t>Postcard Recognition</a:t>
            </a:r>
          </a:p>
          <a:p>
            <a:pPr eaLnBrk="1" hangingPunct="1"/>
            <a:r>
              <a:rPr lang="en-US" altLang="en-US" sz="2800" dirty="0" smtClean="0"/>
              <a:t>Written by Teachers</a:t>
            </a:r>
          </a:p>
          <a:p>
            <a:pPr eaLnBrk="1" hangingPunct="1"/>
            <a:r>
              <a:rPr lang="en-US" altLang="en-US" sz="2800" dirty="0" smtClean="0"/>
              <a:t>Sent Home via Mail</a:t>
            </a:r>
          </a:p>
          <a:p>
            <a:pPr eaLnBrk="1" hangingPunct="1"/>
            <a:r>
              <a:rPr lang="en-US" altLang="en-US" sz="2800" dirty="0" smtClean="0"/>
              <a:t>Presented in Class</a:t>
            </a:r>
          </a:p>
          <a:p>
            <a:pPr eaLnBrk="1" hangingPunct="1"/>
            <a:r>
              <a:rPr lang="en-US" altLang="en-US" sz="2800" dirty="0" smtClean="0"/>
              <a:t>Team Sends at Least Four Each Month to Faculty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Buzz Bucks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114800" cy="5029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Given by Teachers and Administrators</a:t>
            </a:r>
          </a:p>
          <a:p>
            <a:pPr eaLnBrk="1" hangingPunct="1"/>
            <a:r>
              <a:rPr lang="en-US" altLang="en-US" sz="2800" dirty="0" smtClean="0"/>
              <a:t>Received by Students for . . . </a:t>
            </a:r>
          </a:p>
          <a:p>
            <a:pPr lvl="1" eaLnBrk="1" hangingPunct="1"/>
            <a:r>
              <a:rPr lang="en-US" altLang="en-US" sz="2400" dirty="0" smtClean="0"/>
              <a:t>Meeting Expectations Consistently</a:t>
            </a:r>
          </a:p>
          <a:p>
            <a:pPr lvl="1" eaLnBrk="1" hangingPunct="1"/>
            <a:r>
              <a:rPr lang="en-US" altLang="en-US" sz="2400" dirty="0" smtClean="0"/>
              <a:t>Exceeding Expectations</a:t>
            </a:r>
          </a:p>
          <a:p>
            <a:pPr lvl="1" eaLnBrk="1" hangingPunct="1"/>
            <a:r>
              <a:rPr lang="en-US" altLang="en-US" sz="2400" dirty="0" smtClean="0"/>
              <a:t>Showing Vast Improvement</a:t>
            </a:r>
          </a:p>
          <a:p>
            <a:pPr eaLnBrk="1" hangingPunct="1"/>
            <a:r>
              <a:rPr lang="en-US" altLang="en-US" sz="2800" dirty="0" smtClean="0"/>
              <a:t>Updated Yearly</a:t>
            </a:r>
          </a:p>
        </p:txBody>
      </p:sp>
      <p:pic>
        <p:nvPicPr>
          <p:cNvPr id="31748" name="Picture 9" descr="F:\PBS\Committee\Recognition Programs\Buzz Buck 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90600"/>
            <a:ext cx="3890962" cy="2171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Buzz Buck Back 200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68">
            <a:off x="4864365" y="3470398"/>
            <a:ext cx="3857625" cy="217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800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STAR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4800600" cy="51816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Nominations by Teachers</a:t>
            </a:r>
          </a:p>
          <a:p>
            <a:pPr lvl="1" eaLnBrk="1" hangingPunct="1"/>
            <a:r>
              <a:rPr lang="en-US" altLang="en-US" sz="2400" dirty="0" smtClean="0"/>
              <a:t>Students</a:t>
            </a:r>
          </a:p>
          <a:p>
            <a:pPr lvl="1" eaLnBrk="1" hangingPunct="1"/>
            <a:r>
              <a:rPr lang="en-US" altLang="en-US" sz="2400" dirty="0" smtClean="0"/>
              <a:t>Teacher</a:t>
            </a:r>
          </a:p>
          <a:p>
            <a:pPr lvl="1" eaLnBrk="1" hangingPunct="1"/>
            <a:r>
              <a:rPr lang="en-US" altLang="en-US" sz="2400" dirty="0" smtClean="0"/>
              <a:t>Support Staff</a:t>
            </a:r>
          </a:p>
          <a:p>
            <a:pPr eaLnBrk="1" hangingPunct="1"/>
            <a:r>
              <a:rPr lang="en-US" altLang="en-US" sz="2800" dirty="0" smtClean="0"/>
              <a:t>Selection by PBS Team</a:t>
            </a:r>
          </a:p>
          <a:p>
            <a:pPr eaLnBrk="1" hangingPunct="1"/>
            <a:r>
              <a:rPr lang="en-US" altLang="en-US" sz="2800" dirty="0" smtClean="0"/>
              <a:t>Monthly Banquet</a:t>
            </a:r>
          </a:p>
          <a:p>
            <a:pPr eaLnBrk="1" hangingPunct="1"/>
            <a:r>
              <a:rPr lang="en-US" altLang="en-US" sz="2800" dirty="0" smtClean="0"/>
              <a:t>Picture &amp; Plaque Ceremony</a:t>
            </a:r>
          </a:p>
          <a:p>
            <a:pPr eaLnBrk="1" hangingPunct="1"/>
            <a:r>
              <a:rPr lang="en-US" altLang="en-US" sz="2800" dirty="0" smtClean="0"/>
              <a:t>Recognition Gifts</a:t>
            </a:r>
          </a:p>
        </p:txBody>
      </p:sp>
      <p:pic>
        <p:nvPicPr>
          <p:cNvPr id="32772" name="Picture 5" descr="F:\PBS\Committee\Pictures\Building PBS\STAR April 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2081" r="7722" b="7372"/>
          <a:stretch>
            <a:fillRect/>
          </a:stretch>
        </p:blipFill>
        <p:spPr bwMode="auto">
          <a:xfrm>
            <a:off x="4953000" y="1905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Teacher </a:t>
            </a:r>
            <a:r>
              <a:rPr lang="en-US" altLang="en-US" dirty="0" smtClean="0"/>
              <a:t>PBIS </a:t>
            </a:r>
            <a:r>
              <a:rPr lang="en-US" altLang="en-US" dirty="0" smtClean="0"/>
              <a:t>Handbook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90600"/>
            <a:ext cx="4876800" cy="5867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Positive Behavior Supports Defined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Lebanon High School Expectations and Goals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Positive Behavior Supports Program Overview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Positive Behavior Supports Teacher Responsibilities Guide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Positive Behavior Supports Implementation Schedule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Behavioral Expectations Matrix for Building Areas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General Lesson Template for Teaching School Behavioral Expectations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Sample Lesson Plan for “Be Safe”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Sample Lesson Plan for “Be Responsible”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Sample Lesson Plan for “Be Respectful”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Sample Lesson Plan for “Be a Learner”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Suggested Application Activities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Positive Behavior Supports Teacher Tool Kit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Recognizing Individuals Who Achieve Behavioral Expectations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Procedures for Handling Infractions of Behavioral Expectations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Office Managed Behaviors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Classroom Managed Behaviors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Instructional Procedure for Dealing with Problem Behaviors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Pyramid of Interventions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Behavior Reporting Form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Request for PBIS Team Services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PBS Individualized Student Support Process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 smtClean="0"/>
              <a:t>Evaluation and Monitoring of Positive Behavior Supports</a:t>
            </a:r>
          </a:p>
        </p:txBody>
      </p:sp>
      <p:grpSp>
        <p:nvGrpSpPr>
          <p:cNvPr id="22532" name="Group 11"/>
          <p:cNvGrpSpPr>
            <a:grpSpLocks/>
          </p:cNvGrpSpPr>
          <p:nvPr/>
        </p:nvGrpSpPr>
        <p:grpSpPr bwMode="auto">
          <a:xfrm>
            <a:off x="4914900" y="1181100"/>
            <a:ext cx="4038600" cy="5638800"/>
            <a:chOff x="3072" y="624"/>
            <a:chExt cx="2544" cy="3552"/>
          </a:xfrm>
        </p:grpSpPr>
        <p:sp>
          <p:nvSpPr>
            <p:cNvPr id="22534" name="Rectangle 11"/>
            <p:cNvSpPr>
              <a:spLocks noChangeArrowheads="1"/>
            </p:cNvSpPr>
            <p:nvPr/>
          </p:nvSpPr>
          <p:spPr bwMode="auto">
            <a:xfrm>
              <a:off x="3072" y="624"/>
              <a:ext cx="2544" cy="355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3042B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3042B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3042B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" panose="02020603050405020304" pitchFamily="18" charset="0"/>
              </a:endParaRPr>
            </a:p>
          </p:txBody>
        </p:sp>
        <p:grpSp>
          <p:nvGrpSpPr>
            <p:cNvPr id="22535" name="Group 6"/>
            <p:cNvGrpSpPr>
              <a:grpSpLocks/>
            </p:cNvGrpSpPr>
            <p:nvPr/>
          </p:nvGrpSpPr>
          <p:grpSpPr bwMode="auto">
            <a:xfrm>
              <a:off x="3504" y="1536"/>
              <a:ext cx="1828" cy="2280"/>
              <a:chOff x="3146" y="6692"/>
              <a:chExt cx="5917" cy="7380"/>
            </a:xfrm>
          </p:grpSpPr>
          <p:pic>
            <p:nvPicPr>
              <p:cNvPr id="22537" name="Picture 7" descr="T-shirt 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8" y="6724"/>
                <a:ext cx="5885" cy="7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8" name="Rectangle 8"/>
              <p:cNvSpPr>
                <a:spLocks noChangeArrowheads="1"/>
              </p:cNvSpPr>
              <p:nvPr/>
            </p:nvSpPr>
            <p:spPr bwMode="auto">
              <a:xfrm>
                <a:off x="3146" y="6692"/>
                <a:ext cx="5880" cy="738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3042B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3042B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3042B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3042B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3042B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3042B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3042B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3042B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3042B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  <a:latin typeface="Times" panose="02020603050405020304" pitchFamily="18" charset="0"/>
                </a:endParaRPr>
              </a:p>
            </p:txBody>
          </p:sp>
        </p:grpSp>
        <p:sp>
          <p:nvSpPr>
            <p:cNvPr id="22536" name="Text Box 9"/>
            <p:cNvSpPr txBox="1">
              <a:spLocks noChangeArrowheads="1"/>
            </p:cNvSpPr>
            <p:nvPr/>
          </p:nvSpPr>
          <p:spPr bwMode="auto">
            <a:xfrm>
              <a:off x="3312" y="3888"/>
              <a:ext cx="220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3042B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3042B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3042B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300" b="1">
                  <a:solidFill>
                    <a:schemeClr val="tx1"/>
                  </a:solidFill>
                  <a:latin typeface="Arial" panose="020B0604020202020204" pitchFamily="34" charset="0"/>
                </a:rPr>
                <a:t>2014-2015 School Year</a:t>
              </a:r>
            </a:p>
          </p:txBody>
        </p:sp>
      </p:grp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4724400" y="1143000"/>
            <a:ext cx="4419600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Lebanon High School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00" b="1" dirty="0">
                <a:solidFill>
                  <a:schemeClr val="tx1"/>
                </a:solidFill>
                <a:latin typeface="Arial" panose="020B0604020202020204" pitchFamily="34" charset="0"/>
              </a:rPr>
              <a:t>Positive Behavior </a:t>
            </a:r>
            <a:r>
              <a:rPr lang="en-US" altLang="en-US" sz="23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Supports and Interventions</a:t>
            </a:r>
            <a:endParaRPr lang="en-US" altLang="en-US" sz="23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00" b="1" dirty="0">
                <a:solidFill>
                  <a:schemeClr val="tx1"/>
                </a:solidFill>
                <a:latin typeface="Arial" panose="020B0604020202020204" pitchFamily="34" charset="0"/>
              </a:rPr>
              <a:t>Teacher Handbook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22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225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225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Office vs. Classroom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52400" y="838200"/>
            <a:ext cx="4495800" cy="5486400"/>
          </a:xfrm>
        </p:spPr>
        <p:txBody>
          <a:bodyPr>
            <a:noAutofit/>
          </a:bodyPr>
          <a:lstStyle/>
          <a:p>
            <a:r>
              <a:rPr lang="en-US" altLang="en-US" sz="1200" dirty="0" smtClean="0">
                <a:latin typeface="Franklin Gothic Medium Cond" pitchFamily="34" charset="0"/>
              </a:rPr>
              <a:t>Alcohol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Assault: Physical or Verbal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Bus Referrals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Chronic Classroom Infractions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Classroom Disruption: Major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Dishonesty (Major): Plagiarism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Dress Code (Failure to Comply)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Drugs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Fighting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Gambling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Harassment (of Students or Teachers)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Inappropriate Behaviors in the Hallway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Language: Aggressive and Excessive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Lateness/Tardiness/Skipping Class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Smoking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Threats: Verbal or Physical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Truancy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Vandalism (Significant)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Walking out of Class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Weapons 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914400"/>
            <a:ext cx="4267200" cy="4114800"/>
          </a:xfrm>
        </p:spPr>
        <p:txBody>
          <a:bodyPr>
            <a:noAutofit/>
          </a:bodyPr>
          <a:lstStyle/>
          <a:p>
            <a:r>
              <a:rPr lang="en-US" altLang="en-US" sz="1200" dirty="0" smtClean="0">
                <a:latin typeface="Franklin Gothic Medium Cond" pitchFamily="34" charset="0"/>
              </a:rPr>
              <a:t>Attitude/Tone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Calling Out in Class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Classroom Disruption: Minor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Dishonesty (Minor): Lying, Cheating (First Offense)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Dress Code (Initial Warning)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Dressing Out (Physical Education Classes)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Electronic Devices (Universal Expectations)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Food or Drink (Universal Expectations)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Inappropriate Comments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Language (Between Students)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Noncompliance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Non-preparedness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Put Downs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Refusal to Work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Sleeping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Tardiness (Tardy Sweep)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Throwing Small Objects</a:t>
            </a:r>
          </a:p>
          <a:p>
            <a:r>
              <a:rPr lang="en-US" altLang="en-US" sz="1200" dirty="0" smtClean="0">
                <a:latin typeface="Franklin Gothic Medium Cond" pitchFamily="34" charset="0"/>
              </a:rPr>
              <a:t>Touching Others or Objects (Minor Offense)</a:t>
            </a:r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1981200" y="457200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Managing Student Behaviors</a:t>
            </a:r>
          </a:p>
        </p:txBody>
      </p:sp>
      <p:sp>
        <p:nvSpPr>
          <p:cNvPr id="21510" name="Rectangle 13"/>
          <p:cNvSpPr>
            <a:spLocks noChangeArrowheads="1"/>
          </p:cNvSpPr>
          <p:nvPr/>
        </p:nvSpPr>
        <p:spPr bwMode="auto">
          <a:xfrm>
            <a:off x="228600" y="914400"/>
            <a:ext cx="4267200" cy="57912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21511" name="Rectangle 14"/>
          <p:cNvSpPr>
            <a:spLocks noChangeArrowheads="1"/>
          </p:cNvSpPr>
          <p:nvPr/>
        </p:nvSpPr>
        <p:spPr bwMode="auto">
          <a:xfrm>
            <a:off x="4724400" y="914400"/>
            <a:ext cx="4191000" cy="57912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LHS PBIS Matrix In All Syllabi</a:t>
            </a:r>
          </a:p>
        </p:txBody>
      </p:sp>
      <p:graphicFrame>
        <p:nvGraphicFramePr>
          <p:cNvPr id="29052" name="Group 38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82420974"/>
              </p:ext>
            </p:extLst>
          </p:nvPr>
        </p:nvGraphicFramePr>
        <p:xfrm>
          <a:off x="685800" y="990600"/>
          <a:ext cx="7772400" cy="6300470"/>
        </p:xfrm>
        <a:graphic>
          <a:graphicData uri="http://schemas.openxmlformats.org/drawingml/2006/table">
            <a:tbl>
              <a:tblPr/>
              <a:tblGrid>
                <a:gridCol w="1093788"/>
                <a:gridCol w="1670050"/>
                <a:gridCol w="1668462"/>
                <a:gridCol w="1670050"/>
                <a:gridCol w="167005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Be . . 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Safe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Responsible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Respectful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a Learner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303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Classroom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cs typeface="Times New Roman" pitchFamily="18" charset="0"/>
                        </a:rPr>
                        <a:t>Obey Classroom Rules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Obey Teacher Directives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cs typeface="Times New Roman" pitchFamily="18" charset="0"/>
                        </a:rPr>
                        <a:t>Display Appropriate Classroom Behaviors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cs typeface="Times New Roman" pitchFamily="18" charset="0"/>
                        </a:rPr>
                        <a:t>Be on 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cs typeface="Times New Roman" pitchFamily="18" charset="0"/>
                        </a:rPr>
                        <a:t>Be Prepared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Turn in Assignments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Be Attentive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Appropriately Respond When Asked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Engage in Class Activities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Use Appropriate Language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Keep Hands and Feet to Self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Respect Self and Others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cs typeface="Times New Roman" pitchFamily="18" charset="0"/>
                        </a:rPr>
                        <a:t>Do personal best by AREA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228600" algn="l"/>
                        </a:tabLst>
                      </a:pPr>
                      <a:r>
                        <a:rPr kumimoji="0" lang="en-US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ctive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228600" algn="l"/>
                        </a:tabLst>
                      </a:pPr>
                      <a:r>
                        <a:rPr kumimoji="0" lang="en-US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cs typeface="Times New Roman" pitchFamily="18" charset="0"/>
                        </a:rPr>
                        <a:t>espond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228600" algn="l"/>
                        </a:tabLst>
                      </a:pPr>
                      <a:r>
                        <a:rPr kumimoji="0" lang="en-US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cs typeface="Times New Roman" pitchFamily="18" charset="0"/>
                        </a:rPr>
                        <a:t>ngage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228600" algn="l"/>
                        </a:tabLst>
                      </a:pPr>
                      <a:r>
                        <a:rPr kumimoji="0" lang="en-US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cs typeface="Times New Roman" pitchFamily="18" charset="0"/>
                        </a:rPr>
                        <a:t>ppropriate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cs typeface="Times New Roman" pitchFamily="18" charset="0"/>
                        </a:rPr>
                        <a:t>Study for Assessments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cs typeface="Times New Roman" pitchFamily="18" charset="0"/>
                        </a:rPr>
                        <a:t>Complete Assignments on Time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Hallways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Keep to the Right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Keep Moving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Keep Hands and Feet to Self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Be in Assigned Area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Be Timely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Keep to the Right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Keep Moving Use Only Acceptable PDA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Use Appropriate Language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Allow Others to Learn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Be Timely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Be Prompt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462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Cafeteria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Wait in Line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Keep Hands and Feet to Self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Treat Food as Food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Put Away Tray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Clear Table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Pick up after Self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Wait in Line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Use Appropriate Vocal Tone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Keep Hands and Feet to Self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Use Only Acceptable PDA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Be Healthy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Activities/ Assemblies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Obey Safety Rules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Stay Seated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Be in Assigned Area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Participate in a Positive Manner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Take Own Belongings When Leaving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Show School Spirit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Display Sportsmanship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Give Speaker(s)   Undivided Attention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ea typeface="Times New Roman" pitchFamily="18" charset="0"/>
                          <a:cs typeface="Arial" charset="0"/>
                        </a:rPr>
                        <a:t>Respond Appropriately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cs typeface="Times New Roman" pitchFamily="18" charset="0"/>
                        </a:rPr>
                        <a:t>Participate Appropriately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cs typeface="Times New Roman" pitchFamily="18" charset="0"/>
                        </a:rPr>
                        <a:t>Pay Attention to Presenter(s)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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anose="020B0603020202020204" pitchFamily="34" charset="0"/>
                          <a:cs typeface="Times New Roman" pitchFamily="18" charset="0"/>
                        </a:rPr>
                        <a:t>Demonstrate Sportsmanship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0"/>
          <p:cNvSpPr>
            <a:spLocks noChangeArrowheads="1"/>
          </p:cNvSpPr>
          <p:nvPr/>
        </p:nvSpPr>
        <p:spPr bwMode="auto">
          <a:xfrm>
            <a:off x="3962400" y="76200"/>
            <a:ext cx="4876800" cy="6705600"/>
          </a:xfrm>
          <a:prstGeom prst="rect">
            <a:avLst/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3505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Teaching Expectations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981200"/>
            <a:ext cx="3810000" cy="4876800"/>
          </a:xfrm>
        </p:spPr>
        <p:txBody>
          <a:bodyPr/>
          <a:lstStyle/>
          <a:p>
            <a:pPr eaLnBrk="1" hangingPunct="1"/>
            <a:r>
              <a:rPr lang="en-US" altLang="en-US" sz="2700" dirty="0" smtClean="0">
                <a:latin typeface="Trebuchet MS" panose="020B0603020202020204" pitchFamily="34" charset="0"/>
              </a:rPr>
              <a:t>Teacher Handbook</a:t>
            </a:r>
          </a:p>
          <a:p>
            <a:pPr eaLnBrk="1" hangingPunct="1"/>
            <a:r>
              <a:rPr lang="en-US" altLang="en-US" sz="2700" dirty="0" smtClean="0">
                <a:latin typeface="Trebuchet MS" panose="020B0603020202020204" pitchFamily="34" charset="0"/>
              </a:rPr>
              <a:t>Part of Course Syllabus</a:t>
            </a:r>
          </a:p>
          <a:p>
            <a:pPr eaLnBrk="1" hangingPunct="1"/>
            <a:r>
              <a:rPr lang="en-US" altLang="en-US" sz="2700" dirty="0" smtClean="0">
                <a:latin typeface="Trebuchet MS" panose="020B0603020202020204" pitchFamily="34" charset="0"/>
              </a:rPr>
              <a:t>Lesson Plans</a:t>
            </a:r>
          </a:p>
          <a:p>
            <a:pPr eaLnBrk="1" hangingPunct="1"/>
            <a:r>
              <a:rPr lang="en-US" altLang="en-US" sz="2700" dirty="0" smtClean="0">
                <a:latin typeface="Trebuchet MS" panose="020B0603020202020204" pitchFamily="34" charset="0"/>
              </a:rPr>
              <a:t>Advisory</a:t>
            </a:r>
          </a:p>
          <a:p>
            <a:pPr eaLnBrk="1" hangingPunct="1"/>
            <a:r>
              <a:rPr lang="en-US" altLang="en-US" sz="2700" dirty="0" smtClean="0">
                <a:latin typeface="Trebuchet MS" panose="020B0603020202020204" pitchFamily="34" charset="0"/>
              </a:rPr>
              <a:t>Review in January</a:t>
            </a:r>
          </a:p>
          <a:p>
            <a:pPr eaLnBrk="1" hangingPunct="1"/>
            <a:r>
              <a:rPr lang="en-US" altLang="en-US" sz="2700" dirty="0" smtClean="0">
                <a:latin typeface="Trebuchet MS" panose="020B0603020202020204" pitchFamily="34" charset="0"/>
              </a:rPr>
              <a:t>Teachers are Encouraged to Review Each Time </a:t>
            </a:r>
            <a:r>
              <a:rPr lang="en-US" altLang="en-US" sz="2700" dirty="0" smtClean="0"/>
              <a:t>an </a:t>
            </a:r>
            <a:r>
              <a:rPr lang="en-US" altLang="en-US" sz="2700" dirty="0" smtClean="0">
                <a:latin typeface="Trebuchet MS" panose="020B0603020202020204" pitchFamily="34" charset="0"/>
              </a:rPr>
              <a:t>Infraction Occurs</a:t>
            </a:r>
          </a:p>
        </p:txBody>
      </p:sp>
      <p:sp>
        <p:nvSpPr>
          <p:cNvPr id="27653" name="Rectangle 38"/>
          <p:cNvSpPr>
            <a:spLocks noChangeArrowheads="1"/>
          </p:cNvSpPr>
          <p:nvPr/>
        </p:nvSpPr>
        <p:spPr bwMode="auto">
          <a:xfrm>
            <a:off x="3916363" y="-19050"/>
            <a:ext cx="4953000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100" b="1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500" b="1">
                <a:solidFill>
                  <a:schemeClr val="tx1"/>
                </a:solidFill>
                <a:latin typeface="Franklin Gothic Medium" panose="020B0603020102020204" pitchFamily="34" charset="0"/>
              </a:rPr>
              <a:t>Lesson Template for Teaching Behavioral Expectations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12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When introducing school and/or classroom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expectations, follow three basic steps.</a:t>
            </a:r>
            <a:endParaRPr lang="en-US" altLang="en-US" sz="1200">
              <a:solidFill>
                <a:schemeClr val="tx1"/>
              </a:solidFill>
              <a:latin typeface="Haettenschweiler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Step 1: Introduce the Expectation</a:t>
            </a:r>
            <a:r>
              <a:rPr lang="en-US" altLang="en-US" sz="1200">
                <a:solidFill>
                  <a:schemeClr val="tx1"/>
                </a:solidFill>
                <a:latin typeface="Times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    A.</a:t>
            </a:r>
            <a:r>
              <a:rPr lang="en-US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Briefly outline what the focus of the lesson will be, what activities will be engaged in, and what your expectations are for the lesson.</a:t>
            </a:r>
            <a:endParaRPr lang="en-US" altLang="en-US" sz="1100">
              <a:solidFill>
                <a:schemeClr val="tx1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    B.</a:t>
            </a:r>
            <a:r>
              <a:rPr lang="en-US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Check for understanding by asking students to tell you what they will be working on and doing during the lesson.</a:t>
            </a:r>
            <a:endParaRPr lang="en-US" altLang="en-US" sz="1100">
              <a:solidFill>
                <a:schemeClr val="tx1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    C.</a:t>
            </a:r>
            <a:r>
              <a:rPr lang="en-US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State the expectation and its definition.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Step 2: Demonstrate the Expectation</a:t>
            </a:r>
            <a:endParaRPr lang="en-US" altLang="en-US" sz="1200">
              <a:solidFill>
                <a:schemeClr val="tx1"/>
              </a:solidFill>
              <a:latin typeface="Haettenschweiler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    A.</a:t>
            </a:r>
            <a:r>
              <a:rPr lang="en-US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Model at least two positive and negative examples of the expectation; emphasize the positive.</a:t>
            </a:r>
            <a:endParaRPr lang="en-US" altLang="en-US" sz="110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1.</a:t>
            </a:r>
            <a:r>
              <a:rPr lang="en-US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Use another adult or a student to demonstrate these examples.</a:t>
            </a:r>
            <a:endParaRPr lang="en-US" altLang="en-US" sz="110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2.</a:t>
            </a:r>
            <a:r>
              <a:rPr lang="en-US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Give students observation tasks, such as:</a:t>
            </a:r>
            <a:endParaRPr lang="en-US" altLang="en-US" sz="110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    a. </a:t>
            </a:r>
            <a:r>
              <a:rPr lang="en-US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”List all the things that I/he/she did that were ‘safe’”</a:t>
            </a:r>
            <a:endParaRPr lang="en-US" altLang="en-US" sz="110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    b.</a:t>
            </a:r>
            <a:r>
              <a:rPr lang="en-US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”List all the things that I/he/she did that were ‘not safe’”</a:t>
            </a:r>
            <a:endParaRPr lang="en-US" altLang="en-US" sz="110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    B.</a:t>
            </a:r>
            <a:r>
              <a:rPr lang="en-US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Conduct a role-play: choose one to three students to participate.</a:t>
            </a:r>
            <a:endParaRPr lang="en-US" altLang="en-US" sz="110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    C.</a:t>
            </a:r>
            <a:r>
              <a:rPr lang="en-US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Require one student to demonstrate the skill in response to an example.</a:t>
            </a:r>
            <a:endParaRPr lang="en-US" altLang="en-US" sz="110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    D.</a:t>
            </a:r>
            <a:r>
              <a:rPr lang="en-US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Coach students on key expectation (skills) as needed.</a:t>
            </a:r>
            <a:endParaRPr lang="en-US" altLang="en-US" sz="110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    E.</a:t>
            </a:r>
            <a:r>
              <a:rPr lang="en-US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Refer to the expectation and the definition when giving feedback.</a:t>
            </a:r>
            <a:endParaRPr lang="en-US" altLang="en-US" sz="110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Step 3: Provide Monitoring and Feedback</a:t>
            </a:r>
            <a:endParaRPr lang="en-US" altLang="en-US" sz="1200">
              <a:solidFill>
                <a:schemeClr val="tx1"/>
              </a:solidFill>
              <a:latin typeface="Haettenschweiler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    A.</a:t>
            </a:r>
            <a:r>
              <a:rPr lang="en-US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Discuss the role-play, focusing on the targeted skill for the lesson.</a:t>
            </a:r>
            <a:endParaRPr lang="en-US" altLang="en-US" sz="110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1.</a:t>
            </a:r>
            <a:r>
              <a:rPr lang="en-US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Use key words when discussing the role-play.</a:t>
            </a:r>
            <a:endParaRPr lang="en-US" altLang="en-US" sz="110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Example: “That’s right, she walked facing forward; this action was safe.”</a:t>
            </a:r>
            <a:endParaRPr lang="en-US" altLang="en-US" sz="110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2.</a:t>
            </a:r>
            <a:r>
              <a:rPr lang="en-US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Provide specific feedback to students during the discussion.</a:t>
            </a:r>
            <a:endParaRPr lang="en-US" altLang="en-US" sz="110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    B.</a:t>
            </a:r>
            <a:r>
              <a:rPr lang="en-US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altLang="en-US" sz="11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Use real situations throughout the day/class/quarter/year as needed for further examples to discuss and use for review.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3372"/>
            <a:ext cx="6377940" cy="1293028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/>
              <a:t>Yearly Staff Updates &amp; Training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388870" y="1676400"/>
            <a:ext cx="59436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New Staff Orientation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PBS Defined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Universal Expectations &amp; Matrix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Building-wide Recognition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PBS Initiatives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Classroom Management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All Staff Review &amp; Update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Review of PBS Practices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Data from Previous Year(s)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Teacher Handbook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PBS Team &amp; Goals</a:t>
            </a:r>
          </a:p>
        </p:txBody>
      </p:sp>
      <p:pic>
        <p:nvPicPr>
          <p:cNvPr id="20484" name="Picture 4" descr="C:\Documents and Settings\Jessica\Application Data\Microsoft\Media Catalog\Downloaded Clips\cl0\AG00464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197485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5400" dirty="0" smtClean="0"/>
              <a:t>Teacher Recognition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2667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4400" dirty="0" smtClean="0"/>
              <a:t>Jacket Grams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4400" dirty="0" smtClean="0"/>
              <a:t>Lowery Loot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4400" dirty="0" smtClean="0"/>
              <a:t>STAR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4400" dirty="0" smtClean="0"/>
              <a:t>Run for the Roses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4400" dirty="0" smtClean="0"/>
              <a:t>Teacher of the Week</a:t>
            </a:r>
          </a:p>
        </p:txBody>
      </p:sp>
      <p:pic>
        <p:nvPicPr>
          <p:cNvPr id="28676" name="Picture 5" descr="C:\Documents and Settings\Jessica\Application Data\Microsoft\Media Catalog\Downloaded Clips\cl7e\j03158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95" y="2286000"/>
            <a:ext cx="1981200" cy="19812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Lebanon High School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02090"/>
              </p:ext>
            </p:extLst>
          </p:nvPr>
        </p:nvGraphicFramePr>
        <p:xfrm>
          <a:off x="381000" y="1917700"/>
          <a:ext cx="5715000" cy="4064002"/>
        </p:xfrm>
        <a:graphic>
          <a:graphicData uri="http://schemas.openxmlformats.org/drawingml/2006/table">
            <a:tbl>
              <a:tblPr/>
              <a:tblGrid>
                <a:gridCol w="4191000"/>
                <a:gridCol w="15240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Student Body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1,435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Faculty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Administrators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Support Staff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Free &amp; Reduced Lunches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Minorities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33606" y="2514600"/>
            <a:ext cx="2505594" cy="31677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Lowery Loot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7526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Given by Administrators</a:t>
            </a:r>
          </a:p>
          <a:p>
            <a:pPr eaLnBrk="1" hangingPunct="1"/>
            <a:r>
              <a:rPr lang="en-US" altLang="en-US" sz="2800" smtClean="0"/>
              <a:t>Announced in Newsletter</a:t>
            </a:r>
          </a:p>
          <a:p>
            <a:pPr eaLnBrk="1" hangingPunct="1"/>
            <a:r>
              <a:rPr lang="en-US" altLang="en-US" sz="2800" smtClean="0"/>
              <a:t>Teacher Options</a:t>
            </a:r>
          </a:p>
          <a:p>
            <a:pPr eaLnBrk="1" hangingPunct="1"/>
            <a:r>
              <a:rPr lang="en-US" altLang="en-US" sz="2800" smtClean="0"/>
              <a:t>Semester Drawing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304800" y="4027488"/>
            <a:ext cx="449580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Arial Narrow" panose="020B0606020202030204" pitchFamily="34" charset="0"/>
              </a:rPr>
              <a:t>Lowery Loot are entered into a drawing to be held at the end of each semester. They may also be redeemed for one of the options below: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tx1"/>
                </a:solidFill>
                <a:latin typeface="Arial Narrow" panose="020B0606020202030204" pitchFamily="34" charset="0"/>
              </a:rPr>
              <a:t>leave 20 minutes early one day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tx1"/>
                </a:solidFill>
                <a:latin typeface="Arial Narrow" panose="020B0606020202030204" pitchFamily="34" charset="0"/>
              </a:rPr>
              <a:t>have administration cover a class for 20 minutes one day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tx1"/>
                </a:solidFill>
                <a:latin typeface="Arial Narrow" panose="020B0606020202030204" pitchFamily="34" charset="0"/>
              </a:rPr>
              <a:t>get out of two tardy sweeps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tx1"/>
                </a:solidFill>
                <a:latin typeface="Arial Narrow" panose="020B0606020202030204" pitchFamily="34" charset="0"/>
              </a:rPr>
              <a:t>get out of one detention duty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tx1"/>
                </a:solidFill>
                <a:latin typeface="Arial Narrow" panose="020B0606020202030204" pitchFamily="34" charset="0"/>
              </a:rPr>
              <a:t>get out of one lunchroom supervision </a:t>
            </a:r>
          </a:p>
        </p:txBody>
      </p:sp>
      <p:pic>
        <p:nvPicPr>
          <p:cNvPr id="29701" name="Picture 6" descr="Lowery Loot 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04950"/>
            <a:ext cx="46085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of the week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47800"/>
            <a:ext cx="3810000" cy="4114800"/>
          </a:xfrm>
        </p:spPr>
        <p:txBody>
          <a:bodyPr/>
          <a:lstStyle/>
          <a:p>
            <a:r>
              <a:rPr lang="en-US" dirty="0" smtClean="0"/>
              <a:t>Teacher of the Week is voted for by students</a:t>
            </a:r>
          </a:p>
          <a:p>
            <a:pPr lvl="1"/>
            <a:r>
              <a:rPr lang="en-US" dirty="0" smtClean="0"/>
              <a:t>Random students are selected each week to vote</a:t>
            </a:r>
          </a:p>
          <a:p>
            <a:pPr lvl="1"/>
            <a:r>
              <a:rPr lang="en-US" dirty="0" smtClean="0"/>
              <a:t>Voting also takes place in a ballot box in the cafeteria</a:t>
            </a:r>
          </a:p>
          <a:p>
            <a:pPr lvl="1"/>
            <a:r>
              <a:rPr lang="en-US" dirty="0" smtClean="0"/>
              <a:t>Teacher with the most votes becomes Teacher of the Week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4480"/>
            <a:ext cx="3886200" cy="502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2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Data Analysis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Monthly Reports</a:t>
            </a:r>
          </a:p>
          <a:p>
            <a:pPr eaLnBrk="1" hangingPunct="1"/>
            <a:r>
              <a:rPr lang="en-US" altLang="en-US" dirty="0" smtClean="0"/>
              <a:t>Reported to Faculty</a:t>
            </a:r>
          </a:p>
          <a:p>
            <a:pPr eaLnBrk="1" hangingPunct="1"/>
            <a:r>
              <a:rPr lang="en-US" altLang="en-US" dirty="0" smtClean="0"/>
              <a:t>Results of Current Data</a:t>
            </a:r>
          </a:p>
          <a:p>
            <a:pPr lvl="1" eaLnBrk="1" hangingPunct="1"/>
            <a:r>
              <a:rPr lang="en-US" altLang="en-US" dirty="0" smtClean="0"/>
              <a:t>SIS Discipline Data</a:t>
            </a:r>
          </a:p>
          <a:p>
            <a:pPr lvl="1" eaLnBrk="1" hangingPunct="1"/>
            <a:r>
              <a:rPr lang="en-US" altLang="en-US" dirty="0" smtClean="0"/>
              <a:t>SWIS “Big 5” Data</a:t>
            </a:r>
          </a:p>
          <a:p>
            <a:pPr eaLnBrk="1" hangingPunct="1"/>
            <a:r>
              <a:rPr lang="en-US" altLang="en-US" dirty="0" smtClean="0"/>
              <a:t>Changes for Reports Next Year</a:t>
            </a:r>
          </a:p>
        </p:txBody>
      </p:sp>
      <p:pic>
        <p:nvPicPr>
          <p:cNvPr id="43012" name="Picture 4" descr="C:\Documents and Settings\Jessica\Application Data\Microsoft\Media Catalog\Downloaded Clips\cl71\j028319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4419600"/>
            <a:ext cx="24320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C:\Documents and Settings\Jessica\Application Data\Microsoft\Media Catalog\Downloaded Clips\cl45\j01725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2590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325867"/>
            <a:ext cx="7092980" cy="62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82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"/>
            <a:ext cx="7086600" cy="640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18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7777344" cy="479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24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7277895" cy="49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100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806361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67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Comic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33500"/>
            <a:ext cx="5943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211138"/>
            <a:ext cx="7772400" cy="1143000"/>
          </a:xfrm>
        </p:spPr>
        <p:txBody>
          <a:bodyPr/>
          <a:lstStyle/>
          <a:p>
            <a:r>
              <a:rPr lang="en-US" altLang="en-US" sz="3200" dirty="0" smtClean="0"/>
              <a:t>Sometimes You Find What You Are Not Looking For!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8473440" cy="406908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jslye@lebanon.k12.mo.us</a:t>
            </a:r>
            <a:r>
              <a:rPr lang="en-US" dirty="0" smtClean="0"/>
              <a:t> - Justin </a:t>
            </a:r>
            <a:r>
              <a:rPr lang="en-US" dirty="0" err="1" smtClean="0"/>
              <a:t>Slye</a:t>
            </a:r>
            <a:r>
              <a:rPr lang="en-US" dirty="0" smtClean="0"/>
              <a:t>-HS Building Coach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3"/>
              </a:rPr>
              <a:t>bmatthews@lebanon.k12.mo.us</a:t>
            </a:r>
            <a:r>
              <a:rPr lang="en-US" dirty="0" smtClean="0"/>
              <a:t> – Bob Matthews-PBIS 						    Building Administrator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05201"/>
            <a:ext cx="3143249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76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Where To Start. . .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90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Researching for Consensus</a:t>
            </a:r>
          </a:p>
          <a:p>
            <a:pPr eaLnBrk="1" hangingPunct="1"/>
            <a:r>
              <a:rPr lang="en-US" altLang="en-US" smtClean="0"/>
              <a:t>Universal Expectations</a:t>
            </a:r>
          </a:p>
          <a:p>
            <a:pPr eaLnBrk="1" hangingPunct="1"/>
            <a:r>
              <a:rPr lang="en-US" altLang="en-US" smtClean="0"/>
              <a:t>The Matrix</a:t>
            </a:r>
          </a:p>
          <a:p>
            <a:pPr eaLnBrk="1" hangingPunct="1"/>
            <a:r>
              <a:rPr lang="en-US" altLang="en-US" smtClean="0"/>
              <a:t>Staff In-service</a:t>
            </a:r>
          </a:p>
          <a:p>
            <a:pPr eaLnBrk="1" hangingPunct="1"/>
            <a:r>
              <a:rPr lang="en-US" altLang="en-US" smtClean="0"/>
              <a:t>Follow-up</a:t>
            </a:r>
          </a:p>
        </p:txBody>
      </p:sp>
      <p:pic>
        <p:nvPicPr>
          <p:cNvPr id="9220" name="Picture 5" descr="C:\Documents and Settings\Jessica\Application Data\Microsoft\Media Catalog\Downloaded Clips\cl81\j032373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11488"/>
            <a:ext cx="2482850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76275" y="457200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Then          and          Now</a:t>
            </a:r>
          </a:p>
        </p:txBody>
      </p:sp>
      <p:pic>
        <p:nvPicPr>
          <p:cNvPr id="1126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35760"/>
            <a:ext cx="3162300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3850640" cy="3962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279525"/>
            <a:ext cx="7772400" cy="5715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mtClean="0"/>
              <a:t>Then         and        Now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10000" cy="4419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Classrooms Isolated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Teachers Not Clear on What Behavior to Send to the Office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Teacher Morale (Low)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Student Behavior (misunderstood)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err="1" smtClean="0">
                <a:latin typeface="Trebuchet MS" panose="020B0603020202020204" pitchFamily="34" charset="0"/>
              </a:rPr>
              <a:t>Tardies</a:t>
            </a:r>
            <a:r>
              <a:rPr lang="en-US" altLang="en-US" sz="2000" dirty="0" smtClean="0">
                <a:latin typeface="Trebuchet MS" panose="020B0603020202020204" pitchFamily="34" charset="0"/>
              </a:rPr>
              <a:t> (unorganized and random)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Attendance (below expectations)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Data (not organized or monitored)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Teachers Unaware of Behavioral Data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“At Risk Students” Falling through the cracks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3810000" cy="4419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Universal Expectations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Teachers Aware of Office vs. Classroom Managed Behaviors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Teacher Morale (High)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Student Behavior (can discover reason)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err="1" smtClean="0">
                <a:latin typeface="Trebuchet MS" panose="020B0603020202020204" pitchFamily="34" charset="0"/>
              </a:rPr>
              <a:t>Tardies</a:t>
            </a:r>
            <a:r>
              <a:rPr lang="en-US" altLang="en-US" sz="2000" dirty="0" smtClean="0">
                <a:latin typeface="Trebuchet MS" panose="020B0603020202020204" pitchFamily="34" charset="0"/>
              </a:rPr>
              <a:t> (organized and monitored)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Attendance (at or exceeding expectations)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Data (constantly monitored to make informed decisions)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Teachers Receive Monthly Updates of Behavioral Data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Multiple interventions in Place for “At Risk Students” at all tiers</a:t>
            </a:r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1918116" y="88431"/>
            <a:ext cx="541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tx1"/>
                </a:solidFill>
              </a:rPr>
              <a:t>Here is How!</a:t>
            </a:r>
          </a:p>
        </p:txBody>
      </p:sp>
      <p:sp>
        <p:nvSpPr>
          <p:cNvPr id="2" name="Rectangle 1"/>
          <p:cNvSpPr/>
          <p:nvPr/>
        </p:nvSpPr>
        <p:spPr>
          <a:xfrm>
            <a:off x="6909216" y="173531"/>
            <a:ext cx="1143000" cy="1295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62" name="Picture 10" descr="F:\Graphics\yellow-jacket-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81" y="9966"/>
            <a:ext cx="1286669" cy="15765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89 0.73982 C -0.07709 0.5963 0.01371 0.45301 0.04166 0.32963 C 0.06961 0.20649 0.00729 0.0551 0.00017 -3.7037E-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3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1126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066800" y="276225"/>
            <a:ext cx="7086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tx1"/>
                </a:solidFill>
              </a:rPr>
              <a:t>What Does PBIS Look Like </a:t>
            </a:r>
            <a:r>
              <a:rPr lang="en-US" altLang="en-US" sz="4400" b="1" dirty="0">
                <a:solidFill>
                  <a:srgbClr val="000000"/>
                </a:solidFill>
              </a:rPr>
              <a:t>at Lebanon High School?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pic>
        <p:nvPicPr>
          <p:cNvPr id="15363" name="Picture 6" descr="09+PBS+small+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4676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rebuchet MS" panose="020B0603020202020204" pitchFamily="34" charset="0"/>
              </a:rPr>
              <a:t>Overview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6781800" cy="5105400"/>
          </a:xfrm>
        </p:spPr>
        <p:txBody>
          <a:bodyPr/>
          <a:lstStyle/>
          <a:p>
            <a:pPr eaLnBrk="1" hangingPunct="1"/>
            <a:r>
              <a:rPr lang="en-US" altLang="en-US" sz="2700" dirty="0" smtClean="0"/>
              <a:t>Lebanon High School Composition</a:t>
            </a:r>
          </a:p>
          <a:p>
            <a:pPr eaLnBrk="1" hangingPunct="1"/>
            <a:r>
              <a:rPr lang="en-US" altLang="en-US" sz="2700" dirty="0" smtClean="0"/>
              <a:t>Initiating PBIS</a:t>
            </a:r>
          </a:p>
          <a:p>
            <a:pPr eaLnBrk="1" hangingPunct="1"/>
            <a:r>
              <a:rPr lang="en-US" altLang="en-US" sz="2700" dirty="0" smtClean="0"/>
              <a:t>The PBIS Team</a:t>
            </a:r>
          </a:p>
          <a:p>
            <a:pPr eaLnBrk="1" hangingPunct="1"/>
            <a:r>
              <a:rPr lang="en-US" altLang="en-US" sz="2700" dirty="0" smtClean="0"/>
              <a:t>Faculty Involvement</a:t>
            </a:r>
          </a:p>
          <a:p>
            <a:pPr eaLnBrk="1" hangingPunct="1"/>
            <a:r>
              <a:rPr lang="en-US" altLang="en-US" sz="2700" dirty="0" smtClean="0"/>
              <a:t>The PBIS Matrix</a:t>
            </a:r>
          </a:p>
          <a:p>
            <a:pPr eaLnBrk="1" hangingPunct="1"/>
            <a:r>
              <a:rPr lang="en-US" altLang="en-US" sz="2700" dirty="0" smtClean="0"/>
              <a:t>Recognition Programs</a:t>
            </a:r>
          </a:p>
          <a:p>
            <a:pPr eaLnBrk="1" hangingPunct="1"/>
            <a:r>
              <a:rPr lang="en-US" altLang="en-US" sz="2700" dirty="0" smtClean="0"/>
              <a:t>PBS Building-Wide Initiatives</a:t>
            </a:r>
          </a:p>
          <a:p>
            <a:pPr eaLnBrk="1" hangingPunct="1"/>
            <a:r>
              <a:rPr lang="en-US" altLang="en-US" sz="2700" dirty="0" smtClean="0"/>
              <a:t>Secondary and Tertiary Interventions</a:t>
            </a:r>
          </a:p>
          <a:p>
            <a:pPr eaLnBrk="1" hangingPunct="1"/>
            <a:r>
              <a:rPr lang="en-US" altLang="en-US" sz="2700" dirty="0" smtClean="0"/>
              <a:t>Lebanon High School PBS Data</a:t>
            </a:r>
          </a:p>
        </p:txBody>
      </p: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6324600" y="1447800"/>
            <a:ext cx="2627312" cy="3276600"/>
            <a:chOff x="3146" y="6692"/>
            <a:chExt cx="5917" cy="7380"/>
          </a:xfrm>
        </p:grpSpPr>
        <p:pic>
          <p:nvPicPr>
            <p:cNvPr id="66566" name="Picture 7" descr="T-shirt Logo"/>
            <p:cNvPicPr>
              <a:picLocks noChangeAspect="1" noChangeArrowheads="1"/>
            </p:cNvPicPr>
            <p:nvPr/>
          </p:nvPicPr>
          <p:blipFill>
            <a:blip r:embed="rId2">
              <a:lum bright="12000" contrast="46000"/>
              <a:grayscl/>
            </a:blip>
            <a:srcRect/>
            <a:stretch>
              <a:fillRect/>
            </a:stretch>
          </p:blipFill>
          <p:spPr bwMode="auto">
            <a:xfrm>
              <a:off x="3178" y="6724"/>
              <a:ext cx="5885" cy="7316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6390" name="Rectangle 8"/>
            <p:cNvSpPr>
              <a:spLocks noChangeArrowheads="1"/>
            </p:cNvSpPr>
            <p:nvPr/>
          </p:nvSpPr>
          <p:spPr bwMode="auto">
            <a:xfrm>
              <a:off x="3146" y="6692"/>
              <a:ext cx="5880" cy="738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3042B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3042B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3042B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3042B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6377940" cy="1293028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Trebuchet MS" panose="020B0603020202020204" pitchFamily="34" charset="0"/>
              </a:rPr>
              <a:t>Team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Representative of Building Composition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Action Plan: Setting Clear Goals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Meetings &amp; Agendas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Subcommittees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Recognition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Student Panel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Data Collection &amp;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Tier Two &amp; Three Interventions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Communication with Students and Faculty</a:t>
            </a:r>
          </a:p>
        </p:txBody>
      </p:sp>
      <p:pic>
        <p:nvPicPr>
          <p:cNvPr id="9220" name="Picture 4" descr="C:\Documents and Settings\Jessica\Application Data\Microsoft\Media Catalog\Downloaded Clips\cl76\j02952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9725"/>
            <a:ext cx="18288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111 0.83977 C -0.71181 0.73665 -0.56233 0.63353 -0.48976 0.51468 C -0.41719 0.39584 -0.50712 0.21225 -0.42552 0.12647 C -0.34392 0.04069 -0.07083 0.02104 1.11111E-6 6.93642E-7 " pathEditMode="relative" ptsTypes="aaaA">
                                      <p:cBhvr>
                                        <p:cTn id="6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2896</TotalTime>
  <Words>1647</Words>
  <Application>Microsoft Office PowerPoint</Application>
  <PresentationFormat>On-screen Show (4:3)</PresentationFormat>
  <Paragraphs>454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Arial Black</vt:lpstr>
      <vt:lpstr>Arial Narrow</vt:lpstr>
      <vt:lpstr>Calibri</vt:lpstr>
      <vt:lpstr>Century Gothic</vt:lpstr>
      <vt:lpstr>Courier New</vt:lpstr>
      <vt:lpstr>Franklin Gothic Medium</vt:lpstr>
      <vt:lpstr>Franklin Gothic Medium Cond</vt:lpstr>
      <vt:lpstr>Haettenschweiler</vt:lpstr>
      <vt:lpstr>Times</vt:lpstr>
      <vt:lpstr>Times New Roman</vt:lpstr>
      <vt:lpstr>Trebuchet MS</vt:lpstr>
      <vt:lpstr>Verdana</vt:lpstr>
      <vt:lpstr>Wingdings</vt:lpstr>
      <vt:lpstr>Wingdings 2</vt:lpstr>
      <vt:lpstr>Vapor Trail</vt:lpstr>
      <vt:lpstr>PowerPoint Presentation</vt:lpstr>
      <vt:lpstr>Presented by . . .</vt:lpstr>
      <vt:lpstr>Lebanon High School</vt:lpstr>
      <vt:lpstr>Where To Start. . . </vt:lpstr>
      <vt:lpstr>Then          and          Now</vt:lpstr>
      <vt:lpstr>Then         and        Now</vt:lpstr>
      <vt:lpstr>PowerPoint Presentation</vt:lpstr>
      <vt:lpstr>Overview</vt:lpstr>
      <vt:lpstr>Team</vt:lpstr>
      <vt:lpstr>PowerPoint Presentation</vt:lpstr>
      <vt:lpstr>The Yellowjacket Code</vt:lpstr>
      <vt:lpstr>Posting Expectations</vt:lpstr>
      <vt:lpstr>Student Handbook</vt:lpstr>
      <vt:lpstr>Tardy Sweep</vt:lpstr>
      <vt:lpstr>Tier III Interventions</vt:lpstr>
      <vt:lpstr>Tier II Interventions </vt:lpstr>
      <vt:lpstr>PowerPoint Presentation</vt:lpstr>
      <vt:lpstr>Jacket Success Center</vt:lpstr>
      <vt:lpstr>What JSC is and What It Is not!</vt:lpstr>
      <vt:lpstr>Student Recognition</vt:lpstr>
      <vt:lpstr>Jacket Grams</vt:lpstr>
      <vt:lpstr>Buzz Bucks</vt:lpstr>
      <vt:lpstr>STAR</vt:lpstr>
      <vt:lpstr>Teacher PBIS Handbook</vt:lpstr>
      <vt:lpstr>Office vs. Classroom</vt:lpstr>
      <vt:lpstr>LHS PBIS Matrix In All Syllabi</vt:lpstr>
      <vt:lpstr>Teaching Expectations</vt:lpstr>
      <vt:lpstr>Yearly Staff Updates &amp; Training</vt:lpstr>
      <vt:lpstr>Teacher Recognition</vt:lpstr>
      <vt:lpstr>Lowery Loot</vt:lpstr>
      <vt:lpstr>Teacher of the week</vt:lpstr>
      <vt:lpstr>Data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Sometimes You Find What You Are Not Looking For!</vt:lpstr>
      <vt:lpstr>Questions??</vt:lpstr>
    </vt:vector>
  </TitlesOfParts>
  <Manager/>
  <Company>Lebanon High School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Template Ready</dc:subject>
  <dc:creator>jwilliams</dc:creator>
  <cp:keywords>Education</cp:keywords>
  <dc:description/>
  <cp:lastModifiedBy>Microsoft account</cp:lastModifiedBy>
  <cp:revision>145</cp:revision>
  <dcterms:created xsi:type="dcterms:W3CDTF">2008-06-16T19:09:38Z</dcterms:created>
  <dcterms:modified xsi:type="dcterms:W3CDTF">2015-03-26T18:42:14Z</dcterms:modified>
  <cp:category>Education</cp:category>
</cp:coreProperties>
</file>