
<file path=[Content_Types].xml><?xml version="1.0" encoding="utf-8"?>
<Types xmlns="http://schemas.openxmlformats.org/package/2006/content-types">
  <Override PartName="/ppt/slides/slide47.xml" ContentType="application/vnd.openxmlformats-officedocument.presentationml.slide+xml"/>
  <Override PartName="/ppt/slides/slide94.xml" ContentType="application/vnd.openxmlformats-officedocument.presentationml.slide+xml"/>
  <Override PartName="/ppt/slides/slide142.xml" ContentType="application/vnd.openxmlformats-officedocument.presentationml.slide+xml"/>
  <Override PartName="/ppt/tags/tag8.xml" ContentType="application/vnd.openxmlformats-officedocument.presentationml.tags+xml"/>
  <Override PartName="/ppt/tags/tag140.xml" ContentType="application/vnd.openxmlformats-officedocument.presentationml.tags+xml"/>
  <Override PartName="/ppt/tags/tag238.xml" ContentType="application/vnd.openxmlformats-officedocument.presentationml.tags+xml"/>
  <Override PartName="/ppt/tags/tag285.xml" ContentType="application/vnd.openxmlformats-officedocument.presentationml.tags+xml"/>
  <Override PartName="/ppt/slides/slide120.xml" ContentType="application/vnd.openxmlformats-officedocument.presentationml.slide+xml"/>
  <Override PartName="/ppt/slides/slide218.xml" ContentType="application/vnd.openxmlformats-officedocument.presentationml.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tags/tag216.xml" ContentType="application/vnd.openxmlformats-officedocument.presentationml.tags+xml"/>
  <Override PartName="/ppt/tags/tag263.xml" ContentType="application/vnd.openxmlformats-officedocument.presentationml.tags+xml"/>
  <Default Extension="xml" ContentType="application/xml"/>
  <Override PartName="/ppt/slides/slide50.xml" ContentType="application/vnd.openxmlformats-officedocument.presentationml.slide+xml"/>
  <Override PartName="/ppt/tags/tag38.xml" ContentType="application/vnd.openxmlformats-officedocument.presentationml.tags+xml"/>
  <Override PartName="/ppt/tags/tag85.xml" ContentType="application/vnd.openxmlformats-officedocument.presentationml.tags+xml"/>
  <Override PartName="/ppt/tags/tag241.xml" ContentType="application/vnd.openxmlformats-officedocument.presentationml.tags+xml"/>
  <Override PartName="/ppt/slides/slide221.xml" ContentType="application/vnd.openxmlformats-officedocument.presentationml.slide+xml"/>
  <Override PartName="/ppt/tags/tag16.xml" ContentType="application/vnd.openxmlformats-officedocument.presentationml.tags+xml"/>
  <Override PartName="/ppt/tags/tag63.xml" ContentType="application/vnd.openxmlformats-officedocument.presentationml.tags+xml"/>
  <Override PartName="/ppt/tags/tag178.xml" ContentType="application/vnd.openxmlformats-officedocument.presentationml.tags+xml"/>
  <Override PartName="/ppt/slides/slide158.xml" ContentType="application/vnd.openxmlformats-officedocument.presentationml.slide+xml"/>
  <Override PartName="/ppt/tags/tag109.xml" ContentType="application/vnd.openxmlformats-officedocument.presentationml.tags+xml"/>
  <Override PartName="/ppt/tags/tag156.xml" ContentType="application/vnd.openxmlformats-officedocument.presentationml.tags+xml"/>
  <Override PartName="/ppt/slides/slide136.xml" ContentType="application/vnd.openxmlformats-officedocument.presentationml.slide+xml"/>
  <Override PartName="/ppt/slides/slide183.xml" ContentType="application/vnd.openxmlformats-officedocument.presentationml.slide+xml"/>
  <Override PartName="/ppt/tags/tag41.xml" ContentType="application/vnd.openxmlformats-officedocument.presentationml.tags+xml"/>
  <Override PartName="/ppt/notesSlides/notesSlide7.xml" ContentType="application/vnd.openxmlformats-officedocument.presentationml.notesSlide+xml"/>
  <Override PartName="/ppt/tags/tag279.xml" ContentType="application/vnd.openxmlformats-officedocument.presentationml.tags+xml"/>
  <Override PartName="/ppt/slides/slide88.xml" ContentType="application/vnd.openxmlformats-officedocument.presentationml.slide+xml"/>
  <Override PartName="/ppt/tags/tag134.xml" ContentType="application/vnd.openxmlformats-officedocument.presentationml.tags+xml"/>
  <Override PartName="/ppt/tags/tag181.xml" ContentType="application/vnd.openxmlformats-officedocument.presentationml.tags+xml"/>
  <Override PartName="/ppt/slides/slide19.xml" ContentType="application/vnd.openxmlformats-officedocument.presentationml.slide+xml"/>
  <Override PartName="/ppt/slides/slide66.xml" ContentType="application/vnd.openxmlformats-officedocument.presentationml.slide+xml"/>
  <Override PartName="/ppt/slides/slide114.xml" ContentType="application/vnd.openxmlformats-officedocument.presentationml.slide+xml"/>
  <Override PartName="/ppt/slides/slide161.xml" ContentType="application/vnd.openxmlformats-officedocument.presentationml.slide+xml"/>
  <Default Extension="png" ContentType="image/png"/>
  <Override PartName="/ppt/tags/tag112.xml" ContentType="application/vnd.openxmlformats-officedocument.presentationml.tags+xml"/>
  <Override PartName="/ppt/tags/tag257.xml" ContentType="application/vnd.openxmlformats-officedocument.presentationml.tags+xml"/>
  <Override PartName="/ppt/theme/theme2.xml" ContentType="application/vnd.openxmlformats-officedocument.theme+xml"/>
  <Override PartName="/ppt/tags/tag5.xml" ContentType="application/vnd.openxmlformats-officedocument.presentationml.tags+xml"/>
  <Override PartName="/ppt/tags/tag79.xml" ContentType="application/vnd.openxmlformats-officedocument.presentationml.tags+xml"/>
  <Override PartName="/ppt/slides/slide44.xml" ContentType="application/vnd.openxmlformats-officedocument.presentationml.slide+xml"/>
  <Override PartName="/ppt/slides/slide91.xml" ContentType="application/vnd.openxmlformats-officedocument.presentationml.slide+xml"/>
  <Override PartName="/ppt/slides/slide215.xml" ContentType="application/vnd.openxmlformats-officedocument.presentationml.slide+xml"/>
  <Override PartName="/ppt/tags/tag235.xml" ContentType="application/vnd.openxmlformats-officedocument.presentationml.tags+xml"/>
  <Default Extension="emf" ContentType="image/x-emf"/>
  <Override PartName="/ppt/tags/tag282.xml" ContentType="application/vnd.openxmlformats-officedocument.presentationml.tags+xml"/>
  <Override PartName="/ppt/slides/slide22.xml" ContentType="application/vnd.openxmlformats-officedocument.presentationml.slide+xml"/>
  <Override PartName="/ppt/slides/slide199.xml" ContentType="application/vnd.openxmlformats-officedocument.presentationml.slide+xml"/>
  <Override PartName="/ppt/tags/tag57.xml" ContentType="application/vnd.openxmlformats-officedocument.presentationml.tags+xml"/>
  <Override PartName="/ppt/tags/tag213.xml" ContentType="application/vnd.openxmlformats-officedocument.presentationml.tags+xml"/>
  <Override PartName="/ppt/tags/tag260.xml" ContentType="application/vnd.openxmlformats-officedocument.presentationml.tags+xml"/>
  <Override PartName="/ppt/tags/tag35.xml" ContentType="application/vnd.openxmlformats-officedocument.presentationml.tags+xml"/>
  <Override PartName="/ppt/tags/tag82.xml" ContentType="application/vnd.openxmlformats-officedocument.presentationml.tags+xml"/>
  <Override PartName="/ppt/tags/tag197.xml" ContentType="application/vnd.openxmlformats-officedocument.presentationml.tags+xml"/>
  <Override PartName="/ppt/slides/slide177.xml" ContentType="application/vnd.openxmlformats-officedocument.presentationml.slide+xml"/>
  <Override PartName="/ppt/tags/tag128.xml" ContentType="application/vnd.openxmlformats-officedocument.presentationml.tags+xml"/>
  <Override PartName="/ppt/tags/tag175.xml" ContentType="application/vnd.openxmlformats-officedocument.presentationml.tags+xml"/>
  <Override PartName="/ppt/slides/slide108.xml" ContentType="application/vnd.openxmlformats-officedocument.presentationml.slide+xml"/>
  <Override PartName="/ppt/slides/slide155.xml" ContentType="application/vnd.openxmlformats-officedocument.presentationml.slide+xml"/>
  <Override PartName="/ppt/tags/tag13.xml" ContentType="application/vnd.openxmlformats-officedocument.presentationml.tags+xml"/>
  <Override PartName="/ppt/tags/tag60.xml" ContentType="application/vnd.openxmlformats-officedocument.presentationml.tags+xml"/>
  <Override PartName="/ppt/tags/tag298.xml" ContentType="application/vnd.openxmlformats-officedocument.presentationml.tags+xml"/>
  <Override PartName="/ppt/tags/tag314.xml" ContentType="application/vnd.openxmlformats-officedocument.presentationml.tags+xml"/>
  <Override PartName="/ppt/tags/tag106.xml" ContentType="application/vnd.openxmlformats-officedocument.presentationml.tags+xml"/>
  <Override PartName="/ppt/tags/tag153.xml" ContentType="application/vnd.openxmlformats-officedocument.presentationml.tags+xml"/>
  <Override PartName="/ppt/notesSlides/notesSlide4.xml" ContentType="application/vnd.openxmlformats-officedocument.presentationml.notesSlide+xml"/>
  <Override PartName="/ppt/slides/slide38.xml" ContentType="application/vnd.openxmlformats-officedocument.presentationml.slide+xml"/>
  <Override PartName="/ppt/slides/slide85.xml" ContentType="application/vnd.openxmlformats-officedocument.presentationml.slide+xml"/>
  <Override PartName="/ppt/slides/slide133.xml" ContentType="application/vnd.openxmlformats-officedocument.presentationml.slide+xml"/>
  <Override PartName="/ppt/slides/slide180.xml" ContentType="application/vnd.openxmlformats-officedocument.presentationml.slide+xml"/>
  <Override PartName="/ppt/tags/tag131.xml" ContentType="application/vnd.openxmlformats-officedocument.presentationml.tags+xml"/>
  <Override PartName="/ppt/tags/tag229.xml" ContentType="application/vnd.openxmlformats-officedocument.presentationml.tags+xml"/>
  <Override PartName="/ppt/tags/tag276.xml" ContentType="application/vnd.openxmlformats-officedocument.presentationml.tags+xml"/>
  <Override PartName="/ppt/slides/slide111.xml" ContentType="application/vnd.openxmlformats-officedocument.presentationml.slide+xml"/>
  <Override PartName="/ppt/slides/slide209.xml" ContentType="application/vnd.openxmlformats-officedocument.presentationml.slide+xml"/>
  <Override PartName="/ppt/tags/tag98.xml" ContentType="application/vnd.openxmlformats-officedocument.presentationml.tags+xml"/>
  <Override PartName="/ppt/tags/tag207.xml" ContentType="application/vnd.openxmlformats-officedocument.presentationml.tags+xml"/>
  <Override PartName="/ppt/tags/tag254.xml" ContentType="application/vnd.openxmlformats-officedocument.presentationml.tags+xml"/>
  <Override PartName="/ppt/slides/slide16.xml" ContentType="application/vnd.openxmlformats-officedocument.presentationml.slide+xml"/>
  <Override PartName="/ppt/slides/slide63.xml" ContentType="application/vnd.openxmlformats-officedocument.presentationml.slide+xml"/>
  <Override PartName="/ppt/slides/slide234.xml" ContentType="application/vnd.openxmlformats-officedocument.presentationml.slide+xml"/>
  <Override PartName="/ppt/tags/tag2.xml" ContentType="application/vnd.openxmlformats-officedocument.presentationml.tags+xml"/>
  <Override PartName="/ppt/slides/slide41.xml" ContentType="application/vnd.openxmlformats-officedocument.presentationml.slide+xml"/>
  <Override PartName="/ppt/tags/tag29.xml" ContentType="application/vnd.openxmlformats-officedocument.presentationml.tags+xml"/>
  <Override PartName="/ppt/tags/tag76.xml" ContentType="application/vnd.openxmlformats-officedocument.presentationml.tags+xml"/>
  <Override PartName="/ppt/tags/tag232.xml" ContentType="application/vnd.openxmlformats-officedocument.presentationml.tags+xml"/>
  <Override PartName="/ppt/slides/slide149.xml" ContentType="application/vnd.openxmlformats-officedocument.presentationml.slide+xml"/>
  <Override PartName="/ppt/slides/slide196.xml" ContentType="application/vnd.openxmlformats-officedocument.presentationml.slide+xml"/>
  <Override PartName="/ppt/slides/slide212.xml" ContentType="application/vnd.openxmlformats-officedocument.presentationml.slide+xml"/>
  <Override PartName="/ppt/tags/tag54.xml" ContentType="application/vnd.openxmlformats-officedocument.presentationml.tags+xml"/>
  <Override PartName="/ppt/tags/tag169.xml" ContentType="application/vnd.openxmlformats-officedocument.presentationml.tags+xml"/>
  <Override PartName="/ppt/tags/tag210.xml" ContentType="application/vnd.openxmlformats-officedocument.presentationml.tags+xml"/>
  <Override PartName="/ppt/tags/tag308.xml" ContentType="application/vnd.openxmlformats-officedocument.presentationml.tags+xml"/>
  <Override PartName="/ppt/tags/tag147.xml" ContentType="application/vnd.openxmlformats-officedocument.presentationml.tags+xml"/>
  <Override PartName="/ppt/tags/tag194.xml" ContentType="application/vnd.openxmlformats-officedocument.presentationml.tags+xml"/>
  <Override PartName="/ppt/slides/slide79.xml" ContentType="application/vnd.openxmlformats-officedocument.presentationml.slide+xml"/>
  <Override PartName="/ppt/slides/slide127.xml" ContentType="application/vnd.openxmlformats-officedocument.presentationml.slide+xml"/>
  <Override PartName="/ppt/slides/slide174.xml" ContentType="application/vnd.openxmlformats-officedocument.presentationml.slide+xml"/>
  <Override PartName="/ppt/tags/tag32.xml" ContentType="application/vnd.openxmlformats-officedocument.presentationml.tags+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tags/tag10.xml" ContentType="application/vnd.openxmlformats-officedocument.presentationml.tags+xml"/>
  <Override PartName="/ppt/tags/tag125.xml" ContentType="application/vnd.openxmlformats-officedocument.presentationml.tags+xml"/>
  <Override PartName="/ppt/tags/tag172.xml" ContentType="application/vnd.openxmlformats-officedocument.presentationml.tags+xml"/>
  <Override PartName="/ppt/tags/tag311.xml" ContentType="application/vnd.openxmlformats-officedocument.presentationml.tags+xml"/>
  <Override PartName="/ppt/slides/slide57.xml" ContentType="application/vnd.openxmlformats-officedocument.presentationml.slide+xml"/>
  <Override PartName="/ppt/slides/slide105.xml" ContentType="application/vnd.openxmlformats-officedocument.presentationml.slide+xml"/>
  <Override PartName="/ppt/slides/slide152.xml" ContentType="application/vnd.openxmlformats-officedocument.presentationml.slide+xml"/>
  <Override PartName="/ppt/notesSlides/notesSlide1.xml" ContentType="application/vnd.openxmlformats-officedocument.presentationml.notesSlide+xml"/>
  <Override PartName="/ppt/tags/tag103.xml" ContentType="application/vnd.openxmlformats-officedocument.presentationml.tags+xml"/>
  <Override PartName="/ppt/tags/tag150.xml" ContentType="application/vnd.openxmlformats-officedocument.presentationml.tags+xml"/>
  <Override PartName="/ppt/tags/tag248.xml" ContentType="application/vnd.openxmlformats-officedocument.presentationml.tags+xml"/>
  <Override PartName="/ppt/tags/tag295.xml" ContentType="application/vnd.openxmlformats-officedocument.presentationml.tags+xml"/>
  <Override PartName="/ppt/slides/slide130.xml" ContentType="application/vnd.openxmlformats-officedocument.presentationml.slide+xml"/>
  <Override PartName="/ppt/slides/slide228.xml" ContentType="application/vnd.openxmlformats-officedocument.presentationml.slide+xml"/>
  <Override PartName="/ppt/tags/tag226.xml" ContentType="application/vnd.openxmlformats-officedocument.presentationml.tags+xml"/>
  <Override PartName="/ppt/tags/tag273.xml" ContentType="application/vnd.openxmlformats-officedocument.presentationml.tags+xml"/>
  <Override PartName="/ppt/slides/slide35.xml" ContentType="application/vnd.openxmlformats-officedocument.presentationml.slide+xml"/>
  <Override PartName="/ppt/slides/slide82.xml" ContentType="application/vnd.openxmlformats-officedocument.presentationml.slide+xml"/>
  <Override PartName="/ppt/slides/slide206.xml" ContentType="application/vnd.openxmlformats-officedocument.presentationml.slide+xml"/>
  <Override PartName="/ppt/slides/slide13.xml" ContentType="application/vnd.openxmlformats-officedocument.presentationml.slide+xml"/>
  <Override PartName="/ppt/slides/slide60.xml" ContentType="application/vnd.openxmlformats-officedocument.presentationml.slide+xml"/>
  <Override PartName="/ppt/tags/tag48.xml" ContentType="application/vnd.openxmlformats-officedocument.presentationml.tags+xml"/>
  <Override PartName="/ppt/tags/tag95.xml" ContentType="application/vnd.openxmlformats-officedocument.presentationml.tags+xml"/>
  <Override PartName="/ppt/tags/tag188.xml" ContentType="application/vnd.openxmlformats-officedocument.presentationml.tags+xml"/>
  <Override PartName="/ppt/tags/tag204.xml" ContentType="application/vnd.openxmlformats-officedocument.presentationml.tags+xml"/>
  <Override PartName="/ppt/tags/tag251.xml" ContentType="application/vnd.openxmlformats-officedocument.presentationml.tags+xml"/>
  <Override PartName="/ppt/slides/slide168.xml" ContentType="application/vnd.openxmlformats-officedocument.presentationml.slide+xml"/>
  <Override PartName="/ppt/slides/slide231.xml" ContentType="application/vnd.openxmlformats-officedocument.presentationml.slide+xml"/>
  <Override PartName="/ppt/slideLayouts/slideLayout12.xml" ContentType="application/vnd.openxmlformats-officedocument.presentationml.slideLayout+xml"/>
  <Override PartName="/ppt/tags/tag26.xml" ContentType="application/vnd.openxmlformats-officedocument.presentationml.tags+xml"/>
  <Override PartName="/ppt/tags/tag73.xml" ContentType="application/vnd.openxmlformats-officedocument.presentationml.tags+xml"/>
  <Override PartName="/ppt/tags/tag119.xml" ContentType="application/vnd.openxmlformats-officedocument.presentationml.tags+xml"/>
  <Override PartName="/ppt/tags/tag166.xml" ContentType="application/vnd.openxmlformats-officedocument.presentationml.tags+xml"/>
  <Override PartName="/ppt/slides/slide98.xml" ContentType="application/vnd.openxmlformats-officedocument.presentationml.slide+xml"/>
  <Override PartName="/ppt/slides/slide146.xml" ContentType="application/vnd.openxmlformats-officedocument.presentationml.slide+xml"/>
  <Override PartName="/ppt/slides/slide193.xml" ContentType="application/vnd.openxmlformats-officedocument.presentationml.slide+xml"/>
  <Override PartName="/ppt/tags/tag51.xml" ContentType="application/vnd.openxmlformats-officedocument.presentationml.tags+xml"/>
  <Override PartName="/ppt/tags/tag289.xml" ContentType="application/vnd.openxmlformats-officedocument.presentationml.tags+xml"/>
  <Override PartName="/ppt/tags/tag305.xml" ContentType="application/vnd.openxmlformats-officedocument.presentationml.tags+xml"/>
  <Override PartName="/ppt/slides/slide124.xml" ContentType="application/vnd.openxmlformats-officedocument.presentationml.slide+xml"/>
  <Override PartName="/ppt/slides/slide171.xml" ContentType="application/vnd.openxmlformats-officedocument.presentationml.slide+xml"/>
  <Override PartName="/ppt/tags/tag144.xml" ContentType="application/vnd.openxmlformats-officedocument.presentationml.tags+xml"/>
  <Override PartName="/ppt/tags/tag191.xml" ContentType="application/vnd.openxmlformats-officedocument.presentationml.tags+xml"/>
  <Override PartName="/ppt/slides/slide29.xml" ContentType="application/vnd.openxmlformats-officedocument.presentationml.slide+xml"/>
  <Override PartName="/ppt/slides/slide76.xml" ContentType="application/vnd.openxmlformats-officedocument.presentationml.slide+xml"/>
  <Override PartName="/ppt/tags/tag122.xml" ContentType="application/vnd.openxmlformats-officedocument.presentationml.tags+xml"/>
  <Override PartName="/ppt/tags/tag267.xml" ContentType="application/vnd.openxmlformats-officedocument.presentationml.tags+xml"/>
  <Override PartName="/ppt/slides/slide4.xml" ContentType="application/vnd.openxmlformats-officedocument.presentationml.slide+xml"/>
  <Override PartName="/ppt/slides/slide54.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tags/tag89.xml" ContentType="application/vnd.openxmlformats-officedocument.presentationml.tags+xml"/>
  <Override PartName="/ppt/tags/tag245.xml" ContentType="application/vnd.openxmlformats-officedocument.presentationml.tags+xml"/>
  <Override PartName="/ppt/tags/tag292.xml" ContentType="application/vnd.openxmlformats-officedocument.presentationml.tags+xml"/>
  <Override PartName="/ppt/slides/slide225.xml" ContentType="application/vnd.openxmlformats-officedocument.presentationml.slide+xml"/>
  <Override PartName="/ppt/tags/tag100.xml" ContentType="application/vnd.openxmlformats-officedocument.presentationml.tags+xml"/>
  <Override PartName="/ppt/slides/slide32.xml" ContentType="application/vnd.openxmlformats-officedocument.presentationml.slide+xml"/>
  <Override PartName="/ppt/tags/tag67.xml" ContentType="application/vnd.openxmlformats-officedocument.presentationml.tags+xml"/>
  <Override PartName="/ppt/tags/tag223.xml" ContentType="application/vnd.openxmlformats-officedocument.presentationml.tags+xml"/>
  <Override PartName="/ppt/tags/tag270.xml" ContentType="application/vnd.openxmlformats-officedocument.presentationml.tags+xml"/>
  <Override PartName="/ppt/slides/slide10.xml" ContentType="application/vnd.openxmlformats-officedocument.presentationml.slide+xml"/>
  <Override PartName="/ppt/slides/slide21.xml" ContentType="application/vnd.openxmlformats-officedocument.presentationml.slide+xml"/>
  <Override PartName="/ppt/slides/slide187.xml" ContentType="application/vnd.openxmlformats-officedocument.presentationml.slide+xml"/>
  <Override PartName="/ppt/slides/slide198.xml" ContentType="application/vnd.openxmlformats-officedocument.presentationml.slide+xml"/>
  <Override PartName="/ppt/slides/slide203.xml" ContentType="application/vnd.openxmlformats-officedocument.presentationml.slide+xml"/>
  <Override PartName="/ppt/tags/tag45.xml" ContentType="application/vnd.openxmlformats-officedocument.presentationml.tags+xml"/>
  <Override PartName="/ppt/tags/tag92.xml" ContentType="application/vnd.openxmlformats-officedocument.presentationml.tags+xml"/>
  <Override PartName="/ppt/tags/tag149.xml" ContentType="application/vnd.openxmlformats-officedocument.presentationml.tags+xml"/>
  <Override PartName="/ppt/tags/tag196.xml" ContentType="application/vnd.openxmlformats-officedocument.presentationml.tags+xml"/>
  <Override PartName="/ppt/tags/tag201.xml" ContentType="application/vnd.openxmlformats-officedocument.presentationml.tags+xml"/>
  <Override PartName="/ppt/tags/tag212.xml" ContentType="application/vnd.openxmlformats-officedocument.presentationml.tags+xml"/>
  <Override PartName="/ppt/slides/slide129.xml" ContentType="application/vnd.openxmlformats-officedocument.presentationml.slide+xml"/>
  <Override PartName="/ppt/slides/slide176.xml" ContentType="application/vnd.openxmlformats-officedocument.presentationml.slide+xml"/>
  <Override PartName="/ppt/tags/tag34.xml" ContentType="application/vnd.openxmlformats-officedocument.presentationml.tags+xml"/>
  <Override PartName="/ppt/tags/tag81.xml" ContentType="application/vnd.openxmlformats-officedocument.presentationml.tags+xml"/>
  <Override PartName="/ppt/tags/tag138.xml" ContentType="application/vnd.openxmlformats-officedocument.presentationml.tags+xml"/>
  <Override PartName="/ppt/tags/tag185.xml" ContentType="application/vnd.openxmlformats-officedocument.presentationml.tags+xml"/>
  <Override PartName="/ppt/slides/slide118.xml" ContentType="application/vnd.openxmlformats-officedocument.presentationml.slide+xml"/>
  <Override PartName="/ppt/slides/slide165.xml" ContentType="application/vnd.openxmlformats-officedocument.presentationml.slide+xml"/>
  <Override PartName="/ppt/tags/tag12.xml" ContentType="application/vnd.openxmlformats-officedocument.presentationml.tags+xml"/>
  <Override PartName="/ppt/tags/tag23.xml" ContentType="application/vnd.openxmlformats-officedocument.presentationml.tags+xml"/>
  <Override PartName="/ppt/tags/tag70.xml" ContentType="application/vnd.openxmlformats-officedocument.presentationml.tags+xml"/>
  <Override PartName="/ppt/tags/tag116.xml" ContentType="application/vnd.openxmlformats-officedocument.presentationml.tags+xml"/>
  <Override PartName="/ppt/tags/tag127.xml" ContentType="application/vnd.openxmlformats-officedocument.presentationml.tags+xml"/>
  <Override PartName="/ppt/tags/tag163.xml" ContentType="application/vnd.openxmlformats-officedocument.presentationml.tags+xml"/>
  <Override PartName="/ppt/tags/tag174.xml" ContentType="application/vnd.openxmlformats-officedocument.presentationml.tags+xml"/>
  <Override PartName="/ppt/tags/tag313.xml" ContentType="application/vnd.openxmlformats-officedocument.presentationml.tags+xml"/>
  <Override PartName="/ppt/slides/slide9.xml" ContentType="application/vnd.openxmlformats-officedocument.presentationml.slide+xml"/>
  <Override PartName="/ppt/slides/slide59.xml" ContentType="application/vnd.openxmlformats-officedocument.presentationml.slide+xml"/>
  <Override PartName="/ppt/slides/slide107.xml" ContentType="application/vnd.openxmlformats-officedocument.presentationml.slide+xml"/>
  <Override PartName="/ppt/slides/slide143.xml" ContentType="application/vnd.openxmlformats-officedocument.presentationml.slide+xml"/>
  <Override PartName="/ppt/slides/slide154.xml" ContentType="application/vnd.openxmlformats-officedocument.presentationml.slide+xml"/>
  <Override PartName="/ppt/slides/slide190.xml" ContentType="application/vnd.openxmlformats-officedocument.presentationml.slide+xml"/>
  <Override PartName="/ppt/viewProps.xml" ContentType="application/vnd.openxmlformats-officedocument.presentationml.viewProps+xml"/>
  <Override PartName="/ppt/tags/tag9.xml" ContentType="application/vnd.openxmlformats-officedocument.presentationml.tags+xml"/>
  <Override PartName="/ppt/tags/tag105.xml" ContentType="application/vnd.openxmlformats-officedocument.presentationml.tags+xml"/>
  <Override PartName="/ppt/tags/tag152.xml" ContentType="application/vnd.openxmlformats-officedocument.presentationml.tags+xml"/>
  <Override PartName="/ppt/tags/tag297.xml" ContentType="application/vnd.openxmlformats-officedocument.presentationml.tags+xml"/>
  <Override PartName="/ppt/tags/tag302.xml" ContentType="application/vnd.openxmlformats-officedocument.presentationml.tags+xml"/>
  <Override PartName="/ppt/slides/slide48.xml" ContentType="application/vnd.openxmlformats-officedocument.presentationml.slide+xml"/>
  <Override PartName="/ppt/slides/slide95.xml" ContentType="application/vnd.openxmlformats-officedocument.presentationml.slide+xml"/>
  <Override PartName="/ppt/slides/slide132.xml" ContentType="application/vnd.openxmlformats-officedocument.presentationml.slide+xml"/>
  <Override PartName="/ppt/notesSlides/notesSlide3.xml" ContentType="application/vnd.openxmlformats-officedocument.presentationml.notesSlide+xml"/>
  <Override PartName="/ppt/tags/tag141.xml" ContentType="application/vnd.openxmlformats-officedocument.presentationml.tags+xml"/>
  <Override PartName="/ppt/tags/tag228.xml" ContentType="application/vnd.openxmlformats-officedocument.presentationml.tags+xml"/>
  <Default Extension="bin" ContentType="application/vnd.openxmlformats-officedocument.oleObject"/>
  <Override PartName="/ppt/tags/tag239.xml" ContentType="application/vnd.openxmlformats-officedocument.presentationml.tags+xml"/>
  <Override PartName="/ppt/tags/tag275.xml" ContentType="application/vnd.openxmlformats-officedocument.presentationml.tags+xml"/>
  <Override PartName="/ppt/tags/tag286.xml" ContentType="application/vnd.openxmlformats-officedocument.presentationml.tags+xml"/>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slides/slide208.xml" ContentType="application/vnd.openxmlformats-officedocument.presentationml.slide+xml"/>
  <Override PartName="/ppt/slides/slide219.xml" ContentType="application/vnd.openxmlformats-officedocument.presentationml.slide+xml"/>
  <Override PartName="/ppt/presProps.xml" ContentType="application/vnd.openxmlformats-officedocument.presentationml.presProps+xml"/>
  <Override PartName="/ppt/tags/tag130.xml" ContentType="application/vnd.openxmlformats-officedocument.presentationml.tags+xml"/>
  <Override PartName="/ppt/tags/tag217.xml" ContentType="application/vnd.openxmlformats-officedocument.presentationml.tags+xml"/>
  <Override PartName="/ppt/tags/tag264.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tags/tag39.xml" ContentType="application/vnd.openxmlformats-officedocument.presentationml.tags+xml"/>
  <Override PartName="/ppt/tags/tag86.xml" ContentType="application/vnd.openxmlformats-officedocument.presentationml.tags+xml"/>
  <Override PartName="/ppt/tags/tag97.xml" ContentType="application/vnd.openxmlformats-officedocument.presentationml.tags+xml"/>
  <Override PartName="/ppt/tags/tag206.xml" ContentType="application/vnd.openxmlformats-officedocument.presentationml.tags+xml"/>
  <Override PartName="/ppt/tags/tag253.xml" ContentType="application/vnd.openxmlformats-officedocument.presentationml.tags+xml"/>
  <Override PartName="/ppt/slides/slide51.xml" ContentType="application/vnd.openxmlformats-officedocument.presentationml.slide+xml"/>
  <Override PartName="/ppt/slides/slide233.xml" ContentType="application/vnd.openxmlformats-officedocument.presentationml.slide+xml"/>
  <Override PartName="/ppt/tags/tag1.xml" ContentType="application/vnd.openxmlformats-officedocument.presentationml.tags+xml"/>
  <Override PartName="/ppt/tags/tag28.xml" ContentType="application/vnd.openxmlformats-officedocument.presentationml.tags+xml"/>
  <Override PartName="/ppt/tags/tag75.xml" ContentType="application/vnd.openxmlformats-officedocument.presentationml.tags+xml"/>
  <Override PartName="/ppt/tags/tag179.xml" ContentType="application/vnd.openxmlformats-officedocument.presentationml.tags+xml"/>
  <Override PartName="/ppt/tags/tag231.xml" ContentType="application/vnd.openxmlformats-officedocument.presentationml.tags+xml"/>
  <Override PartName="/ppt/tags/tag242.xml" ContentType="application/vnd.openxmlformats-officedocument.presentationml.tags+xml"/>
  <Override PartName="/ppt/slides/slide40.xml" ContentType="application/vnd.openxmlformats-officedocument.presentationml.slide+xml"/>
  <Override PartName="/ppt/slides/slide159.xml" ContentType="application/vnd.openxmlformats-officedocument.presentationml.slide+xml"/>
  <Override PartName="/ppt/slides/slide211.xml" ContentType="application/vnd.openxmlformats-officedocument.presentationml.slide+xml"/>
  <Override PartName="/ppt/slides/slide222.xml" ContentType="application/vnd.openxmlformats-officedocument.presentationml.slide+xml"/>
  <Override PartName="/ppt/tags/tag17.xml" ContentType="application/vnd.openxmlformats-officedocument.presentationml.tags+xml"/>
  <Override PartName="/ppt/tags/tag64.xml" ContentType="application/vnd.openxmlformats-officedocument.presentationml.tags+xml"/>
  <Override PartName="/ppt/tags/tag168.xml" ContentType="application/vnd.openxmlformats-officedocument.presentationml.tags+xml"/>
  <Override PartName="/ppt/tags/tag220.xml" ContentType="application/vnd.openxmlformats-officedocument.presentationml.tags+xml"/>
  <Override PartName="/ppt/slides/slide148.xml" ContentType="application/vnd.openxmlformats-officedocument.presentationml.slide+xml"/>
  <Override PartName="/ppt/slides/slide195.xml" ContentType="application/vnd.openxmlformats-officedocument.presentationml.slide+xml"/>
  <Override PartName="/ppt/slides/slide200.xml" ContentType="application/vnd.openxmlformats-officedocument.presentationml.slide+xml"/>
  <Default Extension="gif" ContentType="image/gif"/>
  <Override PartName="/ppt/tags/tag53.xml" ContentType="application/vnd.openxmlformats-officedocument.presentationml.tags+xml"/>
  <Override PartName="/ppt/tags/tag157.xml" ContentType="application/vnd.openxmlformats-officedocument.presentationml.tags+xml"/>
  <Default Extension="vml" ContentType="application/vnd.openxmlformats-officedocument.vmlDrawing"/>
  <Override PartName="/ppt/notesSlides/notesSlide8.xml" ContentType="application/vnd.openxmlformats-officedocument.presentationml.notesSlide+xml"/>
  <Override PartName="/ppt/tags/tag307.xml" ContentType="application/vnd.openxmlformats-officedocument.presentationml.tags+xml"/>
  <Override PartName="/ppt/slides/slide89.xml" ContentType="application/vnd.openxmlformats-officedocument.presentationml.slide+xml"/>
  <Override PartName="/ppt/slides/slide126.xml" ContentType="application/vnd.openxmlformats-officedocument.presentationml.slide+xml"/>
  <Override PartName="/ppt/slides/slide137.xml" ContentType="application/vnd.openxmlformats-officedocument.presentationml.slide+xml"/>
  <Override PartName="/ppt/slides/slide173.xml" ContentType="application/vnd.openxmlformats-officedocument.presentationml.slide+xml"/>
  <Override PartName="/ppt/slides/slide184.xml" ContentType="application/vnd.openxmlformats-officedocument.presentationml.slide+xml"/>
  <Override PartName="/ppt/tags/tag31.xml" ContentType="application/vnd.openxmlformats-officedocument.presentationml.tags+xml"/>
  <Override PartName="/ppt/tags/tag42.xml" ContentType="application/vnd.openxmlformats-officedocument.presentationml.tags+xml"/>
  <Override PartName="/ppt/tags/tag135.xml" ContentType="application/vnd.openxmlformats-officedocument.presentationml.tags+xml"/>
  <Override PartName="/ppt/tags/tag146.xml" ContentType="application/vnd.openxmlformats-officedocument.presentationml.tags+xml"/>
  <Override PartName="/ppt/tags/tag182.xml" ContentType="application/vnd.openxmlformats-officedocument.presentationml.tags+xml"/>
  <Override PartName="/ppt/tags/tag193.xml" ContentType="application/vnd.openxmlformats-officedocument.presentationml.tags+xml"/>
  <Override PartName="/ppt/slides/slide78.xml" ContentType="application/vnd.openxmlformats-officedocument.presentationml.slide+xml"/>
  <Override PartName="/ppt/slides/slide115.xml" ContentType="application/vnd.openxmlformats-officedocument.presentationml.slide+xml"/>
  <Override PartName="/ppt/slides/slide162.xml" ContentType="application/vnd.openxmlformats-officedocument.presentationml.slide+xml"/>
  <Override PartName="/ppt/handoutMasters/handoutMaster1.xml" ContentType="application/vnd.openxmlformats-officedocument.presentationml.handoutMaster+xml"/>
  <Override PartName="/ppt/tags/tag20.xml" ContentType="application/vnd.openxmlformats-officedocument.presentationml.tags+xml"/>
  <Override PartName="/ppt/tags/tag124.xml" ContentType="application/vnd.openxmlformats-officedocument.presentationml.tags+xml"/>
  <Override PartName="/ppt/tags/tag171.xml" ContentType="application/vnd.openxmlformats-officedocument.presentationml.tags+xml"/>
  <Override PartName="/ppt/tags/tag269.xml" ContentType="application/vnd.openxmlformats-officedocument.presentationml.tags+xml"/>
  <Override PartName="/docProps/core.xml" ContentType="application/vnd.openxmlformats-package.core-properties+xml"/>
  <Override PartName="/ppt/slides/slide6.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104.xml" ContentType="application/vnd.openxmlformats-officedocument.presentationml.slide+xml"/>
  <Override PartName="/ppt/slides/slide151.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tags/tag113.xml" ContentType="application/vnd.openxmlformats-officedocument.presentationml.tags+xml"/>
  <Override PartName="/ppt/tags/tag160.xml" ContentType="application/vnd.openxmlformats-officedocument.presentationml.tags+xml"/>
  <Override PartName="/ppt/tags/tag247.xml" ContentType="application/vnd.openxmlformats-officedocument.presentationml.tags+xml"/>
  <Override PartName="/ppt/tags/tag258.xml" ContentType="application/vnd.openxmlformats-officedocument.presentationml.tags+xml"/>
  <Override PartName="/ppt/tags/tag294.xml" ContentType="application/vnd.openxmlformats-officedocument.presentationml.tags+xml"/>
  <Override PartName="/ppt/tags/tag310.xml" ContentType="application/vnd.openxmlformats-officedocument.presentationml.tags+xml"/>
  <Override PartName="/ppt/slideMasters/slideMaster1.xml" ContentType="application/vnd.openxmlformats-officedocument.presentationml.slideMaster+xml"/>
  <Override PartName="/ppt/slides/slide45.xml" ContentType="application/vnd.openxmlformats-officedocument.presentationml.slide+xml"/>
  <Override PartName="/ppt/slides/slide92.xml" ContentType="application/vnd.openxmlformats-officedocument.presentationml.slide+xml"/>
  <Override PartName="/ppt/slides/slide140.xml" ContentType="application/vnd.openxmlformats-officedocument.presentationml.slide+xml"/>
  <Override PartName="/ppt/slides/slide227.xml" ContentType="application/vnd.openxmlformats-officedocument.presentationml.slide+xml"/>
  <Override PartName="/ppt/theme/theme3.xml" ContentType="application/vnd.openxmlformats-officedocument.theme+xml"/>
  <Override PartName="/ppt/tags/tag102.xml" ContentType="application/vnd.openxmlformats-officedocument.presentationml.tags+xml"/>
  <Override PartName="/ppt/tags/tag236.xml" ContentType="application/vnd.openxmlformats-officedocument.presentationml.tags+xml"/>
  <Override PartName="/ppt/tags/tag283.xml" ContentType="application/vnd.openxmlformats-officedocument.presentationml.tags+xml"/>
  <Override PartName="/ppt/slides/slide34.xml" ContentType="application/vnd.openxmlformats-officedocument.presentationml.slide+xml"/>
  <Override PartName="/ppt/slides/slide81.xml" ContentType="application/vnd.openxmlformats-officedocument.presentationml.slide+xml"/>
  <Override PartName="/ppt/slides/slide216.xml" ContentType="application/vnd.openxmlformats-officedocument.presentationml.slide+xml"/>
  <Override PartName="/ppt/tags/tag58.xml" ContentType="application/vnd.openxmlformats-officedocument.presentationml.tags+xml"/>
  <Override PartName="/ppt/tags/tag69.xml" ContentType="application/vnd.openxmlformats-officedocument.presentationml.tags+xml"/>
  <Override PartName="/ppt/tags/tag225.xml" ContentType="application/vnd.openxmlformats-officedocument.presentationml.tags+xml"/>
  <Override PartName="/ppt/tags/tag272.xml" ContentType="application/vnd.openxmlformats-officedocument.presentationml.tags+xml"/>
  <Default Extension="rels" ContentType="application/vnd.openxmlformats-package.relationships+xml"/>
  <Override PartName="/ppt/slides/slide23.xml" ContentType="application/vnd.openxmlformats-officedocument.presentationml.slide+xml"/>
  <Override PartName="/ppt/slides/slide70.xml" ContentType="application/vnd.openxmlformats-officedocument.presentationml.slide+xml"/>
  <Override PartName="/ppt/slides/slide189.xml" ContentType="application/vnd.openxmlformats-officedocument.presentationml.slide+xml"/>
  <Override PartName="/ppt/slides/slide205.xml" ContentType="application/vnd.openxmlformats-officedocument.presentationml.slide+xml"/>
  <Override PartName="/ppt/tags/tag47.xml" ContentType="application/vnd.openxmlformats-officedocument.presentationml.tags+xml"/>
  <Override PartName="/ppt/tags/tag94.xml" ContentType="application/vnd.openxmlformats-officedocument.presentationml.tags+xml"/>
  <Override PartName="/ppt/tags/tag198.xml" ContentType="application/vnd.openxmlformats-officedocument.presentationml.tags+xml"/>
  <Override PartName="/ppt/tags/tag203.xml" ContentType="application/vnd.openxmlformats-officedocument.presentationml.tags+xml"/>
  <Override PartName="/ppt/tags/tag214.xml" ContentType="application/vnd.openxmlformats-officedocument.presentationml.tags+xml"/>
  <Override PartName="/ppt/tags/tag250.xml" ContentType="application/vnd.openxmlformats-officedocument.presentationml.tags+xml"/>
  <Override PartName="/ppt/tags/tag261.xml" ContentType="application/vnd.openxmlformats-officedocument.presentationml.tags+xml"/>
  <Override PartName="/ppt/slides/slide12.xml" ContentType="application/vnd.openxmlformats-officedocument.presentationml.slide+xml"/>
  <Override PartName="/ppt/slides/slide178.xml" ContentType="application/vnd.openxmlformats-officedocument.presentationml.slide+xml"/>
  <Override PartName="/ppt/slides/slide230.xml" ContentType="application/vnd.openxmlformats-officedocument.presentationml.slide+xml"/>
  <Override PartName="/ppt/slideLayouts/slideLayout11.xml" ContentType="application/vnd.openxmlformats-officedocument.presentationml.slideLayout+xml"/>
  <Override PartName="/ppt/tags/tag36.xml" ContentType="application/vnd.openxmlformats-officedocument.presentationml.tags+xml"/>
  <Override PartName="/ppt/tags/tag83.xml" ContentType="application/vnd.openxmlformats-officedocument.presentationml.tags+xml"/>
  <Override PartName="/ppt/tags/tag187.xml" ContentType="application/vnd.openxmlformats-officedocument.presentationml.tags+xml"/>
  <Override PartName="/ppt/slides/slide167.xml" ContentType="application/vnd.openxmlformats-officedocument.presentationml.slide+xml"/>
  <Override PartName="/ppt/tags/tag14.xml" ContentType="application/vnd.openxmlformats-officedocument.presentationml.tags+xml"/>
  <Override PartName="/ppt/tags/tag25.xml" ContentType="application/vnd.openxmlformats-officedocument.presentationml.tags+xml"/>
  <Override PartName="/ppt/tags/tag61.xml" ContentType="application/vnd.openxmlformats-officedocument.presentationml.tags+xml"/>
  <Override PartName="/ppt/tags/tag72.xml" ContentType="application/vnd.openxmlformats-officedocument.presentationml.tags+xml"/>
  <Override PartName="/ppt/tags/tag118.xml" ContentType="application/vnd.openxmlformats-officedocument.presentationml.tags+xml"/>
  <Override PartName="/ppt/tags/tag129.xml" ContentType="application/vnd.openxmlformats-officedocument.presentationml.tags+xml"/>
  <Override PartName="/ppt/tags/tag165.xml" ContentType="application/vnd.openxmlformats-officedocument.presentationml.tags+xml"/>
  <Override PartName="/ppt/tags/tag176.xml" ContentType="application/vnd.openxmlformats-officedocument.presentationml.tags+xml"/>
  <Override PartName="/ppt/tags/tag315.xml" ContentType="application/vnd.openxmlformats-officedocument.presentationml.tags+xml"/>
  <Override PartName="/ppt/slides/slide109.xml" ContentType="application/vnd.openxmlformats-officedocument.presentationml.slide+xml"/>
  <Override PartName="/ppt/slides/slide145.xml" ContentType="application/vnd.openxmlformats-officedocument.presentationml.slide+xml"/>
  <Override PartName="/ppt/slides/slide156.xml" ContentType="application/vnd.openxmlformats-officedocument.presentationml.slide+xml"/>
  <Override PartName="/ppt/slides/slide192.xml" ContentType="application/vnd.openxmlformats-officedocument.presentationml.slide+xml"/>
  <Override PartName="/ppt/tags/tag50.xml" ContentType="application/vnd.openxmlformats-officedocument.presentationml.tags+xml"/>
  <Override PartName="/ppt/tags/tag107.xml" ContentType="application/vnd.openxmlformats-officedocument.presentationml.tags+xml"/>
  <Override PartName="/ppt/tags/tag154.xml" ContentType="application/vnd.openxmlformats-officedocument.presentationml.tags+xml"/>
  <Override PartName="/ppt/tags/tag299.xml" ContentType="application/vnd.openxmlformats-officedocument.presentationml.tags+xml"/>
  <Override PartName="/ppt/tags/tag304.xml" ContentType="application/vnd.openxmlformats-officedocument.presentationml.tags+xml"/>
  <Override PartName="/ppt/slides/slide97.xml" ContentType="application/vnd.openxmlformats-officedocument.presentationml.slide+xml"/>
  <Override PartName="/ppt/slides/slide134.xml" ContentType="application/vnd.openxmlformats-officedocument.presentationml.slide+xml"/>
  <Override PartName="/ppt/slides/slide181.xml" ContentType="application/vnd.openxmlformats-officedocument.presentationml.slide+xml"/>
  <Override PartName="/ppt/tags/tag143.xml" ContentType="application/vnd.openxmlformats-officedocument.presentationml.tags+xml"/>
  <Override PartName="/ppt/tags/tag190.xml" ContentType="application/vnd.openxmlformats-officedocument.presentationml.tags+xml"/>
  <Override PartName="/ppt/notesSlides/notesSlide5.xml" ContentType="application/vnd.openxmlformats-officedocument.presentationml.notesSlide+xml"/>
  <Override PartName="/ppt/charts/chart1.xml" ContentType="application/vnd.openxmlformats-officedocument.drawingml.chart+xml"/>
  <Override PartName="/ppt/tags/tag277.xml" ContentType="application/vnd.openxmlformats-officedocument.presentationml.tags+xml"/>
  <Override PartName="/ppt/tags/tag288.xml" ContentType="application/vnd.openxmlformats-officedocument.presentationml.tags+xml"/>
  <Override PartName="/ppt/slides/slide28.xml" ContentType="application/vnd.openxmlformats-officedocument.presentationml.slide+xml"/>
  <Override PartName="/ppt/slides/slide39.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23.xml" ContentType="application/vnd.openxmlformats-officedocument.presentationml.slide+xml"/>
  <Override PartName="/ppt/slides/slide170.xml" ContentType="application/vnd.openxmlformats-officedocument.presentationml.slide+xml"/>
  <Override PartName="/ppt/tags/tag132.xml" ContentType="application/vnd.openxmlformats-officedocument.presentationml.tags+xml"/>
  <Override PartName="/ppt/tags/tag219.xml" ContentType="application/vnd.openxmlformats-officedocument.presentationml.tags+xml"/>
  <Override PartName="/ppt/tags/tag266.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slides/slide64.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Layouts/slideLayout5.xml" ContentType="application/vnd.openxmlformats-officedocument.presentationml.slideLayout+xml"/>
  <Override PartName="/ppt/tags/tag99.xml" ContentType="application/vnd.openxmlformats-officedocument.presentationml.tags+xml"/>
  <Override PartName="/ppt/tags/tag110.xml" ContentType="application/vnd.openxmlformats-officedocument.presentationml.tags+xml"/>
  <Override PartName="/ppt/tags/tag121.xml" ContentType="application/vnd.openxmlformats-officedocument.presentationml.tags+xml"/>
  <Override PartName="/ppt/tags/tag208.xml" ContentType="application/vnd.openxmlformats-officedocument.presentationml.tags+xml"/>
  <Override PartName="/ppt/tags/tag255.xml" ContentType="application/vnd.openxmlformats-officedocument.presentationml.tags+xml"/>
  <Override PartName="/ppt/slides/slide53.xml" ContentType="application/vnd.openxmlformats-officedocument.presentationml.slide+xml"/>
  <Override PartName="/ppt/slides/slide235.xml" ContentType="application/vnd.openxmlformats-officedocument.presentationml.slide+xml"/>
  <Default Extension="jpeg" ContentType="image/jpeg"/>
  <Override PartName="/ppt/tags/tag3.xml" ContentType="application/vnd.openxmlformats-officedocument.presentationml.tags+xml"/>
  <Override PartName="/ppt/tags/tag77.xml" ContentType="application/vnd.openxmlformats-officedocument.presentationml.tags+xml"/>
  <Override PartName="/ppt/tags/tag88.xml" ContentType="application/vnd.openxmlformats-officedocument.presentationml.tags+xml"/>
  <Override PartName="/ppt/tags/tag233.xml" ContentType="application/vnd.openxmlformats-officedocument.presentationml.tags+xml"/>
  <Override PartName="/ppt/tags/tag244.xml" ContentType="application/vnd.openxmlformats-officedocument.presentationml.tags+xml"/>
  <Override PartName="/ppt/tags/tag280.xml" ContentType="application/vnd.openxmlformats-officedocument.presentationml.tags+xml"/>
  <Override PartName="/ppt/tags/tag291.xml" ContentType="application/vnd.openxmlformats-officedocument.presentationml.tags+xml"/>
  <Override PartName="/ppt/slides/slide31.xml" ContentType="application/vnd.openxmlformats-officedocument.presentationml.slide+xml"/>
  <Override PartName="/ppt/slides/slide42.xml" ContentType="application/vnd.openxmlformats-officedocument.presentationml.slide+xml"/>
  <Override PartName="/ppt/slides/slide213.xml" ContentType="application/vnd.openxmlformats-officedocument.presentationml.slide+xml"/>
  <Override PartName="/ppt/slides/slide224.xml" ContentType="application/vnd.openxmlformats-officedocument.presentationml.slide+xml"/>
  <Override PartName="/ppt/tags/tag19.xml" ContentType="application/vnd.openxmlformats-officedocument.presentationml.tags+xml"/>
  <Override PartName="/ppt/tags/tag66.xml" ContentType="application/vnd.openxmlformats-officedocument.presentationml.tags+xml"/>
  <Override PartName="/ppt/tags/tag222.xml" ContentType="application/vnd.openxmlformats-officedocument.presentationml.tags+xml"/>
  <Override PartName="/ppt/slides/slide20.xml" ContentType="application/vnd.openxmlformats-officedocument.presentationml.slide+xml"/>
  <Override PartName="/ppt/slides/slide197.xml" ContentType="application/vnd.openxmlformats-officedocument.presentationml.slide+xml"/>
  <Override PartName="/ppt/slides/slide202.xml" ContentType="application/vnd.openxmlformats-officedocument.presentationml.slide+xml"/>
  <Override PartName="/ppt/tags/tag55.xml" ContentType="application/vnd.openxmlformats-officedocument.presentationml.tags+xml"/>
  <Override PartName="/ppt/tags/tag159.xml" ContentType="application/vnd.openxmlformats-officedocument.presentationml.tags+xml"/>
  <Override PartName="/ppt/tags/tag211.xml" ContentType="application/vnd.openxmlformats-officedocument.presentationml.tags+xml"/>
  <Override PartName="/ppt/tags/tag309.xml" ContentType="application/vnd.openxmlformats-officedocument.presentationml.tags+xml"/>
  <Override PartName="/ppt/slides/slide139.xml" ContentType="application/vnd.openxmlformats-officedocument.presentationml.slide+xml"/>
  <Override PartName="/ppt/slides/slide186.xml" ContentType="application/vnd.openxmlformats-officedocument.presentationml.slide+xml"/>
  <Override PartName="/ppt/tags/tag33.xml" ContentType="application/vnd.openxmlformats-officedocument.presentationml.tags+xml"/>
  <Override PartName="/ppt/tags/tag44.xml" ContentType="application/vnd.openxmlformats-officedocument.presentationml.tags+xml"/>
  <Override PartName="/ppt/tags/tag80.xml" ContentType="application/vnd.openxmlformats-officedocument.presentationml.tags+xml"/>
  <Override PartName="/ppt/tags/tag91.xml" ContentType="application/vnd.openxmlformats-officedocument.presentationml.tags+xml"/>
  <Override PartName="/ppt/tags/tag137.xml" ContentType="application/vnd.openxmlformats-officedocument.presentationml.tags+xml"/>
  <Override PartName="/ppt/tags/tag148.xml" ContentType="application/vnd.openxmlformats-officedocument.presentationml.tags+xml"/>
  <Override PartName="/ppt/tags/tag184.xml" ContentType="application/vnd.openxmlformats-officedocument.presentationml.tags+xml"/>
  <Override PartName="/ppt/tags/tag195.xml" ContentType="application/vnd.openxmlformats-officedocument.presentationml.tags+xml"/>
  <Override PartName="/ppt/tags/tag200.xml" ContentType="application/vnd.openxmlformats-officedocument.presentationml.tags+xml"/>
  <Override PartName="/ppt/slides/slide117.xml" ContentType="application/vnd.openxmlformats-officedocument.presentationml.slide+xml"/>
  <Override PartName="/ppt/slides/slide128.xml" ContentType="application/vnd.openxmlformats-officedocument.presentationml.slide+xml"/>
  <Override PartName="/ppt/slides/slide164.xml" ContentType="application/vnd.openxmlformats-officedocument.presentationml.slide+xml"/>
  <Override PartName="/ppt/slides/slide175.xml" ContentType="application/vnd.openxmlformats-officedocument.presentationml.slide+xml"/>
  <Override PartName="/ppt/tags/tag22.xml" ContentType="application/vnd.openxmlformats-officedocument.presentationml.tags+xml"/>
  <Override PartName="/ppt/tags/tag126.xml" ContentType="application/vnd.openxmlformats-officedocument.presentationml.tags+xml"/>
  <Override PartName="/ppt/tags/tag173.xml" ContentType="application/vnd.openxmlformats-officedocument.presentationml.tags+xml"/>
  <Override PartName="/ppt/slides/slide8.xml" ContentType="application/vnd.openxmlformats-officedocument.presentationml.slide+xml"/>
  <Override PartName="/ppt/slides/slide69.xml" ContentType="application/vnd.openxmlformats-officedocument.presentationml.slide+xml"/>
  <Override PartName="/ppt/slides/slide106.xml" ContentType="application/vnd.openxmlformats-officedocument.presentationml.slide+xml"/>
  <Override PartName="/ppt/slides/slide153.xml" ContentType="application/vnd.openxmlformats-officedocument.presentationml.slide+xml"/>
  <Override PartName="/ppt/tags/tag11.xml" ContentType="application/vnd.openxmlformats-officedocument.presentationml.tags+xml"/>
  <Override PartName="/ppt/tags/tag115.xml" ContentType="application/vnd.openxmlformats-officedocument.presentationml.tags+xml"/>
  <Override PartName="/ppt/tags/tag162.xml" ContentType="application/vnd.openxmlformats-officedocument.presentationml.tags+xml"/>
  <Override PartName="/ppt/tags/tag249.xml" ContentType="application/vnd.openxmlformats-officedocument.presentationml.tags+xml"/>
  <Override PartName="/ppt/tags/tag296.xml" ContentType="application/vnd.openxmlformats-officedocument.presentationml.tags+xml"/>
  <Override PartName="/ppt/tags/tag301.xml" ContentType="application/vnd.openxmlformats-officedocument.presentationml.tags+xml"/>
  <Override PartName="/ppt/tags/tag312.xml" ContentType="application/vnd.openxmlformats-officedocument.presentationml.tags+xml"/>
  <Override PartName="/ppt/slides/slide58.xml" ContentType="application/vnd.openxmlformats-officedocument.presentationml.slide+xml"/>
  <Override PartName="/ppt/slides/slide229.xml" ContentType="application/vnd.openxmlformats-officedocument.presentationml.slide+xml"/>
  <Override PartName="/ppt/notesSlides/notesSlide2.xml" ContentType="application/vnd.openxmlformats-officedocument.presentationml.notesSlide+xml"/>
  <Override PartName="/ppt/tags/tag104.xml" ContentType="application/vnd.openxmlformats-officedocument.presentationml.tags+xml"/>
  <Override PartName="/ppt/tags/tag151.xml" ContentType="application/vnd.openxmlformats-officedocument.presentationml.tags+xml"/>
  <Override PartName="/ppt/slides/slide36.xml" ContentType="application/vnd.openxmlformats-officedocument.presentationml.slide+xml"/>
  <Override PartName="/ppt/slides/slide83.xml" ContentType="application/vnd.openxmlformats-officedocument.presentationml.slide+xml"/>
  <Override PartName="/ppt/slides/slide131.xml" ContentType="application/vnd.openxmlformats-officedocument.presentationml.slide+xml"/>
  <Override PartName="/ppt/tags/tag227.xml" ContentType="application/vnd.openxmlformats-officedocument.presentationml.tags+xml"/>
  <Override PartName="/ppt/tags/tag274.xml" ContentType="application/vnd.openxmlformats-officedocument.presentationml.tags+xml"/>
  <Override PartName="/ppt/slides/slide207.xml" ContentType="application/vnd.openxmlformats-officedocument.presentationml.slide+xml"/>
  <Override PartName="/ppt/tags/tag49.xml" ContentType="application/vnd.openxmlformats-officedocument.presentationml.tags+xml"/>
  <Override PartName="/ppt/tags/tag96.xml" ContentType="application/vnd.openxmlformats-officedocument.presentationml.tags+xml"/>
  <Override PartName="/ppt/tags/tag205.xml" ContentType="application/vnd.openxmlformats-officedocument.presentationml.tags+xml"/>
  <Override PartName="/ppt/tags/tag252.xml" ContentType="application/vnd.openxmlformats-officedocument.presentationml.tags+xml"/>
  <Override PartName="/ppt/slides/slide14.xml" ContentType="application/vnd.openxmlformats-officedocument.presentationml.slide+xml"/>
  <Override PartName="/ppt/slides/slide61.xml" ContentType="application/vnd.openxmlformats-officedocument.presentationml.slide+xml"/>
  <Override PartName="/ppt/slides/slide232.xml" ContentType="application/vnd.openxmlformats-officedocument.presentationml.slide+xml"/>
  <Override PartName="/ppt/notesMasters/notesMaster1.xml" ContentType="application/vnd.openxmlformats-officedocument.presentationml.notesMaster+xml"/>
  <Override PartName="/ppt/tags/tag189.xml" ContentType="application/vnd.openxmlformats-officedocument.presentationml.tags+xml"/>
  <Override PartName="/ppt/theme/themeOverride1.xml" ContentType="application/vnd.openxmlformats-officedocument.themeOverride+xml"/>
  <Override PartName="/ppt/slides/slide169.xml" ContentType="application/vnd.openxmlformats-officedocument.presentationml.slide+xml"/>
  <Override PartName="/ppt/tableStyles.xml" ContentType="application/vnd.openxmlformats-officedocument.presentationml.tableStyles+xml"/>
  <Override PartName="/ppt/tags/tag27.xml" ContentType="application/vnd.openxmlformats-officedocument.presentationml.tags+xml"/>
  <Override PartName="/ppt/tags/tag74.xml" ContentType="application/vnd.openxmlformats-officedocument.presentationml.tags+xml"/>
  <Override PartName="/ppt/tags/tag230.xml" ContentType="application/vnd.openxmlformats-officedocument.presentationml.tags+xml"/>
  <Override PartName="/ppt/slides/slide147.xml" ContentType="application/vnd.openxmlformats-officedocument.presentationml.slide+xml"/>
  <Override PartName="/ppt/slides/slide194.xml" ContentType="application/vnd.openxmlformats-officedocument.presentationml.slide+xml"/>
  <Override PartName="/ppt/slides/slide210.xml" ContentType="application/vnd.openxmlformats-officedocument.presentationml.slide+xml"/>
  <Override PartName="/ppt/tags/tag52.xml" ContentType="application/vnd.openxmlformats-officedocument.presentationml.tags+xml"/>
  <Override PartName="/ppt/tags/tag167.xml" ContentType="application/vnd.openxmlformats-officedocument.presentationml.tags+xml"/>
  <Override PartName="/ppt/tags/tag306.xml" ContentType="application/vnd.openxmlformats-officedocument.presentationml.tags+xml"/>
  <Override PartName="/ppt/slides/slide99.xml" ContentType="application/vnd.openxmlformats-officedocument.presentationml.slide+xml"/>
  <Override PartName="/ppt/tags/tag145.xml" ContentType="application/vnd.openxmlformats-officedocument.presentationml.tags+xml"/>
  <Override PartName="/ppt/tags/tag192.xml" ContentType="application/vnd.openxmlformats-officedocument.presentationml.tags+xml"/>
  <Override PartName="/ppt/slides/slide77.xml" ContentType="application/vnd.openxmlformats-officedocument.presentationml.slide+xml"/>
  <Override PartName="/ppt/slides/slide125.xml" ContentType="application/vnd.openxmlformats-officedocument.presentationml.slide+xml"/>
  <Override PartName="/ppt/slides/slide172.xml" ContentType="application/vnd.openxmlformats-officedocument.presentationml.slide+xml"/>
  <Override PartName="/ppt/tags/tag30.xml" ContentType="application/vnd.openxmlformats-officedocument.presentationml.tags+xml"/>
  <Override PartName="/ppt/tags/tag268.xml" ContentType="application/vnd.openxmlformats-officedocument.presentationml.tags+xml"/>
  <Override PartName="/ppt/slides/slide5.xml" ContentType="application/vnd.openxmlformats-officedocument.presentationml.slide+xml"/>
  <Override PartName="/ppt/slides/slide103.xml" ContentType="application/vnd.openxmlformats-officedocument.presentationml.slide+xml"/>
  <Override PartName="/ppt/slides/slide150.xml" ContentType="application/vnd.openxmlformats-officedocument.presentationml.slide+xml"/>
  <Override PartName="/ppt/slideLayouts/slideLayout7.xml" ContentType="application/vnd.openxmlformats-officedocument.presentationml.slideLayout+xml"/>
  <Override PartName="/ppt/tags/tag123.xml" ContentType="application/vnd.openxmlformats-officedocument.presentationml.tags+xml"/>
  <Override PartName="/ppt/tags/tag170.xml" ContentType="application/vnd.openxmlformats-officedocument.presentationml.tags+xml"/>
  <Override PartName="/ppt/slides/slide55.xml" ContentType="application/vnd.openxmlformats-officedocument.presentationml.slide+xml"/>
  <Override PartName="/ppt/tags/tag101.xml" ContentType="application/vnd.openxmlformats-officedocument.presentationml.tags+xml"/>
  <Override PartName="/ppt/tags/tag246.xml" ContentType="application/vnd.openxmlformats-officedocument.presentationml.tags+xml"/>
  <Override PartName="/ppt/tags/tag293.xml" ContentType="application/vnd.openxmlformats-officedocument.presentationml.tags+xml"/>
  <Override PartName="/ppt/slides/slide33.xml" ContentType="application/vnd.openxmlformats-officedocument.presentationml.slide+xml"/>
  <Override PartName="/ppt/slides/slide80.xml" ContentType="application/vnd.openxmlformats-officedocument.presentationml.slide+xml"/>
  <Override PartName="/ppt/slides/slide226.xml" ContentType="application/vnd.openxmlformats-officedocument.presentationml.slide+xml"/>
  <Override PartName="/ppt/tags/tag68.xml" ContentType="application/vnd.openxmlformats-officedocument.presentationml.tags+xml"/>
  <Override PartName="/ppt/tags/tag224.xml" ContentType="application/vnd.openxmlformats-officedocument.presentationml.tags+xml"/>
  <Override PartName="/ppt/tags/tag271.xml" ContentType="application/vnd.openxmlformats-officedocument.presentationml.tags+xml"/>
  <Override PartName="/ppt/presentation.xml" ContentType="application/vnd.openxmlformats-officedocument.presentationml.presentation.main+xml"/>
  <Override PartName="/ppt/slides/slide204.xml" ContentType="application/vnd.openxmlformats-officedocument.presentationml.slide+xml"/>
  <Override PartName="/docProps/app.xml" ContentType="application/vnd.openxmlformats-officedocument.extended-properties+xml"/>
  <Override PartName="/ppt/slides/slide11.xml" ContentType="application/vnd.openxmlformats-officedocument.presentationml.slide+xml"/>
  <Override PartName="/ppt/slides/slide188.xml" ContentType="application/vnd.openxmlformats-officedocument.presentationml.slide+xml"/>
  <Override PartName="/ppt/tags/tag46.xml" ContentType="application/vnd.openxmlformats-officedocument.presentationml.tags+xml"/>
  <Override PartName="/ppt/tags/tag93.xml" ContentType="application/vnd.openxmlformats-officedocument.presentationml.tags+xml"/>
  <Override PartName="/ppt/tags/tag139.xml" ContentType="application/vnd.openxmlformats-officedocument.presentationml.tags+xml"/>
  <Override PartName="/ppt/tags/tag186.xml" ContentType="application/vnd.openxmlformats-officedocument.presentationml.tags+xml"/>
  <Override PartName="/ppt/tags/tag202.xml" ContentType="application/vnd.openxmlformats-officedocument.presentationml.tags+xml"/>
  <Override PartName="/ppt/slides/slide119.xml" ContentType="application/vnd.openxmlformats-officedocument.presentationml.slide+xml"/>
  <Override PartName="/ppt/slides/slide166.xml" ContentType="application/vnd.openxmlformats-officedocument.presentationml.slide+xml"/>
  <Override PartName="/ppt/slideLayouts/slideLayout10.xml" ContentType="application/vnd.openxmlformats-officedocument.presentationml.slideLayout+xml"/>
  <Override PartName="/ppt/tags/tag24.xml" ContentType="application/vnd.openxmlformats-officedocument.presentationml.tags+xml"/>
  <Override PartName="/ppt/tags/tag71.xml" ContentType="application/vnd.openxmlformats-officedocument.presentationml.tags+xml"/>
  <Override PartName="/ppt/tags/tag117.xml" ContentType="application/vnd.openxmlformats-officedocument.presentationml.tags+xml"/>
  <Override PartName="/ppt/tags/tag164.xml" ContentType="application/vnd.openxmlformats-officedocument.presentationml.tags+xml"/>
  <Override PartName="/ppt/slides/slide49.xml" ContentType="application/vnd.openxmlformats-officedocument.presentationml.slide+xml"/>
  <Override PartName="/ppt/slides/slide96.xml" ContentType="application/vnd.openxmlformats-officedocument.presentationml.slide+xml"/>
  <Override PartName="/ppt/slides/slide144.xml" ContentType="application/vnd.openxmlformats-officedocument.presentationml.slide+xml"/>
  <Override PartName="/ppt/slides/slide191.xml" ContentType="application/vnd.openxmlformats-officedocument.presentationml.slide+xml"/>
  <Override PartName="/ppt/tags/tag142.xml" ContentType="application/vnd.openxmlformats-officedocument.presentationml.tags+xml"/>
  <Override PartName="/ppt/tags/tag287.xml" ContentType="application/vnd.openxmlformats-officedocument.presentationml.tags+xml"/>
  <Override PartName="/ppt/tags/tag303.xml" ContentType="application/vnd.openxmlformats-officedocument.presentationml.tags+xml"/>
  <Override PartName="/ppt/slides/slide122.xml" ContentType="application/vnd.openxmlformats-officedocument.presentationml.slide+xml"/>
  <Override PartName="/ppt/slides/slide27.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ags/tag120.xml" ContentType="application/vnd.openxmlformats-officedocument.presentationml.tags+xml"/>
  <Override PartName="/ppt/tags/tag218.xml" ContentType="application/vnd.openxmlformats-officedocument.presentationml.tags+xml"/>
  <Override PartName="/ppt/tags/tag265.xml" ContentType="application/vnd.openxmlformats-officedocument.presentationml.tags+xml"/>
  <Override PartName="/ppt/slides/slide2.xml" ContentType="application/vnd.openxmlformats-officedocument.presentationml.slide+xml"/>
  <Override PartName="/ppt/slides/slide52.xml" ContentType="application/vnd.openxmlformats-officedocument.presentationml.slide+xml"/>
  <Override PartName="/ppt/slides/slide100.xml" ContentType="application/vnd.openxmlformats-officedocument.presentationml.slide+xml"/>
  <Default Extension="wmf" ContentType="image/x-wmf"/>
  <Override PartName="/ppt/tags/tag87.xml" ContentType="application/vnd.openxmlformats-officedocument.presentationml.tags+xml"/>
  <Override PartName="/ppt/tags/tag243.xml" ContentType="application/vnd.openxmlformats-officedocument.presentationml.tags+xml"/>
  <Override PartName="/ppt/tags/tag290.xml" ContentType="application/vnd.openxmlformats-officedocument.presentationml.tags+xml"/>
  <Override PartName="/ppt/slides/slide223.xml" ContentType="application/vnd.openxmlformats-officedocument.presentationml.slide+xml"/>
  <Override PartName="/ppt/slides/slide30.xml" ContentType="application/vnd.openxmlformats-officedocument.presentationml.slide+xml"/>
  <Override PartName="/ppt/tags/tag18.xml" ContentType="application/vnd.openxmlformats-officedocument.presentationml.tags+xml"/>
  <Override PartName="/ppt/tags/tag65.xml" ContentType="application/vnd.openxmlformats-officedocument.presentationml.tags+xml"/>
  <Override PartName="/ppt/tags/tag158.xml" ContentType="application/vnd.openxmlformats-officedocument.presentationml.tags+xml"/>
  <Override PartName="/ppt/tags/tag221.xml" ContentType="application/vnd.openxmlformats-officedocument.presentationml.tags+xml"/>
  <Override PartName="/ppt/slides/slide138.xml" ContentType="application/vnd.openxmlformats-officedocument.presentationml.slide+xml"/>
  <Override PartName="/ppt/slides/slide185.xml" ContentType="application/vnd.openxmlformats-officedocument.presentationml.slide+xml"/>
  <Override PartName="/ppt/slides/slide201.xml" ContentType="application/vnd.openxmlformats-officedocument.presentationml.slide+xml"/>
  <Override PartName="/ppt/tags/tag43.xml" ContentType="application/vnd.openxmlformats-officedocument.presentationml.tags+xml"/>
  <Override PartName="/ppt/tags/tag90.xml" ContentType="application/vnd.openxmlformats-officedocument.presentationml.tags+xml"/>
  <Override PartName="/ppt/notesSlides/notesSlide9.xml" ContentType="application/vnd.openxmlformats-officedocument.presentationml.notesSlide+xml"/>
  <Override PartName="/ppt/tags/tag136.xml" ContentType="application/vnd.openxmlformats-officedocument.presentationml.tags+xml"/>
  <Override PartName="/ppt/tags/tag183.xml" ContentType="application/vnd.openxmlformats-officedocument.presentationml.tags+xml"/>
  <Override PartName="/ppt/slides/slide68.xml" ContentType="application/vnd.openxmlformats-officedocument.presentationml.slide+xml"/>
  <Override PartName="/ppt/slides/slide116.xml" ContentType="application/vnd.openxmlformats-officedocument.presentationml.slide+xml"/>
  <Override PartName="/ppt/slides/slide163.xml" ContentType="application/vnd.openxmlformats-officedocument.presentationml.slide+xml"/>
  <Override PartName="/ppt/tags/tag21.xml" ContentType="application/vnd.openxmlformats-officedocument.presentationml.tags+xml"/>
  <Override PartName="/ppt/tags/tag114.xml" ContentType="application/vnd.openxmlformats-officedocument.presentationml.tags+xml"/>
  <Override PartName="/ppt/tags/tag161.xml" ContentType="application/vnd.openxmlformats-officedocument.presentationml.tags+xml"/>
  <Override PartName="/ppt/tags/tag259.xml" ContentType="application/vnd.openxmlformats-officedocument.presentationml.tags+xml"/>
  <Override PartName="/ppt/slides/slide141.xml" ContentType="application/vnd.openxmlformats-officedocument.presentationml.slide+xml"/>
  <Override PartName="/ppt/tags/tag7.xml" ContentType="application/vnd.openxmlformats-officedocument.presentationml.tags+xml"/>
  <Override PartName="/ppt/tags/tag300.xml" ContentType="application/vnd.openxmlformats-officedocument.presentationml.tags+xml"/>
  <Override PartName="/ppt/slides/slide46.xml" ContentType="application/vnd.openxmlformats-officedocument.presentationml.slide+xml"/>
  <Override PartName="/ppt/slides/slide93.xml" ContentType="application/vnd.openxmlformats-officedocument.presentationml.slide+xml"/>
  <Override PartName="/ppt/slides/slide217.xml" ContentType="application/vnd.openxmlformats-officedocument.presentationml.slide+xml"/>
  <Override PartName="/ppt/tags/tag237.xml" ContentType="application/vnd.openxmlformats-officedocument.presentationml.tags+xml"/>
  <Override PartName="/ppt/tags/tag284.xml" ContentType="application/vnd.openxmlformats-officedocument.presentationml.tags+xml"/>
  <Override PartName="/ppt/slides/slide24.xml" ContentType="application/vnd.openxmlformats-officedocument.presentationml.slide+xml"/>
  <Override PartName="/ppt/slides/slide71.xml" ContentType="application/vnd.openxmlformats-officedocument.presentationml.slide+xml"/>
  <Override PartName="/ppt/tags/tag59.xml" ContentType="application/vnd.openxmlformats-officedocument.presentationml.tags+xml"/>
  <Override PartName="/ppt/tags/tag215.xml" ContentType="application/vnd.openxmlformats-officedocument.presentationml.tags+xml"/>
  <Override PartName="/ppt/tags/tag262.xml" ContentType="application/vnd.openxmlformats-officedocument.presentationml.tags+xml"/>
  <Override PartName="/ppt/slideLayouts/slideLayout1.xml" ContentType="application/vnd.openxmlformats-officedocument.presentationml.slideLayout+xml"/>
  <Override PartName="/ppt/tags/tag37.xml" ContentType="application/vnd.openxmlformats-officedocument.presentationml.tags+xml"/>
  <Override PartName="/ppt/tags/tag84.xml" ContentType="application/vnd.openxmlformats-officedocument.presentationml.tags+xml"/>
  <Default Extension="wav" ContentType="audio/wav"/>
  <Override PartName="/ppt/tags/tag199.xml" ContentType="application/vnd.openxmlformats-officedocument.presentationml.tags+xml"/>
  <Override PartName="/ppt/slides/slide179.xml" ContentType="application/vnd.openxmlformats-officedocument.presentationml.slide+xml"/>
  <Override PartName="/ppt/tags/tag177.xml" ContentType="application/vnd.openxmlformats-officedocument.presentationml.tags+xml"/>
  <Override PartName="/ppt/tags/tag240.xml" ContentType="application/vnd.openxmlformats-officedocument.presentationml.tags+xml"/>
  <Override PartName="/ppt/slides/slide157.xml" ContentType="application/vnd.openxmlformats-officedocument.presentationml.slide+xml"/>
  <Override PartName="/ppt/slides/slide220.xml" ContentType="application/vnd.openxmlformats-officedocument.presentationml.slide+xml"/>
  <Override PartName="/ppt/tags/tag15.xml" ContentType="application/vnd.openxmlformats-officedocument.presentationml.tags+xml"/>
  <Override PartName="/ppt/tags/tag62.xml" ContentType="application/vnd.openxmlformats-officedocument.presentationml.tags+xml"/>
  <Override PartName="/ppt/tags/tag316.xml" ContentType="application/vnd.openxmlformats-officedocument.presentationml.tags+xml"/>
  <Override PartName="/ppt/tags/tag40.xml" ContentType="application/vnd.openxmlformats-officedocument.presentationml.tags+xml"/>
  <Override PartName="/ppt/tags/tag108.xml" ContentType="application/vnd.openxmlformats-officedocument.presentationml.tags+xml"/>
  <Override PartName="/ppt/tags/tag155.xml" ContentType="application/vnd.openxmlformats-officedocument.presentationml.tags+xml"/>
  <Override PartName="/ppt/notesSlides/notesSlide6.xml" ContentType="application/vnd.openxmlformats-officedocument.presentationml.notesSlide+xml"/>
  <Override PartName="/ppt/slides/slide87.xml" ContentType="application/vnd.openxmlformats-officedocument.presentationml.slide+xml"/>
  <Override PartName="/ppt/slides/slide135.xml" ContentType="application/vnd.openxmlformats-officedocument.presentationml.slide+xml"/>
  <Override PartName="/ppt/slides/slide182.xml" ContentType="application/vnd.openxmlformats-officedocument.presentationml.slide+xml"/>
  <Override PartName="/ppt/tags/tag133.xml" ContentType="application/vnd.openxmlformats-officedocument.presentationml.tags+xml"/>
  <Override PartName="/ppt/tags/tag180.xml" ContentType="application/vnd.openxmlformats-officedocument.presentationml.tags+xml"/>
  <Override PartName="/ppt/tags/tag278.xml" ContentType="application/vnd.openxmlformats-officedocument.presentationml.tags+xml"/>
  <Override PartName="/ppt/slides/slide113.xml" ContentType="application/vnd.openxmlformats-officedocument.presentationml.slide+xml"/>
  <Override PartName="/ppt/slides/slide160.xml" ContentType="application/vnd.openxmlformats-officedocument.presentationml.slide+xml"/>
  <Override PartName="/ppt/tags/tag209.xml" ContentType="application/vnd.openxmlformats-officedocument.presentationml.tags+xml"/>
  <Override PartName="/ppt/tags/tag256.xml" ContentType="application/vnd.openxmlformats-officedocument.presentationml.tags+xml"/>
  <Override PartName="/ppt/slides/slide18.xml" ContentType="application/vnd.openxmlformats-officedocument.presentationml.slide+xml"/>
  <Override PartName="/ppt/slides/slide65.xml" ContentType="application/vnd.openxmlformats-officedocument.presentationml.slide+xml"/>
  <Override PartName="/ppt/tags/tag4.xml" ContentType="application/vnd.openxmlformats-officedocument.presentationml.tags+xml"/>
  <Override PartName="/ppt/tags/tag111.xml" ContentType="application/vnd.openxmlformats-officedocument.presentationml.tags+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tags/tag78.xml" ContentType="application/vnd.openxmlformats-officedocument.presentationml.tags+xml"/>
  <Override PartName="/ppt/tags/tag234.xml" ContentType="application/vnd.openxmlformats-officedocument.presentationml.tags+xml"/>
  <Override PartName="/ppt/tags/tag281.xml" ContentType="application/vnd.openxmlformats-officedocument.presentationml.tags+xml"/>
  <Override PartName="/ppt/slides/slide214.xml" ContentType="application/vnd.openxmlformats-officedocument.presentationml.slide+xml"/>
  <Override PartName="/ppt/tags/tag56.xml" ContentType="application/vnd.openxmlformats-officedocument.presentationml.tag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7"/>
  </p:notesMasterIdLst>
  <p:handoutMasterIdLst>
    <p:handoutMasterId r:id="rId238"/>
  </p:handoutMasterIdLst>
  <p:sldIdLst>
    <p:sldId id="256" r:id="rId2"/>
    <p:sldId id="257" r:id="rId3"/>
    <p:sldId id="513" r:id="rId4"/>
    <p:sldId id="514" r:id="rId5"/>
    <p:sldId id="258" r:id="rId6"/>
    <p:sldId id="259" r:id="rId7"/>
    <p:sldId id="260" r:id="rId8"/>
    <p:sldId id="261" r:id="rId9"/>
    <p:sldId id="262" r:id="rId10"/>
    <p:sldId id="464" r:id="rId11"/>
    <p:sldId id="264" r:id="rId12"/>
    <p:sldId id="507" r:id="rId13"/>
    <p:sldId id="266" r:id="rId14"/>
    <p:sldId id="263" r:id="rId15"/>
    <p:sldId id="508" r:id="rId16"/>
    <p:sldId id="462" r:id="rId17"/>
    <p:sldId id="463" r:id="rId18"/>
    <p:sldId id="265" r:id="rId19"/>
    <p:sldId id="465" r:id="rId20"/>
    <p:sldId id="267" r:id="rId21"/>
    <p:sldId id="268" r:id="rId22"/>
    <p:sldId id="269" r:id="rId23"/>
    <p:sldId id="509" r:id="rId24"/>
    <p:sldId id="271" r:id="rId25"/>
    <p:sldId id="458" r:id="rId26"/>
    <p:sldId id="515" r:id="rId27"/>
    <p:sldId id="270" r:id="rId28"/>
    <p:sldId id="272" r:id="rId29"/>
    <p:sldId id="273" r:id="rId30"/>
    <p:sldId id="274" r:id="rId31"/>
    <p:sldId id="275" r:id="rId32"/>
    <p:sldId id="276" r:id="rId33"/>
    <p:sldId id="277" r:id="rId34"/>
    <p:sldId id="278" r:id="rId35"/>
    <p:sldId id="280" r:id="rId36"/>
    <p:sldId id="281" r:id="rId37"/>
    <p:sldId id="282" r:id="rId38"/>
    <p:sldId id="283" r:id="rId39"/>
    <p:sldId id="284" r:id="rId40"/>
    <p:sldId id="285" r:id="rId41"/>
    <p:sldId id="286" r:id="rId42"/>
    <p:sldId id="314" r:id="rId43"/>
    <p:sldId id="287" r:id="rId44"/>
    <p:sldId id="288" r:id="rId45"/>
    <p:sldId id="289" r:id="rId46"/>
    <p:sldId id="290" r:id="rId47"/>
    <p:sldId id="291" r:id="rId48"/>
    <p:sldId id="292" r:id="rId49"/>
    <p:sldId id="293" r:id="rId50"/>
    <p:sldId id="294" r:id="rId51"/>
    <p:sldId id="295" r:id="rId52"/>
    <p:sldId id="512" r:id="rId53"/>
    <p:sldId id="296" r:id="rId54"/>
    <p:sldId id="297" r:id="rId55"/>
    <p:sldId id="298" r:id="rId56"/>
    <p:sldId id="299" r:id="rId57"/>
    <p:sldId id="300" r:id="rId58"/>
    <p:sldId id="301" r:id="rId59"/>
    <p:sldId id="302" r:id="rId60"/>
    <p:sldId id="303" r:id="rId61"/>
    <p:sldId id="304" r:id="rId62"/>
    <p:sldId id="305" r:id="rId63"/>
    <p:sldId id="306" r:id="rId64"/>
    <p:sldId id="307" r:id="rId65"/>
    <p:sldId id="308" r:id="rId66"/>
    <p:sldId id="309" r:id="rId67"/>
    <p:sldId id="310" r:id="rId68"/>
    <p:sldId id="466" r:id="rId69"/>
    <p:sldId id="467" r:id="rId70"/>
    <p:sldId id="311" r:id="rId71"/>
    <p:sldId id="459" r:id="rId72"/>
    <p:sldId id="460" r:id="rId73"/>
    <p:sldId id="461" r:id="rId74"/>
    <p:sldId id="312" r:id="rId75"/>
    <p:sldId id="313" r:id="rId76"/>
    <p:sldId id="315" r:id="rId77"/>
    <p:sldId id="316" r:id="rId78"/>
    <p:sldId id="317" r:id="rId79"/>
    <p:sldId id="510" r:id="rId80"/>
    <p:sldId id="511" r:id="rId81"/>
    <p:sldId id="504" r:id="rId82"/>
    <p:sldId id="318" r:id="rId83"/>
    <p:sldId id="472" r:id="rId84"/>
    <p:sldId id="485" r:id="rId85"/>
    <p:sldId id="486" r:id="rId86"/>
    <p:sldId id="487" r:id="rId87"/>
    <p:sldId id="488" r:id="rId88"/>
    <p:sldId id="471" r:id="rId89"/>
    <p:sldId id="490" r:id="rId90"/>
    <p:sldId id="473" r:id="rId91"/>
    <p:sldId id="491" r:id="rId92"/>
    <p:sldId id="492" r:id="rId93"/>
    <p:sldId id="474" r:id="rId94"/>
    <p:sldId id="493" r:id="rId95"/>
    <p:sldId id="494" r:id="rId96"/>
    <p:sldId id="499" r:id="rId97"/>
    <p:sldId id="495" r:id="rId98"/>
    <p:sldId id="496" r:id="rId99"/>
    <p:sldId id="497" r:id="rId100"/>
    <p:sldId id="501" r:id="rId101"/>
    <p:sldId id="500" r:id="rId102"/>
    <p:sldId id="498" r:id="rId103"/>
    <p:sldId id="503" r:id="rId104"/>
    <p:sldId id="502" r:id="rId105"/>
    <p:sldId id="505" r:id="rId106"/>
    <p:sldId id="506" r:id="rId107"/>
    <p:sldId id="319" r:id="rId108"/>
    <p:sldId id="343" r:id="rId109"/>
    <p:sldId id="321" r:id="rId110"/>
    <p:sldId id="322" r:id="rId111"/>
    <p:sldId id="323" r:id="rId112"/>
    <p:sldId id="324" r:id="rId113"/>
    <p:sldId id="325" r:id="rId114"/>
    <p:sldId id="326" r:id="rId115"/>
    <p:sldId id="327" r:id="rId116"/>
    <p:sldId id="328" r:id="rId117"/>
    <p:sldId id="329" r:id="rId118"/>
    <p:sldId id="330" r:id="rId119"/>
    <p:sldId id="331" r:id="rId120"/>
    <p:sldId id="332" r:id="rId121"/>
    <p:sldId id="334" r:id="rId122"/>
    <p:sldId id="341" r:id="rId123"/>
    <p:sldId id="342" r:id="rId124"/>
    <p:sldId id="339" r:id="rId125"/>
    <p:sldId id="340" r:id="rId126"/>
    <p:sldId id="344" r:id="rId127"/>
    <p:sldId id="349" r:id="rId128"/>
    <p:sldId id="350" r:id="rId129"/>
    <p:sldId id="351" r:id="rId130"/>
    <p:sldId id="352" r:id="rId131"/>
    <p:sldId id="353" r:id="rId132"/>
    <p:sldId id="354" r:id="rId133"/>
    <p:sldId id="355" r:id="rId134"/>
    <p:sldId id="356" r:id="rId135"/>
    <p:sldId id="335" r:id="rId136"/>
    <p:sldId id="336" r:id="rId137"/>
    <p:sldId id="337" r:id="rId138"/>
    <p:sldId id="338" r:id="rId139"/>
    <p:sldId id="433" r:id="rId140"/>
    <p:sldId id="434" r:id="rId141"/>
    <p:sldId id="435" r:id="rId142"/>
    <p:sldId id="348" r:id="rId143"/>
    <p:sldId id="345" r:id="rId144"/>
    <p:sldId id="346" r:id="rId145"/>
    <p:sldId id="370" r:id="rId146"/>
    <p:sldId id="371" r:id="rId147"/>
    <p:sldId id="372" r:id="rId148"/>
    <p:sldId id="347" r:id="rId149"/>
    <p:sldId id="357" r:id="rId150"/>
    <p:sldId id="358" r:id="rId151"/>
    <p:sldId id="456" r:id="rId152"/>
    <p:sldId id="373" r:id="rId153"/>
    <p:sldId id="374" r:id="rId154"/>
    <p:sldId id="375" r:id="rId155"/>
    <p:sldId id="376" r:id="rId156"/>
    <p:sldId id="377" r:id="rId157"/>
    <p:sldId id="378" r:id="rId158"/>
    <p:sldId id="379" r:id="rId159"/>
    <p:sldId id="380" r:id="rId160"/>
    <p:sldId id="381" r:id="rId161"/>
    <p:sldId id="382" r:id="rId162"/>
    <p:sldId id="383" r:id="rId163"/>
    <p:sldId id="384" r:id="rId164"/>
    <p:sldId id="385" r:id="rId165"/>
    <p:sldId id="386" r:id="rId166"/>
    <p:sldId id="387" r:id="rId167"/>
    <p:sldId id="388" r:id="rId168"/>
    <p:sldId id="389" r:id="rId169"/>
    <p:sldId id="390" r:id="rId170"/>
    <p:sldId id="391" r:id="rId171"/>
    <p:sldId id="392" r:id="rId172"/>
    <p:sldId id="393" r:id="rId173"/>
    <p:sldId id="394" r:id="rId174"/>
    <p:sldId id="395" r:id="rId175"/>
    <p:sldId id="396" r:id="rId176"/>
    <p:sldId id="397" r:id="rId177"/>
    <p:sldId id="398" r:id="rId178"/>
    <p:sldId id="399" r:id="rId179"/>
    <p:sldId id="400" r:id="rId180"/>
    <p:sldId id="364" r:id="rId181"/>
    <p:sldId id="359" r:id="rId182"/>
    <p:sldId id="450" r:id="rId183"/>
    <p:sldId id="401" r:id="rId184"/>
    <p:sldId id="402" r:id="rId185"/>
    <p:sldId id="403" r:id="rId186"/>
    <p:sldId id="404" r:id="rId187"/>
    <p:sldId id="406" r:id="rId188"/>
    <p:sldId id="422" r:id="rId189"/>
    <p:sldId id="423" r:id="rId190"/>
    <p:sldId id="424" r:id="rId191"/>
    <p:sldId id="425" r:id="rId192"/>
    <p:sldId id="426" r:id="rId193"/>
    <p:sldId id="427" r:id="rId194"/>
    <p:sldId id="428" r:id="rId195"/>
    <p:sldId id="429" r:id="rId196"/>
    <p:sldId id="430" r:id="rId197"/>
    <p:sldId id="432" r:id="rId198"/>
    <p:sldId id="365" r:id="rId199"/>
    <p:sldId id="360" r:id="rId200"/>
    <p:sldId id="457" r:id="rId201"/>
    <p:sldId id="415" r:id="rId202"/>
    <p:sldId id="366" r:id="rId203"/>
    <p:sldId id="361" r:id="rId204"/>
    <p:sldId id="454" r:id="rId205"/>
    <p:sldId id="455" r:id="rId206"/>
    <p:sldId id="408" r:id="rId207"/>
    <p:sldId id="409" r:id="rId208"/>
    <p:sldId id="410" r:id="rId209"/>
    <p:sldId id="411" r:id="rId210"/>
    <p:sldId id="412" r:id="rId211"/>
    <p:sldId id="413" r:id="rId212"/>
    <p:sldId id="367" r:id="rId213"/>
    <p:sldId id="362" r:id="rId214"/>
    <p:sldId id="451" r:id="rId215"/>
    <p:sldId id="414" r:id="rId216"/>
    <p:sldId id="437" r:id="rId217"/>
    <p:sldId id="438" r:id="rId218"/>
    <p:sldId id="439" r:id="rId219"/>
    <p:sldId id="440" r:id="rId220"/>
    <p:sldId id="441" r:id="rId221"/>
    <p:sldId id="442" r:id="rId222"/>
    <p:sldId id="443" r:id="rId223"/>
    <p:sldId id="444" r:id="rId224"/>
    <p:sldId id="445" r:id="rId225"/>
    <p:sldId id="446" r:id="rId226"/>
    <p:sldId id="447" r:id="rId227"/>
    <p:sldId id="448" r:id="rId228"/>
    <p:sldId id="449" r:id="rId229"/>
    <p:sldId id="368" r:id="rId230"/>
    <p:sldId id="363" r:id="rId231"/>
    <p:sldId id="452" r:id="rId232"/>
    <p:sldId id="453" r:id="rId233"/>
    <p:sldId id="369" r:id="rId234"/>
    <p:sldId id="436" r:id="rId235"/>
    <p:sldId id="405" r:id="rId236"/>
  </p:sldIdLst>
  <p:sldSz cx="9144000" cy="6858000" type="screen4x3"/>
  <p:notesSz cx="6858000" cy="9144000"/>
  <p:custDataLst>
    <p:tags r:id="rId239"/>
  </p:custDataLst>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8462" autoAdjust="0"/>
    <p:restoredTop sz="90484" autoAdjust="0"/>
  </p:normalViewPr>
  <p:slideViewPr>
    <p:cSldViewPr>
      <p:cViewPr>
        <p:scale>
          <a:sx n="80" d="100"/>
          <a:sy n="80" d="100"/>
        </p:scale>
        <p:origin x="-672" y="-41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226" Type="http://schemas.openxmlformats.org/officeDocument/2006/relationships/slide" Target="slides/slide22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16" Type="http://schemas.openxmlformats.org/officeDocument/2006/relationships/slide" Target="slides/slide215.xml"/><Relationship Id="rId237" Type="http://schemas.openxmlformats.org/officeDocument/2006/relationships/notesMaster" Target="notesMasters/notesMaster1.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slide" Target="slides/slide205.xml"/><Relationship Id="rId227" Type="http://schemas.openxmlformats.org/officeDocument/2006/relationships/slide" Target="slides/slide226.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tableStyles" Target="tableStyles.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82" Type="http://schemas.openxmlformats.org/officeDocument/2006/relationships/slide" Target="slides/slide181.xml"/><Relationship Id="rId187" Type="http://schemas.openxmlformats.org/officeDocument/2006/relationships/slide" Target="slides/slide186.xml"/><Relationship Id="rId217" Type="http://schemas.openxmlformats.org/officeDocument/2006/relationships/slide" Target="slides/slide216.xml"/><Relationship Id="rId1" Type="http://schemas.openxmlformats.org/officeDocument/2006/relationships/slideMaster" Target="slideMasters/slideMaster1.xml"/><Relationship Id="rId6" Type="http://schemas.openxmlformats.org/officeDocument/2006/relationships/slide" Target="slides/slide5.xml"/><Relationship Id="rId212" Type="http://schemas.openxmlformats.org/officeDocument/2006/relationships/slide" Target="slides/slide211.xml"/><Relationship Id="rId233" Type="http://schemas.openxmlformats.org/officeDocument/2006/relationships/slide" Target="slides/slide232.xml"/><Relationship Id="rId238" Type="http://schemas.openxmlformats.org/officeDocument/2006/relationships/handoutMaster" Target="handoutMasters/handoutMaster1.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172" Type="http://schemas.openxmlformats.org/officeDocument/2006/relationships/slide" Target="slides/slide171.xml"/><Relationship Id="rId193" Type="http://schemas.openxmlformats.org/officeDocument/2006/relationships/slide" Target="slides/slide192.xml"/><Relationship Id="rId202" Type="http://schemas.openxmlformats.org/officeDocument/2006/relationships/slide" Target="slides/slide201.xml"/><Relationship Id="rId207" Type="http://schemas.openxmlformats.org/officeDocument/2006/relationships/slide" Target="slides/slide206.xml"/><Relationship Id="rId223" Type="http://schemas.openxmlformats.org/officeDocument/2006/relationships/slide" Target="slides/slide222.xml"/><Relationship Id="rId228" Type="http://schemas.openxmlformats.org/officeDocument/2006/relationships/slide" Target="slides/slide227.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13" Type="http://schemas.openxmlformats.org/officeDocument/2006/relationships/slide" Target="slides/slide212.xml"/><Relationship Id="rId218" Type="http://schemas.openxmlformats.org/officeDocument/2006/relationships/slide" Target="slides/slide217.xml"/><Relationship Id="rId234" Type="http://schemas.openxmlformats.org/officeDocument/2006/relationships/slide" Target="slides/slide233.xml"/><Relationship Id="rId239" Type="http://schemas.openxmlformats.org/officeDocument/2006/relationships/tags" Target="tags/tag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199" Type="http://schemas.openxmlformats.org/officeDocument/2006/relationships/slide" Target="slides/slide198.xml"/><Relationship Id="rId203" Type="http://schemas.openxmlformats.org/officeDocument/2006/relationships/slide" Target="slides/slide202.xml"/><Relationship Id="rId208" Type="http://schemas.openxmlformats.org/officeDocument/2006/relationships/slide" Target="slides/slide207.xml"/><Relationship Id="rId229" Type="http://schemas.openxmlformats.org/officeDocument/2006/relationships/slide" Target="slides/slide228.xml"/><Relationship Id="rId19" Type="http://schemas.openxmlformats.org/officeDocument/2006/relationships/slide" Target="slides/slide18.xml"/><Relationship Id="rId224" Type="http://schemas.openxmlformats.org/officeDocument/2006/relationships/slide" Target="slides/slide223.xml"/><Relationship Id="rId240" Type="http://schemas.openxmlformats.org/officeDocument/2006/relationships/presProps" Target="presProps.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219" Type="http://schemas.openxmlformats.org/officeDocument/2006/relationships/slide" Target="slides/slide218.xml"/><Relationship Id="rId3" Type="http://schemas.openxmlformats.org/officeDocument/2006/relationships/slide" Target="slides/slide2.xml"/><Relationship Id="rId214" Type="http://schemas.openxmlformats.org/officeDocument/2006/relationships/slide" Target="slides/slide213.xml"/><Relationship Id="rId230" Type="http://schemas.openxmlformats.org/officeDocument/2006/relationships/slide" Target="slides/slide229.xml"/><Relationship Id="rId235" Type="http://schemas.openxmlformats.org/officeDocument/2006/relationships/slide" Target="slides/slide234.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209" Type="http://schemas.openxmlformats.org/officeDocument/2006/relationships/slide" Target="slides/slide208.xml"/><Relationship Id="rId190" Type="http://schemas.openxmlformats.org/officeDocument/2006/relationships/slide" Target="slides/slide189.xml"/><Relationship Id="rId204" Type="http://schemas.openxmlformats.org/officeDocument/2006/relationships/slide" Target="slides/slide203.xml"/><Relationship Id="rId220" Type="http://schemas.openxmlformats.org/officeDocument/2006/relationships/slide" Target="slides/slide219.xml"/><Relationship Id="rId225" Type="http://schemas.openxmlformats.org/officeDocument/2006/relationships/slide" Target="slides/slide224.xml"/><Relationship Id="rId241" Type="http://schemas.openxmlformats.org/officeDocument/2006/relationships/viewProps" Target="viewProps.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slide" Target="slides/slide209.xml"/><Relationship Id="rId215" Type="http://schemas.openxmlformats.org/officeDocument/2006/relationships/slide" Target="slides/slide214.xml"/><Relationship Id="rId236" Type="http://schemas.openxmlformats.org/officeDocument/2006/relationships/slide" Target="slides/slide235.xml"/><Relationship Id="rId26" Type="http://schemas.openxmlformats.org/officeDocument/2006/relationships/slide" Target="slides/slide25.xml"/><Relationship Id="rId231" Type="http://schemas.openxmlformats.org/officeDocument/2006/relationships/slide" Target="slides/slide230.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242" Type="http://schemas.openxmlformats.org/officeDocument/2006/relationships/theme" Target="theme/theme1.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32" Type="http://schemas.openxmlformats.org/officeDocument/2006/relationships/slide" Target="slides/slide231.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s>
</file>

<file path=ppt/charts/_rels/chart1.xml.rels><?xml version="1.0" encoding="UTF-8" standalone="yes"?>
<Relationships xmlns="http://schemas.openxmlformats.org/package/2006/relationships"><Relationship Id="rId2" Type="http://schemas.openxmlformats.org/officeDocument/2006/relationships/oleObject" Target="file:///C:\Users\Owner\Desktop\Trav\Trav%20work\EffortAchievementGraph.xls"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plotArea>
      <c:layout>
        <c:manualLayout>
          <c:layoutTarget val="inner"/>
          <c:xMode val="edge"/>
          <c:yMode val="edge"/>
          <c:x val="5.6342504245792922E-2"/>
          <c:y val="4.4537230340988623E-2"/>
          <c:w val="0.81727318202871702"/>
          <c:h val="0.8319545860525267"/>
        </c:manualLayout>
      </c:layout>
      <c:lineChart>
        <c:grouping val="standard"/>
        <c:ser>
          <c:idx val="0"/>
          <c:order val="0"/>
          <c:tx>
            <c:strRef>
              <c:f>Sheet1!$B$1</c:f>
              <c:strCache>
                <c:ptCount val="1"/>
                <c:pt idx="0">
                  <c:v>Effort</c:v>
                </c:pt>
              </c:strCache>
            </c:strRef>
          </c:tx>
          <c:cat>
            <c:numRef>
              <c:f>Sheet1!$A$2:$A$8</c:f>
              <c:numCache>
                <c:formatCode>d\-mmm</c:formatCode>
                <c:ptCount val="7"/>
                <c:pt idx="0">
                  <c:v>40106</c:v>
                </c:pt>
                <c:pt idx="1">
                  <c:v>40111</c:v>
                </c:pt>
                <c:pt idx="2">
                  <c:v>40112</c:v>
                </c:pt>
                <c:pt idx="3">
                  <c:v>40117</c:v>
                </c:pt>
                <c:pt idx="4">
                  <c:v>40118</c:v>
                </c:pt>
                <c:pt idx="5">
                  <c:v>40120</c:v>
                </c:pt>
                <c:pt idx="6">
                  <c:v>40124</c:v>
                </c:pt>
              </c:numCache>
            </c:numRef>
          </c:cat>
          <c:val>
            <c:numRef>
              <c:f>Sheet1!$B$2:$B$8</c:f>
              <c:numCache>
                <c:formatCode>General</c:formatCode>
                <c:ptCount val="7"/>
                <c:pt idx="0">
                  <c:v>2</c:v>
                </c:pt>
                <c:pt idx="1">
                  <c:v>4</c:v>
                </c:pt>
                <c:pt idx="2">
                  <c:v>4</c:v>
                </c:pt>
                <c:pt idx="3">
                  <c:v>4</c:v>
                </c:pt>
                <c:pt idx="4">
                  <c:v>3</c:v>
                </c:pt>
                <c:pt idx="5">
                  <c:v>2</c:v>
                </c:pt>
                <c:pt idx="6">
                  <c:v>2</c:v>
                </c:pt>
              </c:numCache>
            </c:numRef>
          </c:val>
        </c:ser>
        <c:ser>
          <c:idx val="1"/>
          <c:order val="1"/>
          <c:tx>
            <c:strRef>
              <c:f>Sheet1!$C$1</c:f>
              <c:strCache>
                <c:ptCount val="1"/>
                <c:pt idx="0">
                  <c:v>Achieve</c:v>
                </c:pt>
              </c:strCache>
            </c:strRef>
          </c:tx>
          <c:cat>
            <c:numRef>
              <c:f>Sheet1!$A$2:$A$8</c:f>
              <c:numCache>
                <c:formatCode>d\-mmm</c:formatCode>
                <c:ptCount val="7"/>
                <c:pt idx="0">
                  <c:v>40106</c:v>
                </c:pt>
                <c:pt idx="1">
                  <c:v>40111</c:v>
                </c:pt>
                <c:pt idx="2">
                  <c:v>40112</c:v>
                </c:pt>
                <c:pt idx="3">
                  <c:v>40117</c:v>
                </c:pt>
                <c:pt idx="4">
                  <c:v>40118</c:v>
                </c:pt>
                <c:pt idx="5">
                  <c:v>40120</c:v>
                </c:pt>
                <c:pt idx="6">
                  <c:v>40124</c:v>
                </c:pt>
              </c:numCache>
            </c:numRef>
          </c:cat>
          <c:val>
            <c:numRef>
              <c:f>Sheet1!$C$2:$C$8</c:f>
              <c:numCache>
                <c:formatCode>General</c:formatCode>
                <c:ptCount val="7"/>
                <c:pt idx="0">
                  <c:v>1</c:v>
                </c:pt>
                <c:pt idx="1">
                  <c:v>2</c:v>
                </c:pt>
                <c:pt idx="2">
                  <c:v>3</c:v>
                </c:pt>
                <c:pt idx="3">
                  <c:v>4</c:v>
                </c:pt>
                <c:pt idx="4">
                  <c:v>2</c:v>
                </c:pt>
                <c:pt idx="5">
                  <c:v>2</c:v>
                </c:pt>
                <c:pt idx="6">
                  <c:v>2</c:v>
                </c:pt>
              </c:numCache>
            </c:numRef>
          </c:val>
        </c:ser>
        <c:marker val="1"/>
        <c:axId val="79982592"/>
        <c:axId val="79984128"/>
      </c:lineChart>
      <c:dateAx>
        <c:axId val="79982592"/>
        <c:scaling>
          <c:orientation val="minMax"/>
        </c:scaling>
        <c:axPos val="b"/>
        <c:numFmt formatCode="d\-mmm" sourceLinked="0"/>
        <c:tickLblPos val="nextTo"/>
        <c:crossAx val="79984128"/>
        <c:crosses val="autoZero"/>
        <c:auto val="1"/>
        <c:lblOffset val="100"/>
      </c:dateAx>
      <c:valAx>
        <c:axId val="79984128"/>
        <c:scaling>
          <c:orientation val="minMax"/>
        </c:scaling>
        <c:axPos val="l"/>
        <c:majorGridlines/>
        <c:numFmt formatCode="General" sourceLinked="1"/>
        <c:tickLblPos val="nextTo"/>
        <c:crossAx val="79982592"/>
        <c:crosses val="autoZero"/>
        <c:crossBetween val="between"/>
      </c:valAx>
    </c:plotArea>
    <c:legend>
      <c:legendPos val="r"/>
    </c:legend>
    <c:plotVisOnly val="1"/>
    <c:dispBlanksAs val="gap"/>
  </c:chart>
  <c:externalData r:id="rId2"/>
</c:chartSpace>
</file>

<file path=ppt/drawings/_rels/vmlDrawing3.vml.rels><?xml version="1.0" encoding="UTF-8" standalone="yes"?>
<Relationships xmlns="http://schemas.openxmlformats.org/package/2006/relationships"><Relationship Id="rId1" Type="http://schemas.openxmlformats.org/officeDocument/2006/relationships/image" Target="../media/image87.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D4208398-C324-4D84-9EB6-8897A9C28283}" type="datetimeFigureOut">
              <a:rPr lang="en-US"/>
              <a:pPr>
                <a:defRPr/>
              </a:pPr>
              <a:t>5/23/2013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280042A1-5B2E-4187-BF4A-8511FF1A0BFC}"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cs typeface="Arial"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charset="0"/>
                <a:cs typeface="Arial" charset="0"/>
              </a:defRPr>
            </a:lvl1pPr>
          </a:lstStyle>
          <a:p>
            <a:pPr>
              <a:defRPr/>
            </a:pPr>
            <a:fld id="{26B143B3-EB8B-459E-A467-725D5B21A324}" type="datetimeFigureOut">
              <a:rPr lang="en-US"/>
              <a:pPr>
                <a:defRPr/>
              </a:pPr>
              <a:t>5/23/2013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cs typeface="Arial"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charset="0"/>
                <a:cs typeface="Arial" charset="0"/>
              </a:defRPr>
            </a:lvl1pPr>
          </a:lstStyle>
          <a:p>
            <a:pPr>
              <a:defRPr/>
            </a:pPr>
            <a:fld id="{2557D6F3-D22B-4A15-8C36-7D7FF8D6577B}"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7FB820DD-BB2F-4EE9-A8E9-6602997B46B8}" type="slidenum">
              <a:rPr lang="en-US" smtClean="0">
                <a:latin typeface="Arial" pitchFamily="34" charset="0"/>
                <a:cs typeface="Arial" pitchFamily="34" charset="0"/>
              </a:rPr>
              <a:pPr/>
              <a:t>12</a:t>
            </a:fld>
            <a:endParaRPr lang="en-US" smtClean="0">
              <a:latin typeface="Arial" pitchFamily="34" charset="0"/>
              <a:cs typeface="Arial" pitchFamily="34" charset="0"/>
            </a:endParaRPr>
          </a:p>
        </p:txBody>
      </p:sp>
      <p:sp>
        <p:nvSpPr>
          <p:cNvPr id="23961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3962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Rectangle 6"/>
          <p:cNvSpPr>
            <a:spLocks noGrp="1" noChangeArrowheads="1"/>
          </p:cNvSpPr>
          <p:nvPr>
            <p:ph type="ftr" sz="quarter" idx="4"/>
          </p:nvPr>
        </p:nvSpPr>
        <p:spPr bwMode="auto">
          <a:noFill/>
          <a:ln>
            <a:miter lim="800000"/>
            <a:headEnd/>
            <a:tailEnd/>
          </a:ln>
        </p:spPr>
        <p:txBody>
          <a:bodyPr wrap="square" numCol="1" anchorCtr="0" compatLnSpc="1">
            <a:prstTxWarp prst="textNoShape">
              <a:avLst/>
            </a:prstTxWarp>
          </a:bodyPr>
          <a:lstStyle/>
          <a:p>
            <a:r>
              <a:rPr lang="en-US" smtClean="0">
                <a:latin typeface="Arial" pitchFamily="34" charset="0"/>
                <a:cs typeface="Arial" pitchFamily="34" charset="0"/>
              </a:rPr>
              <a:t>©Marzano&amp;Associates</a:t>
            </a:r>
          </a:p>
        </p:txBody>
      </p:sp>
      <p:sp>
        <p:nvSpPr>
          <p:cNvPr id="248835" name="Rectangle 2"/>
          <p:cNvSpPr>
            <a:spLocks noGrp="1" noRot="1" noChangeAspect="1" noChangeArrowheads="1" noTextEdit="1"/>
          </p:cNvSpPr>
          <p:nvPr>
            <p:ph type="sldImg"/>
          </p:nvPr>
        </p:nvSpPr>
        <p:spPr bwMode="auto">
          <a:xfrm>
            <a:off x="1144588" y="685800"/>
            <a:ext cx="4572000" cy="3429000"/>
          </a:xfrm>
          <a:noFill/>
          <a:ln>
            <a:solidFill>
              <a:srgbClr val="000000"/>
            </a:solidFill>
            <a:miter lim="800000"/>
            <a:headEnd/>
            <a:tailEnd/>
          </a:ln>
        </p:spPr>
      </p:sp>
      <p:sp>
        <p:nvSpPr>
          <p:cNvPr id="24883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Slide Image Placeholder 1"/>
          <p:cNvSpPr>
            <a:spLocks noGrp="1" noRot="1" noChangeAspect="1" noTextEdit="1"/>
          </p:cNvSpPr>
          <p:nvPr>
            <p:ph type="sldImg"/>
          </p:nvPr>
        </p:nvSpPr>
        <p:spPr bwMode="auto">
          <a:noFill/>
          <a:ln>
            <a:solidFill>
              <a:srgbClr val="000000"/>
            </a:solidFill>
            <a:miter lim="800000"/>
            <a:headEnd/>
            <a:tailEnd/>
          </a:ln>
        </p:spPr>
      </p:sp>
      <p:sp>
        <p:nvSpPr>
          <p:cNvPr id="24064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2406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E66016F-8E26-4319-9528-2E73E9A797DA}" type="slidenum">
              <a:rPr lang="en-US" smtClean="0">
                <a:latin typeface="Arial" pitchFamily="34" charset="0"/>
                <a:cs typeface="Arial" pitchFamily="34" charset="0"/>
              </a:rPr>
              <a:pPr/>
              <a:t>18</a:t>
            </a:fld>
            <a:endParaRPr lang="en-US" smtClean="0">
              <a:latin typeface="Arial" pitchFamily="34" charset="0"/>
              <a:cs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Slide Image Placeholder 1"/>
          <p:cNvSpPr>
            <a:spLocks noGrp="1" noRot="1" noChangeAspect="1" noTextEdit="1"/>
          </p:cNvSpPr>
          <p:nvPr>
            <p:ph type="sldImg"/>
          </p:nvPr>
        </p:nvSpPr>
        <p:spPr bwMode="auto">
          <a:noFill/>
          <a:ln>
            <a:solidFill>
              <a:srgbClr val="000000"/>
            </a:solidFill>
            <a:miter lim="800000"/>
            <a:headEnd/>
            <a:tailEnd/>
          </a:ln>
        </p:spPr>
      </p:sp>
      <p:sp>
        <p:nvSpPr>
          <p:cNvPr id="2416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latin typeface="Times New Roman" pitchFamily="18" charset="0"/>
              </a:rPr>
              <a:t>Here are a few reasons why providing opportunities to respond is recommended.  Opportunities to respond are associated with:</a:t>
            </a:r>
          </a:p>
          <a:p>
            <a:pPr eaLnBrk="1" hangingPunct="1">
              <a:spcBef>
                <a:spcPct val="0"/>
              </a:spcBef>
            </a:pPr>
            <a:endParaRPr lang="en-US" smtClean="0">
              <a:latin typeface="Times New Roman" pitchFamily="18" charset="0"/>
            </a:endParaRPr>
          </a:p>
          <a:p>
            <a:pPr eaLnBrk="1" hangingPunct="1">
              <a:spcBef>
                <a:spcPct val="0"/>
              </a:spcBef>
              <a:buFontTx/>
              <a:buChar char="•"/>
            </a:pPr>
            <a:r>
              <a:rPr lang="en-US" smtClean="0">
                <a:latin typeface="Times New Roman" pitchFamily="18" charset="0"/>
              </a:rPr>
              <a:t>Students who are more engaged in instruction.  </a:t>
            </a:r>
          </a:p>
          <a:p>
            <a:pPr eaLnBrk="1" hangingPunct="1">
              <a:spcBef>
                <a:spcPct val="0"/>
              </a:spcBef>
            </a:pPr>
            <a:r>
              <a:rPr lang="en-US" smtClean="0">
                <a:latin typeface="Times New Roman" pitchFamily="18" charset="0"/>
              </a:rPr>
              <a:t>The more we ask students to respond, the more likely they are to be engaged in the academic material presented.</a:t>
            </a:r>
          </a:p>
          <a:p>
            <a:pPr eaLnBrk="1" hangingPunct="1">
              <a:spcBef>
                <a:spcPct val="0"/>
              </a:spcBef>
            </a:pPr>
            <a:endParaRPr lang="en-US" smtClean="0">
              <a:latin typeface="Times New Roman" pitchFamily="18" charset="0"/>
            </a:endParaRPr>
          </a:p>
          <a:p>
            <a:pPr eaLnBrk="1" hangingPunct="1">
              <a:spcBef>
                <a:spcPct val="0"/>
              </a:spcBef>
              <a:buFontTx/>
              <a:buChar char="•"/>
            </a:pPr>
            <a:r>
              <a:rPr lang="en-US" smtClean="0">
                <a:latin typeface="Times New Roman" pitchFamily="18" charset="0"/>
              </a:rPr>
              <a:t>High rates of feedback. </a:t>
            </a:r>
          </a:p>
          <a:p>
            <a:pPr eaLnBrk="1" hangingPunct="1">
              <a:spcBef>
                <a:spcPct val="0"/>
              </a:spcBef>
            </a:pPr>
            <a:r>
              <a:rPr lang="en-US" smtClean="0">
                <a:latin typeface="Times New Roman" pitchFamily="18" charset="0"/>
              </a:rPr>
              <a:t>If the teacher sets up the prompts or questions well, the students will respond with the correct answer. When students respond accurately the teacher can then give specific, positive feedback.  </a:t>
            </a:r>
          </a:p>
          <a:p>
            <a:pPr eaLnBrk="1" hangingPunct="1">
              <a:spcBef>
                <a:spcPct val="0"/>
              </a:spcBef>
            </a:pPr>
            <a:endParaRPr lang="en-US" smtClean="0">
              <a:latin typeface="Times New Roman" pitchFamily="18" charset="0"/>
            </a:endParaRPr>
          </a:p>
          <a:p>
            <a:pPr eaLnBrk="1" hangingPunct="1">
              <a:spcBef>
                <a:spcPct val="0"/>
              </a:spcBef>
              <a:buFontTx/>
              <a:buChar char="•"/>
            </a:pPr>
            <a:r>
              <a:rPr lang="en-US" smtClean="0">
                <a:latin typeface="Times New Roman" pitchFamily="18" charset="0"/>
              </a:rPr>
              <a:t>Decreases in problem behavior.  </a:t>
            </a:r>
          </a:p>
          <a:p>
            <a:pPr eaLnBrk="1" hangingPunct="1">
              <a:spcBef>
                <a:spcPct val="0"/>
              </a:spcBef>
            </a:pPr>
            <a:r>
              <a:rPr lang="en-US" smtClean="0">
                <a:latin typeface="Times New Roman" pitchFamily="18" charset="0"/>
              </a:rPr>
              <a:t>When students are engaged in academic responding, they have fewer opportunities to misbehave.  Providing many opportunities for students to respond correctly sets a brisk pace during teacher led instruction and decreases time for problems to occur . </a:t>
            </a:r>
          </a:p>
          <a:p>
            <a:pPr eaLnBrk="1" hangingPunct="1">
              <a:spcBef>
                <a:spcPct val="0"/>
              </a:spcBef>
            </a:pPr>
            <a:endParaRPr lang="en-US" smtClean="0">
              <a:latin typeface="Times New Roman" pitchFamily="18" charset="0"/>
            </a:endParaRPr>
          </a:p>
          <a:p>
            <a:pPr eaLnBrk="1" hangingPunct="1">
              <a:spcBef>
                <a:spcPct val="0"/>
              </a:spcBef>
              <a:buFontTx/>
              <a:buChar char="•"/>
            </a:pPr>
            <a:r>
              <a:rPr lang="en-US" smtClean="0">
                <a:latin typeface="Times New Roman" pitchFamily="18" charset="0"/>
              </a:rPr>
              <a:t>Finally, allowing multiple opportunities for student response is an efficient use of instructional time.  </a:t>
            </a:r>
          </a:p>
          <a:p>
            <a:pPr eaLnBrk="1" hangingPunct="1">
              <a:spcBef>
                <a:spcPct val="0"/>
              </a:spcBef>
            </a:pPr>
            <a:r>
              <a:rPr lang="en-US" smtClean="0">
                <a:latin typeface="Times New Roman" pitchFamily="18" charset="0"/>
              </a:rPr>
              <a:t>Setting up group or whole class responses allows more students to be involved compared with the traditional method of the teacher asking a question and allowing one student to respond. </a:t>
            </a:r>
          </a:p>
          <a:p>
            <a:pPr eaLnBrk="1" hangingPunct="1">
              <a:spcBef>
                <a:spcPct val="0"/>
              </a:spcBef>
            </a:pPr>
            <a:endParaRPr lang="en-US" smtClean="0">
              <a:latin typeface="Times New Roman" pitchFamily="18" charset="0"/>
            </a:endParaRPr>
          </a:p>
        </p:txBody>
      </p:sp>
      <p:sp>
        <p:nvSpPr>
          <p:cNvPr id="2416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BD36BAD-0B55-4D6B-AD78-1F14CCD31BFE}" type="slidenum">
              <a:rPr lang="en-US" smtClean="0">
                <a:latin typeface="Calibri" pitchFamily="34" charset="0"/>
                <a:ea typeface="MS PGothic" pitchFamily="34" charset="-128"/>
                <a:cs typeface="Arial" pitchFamily="34" charset="0"/>
              </a:rPr>
              <a:pPr/>
              <a:t>26</a:t>
            </a:fld>
            <a:endParaRPr lang="en-US" smtClean="0">
              <a:latin typeface="Calibri" pitchFamily="34" charset="0"/>
              <a:ea typeface="MS PGothic" pitchFamily="34" charset="-128"/>
              <a:cs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Slide Image Placeholder 1"/>
          <p:cNvSpPr>
            <a:spLocks noGrp="1" noRot="1" noChangeAspect="1" noTextEdit="1"/>
          </p:cNvSpPr>
          <p:nvPr>
            <p:ph type="sldImg"/>
          </p:nvPr>
        </p:nvSpPr>
        <p:spPr bwMode="auto">
          <a:noFill/>
          <a:ln>
            <a:solidFill>
              <a:srgbClr val="000000"/>
            </a:solidFill>
            <a:miter lim="800000"/>
            <a:headEnd/>
            <a:tailEnd/>
          </a:ln>
        </p:spPr>
      </p:sp>
      <p:sp>
        <p:nvSpPr>
          <p:cNvPr id="24269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24269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A4B511B-AF78-4A08-B5C8-D5C1D82B5C65}" type="slidenum">
              <a:rPr lang="en-US" smtClean="0">
                <a:latin typeface="Arial" pitchFamily="34" charset="0"/>
                <a:cs typeface="Arial" pitchFamily="34" charset="0"/>
              </a:rPr>
              <a:pPr/>
              <a:t>81</a:t>
            </a:fld>
            <a:endParaRPr lang="en-US" smtClean="0">
              <a:latin typeface="Arial" pitchFamily="34" charset="0"/>
              <a:cs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Slide Image Placeholder 1"/>
          <p:cNvSpPr>
            <a:spLocks noGrp="1" noRot="1" noChangeAspect="1" noTextEdit="1"/>
          </p:cNvSpPr>
          <p:nvPr>
            <p:ph type="sldImg"/>
          </p:nvPr>
        </p:nvSpPr>
        <p:spPr bwMode="auto">
          <a:noFill/>
          <a:ln>
            <a:solidFill>
              <a:srgbClr val="000000"/>
            </a:solidFill>
            <a:miter lim="800000"/>
            <a:headEnd/>
            <a:tailEnd/>
          </a:ln>
        </p:spPr>
      </p:sp>
      <p:sp>
        <p:nvSpPr>
          <p:cNvPr id="2437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437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66C2C2B-B6A3-4289-AE52-A26E58248308}" type="slidenum">
              <a:rPr lang="en-US" smtClean="0">
                <a:latin typeface="Arial" pitchFamily="34" charset="0"/>
                <a:cs typeface="Arial" pitchFamily="34" charset="0"/>
              </a:rPr>
              <a:pPr/>
              <a:t>104</a:t>
            </a:fld>
            <a:endParaRPr lang="en-US" smtClean="0">
              <a:latin typeface="Arial" pitchFamily="34" charset="0"/>
              <a:cs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Slide Image Placeholder 1"/>
          <p:cNvSpPr>
            <a:spLocks noGrp="1" noRot="1" noChangeAspect="1" noTextEdit="1"/>
          </p:cNvSpPr>
          <p:nvPr>
            <p:ph type="sldImg"/>
          </p:nvPr>
        </p:nvSpPr>
        <p:spPr bwMode="auto">
          <a:noFill/>
          <a:ln>
            <a:solidFill>
              <a:srgbClr val="000000"/>
            </a:solidFill>
            <a:miter lim="800000"/>
            <a:headEnd/>
            <a:tailEnd/>
          </a:ln>
        </p:spPr>
      </p:sp>
      <p:sp>
        <p:nvSpPr>
          <p:cNvPr id="2447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447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1B33BE3-4A8E-47AE-B90A-D798D4990112}" type="slidenum">
              <a:rPr lang="en-US" smtClean="0">
                <a:latin typeface="Arial" pitchFamily="34" charset="0"/>
                <a:cs typeface="Arial" pitchFamily="34" charset="0"/>
              </a:rPr>
              <a:pPr/>
              <a:t>105</a:t>
            </a:fld>
            <a:endParaRPr lang="en-US" smtClean="0">
              <a:latin typeface="Arial" pitchFamily="34" charset="0"/>
              <a:cs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Slide Image Placeholder 1"/>
          <p:cNvSpPr>
            <a:spLocks noGrp="1" noRot="1" noChangeAspect="1" noTextEdit="1"/>
          </p:cNvSpPr>
          <p:nvPr>
            <p:ph type="sldImg"/>
          </p:nvPr>
        </p:nvSpPr>
        <p:spPr bwMode="auto">
          <a:noFill/>
          <a:ln>
            <a:solidFill>
              <a:srgbClr val="000000"/>
            </a:solidFill>
            <a:miter lim="800000"/>
            <a:headEnd/>
            <a:tailEnd/>
          </a:ln>
        </p:spPr>
      </p:sp>
      <p:sp>
        <p:nvSpPr>
          <p:cNvPr id="2457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457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A91424E-F0BD-45A2-AA18-C59F224F400C}" type="slidenum">
              <a:rPr lang="en-US" smtClean="0">
                <a:latin typeface="Arial" pitchFamily="34" charset="0"/>
                <a:cs typeface="Arial" pitchFamily="34" charset="0"/>
              </a:rPr>
              <a:pPr/>
              <a:t>122</a:t>
            </a:fld>
            <a:endParaRPr lang="en-US" smtClean="0">
              <a:latin typeface="Arial" pitchFamily="34" charset="0"/>
              <a:cs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537FBA2F-E9BE-4DC7-AFB8-06A11A31BB6B}" type="slidenum">
              <a:rPr lang="en-US" smtClean="0">
                <a:latin typeface="Arial" pitchFamily="34" charset="0"/>
                <a:ea typeface="MS PGothic" pitchFamily="34" charset="-128"/>
                <a:cs typeface="Arial" pitchFamily="34" charset="0"/>
              </a:rPr>
              <a:pPr/>
              <a:t>141</a:t>
            </a:fld>
            <a:endParaRPr lang="en-US" smtClean="0">
              <a:latin typeface="Arial" pitchFamily="34" charset="0"/>
              <a:ea typeface="MS PGothic" pitchFamily="34" charset="-128"/>
              <a:cs typeface="Arial" pitchFamily="34" charset="0"/>
            </a:endParaRPr>
          </a:p>
        </p:txBody>
      </p:sp>
      <p:sp>
        <p:nvSpPr>
          <p:cNvPr id="24678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4678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latin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Rectangle 6"/>
          <p:cNvSpPr>
            <a:spLocks noGrp="1" noChangeArrowheads="1"/>
          </p:cNvSpPr>
          <p:nvPr>
            <p:ph type="ftr" sz="quarter" idx="4"/>
          </p:nvPr>
        </p:nvSpPr>
        <p:spPr bwMode="auto">
          <a:noFill/>
          <a:ln>
            <a:miter lim="800000"/>
            <a:headEnd/>
            <a:tailEnd/>
          </a:ln>
        </p:spPr>
        <p:txBody>
          <a:bodyPr wrap="square" numCol="1" anchorCtr="0" compatLnSpc="1">
            <a:prstTxWarp prst="textNoShape">
              <a:avLst/>
            </a:prstTxWarp>
          </a:bodyPr>
          <a:lstStyle/>
          <a:p>
            <a:r>
              <a:rPr lang="en-US" smtClean="0">
                <a:latin typeface="Arial" pitchFamily="34" charset="0"/>
                <a:cs typeface="Arial" pitchFamily="34" charset="0"/>
              </a:rPr>
              <a:t>©Marzano&amp;Associates</a:t>
            </a:r>
          </a:p>
        </p:txBody>
      </p:sp>
      <p:sp>
        <p:nvSpPr>
          <p:cNvPr id="247811" name="Rectangle 2"/>
          <p:cNvSpPr>
            <a:spLocks noGrp="1" noRot="1" noChangeAspect="1" noChangeArrowheads="1" noTextEdit="1"/>
          </p:cNvSpPr>
          <p:nvPr>
            <p:ph type="sldImg"/>
          </p:nvPr>
        </p:nvSpPr>
        <p:spPr bwMode="auto">
          <a:xfrm>
            <a:off x="1144588" y="685800"/>
            <a:ext cx="4572000" cy="3429000"/>
          </a:xfrm>
          <a:noFill/>
          <a:ln>
            <a:solidFill>
              <a:srgbClr val="000000"/>
            </a:solidFill>
            <a:miter lim="800000"/>
            <a:headEnd/>
            <a:tailEnd/>
          </a:ln>
        </p:spPr>
      </p:sp>
      <p:sp>
        <p:nvSpPr>
          <p:cNvPr id="24781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1658938" y="1600200"/>
            <a:ext cx="6837362" cy="3200400"/>
            <a:chOff x="1045" y="1008"/>
            <a:chExt cx="4307" cy="2016"/>
          </a:xfrm>
        </p:grpSpPr>
        <p:sp>
          <p:nvSpPr>
            <p:cNvPr id="5" name="Oval 3"/>
            <p:cNvSpPr>
              <a:spLocks noChangeArrowheads="1"/>
            </p:cNvSpPr>
            <p:nvPr/>
          </p:nvSpPr>
          <p:spPr bwMode="hidden">
            <a:xfrm flipH="1">
              <a:off x="4392" y="1008"/>
              <a:ext cx="960" cy="960"/>
            </a:xfrm>
            <a:prstGeom prst="ellipse">
              <a:avLst/>
            </a:prstGeom>
            <a:solidFill>
              <a:schemeClr val="accent2"/>
            </a:solidFill>
            <a:ln w="9525">
              <a:noFill/>
              <a:round/>
              <a:headEnd/>
              <a:tailEnd/>
            </a:ln>
            <a:effectLst/>
          </p:spPr>
          <p:txBody>
            <a:bodyPr wrap="none" anchor="ctr"/>
            <a:lstStyle/>
            <a:p>
              <a:pPr algn="ctr" fontAlgn="auto">
                <a:spcBef>
                  <a:spcPts val="0"/>
                </a:spcBef>
                <a:spcAft>
                  <a:spcPts val="0"/>
                </a:spcAft>
                <a:defRPr/>
              </a:pPr>
              <a:endParaRPr lang="en-US" sz="2400">
                <a:latin typeface="Times New Roman" pitchFamily="18" charset="0"/>
                <a:cs typeface="+mn-cs"/>
              </a:endParaRPr>
            </a:p>
          </p:txBody>
        </p:sp>
        <p:sp>
          <p:nvSpPr>
            <p:cNvPr id="6" name="Oval 4"/>
            <p:cNvSpPr>
              <a:spLocks noChangeArrowheads="1"/>
            </p:cNvSpPr>
            <p:nvPr/>
          </p:nvSpPr>
          <p:spPr bwMode="hidden">
            <a:xfrm flipH="1">
              <a:off x="3264" y="1008"/>
              <a:ext cx="960" cy="960"/>
            </a:xfrm>
            <a:prstGeom prst="ellipse">
              <a:avLst/>
            </a:prstGeom>
            <a:solidFill>
              <a:schemeClr val="accent2"/>
            </a:solidFill>
            <a:ln w="9525">
              <a:noFill/>
              <a:round/>
              <a:headEnd/>
              <a:tailEnd/>
            </a:ln>
            <a:effectLst/>
          </p:spPr>
          <p:txBody>
            <a:bodyPr wrap="none" anchor="ctr"/>
            <a:lstStyle/>
            <a:p>
              <a:pPr algn="ctr" fontAlgn="auto">
                <a:spcBef>
                  <a:spcPts val="0"/>
                </a:spcBef>
                <a:spcAft>
                  <a:spcPts val="0"/>
                </a:spcAft>
                <a:defRPr/>
              </a:pPr>
              <a:endParaRPr lang="en-US" sz="2400">
                <a:latin typeface="Times New Roman" pitchFamily="18" charset="0"/>
                <a:cs typeface="+mn-cs"/>
              </a:endParaRPr>
            </a:p>
          </p:txBody>
        </p:sp>
        <p:sp>
          <p:nvSpPr>
            <p:cNvPr id="7" name="Oval 5"/>
            <p:cNvSpPr>
              <a:spLocks noChangeArrowheads="1"/>
            </p:cNvSpPr>
            <p:nvPr/>
          </p:nvSpPr>
          <p:spPr bwMode="hidden">
            <a:xfrm flipH="1">
              <a:off x="2136" y="1008"/>
              <a:ext cx="960" cy="960"/>
            </a:xfrm>
            <a:prstGeom prst="ellipse">
              <a:avLst/>
            </a:prstGeom>
            <a:noFill/>
            <a:ln w="28575">
              <a:solidFill>
                <a:schemeClr val="accent2"/>
              </a:solidFill>
              <a:round/>
              <a:headEnd/>
              <a:tailEnd/>
            </a:ln>
            <a:effectLst/>
          </p:spPr>
          <p:txBody>
            <a:bodyPr wrap="none" anchor="ctr"/>
            <a:lstStyle/>
            <a:p>
              <a:pPr algn="ctr" fontAlgn="auto">
                <a:spcBef>
                  <a:spcPts val="0"/>
                </a:spcBef>
                <a:spcAft>
                  <a:spcPts val="0"/>
                </a:spcAft>
                <a:defRPr/>
              </a:pPr>
              <a:endParaRPr lang="en-US" sz="2400">
                <a:latin typeface="Times New Roman" pitchFamily="18" charset="0"/>
                <a:cs typeface="+mn-cs"/>
              </a:endParaRPr>
            </a:p>
          </p:txBody>
        </p:sp>
        <p:sp>
          <p:nvSpPr>
            <p:cNvPr id="8" name="Oval 6"/>
            <p:cNvSpPr>
              <a:spLocks noChangeArrowheads="1"/>
            </p:cNvSpPr>
            <p:nvPr/>
          </p:nvSpPr>
          <p:spPr bwMode="hidden">
            <a:xfrm flipH="1">
              <a:off x="2136" y="2064"/>
              <a:ext cx="960" cy="960"/>
            </a:xfrm>
            <a:prstGeom prst="ellipse">
              <a:avLst/>
            </a:prstGeom>
            <a:solidFill>
              <a:schemeClr val="accent2"/>
            </a:solidFill>
            <a:ln w="28575">
              <a:noFill/>
              <a:round/>
              <a:headEnd/>
              <a:tailEnd/>
            </a:ln>
            <a:effectLst/>
          </p:spPr>
          <p:txBody>
            <a:bodyPr wrap="none" anchor="ctr"/>
            <a:lstStyle/>
            <a:p>
              <a:pPr algn="ctr" fontAlgn="auto">
                <a:spcBef>
                  <a:spcPts val="0"/>
                </a:spcBef>
                <a:spcAft>
                  <a:spcPts val="0"/>
                </a:spcAft>
                <a:defRPr/>
              </a:pPr>
              <a:endParaRPr lang="en-US" sz="2400">
                <a:latin typeface="Times New Roman" pitchFamily="18" charset="0"/>
                <a:cs typeface="+mn-cs"/>
              </a:endParaRPr>
            </a:p>
          </p:txBody>
        </p:sp>
        <p:sp>
          <p:nvSpPr>
            <p:cNvPr id="9" name="Oval 7"/>
            <p:cNvSpPr>
              <a:spLocks noChangeArrowheads="1"/>
            </p:cNvSpPr>
            <p:nvPr/>
          </p:nvSpPr>
          <p:spPr bwMode="hidden">
            <a:xfrm flipH="1">
              <a:off x="1045" y="2064"/>
              <a:ext cx="960" cy="960"/>
            </a:xfrm>
            <a:prstGeom prst="ellipse">
              <a:avLst/>
            </a:prstGeom>
            <a:solidFill>
              <a:schemeClr val="accent2"/>
            </a:solidFill>
            <a:ln w="9525">
              <a:noFill/>
              <a:round/>
              <a:headEnd/>
              <a:tailEnd/>
            </a:ln>
            <a:effectLst/>
          </p:spPr>
          <p:txBody>
            <a:bodyPr wrap="none" anchor="ctr"/>
            <a:lstStyle/>
            <a:p>
              <a:pPr algn="ctr" fontAlgn="auto">
                <a:spcBef>
                  <a:spcPts val="0"/>
                </a:spcBef>
                <a:spcAft>
                  <a:spcPts val="0"/>
                </a:spcAft>
                <a:defRPr/>
              </a:pPr>
              <a:endParaRPr lang="en-US" sz="2400">
                <a:latin typeface="Times New Roman" pitchFamily="18" charset="0"/>
                <a:cs typeface="+mn-cs"/>
              </a:endParaRPr>
            </a:p>
          </p:txBody>
        </p:sp>
        <p:sp>
          <p:nvSpPr>
            <p:cNvPr id="10" name="Oval 8"/>
            <p:cNvSpPr>
              <a:spLocks noChangeArrowheads="1"/>
            </p:cNvSpPr>
            <p:nvPr/>
          </p:nvSpPr>
          <p:spPr bwMode="hidden">
            <a:xfrm flipH="1">
              <a:off x="4392" y="2064"/>
              <a:ext cx="960" cy="960"/>
            </a:xfrm>
            <a:prstGeom prst="ellipse">
              <a:avLst/>
            </a:prstGeom>
            <a:noFill/>
            <a:ln w="28575">
              <a:solidFill>
                <a:schemeClr val="accent2"/>
              </a:solidFill>
              <a:round/>
              <a:headEnd/>
              <a:tailEnd/>
            </a:ln>
            <a:effectLst/>
          </p:spPr>
          <p:txBody>
            <a:bodyPr wrap="none" anchor="ctr"/>
            <a:lstStyle/>
            <a:p>
              <a:pPr algn="ctr" fontAlgn="auto">
                <a:spcBef>
                  <a:spcPts val="0"/>
                </a:spcBef>
                <a:spcAft>
                  <a:spcPts val="0"/>
                </a:spcAft>
                <a:defRPr/>
              </a:pPr>
              <a:endParaRPr lang="en-US" sz="2400">
                <a:latin typeface="Times New Roman" pitchFamily="18" charset="0"/>
                <a:cs typeface="+mn-cs"/>
              </a:endParaRPr>
            </a:p>
          </p:txBody>
        </p:sp>
      </p:grpSp>
      <p:sp>
        <p:nvSpPr>
          <p:cNvPr id="7180" name="Rectangle 12"/>
          <p:cNvSpPr>
            <a:spLocks noGrp="1" noChangeArrowheads="1"/>
          </p:cNvSpPr>
          <p:nvPr>
            <p:ph type="ctrTitle"/>
          </p:nvPr>
        </p:nvSpPr>
        <p:spPr>
          <a:xfrm>
            <a:off x="685800" y="1219200"/>
            <a:ext cx="7772400" cy="1933575"/>
          </a:xfrm>
        </p:spPr>
        <p:txBody>
          <a:bodyPr anchor="b"/>
          <a:lstStyle>
            <a:lvl1pPr algn="r">
              <a:defRPr sz="4400"/>
            </a:lvl1pPr>
          </a:lstStyle>
          <a:p>
            <a:r>
              <a:rPr lang="en-US" smtClean="0"/>
              <a:t>Click to edit Master title style</a:t>
            </a:r>
            <a:endParaRPr lang="en-US"/>
          </a:p>
        </p:txBody>
      </p:sp>
      <p:sp>
        <p:nvSpPr>
          <p:cNvPr id="7181" name="Rectangle 13"/>
          <p:cNvSpPr>
            <a:spLocks noGrp="1" noChangeArrowheads="1"/>
          </p:cNvSpPr>
          <p:nvPr>
            <p:ph type="subTitle" idx="1"/>
          </p:nvPr>
        </p:nvSpPr>
        <p:spPr>
          <a:xfrm>
            <a:off x="2057400" y="3505200"/>
            <a:ext cx="6400800" cy="1752600"/>
          </a:xfrm>
        </p:spPr>
        <p:txBody>
          <a:bodyPr/>
          <a:lstStyle>
            <a:lvl1pPr marL="0" indent="0" algn="r">
              <a:buFont typeface="Wingdings" pitchFamily="2" charset="2"/>
              <a:buNone/>
              <a:defRPr/>
            </a:lvl1pPr>
          </a:lstStyle>
          <a:p>
            <a:r>
              <a:rPr lang="en-US" smtClean="0"/>
              <a:t>Click to edit Master subtitle style</a:t>
            </a:r>
            <a:endParaRPr lang="en-US"/>
          </a:p>
        </p:txBody>
      </p:sp>
      <p:sp>
        <p:nvSpPr>
          <p:cNvPr id="11" name="Rectangle 9"/>
          <p:cNvSpPr>
            <a:spLocks noGrp="1" noChangeArrowheads="1"/>
          </p:cNvSpPr>
          <p:nvPr>
            <p:ph type="dt" sz="half" idx="10"/>
          </p:nvPr>
        </p:nvSpPr>
        <p:spPr/>
        <p:txBody>
          <a:bodyPr/>
          <a:lstStyle>
            <a:lvl1pPr>
              <a:defRPr/>
            </a:lvl1pPr>
          </a:lstStyle>
          <a:p>
            <a:pPr>
              <a:defRPr/>
            </a:pPr>
            <a:fld id="{5DE0AC9A-64DE-4D41-868B-3A59227C5942}" type="datetimeFigureOut">
              <a:rPr lang="en-US"/>
              <a:pPr>
                <a:defRPr/>
              </a:pPr>
              <a:t>5/23/2013</a:t>
            </a:fld>
            <a:endParaRPr lang="en-US"/>
          </a:p>
        </p:txBody>
      </p:sp>
      <p:sp>
        <p:nvSpPr>
          <p:cNvPr id="12" name="Rectangle 10"/>
          <p:cNvSpPr>
            <a:spLocks noGrp="1" noChangeArrowheads="1"/>
          </p:cNvSpPr>
          <p:nvPr>
            <p:ph type="ftr" sz="quarter" idx="11"/>
          </p:nvPr>
        </p:nvSpPr>
        <p:spPr/>
        <p:txBody>
          <a:bodyPr/>
          <a:lstStyle>
            <a:lvl1pPr>
              <a:defRPr/>
            </a:lvl1pPr>
          </a:lstStyle>
          <a:p>
            <a:pPr>
              <a:defRPr/>
            </a:pPr>
            <a:endParaRPr lang="en-US"/>
          </a:p>
        </p:txBody>
      </p:sp>
      <p:sp>
        <p:nvSpPr>
          <p:cNvPr id="13" name="Rectangle 11"/>
          <p:cNvSpPr>
            <a:spLocks noGrp="1" noChangeArrowheads="1"/>
          </p:cNvSpPr>
          <p:nvPr>
            <p:ph type="sldNum" sz="quarter" idx="12"/>
          </p:nvPr>
        </p:nvSpPr>
        <p:spPr/>
        <p:txBody>
          <a:bodyPr/>
          <a:lstStyle>
            <a:lvl1pPr>
              <a:defRPr/>
            </a:lvl1pPr>
          </a:lstStyle>
          <a:p>
            <a:pPr>
              <a:defRPr/>
            </a:pPr>
            <a:fld id="{B4A0AC64-C64D-4BD2-A336-C68373A36C25}"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pPr>
              <a:defRPr/>
            </a:pPr>
            <a:fld id="{0F51B9B9-8072-4D74-B2DA-A94DDFDC1E6B}" type="datetimeFigureOut">
              <a:rPr lang="en-US"/>
              <a:pPr>
                <a:defRPr/>
              </a:pPr>
              <a:t>5/23/2013</a:t>
            </a:fld>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4DB1DD77-6C50-4894-9278-C74039ABD51B}"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62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62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pPr>
              <a:defRPr/>
            </a:pPr>
            <a:fld id="{689CAB67-BABC-4CA8-82CA-A479CDD2E7F2}" type="datetimeFigureOut">
              <a:rPr lang="en-US"/>
              <a:pPr>
                <a:defRPr/>
              </a:pPr>
              <a:t>5/23/2013</a:t>
            </a:fld>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DEB8782E-6A2D-42E0-9E36-023C1F98B4D9}"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62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9"/>
          <p:cNvSpPr>
            <a:spLocks noGrp="1" noChangeArrowheads="1"/>
          </p:cNvSpPr>
          <p:nvPr>
            <p:ph type="dt" sz="half" idx="10"/>
          </p:nvPr>
        </p:nvSpPr>
        <p:spPr/>
        <p:txBody>
          <a:bodyPr/>
          <a:lstStyle>
            <a:lvl1pPr>
              <a:defRPr/>
            </a:lvl1pPr>
          </a:lstStyle>
          <a:p>
            <a:pPr>
              <a:defRPr/>
            </a:pPr>
            <a:endParaRPr lang="en-US"/>
          </a:p>
        </p:txBody>
      </p:sp>
      <p:sp>
        <p:nvSpPr>
          <p:cNvPr id="4" name="Rectangle 10"/>
          <p:cNvSpPr>
            <a:spLocks noGrp="1" noChangeArrowheads="1"/>
          </p:cNvSpPr>
          <p:nvPr>
            <p:ph type="ftr" sz="quarter" idx="11"/>
          </p:nvPr>
        </p:nvSpPr>
        <p:spPr/>
        <p:txBody>
          <a:bodyPr/>
          <a:lstStyle>
            <a:lvl1pPr>
              <a:defRPr/>
            </a:lvl1pPr>
          </a:lstStyle>
          <a:p>
            <a:pPr>
              <a:defRPr/>
            </a:pPr>
            <a:endParaRPr lang="en-US"/>
          </a:p>
        </p:txBody>
      </p:sp>
      <p:sp>
        <p:nvSpPr>
          <p:cNvPr id="5" name="Rectangle 11"/>
          <p:cNvSpPr>
            <a:spLocks noGrp="1" noChangeArrowheads="1"/>
          </p:cNvSpPr>
          <p:nvPr>
            <p:ph type="sldNum" sz="quarter" idx="12"/>
          </p:nvPr>
        </p:nvSpPr>
        <p:spPr/>
        <p:txBody>
          <a:bodyPr/>
          <a:lstStyle>
            <a:lvl1pPr>
              <a:defRPr/>
            </a:lvl1pPr>
          </a:lstStyle>
          <a:p>
            <a:pPr>
              <a:defRPr/>
            </a:pPr>
            <a:fld id="{E550AA6B-918E-4BAF-9E1A-4665DCD5AAB6}"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pPr>
              <a:defRPr/>
            </a:pPr>
            <a:fld id="{4114D984-1A5A-4637-8918-145BABF595F6}" type="datetimeFigureOut">
              <a:rPr lang="en-US"/>
              <a:pPr>
                <a:defRPr/>
              </a:pPr>
              <a:t>5/23/2013</a:t>
            </a:fld>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FE9CC731-7F33-4136-9433-2A991CF7AFA3}"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9"/>
          <p:cNvSpPr>
            <a:spLocks noGrp="1" noChangeArrowheads="1"/>
          </p:cNvSpPr>
          <p:nvPr>
            <p:ph type="dt" sz="half" idx="10"/>
          </p:nvPr>
        </p:nvSpPr>
        <p:spPr>
          <a:ln/>
        </p:spPr>
        <p:txBody>
          <a:bodyPr/>
          <a:lstStyle>
            <a:lvl1pPr>
              <a:defRPr/>
            </a:lvl1pPr>
          </a:lstStyle>
          <a:p>
            <a:pPr>
              <a:defRPr/>
            </a:pPr>
            <a:fld id="{C0BCC634-9632-4A82-9C67-B943E42E0818}" type="datetimeFigureOut">
              <a:rPr lang="en-US"/>
              <a:pPr>
                <a:defRPr/>
              </a:pPr>
              <a:t>5/23/2013</a:t>
            </a:fld>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1FF527D7-07E2-422A-8B2F-6E51F191C9DF}"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dt" sz="half" idx="10"/>
          </p:nvPr>
        </p:nvSpPr>
        <p:spPr>
          <a:ln/>
        </p:spPr>
        <p:txBody>
          <a:bodyPr/>
          <a:lstStyle>
            <a:lvl1pPr>
              <a:defRPr/>
            </a:lvl1pPr>
          </a:lstStyle>
          <a:p>
            <a:pPr>
              <a:defRPr/>
            </a:pPr>
            <a:fld id="{DE6E5FCD-13D0-4000-B2DD-FC65CD0B0665}" type="datetimeFigureOut">
              <a:rPr lang="en-US"/>
              <a:pPr>
                <a:defRPr/>
              </a:pPr>
              <a:t>5/23/2013</a:t>
            </a:fld>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C39BFCBE-8738-40FF-A173-70B3E015ACA0}"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9"/>
          <p:cNvSpPr>
            <a:spLocks noGrp="1" noChangeArrowheads="1"/>
          </p:cNvSpPr>
          <p:nvPr>
            <p:ph type="dt" sz="half" idx="10"/>
          </p:nvPr>
        </p:nvSpPr>
        <p:spPr>
          <a:ln/>
        </p:spPr>
        <p:txBody>
          <a:bodyPr/>
          <a:lstStyle>
            <a:lvl1pPr>
              <a:defRPr/>
            </a:lvl1pPr>
          </a:lstStyle>
          <a:p>
            <a:pPr>
              <a:defRPr/>
            </a:pPr>
            <a:fld id="{8D71A077-9227-4405-A97F-60D98F7F64B7}" type="datetimeFigureOut">
              <a:rPr lang="en-US"/>
              <a:pPr>
                <a:defRPr/>
              </a:pPr>
              <a:t>5/23/2013</a:t>
            </a:fld>
            <a:endParaRPr lang="en-US"/>
          </a:p>
        </p:txBody>
      </p:sp>
      <p:sp>
        <p:nvSpPr>
          <p:cNvPr id="8" name="Rectangle 10"/>
          <p:cNvSpPr>
            <a:spLocks noGrp="1" noChangeArrowheads="1"/>
          </p:cNvSpPr>
          <p:nvPr>
            <p:ph type="ftr" sz="quarter" idx="11"/>
          </p:nvPr>
        </p:nvSpPr>
        <p:spPr>
          <a:ln/>
        </p:spPr>
        <p:txBody>
          <a:bodyPr/>
          <a:lstStyle>
            <a:lvl1pPr>
              <a:defRPr/>
            </a:lvl1pPr>
          </a:lstStyle>
          <a:p>
            <a:pPr>
              <a:defRPr/>
            </a:pPr>
            <a:endParaRPr lang="en-US"/>
          </a:p>
        </p:txBody>
      </p:sp>
      <p:sp>
        <p:nvSpPr>
          <p:cNvPr id="9" name="Rectangle 11"/>
          <p:cNvSpPr>
            <a:spLocks noGrp="1" noChangeArrowheads="1"/>
          </p:cNvSpPr>
          <p:nvPr>
            <p:ph type="sldNum" sz="quarter" idx="12"/>
          </p:nvPr>
        </p:nvSpPr>
        <p:spPr>
          <a:ln/>
        </p:spPr>
        <p:txBody>
          <a:bodyPr/>
          <a:lstStyle>
            <a:lvl1pPr>
              <a:defRPr/>
            </a:lvl1pPr>
          </a:lstStyle>
          <a:p>
            <a:pPr>
              <a:defRPr/>
            </a:pPr>
            <a:fld id="{06D7D305-BFEA-455B-BE49-635B00070C57}"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9"/>
          <p:cNvSpPr>
            <a:spLocks noGrp="1" noChangeArrowheads="1"/>
          </p:cNvSpPr>
          <p:nvPr>
            <p:ph type="dt" sz="half" idx="10"/>
          </p:nvPr>
        </p:nvSpPr>
        <p:spPr>
          <a:ln/>
        </p:spPr>
        <p:txBody>
          <a:bodyPr/>
          <a:lstStyle>
            <a:lvl1pPr>
              <a:defRPr/>
            </a:lvl1pPr>
          </a:lstStyle>
          <a:p>
            <a:pPr>
              <a:defRPr/>
            </a:pPr>
            <a:fld id="{3A95B569-2784-41B5-B6D0-A54232E198C5}" type="datetimeFigureOut">
              <a:rPr lang="en-US"/>
              <a:pPr>
                <a:defRPr/>
              </a:pPr>
              <a:t>5/23/2013</a:t>
            </a:fld>
            <a:endParaRPr lang="en-US"/>
          </a:p>
        </p:txBody>
      </p:sp>
      <p:sp>
        <p:nvSpPr>
          <p:cNvPr id="4" name="Rectangle 10"/>
          <p:cNvSpPr>
            <a:spLocks noGrp="1" noChangeArrowheads="1"/>
          </p:cNvSpPr>
          <p:nvPr>
            <p:ph type="ftr" sz="quarter" idx="11"/>
          </p:nvPr>
        </p:nvSpPr>
        <p:spPr>
          <a:ln/>
        </p:spPr>
        <p:txBody>
          <a:bodyPr/>
          <a:lstStyle>
            <a:lvl1pPr>
              <a:defRPr/>
            </a:lvl1pPr>
          </a:lstStyle>
          <a:p>
            <a:pPr>
              <a:defRPr/>
            </a:pPr>
            <a:endParaRPr lang="en-US"/>
          </a:p>
        </p:txBody>
      </p:sp>
      <p:sp>
        <p:nvSpPr>
          <p:cNvPr id="5" name="Rectangle 11"/>
          <p:cNvSpPr>
            <a:spLocks noGrp="1" noChangeArrowheads="1"/>
          </p:cNvSpPr>
          <p:nvPr>
            <p:ph type="sldNum" sz="quarter" idx="12"/>
          </p:nvPr>
        </p:nvSpPr>
        <p:spPr>
          <a:ln/>
        </p:spPr>
        <p:txBody>
          <a:bodyPr/>
          <a:lstStyle>
            <a:lvl1pPr>
              <a:defRPr/>
            </a:lvl1pPr>
          </a:lstStyle>
          <a:p>
            <a:pPr>
              <a:defRPr/>
            </a:pPr>
            <a:fld id="{EDA1879B-C60F-4AA6-8DE5-B1C01F9CA5C4}"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a:ln/>
        </p:spPr>
        <p:txBody>
          <a:bodyPr/>
          <a:lstStyle>
            <a:lvl1pPr>
              <a:defRPr/>
            </a:lvl1pPr>
          </a:lstStyle>
          <a:p>
            <a:pPr>
              <a:defRPr/>
            </a:pPr>
            <a:fld id="{46156E56-6DE4-4D95-BF05-F5DFB7BFAE3F}" type="datetimeFigureOut">
              <a:rPr lang="en-US"/>
              <a:pPr>
                <a:defRPr/>
              </a:pPr>
              <a:t>5/23/2013</a:t>
            </a:fld>
            <a:endParaRPr lang="en-US"/>
          </a:p>
        </p:txBody>
      </p:sp>
      <p:sp>
        <p:nvSpPr>
          <p:cNvPr id="3" name="Rectangle 10"/>
          <p:cNvSpPr>
            <a:spLocks noGrp="1" noChangeArrowheads="1"/>
          </p:cNvSpPr>
          <p:nvPr>
            <p:ph type="ftr" sz="quarter" idx="11"/>
          </p:nvPr>
        </p:nvSpPr>
        <p:spPr>
          <a:ln/>
        </p:spPr>
        <p:txBody>
          <a:bodyPr/>
          <a:lstStyle>
            <a:lvl1pPr>
              <a:defRPr/>
            </a:lvl1pPr>
          </a:lstStyle>
          <a:p>
            <a:pPr>
              <a:defRPr/>
            </a:pPr>
            <a:endParaRPr lang="en-US"/>
          </a:p>
        </p:txBody>
      </p:sp>
      <p:sp>
        <p:nvSpPr>
          <p:cNvPr id="4" name="Rectangle 11"/>
          <p:cNvSpPr>
            <a:spLocks noGrp="1" noChangeArrowheads="1"/>
          </p:cNvSpPr>
          <p:nvPr>
            <p:ph type="sldNum" sz="quarter" idx="12"/>
          </p:nvPr>
        </p:nvSpPr>
        <p:spPr>
          <a:ln/>
        </p:spPr>
        <p:txBody>
          <a:bodyPr/>
          <a:lstStyle>
            <a:lvl1pPr>
              <a:defRPr/>
            </a:lvl1pPr>
          </a:lstStyle>
          <a:p>
            <a:pPr>
              <a:defRPr/>
            </a:pPr>
            <a:fld id="{D90D50E6-E312-4E1C-8ACE-D02E0BDDE2CB}"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fld id="{ABCB6CA3-4211-4780-8F99-EA573D2DCF61}" type="datetimeFigureOut">
              <a:rPr lang="en-US"/>
              <a:pPr>
                <a:defRPr/>
              </a:pPr>
              <a:t>5/23/2013</a:t>
            </a:fld>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0E738664-45D7-4044-A9C5-442DB81C294B}"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fld id="{8754AC43-E16A-41E9-A313-E601D14D8250}" type="datetimeFigureOut">
              <a:rPr lang="en-US"/>
              <a:pPr>
                <a:defRPr/>
              </a:pPr>
              <a:t>5/23/2013</a:t>
            </a:fld>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1010ACA0-D138-47A2-AB4E-29975A09F5DC}"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5122" name="Group 2"/>
          <p:cNvGrpSpPr>
            <a:grpSpLocks/>
          </p:cNvGrpSpPr>
          <p:nvPr/>
        </p:nvGrpSpPr>
        <p:grpSpPr bwMode="auto">
          <a:xfrm>
            <a:off x="1071563" y="304800"/>
            <a:ext cx="7615237" cy="1106488"/>
            <a:chOff x="675" y="192"/>
            <a:chExt cx="4797" cy="697"/>
          </a:xfrm>
        </p:grpSpPr>
        <p:sp>
          <p:nvSpPr>
            <p:cNvPr id="6147" name="Oval 3"/>
            <p:cNvSpPr>
              <a:spLocks noChangeArrowheads="1"/>
            </p:cNvSpPr>
            <p:nvPr/>
          </p:nvSpPr>
          <p:spPr bwMode="hidden">
            <a:xfrm flipH="1">
              <a:off x="3067" y="192"/>
              <a:ext cx="696" cy="696"/>
            </a:xfrm>
            <a:prstGeom prst="ellipse">
              <a:avLst/>
            </a:prstGeom>
            <a:solidFill>
              <a:schemeClr val="accent2"/>
            </a:solidFill>
            <a:ln w="28575">
              <a:noFill/>
              <a:round/>
              <a:headEnd/>
              <a:tailEnd/>
            </a:ln>
            <a:effectLst/>
          </p:spPr>
          <p:txBody>
            <a:bodyPr wrap="none" anchor="ctr"/>
            <a:lstStyle/>
            <a:p>
              <a:pPr algn="ctr" fontAlgn="auto">
                <a:spcBef>
                  <a:spcPts val="0"/>
                </a:spcBef>
                <a:spcAft>
                  <a:spcPts val="0"/>
                </a:spcAft>
                <a:defRPr/>
              </a:pPr>
              <a:endParaRPr lang="en-US" sz="2400">
                <a:latin typeface="Times New Roman" pitchFamily="18" charset="0"/>
                <a:cs typeface="+mn-cs"/>
              </a:endParaRPr>
            </a:p>
          </p:txBody>
        </p:sp>
        <p:sp>
          <p:nvSpPr>
            <p:cNvPr id="6148" name="Oval 4"/>
            <p:cNvSpPr>
              <a:spLocks noChangeArrowheads="1"/>
            </p:cNvSpPr>
            <p:nvPr/>
          </p:nvSpPr>
          <p:spPr bwMode="hidden">
            <a:xfrm flipH="1">
              <a:off x="4777" y="192"/>
              <a:ext cx="695" cy="696"/>
            </a:xfrm>
            <a:prstGeom prst="ellipse">
              <a:avLst/>
            </a:prstGeom>
            <a:solidFill>
              <a:schemeClr val="accent2"/>
            </a:solidFill>
            <a:ln w="28575">
              <a:noFill/>
              <a:round/>
              <a:headEnd/>
              <a:tailEnd/>
            </a:ln>
            <a:effectLst/>
          </p:spPr>
          <p:txBody>
            <a:bodyPr wrap="none" anchor="ctr"/>
            <a:lstStyle/>
            <a:p>
              <a:pPr algn="ctr" fontAlgn="auto">
                <a:spcBef>
                  <a:spcPts val="0"/>
                </a:spcBef>
                <a:spcAft>
                  <a:spcPts val="0"/>
                </a:spcAft>
                <a:defRPr/>
              </a:pPr>
              <a:endParaRPr lang="en-US" sz="2400">
                <a:latin typeface="Times New Roman" pitchFamily="18" charset="0"/>
                <a:cs typeface="+mn-cs"/>
              </a:endParaRPr>
            </a:p>
          </p:txBody>
        </p:sp>
        <p:sp>
          <p:nvSpPr>
            <p:cNvPr id="6149" name="Oval 5"/>
            <p:cNvSpPr>
              <a:spLocks noChangeArrowheads="1"/>
            </p:cNvSpPr>
            <p:nvPr/>
          </p:nvSpPr>
          <p:spPr bwMode="hidden">
            <a:xfrm flipH="1">
              <a:off x="675" y="193"/>
              <a:ext cx="695" cy="696"/>
            </a:xfrm>
            <a:prstGeom prst="ellipse">
              <a:avLst/>
            </a:prstGeom>
            <a:solidFill>
              <a:schemeClr val="accent2"/>
            </a:solidFill>
            <a:ln w="28575">
              <a:noFill/>
              <a:round/>
              <a:headEnd/>
              <a:tailEnd/>
            </a:ln>
            <a:effectLst/>
          </p:spPr>
          <p:txBody>
            <a:bodyPr wrap="none" anchor="ctr"/>
            <a:lstStyle/>
            <a:p>
              <a:pPr algn="ctr" fontAlgn="auto">
                <a:spcBef>
                  <a:spcPts val="0"/>
                </a:spcBef>
                <a:spcAft>
                  <a:spcPts val="0"/>
                </a:spcAft>
                <a:defRPr/>
              </a:pPr>
              <a:endParaRPr lang="en-US" sz="2400">
                <a:latin typeface="Times New Roman" pitchFamily="18" charset="0"/>
                <a:cs typeface="+mn-cs"/>
              </a:endParaRPr>
            </a:p>
          </p:txBody>
        </p:sp>
        <p:sp>
          <p:nvSpPr>
            <p:cNvPr id="6150" name="Oval 6"/>
            <p:cNvSpPr>
              <a:spLocks noChangeArrowheads="1"/>
            </p:cNvSpPr>
            <p:nvPr/>
          </p:nvSpPr>
          <p:spPr bwMode="hidden">
            <a:xfrm flipH="1">
              <a:off x="3984" y="192"/>
              <a:ext cx="695" cy="696"/>
            </a:xfrm>
            <a:prstGeom prst="ellipse">
              <a:avLst/>
            </a:prstGeom>
            <a:noFill/>
            <a:ln w="28575">
              <a:solidFill>
                <a:schemeClr val="accent2"/>
              </a:solidFill>
              <a:round/>
              <a:headEnd/>
              <a:tailEnd/>
            </a:ln>
            <a:effectLst/>
          </p:spPr>
          <p:txBody>
            <a:bodyPr wrap="none" anchor="ctr"/>
            <a:lstStyle/>
            <a:p>
              <a:pPr algn="ctr" fontAlgn="auto">
                <a:spcBef>
                  <a:spcPts val="0"/>
                </a:spcBef>
                <a:spcAft>
                  <a:spcPts val="0"/>
                </a:spcAft>
                <a:defRPr/>
              </a:pPr>
              <a:endParaRPr lang="en-US" sz="2400">
                <a:latin typeface="Times New Roman" pitchFamily="18" charset="0"/>
                <a:cs typeface="+mn-cs"/>
              </a:endParaRPr>
            </a:p>
          </p:txBody>
        </p:sp>
        <p:sp>
          <p:nvSpPr>
            <p:cNvPr id="6151" name="Oval 7"/>
            <p:cNvSpPr>
              <a:spLocks noChangeArrowheads="1"/>
            </p:cNvSpPr>
            <p:nvPr/>
          </p:nvSpPr>
          <p:spPr bwMode="hidden">
            <a:xfrm flipH="1">
              <a:off x="1486" y="192"/>
              <a:ext cx="695" cy="696"/>
            </a:xfrm>
            <a:prstGeom prst="ellipse">
              <a:avLst/>
            </a:prstGeom>
            <a:noFill/>
            <a:ln w="28575">
              <a:solidFill>
                <a:schemeClr val="accent2"/>
              </a:solidFill>
              <a:round/>
              <a:headEnd/>
              <a:tailEnd/>
            </a:ln>
            <a:effectLst/>
          </p:spPr>
          <p:txBody>
            <a:bodyPr wrap="none" anchor="ctr"/>
            <a:lstStyle/>
            <a:p>
              <a:pPr algn="ctr" fontAlgn="auto">
                <a:spcBef>
                  <a:spcPts val="0"/>
                </a:spcBef>
                <a:spcAft>
                  <a:spcPts val="0"/>
                </a:spcAft>
                <a:defRPr/>
              </a:pPr>
              <a:endParaRPr lang="en-US" sz="2400">
                <a:latin typeface="Times New Roman" pitchFamily="18" charset="0"/>
                <a:cs typeface="+mn-cs"/>
              </a:endParaRPr>
            </a:p>
          </p:txBody>
        </p:sp>
      </p:grpSp>
      <p:sp>
        <p:nvSpPr>
          <p:cNvPr id="5123" name="Rectangle 8"/>
          <p:cNvSpPr>
            <a:spLocks noGrp="1" noChangeArrowheads="1"/>
          </p:cNvSpPr>
          <p:nvPr>
            <p:ph type="body" idx="1"/>
          </p:nvPr>
        </p:nvSpPr>
        <p:spPr bwMode="auto">
          <a:xfrm>
            <a:off x="457200" y="1600200"/>
            <a:ext cx="8229600" cy="4530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153" name="Rectangle 9"/>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fontAlgn="auto">
              <a:spcBef>
                <a:spcPts val="0"/>
              </a:spcBef>
              <a:spcAft>
                <a:spcPts val="0"/>
              </a:spcAft>
              <a:defRPr sz="1000" i="0">
                <a:latin typeface="+mn-lt"/>
                <a:cs typeface="+mn-cs"/>
              </a:defRPr>
            </a:lvl1pPr>
          </a:lstStyle>
          <a:p>
            <a:pPr>
              <a:defRPr/>
            </a:pPr>
            <a:fld id="{CBFE11D8-4E9F-4929-B290-2642575A453A}" type="datetimeFigureOut">
              <a:rPr lang="en-US"/>
              <a:pPr>
                <a:defRPr/>
              </a:pPr>
              <a:t>5/23/2013</a:t>
            </a:fld>
            <a:endParaRPr lang="en-US"/>
          </a:p>
        </p:txBody>
      </p:sp>
      <p:sp>
        <p:nvSpPr>
          <p:cNvPr id="6154" name="Rectangle 10"/>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fontAlgn="auto">
              <a:spcBef>
                <a:spcPts val="0"/>
              </a:spcBef>
              <a:spcAft>
                <a:spcPts val="0"/>
              </a:spcAft>
              <a:defRPr sz="1000" i="0">
                <a:latin typeface="+mn-lt"/>
                <a:cs typeface="+mn-cs"/>
              </a:defRPr>
            </a:lvl1pPr>
          </a:lstStyle>
          <a:p>
            <a:pPr>
              <a:defRPr/>
            </a:pPr>
            <a:endParaRPr lang="en-US"/>
          </a:p>
        </p:txBody>
      </p:sp>
      <p:sp>
        <p:nvSpPr>
          <p:cNvPr id="6155" name="Rectangle 11"/>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fontAlgn="auto">
              <a:spcBef>
                <a:spcPts val="0"/>
              </a:spcBef>
              <a:spcAft>
                <a:spcPts val="0"/>
              </a:spcAft>
              <a:defRPr sz="1000" i="0">
                <a:latin typeface="+mn-lt"/>
                <a:cs typeface="+mn-cs"/>
              </a:defRPr>
            </a:lvl1pPr>
          </a:lstStyle>
          <a:p>
            <a:pPr>
              <a:defRPr/>
            </a:pPr>
            <a:fld id="{F78FC726-A5B6-49D2-BB91-ABA6047E9241}" type="slidenum">
              <a:rPr lang="en-US"/>
              <a:pPr>
                <a:defRPr/>
              </a:pPr>
              <a:t>‹#›</a:t>
            </a:fld>
            <a:endParaRPr lang="en-US"/>
          </a:p>
        </p:txBody>
      </p:sp>
      <p:sp>
        <p:nvSpPr>
          <p:cNvPr id="5127" name="Rectangle 1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Tree>
  </p:cSld>
  <p:clrMap bg1="lt1" tx1="dk1" bg2="lt2" tx2="dk2" accent1="accent1" accent2="accent2" accent3="accent3" accent4="accent4" accent5="accent5" accent6="accent6" hlink="hlink" folHlink="folHlink"/>
  <p:sldLayoutIdLst>
    <p:sldLayoutId id="2147483767" r:id="rId1"/>
    <p:sldLayoutId id="2147483757" r:id="rId2"/>
    <p:sldLayoutId id="2147483758" r:id="rId3"/>
    <p:sldLayoutId id="2147483759" r:id="rId4"/>
    <p:sldLayoutId id="2147483760" r:id="rId5"/>
    <p:sldLayoutId id="2147483761" r:id="rId6"/>
    <p:sldLayoutId id="2147483762" r:id="rId7"/>
    <p:sldLayoutId id="2147483763" r:id="rId8"/>
    <p:sldLayoutId id="2147483764" r:id="rId9"/>
    <p:sldLayoutId id="2147483765" r:id="rId10"/>
    <p:sldLayoutId id="2147483766" r:id="rId11"/>
    <p:sldLayoutId id="2147483768" r:id="rId12"/>
  </p:sldLayoutIdLst>
  <p:timing>
    <p:tnLst>
      <p:par>
        <p:cTn id="1" dur="indefinite" restart="never" nodeType="tmRoot"/>
      </p:par>
    </p:tnLst>
  </p:timing>
  <p:txStyles>
    <p:title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Arial" charset="0"/>
          <a:cs typeface="Arial" charset="0"/>
        </a:defRPr>
      </a:lvl2pPr>
      <a:lvl3pPr algn="l" rtl="0" eaLnBrk="0" fontAlgn="base" hangingPunct="0">
        <a:spcBef>
          <a:spcPct val="0"/>
        </a:spcBef>
        <a:spcAft>
          <a:spcPct val="0"/>
        </a:spcAft>
        <a:defRPr sz="3800">
          <a:solidFill>
            <a:schemeClr val="tx2"/>
          </a:solidFill>
          <a:latin typeface="Arial" charset="0"/>
          <a:cs typeface="Arial" charset="0"/>
        </a:defRPr>
      </a:lvl3pPr>
      <a:lvl4pPr algn="l" rtl="0" eaLnBrk="0" fontAlgn="base" hangingPunct="0">
        <a:spcBef>
          <a:spcPct val="0"/>
        </a:spcBef>
        <a:spcAft>
          <a:spcPct val="0"/>
        </a:spcAft>
        <a:defRPr sz="3800">
          <a:solidFill>
            <a:schemeClr val="tx2"/>
          </a:solidFill>
          <a:latin typeface="Arial" charset="0"/>
          <a:cs typeface="Arial" charset="0"/>
        </a:defRPr>
      </a:lvl4pPr>
      <a:lvl5pPr algn="l" rtl="0" eaLnBrk="0" fontAlgn="base" hangingPunct="0">
        <a:spcBef>
          <a:spcPct val="0"/>
        </a:spcBef>
        <a:spcAft>
          <a:spcPct val="0"/>
        </a:spcAft>
        <a:defRPr sz="3800">
          <a:solidFill>
            <a:schemeClr val="tx2"/>
          </a:solidFill>
          <a:latin typeface="Arial" charset="0"/>
          <a:cs typeface="Arial" charset="0"/>
        </a:defRPr>
      </a:lvl5pPr>
      <a:lvl6pPr marL="457200" algn="l" rtl="0" eaLnBrk="1" fontAlgn="base" hangingPunct="1">
        <a:spcBef>
          <a:spcPct val="0"/>
        </a:spcBef>
        <a:spcAft>
          <a:spcPct val="0"/>
        </a:spcAft>
        <a:defRPr sz="3800">
          <a:solidFill>
            <a:schemeClr val="tx2"/>
          </a:solidFill>
          <a:latin typeface="Arial" charset="0"/>
          <a:cs typeface="Arial" charset="0"/>
        </a:defRPr>
      </a:lvl6pPr>
      <a:lvl7pPr marL="914400" algn="l" rtl="0" eaLnBrk="1" fontAlgn="base" hangingPunct="1">
        <a:spcBef>
          <a:spcPct val="0"/>
        </a:spcBef>
        <a:spcAft>
          <a:spcPct val="0"/>
        </a:spcAft>
        <a:defRPr sz="3800">
          <a:solidFill>
            <a:schemeClr val="tx2"/>
          </a:solidFill>
          <a:latin typeface="Arial" charset="0"/>
          <a:cs typeface="Arial" charset="0"/>
        </a:defRPr>
      </a:lvl7pPr>
      <a:lvl8pPr marL="1371600" algn="l" rtl="0" eaLnBrk="1" fontAlgn="base" hangingPunct="1">
        <a:spcBef>
          <a:spcPct val="0"/>
        </a:spcBef>
        <a:spcAft>
          <a:spcPct val="0"/>
        </a:spcAft>
        <a:defRPr sz="3800">
          <a:solidFill>
            <a:schemeClr val="tx2"/>
          </a:solidFill>
          <a:latin typeface="Arial" charset="0"/>
          <a:cs typeface="Arial" charset="0"/>
        </a:defRPr>
      </a:lvl8pPr>
      <a:lvl9pPr marL="1828800" algn="l" rtl="0" eaLnBrk="1" fontAlgn="base" hangingPunct="1">
        <a:spcBef>
          <a:spcPct val="0"/>
        </a:spcBef>
        <a:spcAft>
          <a:spcPct val="0"/>
        </a:spcAft>
        <a:defRPr sz="38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lr>
          <a:schemeClr val="accent1"/>
        </a:buClr>
        <a:buFont typeface="Wingdings" pitchFamily="2" charset="2"/>
        <a:buChar char="l"/>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itchFamily="2" charset="2"/>
        <a:buChar char="¡"/>
        <a:defRPr sz="2700">
          <a:solidFill>
            <a:schemeClr val="tx1"/>
          </a:solidFill>
          <a:latin typeface="+mn-lt"/>
          <a:cs typeface="+mn-cs"/>
        </a:defRPr>
      </a:lvl2pPr>
      <a:lvl3pPr marL="1143000" indent="-228600" algn="l" rtl="0" eaLnBrk="0" fontAlgn="base" hangingPunct="0">
        <a:spcBef>
          <a:spcPct val="20000"/>
        </a:spcBef>
        <a:spcAft>
          <a:spcPct val="0"/>
        </a:spcAft>
        <a:buClr>
          <a:schemeClr val="accent1"/>
        </a:buClr>
        <a:buFont typeface="Wingdings" pitchFamily="2" charset="2"/>
        <a:buChar char="l"/>
        <a:defRPr sz="2300">
          <a:solidFill>
            <a:schemeClr val="tx1"/>
          </a:solidFill>
          <a:latin typeface="+mn-lt"/>
          <a:cs typeface="+mn-cs"/>
        </a:defRPr>
      </a:lvl3pPr>
      <a:lvl4pPr marL="1600200" indent="-228600" algn="l" rtl="0" eaLnBrk="0" fontAlgn="base" hangingPunct="0">
        <a:spcBef>
          <a:spcPct val="20000"/>
        </a:spcBef>
        <a:spcAft>
          <a:spcPct val="0"/>
        </a:spcAft>
        <a:buClr>
          <a:schemeClr val="accent1"/>
        </a:buClr>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accent1"/>
        </a:buClr>
        <a:buFont typeface="Wingdings" pitchFamily="2" charset="2"/>
        <a:buChar char=""/>
        <a:defRPr sz="2000">
          <a:solidFill>
            <a:schemeClr val="tx1"/>
          </a:solidFill>
          <a:latin typeface="+mn-lt"/>
          <a:cs typeface="+mn-cs"/>
        </a:defRPr>
      </a:lvl5pPr>
      <a:lvl6pPr marL="2514600" indent="-228600" algn="l" rtl="0" eaLnBrk="1" fontAlgn="base" hangingPunct="1">
        <a:spcBef>
          <a:spcPct val="20000"/>
        </a:spcBef>
        <a:spcAft>
          <a:spcPct val="0"/>
        </a:spcAft>
        <a:buClr>
          <a:schemeClr val="accent1"/>
        </a:buClr>
        <a:buFont typeface="Wingdings" pitchFamily="2" charset="2"/>
        <a:buChar char=""/>
        <a:defRPr sz="2000">
          <a:solidFill>
            <a:schemeClr val="tx1"/>
          </a:solidFill>
          <a:latin typeface="+mn-lt"/>
          <a:cs typeface="+mn-cs"/>
        </a:defRPr>
      </a:lvl6pPr>
      <a:lvl7pPr marL="2971800" indent="-228600" algn="l" rtl="0" eaLnBrk="1" fontAlgn="base" hangingPunct="1">
        <a:spcBef>
          <a:spcPct val="20000"/>
        </a:spcBef>
        <a:spcAft>
          <a:spcPct val="0"/>
        </a:spcAft>
        <a:buClr>
          <a:schemeClr val="accent1"/>
        </a:buClr>
        <a:buFont typeface="Wingdings" pitchFamily="2" charset="2"/>
        <a:buChar char=""/>
        <a:defRPr sz="2000">
          <a:solidFill>
            <a:schemeClr val="tx1"/>
          </a:solidFill>
          <a:latin typeface="+mn-lt"/>
          <a:cs typeface="+mn-cs"/>
        </a:defRPr>
      </a:lvl7pPr>
      <a:lvl8pPr marL="3429000" indent="-228600" algn="l" rtl="0" eaLnBrk="1" fontAlgn="base" hangingPunct="1">
        <a:spcBef>
          <a:spcPct val="20000"/>
        </a:spcBef>
        <a:spcAft>
          <a:spcPct val="0"/>
        </a:spcAft>
        <a:buClr>
          <a:schemeClr val="accent1"/>
        </a:buClr>
        <a:buFont typeface="Wingdings" pitchFamily="2" charset="2"/>
        <a:buChar char=""/>
        <a:defRPr sz="2000">
          <a:solidFill>
            <a:schemeClr val="tx1"/>
          </a:solidFill>
          <a:latin typeface="+mn-lt"/>
          <a:cs typeface="+mn-cs"/>
        </a:defRPr>
      </a:lvl8pPr>
      <a:lvl9pPr marL="3886200" indent="-228600" algn="l" rtl="0" eaLnBrk="1" fontAlgn="base" hangingPunct="1">
        <a:spcBef>
          <a:spcPct val="20000"/>
        </a:spcBef>
        <a:spcAft>
          <a:spcPct val="0"/>
        </a:spcAft>
        <a:buClr>
          <a:schemeClr val="accent1"/>
        </a:buClr>
        <a:buFont typeface="Wingdings" pitchFamily="2" charset="2"/>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wmf"/></Relationships>
</file>

<file path=ppt/slides/_rels/slide100.xml.rels><?xml version="1.0" encoding="UTF-8" standalone="yes"?>
<Relationships xmlns="http://schemas.openxmlformats.org/package/2006/relationships"><Relationship Id="rId3" Type="http://schemas.openxmlformats.org/officeDocument/2006/relationships/tags" Target="../tags/tag225.xml"/><Relationship Id="rId2" Type="http://schemas.openxmlformats.org/officeDocument/2006/relationships/tags" Target="../tags/tag224.xml"/><Relationship Id="rId1" Type="http://schemas.openxmlformats.org/officeDocument/2006/relationships/tags" Target="../tags/tag223.xml"/><Relationship Id="rId5" Type="http://schemas.openxmlformats.org/officeDocument/2006/relationships/image" Target="../media/image81.wmf"/><Relationship Id="rId4"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tags" Target="../tags/tag228.xml"/><Relationship Id="rId2" Type="http://schemas.openxmlformats.org/officeDocument/2006/relationships/tags" Target="../tags/tag227.xml"/><Relationship Id="rId1" Type="http://schemas.openxmlformats.org/officeDocument/2006/relationships/tags" Target="../tags/tag226.xml"/><Relationship Id="rId5" Type="http://schemas.openxmlformats.org/officeDocument/2006/relationships/image" Target="../media/image82.wmf"/><Relationship Id="rId4"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vmlDrawing" Target="../drawings/vmlDrawing1.vml"/></Relationships>
</file>

<file path=ppt/slides/_rels/slide105.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vmlDrawing" Target="../drawings/vmlDrawing2.v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3" Type="http://schemas.openxmlformats.org/officeDocument/2006/relationships/tags" Target="../tags/tag231.xml"/><Relationship Id="rId2" Type="http://schemas.openxmlformats.org/officeDocument/2006/relationships/tags" Target="../tags/tag230.xml"/><Relationship Id="rId1" Type="http://schemas.openxmlformats.org/officeDocument/2006/relationships/tags" Target="../tags/tag229.xml"/><Relationship Id="rId4"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hyperlink" Target="http://www.birdfood.co.uk/images/tips_advice/insects.jpg" TargetMode="External"/></Relationships>
</file>

<file path=ppt/slides/_rels/slide12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3.v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vmlDrawing" Target="../drawings/vmlDrawing4.vml"/></Relationships>
</file>

<file path=ppt/slides/_rels/slide123.xml.rels><?xml version="1.0" encoding="UTF-8" standalone="yes"?>
<Relationships xmlns="http://schemas.openxmlformats.org/package/2006/relationships"><Relationship Id="rId3" Type="http://schemas.openxmlformats.org/officeDocument/2006/relationships/hyperlink" Target="http://www.sadlier-oxford.com/phonics/analogies/analogiesx.htm" TargetMode="External"/><Relationship Id="rId2" Type="http://schemas.openxmlformats.org/officeDocument/2006/relationships/hyperlink" Target="http://www.tltguide.ccsd.k12.co.us/instructional_tools/Strategies/Sim_Differences/Sim_Diff.html" TargetMode="Externa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33.xml"/><Relationship Id="rId1" Type="http://schemas.openxmlformats.org/officeDocument/2006/relationships/tags" Target="../tags/tag232.xml"/></Relationships>
</file>

<file path=ppt/slides/_rels/slide127.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slideLayout" Target="../slideLayouts/slideLayout2.xml"/><Relationship Id="rId1" Type="http://schemas.openxmlformats.org/officeDocument/2006/relationships/audio" Target="../media/audio2.wav"/><Relationship Id="rId4" Type="http://schemas.openxmlformats.org/officeDocument/2006/relationships/image" Target="../media/image88.gif"/></Relationships>
</file>

<file path=ppt/slides/_rels/slide128.xml.rels><?xml version="1.0" encoding="UTF-8" standalone="yes"?>
<Relationships xmlns="http://schemas.openxmlformats.org/package/2006/relationships"><Relationship Id="rId2" Type="http://schemas.openxmlformats.org/officeDocument/2006/relationships/image" Target="../media/image89.wmf"/><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image" Target="../media/image80.wmf"/><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image" Target="../media/image90.wmf"/><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audio" Target="file:///C:\Documents%20and%20Settings\starr3\Desktop\STARR%202007-2008%20Presentations\More%20STARR%20Music\Chubby%20Checker\The%20Best%20Of%20Chubby%20Checker%20Cameo%20Parkway%201959-1963\The%20Twist.wma" TargetMode="External"/><Relationship Id="rId1" Type="http://schemas.openxmlformats.org/officeDocument/2006/relationships/audio" Target="file:///C:\Documents%20and%20Settings\starr3\Desktop\STARR%202007-2008%20Presentations\More%20STARR%20Music\Ben%20E.%20King\1960's%20Happy%20Days\Stand%20By%20Me%20-%20Ben%20E.%20King.wma" TargetMode="External"/><Relationship Id="rId5" Type="http://schemas.openxmlformats.org/officeDocument/2006/relationships/image" Target="../media/image67.png"/><Relationship Id="rId4" Type="http://schemas.openxmlformats.org/officeDocument/2006/relationships/image" Target="../media/image66.wmf"/></Relationships>
</file>

<file path=ppt/slides/_rels/slide134.xml.rels><?xml version="1.0" encoding="UTF-8" standalone="yes"?>
<Relationships xmlns="http://schemas.openxmlformats.org/package/2006/relationships"><Relationship Id="rId2" Type="http://schemas.openxmlformats.org/officeDocument/2006/relationships/image" Target="../media/image83.gif"/><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6.x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slideLayout" Target="../slideLayouts/slideLayout7.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image" Target="../media/image22.wmf"/><Relationship Id="rId3" Type="http://schemas.openxmlformats.org/officeDocument/2006/relationships/image" Target="../media/image17.wmf"/><Relationship Id="rId7" Type="http://schemas.openxmlformats.org/officeDocument/2006/relationships/image" Target="../media/image21.wmf"/><Relationship Id="rId2" Type="http://schemas.openxmlformats.org/officeDocument/2006/relationships/image" Target="../media/image16.wmf"/><Relationship Id="rId1" Type="http://schemas.openxmlformats.org/officeDocument/2006/relationships/slideLayout" Target="../slideLayouts/slideLayout2.xml"/><Relationship Id="rId6" Type="http://schemas.openxmlformats.org/officeDocument/2006/relationships/image" Target="../media/image20.wmf"/><Relationship Id="rId5" Type="http://schemas.openxmlformats.org/officeDocument/2006/relationships/image" Target="../media/image19.wmf"/><Relationship Id="rId4" Type="http://schemas.openxmlformats.org/officeDocument/2006/relationships/image" Target="../media/image18.wmf"/></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1.xml.rels><?xml version="1.0" encoding="UTF-8" standalone="yes"?>
<Relationships xmlns="http://schemas.openxmlformats.org/package/2006/relationships"><Relationship Id="rId8" Type="http://schemas.openxmlformats.org/officeDocument/2006/relationships/image" Target="../media/image96.png"/><Relationship Id="rId3" Type="http://schemas.openxmlformats.org/officeDocument/2006/relationships/notesSlide" Target="../notesSlides/notesSlide8.xml"/><Relationship Id="rId7" Type="http://schemas.openxmlformats.org/officeDocument/2006/relationships/image" Target="../media/image95.png"/><Relationship Id="rId2" Type="http://schemas.openxmlformats.org/officeDocument/2006/relationships/slideLayout" Target="../slideLayouts/slideLayout1.xml"/><Relationship Id="rId1" Type="http://schemas.openxmlformats.org/officeDocument/2006/relationships/video" Target="nucleus.mov" TargetMode="External"/><Relationship Id="rId6" Type="http://schemas.openxmlformats.org/officeDocument/2006/relationships/image" Target="../media/image94.wmf"/><Relationship Id="rId5" Type="http://schemas.openxmlformats.org/officeDocument/2006/relationships/image" Target="../media/image93.jpeg"/><Relationship Id="rId4" Type="http://schemas.openxmlformats.org/officeDocument/2006/relationships/image" Target="../media/image92.png"/><Relationship Id="rId9" Type="http://schemas.openxmlformats.org/officeDocument/2006/relationships/image" Target="../media/image97.png"/></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35.xml"/><Relationship Id="rId1" Type="http://schemas.openxmlformats.org/officeDocument/2006/relationships/tags" Target="../tags/tag234.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3" Type="http://schemas.openxmlformats.org/officeDocument/2006/relationships/hyperlink" Target="http://www.teach-nology.com/web_tools/certificates/" TargetMode="External"/><Relationship Id="rId2" Type="http://schemas.openxmlformats.org/officeDocument/2006/relationships/hyperlink" Target="http://www.scholastic.com/bookfairs/contest/kaa_about.asp" TargetMode="External"/><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37.xml"/><Relationship Id="rId1" Type="http://schemas.openxmlformats.org/officeDocument/2006/relationships/tags" Target="../tags/tag236.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image" Target="../media/image29.wmf"/><Relationship Id="rId3" Type="http://schemas.openxmlformats.org/officeDocument/2006/relationships/image" Target="../media/image24.wmf"/><Relationship Id="rId7" Type="http://schemas.openxmlformats.org/officeDocument/2006/relationships/image" Target="../media/image28.wmf"/><Relationship Id="rId2" Type="http://schemas.openxmlformats.org/officeDocument/2006/relationships/image" Target="../media/image23.wmf"/><Relationship Id="rId1" Type="http://schemas.openxmlformats.org/officeDocument/2006/relationships/slideLayout" Target="../slideLayouts/slideLayout2.xml"/><Relationship Id="rId6" Type="http://schemas.openxmlformats.org/officeDocument/2006/relationships/image" Target="../media/image27.wmf"/><Relationship Id="rId5" Type="http://schemas.openxmlformats.org/officeDocument/2006/relationships/image" Target="../media/image26.wmf"/><Relationship Id="rId4" Type="http://schemas.openxmlformats.org/officeDocument/2006/relationships/image" Target="../media/image25.wmf"/></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7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77.xml.rels><?xml version="1.0" encoding="UTF-8" standalone="yes"?>
<Relationships xmlns="http://schemas.openxmlformats.org/package/2006/relationships"><Relationship Id="rId2" Type="http://schemas.openxmlformats.org/officeDocument/2006/relationships/image" Target="../media/image98.wmf"/><Relationship Id="rId1" Type="http://schemas.openxmlformats.org/officeDocument/2006/relationships/slideLayout" Target="../slideLayouts/slideLayout7.xml"/></Relationships>
</file>

<file path=ppt/slides/_rels/slide178.xml.rels><?xml version="1.0" encoding="UTF-8" standalone="yes"?>
<Relationships xmlns="http://schemas.openxmlformats.org/package/2006/relationships"><Relationship Id="rId2" Type="http://schemas.openxmlformats.org/officeDocument/2006/relationships/image" Target="../media/image99.jpeg"/><Relationship Id="rId1" Type="http://schemas.openxmlformats.org/officeDocument/2006/relationships/slideLayout" Target="../slideLayouts/slideLayout7.xml"/></Relationships>
</file>

<file path=ppt/slides/_rels/slide179.xml.rels><?xml version="1.0" encoding="UTF-8" standalone="yes"?>
<Relationships xmlns="http://schemas.openxmlformats.org/package/2006/relationships"><Relationship Id="rId2" Type="http://schemas.openxmlformats.org/officeDocument/2006/relationships/image" Target="../media/image100.em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image" Target="../media/image30.jpeg"/><Relationship Id="rId7" Type="http://schemas.openxmlformats.org/officeDocument/2006/relationships/hyperlink" Target="http://news.bbc.co.uk/onthisday/hi/dates/stories/august/9/newsid_3580000/3580143.stm" TargetMode="External"/><Relationship Id="rId12" Type="http://schemas.openxmlformats.org/officeDocument/2006/relationships/image" Target="../media/image9.wmf"/><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32.png"/><Relationship Id="rId11" Type="http://schemas.openxmlformats.org/officeDocument/2006/relationships/image" Target="../media/image36.jpeg"/><Relationship Id="rId5" Type="http://schemas.openxmlformats.org/officeDocument/2006/relationships/image" Target="../media/image31.jpeg"/><Relationship Id="rId10" Type="http://schemas.openxmlformats.org/officeDocument/2006/relationships/image" Target="../media/image35.jpeg"/><Relationship Id="rId4" Type="http://schemas.openxmlformats.org/officeDocument/2006/relationships/hyperlink" Target="http://www.archives.gov/publications/prologue/2004/winter/images/iwo-jima.jpg" TargetMode="External"/><Relationship Id="rId9" Type="http://schemas.openxmlformats.org/officeDocument/2006/relationships/image" Target="../media/image34.jpeg"/></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39.xml"/><Relationship Id="rId1" Type="http://schemas.openxmlformats.org/officeDocument/2006/relationships/tags" Target="../tags/tag238.xml"/></Relationships>
</file>

<file path=ppt/slides/_rels/slide18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41.xml"/><Relationship Id="rId1" Type="http://schemas.openxmlformats.org/officeDocument/2006/relationships/tags" Target="../tags/tag240.xml"/></Relationships>
</file>

<file path=ppt/slides/_rels/slide184.xml.rels><?xml version="1.0" encoding="UTF-8" standalone="yes"?>
<Relationships xmlns="http://schemas.openxmlformats.org/package/2006/relationships"><Relationship Id="rId3" Type="http://schemas.openxmlformats.org/officeDocument/2006/relationships/image" Target="../media/image85.jpeg"/><Relationship Id="rId2" Type="http://schemas.openxmlformats.org/officeDocument/2006/relationships/slideLayout" Target="../slideLayouts/slideLayout2.xml"/><Relationship Id="rId1" Type="http://schemas.openxmlformats.org/officeDocument/2006/relationships/tags" Target="../tags/tag242.xml"/></Relationships>
</file>

<file path=ppt/slides/_rels/slide185.xml.rels><?xml version="1.0" encoding="UTF-8" standalone="yes"?>
<Relationships xmlns="http://schemas.openxmlformats.org/package/2006/relationships"><Relationship Id="rId3" Type="http://schemas.openxmlformats.org/officeDocument/2006/relationships/image" Target="../media/image86.jpeg"/><Relationship Id="rId2" Type="http://schemas.openxmlformats.org/officeDocument/2006/relationships/slideLayout" Target="../slideLayouts/slideLayout2.xml"/><Relationship Id="rId1" Type="http://schemas.openxmlformats.org/officeDocument/2006/relationships/tags" Target="../tags/tag243.xml"/></Relationships>
</file>

<file path=ppt/slides/_rels/slide186.xml.rels><?xml version="1.0" encoding="UTF-8" standalone="yes"?>
<Relationships xmlns="http://schemas.openxmlformats.org/package/2006/relationships"><Relationship Id="rId3" Type="http://schemas.openxmlformats.org/officeDocument/2006/relationships/image" Target="../media/image86.jpeg"/><Relationship Id="rId2" Type="http://schemas.openxmlformats.org/officeDocument/2006/relationships/slideLayout" Target="../slideLayouts/slideLayout2.xml"/><Relationship Id="rId1" Type="http://schemas.openxmlformats.org/officeDocument/2006/relationships/tags" Target="../tags/tag244.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46.xml"/><Relationship Id="rId1" Type="http://schemas.openxmlformats.org/officeDocument/2006/relationships/tags" Target="../tags/tag245.xml"/></Relationships>
</file>

<file path=ppt/slides/_rels/slide189.xml.rels><?xml version="1.0" encoding="UTF-8" standalone="yes"?>
<Relationships xmlns="http://schemas.openxmlformats.org/package/2006/relationships"><Relationship Id="rId3" Type="http://schemas.openxmlformats.org/officeDocument/2006/relationships/tags" Target="../tags/tag249.xml"/><Relationship Id="rId2" Type="http://schemas.openxmlformats.org/officeDocument/2006/relationships/tags" Target="../tags/tag248.xml"/><Relationship Id="rId1" Type="http://schemas.openxmlformats.org/officeDocument/2006/relationships/tags" Target="../tags/tag247.xml"/><Relationship Id="rId5" Type="http://schemas.openxmlformats.org/officeDocument/2006/relationships/slideLayout" Target="../slideLayouts/slideLayout2.xml"/><Relationship Id="rId4" Type="http://schemas.openxmlformats.org/officeDocument/2006/relationships/tags" Target="../tags/tag25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52.xml"/><Relationship Id="rId1" Type="http://schemas.openxmlformats.org/officeDocument/2006/relationships/tags" Target="../tags/tag251.xml"/><Relationship Id="rId4" Type="http://schemas.openxmlformats.org/officeDocument/2006/relationships/hyperlink" Target="http://www.dmturner.org/Teacher/Library/4thText/glossary.html" TargetMode="External"/></Relationships>
</file>

<file path=ppt/slides/_rels/slide19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54.xml"/><Relationship Id="rId1" Type="http://schemas.openxmlformats.org/officeDocument/2006/relationships/tags" Target="../tags/tag253.xml"/></Relationships>
</file>

<file path=ppt/slides/_rels/slide192.xml.rels><?xml version="1.0" encoding="UTF-8" standalone="yes"?>
<Relationships xmlns="http://schemas.openxmlformats.org/package/2006/relationships"><Relationship Id="rId3" Type="http://schemas.openxmlformats.org/officeDocument/2006/relationships/tags" Target="../tags/tag257.xml"/><Relationship Id="rId2" Type="http://schemas.openxmlformats.org/officeDocument/2006/relationships/tags" Target="../tags/tag256.xml"/><Relationship Id="rId1" Type="http://schemas.openxmlformats.org/officeDocument/2006/relationships/tags" Target="../tags/tag255.xml"/><Relationship Id="rId5" Type="http://schemas.openxmlformats.org/officeDocument/2006/relationships/image" Target="../media/image101.jpeg"/><Relationship Id="rId4"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59.xml"/><Relationship Id="rId1" Type="http://schemas.openxmlformats.org/officeDocument/2006/relationships/tags" Target="../tags/tag258.xml"/></Relationships>
</file>

<file path=ppt/slides/_rels/slide194.xml.rels><?xml version="1.0" encoding="UTF-8" standalone="yes"?>
<Relationships xmlns="http://schemas.openxmlformats.org/package/2006/relationships"><Relationship Id="rId8" Type="http://schemas.openxmlformats.org/officeDocument/2006/relationships/image" Target="../media/image103.png"/><Relationship Id="rId3" Type="http://schemas.openxmlformats.org/officeDocument/2006/relationships/tags" Target="../tags/tag262.xml"/><Relationship Id="rId7" Type="http://schemas.openxmlformats.org/officeDocument/2006/relationships/image" Target="../media/image102.png"/><Relationship Id="rId2" Type="http://schemas.openxmlformats.org/officeDocument/2006/relationships/tags" Target="../tags/tag261.xml"/><Relationship Id="rId1" Type="http://schemas.openxmlformats.org/officeDocument/2006/relationships/tags" Target="../tags/tag260.xml"/><Relationship Id="rId6" Type="http://schemas.openxmlformats.org/officeDocument/2006/relationships/slideLayout" Target="../slideLayouts/slideLayout2.xml"/><Relationship Id="rId5" Type="http://schemas.openxmlformats.org/officeDocument/2006/relationships/tags" Target="../tags/tag264.xml"/><Relationship Id="rId4" Type="http://schemas.openxmlformats.org/officeDocument/2006/relationships/tags" Target="../tags/tag263.xml"/></Relationships>
</file>

<file path=ppt/slides/_rels/slide195.xml.rels><?xml version="1.0" encoding="UTF-8" standalone="yes"?>
<Relationships xmlns="http://schemas.openxmlformats.org/package/2006/relationships"><Relationship Id="rId3" Type="http://schemas.openxmlformats.org/officeDocument/2006/relationships/tags" Target="../tags/tag267.xml"/><Relationship Id="rId2" Type="http://schemas.openxmlformats.org/officeDocument/2006/relationships/tags" Target="../tags/tag266.xml"/><Relationship Id="rId1" Type="http://schemas.openxmlformats.org/officeDocument/2006/relationships/tags" Target="../tags/tag265.xml"/><Relationship Id="rId5" Type="http://schemas.openxmlformats.org/officeDocument/2006/relationships/image" Target="../media/image104.gif"/><Relationship Id="rId4"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8" Type="http://schemas.openxmlformats.org/officeDocument/2006/relationships/image" Target="../media/image103.png"/><Relationship Id="rId3" Type="http://schemas.openxmlformats.org/officeDocument/2006/relationships/tags" Target="../tags/tag270.xml"/><Relationship Id="rId7" Type="http://schemas.openxmlformats.org/officeDocument/2006/relationships/image" Target="../media/image102.png"/><Relationship Id="rId2" Type="http://schemas.openxmlformats.org/officeDocument/2006/relationships/tags" Target="../tags/tag269.xml"/><Relationship Id="rId1" Type="http://schemas.openxmlformats.org/officeDocument/2006/relationships/tags" Target="../tags/tag268.xml"/><Relationship Id="rId6" Type="http://schemas.openxmlformats.org/officeDocument/2006/relationships/slideLayout" Target="../slideLayouts/slideLayout2.xml"/><Relationship Id="rId5" Type="http://schemas.openxmlformats.org/officeDocument/2006/relationships/tags" Target="../tags/tag272.xml"/><Relationship Id="rId4" Type="http://schemas.openxmlformats.org/officeDocument/2006/relationships/tags" Target="../tags/tag271.xml"/></Relationships>
</file>

<file path=ppt/slides/_rels/slide19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74.xml"/><Relationship Id="rId1" Type="http://schemas.openxmlformats.org/officeDocument/2006/relationships/tags" Target="../tags/tag273.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tags" Target="../tags/tag5.xml"/><Relationship Id="rId7" Type="http://schemas.openxmlformats.org/officeDocument/2006/relationships/image" Target="../media/image2.jpeg"/><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hyperlink" Target="http://www.facebook.com/album.php?profile=1&amp;id=501244124" TargetMode="External"/><Relationship Id="rId5" Type="http://schemas.openxmlformats.org/officeDocument/2006/relationships/slideLayout" Target="../slideLayouts/slideLayout2.xml"/><Relationship Id="rId4" Type="http://schemas.openxmlformats.org/officeDocument/2006/relationships/tags" Target="../tags/tag6.xml"/></Relationships>
</file>

<file path=ppt/slides/_rels/slide20.xml.rels><?xml version="1.0" encoding="UTF-8" standalone="yes"?>
<Relationships xmlns="http://schemas.openxmlformats.org/package/2006/relationships"><Relationship Id="rId8" Type="http://schemas.openxmlformats.org/officeDocument/2006/relationships/tags" Target="../tags/tag29.xml"/><Relationship Id="rId13" Type="http://schemas.openxmlformats.org/officeDocument/2006/relationships/tags" Target="../tags/tag34.xml"/><Relationship Id="rId18" Type="http://schemas.openxmlformats.org/officeDocument/2006/relationships/tags" Target="../tags/tag39.xml"/><Relationship Id="rId26" Type="http://schemas.openxmlformats.org/officeDocument/2006/relationships/image" Target="../media/image43.jpeg"/><Relationship Id="rId3" Type="http://schemas.openxmlformats.org/officeDocument/2006/relationships/tags" Target="../tags/tag24.xml"/><Relationship Id="rId21" Type="http://schemas.openxmlformats.org/officeDocument/2006/relationships/image" Target="../media/image38.jpeg"/><Relationship Id="rId7" Type="http://schemas.openxmlformats.org/officeDocument/2006/relationships/tags" Target="../tags/tag28.xml"/><Relationship Id="rId12" Type="http://schemas.openxmlformats.org/officeDocument/2006/relationships/tags" Target="../tags/tag33.xml"/><Relationship Id="rId17" Type="http://schemas.openxmlformats.org/officeDocument/2006/relationships/tags" Target="../tags/tag38.xml"/><Relationship Id="rId25" Type="http://schemas.openxmlformats.org/officeDocument/2006/relationships/image" Target="../media/image42.png"/><Relationship Id="rId2" Type="http://schemas.openxmlformats.org/officeDocument/2006/relationships/tags" Target="../tags/tag23.xml"/><Relationship Id="rId16" Type="http://schemas.openxmlformats.org/officeDocument/2006/relationships/tags" Target="../tags/tag37.xml"/><Relationship Id="rId20" Type="http://schemas.openxmlformats.org/officeDocument/2006/relationships/image" Target="../media/image37.jpeg"/><Relationship Id="rId1" Type="http://schemas.openxmlformats.org/officeDocument/2006/relationships/tags" Target="../tags/tag22.xml"/><Relationship Id="rId6" Type="http://schemas.openxmlformats.org/officeDocument/2006/relationships/tags" Target="../tags/tag27.xml"/><Relationship Id="rId11" Type="http://schemas.openxmlformats.org/officeDocument/2006/relationships/tags" Target="../tags/tag32.xml"/><Relationship Id="rId24" Type="http://schemas.openxmlformats.org/officeDocument/2006/relationships/image" Target="../media/image41.jpeg"/><Relationship Id="rId5" Type="http://schemas.openxmlformats.org/officeDocument/2006/relationships/tags" Target="../tags/tag26.xml"/><Relationship Id="rId15" Type="http://schemas.openxmlformats.org/officeDocument/2006/relationships/tags" Target="../tags/tag36.xml"/><Relationship Id="rId23" Type="http://schemas.openxmlformats.org/officeDocument/2006/relationships/image" Target="../media/image40.jpeg"/><Relationship Id="rId10" Type="http://schemas.openxmlformats.org/officeDocument/2006/relationships/tags" Target="../tags/tag31.xml"/><Relationship Id="rId19" Type="http://schemas.openxmlformats.org/officeDocument/2006/relationships/slideLayout" Target="../slideLayouts/slideLayout2.xml"/><Relationship Id="rId4" Type="http://schemas.openxmlformats.org/officeDocument/2006/relationships/tags" Target="../tags/tag25.xml"/><Relationship Id="rId9" Type="http://schemas.openxmlformats.org/officeDocument/2006/relationships/tags" Target="../tags/tag30.xml"/><Relationship Id="rId14" Type="http://schemas.openxmlformats.org/officeDocument/2006/relationships/tags" Target="../tags/tag35.xml"/><Relationship Id="rId22" Type="http://schemas.openxmlformats.org/officeDocument/2006/relationships/image" Target="../media/image39.png"/></Relationships>
</file>

<file path=ppt/slides/_rels/slide20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76.xml"/><Relationship Id="rId1" Type="http://schemas.openxmlformats.org/officeDocument/2006/relationships/tags" Target="../tags/tag275.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78.xml"/><Relationship Id="rId1" Type="http://schemas.openxmlformats.org/officeDocument/2006/relationships/tags" Target="../tags/tag277.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2" Type="http://schemas.openxmlformats.org/officeDocument/2006/relationships/image" Target="../media/image105.wmf"/><Relationship Id="rId1" Type="http://schemas.openxmlformats.org/officeDocument/2006/relationships/slideLayout" Target="../slideLayouts/slideLayout7.xml"/></Relationships>
</file>

<file path=ppt/slides/_rels/slide207.xml.rels><?xml version="1.0" encoding="UTF-8" standalone="yes"?>
<Relationships xmlns="http://schemas.openxmlformats.org/package/2006/relationships"><Relationship Id="rId2" Type="http://schemas.openxmlformats.org/officeDocument/2006/relationships/image" Target="../media/image106.png"/><Relationship Id="rId1" Type="http://schemas.openxmlformats.org/officeDocument/2006/relationships/slideLayout" Target="../slideLayouts/slideLayout7.xml"/></Relationships>
</file>

<file path=ppt/slides/_rels/slide208.xml.rels><?xml version="1.0" encoding="UTF-8" standalone="yes"?>
<Relationships xmlns="http://schemas.openxmlformats.org/package/2006/relationships"><Relationship Id="rId2" Type="http://schemas.openxmlformats.org/officeDocument/2006/relationships/image" Target="../media/image107.jpeg"/><Relationship Id="rId1" Type="http://schemas.openxmlformats.org/officeDocument/2006/relationships/slideLayout" Target="../slideLayouts/slideLayout7.xml"/></Relationships>
</file>

<file path=ppt/slides/_rels/slide209.xml.rels><?xml version="1.0" encoding="UTF-8" standalone="yes"?>
<Relationships xmlns="http://schemas.openxmlformats.org/package/2006/relationships"><Relationship Id="rId2" Type="http://schemas.openxmlformats.org/officeDocument/2006/relationships/image" Target="../media/image108.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1.xml"/><Relationship Id="rId1" Type="http://schemas.openxmlformats.org/officeDocument/2006/relationships/tags" Target="../tags/tag40.xml"/></Relationships>
</file>

<file path=ppt/slides/_rels/slide210.xml.rels><?xml version="1.0" encoding="UTF-8" standalone="yes"?>
<Relationships xmlns="http://schemas.openxmlformats.org/package/2006/relationships"><Relationship Id="rId2" Type="http://schemas.openxmlformats.org/officeDocument/2006/relationships/image" Target="../media/image109.jpeg"/><Relationship Id="rId1" Type="http://schemas.openxmlformats.org/officeDocument/2006/relationships/slideLayout" Target="../slideLayouts/slideLayout7.xml"/></Relationships>
</file>

<file path=ppt/slides/_rels/slide211.xml.rels><?xml version="1.0" encoding="UTF-8" standalone="yes"?>
<Relationships xmlns="http://schemas.openxmlformats.org/package/2006/relationships"><Relationship Id="rId2" Type="http://schemas.openxmlformats.org/officeDocument/2006/relationships/image" Target="../media/image110.jpeg"/><Relationship Id="rId1" Type="http://schemas.openxmlformats.org/officeDocument/2006/relationships/slideLayout" Target="../slideLayouts/slideLayout7.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80.xml"/><Relationship Id="rId1" Type="http://schemas.openxmlformats.org/officeDocument/2006/relationships/tags" Target="../tags/tag279.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6.xml.rels><?xml version="1.0" encoding="UTF-8" standalone="yes"?>
<Relationships xmlns="http://schemas.openxmlformats.org/package/2006/relationships"><Relationship Id="rId3" Type="http://schemas.openxmlformats.org/officeDocument/2006/relationships/tags" Target="../tags/tag283.xml"/><Relationship Id="rId2" Type="http://schemas.openxmlformats.org/officeDocument/2006/relationships/tags" Target="../tags/tag282.xml"/><Relationship Id="rId1" Type="http://schemas.openxmlformats.org/officeDocument/2006/relationships/tags" Target="../tags/tag281.xml"/><Relationship Id="rId5" Type="http://schemas.openxmlformats.org/officeDocument/2006/relationships/image" Target="../media/image79.jpeg"/><Relationship Id="rId4" Type="http://schemas.openxmlformats.org/officeDocument/2006/relationships/slideLayout" Target="../slideLayouts/slideLayout2.xml"/></Relationships>
</file>

<file path=ppt/slides/_rels/slide217.xml.rels><?xml version="1.0" encoding="UTF-8" standalone="yes"?>
<Relationships xmlns="http://schemas.openxmlformats.org/package/2006/relationships"><Relationship Id="rId3" Type="http://schemas.openxmlformats.org/officeDocument/2006/relationships/tags" Target="../tags/tag286.xml"/><Relationship Id="rId2" Type="http://schemas.openxmlformats.org/officeDocument/2006/relationships/tags" Target="../tags/tag285.xml"/><Relationship Id="rId1" Type="http://schemas.openxmlformats.org/officeDocument/2006/relationships/tags" Target="../tags/tag284.xml"/><Relationship Id="rId5" Type="http://schemas.openxmlformats.org/officeDocument/2006/relationships/image" Target="../media/image81.wmf"/><Relationship Id="rId4" Type="http://schemas.openxmlformats.org/officeDocument/2006/relationships/slideLayout" Target="../slideLayouts/slideLayout2.xml"/></Relationships>
</file>

<file path=ppt/slides/_rels/slide2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88.xml"/><Relationship Id="rId1" Type="http://schemas.openxmlformats.org/officeDocument/2006/relationships/tags" Target="../tags/tag287.xml"/></Relationships>
</file>

<file path=ppt/slides/_rels/slide2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90.xml"/><Relationship Id="rId1" Type="http://schemas.openxmlformats.org/officeDocument/2006/relationships/tags" Target="../tags/tag289.xml"/><Relationship Id="rId4" Type="http://schemas.openxmlformats.org/officeDocument/2006/relationships/image" Target="../media/image76.jpeg"/></Relationships>
</file>

<file path=ppt/slides/_rels/slide22.xml.rels><?xml version="1.0" encoding="UTF-8" standalone="yes"?>
<Relationships xmlns="http://schemas.openxmlformats.org/package/2006/relationships"><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tags" Target="../tags/tag42.xml"/><Relationship Id="rId5" Type="http://schemas.openxmlformats.org/officeDocument/2006/relationships/image" Target="../media/image44.gif"/><Relationship Id="rId4" Type="http://schemas.openxmlformats.org/officeDocument/2006/relationships/slideLayout" Target="../slideLayouts/slideLayout2.xml"/></Relationships>
</file>

<file path=ppt/slides/_rels/slide220.xml.rels><?xml version="1.0" encoding="UTF-8" standalone="yes"?>
<Relationships xmlns="http://schemas.openxmlformats.org/package/2006/relationships"><Relationship Id="rId3" Type="http://schemas.openxmlformats.org/officeDocument/2006/relationships/image" Target="../media/image111.png"/><Relationship Id="rId2" Type="http://schemas.openxmlformats.org/officeDocument/2006/relationships/slideLayout" Target="../slideLayouts/slideLayout2.xml"/><Relationship Id="rId1" Type="http://schemas.openxmlformats.org/officeDocument/2006/relationships/video" Target="file:///E:\OriginalMaryPoppinsTrailer.mpeg" TargetMode="External"/></Relationships>
</file>

<file path=ppt/slides/_rels/slide2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92.xml"/><Relationship Id="rId1" Type="http://schemas.openxmlformats.org/officeDocument/2006/relationships/tags" Target="../tags/tag291.xml"/></Relationships>
</file>

<file path=ppt/slides/_rels/slide2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94.xml"/><Relationship Id="rId1" Type="http://schemas.openxmlformats.org/officeDocument/2006/relationships/tags" Target="../tags/tag293.xml"/><Relationship Id="rId4" Type="http://schemas.openxmlformats.org/officeDocument/2006/relationships/image" Target="../media/image76.jpeg"/></Relationships>
</file>

<file path=ppt/slides/_rels/slide223.xml.rels><?xml version="1.0" encoding="UTF-8" standalone="yes"?>
<Relationships xmlns="http://schemas.openxmlformats.org/package/2006/relationships"><Relationship Id="rId3" Type="http://schemas.openxmlformats.org/officeDocument/2006/relationships/image" Target="../media/image112.png"/><Relationship Id="rId2" Type="http://schemas.openxmlformats.org/officeDocument/2006/relationships/slideLayout" Target="../slideLayouts/slideLayout2.xml"/><Relationship Id="rId1" Type="http://schemas.openxmlformats.org/officeDocument/2006/relationships/video" Target="file:///E:\ScaryMaryTrailer.mpeg" TargetMode="External"/></Relationships>
</file>

<file path=ppt/slides/_rels/slide22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96.xml"/><Relationship Id="rId1" Type="http://schemas.openxmlformats.org/officeDocument/2006/relationships/tags" Target="../tags/tag295.xml"/></Relationships>
</file>

<file path=ppt/slides/_rels/slide22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98.xml"/><Relationship Id="rId1" Type="http://schemas.openxmlformats.org/officeDocument/2006/relationships/tags" Target="../tags/tag297.xml"/></Relationships>
</file>

<file path=ppt/slides/_rels/slide226.xml.rels><?xml version="1.0" encoding="UTF-8" standalone="yes"?>
<Relationships xmlns="http://schemas.openxmlformats.org/package/2006/relationships"><Relationship Id="rId3" Type="http://schemas.openxmlformats.org/officeDocument/2006/relationships/tags" Target="../tags/tag301.xml"/><Relationship Id="rId2" Type="http://schemas.openxmlformats.org/officeDocument/2006/relationships/tags" Target="../tags/tag300.xml"/><Relationship Id="rId1" Type="http://schemas.openxmlformats.org/officeDocument/2006/relationships/tags" Target="../tags/tag299.xml"/><Relationship Id="rId5" Type="http://schemas.openxmlformats.org/officeDocument/2006/relationships/image" Target="../media/image80.wmf"/><Relationship Id="rId4" Type="http://schemas.openxmlformats.org/officeDocument/2006/relationships/slideLayout" Target="../slideLayouts/slideLayout2.xml"/></Relationships>
</file>

<file path=ppt/slides/_rels/slide227.xml.rels><?xml version="1.0" encoding="UTF-8" standalone="yes"?>
<Relationships xmlns="http://schemas.openxmlformats.org/package/2006/relationships"><Relationship Id="rId3" Type="http://schemas.openxmlformats.org/officeDocument/2006/relationships/tags" Target="../tags/tag304.xml"/><Relationship Id="rId2" Type="http://schemas.openxmlformats.org/officeDocument/2006/relationships/tags" Target="../tags/tag303.xml"/><Relationship Id="rId1" Type="http://schemas.openxmlformats.org/officeDocument/2006/relationships/tags" Target="../tags/tag302.xml"/><Relationship Id="rId5" Type="http://schemas.openxmlformats.org/officeDocument/2006/relationships/image" Target="../media/image82.wmf"/><Relationship Id="rId4" Type="http://schemas.openxmlformats.org/officeDocument/2006/relationships/slideLayout" Target="../slideLayouts/slideLayout2.xml"/></Relationships>
</file>

<file path=ppt/slides/_rels/slide22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06.xml"/><Relationship Id="rId1" Type="http://schemas.openxmlformats.org/officeDocument/2006/relationships/tags" Target="../tags/tag305.xml"/><Relationship Id="rId4" Type="http://schemas.openxmlformats.org/officeDocument/2006/relationships/image" Target="../media/image83.gif"/></Relationships>
</file>

<file path=ppt/slides/_rels/slide2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tags" Target="../tags/tag47.xml"/><Relationship Id="rId2" Type="http://schemas.openxmlformats.org/officeDocument/2006/relationships/tags" Target="../tags/tag46.xml"/><Relationship Id="rId1" Type="http://schemas.openxmlformats.org/officeDocument/2006/relationships/tags" Target="../tags/tag45.xml"/><Relationship Id="rId5" Type="http://schemas.openxmlformats.org/officeDocument/2006/relationships/image" Target="../media/image44.gif"/><Relationship Id="rId4" Type="http://schemas.openxmlformats.org/officeDocument/2006/relationships/slideLayout" Target="../slideLayouts/slideLayout2.xml"/></Relationships>
</file>

<file path=ppt/slides/_rels/slide2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08.xml"/><Relationship Id="rId1" Type="http://schemas.openxmlformats.org/officeDocument/2006/relationships/tags" Target="../tags/tag307.xml"/></Relationships>
</file>

<file path=ppt/slides/_rels/slide2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4.xml.rels><?xml version="1.0" encoding="UTF-8" standalone="yes"?>
<Relationships xmlns="http://schemas.openxmlformats.org/package/2006/relationships"><Relationship Id="rId8" Type="http://schemas.openxmlformats.org/officeDocument/2006/relationships/tags" Target="../tags/tag316.xml"/><Relationship Id="rId3" Type="http://schemas.openxmlformats.org/officeDocument/2006/relationships/tags" Target="../tags/tag311.xml"/><Relationship Id="rId7" Type="http://schemas.openxmlformats.org/officeDocument/2006/relationships/tags" Target="../tags/tag315.xml"/><Relationship Id="rId2" Type="http://schemas.openxmlformats.org/officeDocument/2006/relationships/tags" Target="../tags/tag310.xml"/><Relationship Id="rId1" Type="http://schemas.openxmlformats.org/officeDocument/2006/relationships/tags" Target="../tags/tag309.xml"/><Relationship Id="rId6" Type="http://schemas.openxmlformats.org/officeDocument/2006/relationships/tags" Target="../tags/tag314.xml"/><Relationship Id="rId5" Type="http://schemas.openxmlformats.org/officeDocument/2006/relationships/tags" Target="../tags/tag313.xml"/><Relationship Id="rId4" Type="http://schemas.openxmlformats.org/officeDocument/2006/relationships/tags" Target="../tags/tag312.xml"/><Relationship Id="rId9" Type="http://schemas.openxmlformats.org/officeDocument/2006/relationships/slideLayout" Target="../slideLayouts/slideLayout2.xml"/></Relationships>
</file>

<file path=ppt/slides/_rels/slide2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tags" Target="../tags/tag50.xml"/><Relationship Id="rId2" Type="http://schemas.openxmlformats.org/officeDocument/2006/relationships/tags" Target="../tags/tag49.xml"/><Relationship Id="rId1" Type="http://schemas.openxmlformats.org/officeDocument/2006/relationships/tags" Target="../tags/tag48.xml"/><Relationship Id="rId5" Type="http://schemas.openxmlformats.org/officeDocument/2006/relationships/image" Target="../media/image45.jpeg"/><Relationship Id="rId4"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tags" Target="../tags/tag58.xml"/><Relationship Id="rId3" Type="http://schemas.openxmlformats.org/officeDocument/2006/relationships/tags" Target="../tags/tag53.xml"/><Relationship Id="rId7" Type="http://schemas.openxmlformats.org/officeDocument/2006/relationships/tags" Target="../tags/tag57.xml"/><Relationship Id="rId2" Type="http://schemas.openxmlformats.org/officeDocument/2006/relationships/tags" Target="../tags/tag52.xml"/><Relationship Id="rId1" Type="http://schemas.openxmlformats.org/officeDocument/2006/relationships/tags" Target="../tags/tag51.xml"/><Relationship Id="rId6" Type="http://schemas.openxmlformats.org/officeDocument/2006/relationships/tags" Target="../tags/tag56.xml"/><Relationship Id="rId5" Type="http://schemas.openxmlformats.org/officeDocument/2006/relationships/tags" Target="../tags/tag55.xml"/><Relationship Id="rId4" Type="http://schemas.openxmlformats.org/officeDocument/2006/relationships/tags" Target="../tags/tag54.xml"/><Relationship Id="rId9"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9.xm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1.xml"/><Relationship Id="rId1" Type="http://schemas.openxmlformats.org/officeDocument/2006/relationships/tags" Target="../tags/tag60.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tags" Target="../tags/tag64.xml"/><Relationship Id="rId2" Type="http://schemas.openxmlformats.org/officeDocument/2006/relationships/tags" Target="../tags/tag63.xml"/><Relationship Id="rId1" Type="http://schemas.openxmlformats.org/officeDocument/2006/relationships/tags" Target="../tags/tag62.xml"/><Relationship Id="rId6" Type="http://schemas.openxmlformats.org/officeDocument/2006/relationships/slideLayout" Target="../slideLayouts/slideLayout2.xml"/><Relationship Id="rId5" Type="http://schemas.openxmlformats.org/officeDocument/2006/relationships/tags" Target="../tags/tag66.xml"/><Relationship Id="rId4" Type="http://schemas.openxmlformats.org/officeDocument/2006/relationships/tags" Target="../tags/tag65.xml"/></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8.xml"/><Relationship Id="rId1" Type="http://schemas.openxmlformats.org/officeDocument/2006/relationships/tags" Target="../tags/tag67.xml"/><Relationship Id="rId4" Type="http://schemas.openxmlformats.org/officeDocument/2006/relationships/image" Target="../media/image47.png"/></Relationships>
</file>

<file path=ppt/slides/_rels/slide32.xml.rels><?xml version="1.0" encoding="UTF-8" standalone="yes"?>
<Relationships xmlns="http://schemas.openxmlformats.org/package/2006/relationships"><Relationship Id="rId8" Type="http://schemas.openxmlformats.org/officeDocument/2006/relationships/tags" Target="../tags/tag76.xml"/><Relationship Id="rId13" Type="http://schemas.openxmlformats.org/officeDocument/2006/relationships/image" Target="../media/image49.gif"/><Relationship Id="rId3" Type="http://schemas.openxmlformats.org/officeDocument/2006/relationships/tags" Target="../tags/tag71.xml"/><Relationship Id="rId7" Type="http://schemas.openxmlformats.org/officeDocument/2006/relationships/tags" Target="../tags/tag75.xml"/><Relationship Id="rId12" Type="http://schemas.openxmlformats.org/officeDocument/2006/relationships/image" Target="../media/image48.gif"/><Relationship Id="rId2" Type="http://schemas.openxmlformats.org/officeDocument/2006/relationships/tags" Target="../tags/tag70.xml"/><Relationship Id="rId1" Type="http://schemas.openxmlformats.org/officeDocument/2006/relationships/tags" Target="../tags/tag69.xml"/><Relationship Id="rId6" Type="http://schemas.openxmlformats.org/officeDocument/2006/relationships/tags" Target="../tags/tag74.xml"/><Relationship Id="rId11" Type="http://schemas.openxmlformats.org/officeDocument/2006/relationships/slideLayout" Target="../slideLayouts/slideLayout2.xml"/><Relationship Id="rId5" Type="http://schemas.openxmlformats.org/officeDocument/2006/relationships/tags" Target="../tags/tag73.xml"/><Relationship Id="rId10" Type="http://schemas.openxmlformats.org/officeDocument/2006/relationships/tags" Target="../tags/tag78.xml"/><Relationship Id="rId4" Type="http://schemas.openxmlformats.org/officeDocument/2006/relationships/tags" Target="../tags/tag72.xml"/><Relationship Id="rId9" Type="http://schemas.openxmlformats.org/officeDocument/2006/relationships/tags" Target="../tags/tag77.xml"/><Relationship Id="rId14" Type="http://schemas.openxmlformats.org/officeDocument/2006/relationships/image" Target="../media/image50.gif"/></Relationships>
</file>

<file path=ppt/slides/_rels/slide33.xml.rels><?xml version="1.0" encoding="UTF-8" standalone="yes"?>
<Relationships xmlns="http://schemas.openxmlformats.org/package/2006/relationships"><Relationship Id="rId8" Type="http://schemas.openxmlformats.org/officeDocument/2006/relationships/tags" Target="../tags/tag86.xml"/><Relationship Id="rId13" Type="http://schemas.openxmlformats.org/officeDocument/2006/relationships/image" Target="../media/image50.gif"/><Relationship Id="rId3" Type="http://schemas.openxmlformats.org/officeDocument/2006/relationships/tags" Target="../tags/tag81.xml"/><Relationship Id="rId7" Type="http://schemas.openxmlformats.org/officeDocument/2006/relationships/tags" Target="../tags/tag85.xml"/><Relationship Id="rId12" Type="http://schemas.openxmlformats.org/officeDocument/2006/relationships/image" Target="../media/image49.gif"/><Relationship Id="rId2" Type="http://schemas.openxmlformats.org/officeDocument/2006/relationships/tags" Target="../tags/tag80.xml"/><Relationship Id="rId1" Type="http://schemas.openxmlformats.org/officeDocument/2006/relationships/tags" Target="../tags/tag79.xml"/><Relationship Id="rId6" Type="http://schemas.openxmlformats.org/officeDocument/2006/relationships/tags" Target="../tags/tag84.xml"/><Relationship Id="rId11" Type="http://schemas.openxmlformats.org/officeDocument/2006/relationships/image" Target="../media/image48.gif"/><Relationship Id="rId5" Type="http://schemas.openxmlformats.org/officeDocument/2006/relationships/tags" Target="../tags/tag83.xml"/><Relationship Id="rId10" Type="http://schemas.openxmlformats.org/officeDocument/2006/relationships/slideLayout" Target="../slideLayouts/slideLayout2.xml"/><Relationship Id="rId4" Type="http://schemas.openxmlformats.org/officeDocument/2006/relationships/tags" Target="../tags/tag82.xml"/><Relationship Id="rId9" Type="http://schemas.openxmlformats.org/officeDocument/2006/relationships/tags" Target="../tags/tag87.xml"/></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9.xml"/><Relationship Id="rId1" Type="http://schemas.openxmlformats.org/officeDocument/2006/relationships/tags" Target="../tags/tag88.xml"/></Relationships>
</file>

<file path=ppt/slides/_rels/slide35.xml.rels><?xml version="1.0" encoding="UTF-8" standalone="yes"?>
<Relationships xmlns="http://schemas.openxmlformats.org/package/2006/relationships"><Relationship Id="rId3" Type="http://schemas.openxmlformats.org/officeDocument/2006/relationships/tags" Target="../tags/tag92.xml"/><Relationship Id="rId2" Type="http://schemas.openxmlformats.org/officeDocument/2006/relationships/tags" Target="../tags/tag91.xml"/><Relationship Id="rId1" Type="http://schemas.openxmlformats.org/officeDocument/2006/relationships/tags" Target="../tags/tag90.xml"/><Relationship Id="rId5" Type="http://schemas.openxmlformats.org/officeDocument/2006/relationships/image" Target="../media/image51.jpeg"/><Relationship Id="rId4"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tags" Target="../tags/tag95.xml"/><Relationship Id="rId2" Type="http://schemas.openxmlformats.org/officeDocument/2006/relationships/tags" Target="../tags/tag94.xml"/><Relationship Id="rId1" Type="http://schemas.openxmlformats.org/officeDocument/2006/relationships/tags" Target="../tags/tag93.xml"/><Relationship Id="rId6" Type="http://schemas.openxmlformats.org/officeDocument/2006/relationships/image" Target="../media/image52.wmf"/><Relationship Id="rId5" Type="http://schemas.openxmlformats.org/officeDocument/2006/relationships/slideLayout" Target="../slideLayouts/slideLayout2.xml"/><Relationship Id="rId4" Type="http://schemas.openxmlformats.org/officeDocument/2006/relationships/tags" Target="../tags/tag96.xml"/></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8.xml"/><Relationship Id="rId1" Type="http://schemas.openxmlformats.org/officeDocument/2006/relationships/tags" Target="../tags/tag97.xml"/></Relationships>
</file>

<file path=ppt/slides/_rels/slide38.xml.rels><?xml version="1.0" encoding="UTF-8" standalone="yes"?>
<Relationships xmlns="http://schemas.openxmlformats.org/package/2006/relationships"><Relationship Id="rId3" Type="http://schemas.openxmlformats.org/officeDocument/2006/relationships/tags" Target="../tags/tag101.xml"/><Relationship Id="rId2" Type="http://schemas.openxmlformats.org/officeDocument/2006/relationships/tags" Target="../tags/tag100.xml"/><Relationship Id="rId1" Type="http://schemas.openxmlformats.org/officeDocument/2006/relationships/tags" Target="../tags/tag99.xml"/><Relationship Id="rId4"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3.xml"/><Relationship Id="rId1" Type="http://schemas.openxmlformats.org/officeDocument/2006/relationships/tags" Target="../tags/tag10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5.xml"/><Relationship Id="rId1" Type="http://schemas.openxmlformats.org/officeDocument/2006/relationships/tags" Target="../tags/tag104.xml"/></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7.xml"/><Relationship Id="rId1" Type="http://schemas.openxmlformats.org/officeDocument/2006/relationships/tags" Target="../tags/tag106.xml"/></Relationships>
</file>

<file path=ppt/slides/_rels/slide4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9.xml"/><Relationship Id="rId1" Type="http://schemas.openxmlformats.org/officeDocument/2006/relationships/tags" Target="../tags/tag108.xml"/></Relationships>
</file>

<file path=ppt/slides/_rels/slide4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1.xml"/><Relationship Id="rId1" Type="http://schemas.openxmlformats.org/officeDocument/2006/relationships/tags" Target="../tags/tag110.xml"/></Relationships>
</file>

<file path=ppt/slides/_rels/slide44.xml.rels><?xml version="1.0" encoding="UTF-8" standalone="yes"?>
<Relationships xmlns="http://schemas.openxmlformats.org/package/2006/relationships"><Relationship Id="rId3" Type="http://schemas.openxmlformats.org/officeDocument/2006/relationships/tags" Target="../tags/tag114.xml"/><Relationship Id="rId2" Type="http://schemas.openxmlformats.org/officeDocument/2006/relationships/tags" Target="../tags/tag113.xml"/><Relationship Id="rId1" Type="http://schemas.openxmlformats.org/officeDocument/2006/relationships/tags" Target="../tags/tag112.xml"/><Relationship Id="rId5" Type="http://schemas.openxmlformats.org/officeDocument/2006/relationships/image" Target="../media/image53.jpeg"/><Relationship Id="rId4"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6.xml"/><Relationship Id="rId1" Type="http://schemas.openxmlformats.org/officeDocument/2006/relationships/tags" Target="../tags/tag115.xml"/></Relationships>
</file>

<file path=ppt/slides/_rels/slide46.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slideLayout" Target="../slideLayouts/slideLayout2.xml"/><Relationship Id="rId1" Type="http://schemas.openxmlformats.org/officeDocument/2006/relationships/tags" Target="../tags/tag117.xml"/></Relationships>
</file>

<file path=ppt/slides/_rels/slide47.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slideLayout" Target="../slideLayouts/slideLayout2.xml"/><Relationship Id="rId1" Type="http://schemas.openxmlformats.org/officeDocument/2006/relationships/tags" Target="../tags/tag118.xml"/></Relationships>
</file>

<file path=ppt/slides/_rels/slide48.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slideLayout" Target="../slideLayouts/slideLayout2.xml"/><Relationship Id="rId1" Type="http://schemas.openxmlformats.org/officeDocument/2006/relationships/tags" Target="../tags/tag119.xml"/></Relationships>
</file>

<file path=ppt/slides/_rels/slide49.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slideLayout" Target="../slideLayouts/slideLayout2.xml"/><Relationship Id="rId1" Type="http://schemas.openxmlformats.org/officeDocument/2006/relationships/tags" Target="../tags/tag120.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xml"/><Relationship Id="rId1" Type="http://schemas.openxmlformats.org/officeDocument/2006/relationships/tags" Target="../tags/tag7.xml"/></Relationships>
</file>

<file path=ppt/slides/_rels/slide50.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slideLayout" Target="../slideLayouts/slideLayout2.xml"/><Relationship Id="rId1" Type="http://schemas.openxmlformats.org/officeDocument/2006/relationships/tags" Target="../tags/tag121.xml"/></Relationships>
</file>

<file path=ppt/slides/_rels/slide51.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slideLayout" Target="../slideLayouts/slideLayout2.xml"/><Relationship Id="rId1" Type="http://schemas.openxmlformats.org/officeDocument/2006/relationships/tags" Target="../tags/tag122.xml"/></Relationships>
</file>

<file path=ppt/slides/_rels/slide5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24.xml"/><Relationship Id="rId1" Type="http://schemas.openxmlformats.org/officeDocument/2006/relationships/tags" Target="../tags/tag123.xml"/></Relationships>
</file>

<file path=ppt/slides/_rels/slide5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26.xml"/><Relationship Id="rId1" Type="http://schemas.openxmlformats.org/officeDocument/2006/relationships/tags" Target="../tags/tag125.xml"/></Relationships>
</file>

<file path=ppt/slides/_rels/slide5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28.xml"/><Relationship Id="rId1" Type="http://schemas.openxmlformats.org/officeDocument/2006/relationships/tags" Target="../tags/tag127.xml"/></Relationships>
</file>

<file path=ppt/slides/_rels/slide57.xml.rels><?xml version="1.0" encoding="UTF-8" standalone="yes"?>
<Relationships xmlns="http://schemas.openxmlformats.org/package/2006/relationships"><Relationship Id="rId3" Type="http://schemas.openxmlformats.org/officeDocument/2006/relationships/tags" Target="../tags/tag131.xml"/><Relationship Id="rId7" Type="http://schemas.openxmlformats.org/officeDocument/2006/relationships/image" Target="../media/image60.wmf"/><Relationship Id="rId2" Type="http://schemas.openxmlformats.org/officeDocument/2006/relationships/tags" Target="../tags/tag130.xml"/><Relationship Id="rId1" Type="http://schemas.openxmlformats.org/officeDocument/2006/relationships/tags" Target="../tags/tag129.xml"/><Relationship Id="rId6" Type="http://schemas.openxmlformats.org/officeDocument/2006/relationships/image" Target="../media/image53.jpeg"/><Relationship Id="rId5" Type="http://schemas.openxmlformats.org/officeDocument/2006/relationships/slideLayout" Target="../slideLayouts/slideLayout2.xml"/><Relationship Id="rId4" Type="http://schemas.openxmlformats.org/officeDocument/2006/relationships/tags" Target="../tags/tag132.xml"/></Relationships>
</file>

<file path=ppt/slides/_rels/slide5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34.xml"/><Relationship Id="rId1" Type="http://schemas.openxmlformats.org/officeDocument/2006/relationships/tags" Target="../tags/tag133.xml"/></Relationships>
</file>

<file path=ppt/slides/_rels/slide59.xml.rels><?xml version="1.0" encoding="UTF-8" standalone="yes"?>
<Relationships xmlns="http://schemas.openxmlformats.org/package/2006/relationships"><Relationship Id="rId3" Type="http://schemas.openxmlformats.org/officeDocument/2006/relationships/tags" Target="../tags/tag137.xml"/><Relationship Id="rId7" Type="http://schemas.openxmlformats.org/officeDocument/2006/relationships/image" Target="../media/image60.wmf"/><Relationship Id="rId2" Type="http://schemas.openxmlformats.org/officeDocument/2006/relationships/tags" Target="../tags/tag136.xml"/><Relationship Id="rId1" Type="http://schemas.openxmlformats.org/officeDocument/2006/relationships/tags" Target="../tags/tag135.xml"/><Relationship Id="rId6" Type="http://schemas.openxmlformats.org/officeDocument/2006/relationships/image" Target="../media/image53.jpeg"/><Relationship Id="rId5" Type="http://schemas.openxmlformats.org/officeDocument/2006/relationships/slideLayout" Target="../slideLayouts/slideLayout2.xml"/><Relationship Id="rId4" Type="http://schemas.openxmlformats.org/officeDocument/2006/relationships/tags" Target="../tags/tag138.xml"/></Relationships>
</file>

<file path=ppt/slides/_rels/slide6.xml.rels><?xml version="1.0" encoding="UTF-8" standalone="yes"?>
<Relationships xmlns="http://schemas.openxmlformats.org/package/2006/relationships"><Relationship Id="rId8" Type="http://schemas.openxmlformats.org/officeDocument/2006/relationships/tags" Target="../tags/tag16.xml"/><Relationship Id="rId3" Type="http://schemas.openxmlformats.org/officeDocument/2006/relationships/tags" Target="../tags/tag11.xml"/><Relationship Id="rId7" Type="http://schemas.openxmlformats.org/officeDocument/2006/relationships/tags" Target="../tags/tag15.xml"/><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tags" Target="../tags/tag14.xml"/><Relationship Id="rId5" Type="http://schemas.openxmlformats.org/officeDocument/2006/relationships/tags" Target="../tags/tag13.xml"/><Relationship Id="rId4" Type="http://schemas.openxmlformats.org/officeDocument/2006/relationships/tags" Target="../tags/tag12.xml"/><Relationship Id="rId9"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62.png"/><Relationship Id="rId2" Type="http://schemas.openxmlformats.org/officeDocument/2006/relationships/tags" Target="../tags/tag140.xml"/><Relationship Id="rId1" Type="http://schemas.openxmlformats.org/officeDocument/2006/relationships/tags" Target="../tags/tag139.xml"/><Relationship Id="rId6" Type="http://schemas.openxmlformats.org/officeDocument/2006/relationships/image" Target="../media/image61.jpeg"/><Relationship Id="rId5" Type="http://schemas.openxmlformats.org/officeDocument/2006/relationships/slideLayout" Target="../slideLayouts/slideLayout2.xml"/><Relationship Id="rId4" Type="http://schemas.openxmlformats.org/officeDocument/2006/relationships/tags" Target="../tags/tag141.xml"/></Relationships>
</file>

<file path=ppt/slides/_rels/slide6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43.xml"/><Relationship Id="rId1" Type="http://schemas.openxmlformats.org/officeDocument/2006/relationships/tags" Target="../tags/tag142.xml"/></Relationships>
</file>

<file path=ppt/slides/_rels/slide6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45.xml"/><Relationship Id="rId1" Type="http://schemas.openxmlformats.org/officeDocument/2006/relationships/tags" Target="../tags/tag144.xml"/></Relationships>
</file>

<file path=ppt/slides/_rels/slide6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47.xml"/><Relationship Id="rId1" Type="http://schemas.openxmlformats.org/officeDocument/2006/relationships/tags" Target="../tags/tag146.xml"/></Relationships>
</file>

<file path=ppt/slides/_rels/slide6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49.xml"/><Relationship Id="rId1" Type="http://schemas.openxmlformats.org/officeDocument/2006/relationships/tags" Target="../tags/tag148.xml"/></Relationships>
</file>

<file path=ppt/slides/_rels/slide65.xml.rels><?xml version="1.0" encoding="UTF-8" standalone="yes"?>
<Relationships xmlns="http://schemas.openxmlformats.org/package/2006/relationships"><Relationship Id="rId3" Type="http://schemas.openxmlformats.org/officeDocument/2006/relationships/tags" Target="../tags/tag152.xml"/><Relationship Id="rId7" Type="http://schemas.openxmlformats.org/officeDocument/2006/relationships/image" Target="../media/image60.wmf"/><Relationship Id="rId2" Type="http://schemas.openxmlformats.org/officeDocument/2006/relationships/tags" Target="../tags/tag151.xml"/><Relationship Id="rId1" Type="http://schemas.openxmlformats.org/officeDocument/2006/relationships/tags" Target="../tags/tag150.xml"/><Relationship Id="rId6" Type="http://schemas.openxmlformats.org/officeDocument/2006/relationships/image" Target="../media/image63.jpeg"/><Relationship Id="rId5" Type="http://schemas.openxmlformats.org/officeDocument/2006/relationships/slideLayout" Target="../slideLayouts/slideLayout2.xml"/><Relationship Id="rId4" Type="http://schemas.openxmlformats.org/officeDocument/2006/relationships/tags" Target="../tags/tag153.xml"/></Relationships>
</file>

<file path=ppt/slides/_rels/slide66.xml.rels><?xml version="1.0" encoding="UTF-8" standalone="yes"?>
<Relationships xmlns="http://schemas.openxmlformats.org/package/2006/relationships"><Relationship Id="rId3" Type="http://schemas.openxmlformats.org/officeDocument/2006/relationships/tags" Target="../tags/tag156.xml"/><Relationship Id="rId7" Type="http://schemas.openxmlformats.org/officeDocument/2006/relationships/image" Target="../media/image64.wmf"/><Relationship Id="rId2" Type="http://schemas.openxmlformats.org/officeDocument/2006/relationships/tags" Target="../tags/tag155.xml"/><Relationship Id="rId1" Type="http://schemas.openxmlformats.org/officeDocument/2006/relationships/tags" Target="../tags/tag154.xml"/><Relationship Id="rId6" Type="http://schemas.openxmlformats.org/officeDocument/2006/relationships/image" Target="../media/image63.jpeg"/><Relationship Id="rId5" Type="http://schemas.openxmlformats.org/officeDocument/2006/relationships/slideLayout" Target="../slideLayouts/slideLayout2.xml"/><Relationship Id="rId4" Type="http://schemas.openxmlformats.org/officeDocument/2006/relationships/tags" Target="../tags/tag157.xml"/></Relationships>
</file>

<file path=ppt/slides/_rels/slide67.xml.rels><?xml version="1.0" encoding="UTF-8" standalone="yes"?>
<Relationships xmlns="http://schemas.openxmlformats.org/package/2006/relationships"><Relationship Id="rId3" Type="http://schemas.openxmlformats.org/officeDocument/2006/relationships/tags" Target="../tags/tag160.xml"/><Relationship Id="rId7" Type="http://schemas.openxmlformats.org/officeDocument/2006/relationships/slideLayout" Target="../slideLayouts/slideLayout2.xml"/><Relationship Id="rId2" Type="http://schemas.openxmlformats.org/officeDocument/2006/relationships/tags" Target="../tags/tag159.xml"/><Relationship Id="rId1" Type="http://schemas.openxmlformats.org/officeDocument/2006/relationships/tags" Target="../tags/tag158.xml"/><Relationship Id="rId6" Type="http://schemas.openxmlformats.org/officeDocument/2006/relationships/tags" Target="../tags/tag163.xml"/><Relationship Id="rId5" Type="http://schemas.openxmlformats.org/officeDocument/2006/relationships/tags" Target="../tags/tag162.xml"/><Relationship Id="rId4" Type="http://schemas.openxmlformats.org/officeDocument/2006/relationships/tags" Target="../tags/tag161.xml"/></Relationships>
</file>

<file path=ppt/slides/_rels/slide68.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file:///C:\Documents%20and%20Settings\starr3\Desktop\STARR%202007-2008%20Presentations\More%20STARR%20Music\Chubby%20Checker\The%20Best%20Of%20Chubby%20Checker%20Cameo%20Parkway%201959-1963\The%20Twist.wma" TargetMode="External"/><Relationship Id="rId1" Type="http://schemas.openxmlformats.org/officeDocument/2006/relationships/audio" Target="file:///C:\Documents%20and%20Settings\starr3\Desktop\STARR%202007-2008%20Presentations\More%20STARR%20Music\Ben%20E.%20King\1960's%20Happy%20Days\Stand%20By%20Me%20-%20Ben%20E.%20King.wma" TargetMode="External"/><Relationship Id="rId5" Type="http://schemas.openxmlformats.org/officeDocument/2006/relationships/image" Target="../media/image67.png"/><Relationship Id="rId4" Type="http://schemas.openxmlformats.org/officeDocument/2006/relationships/image" Target="../media/image66.wmf"/></Relationships>
</file>

<file path=ppt/slides/_rels/slide7.xml.rels><?xml version="1.0" encoding="UTF-8" standalone="yes"?>
<Relationships xmlns="http://schemas.openxmlformats.org/package/2006/relationships"><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tags" Target="../tags/tag17.xml"/><Relationship Id="rId5" Type="http://schemas.openxmlformats.org/officeDocument/2006/relationships/image" Target="../media/image5.wmf"/><Relationship Id="rId4"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tags" Target="../tags/tag166.xml"/><Relationship Id="rId7" Type="http://schemas.openxmlformats.org/officeDocument/2006/relationships/image" Target="../media/image60.wmf"/><Relationship Id="rId2" Type="http://schemas.openxmlformats.org/officeDocument/2006/relationships/tags" Target="../tags/tag165.xml"/><Relationship Id="rId1" Type="http://schemas.openxmlformats.org/officeDocument/2006/relationships/tags" Target="../tags/tag164.xml"/><Relationship Id="rId6" Type="http://schemas.openxmlformats.org/officeDocument/2006/relationships/image" Target="../media/image53.jpeg"/><Relationship Id="rId5" Type="http://schemas.openxmlformats.org/officeDocument/2006/relationships/slideLayout" Target="../slideLayouts/slideLayout2.xml"/><Relationship Id="rId4" Type="http://schemas.openxmlformats.org/officeDocument/2006/relationships/tags" Target="../tags/tag167.xml"/></Relationships>
</file>

<file path=ppt/slides/_rels/slide71.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slideLayout" Target="../slideLayouts/slideLayout2.xml"/><Relationship Id="rId1" Type="http://schemas.openxmlformats.org/officeDocument/2006/relationships/video" Target="file:///C:\Documents%20and%20Settings\dimmitt\Desktop\Social%20Studies%20Network\SS%20Teaching%20Techniques\Adolf%20Hitler%20-%20Speech%20(1933).wmv" TargetMode="External"/></Relationships>
</file>

<file path=ppt/slides/_rels/slide74.xml.rels><?xml version="1.0" encoding="UTF-8" standalone="yes"?>
<Relationships xmlns="http://schemas.openxmlformats.org/package/2006/relationships"><Relationship Id="rId3" Type="http://schemas.openxmlformats.org/officeDocument/2006/relationships/tags" Target="../tags/tag170.xml"/><Relationship Id="rId7" Type="http://schemas.openxmlformats.org/officeDocument/2006/relationships/image" Target="../media/image53.jpeg"/><Relationship Id="rId2" Type="http://schemas.openxmlformats.org/officeDocument/2006/relationships/tags" Target="../tags/tag169.xml"/><Relationship Id="rId1" Type="http://schemas.openxmlformats.org/officeDocument/2006/relationships/tags" Target="../tags/tag168.xml"/><Relationship Id="rId6" Type="http://schemas.openxmlformats.org/officeDocument/2006/relationships/image" Target="../media/image71.jpeg"/><Relationship Id="rId5" Type="http://schemas.openxmlformats.org/officeDocument/2006/relationships/slideLayout" Target="../slideLayouts/slideLayout2.xml"/><Relationship Id="rId4" Type="http://schemas.openxmlformats.org/officeDocument/2006/relationships/tags" Target="../tags/tag171.xml"/></Relationships>
</file>

<file path=ppt/slides/_rels/slide7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73.xml"/><Relationship Id="rId1" Type="http://schemas.openxmlformats.org/officeDocument/2006/relationships/tags" Target="../tags/tag172.xml"/></Relationships>
</file>

<file path=ppt/slides/_rels/slide7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75.xml"/><Relationship Id="rId1" Type="http://schemas.openxmlformats.org/officeDocument/2006/relationships/tags" Target="../tags/tag174.xml"/></Relationships>
</file>

<file path=ppt/slides/_rels/slide7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77.xml"/><Relationship Id="rId1" Type="http://schemas.openxmlformats.org/officeDocument/2006/relationships/tags" Target="../tags/tag176.xml"/></Relationships>
</file>

<file path=ppt/slides/_rels/slide7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79.xml"/><Relationship Id="rId1" Type="http://schemas.openxmlformats.org/officeDocument/2006/relationships/tags" Target="../tags/tag178.xml"/></Relationships>
</file>

<file path=ppt/slides/_rels/slide79.xml.rels><?xml version="1.0" encoding="UTF-8" standalone="yes"?>
<Relationships xmlns="http://schemas.openxmlformats.org/package/2006/relationships"><Relationship Id="rId8" Type="http://schemas.openxmlformats.org/officeDocument/2006/relationships/tags" Target="../tags/tag187.xml"/><Relationship Id="rId3" Type="http://schemas.openxmlformats.org/officeDocument/2006/relationships/tags" Target="../tags/tag182.xml"/><Relationship Id="rId7" Type="http://schemas.openxmlformats.org/officeDocument/2006/relationships/tags" Target="../tags/tag186.xml"/><Relationship Id="rId2" Type="http://schemas.openxmlformats.org/officeDocument/2006/relationships/tags" Target="../tags/tag181.xml"/><Relationship Id="rId1" Type="http://schemas.openxmlformats.org/officeDocument/2006/relationships/tags" Target="../tags/tag180.xml"/><Relationship Id="rId6" Type="http://schemas.openxmlformats.org/officeDocument/2006/relationships/tags" Target="../tags/tag185.xml"/><Relationship Id="rId5" Type="http://schemas.openxmlformats.org/officeDocument/2006/relationships/tags" Target="../tags/tag184.xml"/><Relationship Id="rId4" Type="http://schemas.openxmlformats.org/officeDocument/2006/relationships/tags" Target="../tags/tag183.xml"/><Relationship Id="rId9"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9.wmf"/><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wmf"/></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ideo" Target="file:///C:\Users\Owner\Documents\My%20Dropbox\MACTE%20and%20SI\SI%202012\SixWordsInEducation.mpeg" TargetMode="External"/><Relationship Id="rId4" Type="http://schemas.openxmlformats.org/officeDocument/2006/relationships/image" Target="../media/image72.png"/></Relationships>
</file>

<file path=ppt/slides/_rels/slide82.xml.rels><?xml version="1.0" encoding="UTF-8" standalone="yes"?>
<Relationships xmlns="http://schemas.openxmlformats.org/package/2006/relationships"><Relationship Id="rId8" Type="http://schemas.openxmlformats.org/officeDocument/2006/relationships/image" Target="../media/image73.gif"/><Relationship Id="rId3" Type="http://schemas.openxmlformats.org/officeDocument/2006/relationships/tags" Target="../tags/tag190.xml"/><Relationship Id="rId7" Type="http://schemas.openxmlformats.org/officeDocument/2006/relationships/hyperlink" Target="mailto:tdimmitt@nnr6.org" TargetMode="External"/><Relationship Id="rId2" Type="http://schemas.openxmlformats.org/officeDocument/2006/relationships/tags" Target="../tags/tag189.xml"/><Relationship Id="rId1" Type="http://schemas.openxmlformats.org/officeDocument/2006/relationships/tags" Target="../tags/tag188.xml"/><Relationship Id="rId6" Type="http://schemas.openxmlformats.org/officeDocument/2006/relationships/slideLayout" Target="../slideLayouts/slideLayout2.xml"/><Relationship Id="rId5" Type="http://schemas.openxmlformats.org/officeDocument/2006/relationships/tags" Target="../tags/tag192.xml"/><Relationship Id="rId10" Type="http://schemas.openxmlformats.org/officeDocument/2006/relationships/image" Target="../media/image75.jpeg"/><Relationship Id="rId4" Type="http://schemas.openxmlformats.org/officeDocument/2006/relationships/tags" Target="../tags/tag191.xml"/><Relationship Id="rId9" Type="http://schemas.openxmlformats.org/officeDocument/2006/relationships/image" Target="../media/image74.jpeg"/></Relationships>
</file>

<file path=ppt/slides/_rels/slide83.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slideLayout" Target="../slideLayouts/slideLayout1.xml"/><Relationship Id="rId1" Type="http://schemas.openxmlformats.org/officeDocument/2006/relationships/tags" Target="../tags/tag193.xml"/></Relationships>
</file>

<file path=ppt/slides/_rels/slide8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95.xml"/><Relationship Id="rId1" Type="http://schemas.openxmlformats.org/officeDocument/2006/relationships/tags" Target="../tags/tag194.xml"/><Relationship Id="rId4" Type="http://schemas.openxmlformats.org/officeDocument/2006/relationships/image" Target="../media/image76.jpeg"/></Relationships>
</file>

<file path=ppt/slides/_rels/slide85.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slideLayout" Target="../slideLayouts/slideLayout2.xml"/><Relationship Id="rId1" Type="http://schemas.openxmlformats.org/officeDocument/2006/relationships/video" Target="file:///C:\Documents%20and%20Settings\dimmitt\Desktop\Social%20Studies%20Network\SS%20Teaching%20Techniques\(Original%201964)%20Mary%20Poppins%20Theatrical%20Trailer.wmv" TargetMode="External"/></Relationships>
</file>

<file path=ppt/slides/_rels/slide8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97.xml"/><Relationship Id="rId1" Type="http://schemas.openxmlformats.org/officeDocument/2006/relationships/tags" Target="../tags/tag196.xml"/></Relationships>
</file>

<file path=ppt/slides/_rels/slide8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99.xml"/><Relationship Id="rId1" Type="http://schemas.openxmlformats.org/officeDocument/2006/relationships/tags" Target="../tags/tag198.xml"/><Relationship Id="rId4" Type="http://schemas.openxmlformats.org/officeDocument/2006/relationships/image" Target="../media/image76.jpeg"/></Relationships>
</file>

<file path=ppt/slides/_rels/slide88.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slideLayout" Target="../slideLayouts/slideLayout2.xml"/><Relationship Id="rId1" Type="http://schemas.openxmlformats.org/officeDocument/2006/relationships/video" Target="file:///C:\Documents%20and%20Settings\dimmitt\Desktop\Social%20Studies%20Network\SS%20Teaching%20Techniques\THE%20ORIGINAL%20Scary%20'Mary%20Poppins'%20Recut%20Trailer.wmv" TargetMode="External"/></Relationships>
</file>

<file path=ppt/slides/_rels/slide8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01.xml"/><Relationship Id="rId1" Type="http://schemas.openxmlformats.org/officeDocument/2006/relationships/tags" Target="../tags/tag20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tags" Target="../tags/tag204.xml"/><Relationship Id="rId2" Type="http://schemas.openxmlformats.org/officeDocument/2006/relationships/tags" Target="../tags/tag203.xml"/><Relationship Id="rId1" Type="http://schemas.openxmlformats.org/officeDocument/2006/relationships/tags" Target="../tags/tag202.xml"/><Relationship Id="rId5" Type="http://schemas.openxmlformats.org/officeDocument/2006/relationships/image" Target="../media/image79.jpeg"/><Relationship Id="rId4"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06.xml"/><Relationship Id="rId1" Type="http://schemas.openxmlformats.org/officeDocument/2006/relationships/tags" Target="../tags/tag205.xml"/></Relationships>
</file>

<file path=ppt/slides/_rels/slide92.xml.rels><?xml version="1.0" encoding="UTF-8" standalone="yes"?>
<Relationships xmlns="http://schemas.openxmlformats.org/package/2006/relationships"><Relationship Id="rId3" Type="http://schemas.openxmlformats.org/officeDocument/2006/relationships/tags" Target="../tags/tag209.xml"/><Relationship Id="rId2" Type="http://schemas.openxmlformats.org/officeDocument/2006/relationships/tags" Target="../tags/tag208.xml"/><Relationship Id="rId1" Type="http://schemas.openxmlformats.org/officeDocument/2006/relationships/tags" Target="../tags/tag207.xml"/><Relationship Id="rId5" Type="http://schemas.openxmlformats.org/officeDocument/2006/relationships/image" Target="../media/image80.wmf"/><Relationship Id="rId4"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tags" Target="../tags/tag212.xml"/><Relationship Id="rId2" Type="http://schemas.openxmlformats.org/officeDocument/2006/relationships/tags" Target="../tags/tag211.xml"/><Relationship Id="rId1" Type="http://schemas.openxmlformats.org/officeDocument/2006/relationships/tags" Target="../tags/tag210.xml"/><Relationship Id="rId5" Type="http://schemas.openxmlformats.org/officeDocument/2006/relationships/image" Target="../media/image81.wmf"/><Relationship Id="rId4"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tags" Target="../tags/tag215.xml"/><Relationship Id="rId2" Type="http://schemas.openxmlformats.org/officeDocument/2006/relationships/tags" Target="../tags/tag214.xml"/><Relationship Id="rId1" Type="http://schemas.openxmlformats.org/officeDocument/2006/relationships/tags" Target="../tags/tag213.xml"/><Relationship Id="rId5" Type="http://schemas.openxmlformats.org/officeDocument/2006/relationships/image" Target="../media/image82.wmf"/><Relationship Id="rId4"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17.xml"/><Relationship Id="rId1" Type="http://schemas.openxmlformats.org/officeDocument/2006/relationships/tags" Target="../tags/tag216.xml"/><Relationship Id="rId4" Type="http://schemas.openxmlformats.org/officeDocument/2006/relationships/image" Target="../media/image83.gif"/></Relationships>
</file>

<file path=ppt/slides/_rels/slide9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19.xml"/><Relationship Id="rId1" Type="http://schemas.openxmlformats.org/officeDocument/2006/relationships/tags" Target="../tags/tag218.xml"/><Relationship Id="rId4" Type="http://schemas.openxmlformats.org/officeDocument/2006/relationships/image" Target="../media/image84.wmf"/></Relationships>
</file>

<file path=ppt/slides/_rels/slide97.xml.rels><?xml version="1.0" encoding="UTF-8" standalone="yes"?>
<Relationships xmlns="http://schemas.openxmlformats.org/package/2006/relationships"><Relationship Id="rId3" Type="http://schemas.openxmlformats.org/officeDocument/2006/relationships/image" Target="../media/image85.jpeg"/><Relationship Id="rId2" Type="http://schemas.openxmlformats.org/officeDocument/2006/relationships/slideLayout" Target="../slideLayouts/slideLayout2.xml"/><Relationship Id="rId1" Type="http://schemas.openxmlformats.org/officeDocument/2006/relationships/tags" Target="../tags/tag220.xml"/></Relationships>
</file>

<file path=ppt/slides/_rels/slide98.xml.rels><?xml version="1.0" encoding="UTF-8" standalone="yes"?>
<Relationships xmlns="http://schemas.openxmlformats.org/package/2006/relationships"><Relationship Id="rId3" Type="http://schemas.openxmlformats.org/officeDocument/2006/relationships/image" Target="../media/image86.jpeg"/><Relationship Id="rId2" Type="http://schemas.openxmlformats.org/officeDocument/2006/relationships/slideLayout" Target="../slideLayouts/slideLayout2.xml"/><Relationship Id="rId1" Type="http://schemas.openxmlformats.org/officeDocument/2006/relationships/tags" Target="../tags/tag221.xml"/></Relationships>
</file>

<file path=ppt/slides/_rels/slide99.xml.rels><?xml version="1.0" encoding="UTF-8" standalone="yes"?>
<Relationships xmlns="http://schemas.openxmlformats.org/package/2006/relationships"><Relationship Id="rId3" Type="http://schemas.openxmlformats.org/officeDocument/2006/relationships/image" Target="../media/image86.jpeg"/><Relationship Id="rId2" Type="http://schemas.openxmlformats.org/officeDocument/2006/relationships/slideLayout" Target="../slideLayouts/slideLayout2.xml"/><Relationship Id="rId1" Type="http://schemas.openxmlformats.org/officeDocument/2006/relationships/tags" Target="../tags/tag2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ctrTitle"/>
            <p:custDataLst>
              <p:tags r:id="rId1"/>
            </p:custDataLst>
          </p:nvPr>
        </p:nvSpPr>
        <p:spPr/>
        <p:txBody>
          <a:bodyPr/>
          <a:lstStyle/>
          <a:p>
            <a:pPr eaLnBrk="1" hangingPunct="1">
              <a:defRPr/>
            </a:pPr>
            <a:r>
              <a:rPr lang="en-US" sz="6000" b="1" dirty="0" err="1" smtClean="0">
                <a:effectLst>
                  <a:outerShdw blurRad="38100" dist="38100" dir="2700000" algn="tl">
                    <a:srgbClr val="000000">
                      <a:alpha val="43137"/>
                    </a:srgbClr>
                  </a:outerShdw>
                </a:effectLst>
              </a:rPr>
              <a:t>Marzano</a:t>
            </a:r>
            <a:r>
              <a:rPr lang="en-US" sz="6000" b="1" dirty="0" smtClean="0">
                <a:effectLst>
                  <a:outerShdw blurRad="38100" dist="38100" dir="2700000" algn="tl">
                    <a:srgbClr val="000000">
                      <a:alpha val="43137"/>
                    </a:srgbClr>
                  </a:outerShdw>
                </a:effectLst>
              </a:rPr>
              <a:t> to “Gogh”</a:t>
            </a:r>
          </a:p>
        </p:txBody>
      </p:sp>
      <p:pic>
        <p:nvPicPr>
          <p:cNvPr id="8195" name="Picture 4" descr="Vincent van Gogh's Self-Portrait Painting"/>
          <p:cNvPicPr>
            <a:picLocks noChangeAspect="1" noChangeArrowheads="1"/>
          </p:cNvPicPr>
          <p:nvPr/>
        </p:nvPicPr>
        <p:blipFill>
          <a:blip r:embed="rId3"/>
          <a:srcRect/>
          <a:stretch>
            <a:fillRect/>
          </a:stretch>
        </p:blipFill>
        <p:spPr bwMode="auto">
          <a:xfrm>
            <a:off x="5257800" y="3276600"/>
            <a:ext cx="1492250" cy="1974850"/>
          </a:xfrm>
          <a:prstGeom prst="rect">
            <a:avLst/>
          </a:prstGeom>
          <a:noFill/>
          <a:ln w="9525">
            <a:noFill/>
            <a:miter lim="800000"/>
            <a:headEnd/>
            <a:tailEnd/>
          </a:ln>
        </p:spPr>
      </p:pic>
      <p:sp>
        <p:nvSpPr>
          <p:cNvPr id="8196" name="TextBox 5"/>
          <p:cNvSpPr txBox="1">
            <a:spLocks noChangeArrowheads="1"/>
          </p:cNvSpPr>
          <p:nvPr/>
        </p:nvSpPr>
        <p:spPr bwMode="auto">
          <a:xfrm>
            <a:off x="609600" y="4953000"/>
            <a:ext cx="4572000" cy="646113"/>
          </a:xfrm>
          <a:prstGeom prst="rect">
            <a:avLst/>
          </a:prstGeom>
          <a:noFill/>
          <a:ln w="9525">
            <a:noFill/>
            <a:miter lim="800000"/>
            <a:headEnd/>
            <a:tailEnd/>
          </a:ln>
        </p:spPr>
        <p:txBody>
          <a:bodyPr>
            <a:spAutoFit/>
          </a:bodyPr>
          <a:lstStyle/>
          <a:p>
            <a:pPr algn="ctr"/>
            <a:r>
              <a:rPr lang="en-US"/>
              <a:t>Breaking Down Strategies to Make You More Successful in the Classroom</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chemeClr val="accent1">
            <a:lumMod val="50000"/>
          </a:schemeClr>
        </a:solidFill>
        <a:effectLst/>
      </p:bgPr>
    </p:bg>
    <p:spTree>
      <p:nvGrpSpPr>
        <p:cNvPr id="1" name=""/>
        <p:cNvGrpSpPr/>
        <p:nvPr/>
      </p:nvGrpSpPr>
      <p:grpSpPr>
        <a:xfrm>
          <a:off x="0" y="0"/>
          <a:ext cx="0" cy="0"/>
          <a:chOff x="0" y="0"/>
          <a:chExt cx="0" cy="0"/>
        </a:xfrm>
      </p:grpSpPr>
      <p:sp>
        <p:nvSpPr>
          <p:cNvPr id="16386" name="Text Box 2"/>
          <p:cNvSpPr txBox="1">
            <a:spLocks noChangeArrowheads="1"/>
          </p:cNvSpPr>
          <p:nvPr/>
        </p:nvSpPr>
        <p:spPr bwMode="auto">
          <a:xfrm>
            <a:off x="457200" y="228600"/>
            <a:ext cx="8534400" cy="579438"/>
          </a:xfrm>
          <a:prstGeom prst="rect">
            <a:avLst/>
          </a:prstGeom>
          <a:noFill/>
          <a:ln w="9525">
            <a:noFill/>
            <a:miter lim="800000"/>
            <a:headEnd/>
            <a:tailEnd/>
          </a:ln>
        </p:spPr>
        <p:txBody>
          <a:bodyPr>
            <a:spAutoFit/>
          </a:bodyPr>
          <a:lstStyle/>
          <a:p>
            <a:pPr algn="ctr">
              <a:spcBef>
                <a:spcPct val="50000"/>
              </a:spcBef>
            </a:pPr>
            <a:r>
              <a:rPr lang="en-US" sz="3200" u="sng">
                <a:solidFill>
                  <a:srgbClr val="FFFF00"/>
                </a:solidFill>
              </a:rPr>
              <a:t>Things associated with oceans</a:t>
            </a:r>
          </a:p>
        </p:txBody>
      </p:sp>
      <p:grpSp>
        <p:nvGrpSpPr>
          <p:cNvPr id="2" name="Group 9"/>
          <p:cNvGrpSpPr>
            <a:grpSpLocks/>
          </p:cNvGrpSpPr>
          <p:nvPr/>
        </p:nvGrpSpPr>
        <p:grpSpPr bwMode="auto">
          <a:xfrm>
            <a:off x="685800" y="1066800"/>
            <a:ext cx="8153400" cy="5529263"/>
            <a:chOff x="432" y="672"/>
            <a:chExt cx="5136" cy="3483"/>
          </a:xfrm>
        </p:grpSpPr>
        <p:sp>
          <p:nvSpPr>
            <p:cNvPr id="16388" name="Text Box 3"/>
            <p:cNvSpPr txBox="1">
              <a:spLocks noChangeArrowheads="1"/>
            </p:cNvSpPr>
            <p:nvPr/>
          </p:nvSpPr>
          <p:spPr bwMode="auto">
            <a:xfrm>
              <a:off x="1392" y="672"/>
              <a:ext cx="3360" cy="2382"/>
            </a:xfrm>
            <a:prstGeom prst="rect">
              <a:avLst/>
            </a:prstGeom>
            <a:solidFill>
              <a:srgbClr val="000000"/>
            </a:solidFill>
            <a:ln w="9525">
              <a:noFill/>
              <a:miter lim="800000"/>
              <a:headEnd/>
              <a:tailEnd/>
            </a:ln>
          </p:spPr>
          <p:txBody>
            <a:bodyPr>
              <a:spAutoFit/>
            </a:bodyPr>
            <a:lstStyle/>
            <a:p>
              <a:pPr algn="ctr">
                <a:lnSpc>
                  <a:spcPct val="65000"/>
                </a:lnSpc>
                <a:spcBef>
                  <a:spcPct val="50000"/>
                </a:spcBef>
              </a:pPr>
              <a:r>
                <a:rPr lang="en-US" sz="3200">
                  <a:solidFill>
                    <a:srgbClr val="FFFF00"/>
                  </a:solidFill>
                </a:rPr>
                <a:t>Waves</a:t>
              </a:r>
            </a:p>
            <a:p>
              <a:pPr algn="ctr">
                <a:lnSpc>
                  <a:spcPct val="65000"/>
                </a:lnSpc>
                <a:spcBef>
                  <a:spcPct val="50000"/>
                </a:spcBef>
              </a:pPr>
              <a:r>
                <a:rPr lang="en-US" sz="3200">
                  <a:solidFill>
                    <a:srgbClr val="FFFF00"/>
                  </a:solidFill>
                </a:rPr>
                <a:t>Moon</a:t>
              </a:r>
            </a:p>
            <a:p>
              <a:pPr algn="ctr">
                <a:lnSpc>
                  <a:spcPct val="65000"/>
                </a:lnSpc>
                <a:spcBef>
                  <a:spcPct val="50000"/>
                </a:spcBef>
              </a:pPr>
              <a:r>
                <a:rPr lang="en-US" sz="3200">
                  <a:solidFill>
                    <a:srgbClr val="FFFF00"/>
                  </a:solidFill>
                </a:rPr>
                <a:t>Algae</a:t>
              </a:r>
            </a:p>
            <a:p>
              <a:pPr algn="ctr">
                <a:lnSpc>
                  <a:spcPct val="65000"/>
                </a:lnSpc>
                <a:spcBef>
                  <a:spcPct val="50000"/>
                </a:spcBef>
              </a:pPr>
              <a:r>
                <a:rPr lang="en-US" sz="3200">
                  <a:solidFill>
                    <a:srgbClr val="FFFF00"/>
                  </a:solidFill>
                </a:rPr>
                <a:t>Pacific</a:t>
              </a:r>
            </a:p>
            <a:p>
              <a:pPr algn="ctr">
                <a:lnSpc>
                  <a:spcPct val="65000"/>
                </a:lnSpc>
                <a:spcBef>
                  <a:spcPct val="50000"/>
                </a:spcBef>
              </a:pPr>
              <a:r>
                <a:rPr lang="en-US" sz="3200">
                  <a:solidFill>
                    <a:srgbClr val="FFFF00"/>
                  </a:solidFill>
                </a:rPr>
                <a:t>Ships</a:t>
              </a:r>
            </a:p>
            <a:p>
              <a:pPr algn="ctr">
                <a:lnSpc>
                  <a:spcPct val="65000"/>
                </a:lnSpc>
                <a:spcBef>
                  <a:spcPct val="50000"/>
                </a:spcBef>
              </a:pPr>
              <a:r>
                <a:rPr lang="en-US" sz="3200">
                  <a:solidFill>
                    <a:srgbClr val="FFFF00"/>
                  </a:solidFill>
                </a:rPr>
                <a:t>Tropical fish</a:t>
              </a:r>
            </a:p>
            <a:p>
              <a:pPr algn="ctr">
                <a:lnSpc>
                  <a:spcPct val="65000"/>
                </a:lnSpc>
                <a:spcBef>
                  <a:spcPct val="50000"/>
                </a:spcBef>
              </a:pPr>
              <a:r>
                <a:rPr lang="en-US" sz="3200">
                  <a:solidFill>
                    <a:srgbClr val="FFFF00"/>
                  </a:solidFill>
                </a:rPr>
                <a:t>George Clooney</a:t>
              </a:r>
            </a:p>
          </p:txBody>
        </p:sp>
        <p:pic>
          <p:nvPicPr>
            <p:cNvPr id="16389" name="Picture 5" descr="George Clooney Photo"/>
            <p:cNvPicPr>
              <a:picLocks noChangeAspect="1" noChangeArrowheads="1"/>
            </p:cNvPicPr>
            <p:nvPr/>
          </p:nvPicPr>
          <p:blipFill>
            <a:blip r:embed="rId2"/>
            <a:srcRect/>
            <a:stretch>
              <a:fillRect/>
            </a:stretch>
          </p:blipFill>
          <p:spPr bwMode="auto">
            <a:xfrm>
              <a:off x="432" y="2784"/>
              <a:ext cx="1100" cy="1371"/>
            </a:xfrm>
            <a:prstGeom prst="rect">
              <a:avLst/>
            </a:prstGeom>
            <a:noFill/>
            <a:ln w="9525">
              <a:noFill/>
              <a:miter lim="800000"/>
              <a:headEnd/>
              <a:tailEnd/>
            </a:ln>
          </p:spPr>
        </p:pic>
        <p:pic>
          <p:nvPicPr>
            <p:cNvPr id="16390" name="Picture 6" descr="j0411011"/>
            <p:cNvPicPr>
              <a:picLocks noChangeAspect="1" noChangeArrowheads="1"/>
            </p:cNvPicPr>
            <p:nvPr/>
          </p:nvPicPr>
          <p:blipFill>
            <a:blip r:embed="rId3"/>
            <a:srcRect/>
            <a:stretch>
              <a:fillRect/>
            </a:stretch>
          </p:blipFill>
          <p:spPr bwMode="auto">
            <a:xfrm>
              <a:off x="4464" y="2064"/>
              <a:ext cx="1104" cy="1092"/>
            </a:xfrm>
            <a:prstGeom prst="rect">
              <a:avLst/>
            </a:prstGeom>
            <a:noFill/>
            <a:ln w="9525">
              <a:noFill/>
              <a:miter lim="800000"/>
              <a:headEnd/>
              <a:tailEnd/>
            </a:ln>
          </p:spPr>
        </p:pic>
        <p:pic>
          <p:nvPicPr>
            <p:cNvPr id="16391" name="Picture 7" descr="j0406388"/>
            <p:cNvPicPr>
              <a:picLocks noChangeAspect="1" noChangeArrowheads="1"/>
            </p:cNvPicPr>
            <p:nvPr/>
          </p:nvPicPr>
          <p:blipFill>
            <a:blip r:embed="rId4"/>
            <a:srcRect/>
            <a:stretch>
              <a:fillRect/>
            </a:stretch>
          </p:blipFill>
          <p:spPr bwMode="auto">
            <a:xfrm>
              <a:off x="528" y="864"/>
              <a:ext cx="1056" cy="941"/>
            </a:xfrm>
            <a:prstGeom prst="rect">
              <a:avLst/>
            </a:prstGeom>
            <a:noFill/>
            <a:ln w="9525">
              <a:noFill/>
              <a:miter lim="800000"/>
              <a:headEnd/>
              <a:tailEnd/>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pPr algn="ctr">
              <a:defRPr/>
            </a:pPr>
            <a:r>
              <a:rPr lang="en-US" b="1" dirty="0" smtClean="0">
                <a:solidFill>
                  <a:schemeClr val="tx1"/>
                </a:solidFill>
                <a:effectLst>
                  <a:outerShdw blurRad="38100" dist="38100" dir="2700000" algn="tl">
                    <a:srgbClr val="000000">
                      <a:alpha val="43137"/>
                    </a:srgbClr>
                  </a:outerShdw>
                </a:effectLst>
              </a:rPr>
              <a:t>Non-Linguistic Worksheet Information</a:t>
            </a:r>
            <a:endParaRPr lang="en-US" b="1" dirty="0">
              <a:solidFill>
                <a:schemeClr val="tx1"/>
              </a:solidFill>
              <a:effectLst>
                <a:outerShdw blurRad="38100" dist="38100" dir="2700000" algn="tl">
                  <a:srgbClr val="000000">
                    <a:alpha val="43137"/>
                  </a:srgbClr>
                </a:outerShdw>
              </a:effectLst>
            </a:endParaRPr>
          </a:p>
        </p:txBody>
      </p:sp>
      <p:sp>
        <p:nvSpPr>
          <p:cNvPr id="103427" name="Content Placeholder 2"/>
          <p:cNvSpPr>
            <a:spLocks noGrp="1"/>
          </p:cNvSpPr>
          <p:nvPr>
            <p:ph idx="1"/>
            <p:custDataLst>
              <p:tags r:id="rId2"/>
            </p:custDataLst>
          </p:nvPr>
        </p:nvSpPr>
        <p:spPr/>
        <p:txBody>
          <a:bodyPr/>
          <a:lstStyle/>
          <a:p>
            <a:r>
              <a:rPr lang="en-US" sz="2400" smtClean="0"/>
              <a:t>Graphic organizer </a:t>
            </a:r>
            <a:r>
              <a:rPr lang="en-US" sz="2400" smtClean="0">
                <a:solidFill>
                  <a:srgbClr val="FF0000"/>
                </a:solidFill>
              </a:rPr>
              <a:t>(27% achievement increase)</a:t>
            </a:r>
          </a:p>
          <a:p>
            <a:r>
              <a:rPr lang="en-US" sz="2400" smtClean="0"/>
              <a:t>What else?</a:t>
            </a:r>
          </a:p>
        </p:txBody>
      </p:sp>
      <p:pic>
        <p:nvPicPr>
          <p:cNvPr id="103428" name="Picture 2" descr="C:\Documents and Settings\STARR3\Local Settings\Temporary Internet Files\Content.IE5\BTVDS7DA\MCj04298270000[1].wmf"/>
          <p:cNvPicPr>
            <a:picLocks noChangeAspect="1" noChangeArrowheads="1"/>
          </p:cNvPicPr>
          <p:nvPr>
            <p:custDataLst>
              <p:tags r:id="rId3"/>
            </p:custDataLst>
          </p:nvPr>
        </p:nvPicPr>
        <p:blipFill>
          <a:blip r:embed="rId5"/>
          <a:srcRect/>
          <a:stretch>
            <a:fillRect/>
          </a:stretch>
        </p:blipFill>
        <p:spPr bwMode="auto">
          <a:xfrm>
            <a:off x="7620000" y="304800"/>
            <a:ext cx="914400" cy="11176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pPr algn="ctr">
              <a:defRPr/>
            </a:pPr>
            <a:r>
              <a:rPr lang="en-US" b="1" dirty="0" smtClean="0">
                <a:solidFill>
                  <a:srgbClr val="FF0000"/>
                </a:solidFill>
                <a:effectLst>
                  <a:outerShdw blurRad="38100" dist="38100" dir="2700000" algn="tl">
                    <a:srgbClr val="000000">
                      <a:alpha val="43137"/>
                    </a:srgbClr>
                  </a:outerShdw>
                </a:effectLst>
              </a:rPr>
              <a:t>Process as Teachers</a:t>
            </a:r>
            <a:endParaRPr lang="en-US" b="1" dirty="0">
              <a:solidFill>
                <a:srgbClr val="FF0000"/>
              </a:solidFill>
              <a:effectLst>
                <a:outerShdw blurRad="38100" dist="38100" dir="2700000" algn="tl">
                  <a:srgbClr val="000000">
                    <a:alpha val="43137"/>
                  </a:srgbClr>
                </a:outerShdw>
              </a:effectLst>
            </a:endParaRPr>
          </a:p>
        </p:txBody>
      </p:sp>
      <p:sp>
        <p:nvSpPr>
          <p:cNvPr id="104451" name="Content Placeholder 2"/>
          <p:cNvSpPr>
            <a:spLocks noGrp="1"/>
          </p:cNvSpPr>
          <p:nvPr>
            <p:ph idx="1"/>
            <p:custDataLst>
              <p:tags r:id="rId2"/>
            </p:custDataLst>
          </p:nvPr>
        </p:nvSpPr>
        <p:spPr>
          <a:xfrm>
            <a:off x="457200" y="1600200"/>
            <a:ext cx="5562600" cy="4530725"/>
          </a:xfrm>
        </p:spPr>
        <p:txBody>
          <a:bodyPr/>
          <a:lstStyle/>
          <a:p>
            <a:r>
              <a:rPr lang="en-US" smtClean="0"/>
              <a:t>With your shoulder partner:</a:t>
            </a:r>
          </a:p>
          <a:p>
            <a:pPr lvl="1"/>
            <a:r>
              <a:rPr lang="en-US" i="1" smtClean="0">
                <a:solidFill>
                  <a:srgbClr val="FF0000"/>
                </a:solidFill>
              </a:rPr>
              <a:t>What is at least one way you can adapt the non-linguistic worksheet for use in your classroom?</a:t>
            </a:r>
          </a:p>
        </p:txBody>
      </p:sp>
      <p:pic>
        <p:nvPicPr>
          <p:cNvPr id="104452" name="Picture 3" descr="C:\Program Files\Microsoft Office\MEDIA\CAGCAT10\j0199727.wmf"/>
          <p:cNvPicPr>
            <a:picLocks noChangeAspect="1" noChangeArrowheads="1"/>
          </p:cNvPicPr>
          <p:nvPr>
            <p:custDataLst>
              <p:tags r:id="rId3"/>
            </p:custDataLst>
          </p:nvPr>
        </p:nvPicPr>
        <p:blipFill>
          <a:blip r:embed="rId5"/>
          <a:srcRect/>
          <a:stretch>
            <a:fillRect/>
          </a:stretch>
        </p:blipFill>
        <p:spPr bwMode="auto">
          <a:xfrm flipH="1">
            <a:off x="6096000" y="1905000"/>
            <a:ext cx="2389188" cy="23495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Title 1"/>
          <p:cNvSpPr>
            <a:spLocks noGrp="1"/>
          </p:cNvSpPr>
          <p:nvPr>
            <p:ph type="title"/>
          </p:nvPr>
        </p:nvSpPr>
        <p:spPr/>
        <p:txBody>
          <a:bodyPr/>
          <a:lstStyle/>
          <a:p>
            <a:pPr algn="ctr">
              <a:defRPr/>
            </a:pPr>
            <a:r>
              <a:rPr lang="en-US" b="1" dirty="0" smtClean="0">
                <a:effectLst>
                  <a:outerShdw blurRad="38100" dist="38100" dir="2700000" algn="tl">
                    <a:srgbClr val="000000">
                      <a:alpha val="43137"/>
                    </a:srgbClr>
                  </a:outerShdw>
                </a:effectLst>
              </a:rPr>
              <a:t>Vocabulary Template Page</a:t>
            </a:r>
          </a:p>
        </p:txBody>
      </p:sp>
      <p:sp>
        <p:nvSpPr>
          <p:cNvPr id="146435" name="Content Placeholder 2"/>
          <p:cNvSpPr>
            <a:spLocks noGrp="1"/>
          </p:cNvSpPr>
          <p:nvPr>
            <p:ph idx="1"/>
          </p:nvPr>
        </p:nvSpPr>
        <p:spPr/>
        <p:txBody>
          <a:bodyPr/>
          <a:lstStyle/>
          <a:p>
            <a:pPr>
              <a:defRPr/>
            </a:pPr>
            <a:r>
              <a:rPr lang="en-US" dirty="0" smtClean="0"/>
              <a:t>Packet Page 25</a:t>
            </a:r>
          </a:p>
          <a:p>
            <a:pPr>
              <a:defRPr/>
            </a:pPr>
            <a:r>
              <a:rPr lang="en-US" dirty="0" smtClean="0"/>
              <a:t>The idea of “academic vocabulary”</a:t>
            </a:r>
          </a:p>
          <a:p>
            <a:pPr>
              <a:defRPr/>
            </a:pPr>
            <a:r>
              <a:rPr lang="en-US" dirty="0" smtClean="0"/>
              <a:t>Vocabulary Term: </a:t>
            </a:r>
            <a:r>
              <a:rPr lang="en-US" b="1" u="sng" dirty="0" smtClean="0">
                <a:solidFill>
                  <a:srgbClr val="FF0000"/>
                </a:solidFill>
                <a:effectLst>
                  <a:outerShdw blurRad="38100" dist="38100" dir="2700000" algn="tl">
                    <a:srgbClr val="000000">
                      <a:alpha val="43137"/>
                    </a:srgbClr>
                  </a:outerShdw>
                </a:effectLst>
              </a:rPr>
              <a:t>DEMOCRACY</a:t>
            </a:r>
          </a:p>
          <a:p>
            <a:pPr>
              <a:defRPr/>
            </a:pPr>
            <a:r>
              <a:rPr lang="en-US" dirty="0" smtClean="0"/>
              <a:t>Thoughts?</a:t>
            </a:r>
          </a:p>
          <a:p>
            <a:pPr>
              <a:defRPr/>
            </a:pPr>
            <a:r>
              <a:rPr lang="en-US" dirty="0" err="1" smtClean="0"/>
              <a:t>Marzano</a:t>
            </a:r>
            <a:r>
              <a:rPr lang="en-US" dirty="0" smtClean="0"/>
              <a:t> Strategies?</a:t>
            </a:r>
          </a:p>
          <a:p>
            <a:pPr>
              <a:defRPr/>
            </a:pPr>
            <a:r>
              <a:rPr lang="en-US" dirty="0" smtClean="0"/>
              <a:t>How can you use this in your classroom?</a:t>
            </a:r>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Title 1"/>
          <p:cNvSpPr>
            <a:spLocks noGrp="1"/>
          </p:cNvSpPr>
          <p:nvPr>
            <p:ph type="title"/>
          </p:nvPr>
        </p:nvSpPr>
        <p:spPr/>
        <p:txBody>
          <a:bodyPr/>
          <a:lstStyle/>
          <a:p>
            <a:pPr algn="ctr">
              <a:defRPr/>
            </a:pPr>
            <a:r>
              <a:rPr lang="en-US" sz="6000" b="1" dirty="0" smtClean="0">
                <a:effectLst>
                  <a:outerShdw blurRad="38100" dist="38100" dir="2700000" algn="tl">
                    <a:srgbClr val="000000">
                      <a:alpha val="43137"/>
                    </a:srgbClr>
                  </a:outerShdw>
                </a:effectLst>
              </a:rPr>
              <a:t>Lined Venn Diagram</a:t>
            </a:r>
          </a:p>
        </p:txBody>
      </p:sp>
      <p:sp>
        <p:nvSpPr>
          <p:cNvPr id="106499" name="Content Placeholder 2"/>
          <p:cNvSpPr>
            <a:spLocks noGrp="1"/>
          </p:cNvSpPr>
          <p:nvPr>
            <p:ph idx="1"/>
          </p:nvPr>
        </p:nvSpPr>
        <p:spPr/>
        <p:txBody>
          <a:bodyPr/>
          <a:lstStyle/>
          <a:p>
            <a:r>
              <a:rPr lang="en-US" smtClean="0"/>
              <a:t>Packet Page 14, 15, 16</a:t>
            </a:r>
          </a:p>
          <a:p>
            <a:r>
              <a:rPr lang="en-US" smtClean="0"/>
              <a:t>A more focused Venn</a:t>
            </a:r>
          </a:p>
          <a:p>
            <a:r>
              <a:rPr lang="en-US" smtClean="0"/>
              <a:t>“Forced comparison” rather than “freestyle”</a:t>
            </a:r>
          </a:p>
          <a:p>
            <a:r>
              <a:rPr lang="en-US" smtClean="0"/>
              <a:t>If used a lot, students will “self-police”</a:t>
            </a:r>
          </a:p>
          <a:p>
            <a:r>
              <a:rPr lang="en-US" smtClean="0"/>
              <a:t>Textbook Comparison</a:t>
            </a:r>
          </a:p>
          <a:p>
            <a:pPr lvl="1"/>
            <a:r>
              <a:rPr lang="en-US" smtClean="0"/>
              <a:t>Content, Design, Language</a:t>
            </a:r>
          </a:p>
          <a:p>
            <a:r>
              <a:rPr lang="en-US" smtClean="0"/>
              <a:t>Poetry Comparison</a:t>
            </a:r>
          </a:p>
          <a:p>
            <a:pPr lvl="1"/>
            <a:r>
              <a:rPr lang="en-US" smtClean="0"/>
              <a:t>Subject, Symbolism, Outcome</a:t>
            </a:r>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Diagram 4"/>
          <p:cNvGraphicFramePr>
            <a:graphicFrameLocks/>
          </p:cNvGraphicFramePr>
          <p:nvPr/>
        </p:nvGraphicFramePr>
        <p:xfrm>
          <a:off x="0" y="152400"/>
          <a:ext cx="9296400" cy="6858000"/>
        </p:xfrm>
        <a:graphic>
          <a:graphicData uri="http://schemas.openxmlformats.org/drawingml/2006/compatibility">
            <com:legacyDrawing xmlns:com="http://schemas.openxmlformats.org/drawingml/2006/compatibility" spid="_x0000_s1026"/>
          </a:graphicData>
        </a:graphic>
      </p:graphicFrame>
      <p:sp>
        <p:nvSpPr>
          <p:cNvPr id="1033" name="Line 11"/>
          <p:cNvSpPr>
            <a:spLocks noChangeShapeType="1"/>
          </p:cNvSpPr>
          <p:nvPr/>
        </p:nvSpPr>
        <p:spPr bwMode="auto">
          <a:xfrm>
            <a:off x="0" y="4267200"/>
            <a:ext cx="9144000" cy="0"/>
          </a:xfrm>
          <a:prstGeom prst="line">
            <a:avLst/>
          </a:prstGeom>
          <a:noFill/>
          <a:ln w="12700" cap="sq">
            <a:solidFill>
              <a:schemeClr val="tx1"/>
            </a:solidFill>
            <a:round/>
            <a:headEnd type="none" w="sm" len="sm"/>
            <a:tailEnd type="none" w="sm" len="sm"/>
          </a:ln>
        </p:spPr>
        <p:txBody>
          <a:bodyPr wrap="none"/>
          <a:lstStyle/>
          <a:p>
            <a:endParaRPr lang="en-US"/>
          </a:p>
        </p:txBody>
      </p:sp>
      <p:sp>
        <p:nvSpPr>
          <p:cNvPr id="1034" name="Line 12"/>
          <p:cNvSpPr>
            <a:spLocks noChangeShapeType="1"/>
          </p:cNvSpPr>
          <p:nvPr/>
        </p:nvSpPr>
        <p:spPr bwMode="auto">
          <a:xfrm>
            <a:off x="0" y="5410200"/>
            <a:ext cx="9144000" cy="0"/>
          </a:xfrm>
          <a:prstGeom prst="line">
            <a:avLst/>
          </a:prstGeom>
          <a:noFill/>
          <a:ln w="12700" cap="sq">
            <a:solidFill>
              <a:schemeClr val="tx1"/>
            </a:solidFill>
            <a:round/>
            <a:headEnd type="none" w="sm" len="sm"/>
            <a:tailEnd type="none" w="sm" len="sm"/>
          </a:ln>
        </p:spPr>
        <p:txBody>
          <a:bodyPr wrap="none"/>
          <a:lstStyle/>
          <a:p>
            <a:endParaRPr lang="en-US"/>
          </a:p>
        </p:txBody>
      </p:sp>
      <p:sp>
        <p:nvSpPr>
          <p:cNvPr id="1035" name="Line 13"/>
          <p:cNvSpPr>
            <a:spLocks noChangeShapeType="1"/>
          </p:cNvSpPr>
          <p:nvPr/>
        </p:nvSpPr>
        <p:spPr bwMode="auto">
          <a:xfrm>
            <a:off x="0" y="3200400"/>
            <a:ext cx="9144000" cy="0"/>
          </a:xfrm>
          <a:prstGeom prst="line">
            <a:avLst/>
          </a:prstGeom>
          <a:noFill/>
          <a:ln w="12700" cap="sq">
            <a:solidFill>
              <a:schemeClr val="tx1"/>
            </a:solidFill>
            <a:round/>
            <a:headEnd type="none" w="sm" len="sm"/>
            <a:tailEnd type="none" w="sm" len="sm"/>
          </a:ln>
        </p:spPr>
        <p:txBody>
          <a:bodyPr wrap="none"/>
          <a:lstStyle/>
          <a:p>
            <a:endParaRPr lang="en-US"/>
          </a:p>
        </p:txBody>
      </p:sp>
      <p:sp>
        <p:nvSpPr>
          <p:cNvPr id="1036" name="Line 14"/>
          <p:cNvSpPr>
            <a:spLocks noChangeShapeType="1"/>
          </p:cNvSpPr>
          <p:nvPr/>
        </p:nvSpPr>
        <p:spPr bwMode="auto">
          <a:xfrm>
            <a:off x="2590800" y="838200"/>
            <a:ext cx="2286000" cy="0"/>
          </a:xfrm>
          <a:prstGeom prst="line">
            <a:avLst/>
          </a:prstGeom>
          <a:noFill/>
          <a:ln w="12700" cap="sq">
            <a:solidFill>
              <a:schemeClr val="tx1"/>
            </a:solidFill>
            <a:round/>
            <a:headEnd type="none" w="sm" len="sm"/>
            <a:tailEnd type="none" w="sm" len="sm"/>
          </a:ln>
        </p:spPr>
        <p:txBody>
          <a:bodyPr wrap="none"/>
          <a:lstStyle/>
          <a:p>
            <a:endParaRPr lang="en-US"/>
          </a:p>
        </p:txBody>
      </p:sp>
      <p:sp>
        <p:nvSpPr>
          <p:cNvPr id="1037" name="Line 15"/>
          <p:cNvSpPr>
            <a:spLocks noChangeShapeType="1"/>
          </p:cNvSpPr>
          <p:nvPr/>
        </p:nvSpPr>
        <p:spPr bwMode="auto">
          <a:xfrm>
            <a:off x="5791200" y="838200"/>
            <a:ext cx="2286000" cy="0"/>
          </a:xfrm>
          <a:prstGeom prst="line">
            <a:avLst/>
          </a:prstGeom>
          <a:noFill/>
          <a:ln w="12700" cap="sq">
            <a:solidFill>
              <a:schemeClr val="tx1"/>
            </a:solidFill>
            <a:round/>
            <a:headEnd type="none" w="sm" len="sm"/>
            <a:tailEnd type="none" w="sm" len="sm"/>
          </a:ln>
        </p:spPr>
        <p:txBody>
          <a:bodyPr wrap="none"/>
          <a:lstStyle/>
          <a:p>
            <a:endParaRPr lang="en-US"/>
          </a:p>
        </p:txBody>
      </p:sp>
      <p:sp>
        <p:nvSpPr>
          <p:cNvPr id="4112" name="Text Box 16"/>
          <p:cNvSpPr txBox="1">
            <a:spLocks noChangeArrowheads="1"/>
          </p:cNvSpPr>
          <p:nvPr/>
        </p:nvSpPr>
        <p:spPr bwMode="auto">
          <a:xfrm>
            <a:off x="1066800" y="152400"/>
            <a:ext cx="7315200" cy="457200"/>
          </a:xfrm>
          <a:prstGeom prst="rect">
            <a:avLst/>
          </a:prstGeom>
          <a:noFill/>
          <a:ln w="12700" cap="sq">
            <a:noFill/>
            <a:miter lim="800000"/>
            <a:headEnd type="none" w="sm" len="sm"/>
            <a:tailEnd type="none" w="sm" len="sm"/>
          </a:ln>
          <a:effectLst/>
        </p:spPr>
        <p:txBody>
          <a:bodyPr>
            <a:spAutoFit/>
          </a:bodyPr>
          <a:lstStyle/>
          <a:p>
            <a:pPr algn="ctr">
              <a:spcBef>
                <a:spcPct val="50000"/>
              </a:spcBef>
              <a:defRPr/>
            </a:pPr>
            <a:r>
              <a:rPr lang="en-US" b="1">
                <a:effectLst>
                  <a:outerShdw blurRad="38100" dist="38100" dir="2700000" algn="tl">
                    <a:srgbClr val="C0C0C0"/>
                  </a:outerShdw>
                </a:effectLst>
                <a:latin typeface="Arial" charset="0"/>
                <a:cs typeface="Arial" charset="0"/>
              </a:rPr>
              <a:t>TOPICS</a:t>
            </a:r>
            <a:r>
              <a:rPr lang="en-US" sz="2400" b="1">
                <a:effectLst>
                  <a:outerShdw blurRad="38100" dist="38100" dir="2700000" algn="tl">
                    <a:srgbClr val="C0C0C0"/>
                  </a:outerShdw>
                </a:effectLst>
                <a:latin typeface="Arial" charset="0"/>
                <a:cs typeface="Arial" charset="0"/>
              </a:rPr>
              <a:t> </a:t>
            </a:r>
            <a:r>
              <a:rPr lang="en-US" sz="1200" b="1" i="1">
                <a:effectLst>
                  <a:outerShdw blurRad="38100" dist="38100" dir="2700000" algn="tl">
                    <a:srgbClr val="C0C0C0"/>
                  </a:outerShdw>
                </a:effectLst>
                <a:latin typeface="Arial" charset="0"/>
                <a:cs typeface="Arial" charset="0"/>
              </a:rPr>
              <a:t>What am I looking at or reading about?</a:t>
            </a:r>
            <a:r>
              <a:rPr lang="en-US" b="1">
                <a:effectLst>
                  <a:outerShdw blurRad="38100" dist="38100" dir="2700000" algn="tl">
                    <a:srgbClr val="C0C0C0"/>
                  </a:outerShdw>
                </a:effectLst>
                <a:latin typeface="Arial" charset="0"/>
                <a:cs typeface="Arial" charset="0"/>
              </a:rPr>
              <a:t> </a:t>
            </a:r>
          </a:p>
        </p:txBody>
      </p:sp>
      <p:sp>
        <p:nvSpPr>
          <p:cNvPr id="4113" name="Text Box 17"/>
          <p:cNvSpPr txBox="1">
            <a:spLocks noChangeArrowheads="1"/>
          </p:cNvSpPr>
          <p:nvPr/>
        </p:nvSpPr>
        <p:spPr bwMode="auto">
          <a:xfrm>
            <a:off x="381000" y="1066800"/>
            <a:ext cx="1905000" cy="641350"/>
          </a:xfrm>
          <a:prstGeom prst="rect">
            <a:avLst/>
          </a:prstGeom>
          <a:noFill/>
          <a:ln w="12700" cap="sq">
            <a:noFill/>
            <a:miter lim="800000"/>
            <a:headEnd type="none" w="sm" len="sm"/>
            <a:tailEnd type="none" w="sm" len="sm"/>
          </a:ln>
          <a:effectLst/>
        </p:spPr>
        <p:txBody>
          <a:bodyPr>
            <a:spAutoFit/>
          </a:bodyPr>
          <a:lstStyle/>
          <a:p>
            <a:pPr algn="ctr">
              <a:spcBef>
                <a:spcPct val="50000"/>
              </a:spcBef>
              <a:defRPr/>
            </a:pPr>
            <a:r>
              <a:rPr lang="en-US" b="1">
                <a:effectLst>
                  <a:outerShdw blurRad="38100" dist="38100" dir="2700000" algn="tl">
                    <a:srgbClr val="C0C0C0"/>
                  </a:outerShdw>
                </a:effectLst>
                <a:latin typeface="Arial" charset="0"/>
                <a:cs typeface="Arial" charset="0"/>
              </a:rPr>
              <a:t>ATTRIBUTES</a:t>
            </a:r>
          </a:p>
          <a:p>
            <a:pPr algn="ctr">
              <a:spcBef>
                <a:spcPct val="50000"/>
              </a:spcBef>
              <a:defRPr/>
            </a:pPr>
            <a:r>
              <a:rPr lang="en-US" sz="1200" b="1" i="1">
                <a:effectLst>
                  <a:outerShdw blurRad="38100" dist="38100" dir="2700000" algn="tl">
                    <a:srgbClr val="C0C0C0"/>
                  </a:outerShdw>
                </a:effectLst>
                <a:latin typeface="Arial" charset="0"/>
                <a:cs typeface="Arial" charset="0"/>
              </a:rPr>
              <a:t>What am I comparing?</a:t>
            </a:r>
          </a:p>
        </p:txBody>
      </p:sp>
      <p:sp>
        <p:nvSpPr>
          <p:cNvPr id="4114" name="Text Box 18"/>
          <p:cNvSpPr txBox="1">
            <a:spLocks noChangeArrowheads="1"/>
          </p:cNvSpPr>
          <p:nvPr/>
        </p:nvSpPr>
        <p:spPr bwMode="auto">
          <a:xfrm>
            <a:off x="2819400" y="6477000"/>
            <a:ext cx="4724400" cy="366713"/>
          </a:xfrm>
          <a:prstGeom prst="rect">
            <a:avLst/>
          </a:prstGeom>
          <a:noFill/>
          <a:ln w="12700" cap="sq">
            <a:noFill/>
            <a:miter lim="800000"/>
            <a:headEnd type="none" w="sm" len="sm"/>
            <a:tailEnd type="none" w="sm" len="sm"/>
          </a:ln>
          <a:effectLst/>
        </p:spPr>
        <p:txBody>
          <a:bodyPr>
            <a:spAutoFit/>
          </a:bodyPr>
          <a:lstStyle/>
          <a:p>
            <a:pPr algn="ctr">
              <a:spcBef>
                <a:spcPct val="50000"/>
              </a:spcBef>
              <a:defRPr/>
            </a:pPr>
            <a:r>
              <a:rPr lang="en-US" b="1">
                <a:effectLst>
                  <a:outerShdw blurRad="38100" dist="38100" dir="2700000" algn="tl">
                    <a:srgbClr val="C0C0C0"/>
                  </a:outerShdw>
                </a:effectLst>
                <a:latin typeface="Arial" charset="0"/>
                <a:cs typeface="Arial" charset="0"/>
              </a:rPr>
              <a:t>John Antonetti’s Lined Venn Diagram</a:t>
            </a:r>
          </a:p>
        </p:txBody>
      </p:sp>
      <p:sp>
        <p:nvSpPr>
          <p:cNvPr id="1041" name="TextBox 13"/>
          <p:cNvSpPr txBox="1">
            <a:spLocks noChangeArrowheads="1"/>
          </p:cNvSpPr>
          <p:nvPr/>
        </p:nvSpPr>
        <p:spPr bwMode="auto">
          <a:xfrm>
            <a:off x="0" y="2590800"/>
            <a:ext cx="1600200" cy="584200"/>
          </a:xfrm>
          <a:prstGeom prst="rect">
            <a:avLst/>
          </a:prstGeom>
          <a:noFill/>
          <a:ln w="9525">
            <a:noFill/>
            <a:miter lim="800000"/>
            <a:headEnd/>
            <a:tailEnd/>
          </a:ln>
        </p:spPr>
        <p:txBody>
          <a:bodyPr>
            <a:spAutoFit/>
          </a:bodyPr>
          <a:lstStyle/>
          <a:p>
            <a:r>
              <a:rPr lang="en-US" sz="1600">
                <a:solidFill>
                  <a:srgbClr val="FF0000"/>
                </a:solidFill>
              </a:rPr>
              <a:t>Subject of poems</a:t>
            </a:r>
          </a:p>
        </p:txBody>
      </p:sp>
      <p:sp>
        <p:nvSpPr>
          <p:cNvPr id="1042" name="TextBox 14"/>
          <p:cNvSpPr txBox="1">
            <a:spLocks noChangeArrowheads="1"/>
          </p:cNvSpPr>
          <p:nvPr/>
        </p:nvSpPr>
        <p:spPr bwMode="auto">
          <a:xfrm>
            <a:off x="1524000" y="2819400"/>
            <a:ext cx="2895600" cy="369888"/>
          </a:xfrm>
          <a:prstGeom prst="rect">
            <a:avLst/>
          </a:prstGeom>
          <a:noFill/>
          <a:ln w="9525">
            <a:noFill/>
            <a:miter lim="800000"/>
            <a:headEnd/>
            <a:tailEnd/>
          </a:ln>
        </p:spPr>
        <p:txBody>
          <a:bodyPr>
            <a:spAutoFit/>
          </a:bodyPr>
          <a:lstStyle/>
          <a:p>
            <a:r>
              <a:rPr lang="en-US"/>
              <a:t>A</a:t>
            </a:r>
          </a:p>
        </p:txBody>
      </p:sp>
      <p:sp>
        <p:nvSpPr>
          <p:cNvPr id="1043" name="TextBox 15"/>
          <p:cNvSpPr txBox="1">
            <a:spLocks noChangeArrowheads="1"/>
          </p:cNvSpPr>
          <p:nvPr/>
        </p:nvSpPr>
        <p:spPr bwMode="auto">
          <a:xfrm>
            <a:off x="4495800" y="2819400"/>
            <a:ext cx="1371600" cy="369888"/>
          </a:xfrm>
          <a:prstGeom prst="rect">
            <a:avLst/>
          </a:prstGeom>
          <a:noFill/>
          <a:ln w="9525">
            <a:noFill/>
            <a:miter lim="800000"/>
            <a:headEnd/>
            <a:tailEnd/>
          </a:ln>
        </p:spPr>
        <p:txBody>
          <a:bodyPr>
            <a:spAutoFit/>
          </a:bodyPr>
          <a:lstStyle/>
          <a:p>
            <a:r>
              <a:rPr lang="en-US"/>
              <a:t>A</a:t>
            </a:r>
          </a:p>
        </p:txBody>
      </p:sp>
      <p:sp>
        <p:nvSpPr>
          <p:cNvPr id="1044" name="TextBox 16"/>
          <p:cNvSpPr txBox="1">
            <a:spLocks noChangeArrowheads="1"/>
          </p:cNvSpPr>
          <p:nvPr/>
        </p:nvSpPr>
        <p:spPr bwMode="auto">
          <a:xfrm>
            <a:off x="6096000" y="2819400"/>
            <a:ext cx="3048000" cy="369888"/>
          </a:xfrm>
          <a:prstGeom prst="rect">
            <a:avLst/>
          </a:prstGeom>
          <a:noFill/>
          <a:ln w="9525">
            <a:noFill/>
            <a:miter lim="800000"/>
            <a:headEnd/>
            <a:tailEnd/>
          </a:ln>
        </p:spPr>
        <p:txBody>
          <a:bodyPr>
            <a:spAutoFit/>
          </a:bodyPr>
          <a:lstStyle/>
          <a:p>
            <a:r>
              <a:rPr lang="en-US"/>
              <a:t>A</a:t>
            </a:r>
          </a:p>
        </p:txBody>
      </p:sp>
      <p:sp>
        <p:nvSpPr>
          <p:cNvPr id="1045" name="TextBox 17"/>
          <p:cNvSpPr txBox="1">
            <a:spLocks noChangeArrowheads="1"/>
          </p:cNvSpPr>
          <p:nvPr/>
        </p:nvSpPr>
        <p:spPr bwMode="auto">
          <a:xfrm>
            <a:off x="0" y="3657600"/>
            <a:ext cx="1371600" cy="584200"/>
          </a:xfrm>
          <a:prstGeom prst="rect">
            <a:avLst/>
          </a:prstGeom>
          <a:noFill/>
          <a:ln w="9525">
            <a:noFill/>
            <a:miter lim="800000"/>
            <a:headEnd/>
            <a:tailEnd/>
          </a:ln>
        </p:spPr>
        <p:txBody>
          <a:bodyPr>
            <a:spAutoFit/>
          </a:bodyPr>
          <a:lstStyle/>
          <a:p>
            <a:r>
              <a:rPr lang="en-US" sz="1600">
                <a:solidFill>
                  <a:srgbClr val="FF0000"/>
                </a:solidFill>
              </a:rPr>
              <a:t>Symbolism in Poems</a:t>
            </a:r>
          </a:p>
        </p:txBody>
      </p:sp>
      <p:sp>
        <p:nvSpPr>
          <p:cNvPr id="1046" name="TextBox 18"/>
          <p:cNvSpPr txBox="1">
            <a:spLocks noChangeArrowheads="1"/>
          </p:cNvSpPr>
          <p:nvPr/>
        </p:nvSpPr>
        <p:spPr bwMode="auto">
          <a:xfrm>
            <a:off x="1524000" y="3886200"/>
            <a:ext cx="2895600" cy="369888"/>
          </a:xfrm>
          <a:prstGeom prst="rect">
            <a:avLst/>
          </a:prstGeom>
          <a:noFill/>
          <a:ln w="9525">
            <a:noFill/>
            <a:miter lim="800000"/>
            <a:headEnd/>
            <a:tailEnd/>
          </a:ln>
        </p:spPr>
        <p:txBody>
          <a:bodyPr>
            <a:spAutoFit/>
          </a:bodyPr>
          <a:lstStyle/>
          <a:p>
            <a:r>
              <a:rPr lang="en-US"/>
              <a:t>A</a:t>
            </a:r>
          </a:p>
        </p:txBody>
      </p:sp>
      <p:sp>
        <p:nvSpPr>
          <p:cNvPr id="1047" name="TextBox 19"/>
          <p:cNvSpPr txBox="1">
            <a:spLocks noChangeArrowheads="1"/>
          </p:cNvSpPr>
          <p:nvPr/>
        </p:nvSpPr>
        <p:spPr bwMode="auto">
          <a:xfrm>
            <a:off x="4495800" y="3886200"/>
            <a:ext cx="1371600" cy="369888"/>
          </a:xfrm>
          <a:prstGeom prst="rect">
            <a:avLst/>
          </a:prstGeom>
          <a:noFill/>
          <a:ln w="9525">
            <a:noFill/>
            <a:miter lim="800000"/>
            <a:headEnd/>
            <a:tailEnd/>
          </a:ln>
        </p:spPr>
        <p:txBody>
          <a:bodyPr>
            <a:spAutoFit/>
          </a:bodyPr>
          <a:lstStyle/>
          <a:p>
            <a:r>
              <a:rPr lang="en-US"/>
              <a:t>A</a:t>
            </a:r>
          </a:p>
        </p:txBody>
      </p:sp>
      <p:sp>
        <p:nvSpPr>
          <p:cNvPr id="1048" name="TextBox 20"/>
          <p:cNvSpPr txBox="1">
            <a:spLocks noChangeArrowheads="1"/>
          </p:cNvSpPr>
          <p:nvPr/>
        </p:nvSpPr>
        <p:spPr bwMode="auto">
          <a:xfrm>
            <a:off x="6096000" y="3886200"/>
            <a:ext cx="3048000" cy="369888"/>
          </a:xfrm>
          <a:prstGeom prst="rect">
            <a:avLst/>
          </a:prstGeom>
          <a:noFill/>
          <a:ln w="9525">
            <a:noFill/>
            <a:miter lim="800000"/>
            <a:headEnd/>
            <a:tailEnd/>
          </a:ln>
        </p:spPr>
        <p:txBody>
          <a:bodyPr>
            <a:spAutoFit/>
          </a:bodyPr>
          <a:lstStyle/>
          <a:p>
            <a:r>
              <a:rPr lang="en-US"/>
              <a:t>A</a:t>
            </a:r>
          </a:p>
        </p:txBody>
      </p:sp>
      <p:sp>
        <p:nvSpPr>
          <p:cNvPr id="1049" name="TextBox 21"/>
          <p:cNvSpPr txBox="1">
            <a:spLocks noChangeArrowheads="1"/>
          </p:cNvSpPr>
          <p:nvPr/>
        </p:nvSpPr>
        <p:spPr bwMode="auto">
          <a:xfrm>
            <a:off x="0" y="4800600"/>
            <a:ext cx="1371600" cy="584200"/>
          </a:xfrm>
          <a:prstGeom prst="rect">
            <a:avLst/>
          </a:prstGeom>
          <a:noFill/>
          <a:ln w="9525">
            <a:noFill/>
            <a:miter lim="800000"/>
            <a:headEnd/>
            <a:tailEnd/>
          </a:ln>
        </p:spPr>
        <p:txBody>
          <a:bodyPr>
            <a:spAutoFit/>
          </a:bodyPr>
          <a:lstStyle/>
          <a:p>
            <a:r>
              <a:rPr lang="en-US" sz="1600">
                <a:solidFill>
                  <a:srgbClr val="FF0000"/>
                </a:solidFill>
              </a:rPr>
              <a:t>Outcome of Poems</a:t>
            </a:r>
          </a:p>
        </p:txBody>
      </p:sp>
      <p:sp>
        <p:nvSpPr>
          <p:cNvPr id="1050" name="TextBox 22"/>
          <p:cNvSpPr txBox="1">
            <a:spLocks noChangeArrowheads="1"/>
          </p:cNvSpPr>
          <p:nvPr/>
        </p:nvSpPr>
        <p:spPr bwMode="auto">
          <a:xfrm>
            <a:off x="1676400" y="5029200"/>
            <a:ext cx="2895600" cy="369888"/>
          </a:xfrm>
          <a:prstGeom prst="rect">
            <a:avLst/>
          </a:prstGeom>
          <a:noFill/>
          <a:ln w="9525">
            <a:noFill/>
            <a:miter lim="800000"/>
            <a:headEnd/>
            <a:tailEnd/>
          </a:ln>
        </p:spPr>
        <p:txBody>
          <a:bodyPr>
            <a:spAutoFit/>
          </a:bodyPr>
          <a:lstStyle/>
          <a:p>
            <a:r>
              <a:rPr lang="en-US"/>
              <a:t>A</a:t>
            </a:r>
          </a:p>
        </p:txBody>
      </p:sp>
      <p:sp>
        <p:nvSpPr>
          <p:cNvPr id="1051" name="TextBox 23"/>
          <p:cNvSpPr txBox="1">
            <a:spLocks noChangeArrowheads="1"/>
          </p:cNvSpPr>
          <p:nvPr/>
        </p:nvSpPr>
        <p:spPr bwMode="auto">
          <a:xfrm>
            <a:off x="4572000" y="4572000"/>
            <a:ext cx="1219200" cy="369888"/>
          </a:xfrm>
          <a:prstGeom prst="rect">
            <a:avLst/>
          </a:prstGeom>
          <a:noFill/>
          <a:ln w="9525">
            <a:noFill/>
            <a:miter lim="800000"/>
            <a:headEnd/>
            <a:tailEnd/>
          </a:ln>
        </p:spPr>
        <p:txBody>
          <a:bodyPr>
            <a:spAutoFit/>
          </a:bodyPr>
          <a:lstStyle/>
          <a:p>
            <a:r>
              <a:rPr lang="en-US"/>
              <a:t>A</a:t>
            </a:r>
          </a:p>
        </p:txBody>
      </p:sp>
      <p:sp>
        <p:nvSpPr>
          <p:cNvPr id="1052" name="TextBox 24"/>
          <p:cNvSpPr txBox="1">
            <a:spLocks noChangeArrowheads="1"/>
          </p:cNvSpPr>
          <p:nvPr/>
        </p:nvSpPr>
        <p:spPr bwMode="auto">
          <a:xfrm>
            <a:off x="6248400" y="5029200"/>
            <a:ext cx="3048000" cy="369888"/>
          </a:xfrm>
          <a:prstGeom prst="rect">
            <a:avLst/>
          </a:prstGeom>
          <a:noFill/>
          <a:ln w="9525">
            <a:noFill/>
            <a:miter lim="800000"/>
            <a:headEnd/>
            <a:tailEnd/>
          </a:ln>
        </p:spPr>
        <p:txBody>
          <a:bodyPr>
            <a:spAutoFit/>
          </a:bodyPr>
          <a:lstStyle/>
          <a:p>
            <a:r>
              <a:rPr lang="en-US"/>
              <a:t>A</a:t>
            </a:r>
          </a:p>
        </p:txBody>
      </p:sp>
      <p:sp>
        <p:nvSpPr>
          <p:cNvPr id="1053" name="TextBox 25"/>
          <p:cNvSpPr txBox="1">
            <a:spLocks noChangeArrowheads="1"/>
          </p:cNvSpPr>
          <p:nvPr/>
        </p:nvSpPr>
        <p:spPr bwMode="auto">
          <a:xfrm>
            <a:off x="2590800" y="533400"/>
            <a:ext cx="2743200" cy="369888"/>
          </a:xfrm>
          <a:prstGeom prst="rect">
            <a:avLst/>
          </a:prstGeom>
          <a:noFill/>
          <a:ln w="9525">
            <a:noFill/>
            <a:miter lim="800000"/>
            <a:headEnd/>
            <a:tailEnd/>
          </a:ln>
        </p:spPr>
        <p:txBody>
          <a:bodyPr>
            <a:spAutoFit/>
          </a:bodyPr>
          <a:lstStyle/>
          <a:p>
            <a:r>
              <a:rPr lang="en-US">
                <a:solidFill>
                  <a:srgbClr val="FF0000"/>
                </a:solidFill>
              </a:rPr>
              <a:t>O Captain! My Captain!</a:t>
            </a:r>
          </a:p>
        </p:txBody>
      </p:sp>
      <p:sp>
        <p:nvSpPr>
          <p:cNvPr id="1054" name="TextBox 26"/>
          <p:cNvSpPr txBox="1">
            <a:spLocks noChangeArrowheads="1"/>
          </p:cNvSpPr>
          <p:nvPr/>
        </p:nvSpPr>
        <p:spPr bwMode="auto">
          <a:xfrm>
            <a:off x="5791200" y="533400"/>
            <a:ext cx="2209800" cy="369888"/>
          </a:xfrm>
          <a:prstGeom prst="rect">
            <a:avLst/>
          </a:prstGeom>
          <a:noFill/>
          <a:ln w="9525">
            <a:noFill/>
            <a:miter lim="800000"/>
            <a:headEnd/>
            <a:tailEnd/>
          </a:ln>
        </p:spPr>
        <p:txBody>
          <a:bodyPr>
            <a:spAutoFit/>
          </a:bodyPr>
          <a:lstStyle/>
          <a:p>
            <a:r>
              <a:rPr lang="en-US">
                <a:solidFill>
                  <a:srgbClr val="FF0000"/>
                </a:solidFill>
              </a:rPr>
              <a:t>Goliath and David</a:t>
            </a:r>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50" name="Diagram 4"/>
          <p:cNvGraphicFramePr>
            <a:graphicFrameLocks/>
          </p:cNvGraphicFramePr>
          <p:nvPr/>
        </p:nvGraphicFramePr>
        <p:xfrm>
          <a:off x="0" y="152400"/>
          <a:ext cx="9296400" cy="6858000"/>
        </p:xfrm>
        <a:graphic>
          <a:graphicData uri="http://schemas.openxmlformats.org/drawingml/2006/compatibility">
            <com:legacyDrawing xmlns:com="http://schemas.openxmlformats.org/drawingml/2006/compatibility" spid="_x0000_s2050"/>
          </a:graphicData>
        </a:graphic>
      </p:graphicFrame>
      <p:sp>
        <p:nvSpPr>
          <p:cNvPr id="2057" name="Line 11"/>
          <p:cNvSpPr>
            <a:spLocks noChangeShapeType="1"/>
          </p:cNvSpPr>
          <p:nvPr/>
        </p:nvSpPr>
        <p:spPr bwMode="auto">
          <a:xfrm>
            <a:off x="0" y="4267200"/>
            <a:ext cx="9144000" cy="0"/>
          </a:xfrm>
          <a:prstGeom prst="line">
            <a:avLst/>
          </a:prstGeom>
          <a:noFill/>
          <a:ln w="12700" cap="sq">
            <a:solidFill>
              <a:schemeClr val="tx1"/>
            </a:solidFill>
            <a:round/>
            <a:headEnd type="none" w="sm" len="sm"/>
            <a:tailEnd type="none" w="sm" len="sm"/>
          </a:ln>
        </p:spPr>
        <p:txBody>
          <a:bodyPr wrap="none"/>
          <a:lstStyle/>
          <a:p>
            <a:endParaRPr lang="en-US"/>
          </a:p>
        </p:txBody>
      </p:sp>
      <p:sp>
        <p:nvSpPr>
          <p:cNvPr id="2058" name="Line 12"/>
          <p:cNvSpPr>
            <a:spLocks noChangeShapeType="1"/>
          </p:cNvSpPr>
          <p:nvPr/>
        </p:nvSpPr>
        <p:spPr bwMode="auto">
          <a:xfrm>
            <a:off x="0" y="5410200"/>
            <a:ext cx="9144000" cy="0"/>
          </a:xfrm>
          <a:prstGeom prst="line">
            <a:avLst/>
          </a:prstGeom>
          <a:noFill/>
          <a:ln w="12700" cap="sq">
            <a:solidFill>
              <a:schemeClr val="tx1"/>
            </a:solidFill>
            <a:round/>
            <a:headEnd type="none" w="sm" len="sm"/>
            <a:tailEnd type="none" w="sm" len="sm"/>
          </a:ln>
        </p:spPr>
        <p:txBody>
          <a:bodyPr wrap="none"/>
          <a:lstStyle/>
          <a:p>
            <a:endParaRPr lang="en-US"/>
          </a:p>
        </p:txBody>
      </p:sp>
      <p:sp>
        <p:nvSpPr>
          <p:cNvPr id="2059" name="Line 13"/>
          <p:cNvSpPr>
            <a:spLocks noChangeShapeType="1"/>
          </p:cNvSpPr>
          <p:nvPr/>
        </p:nvSpPr>
        <p:spPr bwMode="auto">
          <a:xfrm>
            <a:off x="0" y="3200400"/>
            <a:ext cx="9144000" cy="0"/>
          </a:xfrm>
          <a:prstGeom prst="line">
            <a:avLst/>
          </a:prstGeom>
          <a:noFill/>
          <a:ln w="12700" cap="sq">
            <a:solidFill>
              <a:schemeClr val="tx1"/>
            </a:solidFill>
            <a:round/>
            <a:headEnd type="none" w="sm" len="sm"/>
            <a:tailEnd type="none" w="sm" len="sm"/>
          </a:ln>
        </p:spPr>
        <p:txBody>
          <a:bodyPr wrap="none"/>
          <a:lstStyle/>
          <a:p>
            <a:endParaRPr lang="en-US"/>
          </a:p>
        </p:txBody>
      </p:sp>
      <p:sp>
        <p:nvSpPr>
          <p:cNvPr id="2060" name="Line 14"/>
          <p:cNvSpPr>
            <a:spLocks noChangeShapeType="1"/>
          </p:cNvSpPr>
          <p:nvPr/>
        </p:nvSpPr>
        <p:spPr bwMode="auto">
          <a:xfrm>
            <a:off x="2590800" y="838200"/>
            <a:ext cx="2286000" cy="0"/>
          </a:xfrm>
          <a:prstGeom prst="line">
            <a:avLst/>
          </a:prstGeom>
          <a:noFill/>
          <a:ln w="12700" cap="sq">
            <a:solidFill>
              <a:schemeClr val="tx1"/>
            </a:solidFill>
            <a:round/>
            <a:headEnd type="none" w="sm" len="sm"/>
            <a:tailEnd type="none" w="sm" len="sm"/>
          </a:ln>
        </p:spPr>
        <p:txBody>
          <a:bodyPr wrap="none"/>
          <a:lstStyle/>
          <a:p>
            <a:endParaRPr lang="en-US"/>
          </a:p>
        </p:txBody>
      </p:sp>
      <p:sp>
        <p:nvSpPr>
          <p:cNvPr id="2061" name="Line 15"/>
          <p:cNvSpPr>
            <a:spLocks noChangeShapeType="1"/>
          </p:cNvSpPr>
          <p:nvPr/>
        </p:nvSpPr>
        <p:spPr bwMode="auto">
          <a:xfrm>
            <a:off x="5791200" y="838200"/>
            <a:ext cx="2286000" cy="0"/>
          </a:xfrm>
          <a:prstGeom prst="line">
            <a:avLst/>
          </a:prstGeom>
          <a:noFill/>
          <a:ln w="12700" cap="sq">
            <a:solidFill>
              <a:schemeClr val="tx1"/>
            </a:solidFill>
            <a:round/>
            <a:headEnd type="none" w="sm" len="sm"/>
            <a:tailEnd type="none" w="sm" len="sm"/>
          </a:ln>
        </p:spPr>
        <p:txBody>
          <a:bodyPr wrap="none"/>
          <a:lstStyle/>
          <a:p>
            <a:endParaRPr lang="en-US"/>
          </a:p>
        </p:txBody>
      </p:sp>
      <p:sp>
        <p:nvSpPr>
          <p:cNvPr id="4112" name="Text Box 16"/>
          <p:cNvSpPr txBox="1">
            <a:spLocks noChangeArrowheads="1"/>
          </p:cNvSpPr>
          <p:nvPr/>
        </p:nvSpPr>
        <p:spPr bwMode="auto">
          <a:xfrm>
            <a:off x="1066800" y="152400"/>
            <a:ext cx="7315200" cy="457200"/>
          </a:xfrm>
          <a:prstGeom prst="rect">
            <a:avLst/>
          </a:prstGeom>
          <a:noFill/>
          <a:ln w="12700" cap="sq">
            <a:noFill/>
            <a:miter lim="800000"/>
            <a:headEnd type="none" w="sm" len="sm"/>
            <a:tailEnd type="none" w="sm" len="sm"/>
          </a:ln>
          <a:effectLst/>
        </p:spPr>
        <p:txBody>
          <a:bodyPr>
            <a:spAutoFit/>
          </a:bodyPr>
          <a:lstStyle/>
          <a:p>
            <a:pPr algn="ctr">
              <a:spcBef>
                <a:spcPct val="50000"/>
              </a:spcBef>
              <a:defRPr/>
            </a:pPr>
            <a:r>
              <a:rPr lang="en-US" b="1">
                <a:effectLst>
                  <a:outerShdw blurRad="38100" dist="38100" dir="2700000" algn="tl">
                    <a:srgbClr val="C0C0C0"/>
                  </a:outerShdw>
                </a:effectLst>
                <a:latin typeface="Arial" charset="0"/>
                <a:cs typeface="Arial" charset="0"/>
              </a:rPr>
              <a:t>TOPICS</a:t>
            </a:r>
            <a:r>
              <a:rPr lang="en-US" sz="2400" b="1">
                <a:effectLst>
                  <a:outerShdw blurRad="38100" dist="38100" dir="2700000" algn="tl">
                    <a:srgbClr val="C0C0C0"/>
                  </a:outerShdw>
                </a:effectLst>
                <a:latin typeface="Arial" charset="0"/>
                <a:cs typeface="Arial" charset="0"/>
              </a:rPr>
              <a:t> </a:t>
            </a:r>
            <a:r>
              <a:rPr lang="en-US" sz="1200" b="1" i="1">
                <a:effectLst>
                  <a:outerShdw blurRad="38100" dist="38100" dir="2700000" algn="tl">
                    <a:srgbClr val="C0C0C0"/>
                  </a:outerShdw>
                </a:effectLst>
                <a:latin typeface="Arial" charset="0"/>
                <a:cs typeface="Arial" charset="0"/>
              </a:rPr>
              <a:t>What am I looking at or reading about?</a:t>
            </a:r>
            <a:r>
              <a:rPr lang="en-US" b="1">
                <a:effectLst>
                  <a:outerShdw blurRad="38100" dist="38100" dir="2700000" algn="tl">
                    <a:srgbClr val="C0C0C0"/>
                  </a:outerShdw>
                </a:effectLst>
                <a:latin typeface="Arial" charset="0"/>
                <a:cs typeface="Arial" charset="0"/>
              </a:rPr>
              <a:t> </a:t>
            </a:r>
          </a:p>
        </p:txBody>
      </p:sp>
      <p:sp>
        <p:nvSpPr>
          <p:cNvPr id="4113" name="Text Box 17"/>
          <p:cNvSpPr txBox="1">
            <a:spLocks noChangeArrowheads="1"/>
          </p:cNvSpPr>
          <p:nvPr/>
        </p:nvSpPr>
        <p:spPr bwMode="auto">
          <a:xfrm>
            <a:off x="381000" y="1066800"/>
            <a:ext cx="1905000" cy="641350"/>
          </a:xfrm>
          <a:prstGeom prst="rect">
            <a:avLst/>
          </a:prstGeom>
          <a:noFill/>
          <a:ln w="12700" cap="sq">
            <a:noFill/>
            <a:miter lim="800000"/>
            <a:headEnd type="none" w="sm" len="sm"/>
            <a:tailEnd type="none" w="sm" len="sm"/>
          </a:ln>
          <a:effectLst/>
        </p:spPr>
        <p:txBody>
          <a:bodyPr>
            <a:spAutoFit/>
          </a:bodyPr>
          <a:lstStyle/>
          <a:p>
            <a:pPr algn="ctr">
              <a:spcBef>
                <a:spcPct val="50000"/>
              </a:spcBef>
              <a:defRPr/>
            </a:pPr>
            <a:r>
              <a:rPr lang="en-US" b="1">
                <a:effectLst>
                  <a:outerShdw blurRad="38100" dist="38100" dir="2700000" algn="tl">
                    <a:srgbClr val="C0C0C0"/>
                  </a:outerShdw>
                </a:effectLst>
                <a:latin typeface="Arial" charset="0"/>
                <a:cs typeface="Arial" charset="0"/>
              </a:rPr>
              <a:t>ATTRIBUTES</a:t>
            </a:r>
          </a:p>
          <a:p>
            <a:pPr algn="ctr">
              <a:spcBef>
                <a:spcPct val="50000"/>
              </a:spcBef>
              <a:defRPr/>
            </a:pPr>
            <a:r>
              <a:rPr lang="en-US" sz="1200" b="1" i="1">
                <a:effectLst>
                  <a:outerShdw blurRad="38100" dist="38100" dir="2700000" algn="tl">
                    <a:srgbClr val="C0C0C0"/>
                  </a:outerShdw>
                </a:effectLst>
                <a:latin typeface="Arial" charset="0"/>
                <a:cs typeface="Arial" charset="0"/>
              </a:rPr>
              <a:t>What am I comparing?</a:t>
            </a:r>
          </a:p>
        </p:txBody>
      </p:sp>
      <p:sp>
        <p:nvSpPr>
          <p:cNvPr id="4114" name="Text Box 18"/>
          <p:cNvSpPr txBox="1">
            <a:spLocks noChangeArrowheads="1"/>
          </p:cNvSpPr>
          <p:nvPr/>
        </p:nvSpPr>
        <p:spPr bwMode="auto">
          <a:xfrm>
            <a:off x="2819400" y="6477000"/>
            <a:ext cx="4724400" cy="366713"/>
          </a:xfrm>
          <a:prstGeom prst="rect">
            <a:avLst/>
          </a:prstGeom>
          <a:noFill/>
          <a:ln w="12700" cap="sq">
            <a:noFill/>
            <a:miter lim="800000"/>
            <a:headEnd type="none" w="sm" len="sm"/>
            <a:tailEnd type="none" w="sm" len="sm"/>
          </a:ln>
          <a:effectLst/>
        </p:spPr>
        <p:txBody>
          <a:bodyPr>
            <a:spAutoFit/>
          </a:bodyPr>
          <a:lstStyle/>
          <a:p>
            <a:pPr algn="ctr">
              <a:spcBef>
                <a:spcPct val="50000"/>
              </a:spcBef>
              <a:defRPr/>
            </a:pPr>
            <a:r>
              <a:rPr lang="en-US" b="1">
                <a:effectLst>
                  <a:outerShdw blurRad="38100" dist="38100" dir="2700000" algn="tl">
                    <a:srgbClr val="C0C0C0"/>
                  </a:outerShdw>
                </a:effectLst>
                <a:latin typeface="Arial" charset="0"/>
                <a:cs typeface="Arial" charset="0"/>
              </a:rPr>
              <a:t>John Antonetti’s Lined Venn Diagram</a:t>
            </a:r>
          </a:p>
        </p:txBody>
      </p:sp>
      <p:sp>
        <p:nvSpPr>
          <p:cNvPr id="2065" name="TextBox 13"/>
          <p:cNvSpPr txBox="1">
            <a:spLocks noChangeArrowheads="1"/>
          </p:cNvSpPr>
          <p:nvPr/>
        </p:nvSpPr>
        <p:spPr bwMode="auto">
          <a:xfrm>
            <a:off x="0" y="2590800"/>
            <a:ext cx="1600200" cy="584200"/>
          </a:xfrm>
          <a:prstGeom prst="rect">
            <a:avLst/>
          </a:prstGeom>
          <a:noFill/>
          <a:ln w="9525">
            <a:noFill/>
            <a:miter lim="800000"/>
            <a:headEnd/>
            <a:tailEnd/>
          </a:ln>
        </p:spPr>
        <p:txBody>
          <a:bodyPr>
            <a:spAutoFit/>
          </a:bodyPr>
          <a:lstStyle/>
          <a:p>
            <a:r>
              <a:rPr lang="en-US" sz="1600">
                <a:solidFill>
                  <a:srgbClr val="FF0000"/>
                </a:solidFill>
              </a:rPr>
              <a:t>Content in Books</a:t>
            </a:r>
          </a:p>
        </p:txBody>
      </p:sp>
      <p:sp>
        <p:nvSpPr>
          <p:cNvPr id="2066" name="TextBox 14"/>
          <p:cNvSpPr txBox="1">
            <a:spLocks noChangeArrowheads="1"/>
          </p:cNvSpPr>
          <p:nvPr/>
        </p:nvSpPr>
        <p:spPr bwMode="auto">
          <a:xfrm>
            <a:off x="1524000" y="2819400"/>
            <a:ext cx="2895600" cy="369888"/>
          </a:xfrm>
          <a:prstGeom prst="rect">
            <a:avLst/>
          </a:prstGeom>
          <a:noFill/>
          <a:ln w="9525">
            <a:noFill/>
            <a:miter lim="800000"/>
            <a:headEnd/>
            <a:tailEnd/>
          </a:ln>
        </p:spPr>
        <p:txBody>
          <a:bodyPr>
            <a:spAutoFit/>
          </a:bodyPr>
          <a:lstStyle/>
          <a:p>
            <a:r>
              <a:rPr lang="en-US"/>
              <a:t>A</a:t>
            </a:r>
          </a:p>
        </p:txBody>
      </p:sp>
      <p:sp>
        <p:nvSpPr>
          <p:cNvPr id="2067" name="TextBox 15"/>
          <p:cNvSpPr txBox="1">
            <a:spLocks noChangeArrowheads="1"/>
          </p:cNvSpPr>
          <p:nvPr/>
        </p:nvSpPr>
        <p:spPr bwMode="auto">
          <a:xfrm>
            <a:off x="4495800" y="2819400"/>
            <a:ext cx="1371600" cy="369888"/>
          </a:xfrm>
          <a:prstGeom prst="rect">
            <a:avLst/>
          </a:prstGeom>
          <a:noFill/>
          <a:ln w="9525">
            <a:noFill/>
            <a:miter lim="800000"/>
            <a:headEnd/>
            <a:tailEnd/>
          </a:ln>
        </p:spPr>
        <p:txBody>
          <a:bodyPr>
            <a:spAutoFit/>
          </a:bodyPr>
          <a:lstStyle/>
          <a:p>
            <a:r>
              <a:rPr lang="en-US"/>
              <a:t>A</a:t>
            </a:r>
          </a:p>
        </p:txBody>
      </p:sp>
      <p:sp>
        <p:nvSpPr>
          <p:cNvPr id="2068" name="TextBox 16"/>
          <p:cNvSpPr txBox="1">
            <a:spLocks noChangeArrowheads="1"/>
          </p:cNvSpPr>
          <p:nvPr/>
        </p:nvSpPr>
        <p:spPr bwMode="auto">
          <a:xfrm>
            <a:off x="6096000" y="2819400"/>
            <a:ext cx="3048000" cy="369888"/>
          </a:xfrm>
          <a:prstGeom prst="rect">
            <a:avLst/>
          </a:prstGeom>
          <a:noFill/>
          <a:ln w="9525">
            <a:noFill/>
            <a:miter lim="800000"/>
            <a:headEnd/>
            <a:tailEnd/>
          </a:ln>
        </p:spPr>
        <p:txBody>
          <a:bodyPr>
            <a:spAutoFit/>
          </a:bodyPr>
          <a:lstStyle/>
          <a:p>
            <a:r>
              <a:rPr lang="en-US"/>
              <a:t>A</a:t>
            </a:r>
          </a:p>
        </p:txBody>
      </p:sp>
      <p:sp>
        <p:nvSpPr>
          <p:cNvPr id="2069" name="TextBox 17"/>
          <p:cNvSpPr txBox="1">
            <a:spLocks noChangeArrowheads="1"/>
          </p:cNvSpPr>
          <p:nvPr/>
        </p:nvSpPr>
        <p:spPr bwMode="auto">
          <a:xfrm>
            <a:off x="0" y="3657600"/>
            <a:ext cx="1371600" cy="584200"/>
          </a:xfrm>
          <a:prstGeom prst="rect">
            <a:avLst/>
          </a:prstGeom>
          <a:noFill/>
          <a:ln w="9525">
            <a:noFill/>
            <a:miter lim="800000"/>
            <a:headEnd/>
            <a:tailEnd/>
          </a:ln>
        </p:spPr>
        <p:txBody>
          <a:bodyPr>
            <a:spAutoFit/>
          </a:bodyPr>
          <a:lstStyle/>
          <a:p>
            <a:r>
              <a:rPr lang="en-US" sz="1600">
                <a:solidFill>
                  <a:srgbClr val="FF0000"/>
                </a:solidFill>
              </a:rPr>
              <a:t>Design/</a:t>
            </a:r>
          </a:p>
          <a:p>
            <a:r>
              <a:rPr lang="en-US" sz="1600">
                <a:solidFill>
                  <a:srgbClr val="FF0000"/>
                </a:solidFill>
              </a:rPr>
              <a:t>Layout</a:t>
            </a:r>
          </a:p>
        </p:txBody>
      </p:sp>
      <p:sp>
        <p:nvSpPr>
          <p:cNvPr id="2070" name="TextBox 18"/>
          <p:cNvSpPr txBox="1">
            <a:spLocks noChangeArrowheads="1"/>
          </p:cNvSpPr>
          <p:nvPr/>
        </p:nvSpPr>
        <p:spPr bwMode="auto">
          <a:xfrm>
            <a:off x="1524000" y="3886200"/>
            <a:ext cx="2895600" cy="369888"/>
          </a:xfrm>
          <a:prstGeom prst="rect">
            <a:avLst/>
          </a:prstGeom>
          <a:noFill/>
          <a:ln w="9525">
            <a:noFill/>
            <a:miter lim="800000"/>
            <a:headEnd/>
            <a:tailEnd/>
          </a:ln>
        </p:spPr>
        <p:txBody>
          <a:bodyPr>
            <a:spAutoFit/>
          </a:bodyPr>
          <a:lstStyle/>
          <a:p>
            <a:r>
              <a:rPr lang="en-US"/>
              <a:t>A</a:t>
            </a:r>
          </a:p>
        </p:txBody>
      </p:sp>
      <p:sp>
        <p:nvSpPr>
          <p:cNvPr id="2071" name="TextBox 19"/>
          <p:cNvSpPr txBox="1">
            <a:spLocks noChangeArrowheads="1"/>
          </p:cNvSpPr>
          <p:nvPr/>
        </p:nvSpPr>
        <p:spPr bwMode="auto">
          <a:xfrm>
            <a:off x="4495800" y="3886200"/>
            <a:ext cx="1371600" cy="369888"/>
          </a:xfrm>
          <a:prstGeom prst="rect">
            <a:avLst/>
          </a:prstGeom>
          <a:noFill/>
          <a:ln w="9525">
            <a:noFill/>
            <a:miter lim="800000"/>
            <a:headEnd/>
            <a:tailEnd/>
          </a:ln>
        </p:spPr>
        <p:txBody>
          <a:bodyPr>
            <a:spAutoFit/>
          </a:bodyPr>
          <a:lstStyle/>
          <a:p>
            <a:r>
              <a:rPr lang="en-US"/>
              <a:t>A</a:t>
            </a:r>
          </a:p>
        </p:txBody>
      </p:sp>
      <p:sp>
        <p:nvSpPr>
          <p:cNvPr id="2072" name="TextBox 20"/>
          <p:cNvSpPr txBox="1">
            <a:spLocks noChangeArrowheads="1"/>
          </p:cNvSpPr>
          <p:nvPr/>
        </p:nvSpPr>
        <p:spPr bwMode="auto">
          <a:xfrm>
            <a:off x="6096000" y="3886200"/>
            <a:ext cx="3048000" cy="369888"/>
          </a:xfrm>
          <a:prstGeom prst="rect">
            <a:avLst/>
          </a:prstGeom>
          <a:noFill/>
          <a:ln w="9525">
            <a:noFill/>
            <a:miter lim="800000"/>
            <a:headEnd/>
            <a:tailEnd/>
          </a:ln>
        </p:spPr>
        <p:txBody>
          <a:bodyPr>
            <a:spAutoFit/>
          </a:bodyPr>
          <a:lstStyle/>
          <a:p>
            <a:r>
              <a:rPr lang="en-US"/>
              <a:t>A</a:t>
            </a:r>
          </a:p>
        </p:txBody>
      </p:sp>
      <p:sp>
        <p:nvSpPr>
          <p:cNvPr id="2073" name="TextBox 21"/>
          <p:cNvSpPr txBox="1">
            <a:spLocks noChangeArrowheads="1"/>
          </p:cNvSpPr>
          <p:nvPr/>
        </p:nvSpPr>
        <p:spPr bwMode="auto">
          <a:xfrm>
            <a:off x="0" y="4800600"/>
            <a:ext cx="1371600" cy="584200"/>
          </a:xfrm>
          <a:prstGeom prst="rect">
            <a:avLst/>
          </a:prstGeom>
          <a:noFill/>
          <a:ln w="9525">
            <a:noFill/>
            <a:miter lim="800000"/>
            <a:headEnd/>
            <a:tailEnd/>
          </a:ln>
        </p:spPr>
        <p:txBody>
          <a:bodyPr>
            <a:spAutoFit/>
          </a:bodyPr>
          <a:lstStyle/>
          <a:p>
            <a:r>
              <a:rPr lang="en-US" sz="1600">
                <a:solidFill>
                  <a:srgbClr val="FF0000"/>
                </a:solidFill>
              </a:rPr>
              <a:t>Use of Language</a:t>
            </a:r>
          </a:p>
        </p:txBody>
      </p:sp>
      <p:sp>
        <p:nvSpPr>
          <p:cNvPr id="2074" name="TextBox 22"/>
          <p:cNvSpPr txBox="1">
            <a:spLocks noChangeArrowheads="1"/>
          </p:cNvSpPr>
          <p:nvPr/>
        </p:nvSpPr>
        <p:spPr bwMode="auto">
          <a:xfrm>
            <a:off x="1676400" y="5029200"/>
            <a:ext cx="2895600" cy="369888"/>
          </a:xfrm>
          <a:prstGeom prst="rect">
            <a:avLst/>
          </a:prstGeom>
          <a:noFill/>
          <a:ln w="9525">
            <a:noFill/>
            <a:miter lim="800000"/>
            <a:headEnd/>
            <a:tailEnd/>
          </a:ln>
        </p:spPr>
        <p:txBody>
          <a:bodyPr>
            <a:spAutoFit/>
          </a:bodyPr>
          <a:lstStyle/>
          <a:p>
            <a:r>
              <a:rPr lang="en-US"/>
              <a:t>A</a:t>
            </a:r>
          </a:p>
        </p:txBody>
      </p:sp>
      <p:sp>
        <p:nvSpPr>
          <p:cNvPr id="2075" name="TextBox 23"/>
          <p:cNvSpPr txBox="1">
            <a:spLocks noChangeArrowheads="1"/>
          </p:cNvSpPr>
          <p:nvPr/>
        </p:nvSpPr>
        <p:spPr bwMode="auto">
          <a:xfrm>
            <a:off x="4572000" y="4572000"/>
            <a:ext cx="1219200" cy="369888"/>
          </a:xfrm>
          <a:prstGeom prst="rect">
            <a:avLst/>
          </a:prstGeom>
          <a:noFill/>
          <a:ln w="9525">
            <a:noFill/>
            <a:miter lim="800000"/>
            <a:headEnd/>
            <a:tailEnd/>
          </a:ln>
        </p:spPr>
        <p:txBody>
          <a:bodyPr>
            <a:spAutoFit/>
          </a:bodyPr>
          <a:lstStyle/>
          <a:p>
            <a:r>
              <a:rPr lang="en-US"/>
              <a:t>A</a:t>
            </a:r>
          </a:p>
        </p:txBody>
      </p:sp>
      <p:sp>
        <p:nvSpPr>
          <p:cNvPr id="2076" name="TextBox 24"/>
          <p:cNvSpPr txBox="1">
            <a:spLocks noChangeArrowheads="1"/>
          </p:cNvSpPr>
          <p:nvPr/>
        </p:nvSpPr>
        <p:spPr bwMode="auto">
          <a:xfrm>
            <a:off x="6248400" y="5029200"/>
            <a:ext cx="3048000" cy="369888"/>
          </a:xfrm>
          <a:prstGeom prst="rect">
            <a:avLst/>
          </a:prstGeom>
          <a:noFill/>
          <a:ln w="9525">
            <a:noFill/>
            <a:miter lim="800000"/>
            <a:headEnd/>
            <a:tailEnd/>
          </a:ln>
        </p:spPr>
        <p:txBody>
          <a:bodyPr>
            <a:spAutoFit/>
          </a:bodyPr>
          <a:lstStyle/>
          <a:p>
            <a:r>
              <a:rPr lang="en-US"/>
              <a:t>A</a:t>
            </a:r>
          </a:p>
        </p:txBody>
      </p:sp>
      <p:sp>
        <p:nvSpPr>
          <p:cNvPr id="2077" name="TextBox 25"/>
          <p:cNvSpPr txBox="1">
            <a:spLocks noChangeArrowheads="1"/>
          </p:cNvSpPr>
          <p:nvPr/>
        </p:nvSpPr>
        <p:spPr bwMode="auto">
          <a:xfrm>
            <a:off x="2590800" y="533400"/>
            <a:ext cx="2743200" cy="369888"/>
          </a:xfrm>
          <a:prstGeom prst="rect">
            <a:avLst/>
          </a:prstGeom>
          <a:noFill/>
          <a:ln w="9525">
            <a:noFill/>
            <a:miter lim="800000"/>
            <a:headEnd/>
            <a:tailEnd/>
          </a:ln>
        </p:spPr>
        <p:txBody>
          <a:bodyPr>
            <a:spAutoFit/>
          </a:bodyPr>
          <a:lstStyle/>
          <a:p>
            <a:r>
              <a:rPr lang="en-US">
                <a:solidFill>
                  <a:srgbClr val="FF0000"/>
                </a:solidFill>
              </a:rPr>
              <a:t>Old Textbook</a:t>
            </a:r>
          </a:p>
        </p:txBody>
      </p:sp>
      <p:sp>
        <p:nvSpPr>
          <p:cNvPr id="2078" name="TextBox 26"/>
          <p:cNvSpPr txBox="1">
            <a:spLocks noChangeArrowheads="1"/>
          </p:cNvSpPr>
          <p:nvPr/>
        </p:nvSpPr>
        <p:spPr bwMode="auto">
          <a:xfrm>
            <a:off x="5791200" y="533400"/>
            <a:ext cx="2209800" cy="369888"/>
          </a:xfrm>
          <a:prstGeom prst="rect">
            <a:avLst/>
          </a:prstGeom>
          <a:noFill/>
          <a:ln w="9525">
            <a:noFill/>
            <a:miter lim="800000"/>
            <a:headEnd/>
            <a:tailEnd/>
          </a:ln>
        </p:spPr>
        <p:txBody>
          <a:bodyPr>
            <a:spAutoFit/>
          </a:bodyPr>
          <a:lstStyle/>
          <a:p>
            <a:r>
              <a:rPr lang="en-US">
                <a:solidFill>
                  <a:srgbClr val="FF0000"/>
                </a:solidFill>
              </a:rPr>
              <a:t>New Textbook</a:t>
            </a:r>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Title 1"/>
          <p:cNvSpPr>
            <a:spLocks noGrp="1"/>
          </p:cNvSpPr>
          <p:nvPr>
            <p:ph type="title"/>
          </p:nvPr>
        </p:nvSpPr>
        <p:spPr/>
        <p:txBody>
          <a:bodyPr/>
          <a:lstStyle/>
          <a:p>
            <a:pPr algn="ctr">
              <a:defRPr/>
            </a:pPr>
            <a:r>
              <a:rPr lang="en-US" sz="6000" b="1" dirty="0" smtClean="0">
                <a:effectLst>
                  <a:outerShdw blurRad="38100" dist="38100" dir="2700000" algn="tl">
                    <a:srgbClr val="000000">
                      <a:alpha val="43137"/>
                    </a:srgbClr>
                  </a:outerShdw>
                </a:effectLst>
              </a:rPr>
              <a:t>Lined Venn Diagram</a:t>
            </a:r>
          </a:p>
        </p:txBody>
      </p:sp>
      <p:sp>
        <p:nvSpPr>
          <p:cNvPr id="107523" name="Content Placeholder 2"/>
          <p:cNvSpPr>
            <a:spLocks noGrp="1"/>
          </p:cNvSpPr>
          <p:nvPr>
            <p:ph idx="1"/>
          </p:nvPr>
        </p:nvSpPr>
        <p:spPr/>
        <p:txBody>
          <a:bodyPr/>
          <a:lstStyle/>
          <a:p>
            <a:r>
              <a:rPr lang="en-US" smtClean="0"/>
              <a:t>Thoughts?</a:t>
            </a:r>
          </a:p>
          <a:p>
            <a:r>
              <a:rPr lang="en-US" smtClean="0"/>
              <a:t>Marzano Strategies?</a:t>
            </a:r>
          </a:p>
          <a:p>
            <a:r>
              <a:rPr lang="en-US" smtClean="0"/>
              <a:t>How can you use the lined Venn in your classroom?</a:t>
            </a:r>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eaLnBrk="1" hangingPunct="1">
              <a:defRPr/>
            </a:pPr>
            <a:r>
              <a:rPr lang="en-US" b="1" dirty="0" smtClean="0">
                <a:effectLst>
                  <a:outerShdw blurRad="38100" dist="38100" dir="2700000" algn="tl">
                    <a:srgbClr val="000000">
                      <a:alpha val="43137"/>
                    </a:srgbClr>
                  </a:outerShdw>
                </a:effectLst>
              </a:rPr>
              <a:t>Identifying Similarities and Differences</a:t>
            </a:r>
            <a:endParaRPr lang="en-US" b="1" dirty="0">
              <a:effectLst>
                <a:outerShdw blurRad="38100" dist="38100" dir="2700000" algn="tl">
                  <a:srgbClr val="000000">
                    <a:alpha val="43137"/>
                  </a:srgbClr>
                </a:outerShdw>
              </a:effectLst>
            </a:endParaRPr>
          </a:p>
        </p:txBody>
      </p:sp>
      <p:sp>
        <p:nvSpPr>
          <p:cNvPr id="66563" name="Content Placeholder 2"/>
          <p:cNvSpPr>
            <a:spLocks noGrp="1"/>
          </p:cNvSpPr>
          <p:nvPr>
            <p:ph idx="1"/>
          </p:nvPr>
        </p:nvSpPr>
        <p:spPr/>
        <p:txBody>
          <a:bodyPr/>
          <a:lstStyle/>
          <a:p>
            <a:pPr eaLnBrk="1" hangingPunct="1">
              <a:defRPr/>
            </a:pPr>
            <a:r>
              <a:rPr lang="en-US" sz="2800" b="1" u="sng" dirty="0" smtClean="0">
                <a:effectLst>
                  <a:outerShdw blurRad="38100" dist="38100" dir="2700000" algn="tl">
                    <a:srgbClr val="000000">
                      <a:alpha val="43137"/>
                    </a:srgbClr>
                  </a:outerShdw>
                </a:effectLst>
              </a:rPr>
              <a:t>Initial Assessment</a:t>
            </a:r>
          </a:p>
          <a:p>
            <a:pPr eaLnBrk="1" hangingPunct="1">
              <a:defRPr/>
            </a:pPr>
            <a:r>
              <a:rPr lang="en-US" sz="2800" dirty="0" smtClean="0"/>
              <a:t>What percentage gain have students averaged through use of this strategy?</a:t>
            </a:r>
          </a:p>
          <a:p>
            <a:pPr eaLnBrk="1" hangingPunct="1">
              <a:defRPr/>
            </a:pPr>
            <a:r>
              <a:rPr lang="en-US" sz="2800" dirty="0" smtClean="0"/>
              <a:t>Can I give specific examples of this strategy in action?</a:t>
            </a:r>
          </a:p>
          <a:p>
            <a:pPr eaLnBrk="1" hangingPunct="1">
              <a:defRPr/>
            </a:pPr>
            <a:r>
              <a:rPr lang="en-US" sz="2800" dirty="0" smtClean="0"/>
              <a:t>Have I ever used this strategy in my classroom?</a:t>
            </a:r>
          </a:p>
          <a:p>
            <a:pPr eaLnBrk="1" hangingPunct="1">
              <a:defRPr/>
            </a:pPr>
            <a:r>
              <a:rPr lang="en-US" sz="2800" dirty="0" smtClean="0"/>
              <a:t>Was the use of this strategy INTENTIONAL?</a:t>
            </a:r>
          </a:p>
          <a:p>
            <a:pPr eaLnBrk="1" hangingPunct="1">
              <a:defRPr/>
            </a:pPr>
            <a:r>
              <a:rPr lang="en-US" sz="2800" dirty="0" smtClean="0"/>
              <a:t>What else do I already know about this strategy?</a:t>
            </a:r>
          </a:p>
        </p:txBody>
      </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8" name="Rectangle 4"/>
          <p:cNvSpPr>
            <a:spLocks noGrp="1" noChangeArrowheads="1"/>
          </p:cNvSpPr>
          <p:nvPr>
            <p:ph type="body" idx="1"/>
            <p:custDataLst>
              <p:tags r:id="rId1"/>
            </p:custDataLst>
          </p:nvPr>
        </p:nvSpPr>
        <p:spPr>
          <a:xfrm>
            <a:off x="228600" y="1676400"/>
            <a:ext cx="8686800" cy="4483100"/>
          </a:xfrm>
        </p:spPr>
        <p:txBody>
          <a:bodyPr anchor="ctr"/>
          <a:lstStyle/>
          <a:p>
            <a:pPr marL="25400" indent="0" eaLnBrk="1" hangingPunct="1">
              <a:tabLst>
                <a:tab pos="876300" algn="l"/>
              </a:tabLst>
            </a:pPr>
            <a:r>
              <a:rPr lang="en-US" smtClean="0"/>
              <a:t>The brain seeks </a:t>
            </a:r>
            <a:r>
              <a:rPr lang="en-US" smtClean="0">
                <a:solidFill>
                  <a:srgbClr val="FF3300"/>
                </a:solidFill>
              </a:rPr>
              <a:t>patterns</a:t>
            </a:r>
            <a:r>
              <a:rPr lang="en-US" smtClean="0"/>
              <a:t>, </a:t>
            </a:r>
            <a:r>
              <a:rPr lang="en-US" smtClean="0">
                <a:solidFill>
                  <a:srgbClr val="FF3300"/>
                </a:solidFill>
              </a:rPr>
              <a:t>connections</a:t>
            </a:r>
            <a:r>
              <a:rPr lang="en-US" smtClean="0"/>
              <a:t>, and </a:t>
            </a:r>
            <a:r>
              <a:rPr lang="en-US" smtClean="0">
                <a:solidFill>
                  <a:srgbClr val="FF3300"/>
                </a:solidFill>
              </a:rPr>
              <a:t>relationships</a:t>
            </a:r>
            <a:r>
              <a:rPr lang="en-US" smtClean="0"/>
              <a:t> between and among prior and new learning. (BACKGROUND KNOWLEDGE)</a:t>
            </a:r>
          </a:p>
          <a:p>
            <a:pPr marL="25400" indent="0" eaLnBrk="1" hangingPunct="1">
              <a:tabLst>
                <a:tab pos="876300" algn="l"/>
              </a:tabLst>
            </a:pPr>
            <a:r>
              <a:rPr lang="en-US" smtClean="0"/>
              <a:t>The ability to break a concept into its similar and dissimilar characteristics allows students to understand and often solve complex problems by analyzing them in a more simple way.</a:t>
            </a:r>
          </a:p>
        </p:txBody>
      </p:sp>
      <p:sp>
        <p:nvSpPr>
          <p:cNvPr id="41989" name="Rectangle 5"/>
          <p:cNvSpPr>
            <a:spLocks noGrp="1" noChangeArrowheads="1"/>
          </p:cNvSpPr>
          <p:nvPr>
            <p:ph type="title"/>
            <p:custDataLst>
              <p:tags r:id="rId2"/>
            </p:custDataLst>
          </p:nvPr>
        </p:nvSpPr>
        <p:spPr>
          <a:xfrm>
            <a:off x="381000" y="0"/>
            <a:ext cx="8534400" cy="1981200"/>
          </a:xfrm>
        </p:spPr>
        <p:txBody>
          <a:bodyPr/>
          <a:lstStyle/>
          <a:p>
            <a:pPr marL="25400" algn="ctr" eaLnBrk="1" hangingPunct="1">
              <a:tabLst>
                <a:tab pos="1270000" algn="l"/>
              </a:tabLst>
              <a:defRPr/>
            </a:pPr>
            <a:r>
              <a:rPr lang="en-US" b="1" dirty="0" smtClean="0">
                <a:solidFill>
                  <a:schemeClr val="hlink"/>
                </a:solidFill>
                <a:effectLst>
                  <a:outerShdw blurRad="38100" dist="38100" dir="2700000" algn="tl">
                    <a:srgbClr val="C0C0C0"/>
                  </a:outerShdw>
                </a:effectLst>
              </a:rPr>
              <a:t>Best Practice #1</a:t>
            </a:r>
            <a:r>
              <a:rPr lang="en-US" b="1" dirty="0" smtClean="0">
                <a:effectLst>
                  <a:outerShdw blurRad="38100" dist="38100" dir="2700000" algn="tl">
                    <a:srgbClr val="C0C0C0"/>
                  </a:outerShdw>
                </a:effectLst>
              </a:rPr>
              <a:t/>
            </a:r>
            <a:br>
              <a:rPr lang="en-US" b="1" dirty="0" smtClean="0">
                <a:effectLst>
                  <a:outerShdw blurRad="38100" dist="38100" dir="2700000" algn="tl">
                    <a:srgbClr val="C0C0C0"/>
                  </a:outerShdw>
                </a:effectLst>
              </a:rPr>
            </a:br>
            <a:r>
              <a:rPr lang="en-US" b="1" dirty="0" smtClean="0">
                <a:effectLst>
                  <a:outerShdw blurRad="38100" dist="38100" dir="2700000" algn="tl">
                    <a:srgbClr val="C0C0C0"/>
                  </a:outerShdw>
                </a:effectLst>
              </a:rPr>
              <a:t>Finding </a:t>
            </a:r>
            <a:r>
              <a:rPr lang="en-US" b="1" dirty="0" smtClean="0">
                <a:solidFill>
                  <a:srgbClr val="FF3300"/>
                </a:solidFill>
                <a:effectLst>
                  <a:outerShdw blurRad="38100" dist="38100" dir="2700000" algn="tl">
                    <a:srgbClr val="C0C0C0"/>
                  </a:outerShdw>
                </a:effectLst>
              </a:rPr>
              <a:t>Similarities</a:t>
            </a:r>
            <a:r>
              <a:rPr lang="en-US" b="1" dirty="0" smtClean="0">
                <a:effectLst>
                  <a:outerShdw blurRad="38100" dist="38100" dir="2700000" algn="tl">
                    <a:srgbClr val="C0C0C0"/>
                  </a:outerShdw>
                </a:effectLst>
              </a:rPr>
              <a:t> and </a:t>
            </a:r>
            <a:r>
              <a:rPr lang="en-US" b="1" dirty="0" smtClean="0">
                <a:solidFill>
                  <a:srgbClr val="FF3300"/>
                </a:solidFill>
                <a:effectLst>
                  <a:outerShdw blurRad="38100" dist="38100" dir="2700000" algn="tl">
                    <a:srgbClr val="C0C0C0"/>
                  </a:outerShdw>
                </a:effectLst>
              </a:rPr>
              <a:t>Differences</a:t>
            </a:r>
          </a:p>
        </p:txBody>
      </p:sp>
      <p:sp>
        <p:nvSpPr>
          <p:cNvPr id="4" name="Rectangle 3"/>
          <p:cNvSpPr/>
          <p:nvPr>
            <p:custDataLst>
              <p:tags r:id="rId3"/>
            </p:custDataLst>
          </p:nvPr>
        </p:nvSpPr>
        <p:spPr>
          <a:xfrm>
            <a:off x="3733800" y="5638800"/>
            <a:ext cx="1569661" cy="923330"/>
          </a:xfrm>
          <a:prstGeom prst="rect">
            <a:avLst/>
          </a:prstGeom>
          <a:noFill/>
        </p:spPr>
        <p:txBody>
          <a:bodyPr wrap="none">
            <a:spAutoFit/>
          </a:bodyPr>
          <a:lstStyle/>
          <a:p>
            <a:pPr algn="ctr">
              <a:defRPr/>
            </a:pPr>
            <a:r>
              <a:rPr lang="en-US"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charset="0"/>
                <a:cs typeface="Arial" charset="0"/>
              </a:rPr>
              <a:t>45%</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withEffect">
                                  <p:stCondLst>
                                    <p:cond delay="0"/>
                                  </p:stCondLst>
                                  <p:childTnLst>
                                    <p:set>
                                      <p:cBhvr>
                                        <p:cTn id="6" dur="1" fill="hold">
                                          <p:stCondLst>
                                            <p:cond delay="0"/>
                                          </p:stCondLst>
                                        </p:cTn>
                                        <p:tgtEl>
                                          <p:spTgt spid="41989"/>
                                        </p:tgtEl>
                                        <p:attrNameLst>
                                          <p:attrName>style.visibility</p:attrName>
                                        </p:attrNameLst>
                                      </p:cBhvr>
                                      <p:to>
                                        <p:strVal val="visible"/>
                                      </p:to>
                                    </p:set>
                                    <p:anim calcmode="lin" valueType="num">
                                      <p:cBhvr>
                                        <p:cTn id="7" dur="1000" fill="hold"/>
                                        <p:tgtEl>
                                          <p:spTgt spid="41989"/>
                                        </p:tgtEl>
                                        <p:attrNameLst>
                                          <p:attrName>ppt_w</p:attrName>
                                        </p:attrNameLst>
                                      </p:cBhvr>
                                      <p:tavLst>
                                        <p:tav tm="0">
                                          <p:val>
                                            <p:fltVal val="0"/>
                                          </p:val>
                                        </p:tav>
                                        <p:tav tm="100000">
                                          <p:val>
                                            <p:strVal val="#ppt_w"/>
                                          </p:val>
                                        </p:tav>
                                      </p:tavLst>
                                    </p:anim>
                                    <p:anim calcmode="lin" valueType="num">
                                      <p:cBhvr>
                                        <p:cTn id="8" dur="1000" fill="hold"/>
                                        <p:tgtEl>
                                          <p:spTgt spid="41989"/>
                                        </p:tgtEl>
                                        <p:attrNameLst>
                                          <p:attrName>ppt_h</p:attrName>
                                        </p:attrNameLst>
                                      </p:cBhvr>
                                      <p:tavLst>
                                        <p:tav tm="0">
                                          <p:val>
                                            <p:strVal val="#ppt_h"/>
                                          </p:val>
                                        </p:tav>
                                        <p:tav tm="100000">
                                          <p:val>
                                            <p:strVal val="#ppt_h"/>
                                          </p:val>
                                        </p:tav>
                                      </p:tavLst>
                                    </p:anim>
                                  </p:childTnLst>
                                </p:cTn>
                              </p:par>
                            </p:childTnLst>
                          </p:cTn>
                        </p:par>
                        <p:par>
                          <p:cTn id="9" fill="hold">
                            <p:stCondLst>
                              <p:cond delay="1000"/>
                            </p:stCondLst>
                            <p:childTnLst>
                              <p:par>
                                <p:cTn id="10" presetID="9" presetClass="entr" presetSubtype="0" fill="hold" grpId="0" nodeType="afterEffect">
                                  <p:stCondLst>
                                    <p:cond delay="0"/>
                                  </p:stCondLst>
                                  <p:childTnLst>
                                    <p:set>
                                      <p:cBhvr>
                                        <p:cTn id="11" dur="1" fill="hold">
                                          <p:stCondLst>
                                            <p:cond delay="0"/>
                                          </p:stCondLst>
                                        </p:cTn>
                                        <p:tgtEl>
                                          <p:spTgt spid="41988">
                                            <p:txEl>
                                              <p:pRg st="0" end="0"/>
                                            </p:txEl>
                                          </p:spTgt>
                                        </p:tgtEl>
                                        <p:attrNameLst>
                                          <p:attrName>style.visibility</p:attrName>
                                        </p:attrNameLst>
                                      </p:cBhvr>
                                      <p:to>
                                        <p:strVal val="visible"/>
                                      </p:to>
                                    </p:set>
                                    <p:animEffect transition="in" filter="dissolve">
                                      <p:cBhvr>
                                        <p:cTn id="12" dur="500"/>
                                        <p:tgtEl>
                                          <p:spTgt spid="41988">
                                            <p:txEl>
                                              <p:pRg st="0" end="0"/>
                                            </p:txEl>
                                          </p:spTgt>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41988">
                                            <p:txEl>
                                              <p:pRg st="1" end="1"/>
                                            </p:txEl>
                                          </p:spTgt>
                                        </p:tgtEl>
                                        <p:attrNameLst>
                                          <p:attrName>style.visibility</p:attrName>
                                        </p:attrNameLst>
                                      </p:cBhvr>
                                      <p:to>
                                        <p:strVal val="visible"/>
                                      </p:to>
                                    </p:set>
                                    <p:animEffect transition="in" filter="dissolve">
                                      <p:cBhvr>
                                        <p:cTn id="15" dur="500"/>
                                        <p:tgtEl>
                                          <p:spTgt spid="4198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8" grpId="0" build="p" bldLvl="5" autoUpdateAnimBg="0"/>
      <p:bldP spid="41989" grpId="0"/>
    </p:bldLst>
  </p:timing>
</p:sld>
</file>

<file path=ppt/slides/slide10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0594" name="Rectangle 2"/>
          <p:cNvSpPr>
            <a:spLocks noChangeArrowheads="1"/>
          </p:cNvSpPr>
          <p:nvPr/>
        </p:nvSpPr>
        <p:spPr bwMode="auto">
          <a:xfrm>
            <a:off x="0" y="0"/>
            <a:ext cx="9144000" cy="6858000"/>
          </a:xfrm>
          <a:prstGeom prst="rect">
            <a:avLst/>
          </a:prstGeom>
          <a:solidFill>
            <a:srgbClr val="FFFFCC"/>
          </a:solidFill>
          <a:ln w="9525">
            <a:solidFill>
              <a:schemeClr val="tx1"/>
            </a:solidFill>
            <a:miter lim="800000"/>
            <a:headEnd/>
            <a:tailEnd/>
          </a:ln>
        </p:spPr>
        <p:txBody>
          <a:bodyPr wrap="none" anchor="ctr"/>
          <a:lstStyle/>
          <a:p>
            <a:endParaRPr lang="en-US"/>
          </a:p>
        </p:txBody>
      </p:sp>
      <p:sp>
        <p:nvSpPr>
          <p:cNvPr id="110595" name="Rectangle 3"/>
          <p:cNvSpPr>
            <a:spLocks noChangeArrowheads="1"/>
          </p:cNvSpPr>
          <p:nvPr/>
        </p:nvSpPr>
        <p:spPr bwMode="auto">
          <a:xfrm>
            <a:off x="0" y="2133600"/>
            <a:ext cx="9144000" cy="1600200"/>
          </a:xfrm>
          <a:prstGeom prst="rect">
            <a:avLst/>
          </a:prstGeom>
          <a:solidFill>
            <a:schemeClr val="accent2"/>
          </a:solidFill>
          <a:ln w="57150">
            <a:solidFill>
              <a:schemeClr val="tx1"/>
            </a:solidFill>
            <a:miter lim="800000"/>
            <a:headEnd/>
            <a:tailEnd/>
          </a:ln>
        </p:spPr>
        <p:txBody>
          <a:bodyPr wrap="none" anchor="ctr"/>
          <a:lstStyle/>
          <a:p>
            <a:pPr algn="ctr"/>
            <a:r>
              <a:rPr lang="en-US"/>
              <a:t>c</a:t>
            </a:r>
          </a:p>
        </p:txBody>
      </p:sp>
      <p:sp>
        <p:nvSpPr>
          <p:cNvPr id="110596" name="Oval 4"/>
          <p:cNvSpPr>
            <a:spLocks noChangeArrowheads="1"/>
          </p:cNvSpPr>
          <p:nvPr/>
        </p:nvSpPr>
        <p:spPr bwMode="auto">
          <a:xfrm>
            <a:off x="4114800" y="2362200"/>
            <a:ext cx="1143000" cy="990600"/>
          </a:xfrm>
          <a:prstGeom prst="ellipse">
            <a:avLst/>
          </a:prstGeom>
          <a:solidFill>
            <a:schemeClr val="accent1"/>
          </a:solidFill>
          <a:ln w="9525">
            <a:solidFill>
              <a:schemeClr val="tx1"/>
            </a:solidFill>
            <a:round/>
            <a:headEnd/>
            <a:tailEnd/>
          </a:ln>
        </p:spPr>
        <p:txBody>
          <a:bodyPr wrap="none" anchor="ctr"/>
          <a:lstStyle/>
          <a:p>
            <a:pPr algn="ctr"/>
            <a:endParaRPr lang="en-US">
              <a:latin typeface="Times New Roman" pitchFamily="18" charset="0"/>
            </a:endParaRPr>
          </a:p>
        </p:txBody>
      </p:sp>
      <p:sp>
        <p:nvSpPr>
          <p:cNvPr id="110597" name="Text Box 5"/>
          <p:cNvSpPr txBox="1">
            <a:spLocks noChangeArrowheads="1"/>
          </p:cNvSpPr>
          <p:nvPr/>
        </p:nvSpPr>
        <p:spPr bwMode="auto">
          <a:xfrm>
            <a:off x="76200" y="2286000"/>
            <a:ext cx="4038600" cy="1465263"/>
          </a:xfrm>
          <a:prstGeom prst="rect">
            <a:avLst/>
          </a:prstGeom>
          <a:noFill/>
          <a:ln w="9525">
            <a:noFill/>
            <a:miter lim="800000"/>
            <a:headEnd/>
            <a:tailEnd/>
          </a:ln>
        </p:spPr>
        <p:txBody>
          <a:bodyPr>
            <a:spAutoFit/>
          </a:bodyPr>
          <a:lstStyle/>
          <a:p>
            <a:r>
              <a:rPr lang="en-US" sz="3600" b="1">
                <a:solidFill>
                  <a:srgbClr val="FFFF00"/>
                </a:solidFill>
                <a:latin typeface="Times New Roman" pitchFamily="18" charset="0"/>
              </a:rPr>
              <a:t>Comparing</a:t>
            </a:r>
          </a:p>
          <a:p>
            <a:endParaRPr lang="en-US" sz="3600" b="1">
              <a:solidFill>
                <a:srgbClr val="FFFF00"/>
              </a:solidFill>
              <a:latin typeface="Times New Roman" pitchFamily="18" charset="0"/>
            </a:endParaRPr>
          </a:p>
        </p:txBody>
      </p:sp>
      <p:sp>
        <p:nvSpPr>
          <p:cNvPr id="110598" name="Oval 6"/>
          <p:cNvSpPr>
            <a:spLocks noChangeArrowheads="1"/>
          </p:cNvSpPr>
          <p:nvPr/>
        </p:nvSpPr>
        <p:spPr bwMode="auto">
          <a:xfrm>
            <a:off x="4876800" y="2362200"/>
            <a:ext cx="1143000" cy="990600"/>
          </a:xfrm>
          <a:prstGeom prst="ellipse">
            <a:avLst/>
          </a:prstGeom>
          <a:solidFill>
            <a:schemeClr val="folHlink"/>
          </a:solidFill>
          <a:ln w="38100">
            <a:solidFill>
              <a:schemeClr val="tx1"/>
            </a:solidFill>
            <a:round/>
            <a:headEnd/>
            <a:tailEnd/>
          </a:ln>
        </p:spPr>
        <p:txBody>
          <a:bodyPr wrap="none" anchor="ctr"/>
          <a:lstStyle/>
          <a:p>
            <a:pPr algn="ctr"/>
            <a:endParaRPr lang="en-US">
              <a:latin typeface="Times New Roman" pitchFamily="18" charset="0"/>
            </a:endParaRPr>
          </a:p>
        </p:txBody>
      </p:sp>
      <p:sp>
        <p:nvSpPr>
          <p:cNvPr id="235527" name="Oval 7"/>
          <p:cNvSpPr>
            <a:spLocks noChangeArrowheads="1"/>
          </p:cNvSpPr>
          <p:nvPr/>
        </p:nvSpPr>
        <p:spPr bwMode="auto">
          <a:xfrm>
            <a:off x="4114800" y="2362200"/>
            <a:ext cx="1143000" cy="990600"/>
          </a:xfrm>
          <a:prstGeom prst="ellipse">
            <a:avLst/>
          </a:prstGeom>
          <a:noFill/>
          <a:ln w="38100">
            <a:solidFill>
              <a:schemeClr val="tx1"/>
            </a:solidFill>
            <a:round/>
            <a:headEnd/>
            <a:tailEnd/>
          </a:ln>
        </p:spPr>
        <p:txBody>
          <a:bodyPr wrap="none" anchor="ctr"/>
          <a:lstStyle/>
          <a:p>
            <a:pPr algn="ctr"/>
            <a:endParaRPr lang="en-US">
              <a:latin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35527"/>
                                        </p:tgtEl>
                                        <p:attrNameLst>
                                          <p:attrName>style.visibility</p:attrName>
                                        </p:attrNameLst>
                                      </p:cBhvr>
                                      <p:to>
                                        <p:strVal val="visible"/>
                                      </p:to>
                                    </p:set>
                                    <p:animEffect transition="in" filter="dissolve">
                                      <p:cBhvr>
                                        <p:cTn id="7" dur="500"/>
                                        <p:tgtEl>
                                          <p:spTgt spid="2355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27" grpId="0" animBg="1"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1618" name="Rectangle 2"/>
          <p:cNvSpPr>
            <a:spLocks noChangeArrowheads="1"/>
          </p:cNvSpPr>
          <p:nvPr/>
        </p:nvSpPr>
        <p:spPr bwMode="auto">
          <a:xfrm>
            <a:off x="0" y="0"/>
            <a:ext cx="9144000" cy="6858000"/>
          </a:xfrm>
          <a:prstGeom prst="rect">
            <a:avLst/>
          </a:prstGeom>
          <a:solidFill>
            <a:srgbClr val="FFFFCC"/>
          </a:solidFill>
          <a:ln w="9525" algn="ctr">
            <a:noFill/>
            <a:round/>
            <a:headEnd/>
            <a:tailEnd/>
          </a:ln>
        </p:spPr>
        <p:txBody>
          <a:bodyPr>
            <a:spAutoFit/>
          </a:bodyPr>
          <a:lstStyle/>
          <a:p>
            <a:endParaRPr lang="en-US"/>
          </a:p>
        </p:txBody>
      </p:sp>
      <p:sp>
        <p:nvSpPr>
          <p:cNvPr id="4" name="TextBox 3"/>
          <p:cNvSpPr txBox="1"/>
          <p:nvPr/>
        </p:nvSpPr>
        <p:spPr>
          <a:xfrm>
            <a:off x="0" y="228600"/>
            <a:ext cx="9144000" cy="2678113"/>
          </a:xfrm>
          <a:prstGeom prst="rect">
            <a:avLst/>
          </a:prstGeom>
          <a:noFill/>
        </p:spPr>
        <p:txBody>
          <a:bodyPr>
            <a:spAutoFit/>
          </a:bodyPr>
          <a:lstStyle/>
          <a:p>
            <a:pPr>
              <a:defRPr/>
            </a:pPr>
            <a:r>
              <a:rPr lang="en-US" dirty="0">
                <a:solidFill>
                  <a:schemeClr val="accent2">
                    <a:lumMod val="50000"/>
                  </a:schemeClr>
                </a:solidFill>
                <a:latin typeface="Arial" charset="0"/>
                <a:cs typeface="Arial" charset="0"/>
              </a:rPr>
              <a:t>Explicitly teaching the thinking higher level tasks demand</a:t>
            </a:r>
          </a:p>
          <a:p>
            <a:pPr>
              <a:defRPr/>
            </a:pPr>
            <a:endParaRPr lang="en-US" dirty="0">
              <a:solidFill>
                <a:schemeClr val="accent2">
                  <a:lumMod val="50000"/>
                </a:schemeClr>
              </a:solidFill>
              <a:latin typeface="Arial" charset="0"/>
              <a:cs typeface="Arial" charset="0"/>
            </a:endParaRPr>
          </a:p>
          <a:p>
            <a:pPr>
              <a:defRPr/>
            </a:pPr>
            <a:r>
              <a:rPr lang="en-US" dirty="0">
                <a:solidFill>
                  <a:schemeClr val="accent2">
                    <a:lumMod val="50000"/>
                  </a:schemeClr>
                </a:solidFill>
                <a:latin typeface="Arial" charset="0"/>
                <a:cs typeface="Arial" charset="0"/>
              </a:rPr>
              <a:t>Comparing	</a:t>
            </a:r>
          </a:p>
          <a:p>
            <a:pPr>
              <a:defRPr/>
            </a:pPr>
            <a:r>
              <a:rPr lang="en-US" dirty="0">
                <a:solidFill>
                  <a:schemeClr val="accent2">
                    <a:lumMod val="50000"/>
                  </a:schemeClr>
                </a:solidFill>
                <a:latin typeface="Arial" charset="0"/>
                <a:cs typeface="Arial" charset="0"/>
              </a:rPr>
              <a:t>	Sentence Stems</a:t>
            </a:r>
          </a:p>
          <a:p>
            <a:pPr>
              <a:defRPr/>
            </a:pPr>
            <a:r>
              <a:rPr lang="en-US" dirty="0">
                <a:solidFill>
                  <a:schemeClr val="accent2">
                    <a:lumMod val="50000"/>
                  </a:schemeClr>
                </a:solidFill>
                <a:latin typeface="Arial" charset="0"/>
                <a:cs typeface="Arial" charset="0"/>
              </a:rPr>
              <a:t>	Graphic organizers</a:t>
            </a:r>
          </a:p>
        </p:txBody>
      </p:sp>
    </p:spTree>
  </p:cSld>
  <p:clrMapOvr>
    <a:masterClrMapping/>
  </p:clrMapOvr>
  <p:transition/>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2642" name="Rectangle 2"/>
          <p:cNvSpPr>
            <a:spLocks noChangeArrowheads="1"/>
          </p:cNvSpPr>
          <p:nvPr/>
        </p:nvSpPr>
        <p:spPr bwMode="auto">
          <a:xfrm>
            <a:off x="0" y="0"/>
            <a:ext cx="9144000" cy="6858000"/>
          </a:xfrm>
          <a:prstGeom prst="rect">
            <a:avLst/>
          </a:prstGeom>
          <a:solidFill>
            <a:srgbClr val="FFFFCC"/>
          </a:solidFill>
          <a:ln w="9525">
            <a:solidFill>
              <a:schemeClr val="tx1"/>
            </a:solidFill>
            <a:miter lim="800000"/>
            <a:headEnd/>
            <a:tailEnd/>
          </a:ln>
        </p:spPr>
        <p:txBody>
          <a:bodyPr wrap="none" anchor="ctr"/>
          <a:lstStyle/>
          <a:p>
            <a:endParaRPr lang="en-US"/>
          </a:p>
        </p:txBody>
      </p:sp>
      <p:sp>
        <p:nvSpPr>
          <p:cNvPr id="112643" name="Text Box 3"/>
          <p:cNvSpPr txBox="1">
            <a:spLocks noChangeArrowheads="1"/>
          </p:cNvSpPr>
          <p:nvPr/>
        </p:nvSpPr>
        <p:spPr bwMode="auto">
          <a:xfrm>
            <a:off x="76200" y="76200"/>
            <a:ext cx="8991600" cy="7232650"/>
          </a:xfrm>
          <a:prstGeom prst="rect">
            <a:avLst/>
          </a:prstGeom>
          <a:noFill/>
          <a:ln w="9525">
            <a:noFill/>
            <a:miter lim="800000"/>
            <a:headEnd/>
            <a:tailEnd/>
          </a:ln>
        </p:spPr>
        <p:txBody>
          <a:bodyPr>
            <a:spAutoFit/>
          </a:bodyPr>
          <a:lstStyle/>
          <a:p>
            <a:r>
              <a:rPr lang="en-US" sz="3600" b="1" u="sng">
                <a:solidFill>
                  <a:srgbClr val="CC0000"/>
                </a:solidFill>
                <a:latin typeface="Times New Roman" pitchFamily="18" charset="0"/>
              </a:rPr>
              <a:t>A</a:t>
            </a:r>
            <a:r>
              <a:rPr lang="en-US" sz="3600" b="1">
                <a:latin typeface="Times New Roman" pitchFamily="18" charset="0"/>
              </a:rPr>
              <a:t> and </a:t>
            </a:r>
            <a:r>
              <a:rPr lang="en-US" sz="3600" b="1" u="sng">
                <a:solidFill>
                  <a:srgbClr val="CC0000"/>
                </a:solidFill>
                <a:latin typeface="Times New Roman" pitchFamily="18" charset="0"/>
              </a:rPr>
              <a:t>B</a:t>
            </a:r>
            <a:r>
              <a:rPr lang="en-US" sz="3600" b="1">
                <a:latin typeface="Times New Roman" pitchFamily="18" charset="0"/>
              </a:rPr>
              <a:t> are similar because they both</a:t>
            </a:r>
          </a:p>
          <a:p>
            <a:r>
              <a:rPr lang="en-US" sz="3600" b="1">
                <a:latin typeface="Times New Roman" pitchFamily="18" charset="0"/>
              </a:rPr>
              <a:t>	________________</a:t>
            </a:r>
          </a:p>
          <a:p>
            <a:r>
              <a:rPr lang="en-US" sz="3600" b="1">
                <a:latin typeface="Times New Roman" pitchFamily="18" charset="0"/>
              </a:rPr>
              <a:t>	________________</a:t>
            </a:r>
          </a:p>
          <a:p>
            <a:r>
              <a:rPr lang="en-US" sz="3600" b="1">
                <a:latin typeface="Times New Roman" pitchFamily="18" charset="0"/>
              </a:rPr>
              <a:t>	________________</a:t>
            </a:r>
          </a:p>
          <a:p>
            <a:r>
              <a:rPr lang="en-US" sz="3600" b="1" u="sng">
                <a:solidFill>
                  <a:srgbClr val="CC0000"/>
                </a:solidFill>
                <a:latin typeface="Times New Roman" pitchFamily="18" charset="0"/>
              </a:rPr>
              <a:t>A</a:t>
            </a:r>
            <a:r>
              <a:rPr lang="en-US" sz="3600" b="1">
                <a:latin typeface="Times New Roman" pitchFamily="18" charset="0"/>
              </a:rPr>
              <a:t> and </a:t>
            </a:r>
            <a:r>
              <a:rPr lang="en-US" sz="3600" b="1" u="sng">
                <a:solidFill>
                  <a:srgbClr val="CC0000"/>
                </a:solidFill>
                <a:latin typeface="Times New Roman" pitchFamily="18" charset="0"/>
              </a:rPr>
              <a:t>B</a:t>
            </a:r>
            <a:r>
              <a:rPr lang="en-US" sz="3600" b="1">
                <a:latin typeface="Times New Roman" pitchFamily="18" charset="0"/>
              </a:rPr>
              <a:t> are different because </a:t>
            </a:r>
          </a:p>
          <a:p>
            <a:r>
              <a:rPr lang="en-US" sz="3600" b="1">
                <a:latin typeface="Times New Roman" pitchFamily="18" charset="0"/>
              </a:rPr>
              <a:t>	A is __________, but B is ___________.</a:t>
            </a:r>
          </a:p>
          <a:p>
            <a:r>
              <a:rPr lang="en-US" sz="3600" b="1">
                <a:latin typeface="Times New Roman" pitchFamily="18" charset="0"/>
              </a:rPr>
              <a:t>	A is __________, but B is ___________.</a:t>
            </a:r>
          </a:p>
          <a:p>
            <a:r>
              <a:rPr lang="en-US" sz="3600" b="1">
                <a:latin typeface="Times New Roman" pitchFamily="18" charset="0"/>
              </a:rPr>
              <a:t>	A is __________, but B is ___________.</a:t>
            </a:r>
          </a:p>
          <a:p>
            <a:endParaRPr lang="en-US" sz="3600" b="1">
              <a:latin typeface="Times New Roman" pitchFamily="18" charset="0"/>
            </a:endParaRPr>
          </a:p>
        </p:txBody>
      </p:sp>
      <p:sp>
        <p:nvSpPr>
          <p:cNvPr id="112644" name="Text Box 4"/>
          <p:cNvSpPr txBox="1">
            <a:spLocks noChangeArrowheads="1"/>
          </p:cNvSpPr>
          <p:nvPr/>
        </p:nvSpPr>
        <p:spPr bwMode="auto">
          <a:xfrm>
            <a:off x="4114800" y="4495800"/>
            <a:ext cx="2057400" cy="641350"/>
          </a:xfrm>
          <a:prstGeom prst="rect">
            <a:avLst/>
          </a:prstGeom>
          <a:noFill/>
          <a:ln w="9525">
            <a:noFill/>
            <a:miter lim="800000"/>
            <a:headEnd/>
            <a:tailEnd/>
          </a:ln>
        </p:spPr>
        <p:txBody>
          <a:bodyPr>
            <a:spAutoFit/>
          </a:bodyPr>
          <a:lstStyle/>
          <a:p>
            <a:endParaRPr lang="en-US" sz="3600">
              <a:latin typeface="Times New Roman" pitchFamily="18" charset="0"/>
            </a:endParaRPr>
          </a:p>
        </p:txBody>
      </p:sp>
    </p:spTree>
  </p:cSld>
  <p:clrMapOvr>
    <a:masterClrMapping/>
  </p:clrMapOvr>
  <p:transition/>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3666" name="Rectangle 2"/>
          <p:cNvSpPr>
            <a:spLocks noChangeArrowheads="1"/>
          </p:cNvSpPr>
          <p:nvPr/>
        </p:nvSpPr>
        <p:spPr bwMode="auto">
          <a:xfrm>
            <a:off x="0" y="0"/>
            <a:ext cx="9144000" cy="6858000"/>
          </a:xfrm>
          <a:prstGeom prst="rect">
            <a:avLst/>
          </a:prstGeom>
          <a:solidFill>
            <a:srgbClr val="FFFFCC"/>
          </a:solidFill>
          <a:ln w="9525">
            <a:solidFill>
              <a:schemeClr val="tx1"/>
            </a:solidFill>
            <a:miter lim="800000"/>
            <a:headEnd/>
            <a:tailEnd/>
          </a:ln>
        </p:spPr>
        <p:txBody>
          <a:bodyPr wrap="none" anchor="ctr"/>
          <a:lstStyle/>
          <a:p>
            <a:endParaRPr lang="en-US"/>
          </a:p>
        </p:txBody>
      </p:sp>
      <p:sp>
        <p:nvSpPr>
          <p:cNvPr id="113667" name="Text Box 3"/>
          <p:cNvSpPr txBox="1">
            <a:spLocks noChangeArrowheads="1"/>
          </p:cNvSpPr>
          <p:nvPr/>
        </p:nvSpPr>
        <p:spPr bwMode="auto">
          <a:xfrm>
            <a:off x="0" y="0"/>
            <a:ext cx="8839200" cy="7165975"/>
          </a:xfrm>
          <a:prstGeom prst="rect">
            <a:avLst/>
          </a:prstGeom>
          <a:noFill/>
          <a:ln w="9525">
            <a:noFill/>
            <a:miter lim="800000"/>
            <a:headEnd/>
            <a:tailEnd/>
          </a:ln>
        </p:spPr>
        <p:txBody>
          <a:bodyPr>
            <a:spAutoFit/>
          </a:bodyPr>
          <a:lstStyle/>
          <a:p>
            <a:r>
              <a:rPr lang="en-US" sz="3200" b="1" u="sng">
                <a:solidFill>
                  <a:srgbClr val="CC0000"/>
                </a:solidFill>
                <a:latin typeface="Times New Roman" pitchFamily="18" charset="0"/>
              </a:rPr>
              <a:t>Fun</a:t>
            </a:r>
            <a:r>
              <a:rPr lang="en-US" sz="3200" b="1">
                <a:latin typeface="Times New Roman" pitchFamily="18" charset="0"/>
              </a:rPr>
              <a:t> </a:t>
            </a:r>
            <a:r>
              <a:rPr lang="en-US" sz="3200">
                <a:latin typeface="Times New Roman" pitchFamily="18" charset="0"/>
              </a:rPr>
              <a:t>and </a:t>
            </a:r>
            <a:r>
              <a:rPr lang="en-US" sz="3200" b="1" u="sng">
                <a:solidFill>
                  <a:srgbClr val="CC0000"/>
                </a:solidFill>
                <a:latin typeface="Times New Roman" pitchFamily="18" charset="0"/>
              </a:rPr>
              <a:t>Enjoyment</a:t>
            </a:r>
            <a:r>
              <a:rPr lang="en-US" sz="3200" b="1">
                <a:latin typeface="Times New Roman" pitchFamily="18" charset="0"/>
              </a:rPr>
              <a:t> </a:t>
            </a:r>
            <a:r>
              <a:rPr lang="en-US" sz="3200">
                <a:latin typeface="Times New Roman" pitchFamily="18" charset="0"/>
              </a:rPr>
              <a:t> are similar because they both</a:t>
            </a:r>
          </a:p>
          <a:p>
            <a:r>
              <a:rPr lang="en-US" sz="3200">
                <a:latin typeface="Times New Roman" pitchFamily="18" charset="0"/>
              </a:rPr>
              <a:t>	________________.</a:t>
            </a:r>
          </a:p>
          <a:p>
            <a:r>
              <a:rPr lang="en-US" sz="3200">
                <a:latin typeface="Times New Roman" pitchFamily="18" charset="0"/>
              </a:rPr>
              <a:t>	________________.</a:t>
            </a:r>
          </a:p>
          <a:p>
            <a:r>
              <a:rPr lang="en-US" sz="3200">
                <a:latin typeface="Times New Roman" pitchFamily="18" charset="0"/>
              </a:rPr>
              <a:t>	________________.</a:t>
            </a:r>
          </a:p>
          <a:p>
            <a:r>
              <a:rPr lang="en-US" sz="3200" b="1" u="sng">
                <a:solidFill>
                  <a:srgbClr val="CC0000"/>
                </a:solidFill>
                <a:latin typeface="Times New Roman" pitchFamily="18" charset="0"/>
              </a:rPr>
              <a:t>Fun</a:t>
            </a:r>
            <a:r>
              <a:rPr lang="en-US" sz="3200" b="1">
                <a:latin typeface="Times New Roman" pitchFamily="18" charset="0"/>
              </a:rPr>
              <a:t> </a:t>
            </a:r>
            <a:r>
              <a:rPr lang="en-US" sz="3200">
                <a:latin typeface="Times New Roman" pitchFamily="18" charset="0"/>
              </a:rPr>
              <a:t> and </a:t>
            </a:r>
            <a:r>
              <a:rPr lang="en-US" sz="3200" b="1" u="sng">
                <a:solidFill>
                  <a:srgbClr val="CC0000"/>
                </a:solidFill>
                <a:latin typeface="Times New Roman" pitchFamily="18" charset="0"/>
              </a:rPr>
              <a:t>Enjoyment</a:t>
            </a:r>
            <a:r>
              <a:rPr lang="en-US" sz="3200" b="1">
                <a:latin typeface="Times New Roman" pitchFamily="18" charset="0"/>
              </a:rPr>
              <a:t> </a:t>
            </a:r>
            <a:r>
              <a:rPr lang="en-US" sz="3200">
                <a:latin typeface="Times New Roman" pitchFamily="18" charset="0"/>
              </a:rPr>
              <a:t>are different because 	</a:t>
            </a:r>
          </a:p>
          <a:p>
            <a:r>
              <a:rPr lang="en-US" sz="3200" b="1">
                <a:latin typeface="Times New Roman" pitchFamily="18" charset="0"/>
              </a:rPr>
              <a:t>	Fun</a:t>
            </a:r>
            <a:r>
              <a:rPr lang="en-US" sz="3200">
                <a:latin typeface="Times New Roman" pitchFamily="18" charset="0"/>
              </a:rPr>
              <a:t> is ___, but </a:t>
            </a:r>
            <a:r>
              <a:rPr lang="en-US" sz="3200" b="1">
                <a:latin typeface="Times New Roman" pitchFamily="18" charset="0"/>
              </a:rPr>
              <a:t>Enjoyment</a:t>
            </a:r>
            <a:r>
              <a:rPr lang="en-US" sz="3200">
                <a:latin typeface="Times New Roman" pitchFamily="18" charset="0"/>
              </a:rPr>
              <a:t> is ___________.</a:t>
            </a:r>
          </a:p>
          <a:p>
            <a:r>
              <a:rPr lang="en-US" sz="3200" b="1">
                <a:latin typeface="Times New Roman" pitchFamily="18" charset="0"/>
              </a:rPr>
              <a:t>	Fun</a:t>
            </a:r>
            <a:r>
              <a:rPr lang="en-US" sz="3200">
                <a:latin typeface="Times New Roman" pitchFamily="18" charset="0"/>
              </a:rPr>
              <a:t> is____, but </a:t>
            </a:r>
            <a:r>
              <a:rPr lang="en-US" sz="3200" b="1">
                <a:latin typeface="Times New Roman" pitchFamily="18" charset="0"/>
              </a:rPr>
              <a:t>Enjoyment</a:t>
            </a:r>
            <a:r>
              <a:rPr lang="en-US" sz="3200">
                <a:latin typeface="Times New Roman" pitchFamily="18" charset="0"/>
              </a:rPr>
              <a:t> is ___________.</a:t>
            </a:r>
          </a:p>
          <a:p>
            <a:r>
              <a:rPr lang="en-US" sz="3200" b="1">
                <a:latin typeface="Times New Roman" pitchFamily="18" charset="0"/>
              </a:rPr>
              <a:t>	Fun</a:t>
            </a:r>
            <a:r>
              <a:rPr lang="en-US" sz="3200">
                <a:latin typeface="Times New Roman" pitchFamily="18" charset="0"/>
              </a:rPr>
              <a:t> is ____, but </a:t>
            </a:r>
            <a:r>
              <a:rPr lang="en-US" sz="3200" b="1">
                <a:latin typeface="Times New Roman" pitchFamily="18" charset="0"/>
              </a:rPr>
              <a:t>Enjoyment</a:t>
            </a:r>
            <a:r>
              <a:rPr lang="en-US" sz="3200">
                <a:latin typeface="Times New Roman" pitchFamily="18" charset="0"/>
              </a:rPr>
              <a:t> is ___________.</a:t>
            </a:r>
          </a:p>
          <a:p>
            <a:endParaRPr lang="en-US" sz="3200">
              <a:latin typeface="Times New Roman" pitchFamily="18" charset="0"/>
            </a:endParaRPr>
          </a:p>
          <a:p>
            <a:endParaRPr lang="en-US" sz="3200">
              <a:latin typeface="Times New Roman" pitchFamily="18" charset="0"/>
            </a:endParaRPr>
          </a:p>
        </p:txBody>
      </p:sp>
      <p:sp>
        <p:nvSpPr>
          <p:cNvPr id="113668" name="Text Box 4"/>
          <p:cNvSpPr txBox="1">
            <a:spLocks noChangeArrowheads="1"/>
          </p:cNvSpPr>
          <p:nvPr/>
        </p:nvSpPr>
        <p:spPr bwMode="auto">
          <a:xfrm>
            <a:off x="3810000" y="4267200"/>
            <a:ext cx="2057400" cy="579438"/>
          </a:xfrm>
          <a:prstGeom prst="rect">
            <a:avLst/>
          </a:prstGeom>
          <a:noFill/>
          <a:ln w="9525">
            <a:noFill/>
            <a:miter lim="800000"/>
            <a:headEnd/>
            <a:tailEnd/>
          </a:ln>
        </p:spPr>
        <p:txBody>
          <a:bodyPr>
            <a:spAutoFit/>
          </a:bodyPr>
          <a:lstStyle/>
          <a:p>
            <a:endParaRPr lang="en-US" sz="3200">
              <a:latin typeface="Times New Roman" pitchFamily="18" charset="0"/>
            </a:endParaRPr>
          </a:p>
        </p:txBody>
      </p:sp>
    </p:spTree>
  </p:cSld>
  <p:clrMapOvr>
    <a:masterClrMapping/>
  </p:clrMapOvr>
  <p:transition/>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4690" name="Rectangle 2"/>
          <p:cNvSpPr>
            <a:spLocks noChangeArrowheads="1"/>
          </p:cNvSpPr>
          <p:nvPr/>
        </p:nvSpPr>
        <p:spPr bwMode="auto">
          <a:xfrm>
            <a:off x="0" y="0"/>
            <a:ext cx="9144000" cy="6858000"/>
          </a:xfrm>
          <a:prstGeom prst="rect">
            <a:avLst/>
          </a:prstGeom>
          <a:solidFill>
            <a:srgbClr val="FFFFCC"/>
          </a:solidFill>
          <a:ln w="9525">
            <a:solidFill>
              <a:schemeClr val="tx1"/>
            </a:solidFill>
            <a:miter lim="800000"/>
            <a:headEnd/>
            <a:tailEnd/>
          </a:ln>
        </p:spPr>
        <p:txBody>
          <a:bodyPr wrap="none" anchor="ctr"/>
          <a:lstStyle/>
          <a:p>
            <a:endParaRPr lang="en-US"/>
          </a:p>
        </p:txBody>
      </p:sp>
      <p:sp>
        <p:nvSpPr>
          <p:cNvPr id="114691" name="Text Box 3"/>
          <p:cNvSpPr txBox="1">
            <a:spLocks noChangeArrowheads="1"/>
          </p:cNvSpPr>
          <p:nvPr/>
        </p:nvSpPr>
        <p:spPr bwMode="auto">
          <a:xfrm>
            <a:off x="0" y="0"/>
            <a:ext cx="8839200" cy="5886450"/>
          </a:xfrm>
          <a:prstGeom prst="rect">
            <a:avLst/>
          </a:prstGeom>
          <a:noFill/>
          <a:ln w="9525">
            <a:noFill/>
            <a:miter lim="800000"/>
            <a:headEnd/>
            <a:tailEnd/>
          </a:ln>
        </p:spPr>
        <p:txBody>
          <a:bodyPr>
            <a:spAutoFit/>
          </a:bodyPr>
          <a:lstStyle/>
          <a:p>
            <a:r>
              <a:rPr lang="en-US" sz="3200" b="1" u="sng">
                <a:solidFill>
                  <a:srgbClr val="CC0000"/>
                </a:solidFill>
                <a:latin typeface="Times New Roman" pitchFamily="18" charset="0"/>
              </a:rPr>
              <a:t>A win</a:t>
            </a:r>
            <a:r>
              <a:rPr lang="en-US" sz="3200" b="1">
                <a:latin typeface="Times New Roman" pitchFamily="18" charset="0"/>
              </a:rPr>
              <a:t> </a:t>
            </a:r>
            <a:r>
              <a:rPr lang="en-US" sz="3200">
                <a:latin typeface="Times New Roman" pitchFamily="18" charset="0"/>
              </a:rPr>
              <a:t>and </a:t>
            </a:r>
            <a:r>
              <a:rPr lang="en-US" sz="3200" u="sng">
                <a:solidFill>
                  <a:srgbClr val="CC0000"/>
                </a:solidFill>
                <a:latin typeface="Times New Roman" pitchFamily="18" charset="0"/>
              </a:rPr>
              <a:t>a </a:t>
            </a:r>
            <a:r>
              <a:rPr lang="en-US" sz="3200" b="1" u="sng">
                <a:solidFill>
                  <a:srgbClr val="CC0000"/>
                </a:solidFill>
                <a:latin typeface="Times New Roman" pitchFamily="18" charset="0"/>
              </a:rPr>
              <a:t>victory</a:t>
            </a:r>
            <a:r>
              <a:rPr lang="en-US" sz="3200">
                <a:latin typeface="Times New Roman" pitchFamily="18" charset="0"/>
              </a:rPr>
              <a:t> are similar because they both</a:t>
            </a:r>
          </a:p>
          <a:p>
            <a:r>
              <a:rPr lang="en-US" sz="3200">
                <a:latin typeface="Times New Roman" pitchFamily="18" charset="0"/>
              </a:rPr>
              <a:t>	________________.</a:t>
            </a:r>
          </a:p>
          <a:p>
            <a:r>
              <a:rPr lang="en-US" sz="3200">
                <a:latin typeface="Times New Roman" pitchFamily="18" charset="0"/>
              </a:rPr>
              <a:t>	________________.</a:t>
            </a:r>
          </a:p>
          <a:p>
            <a:r>
              <a:rPr lang="en-US" sz="3200">
                <a:latin typeface="Times New Roman" pitchFamily="18" charset="0"/>
              </a:rPr>
              <a:t>	________________.</a:t>
            </a:r>
          </a:p>
          <a:p>
            <a:r>
              <a:rPr lang="en-US" sz="3200" b="1" u="sng">
                <a:solidFill>
                  <a:srgbClr val="CC0000"/>
                </a:solidFill>
                <a:latin typeface="Times New Roman" pitchFamily="18" charset="0"/>
              </a:rPr>
              <a:t>A win</a:t>
            </a:r>
            <a:r>
              <a:rPr lang="en-US" sz="3200" b="1">
                <a:latin typeface="Times New Roman" pitchFamily="18" charset="0"/>
              </a:rPr>
              <a:t> </a:t>
            </a:r>
            <a:r>
              <a:rPr lang="en-US" sz="3200">
                <a:latin typeface="Times New Roman" pitchFamily="18" charset="0"/>
              </a:rPr>
              <a:t> and </a:t>
            </a:r>
            <a:r>
              <a:rPr lang="en-US" sz="3200" b="1" u="sng">
                <a:solidFill>
                  <a:srgbClr val="CC0000"/>
                </a:solidFill>
                <a:latin typeface="Times New Roman" pitchFamily="18" charset="0"/>
              </a:rPr>
              <a:t>a victory</a:t>
            </a:r>
            <a:r>
              <a:rPr lang="en-US" sz="3200" b="1">
                <a:latin typeface="Times New Roman" pitchFamily="18" charset="0"/>
              </a:rPr>
              <a:t> </a:t>
            </a:r>
            <a:r>
              <a:rPr lang="en-US" sz="3200">
                <a:latin typeface="Times New Roman" pitchFamily="18" charset="0"/>
              </a:rPr>
              <a:t>are different because 	</a:t>
            </a:r>
          </a:p>
          <a:p>
            <a:r>
              <a:rPr lang="en-US" sz="3200" b="1">
                <a:latin typeface="Times New Roman" pitchFamily="18" charset="0"/>
              </a:rPr>
              <a:t>	Win</a:t>
            </a:r>
            <a:r>
              <a:rPr lang="en-US" sz="3200">
                <a:latin typeface="Times New Roman" pitchFamily="18" charset="0"/>
              </a:rPr>
              <a:t> is ___,   but </a:t>
            </a:r>
            <a:r>
              <a:rPr lang="en-US" sz="3200" b="1">
                <a:latin typeface="Times New Roman" pitchFamily="18" charset="0"/>
              </a:rPr>
              <a:t>Victory</a:t>
            </a:r>
            <a:r>
              <a:rPr lang="en-US" sz="3200">
                <a:latin typeface="Times New Roman" pitchFamily="18" charset="0"/>
              </a:rPr>
              <a:t> is __________.</a:t>
            </a:r>
          </a:p>
          <a:p>
            <a:r>
              <a:rPr lang="en-US" sz="3200" b="1">
                <a:latin typeface="Times New Roman" pitchFamily="18" charset="0"/>
              </a:rPr>
              <a:t>	</a:t>
            </a:r>
            <a:r>
              <a:rPr lang="en-US" sz="3600" b="1">
                <a:latin typeface="Times New Roman" pitchFamily="18" charset="0"/>
              </a:rPr>
              <a:t>Win</a:t>
            </a:r>
            <a:r>
              <a:rPr lang="en-US" sz="3600">
                <a:latin typeface="Times New Roman" pitchFamily="18" charset="0"/>
              </a:rPr>
              <a:t> is ___,but </a:t>
            </a:r>
            <a:r>
              <a:rPr lang="en-US" sz="3600" b="1">
                <a:latin typeface="Times New Roman" pitchFamily="18" charset="0"/>
              </a:rPr>
              <a:t>Victory</a:t>
            </a:r>
            <a:r>
              <a:rPr lang="en-US" sz="3600">
                <a:latin typeface="Times New Roman" pitchFamily="18" charset="0"/>
              </a:rPr>
              <a:t> is ________.</a:t>
            </a:r>
          </a:p>
          <a:p>
            <a:r>
              <a:rPr lang="en-US" sz="3600">
                <a:latin typeface="Times New Roman" pitchFamily="18" charset="0"/>
              </a:rPr>
              <a:t>	</a:t>
            </a:r>
            <a:r>
              <a:rPr lang="en-US" sz="3600" b="1">
                <a:latin typeface="Times New Roman" pitchFamily="18" charset="0"/>
              </a:rPr>
              <a:t>Win</a:t>
            </a:r>
            <a:r>
              <a:rPr lang="en-US" sz="3600">
                <a:latin typeface="Times New Roman" pitchFamily="18" charset="0"/>
              </a:rPr>
              <a:t> is ___,but </a:t>
            </a:r>
            <a:r>
              <a:rPr lang="en-US" sz="3600" b="1">
                <a:latin typeface="Times New Roman" pitchFamily="18" charset="0"/>
              </a:rPr>
              <a:t>Victory</a:t>
            </a:r>
            <a:r>
              <a:rPr lang="en-US" sz="3600">
                <a:latin typeface="Times New Roman" pitchFamily="18" charset="0"/>
              </a:rPr>
              <a:t> is ________.</a:t>
            </a:r>
          </a:p>
        </p:txBody>
      </p:sp>
      <p:sp>
        <p:nvSpPr>
          <p:cNvPr id="114692" name="Text Box 4"/>
          <p:cNvSpPr txBox="1">
            <a:spLocks noChangeArrowheads="1"/>
          </p:cNvSpPr>
          <p:nvPr/>
        </p:nvSpPr>
        <p:spPr bwMode="auto">
          <a:xfrm>
            <a:off x="3810000" y="4267200"/>
            <a:ext cx="2057400" cy="579438"/>
          </a:xfrm>
          <a:prstGeom prst="rect">
            <a:avLst/>
          </a:prstGeom>
          <a:noFill/>
          <a:ln w="9525">
            <a:noFill/>
            <a:miter lim="800000"/>
            <a:headEnd/>
            <a:tailEnd/>
          </a:ln>
        </p:spPr>
        <p:txBody>
          <a:bodyPr>
            <a:spAutoFit/>
          </a:bodyPr>
          <a:lstStyle/>
          <a:p>
            <a:endParaRPr lang="en-US" sz="3200">
              <a:latin typeface="Times New Roman" pitchFamily="18" charset="0"/>
            </a:endParaRPr>
          </a:p>
        </p:txBody>
      </p:sp>
    </p:spTree>
  </p:cSld>
  <p:clrMapOvr>
    <a:masterClrMapping/>
  </p:clrMapOvr>
  <p:transition/>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5714" name="Rectangle 2"/>
          <p:cNvSpPr>
            <a:spLocks noChangeArrowheads="1"/>
          </p:cNvSpPr>
          <p:nvPr/>
        </p:nvSpPr>
        <p:spPr bwMode="auto">
          <a:xfrm>
            <a:off x="0" y="0"/>
            <a:ext cx="9144000" cy="6858000"/>
          </a:xfrm>
          <a:prstGeom prst="rect">
            <a:avLst/>
          </a:prstGeom>
          <a:solidFill>
            <a:srgbClr val="FFFFCC"/>
          </a:solidFill>
          <a:ln w="9525">
            <a:solidFill>
              <a:schemeClr val="tx1"/>
            </a:solidFill>
            <a:miter lim="800000"/>
            <a:headEnd/>
            <a:tailEnd/>
          </a:ln>
        </p:spPr>
        <p:txBody>
          <a:bodyPr wrap="none" anchor="ctr"/>
          <a:lstStyle/>
          <a:p>
            <a:endParaRPr lang="en-US"/>
          </a:p>
        </p:txBody>
      </p:sp>
      <p:sp>
        <p:nvSpPr>
          <p:cNvPr id="115715" name="Text Box 3"/>
          <p:cNvSpPr txBox="1">
            <a:spLocks noChangeArrowheads="1"/>
          </p:cNvSpPr>
          <p:nvPr/>
        </p:nvSpPr>
        <p:spPr bwMode="auto">
          <a:xfrm>
            <a:off x="0" y="0"/>
            <a:ext cx="8839200" cy="6069013"/>
          </a:xfrm>
          <a:prstGeom prst="rect">
            <a:avLst/>
          </a:prstGeom>
          <a:noFill/>
          <a:ln w="9525">
            <a:noFill/>
            <a:miter lim="800000"/>
            <a:headEnd/>
            <a:tailEnd/>
          </a:ln>
        </p:spPr>
        <p:txBody>
          <a:bodyPr>
            <a:spAutoFit/>
          </a:bodyPr>
          <a:lstStyle/>
          <a:p>
            <a:r>
              <a:rPr lang="en-US" sz="3200" b="1" u="sng">
                <a:solidFill>
                  <a:srgbClr val="CC0000"/>
                </a:solidFill>
                <a:latin typeface="Times New Roman" pitchFamily="18" charset="0"/>
              </a:rPr>
              <a:t>Fractions</a:t>
            </a:r>
            <a:r>
              <a:rPr lang="en-US" sz="3200" b="1">
                <a:solidFill>
                  <a:srgbClr val="CC0000"/>
                </a:solidFill>
                <a:latin typeface="Times New Roman" pitchFamily="18" charset="0"/>
              </a:rPr>
              <a:t> </a:t>
            </a:r>
            <a:r>
              <a:rPr lang="en-US" sz="3200">
                <a:latin typeface="Times New Roman" pitchFamily="18" charset="0"/>
              </a:rPr>
              <a:t>and </a:t>
            </a:r>
            <a:r>
              <a:rPr lang="en-US" sz="3200" b="1" u="sng">
                <a:solidFill>
                  <a:srgbClr val="CC0000"/>
                </a:solidFill>
                <a:latin typeface="Times New Roman" pitchFamily="18" charset="0"/>
              </a:rPr>
              <a:t>Decimals</a:t>
            </a:r>
            <a:r>
              <a:rPr lang="en-US" sz="3200">
                <a:latin typeface="Times New Roman" pitchFamily="18" charset="0"/>
              </a:rPr>
              <a:t> are similar because they both	________________.         	________________.   	________________.</a:t>
            </a:r>
          </a:p>
          <a:p>
            <a:r>
              <a:rPr lang="en-US" sz="3200" b="1" u="sng">
                <a:solidFill>
                  <a:srgbClr val="CC0000"/>
                </a:solidFill>
                <a:latin typeface="Times New Roman" pitchFamily="18" charset="0"/>
              </a:rPr>
              <a:t>Fractions</a:t>
            </a:r>
            <a:r>
              <a:rPr lang="en-US" sz="3600" b="1">
                <a:latin typeface="Times New Roman" pitchFamily="18" charset="0"/>
              </a:rPr>
              <a:t> </a:t>
            </a:r>
            <a:r>
              <a:rPr lang="en-US" sz="3200">
                <a:latin typeface="Times New Roman" pitchFamily="18" charset="0"/>
              </a:rPr>
              <a:t>and </a:t>
            </a:r>
            <a:r>
              <a:rPr lang="en-US" sz="3200" b="1" u="sng">
                <a:solidFill>
                  <a:srgbClr val="CC0000"/>
                </a:solidFill>
                <a:latin typeface="Times New Roman" pitchFamily="18" charset="0"/>
              </a:rPr>
              <a:t>Decimals</a:t>
            </a:r>
            <a:r>
              <a:rPr lang="en-US" sz="3200">
                <a:latin typeface="Times New Roman" pitchFamily="18" charset="0"/>
              </a:rPr>
              <a:t> are different because 	</a:t>
            </a:r>
          </a:p>
          <a:p>
            <a:r>
              <a:rPr lang="en-US" sz="3200" b="1">
                <a:latin typeface="Times New Roman" pitchFamily="18" charset="0"/>
              </a:rPr>
              <a:t>	 </a:t>
            </a:r>
            <a:r>
              <a:rPr lang="en-US" sz="3200" b="1" u="sng">
                <a:solidFill>
                  <a:srgbClr val="CC0000"/>
                </a:solidFill>
                <a:latin typeface="Times New Roman" pitchFamily="18" charset="0"/>
              </a:rPr>
              <a:t>Fractions</a:t>
            </a:r>
            <a:r>
              <a:rPr lang="en-US" sz="3600" b="1">
                <a:latin typeface="Times New Roman" pitchFamily="18" charset="0"/>
              </a:rPr>
              <a:t> </a:t>
            </a:r>
            <a:r>
              <a:rPr lang="en-US" sz="3200">
                <a:latin typeface="Times New Roman" pitchFamily="18" charset="0"/>
              </a:rPr>
              <a:t> __, but </a:t>
            </a:r>
            <a:r>
              <a:rPr lang="en-US" sz="3200" b="1" u="sng">
                <a:solidFill>
                  <a:srgbClr val="CC0000"/>
                </a:solidFill>
                <a:latin typeface="Times New Roman" pitchFamily="18" charset="0"/>
              </a:rPr>
              <a:t>Decimals</a:t>
            </a:r>
            <a:r>
              <a:rPr lang="en-US" sz="3200">
                <a:latin typeface="Times New Roman" pitchFamily="18" charset="0"/>
              </a:rPr>
              <a:t>  __.</a:t>
            </a:r>
          </a:p>
          <a:p>
            <a:r>
              <a:rPr lang="en-US" sz="3200">
                <a:latin typeface="Times New Roman" pitchFamily="18" charset="0"/>
              </a:rPr>
              <a:t>	 </a:t>
            </a:r>
            <a:r>
              <a:rPr lang="en-US" sz="3200" b="1" u="sng">
                <a:solidFill>
                  <a:srgbClr val="CC0000"/>
                </a:solidFill>
                <a:latin typeface="Times New Roman" pitchFamily="18" charset="0"/>
              </a:rPr>
              <a:t>Fractions</a:t>
            </a:r>
            <a:r>
              <a:rPr lang="en-US" sz="3600" b="1">
                <a:latin typeface="Times New Roman" pitchFamily="18" charset="0"/>
              </a:rPr>
              <a:t> </a:t>
            </a:r>
            <a:r>
              <a:rPr lang="en-US" sz="3200">
                <a:latin typeface="Times New Roman" pitchFamily="18" charset="0"/>
              </a:rPr>
              <a:t> __, but </a:t>
            </a:r>
            <a:r>
              <a:rPr lang="en-US" sz="3200" b="1" u="sng">
                <a:solidFill>
                  <a:srgbClr val="CC0000"/>
                </a:solidFill>
                <a:latin typeface="Times New Roman" pitchFamily="18" charset="0"/>
              </a:rPr>
              <a:t>Decimals</a:t>
            </a:r>
            <a:r>
              <a:rPr lang="en-US" sz="3200">
                <a:latin typeface="Times New Roman" pitchFamily="18" charset="0"/>
              </a:rPr>
              <a:t>  __.</a:t>
            </a:r>
          </a:p>
          <a:p>
            <a:r>
              <a:rPr lang="en-US" sz="3200" b="1">
                <a:solidFill>
                  <a:srgbClr val="CC0000"/>
                </a:solidFill>
                <a:latin typeface="Times New Roman" pitchFamily="18" charset="0"/>
              </a:rPr>
              <a:t>	 </a:t>
            </a:r>
            <a:r>
              <a:rPr lang="en-US" sz="3200" b="1" u="sng">
                <a:solidFill>
                  <a:srgbClr val="CC0000"/>
                </a:solidFill>
                <a:latin typeface="Times New Roman" pitchFamily="18" charset="0"/>
              </a:rPr>
              <a:t>Fractions</a:t>
            </a:r>
            <a:r>
              <a:rPr lang="en-US" sz="3200" b="1">
                <a:latin typeface="Times New Roman" pitchFamily="18" charset="0"/>
              </a:rPr>
              <a:t> </a:t>
            </a:r>
            <a:r>
              <a:rPr lang="en-US" sz="3200">
                <a:latin typeface="Times New Roman" pitchFamily="18" charset="0"/>
              </a:rPr>
              <a:t> __, but </a:t>
            </a:r>
            <a:r>
              <a:rPr lang="en-US" sz="3200" b="1" u="sng">
                <a:solidFill>
                  <a:srgbClr val="CC0000"/>
                </a:solidFill>
                <a:latin typeface="Times New Roman" pitchFamily="18" charset="0"/>
              </a:rPr>
              <a:t>Decimals</a:t>
            </a:r>
            <a:r>
              <a:rPr lang="en-US" sz="3600">
                <a:latin typeface="Times New Roman" pitchFamily="18" charset="0"/>
              </a:rPr>
              <a:t>  __.</a:t>
            </a:r>
            <a:endParaRPr lang="en-US" sz="3200">
              <a:latin typeface="Times New Roman" pitchFamily="18" charset="0"/>
            </a:endParaRPr>
          </a:p>
          <a:p>
            <a:endParaRPr lang="en-US" sz="3200">
              <a:latin typeface="Times New Roman" pitchFamily="18" charset="0"/>
            </a:endParaRPr>
          </a:p>
        </p:txBody>
      </p:sp>
      <p:sp>
        <p:nvSpPr>
          <p:cNvPr id="115716" name="Text Box 4"/>
          <p:cNvSpPr txBox="1">
            <a:spLocks noChangeArrowheads="1"/>
          </p:cNvSpPr>
          <p:nvPr/>
        </p:nvSpPr>
        <p:spPr bwMode="auto">
          <a:xfrm>
            <a:off x="3810000" y="4267200"/>
            <a:ext cx="2057400" cy="579438"/>
          </a:xfrm>
          <a:prstGeom prst="rect">
            <a:avLst/>
          </a:prstGeom>
          <a:noFill/>
          <a:ln w="9525">
            <a:noFill/>
            <a:miter lim="800000"/>
            <a:headEnd/>
            <a:tailEnd/>
          </a:ln>
        </p:spPr>
        <p:txBody>
          <a:bodyPr>
            <a:spAutoFit/>
          </a:bodyPr>
          <a:lstStyle/>
          <a:p>
            <a:endParaRPr lang="en-US" sz="3200">
              <a:latin typeface="Times New Roman" pitchFamily="18" charset="0"/>
            </a:endParaRPr>
          </a:p>
        </p:txBody>
      </p:sp>
    </p:spTree>
  </p:cSld>
  <p:clrMapOvr>
    <a:masterClrMapping/>
  </p:clrMapOvr>
  <p:transition/>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6738" name="Rectangle 2"/>
          <p:cNvSpPr>
            <a:spLocks noChangeArrowheads="1"/>
          </p:cNvSpPr>
          <p:nvPr/>
        </p:nvSpPr>
        <p:spPr bwMode="auto">
          <a:xfrm>
            <a:off x="0" y="0"/>
            <a:ext cx="9144000" cy="6858000"/>
          </a:xfrm>
          <a:prstGeom prst="rect">
            <a:avLst/>
          </a:prstGeom>
          <a:solidFill>
            <a:srgbClr val="FFFFCC"/>
          </a:solidFill>
          <a:ln w="9525">
            <a:solidFill>
              <a:schemeClr val="tx1"/>
            </a:solidFill>
            <a:miter lim="800000"/>
            <a:headEnd/>
            <a:tailEnd/>
          </a:ln>
        </p:spPr>
        <p:txBody>
          <a:bodyPr wrap="none" anchor="ctr"/>
          <a:lstStyle/>
          <a:p>
            <a:endParaRPr lang="en-US"/>
          </a:p>
        </p:txBody>
      </p:sp>
      <p:sp>
        <p:nvSpPr>
          <p:cNvPr id="116739" name="Text Box 3"/>
          <p:cNvSpPr txBox="1">
            <a:spLocks noChangeArrowheads="1"/>
          </p:cNvSpPr>
          <p:nvPr/>
        </p:nvSpPr>
        <p:spPr bwMode="auto">
          <a:xfrm>
            <a:off x="0" y="0"/>
            <a:ext cx="8839200" cy="6069013"/>
          </a:xfrm>
          <a:prstGeom prst="rect">
            <a:avLst/>
          </a:prstGeom>
          <a:noFill/>
          <a:ln w="9525">
            <a:noFill/>
            <a:miter lim="800000"/>
            <a:headEnd/>
            <a:tailEnd/>
          </a:ln>
        </p:spPr>
        <p:txBody>
          <a:bodyPr>
            <a:spAutoFit/>
          </a:bodyPr>
          <a:lstStyle/>
          <a:p>
            <a:r>
              <a:rPr lang="en-US" sz="3200" b="1" u="sng">
                <a:solidFill>
                  <a:srgbClr val="CC0000"/>
                </a:solidFill>
                <a:latin typeface="Times New Roman" pitchFamily="18" charset="0"/>
              </a:rPr>
              <a:t>Blogs</a:t>
            </a:r>
            <a:r>
              <a:rPr lang="en-US" sz="3200" b="1">
                <a:solidFill>
                  <a:srgbClr val="CC0000"/>
                </a:solidFill>
                <a:latin typeface="Times New Roman" pitchFamily="18" charset="0"/>
              </a:rPr>
              <a:t> </a:t>
            </a:r>
            <a:r>
              <a:rPr lang="en-US" sz="3200">
                <a:latin typeface="Times New Roman" pitchFamily="18" charset="0"/>
              </a:rPr>
              <a:t>and </a:t>
            </a:r>
            <a:r>
              <a:rPr lang="en-US" sz="3200" b="1" u="sng">
                <a:solidFill>
                  <a:srgbClr val="CC0000"/>
                </a:solidFill>
                <a:latin typeface="Times New Roman" pitchFamily="18" charset="0"/>
              </a:rPr>
              <a:t>Wikis</a:t>
            </a:r>
            <a:r>
              <a:rPr lang="en-US" sz="3200">
                <a:latin typeface="Times New Roman" pitchFamily="18" charset="0"/>
              </a:rPr>
              <a:t> are similar because they both	________________.         	________________.   	________________.</a:t>
            </a:r>
          </a:p>
          <a:p>
            <a:r>
              <a:rPr lang="en-US" sz="3200" b="1" u="sng">
                <a:solidFill>
                  <a:srgbClr val="CC0000"/>
                </a:solidFill>
                <a:latin typeface="Times New Roman" pitchFamily="18" charset="0"/>
              </a:rPr>
              <a:t>Blogs</a:t>
            </a:r>
            <a:r>
              <a:rPr lang="en-US" sz="3600" b="1">
                <a:latin typeface="Times New Roman" pitchFamily="18" charset="0"/>
              </a:rPr>
              <a:t> </a:t>
            </a:r>
            <a:r>
              <a:rPr lang="en-US" sz="3200">
                <a:latin typeface="Times New Roman" pitchFamily="18" charset="0"/>
              </a:rPr>
              <a:t>and </a:t>
            </a:r>
            <a:r>
              <a:rPr lang="en-US" sz="3200" b="1" u="sng">
                <a:solidFill>
                  <a:srgbClr val="CC0000"/>
                </a:solidFill>
                <a:latin typeface="Times New Roman" pitchFamily="18" charset="0"/>
              </a:rPr>
              <a:t>Wikis</a:t>
            </a:r>
            <a:r>
              <a:rPr lang="en-US" sz="3200">
                <a:latin typeface="Times New Roman" pitchFamily="18" charset="0"/>
              </a:rPr>
              <a:t> are different because 	</a:t>
            </a:r>
          </a:p>
          <a:p>
            <a:r>
              <a:rPr lang="en-US" sz="3200" b="1">
                <a:latin typeface="Times New Roman" pitchFamily="18" charset="0"/>
              </a:rPr>
              <a:t>	 </a:t>
            </a:r>
            <a:r>
              <a:rPr lang="en-US" sz="3200" b="1" u="sng">
                <a:solidFill>
                  <a:srgbClr val="CC0000"/>
                </a:solidFill>
                <a:latin typeface="Times New Roman" pitchFamily="18" charset="0"/>
              </a:rPr>
              <a:t>Blogs</a:t>
            </a:r>
            <a:r>
              <a:rPr lang="en-US" sz="3600" b="1">
                <a:latin typeface="Times New Roman" pitchFamily="18" charset="0"/>
              </a:rPr>
              <a:t> </a:t>
            </a:r>
            <a:r>
              <a:rPr lang="en-US" sz="3200">
                <a:latin typeface="Times New Roman" pitchFamily="18" charset="0"/>
              </a:rPr>
              <a:t> __, but </a:t>
            </a:r>
            <a:r>
              <a:rPr lang="en-US" sz="3200" b="1" u="sng">
                <a:solidFill>
                  <a:srgbClr val="CC0000"/>
                </a:solidFill>
                <a:latin typeface="Times New Roman" pitchFamily="18" charset="0"/>
              </a:rPr>
              <a:t>Wikis</a:t>
            </a:r>
            <a:r>
              <a:rPr lang="en-US" sz="3200">
                <a:latin typeface="Times New Roman" pitchFamily="18" charset="0"/>
              </a:rPr>
              <a:t>  __.</a:t>
            </a:r>
          </a:p>
          <a:p>
            <a:r>
              <a:rPr lang="en-US" sz="3200">
                <a:latin typeface="Times New Roman" pitchFamily="18" charset="0"/>
              </a:rPr>
              <a:t>	 </a:t>
            </a:r>
            <a:r>
              <a:rPr lang="en-US" sz="3200" b="1" u="sng">
                <a:solidFill>
                  <a:srgbClr val="CC0000"/>
                </a:solidFill>
                <a:latin typeface="Times New Roman" pitchFamily="18" charset="0"/>
              </a:rPr>
              <a:t>Blogs</a:t>
            </a:r>
            <a:r>
              <a:rPr lang="en-US" sz="3600" b="1">
                <a:latin typeface="Times New Roman" pitchFamily="18" charset="0"/>
              </a:rPr>
              <a:t> </a:t>
            </a:r>
            <a:r>
              <a:rPr lang="en-US" sz="3200">
                <a:latin typeface="Times New Roman" pitchFamily="18" charset="0"/>
              </a:rPr>
              <a:t> __, but </a:t>
            </a:r>
            <a:r>
              <a:rPr lang="en-US" sz="3200" b="1" u="sng">
                <a:solidFill>
                  <a:srgbClr val="CC0000"/>
                </a:solidFill>
                <a:latin typeface="Times New Roman" pitchFamily="18" charset="0"/>
              </a:rPr>
              <a:t>Wikis</a:t>
            </a:r>
            <a:r>
              <a:rPr lang="en-US" sz="3200">
                <a:latin typeface="Times New Roman" pitchFamily="18" charset="0"/>
              </a:rPr>
              <a:t>  __.</a:t>
            </a:r>
          </a:p>
          <a:p>
            <a:r>
              <a:rPr lang="en-US" sz="3200" b="1">
                <a:solidFill>
                  <a:srgbClr val="CC0000"/>
                </a:solidFill>
                <a:latin typeface="Times New Roman" pitchFamily="18" charset="0"/>
              </a:rPr>
              <a:t>	 </a:t>
            </a:r>
            <a:r>
              <a:rPr lang="en-US" sz="3200" b="1" u="sng">
                <a:solidFill>
                  <a:srgbClr val="CC0000"/>
                </a:solidFill>
                <a:latin typeface="Times New Roman" pitchFamily="18" charset="0"/>
              </a:rPr>
              <a:t>Blogs</a:t>
            </a:r>
            <a:r>
              <a:rPr lang="en-US" sz="3200" b="1">
                <a:latin typeface="Times New Roman" pitchFamily="18" charset="0"/>
              </a:rPr>
              <a:t> </a:t>
            </a:r>
            <a:r>
              <a:rPr lang="en-US" sz="3200">
                <a:latin typeface="Times New Roman" pitchFamily="18" charset="0"/>
              </a:rPr>
              <a:t> __, but </a:t>
            </a:r>
            <a:r>
              <a:rPr lang="en-US" sz="3200" b="1" u="sng">
                <a:solidFill>
                  <a:srgbClr val="CC0000"/>
                </a:solidFill>
                <a:latin typeface="Times New Roman" pitchFamily="18" charset="0"/>
              </a:rPr>
              <a:t>Wikis</a:t>
            </a:r>
            <a:r>
              <a:rPr lang="en-US" sz="3600">
                <a:latin typeface="Times New Roman" pitchFamily="18" charset="0"/>
              </a:rPr>
              <a:t>  __.</a:t>
            </a:r>
            <a:endParaRPr lang="en-US" sz="3200">
              <a:latin typeface="Times New Roman" pitchFamily="18" charset="0"/>
            </a:endParaRPr>
          </a:p>
          <a:p>
            <a:endParaRPr lang="en-US" sz="3200">
              <a:latin typeface="Times New Roman" pitchFamily="18" charset="0"/>
            </a:endParaRPr>
          </a:p>
        </p:txBody>
      </p:sp>
      <p:sp>
        <p:nvSpPr>
          <p:cNvPr id="116740" name="Text Box 4"/>
          <p:cNvSpPr txBox="1">
            <a:spLocks noChangeArrowheads="1"/>
          </p:cNvSpPr>
          <p:nvPr/>
        </p:nvSpPr>
        <p:spPr bwMode="auto">
          <a:xfrm>
            <a:off x="3810000" y="4267200"/>
            <a:ext cx="2057400" cy="579438"/>
          </a:xfrm>
          <a:prstGeom prst="rect">
            <a:avLst/>
          </a:prstGeom>
          <a:noFill/>
          <a:ln w="9525">
            <a:noFill/>
            <a:miter lim="800000"/>
            <a:headEnd/>
            <a:tailEnd/>
          </a:ln>
        </p:spPr>
        <p:txBody>
          <a:bodyPr>
            <a:spAutoFit/>
          </a:bodyPr>
          <a:lstStyle/>
          <a:p>
            <a:endParaRPr lang="en-US" sz="3200">
              <a:latin typeface="Times New Roman" pitchFamily="18" charset="0"/>
            </a:endParaRPr>
          </a:p>
        </p:txBody>
      </p:sp>
    </p:spTree>
  </p:cSld>
  <p:clrMapOvr>
    <a:masterClrMapping/>
  </p:clrMapOvr>
  <p:transition/>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7762" name="Rectangle 2"/>
          <p:cNvSpPr>
            <a:spLocks noChangeArrowheads="1"/>
          </p:cNvSpPr>
          <p:nvPr/>
        </p:nvSpPr>
        <p:spPr bwMode="auto">
          <a:xfrm>
            <a:off x="0" y="0"/>
            <a:ext cx="9144000" cy="6858000"/>
          </a:xfrm>
          <a:prstGeom prst="rect">
            <a:avLst/>
          </a:prstGeom>
          <a:solidFill>
            <a:srgbClr val="FFFFCC"/>
          </a:solidFill>
          <a:ln w="9525">
            <a:solidFill>
              <a:schemeClr val="tx1"/>
            </a:solidFill>
            <a:miter lim="800000"/>
            <a:headEnd/>
            <a:tailEnd/>
          </a:ln>
        </p:spPr>
        <p:txBody>
          <a:bodyPr wrap="none" anchor="ctr"/>
          <a:lstStyle/>
          <a:p>
            <a:endParaRPr lang="en-US"/>
          </a:p>
        </p:txBody>
      </p:sp>
      <p:sp>
        <p:nvSpPr>
          <p:cNvPr id="240643" name="Text Box 3"/>
          <p:cNvSpPr txBox="1">
            <a:spLocks noChangeArrowheads="1"/>
          </p:cNvSpPr>
          <p:nvPr/>
        </p:nvSpPr>
        <p:spPr bwMode="auto">
          <a:xfrm>
            <a:off x="76200" y="2514600"/>
            <a:ext cx="9067800" cy="1554163"/>
          </a:xfrm>
          <a:prstGeom prst="rect">
            <a:avLst/>
          </a:prstGeom>
          <a:noFill/>
          <a:ln w="9525">
            <a:noFill/>
            <a:miter lim="800000"/>
            <a:headEnd/>
            <a:tailEnd/>
          </a:ln>
        </p:spPr>
        <p:txBody>
          <a:bodyPr>
            <a:spAutoFit/>
          </a:bodyPr>
          <a:lstStyle/>
          <a:p>
            <a:pPr marL="457200" indent="-457200">
              <a:buFontTx/>
              <a:buAutoNum type="arabicPeriod" startAt="2"/>
            </a:pPr>
            <a:r>
              <a:rPr lang="en-US" sz="3200" b="1">
                <a:solidFill>
                  <a:srgbClr val="000099"/>
                </a:solidFill>
                <a:latin typeface="Times New Roman" pitchFamily="18" charset="0"/>
              </a:rPr>
              <a:t>Examine the items and decide what characteristics would lead to an interesting comparison. </a:t>
            </a:r>
          </a:p>
        </p:txBody>
      </p:sp>
      <p:sp>
        <p:nvSpPr>
          <p:cNvPr id="117764" name="Text Box 4"/>
          <p:cNvSpPr txBox="1">
            <a:spLocks noChangeArrowheads="1"/>
          </p:cNvSpPr>
          <p:nvPr/>
        </p:nvSpPr>
        <p:spPr bwMode="auto">
          <a:xfrm>
            <a:off x="228600" y="0"/>
            <a:ext cx="8915400" cy="641350"/>
          </a:xfrm>
          <a:prstGeom prst="rect">
            <a:avLst/>
          </a:prstGeom>
          <a:noFill/>
          <a:ln w="9525">
            <a:noFill/>
            <a:miter lim="800000"/>
            <a:headEnd/>
            <a:tailEnd/>
          </a:ln>
        </p:spPr>
        <p:txBody>
          <a:bodyPr>
            <a:spAutoFit/>
          </a:bodyPr>
          <a:lstStyle/>
          <a:p>
            <a:pPr algn="ctr"/>
            <a:r>
              <a:rPr lang="en-US" sz="3600" b="1">
                <a:solidFill>
                  <a:srgbClr val="000099"/>
                </a:solidFill>
                <a:latin typeface="Times New Roman" pitchFamily="18" charset="0"/>
              </a:rPr>
              <a:t>Comparing</a:t>
            </a:r>
          </a:p>
        </p:txBody>
      </p:sp>
      <p:sp>
        <p:nvSpPr>
          <p:cNvPr id="240645" name="Text Box 5"/>
          <p:cNvSpPr txBox="1">
            <a:spLocks noChangeArrowheads="1"/>
          </p:cNvSpPr>
          <p:nvPr/>
        </p:nvSpPr>
        <p:spPr bwMode="auto">
          <a:xfrm>
            <a:off x="152400" y="838200"/>
            <a:ext cx="8686800" cy="1554163"/>
          </a:xfrm>
          <a:prstGeom prst="rect">
            <a:avLst/>
          </a:prstGeom>
          <a:noFill/>
          <a:ln w="9525">
            <a:noFill/>
            <a:miter lim="800000"/>
            <a:headEnd/>
            <a:tailEnd/>
          </a:ln>
        </p:spPr>
        <p:txBody>
          <a:bodyPr>
            <a:spAutoFit/>
          </a:bodyPr>
          <a:lstStyle/>
          <a:p>
            <a:pPr marL="457200" indent="-457200">
              <a:buFontTx/>
              <a:buAutoNum type="arabicPeriod"/>
            </a:pPr>
            <a:r>
              <a:rPr lang="en-US" sz="3200" b="1">
                <a:solidFill>
                  <a:srgbClr val="000099"/>
                </a:solidFill>
                <a:latin typeface="Times New Roman" pitchFamily="18" charset="0"/>
              </a:rPr>
              <a:t>Identify what you are comparing and decide on a format to organize your information and guide your thinking. </a:t>
            </a:r>
          </a:p>
        </p:txBody>
      </p:sp>
      <p:sp>
        <p:nvSpPr>
          <p:cNvPr id="240646" name="Oval 6"/>
          <p:cNvSpPr>
            <a:spLocks noChangeArrowheads="1"/>
          </p:cNvSpPr>
          <p:nvPr/>
        </p:nvSpPr>
        <p:spPr bwMode="auto">
          <a:xfrm>
            <a:off x="0" y="2514600"/>
            <a:ext cx="685800" cy="609600"/>
          </a:xfrm>
          <a:prstGeom prst="ellipse">
            <a:avLst/>
          </a:prstGeom>
          <a:noFill/>
          <a:ln w="57150">
            <a:solidFill>
              <a:srgbClr val="CC0000"/>
            </a:solidFill>
            <a:round/>
            <a:headEnd/>
            <a:tailEnd/>
          </a:ln>
        </p:spPr>
        <p:txBody>
          <a:bodyPr wrap="none" anchor="ctr"/>
          <a:lstStyle/>
          <a:p>
            <a:endParaRPr lang="en-US"/>
          </a:p>
        </p:txBody>
      </p:sp>
      <p:sp>
        <p:nvSpPr>
          <p:cNvPr id="240647" name="Text Box 7"/>
          <p:cNvSpPr txBox="1">
            <a:spLocks noChangeArrowheads="1"/>
          </p:cNvSpPr>
          <p:nvPr/>
        </p:nvSpPr>
        <p:spPr bwMode="auto">
          <a:xfrm>
            <a:off x="76200" y="4038600"/>
            <a:ext cx="8763000" cy="1066800"/>
          </a:xfrm>
          <a:prstGeom prst="rect">
            <a:avLst/>
          </a:prstGeom>
          <a:noFill/>
          <a:ln w="9525">
            <a:noFill/>
            <a:miter lim="800000"/>
            <a:headEnd/>
            <a:tailEnd/>
          </a:ln>
        </p:spPr>
        <p:txBody>
          <a:bodyPr>
            <a:spAutoFit/>
          </a:bodyPr>
          <a:lstStyle/>
          <a:p>
            <a:pPr marL="457200" indent="-457200">
              <a:buFontTx/>
              <a:buAutoNum type="arabicPeriod" startAt="3"/>
            </a:pPr>
            <a:r>
              <a:rPr lang="en-US" sz="3200" b="1">
                <a:solidFill>
                  <a:srgbClr val="000099"/>
                </a:solidFill>
                <a:latin typeface="Times New Roman" pitchFamily="18" charset="0"/>
              </a:rPr>
              <a:t>For each characteristic, explain how the items are similar and different. </a:t>
            </a:r>
          </a:p>
        </p:txBody>
      </p:sp>
      <p:sp>
        <p:nvSpPr>
          <p:cNvPr id="117768" name="Rectangle 8"/>
          <p:cNvSpPr>
            <a:spLocks noChangeArrowheads="1"/>
          </p:cNvSpPr>
          <p:nvPr/>
        </p:nvSpPr>
        <p:spPr bwMode="auto">
          <a:xfrm>
            <a:off x="0" y="685800"/>
            <a:ext cx="9144000" cy="6172200"/>
          </a:xfrm>
          <a:prstGeom prst="rect">
            <a:avLst/>
          </a:prstGeom>
          <a:noFill/>
          <a:ln w="38100">
            <a:solidFill>
              <a:schemeClr val="accent2"/>
            </a:solidFill>
            <a:miter lim="800000"/>
            <a:headEnd/>
            <a:tailEnd/>
          </a:ln>
        </p:spPr>
        <p:txBody>
          <a:bodyPr wrap="none" anchor="ctr"/>
          <a:lstStyle/>
          <a:p>
            <a:endParaRPr lang="en-US"/>
          </a:p>
        </p:txBody>
      </p:sp>
      <p:sp>
        <p:nvSpPr>
          <p:cNvPr id="240649" name="Text Box 9"/>
          <p:cNvSpPr txBox="1">
            <a:spLocks noChangeArrowheads="1"/>
          </p:cNvSpPr>
          <p:nvPr/>
        </p:nvSpPr>
        <p:spPr bwMode="auto">
          <a:xfrm>
            <a:off x="76200" y="5181600"/>
            <a:ext cx="8534400" cy="2286000"/>
          </a:xfrm>
          <a:prstGeom prst="rect">
            <a:avLst/>
          </a:prstGeom>
          <a:noFill/>
          <a:ln w="9525">
            <a:noFill/>
            <a:miter lim="800000"/>
            <a:headEnd/>
            <a:tailEnd/>
          </a:ln>
        </p:spPr>
        <p:txBody>
          <a:bodyPr>
            <a:spAutoFit/>
          </a:bodyPr>
          <a:lstStyle/>
          <a:p>
            <a:pPr marL="457200" indent="-457200"/>
            <a:r>
              <a:rPr lang="en-US" sz="3200" b="1">
                <a:solidFill>
                  <a:srgbClr val="000099"/>
                </a:solidFill>
                <a:latin typeface="Times New Roman" pitchFamily="18" charset="0"/>
              </a:rPr>
              <a:t>4.	Re-examine your information, and state what you learned or thought about by doing this comparison.</a:t>
            </a:r>
          </a:p>
          <a:p>
            <a:pPr marL="457200" indent="-457200"/>
            <a:endParaRPr lang="en-US" sz="3200" b="1">
              <a:solidFill>
                <a:srgbClr val="000099"/>
              </a:solidFill>
              <a:latin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40645"/>
                                        </p:tgtEl>
                                        <p:attrNameLst>
                                          <p:attrName>style.visibility</p:attrName>
                                        </p:attrNameLst>
                                      </p:cBhvr>
                                      <p:to>
                                        <p:strVal val="visible"/>
                                      </p:to>
                                    </p:set>
                                    <p:animEffect transition="in" filter="dissolve">
                                      <p:cBhvr>
                                        <p:cTn id="7" dur="500"/>
                                        <p:tgtEl>
                                          <p:spTgt spid="24064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40643"/>
                                        </p:tgtEl>
                                        <p:attrNameLst>
                                          <p:attrName>style.visibility</p:attrName>
                                        </p:attrNameLst>
                                      </p:cBhvr>
                                      <p:to>
                                        <p:strVal val="visible"/>
                                      </p:to>
                                    </p:set>
                                    <p:animEffect transition="in" filter="dissolve">
                                      <p:cBhvr>
                                        <p:cTn id="12" dur="500"/>
                                        <p:tgtEl>
                                          <p:spTgt spid="240643"/>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40647"/>
                                        </p:tgtEl>
                                        <p:attrNameLst>
                                          <p:attrName>style.visibility</p:attrName>
                                        </p:attrNameLst>
                                      </p:cBhvr>
                                      <p:to>
                                        <p:strVal val="visible"/>
                                      </p:to>
                                    </p:set>
                                    <p:animEffect transition="in" filter="dissolve">
                                      <p:cBhvr>
                                        <p:cTn id="17" dur="500"/>
                                        <p:tgtEl>
                                          <p:spTgt spid="240647"/>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40649"/>
                                        </p:tgtEl>
                                        <p:attrNameLst>
                                          <p:attrName>style.visibility</p:attrName>
                                        </p:attrNameLst>
                                      </p:cBhvr>
                                      <p:to>
                                        <p:strVal val="visible"/>
                                      </p:to>
                                    </p:set>
                                    <p:animEffect transition="in" filter="dissolve">
                                      <p:cBhvr>
                                        <p:cTn id="22" dur="500"/>
                                        <p:tgtEl>
                                          <p:spTgt spid="240649"/>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40646"/>
                                        </p:tgtEl>
                                        <p:attrNameLst>
                                          <p:attrName>style.visibility</p:attrName>
                                        </p:attrNameLst>
                                      </p:cBhvr>
                                      <p:to>
                                        <p:strVal val="visible"/>
                                      </p:to>
                                    </p:set>
                                    <p:animEffect transition="in" filter="dissolve">
                                      <p:cBhvr>
                                        <p:cTn id="27" dur="500"/>
                                        <p:tgtEl>
                                          <p:spTgt spid="2406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0643" grpId="0" autoUpdateAnimBg="0"/>
      <p:bldP spid="240645" grpId="0" autoUpdateAnimBg="0"/>
      <p:bldP spid="240646" grpId="0" animBg="1"/>
      <p:bldP spid="240647" grpId="0" autoUpdateAnimBg="0"/>
      <p:bldP spid="240649" grpId="0"/>
    </p:bldLst>
  </p:timing>
</p:sld>
</file>

<file path=ppt/slides/slide1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8786" name="Rectangle 2"/>
          <p:cNvSpPr>
            <a:spLocks noChangeArrowheads="1"/>
          </p:cNvSpPr>
          <p:nvPr/>
        </p:nvSpPr>
        <p:spPr bwMode="auto">
          <a:xfrm>
            <a:off x="0" y="0"/>
            <a:ext cx="9144000" cy="6858000"/>
          </a:xfrm>
          <a:prstGeom prst="rect">
            <a:avLst/>
          </a:prstGeom>
          <a:solidFill>
            <a:srgbClr val="FFFFCC"/>
          </a:solidFill>
          <a:ln w="9525">
            <a:solidFill>
              <a:schemeClr val="tx1"/>
            </a:solidFill>
            <a:miter lim="800000"/>
            <a:headEnd/>
            <a:tailEnd/>
          </a:ln>
        </p:spPr>
        <p:txBody>
          <a:bodyPr wrap="none" anchor="ctr"/>
          <a:lstStyle/>
          <a:p>
            <a:endParaRPr lang="en-US"/>
          </a:p>
        </p:txBody>
      </p:sp>
      <p:graphicFrame>
        <p:nvGraphicFramePr>
          <p:cNvPr id="241667" name="Group 3"/>
          <p:cNvGraphicFramePr>
            <a:graphicFrameLocks noGrp="1"/>
          </p:cNvGraphicFramePr>
          <p:nvPr/>
        </p:nvGraphicFramePr>
        <p:xfrm>
          <a:off x="152400" y="533400"/>
          <a:ext cx="8686800" cy="6019800"/>
        </p:xfrm>
        <a:graphic>
          <a:graphicData uri="http://schemas.openxmlformats.org/drawingml/2006/table">
            <a:tbl>
              <a:tblPr/>
              <a:tblGrid>
                <a:gridCol w="1752600"/>
                <a:gridCol w="1371600"/>
                <a:gridCol w="1371600"/>
                <a:gridCol w="1641475"/>
                <a:gridCol w="2549525"/>
              </a:tblGrid>
              <a:tr h="6762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smtClean="0">
                        <a:ln>
                          <a:noFill/>
                        </a:ln>
                        <a:solidFill>
                          <a:schemeClr val="tx1"/>
                        </a:solidFill>
                        <a:effectLst/>
                        <a:latin typeface="Times New Roman" pitchFamily="18" charset="0"/>
                      </a:endParaRPr>
                    </a:p>
                  </a:txBody>
                  <a:tcPr horzOverflow="overflow">
                    <a:lnL cap="flat">
                      <a:noFill/>
                    </a:lnL>
                    <a:lnR w="38100" cap="flat" cmpd="sng" algn="ctr">
                      <a:solidFill>
                        <a:schemeClr val="tx1"/>
                      </a:solidFill>
                      <a:prstDash val="solid"/>
                      <a:round/>
                      <a:headEnd type="none" w="med" len="med"/>
                      <a:tailEnd type="none" w="med" len="med"/>
                    </a:lnR>
                    <a:lnT cap="flat">
                      <a:noFill/>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rPr>
                        <a:t>Item 1</a:t>
                      </a: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rPr>
                        <a:t>Item 2</a:t>
                      </a: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rPr>
                        <a:t>Item 3</a:t>
                      </a: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38100" cap="flat" cmpd="sng" algn="ctr">
                      <a:solidFill>
                        <a:schemeClr val="tx1"/>
                      </a:solidFill>
                      <a:prstDash val="solid"/>
                      <a:round/>
                      <a:headEnd type="none" w="med" len="med"/>
                      <a:tailEnd type="none" w="med" len="med"/>
                    </a:lnL>
                    <a:lnR cap="flat">
                      <a:noFill/>
                    </a:lnR>
                    <a:lnT cap="flat">
                      <a:noFill/>
                    </a:lnT>
                    <a:lnB w="38100" cap="flat" cmpd="sng" algn="ctr">
                      <a:solidFill>
                        <a:schemeClr val="tx1"/>
                      </a:solidFill>
                      <a:prstDash val="solid"/>
                      <a:round/>
                      <a:headEnd type="none" w="med" len="med"/>
                      <a:tailEnd type="none" w="med" len="med"/>
                    </a:lnB>
                    <a:lnTlToBr>
                      <a:noFill/>
                    </a:lnTlToBr>
                    <a:lnBlToTr>
                      <a:noFill/>
                    </a:lnBlToTr>
                    <a:noFill/>
                  </a:tcPr>
                </a:tc>
              </a:tr>
              <a:tr h="12239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rgbClr val="CC0000"/>
                          </a:solidFill>
                          <a:effectLst/>
                          <a:latin typeface="Times New Roman" pitchFamily="18" charset="0"/>
                        </a:rPr>
                        <a:t>Characteristic      1</a:t>
                      </a: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smtClean="0">
                        <a:ln>
                          <a:noFill/>
                        </a:ln>
                        <a:solidFill>
                          <a:schemeClr val="tx1"/>
                        </a:solidFill>
                        <a:effectLst/>
                        <a:latin typeface="Times New Roman" pitchFamily="18" charset="0"/>
                      </a:endParaRP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smtClean="0">
                        <a:ln>
                          <a:noFill/>
                        </a:ln>
                        <a:solidFill>
                          <a:schemeClr val="tx1"/>
                        </a:solidFill>
                        <a:effectLst/>
                        <a:latin typeface="Times New Roman" pitchFamily="18" charset="0"/>
                      </a:endParaRP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smtClean="0">
                        <a:ln>
                          <a:noFill/>
                        </a:ln>
                        <a:solidFill>
                          <a:schemeClr val="tx1"/>
                        </a:solidFill>
                        <a:effectLst/>
                        <a:latin typeface="Times New Roman" pitchFamily="18" charset="0"/>
                      </a:endParaRP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bg1"/>
                          </a:solidFill>
                          <a:effectLst/>
                          <a:latin typeface="Arial" charset="0"/>
                        </a:rPr>
                        <a:t>Similarities and Differences</a:t>
                      </a: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008000"/>
                    </a:solidFill>
                  </a:tcPr>
                </a:tc>
              </a:tr>
              <a:tr h="13255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rgbClr val="CC0000"/>
                          </a:solidFill>
                          <a:effectLst/>
                          <a:latin typeface="Times New Roman" pitchFamily="18" charset="0"/>
                        </a:rPr>
                        <a:t>Characteristic 2</a:t>
                      </a: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smtClean="0">
                        <a:ln>
                          <a:noFill/>
                        </a:ln>
                        <a:solidFill>
                          <a:schemeClr val="tx1"/>
                        </a:solidFill>
                        <a:effectLst/>
                        <a:latin typeface="Times New Roman" pitchFamily="18" charset="0"/>
                      </a:endParaRP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smtClean="0">
                        <a:ln>
                          <a:noFill/>
                        </a:ln>
                        <a:solidFill>
                          <a:schemeClr val="tx1"/>
                        </a:solidFill>
                        <a:effectLst/>
                        <a:latin typeface="Times New Roman" pitchFamily="18" charset="0"/>
                      </a:endParaRP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smtClean="0">
                        <a:ln>
                          <a:noFill/>
                        </a:ln>
                        <a:solidFill>
                          <a:schemeClr val="tx1"/>
                        </a:solidFill>
                        <a:effectLst/>
                        <a:latin typeface="Times New Roman" pitchFamily="18" charset="0"/>
                      </a:endParaRP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bg1"/>
                          </a:solidFill>
                          <a:effectLst/>
                          <a:latin typeface="Arial" charset="0"/>
                        </a:rPr>
                        <a:t>Similarities and Differences</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bg1"/>
                        </a:solidFill>
                        <a:effectLst/>
                        <a:latin typeface="Arial" charset="0"/>
                      </a:endParaRP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008000"/>
                    </a:solidFill>
                  </a:tcPr>
                </a:tc>
              </a:tr>
              <a:tr h="13525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rgbClr val="CC0000"/>
                          </a:solidFill>
                          <a:effectLst/>
                          <a:latin typeface="Times New Roman" pitchFamily="18" charset="0"/>
                        </a:rPr>
                        <a:t>Characteristic 3</a:t>
                      </a: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smtClean="0">
                        <a:ln>
                          <a:noFill/>
                        </a:ln>
                        <a:solidFill>
                          <a:schemeClr val="tx1"/>
                        </a:solidFill>
                        <a:effectLst/>
                        <a:latin typeface="Times New Roman" pitchFamily="18" charset="0"/>
                      </a:endParaRP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smtClean="0">
                        <a:ln>
                          <a:noFill/>
                        </a:ln>
                        <a:solidFill>
                          <a:schemeClr val="tx1"/>
                        </a:solidFill>
                        <a:effectLst/>
                        <a:latin typeface="Times New Roman" pitchFamily="18" charset="0"/>
                      </a:endParaRP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smtClean="0">
                        <a:ln>
                          <a:noFill/>
                        </a:ln>
                        <a:solidFill>
                          <a:schemeClr val="tx1"/>
                        </a:solidFill>
                        <a:effectLst/>
                        <a:latin typeface="Times New Roman" pitchFamily="18" charset="0"/>
                      </a:endParaRP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bg1"/>
                          </a:solidFill>
                          <a:effectLst/>
                          <a:latin typeface="Arial" charset="0"/>
                        </a:rPr>
                        <a:t>Similarities and Differences</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bg1"/>
                        </a:solidFill>
                        <a:effectLst/>
                        <a:latin typeface="Arial" charset="0"/>
                      </a:endParaRP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008000"/>
                    </a:solidFill>
                  </a:tcPr>
                </a:tc>
              </a:tr>
              <a:tr h="14414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rgbClr val="CC0000"/>
                          </a:solidFill>
                          <a:effectLst/>
                          <a:latin typeface="Times New Roman" pitchFamily="18" charset="0"/>
                        </a:rPr>
                        <a:t>Characteristic 4</a:t>
                      </a: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smtClean="0">
                        <a:ln>
                          <a:noFill/>
                        </a:ln>
                        <a:solidFill>
                          <a:schemeClr val="tx1"/>
                        </a:solidFill>
                        <a:effectLst/>
                        <a:latin typeface="Times New Roman" pitchFamily="18" charset="0"/>
                      </a:endParaRP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smtClean="0">
                        <a:ln>
                          <a:noFill/>
                        </a:ln>
                        <a:solidFill>
                          <a:schemeClr val="tx1"/>
                        </a:solidFill>
                        <a:effectLst/>
                        <a:latin typeface="Times New Roman" pitchFamily="18" charset="0"/>
                      </a:endParaRP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smtClean="0">
                        <a:ln>
                          <a:noFill/>
                        </a:ln>
                        <a:solidFill>
                          <a:schemeClr val="tx1"/>
                        </a:solidFill>
                        <a:effectLst/>
                        <a:latin typeface="Times New Roman" pitchFamily="18" charset="0"/>
                      </a:endParaRP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bg1"/>
                          </a:solidFill>
                          <a:effectLst/>
                          <a:latin typeface="Arial" charset="0"/>
                        </a:rPr>
                        <a:t>Similarities and Differences</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bg1"/>
                        </a:solidFill>
                        <a:effectLst/>
                        <a:latin typeface="Arial" charset="0"/>
                      </a:endParaRP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008000"/>
                    </a:solidFill>
                  </a:tcPr>
                </a:tc>
              </a:tr>
            </a:tbl>
          </a:graphicData>
        </a:graphic>
      </p:graphicFrame>
    </p:spTree>
  </p:cSld>
  <p:clrMapOvr>
    <a:masterClrMapping/>
  </p:clrMapOvr>
  <p:transition/>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119810" name="Group 2"/>
          <p:cNvGrpSpPr>
            <a:grpSpLocks/>
          </p:cNvGrpSpPr>
          <p:nvPr/>
        </p:nvGrpSpPr>
        <p:grpSpPr bwMode="auto">
          <a:xfrm>
            <a:off x="0" y="1676400"/>
            <a:ext cx="9144000" cy="1676400"/>
            <a:chOff x="0" y="192"/>
            <a:chExt cx="5760" cy="1056"/>
          </a:xfrm>
        </p:grpSpPr>
        <p:sp>
          <p:nvSpPr>
            <p:cNvPr id="119821" name="Rectangle 3"/>
            <p:cNvSpPr>
              <a:spLocks noChangeArrowheads="1"/>
            </p:cNvSpPr>
            <p:nvPr/>
          </p:nvSpPr>
          <p:spPr bwMode="auto">
            <a:xfrm>
              <a:off x="0" y="192"/>
              <a:ext cx="5760" cy="1056"/>
            </a:xfrm>
            <a:prstGeom prst="rect">
              <a:avLst/>
            </a:prstGeom>
            <a:solidFill>
              <a:srgbClr val="008000"/>
            </a:solidFill>
            <a:ln w="38100">
              <a:solidFill>
                <a:schemeClr val="tx1"/>
              </a:solidFill>
              <a:miter lim="800000"/>
              <a:headEnd/>
              <a:tailEnd/>
            </a:ln>
          </p:spPr>
          <p:txBody>
            <a:bodyPr wrap="none" anchor="ctr"/>
            <a:lstStyle/>
            <a:p>
              <a:endParaRPr lang="en-US"/>
            </a:p>
          </p:txBody>
        </p:sp>
        <p:sp>
          <p:nvSpPr>
            <p:cNvPr id="119822" name="Text Box 4"/>
            <p:cNvSpPr txBox="1">
              <a:spLocks noChangeArrowheads="1"/>
            </p:cNvSpPr>
            <p:nvPr/>
          </p:nvSpPr>
          <p:spPr bwMode="auto">
            <a:xfrm>
              <a:off x="0" y="240"/>
              <a:ext cx="4032" cy="288"/>
            </a:xfrm>
            <a:prstGeom prst="rect">
              <a:avLst/>
            </a:prstGeom>
            <a:solidFill>
              <a:srgbClr val="008000"/>
            </a:solidFill>
            <a:ln w="38100">
              <a:noFill/>
              <a:miter lim="800000"/>
              <a:headEnd/>
              <a:tailEnd/>
            </a:ln>
          </p:spPr>
          <p:txBody>
            <a:bodyPr>
              <a:spAutoFit/>
            </a:bodyPr>
            <a:lstStyle/>
            <a:p>
              <a:r>
                <a:rPr lang="en-US" b="1">
                  <a:solidFill>
                    <a:schemeClr val="bg1"/>
                  </a:solidFill>
                  <a:latin typeface="Times New Roman" pitchFamily="18" charset="0"/>
                </a:rPr>
                <a:t>Characteristic 2:Similarities and Differences.</a:t>
              </a:r>
            </a:p>
          </p:txBody>
        </p:sp>
      </p:grpSp>
      <p:grpSp>
        <p:nvGrpSpPr>
          <p:cNvPr id="119811" name="Group 5"/>
          <p:cNvGrpSpPr>
            <a:grpSpLocks/>
          </p:cNvGrpSpPr>
          <p:nvPr/>
        </p:nvGrpSpPr>
        <p:grpSpPr bwMode="auto">
          <a:xfrm>
            <a:off x="0" y="0"/>
            <a:ext cx="9144000" cy="1676400"/>
            <a:chOff x="0" y="192"/>
            <a:chExt cx="5760" cy="1056"/>
          </a:xfrm>
        </p:grpSpPr>
        <p:sp>
          <p:nvSpPr>
            <p:cNvPr id="119819" name="Rectangle 6"/>
            <p:cNvSpPr>
              <a:spLocks noChangeArrowheads="1"/>
            </p:cNvSpPr>
            <p:nvPr/>
          </p:nvSpPr>
          <p:spPr bwMode="auto">
            <a:xfrm>
              <a:off x="0" y="192"/>
              <a:ext cx="5760" cy="1056"/>
            </a:xfrm>
            <a:prstGeom prst="rect">
              <a:avLst/>
            </a:prstGeom>
            <a:solidFill>
              <a:srgbClr val="008000"/>
            </a:solidFill>
            <a:ln w="38100">
              <a:solidFill>
                <a:schemeClr val="tx1"/>
              </a:solidFill>
              <a:miter lim="800000"/>
              <a:headEnd/>
              <a:tailEnd/>
            </a:ln>
          </p:spPr>
          <p:txBody>
            <a:bodyPr wrap="none" anchor="ctr"/>
            <a:lstStyle/>
            <a:p>
              <a:endParaRPr lang="en-US"/>
            </a:p>
          </p:txBody>
        </p:sp>
        <p:sp>
          <p:nvSpPr>
            <p:cNvPr id="119820" name="Text Box 7"/>
            <p:cNvSpPr txBox="1">
              <a:spLocks noChangeArrowheads="1"/>
            </p:cNvSpPr>
            <p:nvPr/>
          </p:nvSpPr>
          <p:spPr bwMode="auto">
            <a:xfrm>
              <a:off x="0" y="240"/>
              <a:ext cx="4032" cy="288"/>
            </a:xfrm>
            <a:prstGeom prst="rect">
              <a:avLst/>
            </a:prstGeom>
            <a:solidFill>
              <a:srgbClr val="008000"/>
            </a:solidFill>
            <a:ln w="38100">
              <a:noFill/>
              <a:miter lim="800000"/>
              <a:headEnd/>
              <a:tailEnd/>
            </a:ln>
          </p:spPr>
          <p:txBody>
            <a:bodyPr>
              <a:spAutoFit/>
            </a:bodyPr>
            <a:lstStyle/>
            <a:p>
              <a:r>
                <a:rPr lang="en-US" b="1">
                  <a:solidFill>
                    <a:schemeClr val="bg1"/>
                  </a:solidFill>
                  <a:latin typeface="Times New Roman" pitchFamily="18" charset="0"/>
                </a:rPr>
                <a:t>Characteristic 1:Similarities and Differences.</a:t>
              </a:r>
            </a:p>
          </p:txBody>
        </p:sp>
      </p:grpSp>
      <p:grpSp>
        <p:nvGrpSpPr>
          <p:cNvPr id="119812" name="Group 8"/>
          <p:cNvGrpSpPr>
            <a:grpSpLocks/>
          </p:cNvGrpSpPr>
          <p:nvPr/>
        </p:nvGrpSpPr>
        <p:grpSpPr bwMode="auto">
          <a:xfrm>
            <a:off x="0" y="3352800"/>
            <a:ext cx="9144000" cy="1676400"/>
            <a:chOff x="0" y="192"/>
            <a:chExt cx="5760" cy="1056"/>
          </a:xfrm>
        </p:grpSpPr>
        <p:sp>
          <p:nvSpPr>
            <p:cNvPr id="119817" name="Rectangle 9"/>
            <p:cNvSpPr>
              <a:spLocks noChangeArrowheads="1"/>
            </p:cNvSpPr>
            <p:nvPr/>
          </p:nvSpPr>
          <p:spPr bwMode="auto">
            <a:xfrm>
              <a:off x="0" y="192"/>
              <a:ext cx="5760" cy="1056"/>
            </a:xfrm>
            <a:prstGeom prst="rect">
              <a:avLst/>
            </a:prstGeom>
            <a:solidFill>
              <a:srgbClr val="008000"/>
            </a:solidFill>
            <a:ln w="38100">
              <a:solidFill>
                <a:schemeClr val="tx1"/>
              </a:solidFill>
              <a:miter lim="800000"/>
              <a:headEnd/>
              <a:tailEnd/>
            </a:ln>
          </p:spPr>
          <p:txBody>
            <a:bodyPr wrap="none" anchor="ctr"/>
            <a:lstStyle/>
            <a:p>
              <a:endParaRPr lang="en-US"/>
            </a:p>
          </p:txBody>
        </p:sp>
        <p:sp>
          <p:nvSpPr>
            <p:cNvPr id="119818" name="Text Box 10"/>
            <p:cNvSpPr txBox="1">
              <a:spLocks noChangeArrowheads="1"/>
            </p:cNvSpPr>
            <p:nvPr/>
          </p:nvSpPr>
          <p:spPr bwMode="auto">
            <a:xfrm>
              <a:off x="0" y="240"/>
              <a:ext cx="4032" cy="288"/>
            </a:xfrm>
            <a:prstGeom prst="rect">
              <a:avLst/>
            </a:prstGeom>
            <a:solidFill>
              <a:srgbClr val="008000"/>
            </a:solidFill>
            <a:ln w="38100">
              <a:noFill/>
              <a:miter lim="800000"/>
              <a:headEnd/>
              <a:tailEnd/>
            </a:ln>
          </p:spPr>
          <p:txBody>
            <a:bodyPr>
              <a:spAutoFit/>
            </a:bodyPr>
            <a:lstStyle/>
            <a:p>
              <a:r>
                <a:rPr lang="en-US" b="1">
                  <a:solidFill>
                    <a:schemeClr val="bg1"/>
                  </a:solidFill>
                  <a:latin typeface="Times New Roman" pitchFamily="18" charset="0"/>
                </a:rPr>
                <a:t>Characteristic 3:Similarities and Differences.</a:t>
              </a:r>
            </a:p>
          </p:txBody>
        </p:sp>
      </p:grpSp>
      <p:grpSp>
        <p:nvGrpSpPr>
          <p:cNvPr id="119813" name="Group 11"/>
          <p:cNvGrpSpPr>
            <a:grpSpLocks/>
          </p:cNvGrpSpPr>
          <p:nvPr/>
        </p:nvGrpSpPr>
        <p:grpSpPr bwMode="auto">
          <a:xfrm>
            <a:off x="0" y="5029200"/>
            <a:ext cx="9144000" cy="1676400"/>
            <a:chOff x="0" y="192"/>
            <a:chExt cx="5760" cy="1056"/>
          </a:xfrm>
        </p:grpSpPr>
        <p:sp>
          <p:nvSpPr>
            <p:cNvPr id="119815" name="Rectangle 12"/>
            <p:cNvSpPr>
              <a:spLocks noChangeArrowheads="1"/>
            </p:cNvSpPr>
            <p:nvPr/>
          </p:nvSpPr>
          <p:spPr bwMode="auto">
            <a:xfrm>
              <a:off x="0" y="192"/>
              <a:ext cx="5760" cy="1056"/>
            </a:xfrm>
            <a:prstGeom prst="rect">
              <a:avLst/>
            </a:prstGeom>
            <a:solidFill>
              <a:srgbClr val="008000"/>
            </a:solidFill>
            <a:ln w="38100">
              <a:solidFill>
                <a:schemeClr val="tx1"/>
              </a:solidFill>
              <a:miter lim="800000"/>
              <a:headEnd/>
              <a:tailEnd/>
            </a:ln>
          </p:spPr>
          <p:txBody>
            <a:bodyPr wrap="none" anchor="ctr"/>
            <a:lstStyle/>
            <a:p>
              <a:endParaRPr lang="en-US"/>
            </a:p>
          </p:txBody>
        </p:sp>
        <p:sp>
          <p:nvSpPr>
            <p:cNvPr id="119816" name="Text Box 13"/>
            <p:cNvSpPr txBox="1">
              <a:spLocks noChangeArrowheads="1"/>
            </p:cNvSpPr>
            <p:nvPr/>
          </p:nvSpPr>
          <p:spPr bwMode="auto">
            <a:xfrm>
              <a:off x="0" y="240"/>
              <a:ext cx="4032" cy="288"/>
            </a:xfrm>
            <a:prstGeom prst="rect">
              <a:avLst/>
            </a:prstGeom>
            <a:solidFill>
              <a:srgbClr val="008000"/>
            </a:solidFill>
            <a:ln w="38100">
              <a:noFill/>
              <a:miter lim="800000"/>
              <a:headEnd/>
              <a:tailEnd/>
            </a:ln>
          </p:spPr>
          <p:txBody>
            <a:bodyPr>
              <a:spAutoFit/>
            </a:bodyPr>
            <a:lstStyle/>
            <a:p>
              <a:r>
                <a:rPr lang="en-US" b="1">
                  <a:solidFill>
                    <a:schemeClr val="bg1"/>
                  </a:solidFill>
                  <a:latin typeface="Times New Roman" pitchFamily="18" charset="0"/>
                </a:rPr>
                <a:t>Characteristic 4:Similarities and Differences.</a:t>
              </a:r>
            </a:p>
          </p:txBody>
        </p:sp>
      </p:grpSp>
      <p:sp>
        <p:nvSpPr>
          <p:cNvPr id="242702" name="Text Box 14"/>
          <p:cNvSpPr txBox="1">
            <a:spLocks noChangeArrowheads="1"/>
          </p:cNvSpPr>
          <p:nvPr/>
        </p:nvSpPr>
        <p:spPr bwMode="auto">
          <a:xfrm>
            <a:off x="0" y="533400"/>
            <a:ext cx="8915400" cy="1066800"/>
          </a:xfrm>
          <a:prstGeom prst="rect">
            <a:avLst/>
          </a:prstGeom>
          <a:noFill/>
          <a:ln w="9525">
            <a:noFill/>
            <a:miter lim="800000"/>
            <a:headEnd/>
            <a:tailEnd/>
          </a:ln>
        </p:spPr>
        <p:txBody>
          <a:bodyPr>
            <a:spAutoFit/>
          </a:bodyPr>
          <a:lstStyle/>
          <a:p>
            <a:r>
              <a:rPr lang="en-US" sz="3200" b="1">
                <a:solidFill>
                  <a:schemeClr val="bg1"/>
                </a:solidFill>
                <a:latin typeface="Monotype Corsiva" pitchFamily="66" charset="0"/>
              </a:rPr>
              <a:t>For characteristics 1, Item 1 and Item 2 and are mainly similar. They both……</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42702"/>
                                        </p:tgtEl>
                                        <p:attrNameLst>
                                          <p:attrName>style.visibility</p:attrName>
                                        </p:attrNameLst>
                                      </p:cBhvr>
                                      <p:to>
                                        <p:strVal val="visible"/>
                                      </p:to>
                                    </p:set>
                                    <p:animEffect transition="in" filter="dissolve">
                                      <p:cBhvr>
                                        <p:cTn id="7" dur="500"/>
                                        <p:tgtEl>
                                          <p:spTgt spid="2427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702" grpId="0" autoUpdateAnimBg="0"/>
    </p:bldLst>
  </p:timing>
</p:sld>
</file>

<file path=ppt/slides/slide1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0834" name="Rectangle 2"/>
          <p:cNvSpPr>
            <a:spLocks noChangeArrowheads="1"/>
          </p:cNvSpPr>
          <p:nvPr/>
        </p:nvSpPr>
        <p:spPr bwMode="auto">
          <a:xfrm>
            <a:off x="0" y="0"/>
            <a:ext cx="9144000" cy="6858000"/>
          </a:xfrm>
          <a:prstGeom prst="rect">
            <a:avLst/>
          </a:prstGeom>
          <a:solidFill>
            <a:srgbClr val="FFFFCC"/>
          </a:solidFill>
          <a:ln w="9525">
            <a:solidFill>
              <a:schemeClr val="tx1"/>
            </a:solidFill>
            <a:miter lim="800000"/>
            <a:headEnd/>
            <a:tailEnd/>
          </a:ln>
        </p:spPr>
        <p:txBody>
          <a:bodyPr wrap="none" anchor="ctr"/>
          <a:lstStyle/>
          <a:p>
            <a:endParaRPr lang="en-US"/>
          </a:p>
        </p:txBody>
      </p:sp>
      <p:graphicFrame>
        <p:nvGraphicFramePr>
          <p:cNvPr id="243715" name="Group 3"/>
          <p:cNvGraphicFramePr>
            <a:graphicFrameLocks noGrp="1"/>
          </p:cNvGraphicFramePr>
          <p:nvPr/>
        </p:nvGraphicFramePr>
        <p:xfrm>
          <a:off x="76200" y="152400"/>
          <a:ext cx="9144000" cy="6302375"/>
        </p:xfrm>
        <a:graphic>
          <a:graphicData uri="http://schemas.openxmlformats.org/drawingml/2006/table">
            <a:tbl>
              <a:tblPr/>
              <a:tblGrid>
                <a:gridCol w="1676400"/>
                <a:gridCol w="1524000"/>
                <a:gridCol w="1295400"/>
                <a:gridCol w="1676400"/>
                <a:gridCol w="2971800"/>
              </a:tblGrid>
              <a:tr h="6762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8" charset="0"/>
                      </a:endParaRPr>
                    </a:p>
                  </a:txBody>
                  <a:tcPr horzOverflow="overflow">
                    <a:lnL cap="flat">
                      <a:noFill/>
                    </a:lnL>
                    <a:lnR w="38100" cap="flat" cmpd="sng" algn="ctr">
                      <a:solidFill>
                        <a:schemeClr val="tx1"/>
                      </a:solidFill>
                      <a:prstDash val="solid"/>
                      <a:round/>
                      <a:headEnd type="none" w="med" len="med"/>
                      <a:tailEnd type="none" w="med" len="med"/>
                    </a:lnR>
                    <a:lnT cap="flat">
                      <a:noFill/>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1" u="none" strike="noStrike" cap="none" normalizeH="0" baseline="0" smtClean="0">
                          <a:ln>
                            <a:noFill/>
                          </a:ln>
                          <a:solidFill>
                            <a:srgbClr val="660066"/>
                          </a:solidFill>
                          <a:effectLst/>
                          <a:latin typeface="Times New Roman" pitchFamily="18" charset="0"/>
                        </a:rPr>
                        <a:t>Food eaten Frontier Days</a:t>
                      </a: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1" u="none" strike="noStrike" cap="none" normalizeH="0" baseline="0" smtClean="0">
                          <a:ln>
                            <a:noFill/>
                          </a:ln>
                          <a:solidFill>
                            <a:srgbClr val="660066"/>
                          </a:solidFill>
                          <a:effectLst/>
                          <a:latin typeface="Times New Roman" pitchFamily="18" charset="0"/>
                        </a:rPr>
                        <a:t>Food eaten today</a:t>
                      </a: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rPr>
                        <a:t>Item 3</a:t>
                      </a: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38100" cap="flat" cmpd="sng" algn="ctr">
                      <a:solidFill>
                        <a:schemeClr val="tx1"/>
                      </a:solidFill>
                      <a:prstDash val="solid"/>
                      <a:round/>
                      <a:headEnd type="none" w="med" len="med"/>
                      <a:tailEnd type="none" w="med" len="med"/>
                    </a:lnL>
                    <a:lnR cap="flat">
                      <a:noFill/>
                    </a:lnR>
                    <a:lnT cap="flat">
                      <a:noFill/>
                    </a:lnT>
                    <a:lnB w="38100" cap="flat" cmpd="sng" algn="ctr">
                      <a:solidFill>
                        <a:schemeClr val="tx1"/>
                      </a:solidFill>
                      <a:prstDash val="solid"/>
                      <a:round/>
                      <a:headEnd type="none" w="med" len="med"/>
                      <a:tailEnd type="none" w="med" len="med"/>
                    </a:lnB>
                    <a:lnTlToBr>
                      <a:noFill/>
                    </a:lnTlToBr>
                    <a:lnBlToTr>
                      <a:noFill/>
                    </a:lnBlToTr>
                    <a:noFill/>
                  </a:tcPr>
                </a:tc>
              </a:tr>
              <a:tr h="10969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rgbClr val="CC0000"/>
                          </a:solidFill>
                          <a:effectLst/>
                          <a:latin typeface="Times New Roman" pitchFamily="18" charset="0"/>
                        </a:rPr>
                        <a:t>Characteristic      1</a:t>
                      </a: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8" charset="0"/>
                      </a:endParaRP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8" charset="0"/>
                      </a:endParaRP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8" charset="0"/>
                      </a:endParaRP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bg1"/>
                          </a:solidFill>
                          <a:effectLst/>
                          <a:latin typeface="Arial" charset="0"/>
                        </a:rPr>
                        <a:t>Similarities and Differences</a:t>
                      </a: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008000"/>
                    </a:solidFill>
                  </a:tcPr>
                </a:tc>
              </a:tr>
              <a:tr h="11684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rgbClr val="CC0000"/>
                          </a:solidFill>
                          <a:effectLst/>
                          <a:latin typeface="Times New Roman" pitchFamily="18" charset="0"/>
                        </a:rPr>
                        <a:t>Characteristic 2</a:t>
                      </a: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8" charset="0"/>
                      </a:endParaRP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8" charset="0"/>
                      </a:endParaRP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8" charset="0"/>
                      </a:endParaRP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bg1"/>
                          </a:solidFill>
                          <a:effectLst/>
                          <a:latin typeface="Arial" charset="0"/>
                        </a:rPr>
                        <a:t>Similarities and Differences</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bg1"/>
                        </a:solidFill>
                        <a:effectLst/>
                        <a:latin typeface="Arial" charset="0"/>
                      </a:endParaRP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008000"/>
                    </a:solidFill>
                  </a:tcPr>
                </a:tc>
              </a:tr>
              <a:tr h="10414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rgbClr val="CC0000"/>
                          </a:solidFill>
                          <a:effectLst/>
                          <a:latin typeface="Times New Roman" pitchFamily="18" charset="0"/>
                        </a:rPr>
                        <a:t>Characteristic 3</a:t>
                      </a: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8" charset="0"/>
                      </a:endParaRP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8" charset="0"/>
                      </a:endParaRP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8" charset="0"/>
                      </a:endParaRP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bg1"/>
                          </a:solidFill>
                          <a:effectLst/>
                          <a:latin typeface="Arial" charset="0"/>
                        </a:rPr>
                        <a:t>Similarities and Differences</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bg1"/>
                        </a:solidFill>
                        <a:effectLst/>
                        <a:latin typeface="Arial" charset="0"/>
                      </a:endParaRP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008000"/>
                    </a:solidFill>
                  </a:tcPr>
                </a:tc>
              </a:tr>
              <a:tr h="14414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rgbClr val="CC0000"/>
                          </a:solidFill>
                          <a:effectLst/>
                          <a:latin typeface="Times New Roman" pitchFamily="18" charset="0"/>
                        </a:rPr>
                        <a:t>Characteristic 4</a:t>
                      </a: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8" charset="0"/>
                      </a:endParaRP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8" charset="0"/>
                      </a:endParaRP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8" charset="0"/>
                      </a:endParaRP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bg1"/>
                          </a:solidFill>
                          <a:effectLst/>
                          <a:latin typeface="Arial" charset="0"/>
                        </a:rPr>
                        <a:t>Similarities and Differences</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bg1"/>
                        </a:solidFill>
                        <a:effectLst/>
                        <a:latin typeface="Arial" charset="0"/>
                      </a:endParaRP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008000"/>
                    </a:solidFill>
                  </a:tcPr>
                </a:tc>
              </a:tr>
            </a:tbl>
          </a:graphicData>
        </a:graphic>
      </p:graphicFrame>
      <p:grpSp>
        <p:nvGrpSpPr>
          <p:cNvPr id="2" name="Group 45"/>
          <p:cNvGrpSpPr>
            <a:grpSpLocks/>
          </p:cNvGrpSpPr>
          <p:nvPr/>
        </p:nvGrpSpPr>
        <p:grpSpPr bwMode="auto">
          <a:xfrm>
            <a:off x="1905000" y="1905000"/>
            <a:ext cx="4038600" cy="4191000"/>
            <a:chOff x="1200" y="1440"/>
            <a:chExt cx="2544" cy="2640"/>
          </a:xfrm>
        </p:grpSpPr>
        <p:grpSp>
          <p:nvGrpSpPr>
            <p:cNvPr id="120891" name="Group 46"/>
            <p:cNvGrpSpPr>
              <a:grpSpLocks/>
            </p:cNvGrpSpPr>
            <p:nvPr/>
          </p:nvGrpSpPr>
          <p:grpSpPr bwMode="auto">
            <a:xfrm>
              <a:off x="1200" y="1440"/>
              <a:ext cx="672" cy="288"/>
              <a:chOff x="1152" y="1392"/>
              <a:chExt cx="672" cy="288"/>
            </a:xfrm>
          </p:grpSpPr>
          <p:sp>
            <p:nvSpPr>
              <p:cNvPr id="120939" name="Line 47"/>
              <p:cNvSpPr>
                <a:spLocks noChangeShapeType="1"/>
              </p:cNvSpPr>
              <p:nvPr/>
            </p:nvSpPr>
            <p:spPr bwMode="auto">
              <a:xfrm>
                <a:off x="1152" y="1392"/>
                <a:ext cx="672" cy="0"/>
              </a:xfrm>
              <a:prstGeom prst="line">
                <a:avLst/>
              </a:prstGeom>
              <a:noFill/>
              <a:ln w="9525">
                <a:solidFill>
                  <a:schemeClr val="tx1"/>
                </a:solidFill>
                <a:round/>
                <a:headEnd/>
                <a:tailEnd/>
              </a:ln>
            </p:spPr>
            <p:txBody>
              <a:bodyPr/>
              <a:lstStyle/>
              <a:p>
                <a:endParaRPr lang="en-US"/>
              </a:p>
            </p:txBody>
          </p:sp>
          <p:sp>
            <p:nvSpPr>
              <p:cNvPr id="120940" name="Line 48"/>
              <p:cNvSpPr>
                <a:spLocks noChangeShapeType="1"/>
              </p:cNvSpPr>
              <p:nvPr/>
            </p:nvSpPr>
            <p:spPr bwMode="auto">
              <a:xfrm>
                <a:off x="1152" y="1536"/>
                <a:ext cx="672" cy="0"/>
              </a:xfrm>
              <a:prstGeom prst="line">
                <a:avLst/>
              </a:prstGeom>
              <a:noFill/>
              <a:ln w="9525">
                <a:solidFill>
                  <a:schemeClr val="tx1"/>
                </a:solidFill>
                <a:round/>
                <a:headEnd/>
                <a:tailEnd/>
              </a:ln>
            </p:spPr>
            <p:txBody>
              <a:bodyPr/>
              <a:lstStyle/>
              <a:p>
                <a:endParaRPr lang="en-US"/>
              </a:p>
            </p:txBody>
          </p:sp>
          <p:sp>
            <p:nvSpPr>
              <p:cNvPr id="120941" name="Line 49"/>
              <p:cNvSpPr>
                <a:spLocks noChangeShapeType="1"/>
              </p:cNvSpPr>
              <p:nvPr/>
            </p:nvSpPr>
            <p:spPr bwMode="auto">
              <a:xfrm>
                <a:off x="1152" y="1680"/>
                <a:ext cx="672" cy="0"/>
              </a:xfrm>
              <a:prstGeom prst="line">
                <a:avLst/>
              </a:prstGeom>
              <a:noFill/>
              <a:ln w="9525">
                <a:solidFill>
                  <a:schemeClr val="tx1"/>
                </a:solidFill>
                <a:round/>
                <a:headEnd/>
                <a:tailEnd/>
              </a:ln>
            </p:spPr>
            <p:txBody>
              <a:bodyPr/>
              <a:lstStyle/>
              <a:p>
                <a:endParaRPr lang="en-US"/>
              </a:p>
            </p:txBody>
          </p:sp>
        </p:grpSp>
        <p:grpSp>
          <p:nvGrpSpPr>
            <p:cNvPr id="120892" name="Group 50"/>
            <p:cNvGrpSpPr>
              <a:grpSpLocks/>
            </p:cNvGrpSpPr>
            <p:nvPr/>
          </p:nvGrpSpPr>
          <p:grpSpPr bwMode="auto">
            <a:xfrm>
              <a:off x="2160" y="1488"/>
              <a:ext cx="672" cy="288"/>
              <a:chOff x="2016" y="1392"/>
              <a:chExt cx="672" cy="288"/>
            </a:xfrm>
          </p:grpSpPr>
          <p:sp>
            <p:nvSpPr>
              <p:cNvPr id="120936" name="Line 51"/>
              <p:cNvSpPr>
                <a:spLocks noChangeShapeType="1"/>
              </p:cNvSpPr>
              <p:nvPr/>
            </p:nvSpPr>
            <p:spPr bwMode="auto">
              <a:xfrm>
                <a:off x="2016" y="1392"/>
                <a:ext cx="672" cy="0"/>
              </a:xfrm>
              <a:prstGeom prst="line">
                <a:avLst/>
              </a:prstGeom>
              <a:noFill/>
              <a:ln w="9525">
                <a:solidFill>
                  <a:schemeClr val="tx1"/>
                </a:solidFill>
                <a:round/>
                <a:headEnd/>
                <a:tailEnd/>
              </a:ln>
            </p:spPr>
            <p:txBody>
              <a:bodyPr/>
              <a:lstStyle/>
              <a:p>
                <a:endParaRPr lang="en-US"/>
              </a:p>
            </p:txBody>
          </p:sp>
          <p:sp>
            <p:nvSpPr>
              <p:cNvPr id="120937" name="Line 52"/>
              <p:cNvSpPr>
                <a:spLocks noChangeShapeType="1"/>
              </p:cNvSpPr>
              <p:nvPr/>
            </p:nvSpPr>
            <p:spPr bwMode="auto">
              <a:xfrm>
                <a:off x="2016" y="1536"/>
                <a:ext cx="672" cy="0"/>
              </a:xfrm>
              <a:prstGeom prst="line">
                <a:avLst/>
              </a:prstGeom>
              <a:noFill/>
              <a:ln w="9525">
                <a:solidFill>
                  <a:schemeClr val="tx1"/>
                </a:solidFill>
                <a:round/>
                <a:headEnd/>
                <a:tailEnd/>
              </a:ln>
            </p:spPr>
            <p:txBody>
              <a:bodyPr/>
              <a:lstStyle/>
              <a:p>
                <a:endParaRPr lang="en-US"/>
              </a:p>
            </p:txBody>
          </p:sp>
          <p:sp>
            <p:nvSpPr>
              <p:cNvPr id="120938" name="Line 53"/>
              <p:cNvSpPr>
                <a:spLocks noChangeShapeType="1"/>
              </p:cNvSpPr>
              <p:nvPr/>
            </p:nvSpPr>
            <p:spPr bwMode="auto">
              <a:xfrm>
                <a:off x="2016" y="1680"/>
                <a:ext cx="672" cy="0"/>
              </a:xfrm>
              <a:prstGeom prst="line">
                <a:avLst/>
              </a:prstGeom>
              <a:noFill/>
              <a:ln w="9525">
                <a:solidFill>
                  <a:schemeClr val="tx1"/>
                </a:solidFill>
                <a:round/>
                <a:headEnd/>
                <a:tailEnd/>
              </a:ln>
            </p:spPr>
            <p:txBody>
              <a:bodyPr/>
              <a:lstStyle/>
              <a:p>
                <a:endParaRPr lang="en-US"/>
              </a:p>
            </p:txBody>
          </p:sp>
        </p:grpSp>
        <p:grpSp>
          <p:nvGrpSpPr>
            <p:cNvPr id="120893" name="Group 54"/>
            <p:cNvGrpSpPr>
              <a:grpSpLocks/>
            </p:cNvGrpSpPr>
            <p:nvPr/>
          </p:nvGrpSpPr>
          <p:grpSpPr bwMode="auto">
            <a:xfrm>
              <a:off x="3024" y="1440"/>
              <a:ext cx="672" cy="288"/>
              <a:chOff x="2976" y="1392"/>
              <a:chExt cx="672" cy="288"/>
            </a:xfrm>
          </p:grpSpPr>
          <p:sp>
            <p:nvSpPr>
              <p:cNvPr id="120933" name="Line 55"/>
              <p:cNvSpPr>
                <a:spLocks noChangeShapeType="1"/>
              </p:cNvSpPr>
              <p:nvPr/>
            </p:nvSpPr>
            <p:spPr bwMode="auto">
              <a:xfrm>
                <a:off x="2976" y="1392"/>
                <a:ext cx="672" cy="0"/>
              </a:xfrm>
              <a:prstGeom prst="line">
                <a:avLst/>
              </a:prstGeom>
              <a:noFill/>
              <a:ln w="9525">
                <a:solidFill>
                  <a:schemeClr val="tx1"/>
                </a:solidFill>
                <a:round/>
                <a:headEnd/>
                <a:tailEnd/>
              </a:ln>
            </p:spPr>
            <p:txBody>
              <a:bodyPr/>
              <a:lstStyle/>
              <a:p>
                <a:endParaRPr lang="en-US"/>
              </a:p>
            </p:txBody>
          </p:sp>
          <p:sp>
            <p:nvSpPr>
              <p:cNvPr id="120934" name="Line 56"/>
              <p:cNvSpPr>
                <a:spLocks noChangeShapeType="1"/>
              </p:cNvSpPr>
              <p:nvPr/>
            </p:nvSpPr>
            <p:spPr bwMode="auto">
              <a:xfrm>
                <a:off x="2976" y="1536"/>
                <a:ext cx="672" cy="0"/>
              </a:xfrm>
              <a:prstGeom prst="line">
                <a:avLst/>
              </a:prstGeom>
              <a:noFill/>
              <a:ln w="9525">
                <a:solidFill>
                  <a:schemeClr val="tx1"/>
                </a:solidFill>
                <a:round/>
                <a:headEnd/>
                <a:tailEnd/>
              </a:ln>
            </p:spPr>
            <p:txBody>
              <a:bodyPr/>
              <a:lstStyle/>
              <a:p>
                <a:endParaRPr lang="en-US"/>
              </a:p>
            </p:txBody>
          </p:sp>
          <p:sp>
            <p:nvSpPr>
              <p:cNvPr id="120935" name="Line 57"/>
              <p:cNvSpPr>
                <a:spLocks noChangeShapeType="1"/>
              </p:cNvSpPr>
              <p:nvPr/>
            </p:nvSpPr>
            <p:spPr bwMode="auto">
              <a:xfrm>
                <a:off x="2976" y="1680"/>
                <a:ext cx="672" cy="0"/>
              </a:xfrm>
              <a:prstGeom prst="line">
                <a:avLst/>
              </a:prstGeom>
              <a:noFill/>
              <a:ln w="9525">
                <a:solidFill>
                  <a:schemeClr val="tx1"/>
                </a:solidFill>
                <a:round/>
                <a:headEnd/>
                <a:tailEnd/>
              </a:ln>
            </p:spPr>
            <p:txBody>
              <a:bodyPr/>
              <a:lstStyle/>
              <a:p>
                <a:endParaRPr lang="en-US"/>
              </a:p>
            </p:txBody>
          </p:sp>
        </p:grpSp>
        <p:grpSp>
          <p:nvGrpSpPr>
            <p:cNvPr id="120894" name="Group 58"/>
            <p:cNvGrpSpPr>
              <a:grpSpLocks/>
            </p:cNvGrpSpPr>
            <p:nvPr/>
          </p:nvGrpSpPr>
          <p:grpSpPr bwMode="auto">
            <a:xfrm>
              <a:off x="1248" y="2160"/>
              <a:ext cx="672" cy="288"/>
              <a:chOff x="1152" y="2160"/>
              <a:chExt cx="672" cy="288"/>
            </a:xfrm>
          </p:grpSpPr>
          <p:sp>
            <p:nvSpPr>
              <p:cNvPr id="120930" name="Line 59"/>
              <p:cNvSpPr>
                <a:spLocks noChangeShapeType="1"/>
              </p:cNvSpPr>
              <p:nvPr/>
            </p:nvSpPr>
            <p:spPr bwMode="auto">
              <a:xfrm>
                <a:off x="1152" y="2160"/>
                <a:ext cx="672" cy="0"/>
              </a:xfrm>
              <a:prstGeom prst="line">
                <a:avLst/>
              </a:prstGeom>
              <a:noFill/>
              <a:ln w="9525">
                <a:solidFill>
                  <a:schemeClr val="tx1"/>
                </a:solidFill>
                <a:round/>
                <a:headEnd/>
                <a:tailEnd/>
              </a:ln>
            </p:spPr>
            <p:txBody>
              <a:bodyPr/>
              <a:lstStyle/>
              <a:p>
                <a:endParaRPr lang="en-US"/>
              </a:p>
            </p:txBody>
          </p:sp>
          <p:sp>
            <p:nvSpPr>
              <p:cNvPr id="120931" name="Line 60"/>
              <p:cNvSpPr>
                <a:spLocks noChangeShapeType="1"/>
              </p:cNvSpPr>
              <p:nvPr/>
            </p:nvSpPr>
            <p:spPr bwMode="auto">
              <a:xfrm>
                <a:off x="1152" y="2304"/>
                <a:ext cx="672" cy="0"/>
              </a:xfrm>
              <a:prstGeom prst="line">
                <a:avLst/>
              </a:prstGeom>
              <a:noFill/>
              <a:ln w="9525">
                <a:solidFill>
                  <a:schemeClr val="tx1"/>
                </a:solidFill>
                <a:round/>
                <a:headEnd/>
                <a:tailEnd/>
              </a:ln>
            </p:spPr>
            <p:txBody>
              <a:bodyPr/>
              <a:lstStyle/>
              <a:p>
                <a:endParaRPr lang="en-US"/>
              </a:p>
            </p:txBody>
          </p:sp>
          <p:sp>
            <p:nvSpPr>
              <p:cNvPr id="120932" name="Line 61"/>
              <p:cNvSpPr>
                <a:spLocks noChangeShapeType="1"/>
              </p:cNvSpPr>
              <p:nvPr/>
            </p:nvSpPr>
            <p:spPr bwMode="auto">
              <a:xfrm>
                <a:off x="1152" y="2448"/>
                <a:ext cx="672" cy="0"/>
              </a:xfrm>
              <a:prstGeom prst="line">
                <a:avLst/>
              </a:prstGeom>
              <a:noFill/>
              <a:ln w="9525">
                <a:solidFill>
                  <a:schemeClr val="tx1"/>
                </a:solidFill>
                <a:round/>
                <a:headEnd/>
                <a:tailEnd/>
              </a:ln>
            </p:spPr>
            <p:txBody>
              <a:bodyPr/>
              <a:lstStyle/>
              <a:p>
                <a:endParaRPr lang="en-US"/>
              </a:p>
            </p:txBody>
          </p:sp>
        </p:grpSp>
        <p:grpSp>
          <p:nvGrpSpPr>
            <p:cNvPr id="120895" name="Group 62"/>
            <p:cNvGrpSpPr>
              <a:grpSpLocks/>
            </p:cNvGrpSpPr>
            <p:nvPr/>
          </p:nvGrpSpPr>
          <p:grpSpPr bwMode="auto">
            <a:xfrm>
              <a:off x="1200" y="2880"/>
              <a:ext cx="672" cy="288"/>
              <a:chOff x="1152" y="2832"/>
              <a:chExt cx="672" cy="288"/>
            </a:xfrm>
          </p:grpSpPr>
          <p:sp>
            <p:nvSpPr>
              <p:cNvPr id="120927" name="Line 63"/>
              <p:cNvSpPr>
                <a:spLocks noChangeShapeType="1"/>
              </p:cNvSpPr>
              <p:nvPr/>
            </p:nvSpPr>
            <p:spPr bwMode="auto">
              <a:xfrm>
                <a:off x="1152" y="2832"/>
                <a:ext cx="672" cy="0"/>
              </a:xfrm>
              <a:prstGeom prst="line">
                <a:avLst/>
              </a:prstGeom>
              <a:noFill/>
              <a:ln w="9525">
                <a:solidFill>
                  <a:schemeClr val="tx1"/>
                </a:solidFill>
                <a:round/>
                <a:headEnd/>
                <a:tailEnd/>
              </a:ln>
            </p:spPr>
            <p:txBody>
              <a:bodyPr/>
              <a:lstStyle/>
              <a:p>
                <a:endParaRPr lang="en-US"/>
              </a:p>
            </p:txBody>
          </p:sp>
          <p:sp>
            <p:nvSpPr>
              <p:cNvPr id="120928" name="Line 64"/>
              <p:cNvSpPr>
                <a:spLocks noChangeShapeType="1"/>
              </p:cNvSpPr>
              <p:nvPr/>
            </p:nvSpPr>
            <p:spPr bwMode="auto">
              <a:xfrm>
                <a:off x="1152" y="2976"/>
                <a:ext cx="672" cy="0"/>
              </a:xfrm>
              <a:prstGeom prst="line">
                <a:avLst/>
              </a:prstGeom>
              <a:noFill/>
              <a:ln w="9525">
                <a:solidFill>
                  <a:schemeClr val="tx1"/>
                </a:solidFill>
                <a:round/>
                <a:headEnd/>
                <a:tailEnd/>
              </a:ln>
            </p:spPr>
            <p:txBody>
              <a:bodyPr/>
              <a:lstStyle/>
              <a:p>
                <a:endParaRPr lang="en-US"/>
              </a:p>
            </p:txBody>
          </p:sp>
          <p:sp>
            <p:nvSpPr>
              <p:cNvPr id="120929" name="Line 65"/>
              <p:cNvSpPr>
                <a:spLocks noChangeShapeType="1"/>
              </p:cNvSpPr>
              <p:nvPr/>
            </p:nvSpPr>
            <p:spPr bwMode="auto">
              <a:xfrm>
                <a:off x="1152" y="3120"/>
                <a:ext cx="672" cy="0"/>
              </a:xfrm>
              <a:prstGeom prst="line">
                <a:avLst/>
              </a:prstGeom>
              <a:noFill/>
              <a:ln w="9525">
                <a:solidFill>
                  <a:schemeClr val="tx1"/>
                </a:solidFill>
                <a:round/>
                <a:headEnd/>
                <a:tailEnd/>
              </a:ln>
            </p:spPr>
            <p:txBody>
              <a:bodyPr/>
              <a:lstStyle/>
              <a:p>
                <a:endParaRPr lang="en-US"/>
              </a:p>
            </p:txBody>
          </p:sp>
        </p:grpSp>
        <p:grpSp>
          <p:nvGrpSpPr>
            <p:cNvPr id="120896" name="Group 66"/>
            <p:cNvGrpSpPr>
              <a:grpSpLocks/>
            </p:cNvGrpSpPr>
            <p:nvPr/>
          </p:nvGrpSpPr>
          <p:grpSpPr bwMode="auto">
            <a:xfrm>
              <a:off x="1200" y="3600"/>
              <a:ext cx="672" cy="288"/>
              <a:chOff x="1152" y="3552"/>
              <a:chExt cx="672" cy="288"/>
            </a:xfrm>
          </p:grpSpPr>
          <p:sp>
            <p:nvSpPr>
              <p:cNvPr id="120924" name="Line 67"/>
              <p:cNvSpPr>
                <a:spLocks noChangeShapeType="1"/>
              </p:cNvSpPr>
              <p:nvPr/>
            </p:nvSpPr>
            <p:spPr bwMode="auto">
              <a:xfrm>
                <a:off x="1152" y="3552"/>
                <a:ext cx="672" cy="0"/>
              </a:xfrm>
              <a:prstGeom prst="line">
                <a:avLst/>
              </a:prstGeom>
              <a:noFill/>
              <a:ln w="9525">
                <a:solidFill>
                  <a:schemeClr val="tx1"/>
                </a:solidFill>
                <a:round/>
                <a:headEnd/>
                <a:tailEnd/>
              </a:ln>
            </p:spPr>
            <p:txBody>
              <a:bodyPr/>
              <a:lstStyle/>
              <a:p>
                <a:endParaRPr lang="en-US"/>
              </a:p>
            </p:txBody>
          </p:sp>
          <p:sp>
            <p:nvSpPr>
              <p:cNvPr id="120925" name="Line 68"/>
              <p:cNvSpPr>
                <a:spLocks noChangeShapeType="1"/>
              </p:cNvSpPr>
              <p:nvPr/>
            </p:nvSpPr>
            <p:spPr bwMode="auto">
              <a:xfrm>
                <a:off x="1152" y="3696"/>
                <a:ext cx="672" cy="0"/>
              </a:xfrm>
              <a:prstGeom prst="line">
                <a:avLst/>
              </a:prstGeom>
              <a:noFill/>
              <a:ln w="9525">
                <a:solidFill>
                  <a:schemeClr val="tx1"/>
                </a:solidFill>
                <a:round/>
                <a:headEnd/>
                <a:tailEnd/>
              </a:ln>
            </p:spPr>
            <p:txBody>
              <a:bodyPr/>
              <a:lstStyle/>
              <a:p>
                <a:endParaRPr lang="en-US"/>
              </a:p>
            </p:txBody>
          </p:sp>
          <p:sp>
            <p:nvSpPr>
              <p:cNvPr id="120926" name="Line 69"/>
              <p:cNvSpPr>
                <a:spLocks noChangeShapeType="1"/>
              </p:cNvSpPr>
              <p:nvPr/>
            </p:nvSpPr>
            <p:spPr bwMode="auto">
              <a:xfrm>
                <a:off x="1152" y="3840"/>
                <a:ext cx="672" cy="0"/>
              </a:xfrm>
              <a:prstGeom prst="line">
                <a:avLst/>
              </a:prstGeom>
              <a:noFill/>
              <a:ln w="9525">
                <a:solidFill>
                  <a:schemeClr val="tx1"/>
                </a:solidFill>
                <a:round/>
                <a:headEnd/>
                <a:tailEnd/>
              </a:ln>
            </p:spPr>
            <p:txBody>
              <a:bodyPr/>
              <a:lstStyle/>
              <a:p>
                <a:endParaRPr lang="en-US"/>
              </a:p>
            </p:txBody>
          </p:sp>
        </p:grpSp>
        <p:grpSp>
          <p:nvGrpSpPr>
            <p:cNvPr id="120897" name="Group 70"/>
            <p:cNvGrpSpPr>
              <a:grpSpLocks/>
            </p:cNvGrpSpPr>
            <p:nvPr/>
          </p:nvGrpSpPr>
          <p:grpSpPr bwMode="auto">
            <a:xfrm>
              <a:off x="2160" y="2208"/>
              <a:ext cx="672" cy="144"/>
              <a:chOff x="2112" y="2160"/>
              <a:chExt cx="672" cy="144"/>
            </a:xfrm>
          </p:grpSpPr>
          <p:sp>
            <p:nvSpPr>
              <p:cNvPr id="120922" name="Line 71"/>
              <p:cNvSpPr>
                <a:spLocks noChangeShapeType="1"/>
              </p:cNvSpPr>
              <p:nvPr/>
            </p:nvSpPr>
            <p:spPr bwMode="auto">
              <a:xfrm>
                <a:off x="2112" y="2160"/>
                <a:ext cx="672" cy="0"/>
              </a:xfrm>
              <a:prstGeom prst="line">
                <a:avLst/>
              </a:prstGeom>
              <a:noFill/>
              <a:ln w="9525">
                <a:solidFill>
                  <a:schemeClr val="tx1"/>
                </a:solidFill>
                <a:round/>
                <a:headEnd/>
                <a:tailEnd/>
              </a:ln>
            </p:spPr>
            <p:txBody>
              <a:bodyPr/>
              <a:lstStyle/>
              <a:p>
                <a:endParaRPr lang="en-US"/>
              </a:p>
            </p:txBody>
          </p:sp>
          <p:sp>
            <p:nvSpPr>
              <p:cNvPr id="120923" name="Line 72"/>
              <p:cNvSpPr>
                <a:spLocks noChangeShapeType="1"/>
              </p:cNvSpPr>
              <p:nvPr/>
            </p:nvSpPr>
            <p:spPr bwMode="auto">
              <a:xfrm>
                <a:off x="2112" y="2304"/>
                <a:ext cx="672" cy="0"/>
              </a:xfrm>
              <a:prstGeom prst="line">
                <a:avLst/>
              </a:prstGeom>
              <a:noFill/>
              <a:ln w="9525">
                <a:solidFill>
                  <a:schemeClr val="tx1"/>
                </a:solidFill>
                <a:round/>
                <a:headEnd/>
                <a:tailEnd/>
              </a:ln>
            </p:spPr>
            <p:txBody>
              <a:bodyPr/>
              <a:lstStyle/>
              <a:p>
                <a:endParaRPr lang="en-US"/>
              </a:p>
            </p:txBody>
          </p:sp>
        </p:grpSp>
        <p:grpSp>
          <p:nvGrpSpPr>
            <p:cNvPr id="120898" name="Group 73"/>
            <p:cNvGrpSpPr>
              <a:grpSpLocks/>
            </p:cNvGrpSpPr>
            <p:nvPr/>
          </p:nvGrpSpPr>
          <p:grpSpPr bwMode="auto">
            <a:xfrm>
              <a:off x="3024" y="2160"/>
              <a:ext cx="672" cy="432"/>
              <a:chOff x="2976" y="2112"/>
              <a:chExt cx="672" cy="432"/>
            </a:xfrm>
          </p:grpSpPr>
          <p:sp>
            <p:nvSpPr>
              <p:cNvPr id="120918" name="Line 74"/>
              <p:cNvSpPr>
                <a:spLocks noChangeShapeType="1"/>
              </p:cNvSpPr>
              <p:nvPr/>
            </p:nvSpPr>
            <p:spPr bwMode="auto">
              <a:xfrm>
                <a:off x="2976" y="2544"/>
                <a:ext cx="672" cy="0"/>
              </a:xfrm>
              <a:prstGeom prst="line">
                <a:avLst/>
              </a:prstGeom>
              <a:noFill/>
              <a:ln w="9525">
                <a:solidFill>
                  <a:schemeClr val="tx1"/>
                </a:solidFill>
                <a:round/>
                <a:headEnd/>
                <a:tailEnd/>
              </a:ln>
            </p:spPr>
            <p:txBody>
              <a:bodyPr/>
              <a:lstStyle/>
              <a:p>
                <a:endParaRPr lang="en-US"/>
              </a:p>
            </p:txBody>
          </p:sp>
          <p:sp>
            <p:nvSpPr>
              <p:cNvPr id="120919" name="Line 75"/>
              <p:cNvSpPr>
                <a:spLocks noChangeShapeType="1"/>
              </p:cNvSpPr>
              <p:nvPr/>
            </p:nvSpPr>
            <p:spPr bwMode="auto">
              <a:xfrm>
                <a:off x="2976" y="2112"/>
                <a:ext cx="672" cy="0"/>
              </a:xfrm>
              <a:prstGeom prst="line">
                <a:avLst/>
              </a:prstGeom>
              <a:noFill/>
              <a:ln w="9525">
                <a:solidFill>
                  <a:schemeClr val="tx1"/>
                </a:solidFill>
                <a:round/>
                <a:headEnd/>
                <a:tailEnd/>
              </a:ln>
            </p:spPr>
            <p:txBody>
              <a:bodyPr/>
              <a:lstStyle/>
              <a:p>
                <a:endParaRPr lang="en-US"/>
              </a:p>
            </p:txBody>
          </p:sp>
          <p:sp>
            <p:nvSpPr>
              <p:cNvPr id="120920" name="Line 76"/>
              <p:cNvSpPr>
                <a:spLocks noChangeShapeType="1"/>
              </p:cNvSpPr>
              <p:nvPr/>
            </p:nvSpPr>
            <p:spPr bwMode="auto">
              <a:xfrm>
                <a:off x="2976" y="2256"/>
                <a:ext cx="672" cy="0"/>
              </a:xfrm>
              <a:prstGeom prst="line">
                <a:avLst/>
              </a:prstGeom>
              <a:noFill/>
              <a:ln w="9525">
                <a:solidFill>
                  <a:schemeClr val="tx1"/>
                </a:solidFill>
                <a:round/>
                <a:headEnd/>
                <a:tailEnd/>
              </a:ln>
            </p:spPr>
            <p:txBody>
              <a:bodyPr/>
              <a:lstStyle/>
              <a:p>
                <a:endParaRPr lang="en-US"/>
              </a:p>
            </p:txBody>
          </p:sp>
          <p:sp>
            <p:nvSpPr>
              <p:cNvPr id="120921" name="Line 77"/>
              <p:cNvSpPr>
                <a:spLocks noChangeShapeType="1"/>
              </p:cNvSpPr>
              <p:nvPr/>
            </p:nvSpPr>
            <p:spPr bwMode="auto">
              <a:xfrm>
                <a:off x="2976" y="2400"/>
                <a:ext cx="672" cy="0"/>
              </a:xfrm>
              <a:prstGeom prst="line">
                <a:avLst/>
              </a:prstGeom>
              <a:noFill/>
              <a:ln w="9525">
                <a:solidFill>
                  <a:schemeClr val="tx1"/>
                </a:solidFill>
                <a:round/>
                <a:headEnd/>
                <a:tailEnd/>
              </a:ln>
            </p:spPr>
            <p:txBody>
              <a:bodyPr/>
              <a:lstStyle/>
              <a:p>
                <a:endParaRPr lang="en-US"/>
              </a:p>
            </p:txBody>
          </p:sp>
        </p:grpSp>
        <p:grpSp>
          <p:nvGrpSpPr>
            <p:cNvPr id="120899" name="Group 78"/>
            <p:cNvGrpSpPr>
              <a:grpSpLocks/>
            </p:cNvGrpSpPr>
            <p:nvPr/>
          </p:nvGrpSpPr>
          <p:grpSpPr bwMode="auto">
            <a:xfrm>
              <a:off x="2112" y="2976"/>
              <a:ext cx="672" cy="288"/>
              <a:chOff x="2064" y="2928"/>
              <a:chExt cx="672" cy="288"/>
            </a:xfrm>
          </p:grpSpPr>
          <p:sp>
            <p:nvSpPr>
              <p:cNvPr id="120915" name="Line 79"/>
              <p:cNvSpPr>
                <a:spLocks noChangeShapeType="1"/>
              </p:cNvSpPr>
              <p:nvPr/>
            </p:nvSpPr>
            <p:spPr bwMode="auto">
              <a:xfrm>
                <a:off x="2064" y="2928"/>
                <a:ext cx="672" cy="0"/>
              </a:xfrm>
              <a:prstGeom prst="line">
                <a:avLst/>
              </a:prstGeom>
              <a:noFill/>
              <a:ln w="9525">
                <a:solidFill>
                  <a:schemeClr val="tx1"/>
                </a:solidFill>
                <a:round/>
                <a:headEnd/>
                <a:tailEnd/>
              </a:ln>
            </p:spPr>
            <p:txBody>
              <a:bodyPr/>
              <a:lstStyle/>
              <a:p>
                <a:endParaRPr lang="en-US"/>
              </a:p>
            </p:txBody>
          </p:sp>
          <p:sp>
            <p:nvSpPr>
              <p:cNvPr id="120916" name="Line 80"/>
              <p:cNvSpPr>
                <a:spLocks noChangeShapeType="1"/>
              </p:cNvSpPr>
              <p:nvPr/>
            </p:nvSpPr>
            <p:spPr bwMode="auto">
              <a:xfrm>
                <a:off x="2064" y="3072"/>
                <a:ext cx="672" cy="0"/>
              </a:xfrm>
              <a:prstGeom prst="line">
                <a:avLst/>
              </a:prstGeom>
              <a:noFill/>
              <a:ln w="9525">
                <a:solidFill>
                  <a:schemeClr val="tx1"/>
                </a:solidFill>
                <a:round/>
                <a:headEnd/>
                <a:tailEnd/>
              </a:ln>
            </p:spPr>
            <p:txBody>
              <a:bodyPr/>
              <a:lstStyle/>
              <a:p>
                <a:endParaRPr lang="en-US"/>
              </a:p>
            </p:txBody>
          </p:sp>
          <p:sp>
            <p:nvSpPr>
              <p:cNvPr id="120917" name="Line 81"/>
              <p:cNvSpPr>
                <a:spLocks noChangeShapeType="1"/>
              </p:cNvSpPr>
              <p:nvPr/>
            </p:nvSpPr>
            <p:spPr bwMode="auto">
              <a:xfrm>
                <a:off x="2064" y="3216"/>
                <a:ext cx="672" cy="0"/>
              </a:xfrm>
              <a:prstGeom prst="line">
                <a:avLst/>
              </a:prstGeom>
              <a:noFill/>
              <a:ln w="9525">
                <a:solidFill>
                  <a:schemeClr val="tx1"/>
                </a:solidFill>
                <a:round/>
                <a:headEnd/>
                <a:tailEnd/>
              </a:ln>
            </p:spPr>
            <p:txBody>
              <a:bodyPr/>
              <a:lstStyle/>
              <a:p>
                <a:endParaRPr lang="en-US"/>
              </a:p>
            </p:txBody>
          </p:sp>
        </p:grpSp>
        <p:grpSp>
          <p:nvGrpSpPr>
            <p:cNvPr id="120900" name="Group 82"/>
            <p:cNvGrpSpPr>
              <a:grpSpLocks/>
            </p:cNvGrpSpPr>
            <p:nvPr/>
          </p:nvGrpSpPr>
          <p:grpSpPr bwMode="auto">
            <a:xfrm>
              <a:off x="3024" y="2928"/>
              <a:ext cx="672" cy="288"/>
              <a:chOff x="2976" y="2880"/>
              <a:chExt cx="672" cy="288"/>
            </a:xfrm>
          </p:grpSpPr>
          <p:sp>
            <p:nvSpPr>
              <p:cNvPr id="120912" name="Line 83"/>
              <p:cNvSpPr>
                <a:spLocks noChangeShapeType="1"/>
              </p:cNvSpPr>
              <p:nvPr/>
            </p:nvSpPr>
            <p:spPr bwMode="auto">
              <a:xfrm>
                <a:off x="2976" y="2880"/>
                <a:ext cx="672" cy="0"/>
              </a:xfrm>
              <a:prstGeom prst="line">
                <a:avLst/>
              </a:prstGeom>
              <a:noFill/>
              <a:ln w="9525">
                <a:solidFill>
                  <a:schemeClr val="tx1"/>
                </a:solidFill>
                <a:round/>
                <a:headEnd/>
                <a:tailEnd/>
              </a:ln>
            </p:spPr>
            <p:txBody>
              <a:bodyPr/>
              <a:lstStyle/>
              <a:p>
                <a:endParaRPr lang="en-US"/>
              </a:p>
            </p:txBody>
          </p:sp>
          <p:sp>
            <p:nvSpPr>
              <p:cNvPr id="120913" name="Line 84"/>
              <p:cNvSpPr>
                <a:spLocks noChangeShapeType="1"/>
              </p:cNvSpPr>
              <p:nvPr/>
            </p:nvSpPr>
            <p:spPr bwMode="auto">
              <a:xfrm>
                <a:off x="2976" y="3024"/>
                <a:ext cx="672" cy="0"/>
              </a:xfrm>
              <a:prstGeom prst="line">
                <a:avLst/>
              </a:prstGeom>
              <a:noFill/>
              <a:ln w="9525">
                <a:solidFill>
                  <a:schemeClr val="tx1"/>
                </a:solidFill>
                <a:round/>
                <a:headEnd/>
                <a:tailEnd/>
              </a:ln>
            </p:spPr>
            <p:txBody>
              <a:bodyPr/>
              <a:lstStyle/>
              <a:p>
                <a:endParaRPr lang="en-US"/>
              </a:p>
            </p:txBody>
          </p:sp>
          <p:sp>
            <p:nvSpPr>
              <p:cNvPr id="120914" name="Line 85"/>
              <p:cNvSpPr>
                <a:spLocks noChangeShapeType="1"/>
              </p:cNvSpPr>
              <p:nvPr/>
            </p:nvSpPr>
            <p:spPr bwMode="auto">
              <a:xfrm>
                <a:off x="2976" y="3168"/>
                <a:ext cx="672" cy="0"/>
              </a:xfrm>
              <a:prstGeom prst="line">
                <a:avLst/>
              </a:prstGeom>
              <a:noFill/>
              <a:ln w="9525">
                <a:solidFill>
                  <a:schemeClr val="tx1"/>
                </a:solidFill>
                <a:round/>
                <a:headEnd/>
                <a:tailEnd/>
              </a:ln>
            </p:spPr>
            <p:txBody>
              <a:bodyPr/>
              <a:lstStyle/>
              <a:p>
                <a:endParaRPr lang="en-US"/>
              </a:p>
            </p:txBody>
          </p:sp>
        </p:grpSp>
        <p:grpSp>
          <p:nvGrpSpPr>
            <p:cNvPr id="120901" name="Group 86"/>
            <p:cNvGrpSpPr>
              <a:grpSpLocks/>
            </p:cNvGrpSpPr>
            <p:nvPr/>
          </p:nvGrpSpPr>
          <p:grpSpPr bwMode="auto">
            <a:xfrm>
              <a:off x="2160" y="3600"/>
              <a:ext cx="672" cy="432"/>
              <a:chOff x="2064" y="3504"/>
              <a:chExt cx="672" cy="432"/>
            </a:xfrm>
          </p:grpSpPr>
          <p:sp>
            <p:nvSpPr>
              <p:cNvPr id="120908" name="Line 87"/>
              <p:cNvSpPr>
                <a:spLocks noChangeShapeType="1"/>
              </p:cNvSpPr>
              <p:nvPr/>
            </p:nvSpPr>
            <p:spPr bwMode="auto">
              <a:xfrm>
                <a:off x="2064" y="3504"/>
                <a:ext cx="672" cy="0"/>
              </a:xfrm>
              <a:prstGeom prst="line">
                <a:avLst/>
              </a:prstGeom>
              <a:noFill/>
              <a:ln w="9525">
                <a:solidFill>
                  <a:schemeClr val="tx1"/>
                </a:solidFill>
                <a:round/>
                <a:headEnd/>
                <a:tailEnd/>
              </a:ln>
            </p:spPr>
            <p:txBody>
              <a:bodyPr/>
              <a:lstStyle/>
              <a:p>
                <a:endParaRPr lang="en-US"/>
              </a:p>
            </p:txBody>
          </p:sp>
          <p:sp>
            <p:nvSpPr>
              <p:cNvPr id="120909" name="Line 88"/>
              <p:cNvSpPr>
                <a:spLocks noChangeShapeType="1"/>
              </p:cNvSpPr>
              <p:nvPr/>
            </p:nvSpPr>
            <p:spPr bwMode="auto">
              <a:xfrm>
                <a:off x="2064" y="3648"/>
                <a:ext cx="672" cy="0"/>
              </a:xfrm>
              <a:prstGeom prst="line">
                <a:avLst/>
              </a:prstGeom>
              <a:noFill/>
              <a:ln w="9525">
                <a:solidFill>
                  <a:schemeClr val="tx1"/>
                </a:solidFill>
                <a:round/>
                <a:headEnd/>
                <a:tailEnd/>
              </a:ln>
            </p:spPr>
            <p:txBody>
              <a:bodyPr/>
              <a:lstStyle/>
              <a:p>
                <a:endParaRPr lang="en-US"/>
              </a:p>
            </p:txBody>
          </p:sp>
          <p:sp>
            <p:nvSpPr>
              <p:cNvPr id="120910" name="Line 89"/>
              <p:cNvSpPr>
                <a:spLocks noChangeShapeType="1"/>
              </p:cNvSpPr>
              <p:nvPr/>
            </p:nvSpPr>
            <p:spPr bwMode="auto">
              <a:xfrm>
                <a:off x="2064" y="3792"/>
                <a:ext cx="672" cy="0"/>
              </a:xfrm>
              <a:prstGeom prst="line">
                <a:avLst/>
              </a:prstGeom>
              <a:noFill/>
              <a:ln w="9525">
                <a:solidFill>
                  <a:schemeClr val="tx1"/>
                </a:solidFill>
                <a:round/>
                <a:headEnd/>
                <a:tailEnd/>
              </a:ln>
            </p:spPr>
            <p:txBody>
              <a:bodyPr/>
              <a:lstStyle/>
              <a:p>
                <a:endParaRPr lang="en-US"/>
              </a:p>
            </p:txBody>
          </p:sp>
          <p:sp>
            <p:nvSpPr>
              <p:cNvPr id="120911" name="Line 90"/>
              <p:cNvSpPr>
                <a:spLocks noChangeShapeType="1"/>
              </p:cNvSpPr>
              <p:nvPr/>
            </p:nvSpPr>
            <p:spPr bwMode="auto">
              <a:xfrm>
                <a:off x="2064" y="3936"/>
                <a:ext cx="672" cy="0"/>
              </a:xfrm>
              <a:prstGeom prst="line">
                <a:avLst/>
              </a:prstGeom>
              <a:noFill/>
              <a:ln w="9525">
                <a:solidFill>
                  <a:schemeClr val="tx1"/>
                </a:solidFill>
                <a:round/>
                <a:headEnd/>
                <a:tailEnd/>
              </a:ln>
            </p:spPr>
            <p:txBody>
              <a:bodyPr/>
              <a:lstStyle/>
              <a:p>
                <a:endParaRPr lang="en-US"/>
              </a:p>
            </p:txBody>
          </p:sp>
        </p:grpSp>
        <p:grpSp>
          <p:nvGrpSpPr>
            <p:cNvPr id="120902" name="Group 91"/>
            <p:cNvGrpSpPr>
              <a:grpSpLocks/>
            </p:cNvGrpSpPr>
            <p:nvPr/>
          </p:nvGrpSpPr>
          <p:grpSpPr bwMode="auto">
            <a:xfrm>
              <a:off x="3072" y="3504"/>
              <a:ext cx="672" cy="576"/>
              <a:chOff x="2976" y="3552"/>
              <a:chExt cx="672" cy="576"/>
            </a:xfrm>
          </p:grpSpPr>
          <p:sp>
            <p:nvSpPr>
              <p:cNvPr id="120903" name="Line 92"/>
              <p:cNvSpPr>
                <a:spLocks noChangeShapeType="1"/>
              </p:cNvSpPr>
              <p:nvPr/>
            </p:nvSpPr>
            <p:spPr bwMode="auto">
              <a:xfrm>
                <a:off x="2976" y="3552"/>
                <a:ext cx="672" cy="0"/>
              </a:xfrm>
              <a:prstGeom prst="line">
                <a:avLst/>
              </a:prstGeom>
              <a:noFill/>
              <a:ln w="9525">
                <a:solidFill>
                  <a:schemeClr val="tx1"/>
                </a:solidFill>
                <a:round/>
                <a:headEnd/>
                <a:tailEnd/>
              </a:ln>
            </p:spPr>
            <p:txBody>
              <a:bodyPr/>
              <a:lstStyle/>
              <a:p>
                <a:endParaRPr lang="en-US"/>
              </a:p>
            </p:txBody>
          </p:sp>
          <p:sp>
            <p:nvSpPr>
              <p:cNvPr id="120904" name="Line 93"/>
              <p:cNvSpPr>
                <a:spLocks noChangeShapeType="1"/>
              </p:cNvSpPr>
              <p:nvPr/>
            </p:nvSpPr>
            <p:spPr bwMode="auto">
              <a:xfrm>
                <a:off x="2976" y="3696"/>
                <a:ext cx="672" cy="0"/>
              </a:xfrm>
              <a:prstGeom prst="line">
                <a:avLst/>
              </a:prstGeom>
              <a:noFill/>
              <a:ln w="9525">
                <a:solidFill>
                  <a:schemeClr val="tx1"/>
                </a:solidFill>
                <a:round/>
                <a:headEnd/>
                <a:tailEnd/>
              </a:ln>
            </p:spPr>
            <p:txBody>
              <a:bodyPr/>
              <a:lstStyle/>
              <a:p>
                <a:endParaRPr lang="en-US"/>
              </a:p>
            </p:txBody>
          </p:sp>
          <p:sp>
            <p:nvSpPr>
              <p:cNvPr id="120905" name="Line 94"/>
              <p:cNvSpPr>
                <a:spLocks noChangeShapeType="1"/>
              </p:cNvSpPr>
              <p:nvPr/>
            </p:nvSpPr>
            <p:spPr bwMode="auto">
              <a:xfrm>
                <a:off x="2976" y="3840"/>
                <a:ext cx="672" cy="0"/>
              </a:xfrm>
              <a:prstGeom prst="line">
                <a:avLst/>
              </a:prstGeom>
              <a:noFill/>
              <a:ln w="9525">
                <a:solidFill>
                  <a:schemeClr val="tx1"/>
                </a:solidFill>
                <a:round/>
                <a:headEnd/>
                <a:tailEnd/>
              </a:ln>
            </p:spPr>
            <p:txBody>
              <a:bodyPr/>
              <a:lstStyle/>
              <a:p>
                <a:endParaRPr lang="en-US"/>
              </a:p>
            </p:txBody>
          </p:sp>
          <p:sp>
            <p:nvSpPr>
              <p:cNvPr id="120906" name="Line 95"/>
              <p:cNvSpPr>
                <a:spLocks noChangeShapeType="1"/>
              </p:cNvSpPr>
              <p:nvPr/>
            </p:nvSpPr>
            <p:spPr bwMode="auto">
              <a:xfrm>
                <a:off x="2976" y="3984"/>
                <a:ext cx="672" cy="0"/>
              </a:xfrm>
              <a:prstGeom prst="line">
                <a:avLst/>
              </a:prstGeom>
              <a:noFill/>
              <a:ln w="9525">
                <a:solidFill>
                  <a:schemeClr val="tx1"/>
                </a:solidFill>
                <a:round/>
                <a:headEnd/>
                <a:tailEnd/>
              </a:ln>
            </p:spPr>
            <p:txBody>
              <a:bodyPr/>
              <a:lstStyle/>
              <a:p>
                <a:endParaRPr lang="en-US"/>
              </a:p>
            </p:txBody>
          </p:sp>
          <p:sp>
            <p:nvSpPr>
              <p:cNvPr id="120907" name="Line 96"/>
              <p:cNvSpPr>
                <a:spLocks noChangeShapeType="1"/>
              </p:cNvSpPr>
              <p:nvPr/>
            </p:nvSpPr>
            <p:spPr bwMode="auto">
              <a:xfrm>
                <a:off x="2976" y="4128"/>
                <a:ext cx="672" cy="0"/>
              </a:xfrm>
              <a:prstGeom prst="line">
                <a:avLst/>
              </a:prstGeom>
              <a:noFill/>
              <a:ln w="9525">
                <a:solidFill>
                  <a:schemeClr val="tx1"/>
                </a:solidFill>
                <a:round/>
                <a:headEnd/>
                <a:tailEnd/>
              </a:ln>
            </p:spPr>
            <p:txBody>
              <a:bodyPr/>
              <a:lstStyle/>
              <a:p>
                <a:endParaRPr lang="en-US"/>
              </a:p>
            </p:txBody>
          </p:sp>
        </p:grpSp>
      </p:grpSp>
      <p:grpSp>
        <p:nvGrpSpPr>
          <p:cNvPr id="15" name="Group 97"/>
          <p:cNvGrpSpPr>
            <a:grpSpLocks/>
          </p:cNvGrpSpPr>
          <p:nvPr/>
        </p:nvGrpSpPr>
        <p:grpSpPr bwMode="auto">
          <a:xfrm>
            <a:off x="6324600" y="2438400"/>
            <a:ext cx="2819400" cy="3962400"/>
            <a:chOff x="3984" y="1536"/>
            <a:chExt cx="1776" cy="2496"/>
          </a:xfrm>
        </p:grpSpPr>
        <p:grpSp>
          <p:nvGrpSpPr>
            <p:cNvPr id="120875" name="Group 98"/>
            <p:cNvGrpSpPr>
              <a:grpSpLocks/>
            </p:cNvGrpSpPr>
            <p:nvPr/>
          </p:nvGrpSpPr>
          <p:grpSpPr bwMode="auto">
            <a:xfrm>
              <a:off x="3984" y="1536"/>
              <a:ext cx="1776" cy="288"/>
              <a:chOff x="3984" y="1536"/>
              <a:chExt cx="1776" cy="288"/>
            </a:xfrm>
          </p:grpSpPr>
          <p:sp>
            <p:nvSpPr>
              <p:cNvPr id="120888" name="Line 99"/>
              <p:cNvSpPr>
                <a:spLocks noChangeShapeType="1"/>
              </p:cNvSpPr>
              <p:nvPr/>
            </p:nvSpPr>
            <p:spPr bwMode="auto">
              <a:xfrm>
                <a:off x="3984" y="1536"/>
                <a:ext cx="1776" cy="0"/>
              </a:xfrm>
              <a:prstGeom prst="line">
                <a:avLst/>
              </a:prstGeom>
              <a:noFill/>
              <a:ln w="9525">
                <a:solidFill>
                  <a:schemeClr val="bg1"/>
                </a:solidFill>
                <a:round/>
                <a:headEnd/>
                <a:tailEnd/>
              </a:ln>
            </p:spPr>
            <p:txBody>
              <a:bodyPr/>
              <a:lstStyle/>
              <a:p>
                <a:endParaRPr lang="en-US"/>
              </a:p>
            </p:txBody>
          </p:sp>
          <p:sp>
            <p:nvSpPr>
              <p:cNvPr id="120889" name="Line 100"/>
              <p:cNvSpPr>
                <a:spLocks noChangeShapeType="1"/>
              </p:cNvSpPr>
              <p:nvPr/>
            </p:nvSpPr>
            <p:spPr bwMode="auto">
              <a:xfrm>
                <a:off x="3984" y="1680"/>
                <a:ext cx="1776" cy="0"/>
              </a:xfrm>
              <a:prstGeom prst="line">
                <a:avLst/>
              </a:prstGeom>
              <a:noFill/>
              <a:ln w="9525">
                <a:solidFill>
                  <a:schemeClr val="bg1"/>
                </a:solidFill>
                <a:round/>
                <a:headEnd/>
                <a:tailEnd/>
              </a:ln>
            </p:spPr>
            <p:txBody>
              <a:bodyPr/>
              <a:lstStyle/>
              <a:p>
                <a:endParaRPr lang="en-US"/>
              </a:p>
            </p:txBody>
          </p:sp>
          <p:sp>
            <p:nvSpPr>
              <p:cNvPr id="120890" name="Line 101"/>
              <p:cNvSpPr>
                <a:spLocks noChangeShapeType="1"/>
              </p:cNvSpPr>
              <p:nvPr/>
            </p:nvSpPr>
            <p:spPr bwMode="auto">
              <a:xfrm>
                <a:off x="3984" y="1824"/>
                <a:ext cx="1776" cy="0"/>
              </a:xfrm>
              <a:prstGeom prst="line">
                <a:avLst/>
              </a:prstGeom>
              <a:noFill/>
              <a:ln w="9525">
                <a:solidFill>
                  <a:schemeClr val="bg1"/>
                </a:solidFill>
                <a:round/>
                <a:headEnd/>
                <a:tailEnd/>
              </a:ln>
            </p:spPr>
            <p:txBody>
              <a:bodyPr/>
              <a:lstStyle/>
              <a:p>
                <a:endParaRPr lang="en-US"/>
              </a:p>
            </p:txBody>
          </p:sp>
        </p:grpSp>
        <p:grpSp>
          <p:nvGrpSpPr>
            <p:cNvPr id="120876" name="Group 102"/>
            <p:cNvGrpSpPr>
              <a:grpSpLocks/>
            </p:cNvGrpSpPr>
            <p:nvPr/>
          </p:nvGrpSpPr>
          <p:grpSpPr bwMode="auto">
            <a:xfrm>
              <a:off x="3984" y="2256"/>
              <a:ext cx="1776" cy="288"/>
              <a:chOff x="3984" y="1536"/>
              <a:chExt cx="1776" cy="288"/>
            </a:xfrm>
          </p:grpSpPr>
          <p:sp>
            <p:nvSpPr>
              <p:cNvPr id="120885" name="Line 103"/>
              <p:cNvSpPr>
                <a:spLocks noChangeShapeType="1"/>
              </p:cNvSpPr>
              <p:nvPr/>
            </p:nvSpPr>
            <p:spPr bwMode="auto">
              <a:xfrm>
                <a:off x="3984" y="1536"/>
                <a:ext cx="1776" cy="0"/>
              </a:xfrm>
              <a:prstGeom prst="line">
                <a:avLst/>
              </a:prstGeom>
              <a:noFill/>
              <a:ln w="9525">
                <a:solidFill>
                  <a:schemeClr val="bg1"/>
                </a:solidFill>
                <a:round/>
                <a:headEnd/>
                <a:tailEnd/>
              </a:ln>
            </p:spPr>
            <p:txBody>
              <a:bodyPr/>
              <a:lstStyle/>
              <a:p>
                <a:endParaRPr lang="en-US"/>
              </a:p>
            </p:txBody>
          </p:sp>
          <p:sp>
            <p:nvSpPr>
              <p:cNvPr id="120886" name="Line 104"/>
              <p:cNvSpPr>
                <a:spLocks noChangeShapeType="1"/>
              </p:cNvSpPr>
              <p:nvPr/>
            </p:nvSpPr>
            <p:spPr bwMode="auto">
              <a:xfrm>
                <a:off x="3984" y="1680"/>
                <a:ext cx="1776" cy="0"/>
              </a:xfrm>
              <a:prstGeom prst="line">
                <a:avLst/>
              </a:prstGeom>
              <a:noFill/>
              <a:ln w="9525">
                <a:solidFill>
                  <a:schemeClr val="bg1"/>
                </a:solidFill>
                <a:round/>
                <a:headEnd/>
                <a:tailEnd/>
              </a:ln>
            </p:spPr>
            <p:txBody>
              <a:bodyPr/>
              <a:lstStyle/>
              <a:p>
                <a:endParaRPr lang="en-US"/>
              </a:p>
            </p:txBody>
          </p:sp>
          <p:sp>
            <p:nvSpPr>
              <p:cNvPr id="120887" name="Line 105"/>
              <p:cNvSpPr>
                <a:spLocks noChangeShapeType="1"/>
              </p:cNvSpPr>
              <p:nvPr/>
            </p:nvSpPr>
            <p:spPr bwMode="auto">
              <a:xfrm>
                <a:off x="3984" y="1824"/>
                <a:ext cx="1776" cy="0"/>
              </a:xfrm>
              <a:prstGeom prst="line">
                <a:avLst/>
              </a:prstGeom>
              <a:noFill/>
              <a:ln w="9525">
                <a:solidFill>
                  <a:schemeClr val="bg1"/>
                </a:solidFill>
                <a:round/>
                <a:headEnd/>
                <a:tailEnd/>
              </a:ln>
            </p:spPr>
            <p:txBody>
              <a:bodyPr/>
              <a:lstStyle/>
              <a:p>
                <a:endParaRPr lang="en-US"/>
              </a:p>
            </p:txBody>
          </p:sp>
        </p:grpSp>
        <p:grpSp>
          <p:nvGrpSpPr>
            <p:cNvPr id="120877" name="Group 106"/>
            <p:cNvGrpSpPr>
              <a:grpSpLocks/>
            </p:cNvGrpSpPr>
            <p:nvPr/>
          </p:nvGrpSpPr>
          <p:grpSpPr bwMode="auto">
            <a:xfrm>
              <a:off x="3984" y="2928"/>
              <a:ext cx="1776" cy="288"/>
              <a:chOff x="3984" y="1536"/>
              <a:chExt cx="1776" cy="288"/>
            </a:xfrm>
          </p:grpSpPr>
          <p:sp>
            <p:nvSpPr>
              <p:cNvPr id="120882" name="Line 107"/>
              <p:cNvSpPr>
                <a:spLocks noChangeShapeType="1"/>
              </p:cNvSpPr>
              <p:nvPr/>
            </p:nvSpPr>
            <p:spPr bwMode="auto">
              <a:xfrm>
                <a:off x="3984" y="1536"/>
                <a:ext cx="1776" cy="0"/>
              </a:xfrm>
              <a:prstGeom prst="line">
                <a:avLst/>
              </a:prstGeom>
              <a:noFill/>
              <a:ln w="9525">
                <a:solidFill>
                  <a:schemeClr val="bg1"/>
                </a:solidFill>
                <a:round/>
                <a:headEnd/>
                <a:tailEnd/>
              </a:ln>
            </p:spPr>
            <p:txBody>
              <a:bodyPr/>
              <a:lstStyle/>
              <a:p>
                <a:endParaRPr lang="en-US"/>
              </a:p>
            </p:txBody>
          </p:sp>
          <p:sp>
            <p:nvSpPr>
              <p:cNvPr id="120883" name="Line 108"/>
              <p:cNvSpPr>
                <a:spLocks noChangeShapeType="1"/>
              </p:cNvSpPr>
              <p:nvPr/>
            </p:nvSpPr>
            <p:spPr bwMode="auto">
              <a:xfrm>
                <a:off x="3984" y="1680"/>
                <a:ext cx="1776" cy="0"/>
              </a:xfrm>
              <a:prstGeom prst="line">
                <a:avLst/>
              </a:prstGeom>
              <a:noFill/>
              <a:ln w="9525">
                <a:solidFill>
                  <a:schemeClr val="bg1"/>
                </a:solidFill>
                <a:round/>
                <a:headEnd/>
                <a:tailEnd/>
              </a:ln>
            </p:spPr>
            <p:txBody>
              <a:bodyPr/>
              <a:lstStyle/>
              <a:p>
                <a:endParaRPr lang="en-US"/>
              </a:p>
            </p:txBody>
          </p:sp>
          <p:sp>
            <p:nvSpPr>
              <p:cNvPr id="120884" name="Line 109"/>
              <p:cNvSpPr>
                <a:spLocks noChangeShapeType="1"/>
              </p:cNvSpPr>
              <p:nvPr/>
            </p:nvSpPr>
            <p:spPr bwMode="auto">
              <a:xfrm>
                <a:off x="3984" y="1824"/>
                <a:ext cx="1776" cy="0"/>
              </a:xfrm>
              <a:prstGeom prst="line">
                <a:avLst/>
              </a:prstGeom>
              <a:noFill/>
              <a:ln w="9525">
                <a:solidFill>
                  <a:schemeClr val="bg1"/>
                </a:solidFill>
                <a:round/>
                <a:headEnd/>
                <a:tailEnd/>
              </a:ln>
            </p:spPr>
            <p:txBody>
              <a:bodyPr/>
              <a:lstStyle/>
              <a:p>
                <a:endParaRPr lang="en-US"/>
              </a:p>
            </p:txBody>
          </p:sp>
        </p:grpSp>
        <p:grpSp>
          <p:nvGrpSpPr>
            <p:cNvPr id="120878" name="Group 110"/>
            <p:cNvGrpSpPr>
              <a:grpSpLocks/>
            </p:cNvGrpSpPr>
            <p:nvPr/>
          </p:nvGrpSpPr>
          <p:grpSpPr bwMode="auto">
            <a:xfrm>
              <a:off x="3984" y="3744"/>
              <a:ext cx="1776" cy="288"/>
              <a:chOff x="3984" y="1536"/>
              <a:chExt cx="1776" cy="288"/>
            </a:xfrm>
          </p:grpSpPr>
          <p:sp>
            <p:nvSpPr>
              <p:cNvPr id="120879" name="Line 111"/>
              <p:cNvSpPr>
                <a:spLocks noChangeShapeType="1"/>
              </p:cNvSpPr>
              <p:nvPr/>
            </p:nvSpPr>
            <p:spPr bwMode="auto">
              <a:xfrm>
                <a:off x="3984" y="1536"/>
                <a:ext cx="1776" cy="0"/>
              </a:xfrm>
              <a:prstGeom prst="line">
                <a:avLst/>
              </a:prstGeom>
              <a:noFill/>
              <a:ln w="9525">
                <a:solidFill>
                  <a:schemeClr val="bg1"/>
                </a:solidFill>
                <a:round/>
                <a:headEnd/>
                <a:tailEnd/>
              </a:ln>
            </p:spPr>
            <p:txBody>
              <a:bodyPr/>
              <a:lstStyle/>
              <a:p>
                <a:endParaRPr lang="en-US"/>
              </a:p>
            </p:txBody>
          </p:sp>
          <p:sp>
            <p:nvSpPr>
              <p:cNvPr id="120880" name="Line 112"/>
              <p:cNvSpPr>
                <a:spLocks noChangeShapeType="1"/>
              </p:cNvSpPr>
              <p:nvPr/>
            </p:nvSpPr>
            <p:spPr bwMode="auto">
              <a:xfrm>
                <a:off x="3984" y="1680"/>
                <a:ext cx="1776" cy="0"/>
              </a:xfrm>
              <a:prstGeom prst="line">
                <a:avLst/>
              </a:prstGeom>
              <a:noFill/>
              <a:ln w="9525">
                <a:solidFill>
                  <a:schemeClr val="bg1"/>
                </a:solidFill>
                <a:round/>
                <a:headEnd/>
                <a:tailEnd/>
              </a:ln>
            </p:spPr>
            <p:txBody>
              <a:bodyPr/>
              <a:lstStyle/>
              <a:p>
                <a:endParaRPr lang="en-US"/>
              </a:p>
            </p:txBody>
          </p:sp>
          <p:sp>
            <p:nvSpPr>
              <p:cNvPr id="120881" name="Line 113"/>
              <p:cNvSpPr>
                <a:spLocks noChangeShapeType="1"/>
              </p:cNvSpPr>
              <p:nvPr/>
            </p:nvSpPr>
            <p:spPr bwMode="auto">
              <a:xfrm>
                <a:off x="3984" y="1824"/>
                <a:ext cx="1776" cy="0"/>
              </a:xfrm>
              <a:prstGeom prst="line">
                <a:avLst/>
              </a:prstGeom>
              <a:noFill/>
              <a:ln w="9525">
                <a:solidFill>
                  <a:schemeClr val="bg1"/>
                </a:solidFill>
                <a:round/>
                <a:headEnd/>
                <a:tailEnd/>
              </a:ln>
            </p:spPr>
            <p:txBody>
              <a:bodyPr/>
              <a:lstStyle/>
              <a:p>
                <a:endParaRPr lang="en-US"/>
              </a:p>
            </p:txBody>
          </p:sp>
        </p:gr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dissolve">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rgbClr val="00B050"/>
        </a:solidFill>
        <a:effectLst/>
      </p:bgPr>
    </p:bg>
    <p:spTree>
      <p:nvGrpSpPr>
        <p:cNvPr id="1" name=""/>
        <p:cNvGrpSpPr/>
        <p:nvPr/>
      </p:nvGrpSpPr>
      <p:grpSpPr>
        <a:xfrm>
          <a:off x="0" y="0"/>
          <a:ext cx="0" cy="0"/>
          <a:chOff x="0" y="0"/>
          <a:chExt cx="0" cy="0"/>
        </a:xfrm>
      </p:grpSpPr>
      <p:sp>
        <p:nvSpPr>
          <p:cNvPr id="17410" name="Text Box 2"/>
          <p:cNvSpPr txBox="1">
            <a:spLocks noChangeArrowheads="1"/>
          </p:cNvSpPr>
          <p:nvPr/>
        </p:nvSpPr>
        <p:spPr bwMode="auto">
          <a:xfrm>
            <a:off x="457200" y="228600"/>
            <a:ext cx="8534400" cy="579438"/>
          </a:xfrm>
          <a:prstGeom prst="rect">
            <a:avLst/>
          </a:prstGeom>
          <a:noFill/>
          <a:ln w="9525">
            <a:noFill/>
            <a:miter lim="800000"/>
            <a:headEnd/>
            <a:tailEnd/>
          </a:ln>
        </p:spPr>
        <p:txBody>
          <a:bodyPr>
            <a:spAutoFit/>
          </a:bodyPr>
          <a:lstStyle/>
          <a:p>
            <a:pPr algn="ctr">
              <a:spcBef>
                <a:spcPct val="50000"/>
              </a:spcBef>
            </a:pPr>
            <a:r>
              <a:rPr lang="en-US" sz="3200" u="sng">
                <a:solidFill>
                  <a:srgbClr val="FFFF00"/>
                </a:solidFill>
              </a:rPr>
              <a:t>Things associated with plants</a:t>
            </a:r>
          </a:p>
        </p:txBody>
      </p:sp>
      <p:grpSp>
        <p:nvGrpSpPr>
          <p:cNvPr id="2" name="Group 12"/>
          <p:cNvGrpSpPr>
            <a:grpSpLocks/>
          </p:cNvGrpSpPr>
          <p:nvPr/>
        </p:nvGrpSpPr>
        <p:grpSpPr bwMode="auto">
          <a:xfrm>
            <a:off x="685800" y="1143000"/>
            <a:ext cx="8458200" cy="5715000"/>
            <a:chOff x="432" y="720"/>
            <a:chExt cx="5328" cy="3600"/>
          </a:xfrm>
        </p:grpSpPr>
        <p:sp>
          <p:nvSpPr>
            <p:cNvPr id="17412" name="Text Box 3"/>
            <p:cNvSpPr txBox="1">
              <a:spLocks noChangeArrowheads="1"/>
            </p:cNvSpPr>
            <p:nvPr/>
          </p:nvSpPr>
          <p:spPr bwMode="auto">
            <a:xfrm>
              <a:off x="1392" y="720"/>
              <a:ext cx="3072" cy="2382"/>
            </a:xfrm>
            <a:prstGeom prst="rect">
              <a:avLst/>
            </a:prstGeom>
            <a:solidFill>
              <a:srgbClr val="000000"/>
            </a:solidFill>
            <a:ln w="9525">
              <a:noFill/>
              <a:miter lim="800000"/>
              <a:headEnd/>
              <a:tailEnd/>
            </a:ln>
          </p:spPr>
          <p:txBody>
            <a:bodyPr>
              <a:spAutoFit/>
            </a:bodyPr>
            <a:lstStyle/>
            <a:p>
              <a:pPr algn="ctr">
                <a:lnSpc>
                  <a:spcPct val="65000"/>
                </a:lnSpc>
                <a:spcBef>
                  <a:spcPct val="50000"/>
                </a:spcBef>
              </a:pPr>
              <a:r>
                <a:rPr lang="en-US" sz="3200">
                  <a:solidFill>
                    <a:srgbClr val="FFFF00"/>
                  </a:solidFill>
                </a:rPr>
                <a:t>Photosynthesis</a:t>
              </a:r>
            </a:p>
            <a:p>
              <a:pPr algn="ctr">
                <a:lnSpc>
                  <a:spcPct val="65000"/>
                </a:lnSpc>
                <a:spcBef>
                  <a:spcPct val="50000"/>
                </a:spcBef>
              </a:pPr>
              <a:r>
                <a:rPr lang="en-US" sz="3200">
                  <a:solidFill>
                    <a:srgbClr val="FFFF00"/>
                  </a:solidFill>
                </a:rPr>
                <a:t>Foliage</a:t>
              </a:r>
            </a:p>
            <a:p>
              <a:pPr algn="ctr">
                <a:lnSpc>
                  <a:spcPct val="65000"/>
                </a:lnSpc>
                <a:spcBef>
                  <a:spcPct val="50000"/>
                </a:spcBef>
              </a:pPr>
              <a:r>
                <a:rPr lang="en-US" sz="3200">
                  <a:solidFill>
                    <a:srgbClr val="FFFF00"/>
                  </a:solidFill>
                </a:rPr>
                <a:t>Stems</a:t>
              </a:r>
            </a:p>
            <a:p>
              <a:pPr algn="ctr">
                <a:lnSpc>
                  <a:spcPct val="65000"/>
                </a:lnSpc>
                <a:spcBef>
                  <a:spcPct val="50000"/>
                </a:spcBef>
              </a:pPr>
              <a:r>
                <a:rPr lang="en-US" sz="3200">
                  <a:solidFill>
                    <a:srgbClr val="FFFF00"/>
                  </a:solidFill>
                </a:rPr>
                <a:t>Fertilizer</a:t>
              </a:r>
            </a:p>
            <a:p>
              <a:pPr algn="ctr">
                <a:lnSpc>
                  <a:spcPct val="65000"/>
                </a:lnSpc>
                <a:spcBef>
                  <a:spcPct val="50000"/>
                </a:spcBef>
              </a:pPr>
              <a:r>
                <a:rPr lang="en-US" sz="3200">
                  <a:solidFill>
                    <a:srgbClr val="FFFF00"/>
                  </a:solidFill>
                </a:rPr>
                <a:t>Chlorophyll</a:t>
              </a:r>
            </a:p>
            <a:p>
              <a:pPr algn="ctr">
                <a:lnSpc>
                  <a:spcPct val="65000"/>
                </a:lnSpc>
                <a:spcBef>
                  <a:spcPct val="50000"/>
                </a:spcBef>
              </a:pPr>
              <a:r>
                <a:rPr lang="en-US" sz="3200">
                  <a:solidFill>
                    <a:srgbClr val="FFFF00"/>
                  </a:solidFill>
                </a:rPr>
                <a:t>Pollinate</a:t>
              </a:r>
            </a:p>
            <a:p>
              <a:pPr algn="ctr">
                <a:lnSpc>
                  <a:spcPct val="65000"/>
                </a:lnSpc>
                <a:spcBef>
                  <a:spcPct val="50000"/>
                </a:spcBef>
              </a:pPr>
              <a:r>
                <a:rPr lang="en-US" sz="3200">
                  <a:solidFill>
                    <a:srgbClr val="FFFF00"/>
                  </a:solidFill>
                </a:rPr>
                <a:t>Chia pets</a:t>
              </a:r>
            </a:p>
          </p:txBody>
        </p:sp>
        <p:pic>
          <p:nvPicPr>
            <p:cNvPr id="17413" name="Picture 5" descr="j0281904"/>
            <p:cNvPicPr>
              <a:picLocks noChangeAspect="1" noChangeArrowheads="1"/>
            </p:cNvPicPr>
            <p:nvPr/>
          </p:nvPicPr>
          <p:blipFill>
            <a:blip r:embed="rId3"/>
            <a:srcRect/>
            <a:stretch>
              <a:fillRect/>
            </a:stretch>
          </p:blipFill>
          <p:spPr bwMode="auto">
            <a:xfrm>
              <a:off x="4320" y="768"/>
              <a:ext cx="816" cy="771"/>
            </a:xfrm>
            <a:prstGeom prst="rect">
              <a:avLst/>
            </a:prstGeom>
            <a:noFill/>
            <a:ln w="9525">
              <a:noFill/>
              <a:miter lim="800000"/>
              <a:headEnd/>
              <a:tailEnd/>
            </a:ln>
          </p:spPr>
        </p:pic>
        <p:pic>
          <p:nvPicPr>
            <p:cNvPr id="17414" name="Picture 6" descr="insects">
              <a:hlinkClick r:id="rId4"/>
            </p:cNvPr>
            <p:cNvPicPr>
              <a:picLocks noChangeAspect="1" noChangeArrowheads="1"/>
            </p:cNvPicPr>
            <p:nvPr/>
          </p:nvPicPr>
          <p:blipFill>
            <a:blip r:embed="rId5"/>
            <a:srcRect/>
            <a:stretch>
              <a:fillRect/>
            </a:stretch>
          </p:blipFill>
          <p:spPr bwMode="auto">
            <a:xfrm>
              <a:off x="432" y="768"/>
              <a:ext cx="1147" cy="1200"/>
            </a:xfrm>
            <a:prstGeom prst="rect">
              <a:avLst/>
            </a:prstGeom>
            <a:noFill/>
            <a:ln w="9525">
              <a:noFill/>
              <a:miter lim="800000"/>
              <a:headEnd/>
              <a:tailEnd/>
            </a:ln>
          </p:spPr>
        </p:pic>
        <p:pic>
          <p:nvPicPr>
            <p:cNvPr id="17415" name="Picture 8" descr="buying-chia-pets"/>
            <p:cNvPicPr>
              <a:picLocks noChangeAspect="1" noChangeArrowheads="1"/>
            </p:cNvPicPr>
            <p:nvPr/>
          </p:nvPicPr>
          <p:blipFill>
            <a:blip r:embed="rId6"/>
            <a:srcRect/>
            <a:stretch>
              <a:fillRect/>
            </a:stretch>
          </p:blipFill>
          <p:spPr bwMode="auto">
            <a:xfrm>
              <a:off x="3792" y="2633"/>
              <a:ext cx="1968" cy="1687"/>
            </a:xfrm>
            <a:prstGeom prst="rect">
              <a:avLst/>
            </a:prstGeom>
            <a:solidFill>
              <a:srgbClr val="000000"/>
            </a:solidFill>
            <a:ln w="9525">
              <a:noFill/>
              <a:miter lim="800000"/>
              <a:headEnd/>
              <a:tailEnd/>
            </a:ln>
          </p:spPr>
        </p:pic>
        <p:sp>
          <p:nvSpPr>
            <p:cNvPr id="248843" name="plant"/>
            <p:cNvSpPr>
              <a:spLocks noEditPoints="1" noChangeArrowheads="1"/>
            </p:cNvSpPr>
            <p:nvPr/>
          </p:nvSpPr>
          <p:spPr bwMode="auto">
            <a:xfrm>
              <a:off x="624" y="2304"/>
              <a:ext cx="1140" cy="1140"/>
            </a:xfrm>
            <a:custGeom>
              <a:avLst/>
              <a:gdLst>
                <a:gd name="T0" fmla="*/ 0 w 21600"/>
                <a:gd name="T1" fmla="*/ 0 h 21600"/>
                <a:gd name="T2" fmla="*/ 10800 w 21600"/>
                <a:gd name="T3" fmla="*/ 0 h 21600"/>
                <a:gd name="T4" fmla="*/ 21600 w 21600"/>
                <a:gd name="T5" fmla="*/ 0 h 21600"/>
                <a:gd name="T6" fmla="*/ 21600 w 21600"/>
                <a:gd name="T7" fmla="*/ 10800 h 21600"/>
                <a:gd name="T8" fmla="*/ 21600 w 21600"/>
                <a:gd name="T9" fmla="*/ 21600 h 21600"/>
                <a:gd name="T10" fmla="*/ 10800 w 21600"/>
                <a:gd name="T11" fmla="*/ 21600 h 21600"/>
                <a:gd name="T12" fmla="*/ 0 w 21600"/>
                <a:gd name="T13" fmla="*/ 21600 h 21600"/>
                <a:gd name="T14" fmla="*/ 0 w 21600"/>
                <a:gd name="T15" fmla="*/ 10800 h 21600"/>
                <a:gd name="T16" fmla="*/ 7100 w 21600"/>
                <a:gd name="T17" fmla="*/ 10092 h 21600"/>
                <a:gd name="T18" fmla="*/ 14545 w 21600"/>
                <a:gd name="T19" fmla="*/ 13573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9368" y="9002"/>
                  </a:moveTo>
                  <a:lnTo>
                    <a:pt x="9254" y="8422"/>
                  </a:lnTo>
                  <a:lnTo>
                    <a:pt x="9139" y="7935"/>
                  </a:lnTo>
                  <a:lnTo>
                    <a:pt x="8819" y="7355"/>
                  </a:lnTo>
                  <a:lnTo>
                    <a:pt x="8475" y="6728"/>
                  </a:lnTo>
                  <a:lnTo>
                    <a:pt x="8040" y="6287"/>
                  </a:lnTo>
                  <a:lnTo>
                    <a:pt x="7421" y="5707"/>
                  </a:lnTo>
                  <a:lnTo>
                    <a:pt x="6574" y="5429"/>
                  </a:lnTo>
                  <a:lnTo>
                    <a:pt x="5452" y="5313"/>
                  </a:lnTo>
                  <a:lnTo>
                    <a:pt x="4856" y="5220"/>
                  </a:lnTo>
                  <a:lnTo>
                    <a:pt x="4169" y="5220"/>
                  </a:lnTo>
                  <a:lnTo>
                    <a:pt x="3665" y="5104"/>
                  </a:lnTo>
                  <a:lnTo>
                    <a:pt x="3001" y="4872"/>
                  </a:lnTo>
                  <a:lnTo>
                    <a:pt x="2497" y="4756"/>
                  </a:lnTo>
                  <a:lnTo>
                    <a:pt x="2062" y="4408"/>
                  </a:lnTo>
                  <a:lnTo>
                    <a:pt x="1603" y="4083"/>
                  </a:lnTo>
                  <a:lnTo>
                    <a:pt x="1283" y="3689"/>
                  </a:lnTo>
                  <a:lnTo>
                    <a:pt x="1283" y="4315"/>
                  </a:lnTo>
                  <a:lnTo>
                    <a:pt x="1489" y="5104"/>
                  </a:lnTo>
                  <a:lnTo>
                    <a:pt x="1832" y="6055"/>
                  </a:lnTo>
                  <a:lnTo>
                    <a:pt x="2382" y="6914"/>
                  </a:lnTo>
                  <a:lnTo>
                    <a:pt x="2680" y="7471"/>
                  </a:lnTo>
                  <a:lnTo>
                    <a:pt x="3115" y="7935"/>
                  </a:lnTo>
                  <a:lnTo>
                    <a:pt x="3573" y="8213"/>
                  </a:lnTo>
                  <a:lnTo>
                    <a:pt x="4077" y="8654"/>
                  </a:lnTo>
                  <a:lnTo>
                    <a:pt x="4627" y="9002"/>
                  </a:lnTo>
                  <a:lnTo>
                    <a:pt x="5245" y="9234"/>
                  </a:lnTo>
                  <a:lnTo>
                    <a:pt x="6024" y="9443"/>
                  </a:lnTo>
                  <a:lnTo>
                    <a:pt x="6757" y="9628"/>
                  </a:lnTo>
                  <a:lnTo>
                    <a:pt x="5177" y="10069"/>
                  </a:lnTo>
                  <a:lnTo>
                    <a:pt x="3963" y="10649"/>
                  </a:lnTo>
                  <a:lnTo>
                    <a:pt x="3344" y="11044"/>
                  </a:lnTo>
                  <a:lnTo>
                    <a:pt x="2886" y="11600"/>
                  </a:lnTo>
                  <a:lnTo>
                    <a:pt x="2497" y="12041"/>
                  </a:lnTo>
                  <a:lnTo>
                    <a:pt x="1947" y="12343"/>
                  </a:lnTo>
                  <a:lnTo>
                    <a:pt x="1168" y="12668"/>
                  </a:lnTo>
                  <a:lnTo>
                    <a:pt x="0" y="12900"/>
                  </a:lnTo>
                  <a:lnTo>
                    <a:pt x="435" y="13248"/>
                  </a:lnTo>
                  <a:lnTo>
                    <a:pt x="779" y="13456"/>
                  </a:lnTo>
                  <a:lnTo>
                    <a:pt x="1283" y="13642"/>
                  </a:lnTo>
                  <a:lnTo>
                    <a:pt x="1718" y="13758"/>
                  </a:lnTo>
                  <a:lnTo>
                    <a:pt x="2680" y="13851"/>
                  </a:lnTo>
                  <a:lnTo>
                    <a:pt x="3573" y="13758"/>
                  </a:lnTo>
                  <a:lnTo>
                    <a:pt x="4512" y="13526"/>
                  </a:lnTo>
                  <a:lnTo>
                    <a:pt x="5360" y="13248"/>
                  </a:lnTo>
                  <a:lnTo>
                    <a:pt x="6139" y="12900"/>
                  </a:lnTo>
                  <a:lnTo>
                    <a:pt x="6757" y="12552"/>
                  </a:lnTo>
                  <a:lnTo>
                    <a:pt x="6459" y="13132"/>
                  </a:lnTo>
                  <a:lnTo>
                    <a:pt x="6139" y="13642"/>
                  </a:lnTo>
                  <a:lnTo>
                    <a:pt x="5910" y="14199"/>
                  </a:lnTo>
                  <a:lnTo>
                    <a:pt x="5681" y="14663"/>
                  </a:lnTo>
                  <a:lnTo>
                    <a:pt x="5681" y="15150"/>
                  </a:lnTo>
                  <a:lnTo>
                    <a:pt x="5681" y="15730"/>
                  </a:lnTo>
                  <a:lnTo>
                    <a:pt x="5681" y="16241"/>
                  </a:lnTo>
                  <a:lnTo>
                    <a:pt x="5795" y="16913"/>
                  </a:lnTo>
                  <a:lnTo>
                    <a:pt x="5910" y="17586"/>
                  </a:lnTo>
                  <a:lnTo>
                    <a:pt x="5910" y="18213"/>
                  </a:lnTo>
                  <a:lnTo>
                    <a:pt x="5795" y="18885"/>
                  </a:lnTo>
                  <a:lnTo>
                    <a:pt x="5566" y="19396"/>
                  </a:lnTo>
                  <a:lnTo>
                    <a:pt x="5245" y="19976"/>
                  </a:lnTo>
                  <a:lnTo>
                    <a:pt x="4971" y="20370"/>
                  </a:lnTo>
                  <a:lnTo>
                    <a:pt x="4512" y="20811"/>
                  </a:lnTo>
                  <a:lnTo>
                    <a:pt x="4077" y="21043"/>
                  </a:lnTo>
                  <a:lnTo>
                    <a:pt x="5177" y="20927"/>
                  </a:lnTo>
                  <a:lnTo>
                    <a:pt x="6253" y="20486"/>
                  </a:lnTo>
                  <a:lnTo>
                    <a:pt x="7421" y="19976"/>
                  </a:lnTo>
                  <a:lnTo>
                    <a:pt x="8361" y="19187"/>
                  </a:lnTo>
                  <a:lnTo>
                    <a:pt x="8819" y="18769"/>
                  </a:lnTo>
                  <a:lnTo>
                    <a:pt x="9139" y="18213"/>
                  </a:lnTo>
                  <a:lnTo>
                    <a:pt x="9437" y="17772"/>
                  </a:lnTo>
                  <a:lnTo>
                    <a:pt x="9643" y="17261"/>
                  </a:lnTo>
                  <a:lnTo>
                    <a:pt x="9872" y="16681"/>
                  </a:lnTo>
                  <a:lnTo>
                    <a:pt x="9872" y="16171"/>
                  </a:lnTo>
                  <a:lnTo>
                    <a:pt x="9872" y="15614"/>
                  </a:lnTo>
                  <a:lnTo>
                    <a:pt x="9758" y="15057"/>
                  </a:lnTo>
                  <a:lnTo>
                    <a:pt x="10216" y="15498"/>
                  </a:lnTo>
                  <a:lnTo>
                    <a:pt x="10537" y="16241"/>
                  </a:lnTo>
                  <a:lnTo>
                    <a:pt x="10834" y="17145"/>
                  </a:lnTo>
                  <a:lnTo>
                    <a:pt x="11041" y="18213"/>
                  </a:lnTo>
                  <a:lnTo>
                    <a:pt x="11155" y="19187"/>
                  </a:lnTo>
                  <a:lnTo>
                    <a:pt x="11155" y="20185"/>
                  </a:lnTo>
                  <a:lnTo>
                    <a:pt x="11155" y="20579"/>
                  </a:lnTo>
                  <a:lnTo>
                    <a:pt x="11041" y="21043"/>
                  </a:lnTo>
                  <a:lnTo>
                    <a:pt x="10926" y="21391"/>
                  </a:lnTo>
                  <a:lnTo>
                    <a:pt x="10766" y="21600"/>
                  </a:lnTo>
                  <a:lnTo>
                    <a:pt x="11499" y="21484"/>
                  </a:lnTo>
                  <a:lnTo>
                    <a:pt x="12323" y="21043"/>
                  </a:lnTo>
                  <a:lnTo>
                    <a:pt x="13102" y="20370"/>
                  </a:lnTo>
                  <a:lnTo>
                    <a:pt x="13606" y="19628"/>
                  </a:lnTo>
                  <a:lnTo>
                    <a:pt x="13950" y="19071"/>
                  </a:lnTo>
                  <a:lnTo>
                    <a:pt x="14064" y="18677"/>
                  </a:lnTo>
                  <a:lnTo>
                    <a:pt x="14179" y="18097"/>
                  </a:lnTo>
                  <a:lnTo>
                    <a:pt x="14293" y="17586"/>
                  </a:lnTo>
                  <a:lnTo>
                    <a:pt x="14179" y="16913"/>
                  </a:lnTo>
                  <a:lnTo>
                    <a:pt x="14064" y="16241"/>
                  </a:lnTo>
                  <a:lnTo>
                    <a:pt x="13835" y="15614"/>
                  </a:lnTo>
                  <a:lnTo>
                    <a:pt x="13560" y="14872"/>
                  </a:lnTo>
                  <a:lnTo>
                    <a:pt x="13950" y="14941"/>
                  </a:lnTo>
                  <a:lnTo>
                    <a:pt x="14408" y="15150"/>
                  </a:lnTo>
                  <a:lnTo>
                    <a:pt x="14843" y="15266"/>
                  </a:lnTo>
                  <a:lnTo>
                    <a:pt x="15232" y="15614"/>
                  </a:lnTo>
                  <a:lnTo>
                    <a:pt x="15576" y="15846"/>
                  </a:lnTo>
                  <a:lnTo>
                    <a:pt x="15897" y="16171"/>
                  </a:lnTo>
                  <a:lnTo>
                    <a:pt x="16126" y="16473"/>
                  </a:lnTo>
                  <a:lnTo>
                    <a:pt x="16240" y="16913"/>
                  </a:lnTo>
                  <a:lnTo>
                    <a:pt x="16515" y="17261"/>
                  </a:lnTo>
                  <a:lnTo>
                    <a:pt x="17088" y="17586"/>
                  </a:lnTo>
                  <a:lnTo>
                    <a:pt x="17798" y="17865"/>
                  </a:lnTo>
                  <a:lnTo>
                    <a:pt x="18576" y="18097"/>
                  </a:lnTo>
                  <a:lnTo>
                    <a:pt x="19424" y="18213"/>
                  </a:lnTo>
                  <a:lnTo>
                    <a:pt x="20317" y="18213"/>
                  </a:lnTo>
                  <a:lnTo>
                    <a:pt x="21050" y="18213"/>
                  </a:lnTo>
                  <a:lnTo>
                    <a:pt x="21600" y="17865"/>
                  </a:lnTo>
                  <a:lnTo>
                    <a:pt x="21165" y="17656"/>
                  </a:lnTo>
                  <a:lnTo>
                    <a:pt x="20592" y="17470"/>
                  </a:lnTo>
                  <a:lnTo>
                    <a:pt x="20088" y="17029"/>
                  </a:lnTo>
                  <a:lnTo>
                    <a:pt x="19653" y="16681"/>
                  </a:lnTo>
                  <a:lnTo>
                    <a:pt x="19195" y="16241"/>
                  </a:lnTo>
                  <a:lnTo>
                    <a:pt x="18920" y="15962"/>
                  </a:lnTo>
                  <a:lnTo>
                    <a:pt x="18576" y="15498"/>
                  </a:lnTo>
                  <a:lnTo>
                    <a:pt x="18576" y="15057"/>
                  </a:lnTo>
                  <a:lnTo>
                    <a:pt x="18485" y="14756"/>
                  </a:lnTo>
                  <a:lnTo>
                    <a:pt x="18256" y="14199"/>
                  </a:lnTo>
                  <a:lnTo>
                    <a:pt x="17912" y="13526"/>
                  </a:lnTo>
                  <a:lnTo>
                    <a:pt x="17523" y="13016"/>
                  </a:lnTo>
                  <a:lnTo>
                    <a:pt x="16973" y="12436"/>
                  </a:lnTo>
                  <a:lnTo>
                    <a:pt x="16355" y="12041"/>
                  </a:lnTo>
                  <a:lnTo>
                    <a:pt x="16011" y="11832"/>
                  </a:lnTo>
                  <a:lnTo>
                    <a:pt x="15690" y="11716"/>
                  </a:lnTo>
                  <a:lnTo>
                    <a:pt x="15232" y="11716"/>
                  </a:lnTo>
                  <a:lnTo>
                    <a:pt x="14843" y="11716"/>
                  </a:lnTo>
                  <a:lnTo>
                    <a:pt x="15461" y="11252"/>
                  </a:lnTo>
                  <a:lnTo>
                    <a:pt x="16126" y="10858"/>
                  </a:lnTo>
                  <a:lnTo>
                    <a:pt x="16973" y="10649"/>
                  </a:lnTo>
                  <a:lnTo>
                    <a:pt x="17798" y="10417"/>
                  </a:lnTo>
                  <a:lnTo>
                    <a:pt x="18806" y="10301"/>
                  </a:lnTo>
                  <a:lnTo>
                    <a:pt x="19653" y="10301"/>
                  </a:lnTo>
                  <a:lnTo>
                    <a:pt x="20478" y="10417"/>
                  </a:lnTo>
                  <a:lnTo>
                    <a:pt x="21256" y="10533"/>
                  </a:lnTo>
                  <a:lnTo>
                    <a:pt x="20707" y="9837"/>
                  </a:lnTo>
                  <a:lnTo>
                    <a:pt x="19859" y="9234"/>
                  </a:lnTo>
                  <a:lnTo>
                    <a:pt x="18806" y="8538"/>
                  </a:lnTo>
                  <a:lnTo>
                    <a:pt x="17637" y="8144"/>
                  </a:lnTo>
                  <a:lnTo>
                    <a:pt x="16973" y="8027"/>
                  </a:lnTo>
                  <a:lnTo>
                    <a:pt x="16355" y="7935"/>
                  </a:lnTo>
                  <a:lnTo>
                    <a:pt x="15805" y="7935"/>
                  </a:lnTo>
                  <a:lnTo>
                    <a:pt x="15118" y="8027"/>
                  </a:lnTo>
                  <a:lnTo>
                    <a:pt x="14614" y="8144"/>
                  </a:lnTo>
                  <a:lnTo>
                    <a:pt x="14064" y="8422"/>
                  </a:lnTo>
                  <a:lnTo>
                    <a:pt x="13606" y="8886"/>
                  </a:lnTo>
                  <a:lnTo>
                    <a:pt x="13217" y="9327"/>
                  </a:lnTo>
                  <a:lnTo>
                    <a:pt x="13606" y="8538"/>
                  </a:lnTo>
                  <a:lnTo>
                    <a:pt x="13950" y="7935"/>
                  </a:lnTo>
                  <a:lnTo>
                    <a:pt x="14293" y="7123"/>
                  </a:lnTo>
                  <a:lnTo>
                    <a:pt x="14499" y="6519"/>
                  </a:lnTo>
                  <a:lnTo>
                    <a:pt x="14614" y="5823"/>
                  </a:lnTo>
                  <a:lnTo>
                    <a:pt x="14614" y="5220"/>
                  </a:lnTo>
                  <a:lnTo>
                    <a:pt x="14408" y="4524"/>
                  </a:lnTo>
                  <a:lnTo>
                    <a:pt x="14064" y="3898"/>
                  </a:lnTo>
                  <a:lnTo>
                    <a:pt x="13606" y="3225"/>
                  </a:lnTo>
                  <a:lnTo>
                    <a:pt x="13331" y="2598"/>
                  </a:lnTo>
                  <a:lnTo>
                    <a:pt x="13102" y="2042"/>
                  </a:lnTo>
                  <a:lnTo>
                    <a:pt x="12896" y="1485"/>
                  </a:lnTo>
                  <a:lnTo>
                    <a:pt x="12781" y="1090"/>
                  </a:lnTo>
                  <a:lnTo>
                    <a:pt x="12667" y="626"/>
                  </a:lnTo>
                  <a:lnTo>
                    <a:pt x="12667" y="278"/>
                  </a:lnTo>
                  <a:lnTo>
                    <a:pt x="12667" y="0"/>
                  </a:lnTo>
                  <a:lnTo>
                    <a:pt x="12163" y="394"/>
                  </a:lnTo>
                  <a:lnTo>
                    <a:pt x="11728" y="974"/>
                  </a:lnTo>
                  <a:lnTo>
                    <a:pt x="11155" y="1601"/>
                  </a:lnTo>
                  <a:lnTo>
                    <a:pt x="10766" y="2390"/>
                  </a:lnTo>
                  <a:lnTo>
                    <a:pt x="10330" y="3109"/>
                  </a:lnTo>
                  <a:lnTo>
                    <a:pt x="10101" y="3898"/>
                  </a:lnTo>
                  <a:lnTo>
                    <a:pt x="9987" y="4524"/>
                  </a:lnTo>
                  <a:lnTo>
                    <a:pt x="10101" y="5220"/>
                  </a:lnTo>
                  <a:lnTo>
                    <a:pt x="10216" y="5823"/>
                  </a:lnTo>
                  <a:lnTo>
                    <a:pt x="10330" y="6403"/>
                  </a:lnTo>
                  <a:lnTo>
                    <a:pt x="10330" y="6914"/>
                  </a:lnTo>
                  <a:lnTo>
                    <a:pt x="10216" y="7471"/>
                  </a:lnTo>
                  <a:lnTo>
                    <a:pt x="10101" y="7935"/>
                  </a:lnTo>
                  <a:lnTo>
                    <a:pt x="9872" y="8329"/>
                  </a:lnTo>
                  <a:lnTo>
                    <a:pt x="9643" y="8654"/>
                  </a:lnTo>
                  <a:lnTo>
                    <a:pt x="9368" y="9002"/>
                  </a:lnTo>
                  <a:close/>
                </a:path>
              </a:pathLst>
            </a:custGeom>
            <a:solidFill>
              <a:srgbClr val="008000"/>
            </a:solidFill>
            <a:ln w="9525">
              <a:solidFill>
                <a:srgbClr val="000000"/>
              </a:solidFill>
              <a:miter lim="800000"/>
              <a:headEnd/>
              <a:tailEnd/>
            </a:ln>
            <a:effectLst>
              <a:outerShdw dist="107763" dir="2700000" algn="ctr" rotWithShape="0">
                <a:srgbClr val="808080"/>
              </a:outerShdw>
            </a:effectLst>
          </p:spPr>
          <p:txBody>
            <a:bodyPr/>
            <a:lstStyle/>
            <a:p>
              <a:pPr>
                <a:defRPr/>
              </a:pPr>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3074" name="Object 2"/>
          <p:cNvGraphicFramePr>
            <a:graphicFrameLocks noChangeAspect="1"/>
          </p:cNvGraphicFramePr>
          <p:nvPr/>
        </p:nvGraphicFramePr>
        <p:xfrm>
          <a:off x="152400" y="-76200"/>
          <a:ext cx="8763000" cy="7024688"/>
        </p:xfrm>
        <a:graphic>
          <a:graphicData uri="http://schemas.openxmlformats.org/presentationml/2006/ole">
            <p:oleObj spid="_x0000_s3074" name="Image" r:id="rId3" imgW="11428571" imgH="9161905" progId="">
              <p:embed/>
            </p:oleObj>
          </a:graphicData>
        </a:graphic>
      </p:graphicFrame>
      <p:sp>
        <p:nvSpPr>
          <p:cNvPr id="244739" name="Text Box 3"/>
          <p:cNvSpPr txBox="1">
            <a:spLocks noChangeArrowheads="1"/>
          </p:cNvSpPr>
          <p:nvPr/>
        </p:nvSpPr>
        <p:spPr bwMode="auto">
          <a:xfrm>
            <a:off x="2743200" y="228600"/>
            <a:ext cx="1981200" cy="1373188"/>
          </a:xfrm>
          <a:prstGeom prst="rect">
            <a:avLst/>
          </a:prstGeom>
          <a:noFill/>
          <a:ln w="9525">
            <a:noFill/>
            <a:miter lim="800000"/>
            <a:headEnd/>
            <a:tailEnd/>
          </a:ln>
        </p:spPr>
        <p:txBody>
          <a:bodyPr>
            <a:spAutoFit/>
          </a:bodyPr>
          <a:lstStyle/>
          <a:p>
            <a:r>
              <a:rPr lang="en-US" sz="2800" b="1">
                <a:solidFill>
                  <a:srgbClr val="008000"/>
                </a:solidFill>
                <a:latin typeface="Times New Roman" pitchFamily="18" charset="0"/>
              </a:rPr>
              <a:t>Belle in “Beauty &amp; the Beast”</a:t>
            </a:r>
          </a:p>
        </p:txBody>
      </p:sp>
      <p:sp>
        <p:nvSpPr>
          <p:cNvPr id="244740" name="Text Box 4"/>
          <p:cNvSpPr txBox="1">
            <a:spLocks noChangeArrowheads="1"/>
          </p:cNvSpPr>
          <p:nvPr/>
        </p:nvSpPr>
        <p:spPr bwMode="auto">
          <a:xfrm>
            <a:off x="4800600" y="304800"/>
            <a:ext cx="1828800" cy="946150"/>
          </a:xfrm>
          <a:prstGeom prst="rect">
            <a:avLst/>
          </a:prstGeom>
          <a:noFill/>
          <a:ln w="9525">
            <a:noFill/>
            <a:miter lim="800000"/>
            <a:headEnd/>
            <a:tailEnd/>
          </a:ln>
        </p:spPr>
        <p:txBody>
          <a:bodyPr>
            <a:spAutoFit/>
          </a:bodyPr>
          <a:lstStyle/>
          <a:p>
            <a:r>
              <a:rPr lang="en-US" sz="2800" b="1">
                <a:solidFill>
                  <a:srgbClr val="008000"/>
                </a:solidFill>
                <a:latin typeface="Times New Roman" pitchFamily="18" charset="0"/>
              </a:rPr>
              <a:t>Jasmine in “Aladdin”</a:t>
            </a:r>
          </a:p>
        </p:txBody>
      </p:sp>
      <p:sp>
        <p:nvSpPr>
          <p:cNvPr id="244741" name="Text Box 5"/>
          <p:cNvSpPr txBox="1">
            <a:spLocks noChangeArrowheads="1"/>
          </p:cNvSpPr>
          <p:nvPr/>
        </p:nvSpPr>
        <p:spPr bwMode="auto">
          <a:xfrm>
            <a:off x="6858000" y="304800"/>
            <a:ext cx="2438400" cy="1373188"/>
          </a:xfrm>
          <a:prstGeom prst="rect">
            <a:avLst/>
          </a:prstGeom>
          <a:noFill/>
          <a:ln w="9525">
            <a:noFill/>
            <a:miter lim="800000"/>
            <a:headEnd/>
            <a:tailEnd/>
          </a:ln>
        </p:spPr>
        <p:txBody>
          <a:bodyPr>
            <a:spAutoFit/>
          </a:bodyPr>
          <a:lstStyle/>
          <a:p>
            <a:r>
              <a:rPr lang="en-US" sz="2800" b="1">
                <a:solidFill>
                  <a:srgbClr val="008000"/>
                </a:solidFill>
                <a:latin typeface="Times New Roman" pitchFamily="18" charset="0"/>
              </a:rPr>
              <a:t>Ariel in        “Little Mermaid”</a:t>
            </a:r>
          </a:p>
        </p:txBody>
      </p:sp>
      <p:sp>
        <p:nvSpPr>
          <p:cNvPr id="244742" name="Text Box 6"/>
          <p:cNvSpPr txBox="1">
            <a:spLocks noChangeArrowheads="1"/>
          </p:cNvSpPr>
          <p:nvPr/>
        </p:nvSpPr>
        <p:spPr bwMode="auto">
          <a:xfrm>
            <a:off x="533400" y="1676400"/>
            <a:ext cx="2438400" cy="1006475"/>
          </a:xfrm>
          <a:prstGeom prst="rect">
            <a:avLst/>
          </a:prstGeom>
          <a:noFill/>
          <a:ln w="9525">
            <a:noFill/>
            <a:miter lim="800000"/>
            <a:headEnd/>
            <a:tailEnd/>
          </a:ln>
        </p:spPr>
        <p:txBody>
          <a:bodyPr>
            <a:spAutoFit/>
          </a:bodyPr>
          <a:lstStyle/>
          <a:p>
            <a:r>
              <a:rPr lang="en-US" sz="3000" b="1">
                <a:solidFill>
                  <a:schemeClr val="accent2"/>
                </a:solidFill>
                <a:latin typeface="Times New Roman" pitchFamily="18" charset="0"/>
              </a:rPr>
              <a:t>Family Background</a:t>
            </a:r>
          </a:p>
        </p:txBody>
      </p:sp>
      <p:sp>
        <p:nvSpPr>
          <p:cNvPr id="244743" name="Text Box 7"/>
          <p:cNvSpPr txBox="1">
            <a:spLocks noChangeArrowheads="1"/>
          </p:cNvSpPr>
          <p:nvPr/>
        </p:nvSpPr>
        <p:spPr bwMode="auto">
          <a:xfrm>
            <a:off x="533400" y="2971800"/>
            <a:ext cx="2438400" cy="1006475"/>
          </a:xfrm>
          <a:prstGeom prst="rect">
            <a:avLst/>
          </a:prstGeom>
          <a:noFill/>
          <a:ln w="9525">
            <a:noFill/>
            <a:miter lim="800000"/>
            <a:headEnd/>
            <a:tailEnd/>
          </a:ln>
        </p:spPr>
        <p:txBody>
          <a:bodyPr>
            <a:spAutoFit/>
          </a:bodyPr>
          <a:lstStyle/>
          <a:p>
            <a:r>
              <a:rPr lang="en-US" sz="3000" b="1">
                <a:solidFill>
                  <a:schemeClr val="accent2"/>
                </a:solidFill>
                <a:latin typeface="Times New Roman" pitchFamily="18" charset="0"/>
              </a:rPr>
              <a:t>Personality Traits</a:t>
            </a:r>
          </a:p>
        </p:txBody>
      </p:sp>
      <p:sp>
        <p:nvSpPr>
          <p:cNvPr id="244744" name="Text Box 8"/>
          <p:cNvSpPr txBox="1">
            <a:spLocks noChangeArrowheads="1"/>
          </p:cNvSpPr>
          <p:nvPr/>
        </p:nvSpPr>
        <p:spPr bwMode="auto">
          <a:xfrm>
            <a:off x="533400" y="4114800"/>
            <a:ext cx="2438400" cy="1006475"/>
          </a:xfrm>
          <a:prstGeom prst="rect">
            <a:avLst/>
          </a:prstGeom>
          <a:noFill/>
          <a:ln w="9525">
            <a:noFill/>
            <a:miter lim="800000"/>
            <a:headEnd/>
            <a:tailEnd/>
          </a:ln>
        </p:spPr>
        <p:txBody>
          <a:bodyPr>
            <a:spAutoFit/>
          </a:bodyPr>
          <a:lstStyle/>
          <a:p>
            <a:r>
              <a:rPr lang="en-US" sz="3000" b="1">
                <a:solidFill>
                  <a:schemeClr val="accent2"/>
                </a:solidFill>
                <a:latin typeface="Times New Roman" pitchFamily="18" charset="0"/>
              </a:rPr>
              <a:t>How she ended up</a:t>
            </a:r>
          </a:p>
        </p:txBody>
      </p:sp>
      <p:sp>
        <p:nvSpPr>
          <p:cNvPr id="244745" name="Text Box 9"/>
          <p:cNvSpPr txBox="1">
            <a:spLocks noChangeArrowheads="1"/>
          </p:cNvSpPr>
          <p:nvPr/>
        </p:nvSpPr>
        <p:spPr bwMode="auto">
          <a:xfrm>
            <a:off x="533400" y="5715000"/>
            <a:ext cx="2438400" cy="549275"/>
          </a:xfrm>
          <a:prstGeom prst="rect">
            <a:avLst/>
          </a:prstGeom>
          <a:noFill/>
          <a:ln w="9525">
            <a:noFill/>
            <a:miter lim="800000"/>
            <a:headEnd/>
            <a:tailEnd/>
          </a:ln>
        </p:spPr>
        <p:txBody>
          <a:bodyPr>
            <a:spAutoFit/>
          </a:bodyPr>
          <a:lstStyle/>
          <a:p>
            <a:r>
              <a:rPr lang="en-US" sz="3000" b="1">
                <a:solidFill>
                  <a:schemeClr val="accent2"/>
                </a:solidFill>
                <a:latin typeface="Times New Roman" pitchFamily="18" charset="0"/>
              </a:rPr>
              <a:t>Her enemy</a:t>
            </a:r>
          </a:p>
        </p:txBody>
      </p:sp>
      <p:grpSp>
        <p:nvGrpSpPr>
          <p:cNvPr id="2" name="Group 10"/>
          <p:cNvGrpSpPr>
            <a:grpSpLocks/>
          </p:cNvGrpSpPr>
          <p:nvPr/>
        </p:nvGrpSpPr>
        <p:grpSpPr bwMode="auto">
          <a:xfrm>
            <a:off x="2590800" y="1676400"/>
            <a:ext cx="6400800" cy="1173163"/>
            <a:chOff x="1536" y="1056"/>
            <a:chExt cx="4032" cy="739"/>
          </a:xfrm>
        </p:grpSpPr>
        <p:sp>
          <p:nvSpPr>
            <p:cNvPr id="3095" name="Text Box 11"/>
            <p:cNvSpPr txBox="1">
              <a:spLocks noChangeArrowheads="1"/>
            </p:cNvSpPr>
            <p:nvPr/>
          </p:nvSpPr>
          <p:spPr bwMode="auto">
            <a:xfrm>
              <a:off x="1536" y="1104"/>
              <a:ext cx="1344" cy="691"/>
            </a:xfrm>
            <a:prstGeom prst="rect">
              <a:avLst/>
            </a:prstGeom>
            <a:noFill/>
            <a:ln w="9525">
              <a:noFill/>
              <a:miter lim="800000"/>
              <a:headEnd/>
              <a:tailEnd/>
            </a:ln>
          </p:spPr>
          <p:txBody>
            <a:bodyPr>
              <a:spAutoFit/>
            </a:bodyPr>
            <a:lstStyle/>
            <a:p>
              <a:r>
                <a:rPr lang="en-US" sz="2200" b="1">
                  <a:latin typeface="Times New Roman" pitchFamily="18" charset="0"/>
                </a:rPr>
                <a:t>Poor; daughter of inventor; no mother in story</a:t>
              </a:r>
            </a:p>
          </p:txBody>
        </p:sp>
        <p:sp>
          <p:nvSpPr>
            <p:cNvPr id="3096" name="Text Box 12"/>
            <p:cNvSpPr txBox="1">
              <a:spLocks noChangeArrowheads="1"/>
            </p:cNvSpPr>
            <p:nvPr/>
          </p:nvSpPr>
          <p:spPr bwMode="auto">
            <a:xfrm>
              <a:off x="2832" y="1056"/>
              <a:ext cx="1392" cy="691"/>
            </a:xfrm>
            <a:prstGeom prst="rect">
              <a:avLst/>
            </a:prstGeom>
            <a:noFill/>
            <a:ln w="9525">
              <a:noFill/>
              <a:miter lim="800000"/>
              <a:headEnd/>
              <a:tailEnd/>
            </a:ln>
          </p:spPr>
          <p:txBody>
            <a:bodyPr>
              <a:spAutoFit/>
            </a:bodyPr>
            <a:lstStyle/>
            <a:p>
              <a:r>
                <a:rPr lang="en-US" sz="2200" b="1">
                  <a:latin typeface="Times New Roman" pitchFamily="18" charset="0"/>
                </a:rPr>
                <a:t>Rich, daughter of ruler; no mother in story”</a:t>
              </a:r>
            </a:p>
          </p:txBody>
        </p:sp>
        <p:sp>
          <p:nvSpPr>
            <p:cNvPr id="3097" name="Text Box 13"/>
            <p:cNvSpPr txBox="1">
              <a:spLocks noChangeArrowheads="1"/>
            </p:cNvSpPr>
            <p:nvPr/>
          </p:nvSpPr>
          <p:spPr bwMode="auto">
            <a:xfrm>
              <a:off x="4176" y="1056"/>
              <a:ext cx="1392" cy="691"/>
            </a:xfrm>
            <a:prstGeom prst="rect">
              <a:avLst/>
            </a:prstGeom>
            <a:noFill/>
            <a:ln w="9525">
              <a:noFill/>
              <a:miter lim="800000"/>
              <a:headEnd/>
              <a:tailEnd/>
            </a:ln>
          </p:spPr>
          <p:txBody>
            <a:bodyPr>
              <a:spAutoFit/>
            </a:bodyPr>
            <a:lstStyle/>
            <a:p>
              <a:r>
                <a:rPr lang="en-US" sz="2200" b="1">
                  <a:latin typeface="Times New Roman" pitchFamily="18" charset="0"/>
                </a:rPr>
                <a:t>Rich, daughter of king; no mother in story”</a:t>
              </a:r>
            </a:p>
          </p:txBody>
        </p:sp>
      </p:grpSp>
      <p:grpSp>
        <p:nvGrpSpPr>
          <p:cNvPr id="3" name="Group 14"/>
          <p:cNvGrpSpPr>
            <a:grpSpLocks/>
          </p:cNvGrpSpPr>
          <p:nvPr/>
        </p:nvGrpSpPr>
        <p:grpSpPr bwMode="auto">
          <a:xfrm>
            <a:off x="2438400" y="2819400"/>
            <a:ext cx="6858000" cy="1304925"/>
            <a:chOff x="1440" y="1728"/>
            <a:chExt cx="4320" cy="822"/>
          </a:xfrm>
        </p:grpSpPr>
        <p:sp>
          <p:nvSpPr>
            <p:cNvPr id="3092" name="Text Box 15"/>
            <p:cNvSpPr txBox="1">
              <a:spLocks noChangeArrowheads="1"/>
            </p:cNvSpPr>
            <p:nvPr/>
          </p:nvSpPr>
          <p:spPr bwMode="auto">
            <a:xfrm>
              <a:off x="1440" y="1776"/>
              <a:ext cx="1536" cy="774"/>
            </a:xfrm>
            <a:prstGeom prst="rect">
              <a:avLst/>
            </a:prstGeom>
            <a:noFill/>
            <a:ln w="9525">
              <a:noFill/>
              <a:miter lim="800000"/>
              <a:headEnd/>
              <a:tailEnd/>
            </a:ln>
          </p:spPr>
          <p:txBody>
            <a:bodyPr>
              <a:spAutoFit/>
            </a:bodyPr>
            <a:lstStyle/>
            <a:p>
              <a:pPr>
                <a:lnSpc>
                  <a:spcPct val="85000"/>
                </a:lnSpc>
              </a:pPr>
              <a:r>
                <a:rPr lang="en-US" sz="2200" b="1">
                  <a:latin typeface="Times New Roman" pitchFamily="18" charset="0"/>
                </a:rPr>
                <a:t>Loved to read &amp; stay home; strong opinions. Obeyed father</a:t>
              </a:r>
            </a:p>
          </p:txBody>
        </p:sp>
        <p:sp>
          <p:nvSpPr>
            <p:cNvPr id="3093" name="Text Box 16"/>
            <p:cNvSpPr txBox="1">
              <a:spLocks noChangeArrowheads="1"/>
            </p:cNvSpPr>
            <p:nvPr/>
          </p:nvSpPr>
          <p:spPr bwMode="auto">
            <a:xfrm>
              <a:off x="2832" y="1728"/>
              <a:ext cx="1536" cy="774"/>
            </a:xfrm>
            <a:prstGeom prst="rect">
              <a:avLst/>
            </a:prstGeom>
            <a:noFill/>
            <a:ln w="9525">
              <a:noFill/>
              <a:miter lim="800000"/>
              <a:headEnd/>
              <a:tailEnd/>
            </a:ln>
          </p:spPr>
          <p:txBody>
            <a:bodyPr>
              <a:spAutoFit/>
            </a:bodyPr>
            <a:lstStyle/>
            <a:p>
              <a:pPr>
                <a:lnSpc>
                  <a:spcPct val="85000"/>
                </a:lnSpc>
              </a:pPr>
              <a:r>
                <a:rPr lang="en-US" sz="2200" b="1">
                  <a:latin typeface="Times New Roman" pitchFamily="18" charset="0"/>
                </a:rPr>
                <a:t>Loved to have adventures;  strong opinions; disobeyed father</a:t>
              </a:r>
            </a:p>
          </p:txBody>
        </p:sp>
        <p:sp>
          <p:nvSpPr>
            <p:cNvPr id="3094" name="Text Box 17"/>
            <p:cNvSpPr txBox="1">
              <a:spLocks noChangeArrowheads="1"/>
            </p:cNvSpPr>
            <p:nvPr/>
          </p:nvSpPr>
          <p:spPr bwMode="auto">
            <a:xfrm>
              <a:off x="4224" y="1776"/>
              <a:ext cx="1536" cy="774"/>
            </a:xfrm>
            <a:prstGeom prst="rect">
              <a:avLst/>
            </a:prstGeom>
            <a:noFill/>
            <a:ln w="9525">
              <a:noFill/>
              <a:miter lim="800000"/>
              <a:headEnd/>
              <a:tailEnd/>
            </a:ln>
          </p:spPr>
          <p:txBody>
            <a:bodyPr>
              <a:spAutoFit/>
            </a:bodyPr>
            <a:lstStyle/>
            <a:p>
              <a:pPr>
                <a:lnSpc>
                  <a:spcPct val="85000"/>
                </a:lnSpc>
              </a:pPr>
              <a:r>
                <a:rPr lang="en-US" sz="2200" b="1">
                  <a:latin typeface="Times New Roman" pitchFamily="18" charset="0"/>
                </a:rPr>
                <a:t>Loved to have adventures;   strong opinions; disobeyed father</a:t>
              </a:r>
            </a:p>
          </p:txBody>
        </p:sp>
      </p:grpSp>
      <p:grpSp>
        <p:nvGrpSpPr>
          <p:cNvPr id="4" name="Group 18"/>
          <p:cNvGrpSpPr>
            <a:grpSpLocks/>
          </p:cNvGrpSpPr>
          <p:nvPr/>
        </p:nvGrpSpPr>
        <p:grpSpPr bwMode="auto">
          <a:xfrm>
            <a:off x="2514600" y="4191000"/>
            <a:ext cx="6781800" cy="1096963"/>
            <a:chOff x="1488" y="2640"/>
            <a:chExt cx="4272" cy="691"/>
          </a:xfrm>
        </p:grpSpPr>
        <p:sp>
          <p:nvSpPr>
            <p:cNvPr id="3089" name="Text Box 19"/>
            <p:cNvSpPr txBox="1">
              <a:spLocks noChangeArrowheads="1"/>
            </p:cNvSpPr>
            <p:nvPr/>
          </p:nvSpPr>
          <p:spPr bwMode="auto">
            <a:xfrm>
              <a:off x="1488" y="2640"/>
              <a:ext cx="1536" cy="691"/>
            </a:xfrm>
            <a:prstGeom prst="rect">
              <a:avLst/>
            </a:prstGeom>
            <a:noFill/>
            <a:ln w="9525">
              <a:noFill/>
              <a:miter lim="800000"/>
              <a:headEnd/>
              <a:tailEnd/>
            </a:ln>
          </p:spPr>
          <p:txBody>
            <a:bodyPr>
              <a:spAutoFit/>
            </a:bodyPr>
            <a:lstStyle/>
            <a:p>
              <a:r>
                <a:rPr lang="en-US" sz="2200" b="1">
                  <a:latin typeface="Times New Roman" pitchFamily="18" charset="0"/>
                </a:rPr>
                <a:t>Marries prince; father lives with her</a:t>
              </a:r>
            </a:p>
          </p:txBody>
        </p:sp>
        <p:sp>
          <p:nvSpPr>
            <p:cNvPr id="3090" name="Text Box 20"/>
            <p:cNvSpPr txBox="1">
              <a:spLocks noChangeArrowheads="1"/>
            </p:cNvSpPr>
            <p:nvPr/>
          </p:nvSpPr>
          <p:spPr bwMode="auto">
            <a:xfrm>
              <a:off x="2784" y="2640"/>
              <a:ext cx="1536" cy="691"/>
            </a:xfrm>
            <a:prstGeom prst="rect">
              <a:avLst/>
            </a:prstGeom>
            <a:noFill/>
            <a:ln w="9525">
              <a:noFill/>
              <a:miter lim="800000"/>
              <a:headEnd/>
              <a:tailEnd/>
            </a:ln>
          </p:spPr>
          <p:txBody>
            <a:bodyPr>
              <a:spAutoFit/>
            </a:bodyPr>
            <a:lstStyle/>
            <a:p>
              <a:r>
                <a:rPr lang="en-US" sz="2200" b="1">
                  <a:latin typeface="Times New Roman" pitchFamily="18" charset="0"/>
                </a:rPr>
                <a:t>Marries prince; lives in palace with father</a:t>
              </a:r>
            </a:p>
          </p:txBody>
        </p:sp>
        <p:sp>
          <p:nvSpPr>
            <p:cNvPr id="3091" name="Text Box 21"/>
            <p:cNvSpPr txBox="1">
              <a:spLocks noChangeArrowheads="1"/>
            </p:cNvSpPr>
            <p:nvPr/>
          </p:nvSpPr>
          <p:spPr bwMode="auto">
            <a:xfrm>
              <a:off x="4224" y="2640"/>
              <a:ext cx="1536" cy="691"/>
            </a:xfrm>
            <a:prstGeom prst="rect">
              <a:avLst/>
            </a:prstGeom>
            <a:noFill/>
            <a:ln w="9525">
              <a:noFill/>
              <a:miter lim="800000"/>
              <a:headEnd/>
              <a:tailEnd/>
            </a:ln>
          </p:spPr>
          <p:txBody>
            <a:bodyPr>
              <a:spAutoFit/>
            </a:bodyPr>
            <a:lstStyle/>
            <a:p>
              <a:r>
                <a:rPr lang="en-US" sz="2200" b="1">
                  <a:latin typeface="Times New Roman" pitchFamily="18" charset="0"/>
                </a:rPr>
                <a:t>Marries prince; leaves father to live with prince</a:t>
              </a:r>
            </a:p>
          </p:txBody>
        </p:sp>
      </p:grpSp>
      <p:grpSp>
        <p:nvGrpSpPr>
          <p:cNvPr id="5" name="Group 22"/>
          <p:cNvGrpSpPr>
            <a:grpSpLocks/>
          </p:cNvGrpSpPr>
          <p:nvPr/>
        </p:nvGrpSpPr>
        <p:grpSpPr bwMode="auto">
          <a:xfrm>
            <a:off x="2514600" y="5410200"/>
            <a:ext cx="6781800" cy="1244600"/>
            <a:chOff x="1488" y="3408"/>
            <a:chExt cx="4272" cy="784"/>
          </a:xfrm>
        </p:grpSpPr>
        <p:sp>
          <p:nvSpPr>
            <p:cNvPr id="3086" name="Text Box 23"/>
            <p:cNvSpPr txBox="1">
              <a:spLocks noChangeArrowheads="1"/>
            </p:cNvSpPr>
            <p:nvPr/>
          </p:nvSpPr>
          <p:spPr bwMode="auto">
            <a:xfrm>
              <a:off x="1488" y="3408"/>
              <a:ext cx="1536" cy="595"/>
            </a:xfrm>
            <a:prstGeom prst="rect">
              <a:avLst/>
            </a:prstGeom>
            <a:noFill/>
            <a:ln w="9525">
              <a:noFill/>
              <a:miter lim="800000"/>
              <a:headEnd/>
              <a:tailEnd/>
            </a:ln>
          </p:spPr>
          <p:txBody>
            <a:bodyPr>
              <a:spAutoFit/>
            </a:bodyPr>
            <a:lstStyle/>
            <a:p>
              <a:pPr>
                <a:lnSpc>
                  <a:spcPct val="85000"/>
                </a:lnSpc>
              </a:pPr>
              <a:r>
                <a:rPr lang="en-US" sz="2200" b="1">
                  <a:latin typeface="Times New Roman" pitchFamily="18" charset="0"/>
                </a:rPr>
                <a:t>Garcon—man who wanted to marry her</a:t>
              </a:r>
            </a:p>
          </p:txBody>
        </p:sp>
        <p:sp>
          <p:nvSpPr>
            <p:cNvPr id="3087" name="Text Box 24"/>
            <p:cNvSpPr txBox="1">
              <a:spLocks noChangeArrowheads="1"/>
            </p:cNvSpPr>
            <p:nvPr/>
          </p:nvSpPr>
          <p:spPr bwMode="auto">
            <a:xfrm>
              <a:off x="2832" y="3408"/>
              <a:ext cx="1536" cy="595"/>
            </a:xfrm>
            <a:prstGeom prst="rect">
              <a:avLst/>
            </a:prstGeom>
            <a:noFill/>
            <a:ln w="9525">
              <a:noFill/>
              <a:miter lim="800000"/>
              <a:headEnd/>
              <a:tailEnd/>
            </a:ln>
          </p:spPr>
          <p:txBody>
            <a:bodyPr>
              <a:spAutoFit/>
            </a:bodyPr>
            <a:lstStyle/>
            <a:p>
              <a:pPr>
                <a:lnSpc>
                  <a:spcPct val="85000"/>
                </a:lnSpc>
              </a:pPr>
              <a:r>
                <a:rPr lang="en-US" sz="2200" b="1">
                  <a:latin typeface="Times New Roman" pitchFamily="18" charset="0"/>
                </a:rPr>
                <a:t>Evil sorcerer—man who wanted to marry her. </a:t>
              </a:r>
            </a:p>
          </p:txBody>
        </p:sp>
        <p:sp>
          <p:nvSpPr>
            <p:cNvPr id="3088" name="Text Box 25"/>
            <p:cNvSpPr txBox="1">
              <a:spLocks noChangeArrowheads="1"/>
            </p:cNvSpPr>
            <p:nvPr/>
          </p:nvSpPr>
          <p:spPr bwMode="auto">
            <a:xfrm>
              <a:off x="4224" y="3418"/>
              <a:ext cx="1536" cy="774"/>
            </a:xfrm>
            <a:prstGeom prst="rect">
              <a:avLst/>
            </a:prstGeom>
            <a:noFill/>
            <a:ln w="9525">
              <a:noFill/>
              <a:miter lim="800000"/>
              <a:headEnd/>
              <a:tailEnd/>
            </a:ln>
          </p:spPr>
          <p:txBody>
            <a:bodyPr>
              <a:spAutoFit/>
            </a:bodyPr>
            <a:lstStyle/>
            <a:p>
              <a:pPr>
                <a:lnSpc>
                  <a:spcPct val="85000"/>
                </a:lnSpc>
              </a:pPr>
              <a:r>
                <a:rPr lang="en-US" sz="2200" b="1">
                  <a:latin typeface="Times New Roman" pitchFamily="18" charset="0"/>
                </a:rPr>
                <a:t>Sea witch—woman who wanted to destroy her father</a:t>
              </a: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44739"/>
                                        </p:tgtEl>
                                        <p:attrNameLst>
                                          <p:attrName>style.visibility</p:attrName>
                                        </p:attrNameLst>
                                      </p:cBhvr>
                                      <p:to>
                                        <p:strVal val="visible"/>
                                      </p:to>
                                    </p:set>
                                    <p:animEffect transition="in" filter="dissolve">
                                      <p:cBhvr>
                                        <p:cTn id="7" dur="500"/>
                                        <p:tgtEl>
                                          <p:spTgt spid="24473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44740"/>
                                        </p:tgtEl>
                                        <p:attrNameLst>
                                          <p:attrName>style.visibility</p:attrName>
                                        </p:attrNameLst>
                                      </p:cBhvr>
                                      <p:to>
                                        <p:strVal val="visible"/>
                                      </p:to>
                                    </p:set>
                                    <p:animEffect transition="in" filter="dissolve">
                                      <p:cBhvr>
                                        <p:cTn id="12" dur="500"/>
                                        <p:tgtEl>
                                          <p:spTgt spid="244740"/>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44741"/>
                                        </p:tgtEl>
                                        <p:attrNameLst>
                                          <p:attrName>style.visibility</p:attrName>
                                        </p:attrNameLst>
                                      </p:cBhvr>
                                      <p:to>
                                        <p:strVal val="visible"/>
                                      </p:to>
                                    </p:set>
                                    <p:animEffect transition="in" filter="dissolve">
                                      <p:cBhvr>
                                        <p:cTn id="17" dur="500"/>
                                        <p:tgtEl>
                                          <p:spTgt spid="244741"/>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44742"/>
                                        </p:tgtEl>
                                        <p:attrNameLst>
                                          <p:attrName>style.visibility</p:attrName>
                                        </p:attrNameLst>
                                      </p:cBhvr>
                                      <p:to>
                                        <p:strVal val="visible"/>
                                      </p:to>
                                    </p:set>
                                    <p:animEffect transition="in" filter="dissolve">
                                      <p:cBhvr>
                                        <p:cTn id="22" dur="500"/>
                                        <p:tgtEl>
                                          <p:spTgt spid="244742"/>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44743"/>
                                        </p:tgtEl>
                                        <p:attrNameLst>
                                          <p:attrName>style.visibility</p:attrName>
                                        </p:attrNameLst>
                                      </p:cBhvr>
                                      <p:to>
                                        <p:strVal val="visible"/>
                                      </p:to>
                                    </p:set>
                                    <p:animEffect transition="in" filter="dissolve">
                                      <p:cBhvr>
                                        <p:cTn id="27" dur="500"/>
                                        <p:tgtEl>
                                          <p:spTgt spid="244743"/>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244744"/>
                                        </p:tgtEl>
                                        <p:attrNameLst>
                                          <p:attrName>style.visibility</p:attrName>
                                        </p:attrNameLst>
                                      </p:cBhvr>
                                      <p:to>
                                        <p:strVal val="visible"/>
                                      </p:to>
                                    </p:set>
                                    <p:animEffect transition="in" filter="dissolve">
                                      <p:cBhvr>
                                        <p:cTn id="32" dur="500"/>
                                        <p:tgtEl>
                                          <p:spTgt spid="244744"/>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244745"/>
                                        </p:tgtEl>
                                        <p:attrNameLst>
                                          <p:attrName>style.visibility</p:attrName>
                                        </p:attrNameLst>
                                      </p:cBhvr>
                                      <p:to>
                                        <p:strVal val="visible"/>
                                      </p:to>
                                    </p:set>
                                    <p:animEffect transition="in" filter="dissolve">
                                      <p:cBhvr>
                                        <p:cTn id="37" dur="500"/>
                                        <p:tgtEl>
                                          <p:spTgt spid="244745"/>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nodeType="clickEffect">
                                  <p:stCondLst>
                                    <p:cond delay="0"/>
                                  </p:stCondLst>
                                  <p:childTnLst>
                                    <p:set>
                                      <p:cBhvr>
                                        <p:cTn id="41" dur="1" fill="hold">
                                          <p:stCondLst>
                                            <p:cond delay="0"/>
                                          </p:stCondLst>
                                        </p:cTn>
                                        <p:tgtEl>
                                          <p:spTgt spid="2"/>
                                        </p:tgtEl>
                                        <p:attrNameLst>
                                          <p:attrName>style.visibility</p:attrName>
                                        </p:attrNameLst>
                                      </p:cBhvr>
                                      <p:to>
                                        <p:strVal val="visible"/>
                                      </p:to>
                                    </p:set>
                                    <p:animEffect transition="in" filter="dissolve">
                                      <p:cBhvr>
                                        <p:cTn id="42" dur="500"/>
                                        <p:tgtEl>
                                          <p:spTgt spid="2"/>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nodeType="clickEffect">
                                  <p:stCondLst>
                                    <p:cond delay="0"/>
                                  </p:stCondLst>
                                  <p:childTnLst>
                                    <p:set>
                                      <p:cBhvr>
                                        <p:cTn id="46" dur="1" fill="hold">
                                          <p:stCondLst>
                                            <p:cond delay="0"/>
                                          </p:stCondLst>
                                        </p:cTn>
                                        <p:tgtEl>
                                          <p:spTgt spid="3"/>
                                        </p:tgtEl>
                                        <p:attrNameLst>
                                          <p:attrName>style.visibility</p:attrName>
                                        </p:attrNameLst>
                                      </p:cBhvr>
                                      <p:to>
                                        <p:strVal val="visible"/>
                                      </p:to>
                                    </p:set>
                                    <p:animEffect transition="in" filter="dissolve">
                                      <p:cBhvr>
                                        <p:cTn id="47" dur="500"/>
                                        <p:tgtEl>
                                          <p:spTgt spid="3"/>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nodeType="clickEffect">
                                  <p:stCondLst>
                                    <p:cond delay="0"/>
                                  </p:stCondLst>
                                  <p:childTnLst>
                                    <p:set>
                                      <p:cBhvr>
                                        <p:cTn id="51" dur="1" fill="hold">
                                          <p:stCondLst>
                                            <p:cond delay="0"/>
                                          </p:stCondLst>
                                        </p:cTn>
                                        <p:tgtEl>
                                          <p:spTgt spid="4"/>
                                        </p:tgtEl>
                                        <p:attrNameLst>
                                          <p:attrName>style.visibility</p:attrName>
                                        </p:attrNameLst>
                                      </p:cBhvr>
                                      <p:to>
                                        <p:strVal val="visible"/>
                                      </p:to>
                                    </p:set>
                                    <p:animEffect transition="in" filter="dissolve">
                                      <p:cBhvr>
                                        <p:cTn id="52" dur="500"/>
                                        <p:tgtEl>
                                          <p:spTgt spid="4"/>
                                        </p:tgtEl>
                                      </p:cBhvr>
                                    </p:animEffect>
                                  </p:childTnLst>
                                </p:cTn>
                              </p:par>
                            </p:childTnLst>
                          </p:cTn>
                        </p:par>
                      </p:childTnLst>
                    </p:cTn>
                  </p:par>
                  <p:par>
                    <p:cTn id="53" fill="hold">
                      <p:stCondLst>
                        <p:cond delay="indefinite"/>
                      </p:stCondLst>
                      <p:childTnLst>
                        <p:par>
                          <p:cTn id="54" fill="hold">
                            <p:stCondLst>
                              <p:cond delay="0"/>
                            </p:stCondLst>
                            <p:childTnLst>
                              <p:par>
                                <p:cTn id="55" presetID="9" presetClass="entr" presetSubtype="0" fill="hold" nodeType="clickEffect">
                                  <p:stCondLst>
                                    <p:cond delay="0"/>
                                  </p:stCondLst>
                                  <p:childTnLst>
                                    <p:set>
                                      <p:cBhvr>
                                        <p:cTn id="56" dur="1" fill="hold">
                                          <p:stCondLst>
                                            <p:cond delay="0"/>
                                          </p:stCondLst>
                                        </p:cTn>
                                        <p:tgtEl>
                                          <p:spTgt spid="5"/>
                                        </p:tgtEl>
                                        <p:attrNameLst>
                                          <p:attrName>style.visibility</p:attrName>
                                        </p:attrNameLst>
                                      </p:cBhvr>
                                      <p:to>
                                        <p:strVal val="visible"/>
                                      </p:to>
                                    </p:set>
                                    <p:animEffect transition="in" filter="dissolve">
                                      <p:cBhvr>
                                        <p:cTn id="5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4739" grpId="0" autoUpdateAnimBg="0"/>
      <p:bldP spid="244740" grpId="0" autoUpdateAnimBg="0"/>
      <p:bldP spid="244741" grpId="0" autoUpdateAnimBg="0"/>
      <p:bldP spid="244742" grpId="0" autoUpdateAnimBg="0"/>
      <p:bldP spid="244743" grpId="0" autoUpdateAnimBg="0"/>
      <p:bldP spid="244744" grpId="0" autoUpdateAnimBg="0"/>
      <p:bldP spid="244745" grpId="0" autoUpdateAnimBg="0"/>
    </p:bldLst>
  </p:timing>
</p:sld>
</file>

<file path=ppt/slides/slide1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1858" name="Rectangle 17"/>
          <p:cNvSpPr>
            <a:spLocks noChangeArrowheads="1"/>
          </p:cNvSpPr>
          <p:nvPr/>
        </p:nvSpPr>
        <p:spPr bwMode="auto">
          <a:xfrm>
            <a:off x="0" y="0"/>
            <a:ext cx="9144000" cy="6858000"/>
          </a:xfrm>
          <a:prstGeom prst="rect">
            <a:avLst/>
          </a:prstGeom>
          <a:solidFill>
            <a:srgbClr val="006600"/>
          </a:solidFill>
          <a:ln w="9525" algn="ctr">
            <a:noFill/>
            <a:round/>
            <a:headEnd/>
            <a:tailEnd/>
          </a:ln>
        </p:spPr>
        <p:txBody>
          <a:bodyPr>
            <a:spAutoFit/>
          </a:bodyPr>
          <a:lstStyle/>
          <a:p>
            <a:endParaRPr lang="en-US"/>
          </a:p>
        </p:txBody>
      </p:sp>
      <p:grpSp>
        <p:nvGrpSpPr>
          <p:cNvPr id="121859" name="Group 2"/>
          <p:cNvGrpSpPr>
            <a:grpSpLocks/>
          </p:cNvGrpSpPr>
          <p:nvPr/>
        </p:nvGrpSpPr>
        <p:grpSpPr bwMode="auto">
          <a:xfrm>
            <a:off x="0" y="1676400"/>
            <a:ext cx="9144000" cy="1676400"/>
            <a:chOff x="0" y="192"/>
            <a:chExt cx="5760" cy="1056"/>
          </a:xfrm>
        </p:grpSpPr>
        <p:sp>
          <p:nvSpPr>
            <p:cNvPr id="121870" name="Rectangle 3"/>
            <p:cNvSpPr>
              <a:spLocks noChangeArrowheads="1"/>
            </p:cNvSpPr>
            <p:nvPr/>
          </p:nvSpPr>
          <p:spPr bwMode="auto">
            <a:xfrm>
              <a:off x="0" y="192"/>
              <a:ext cx="5760" cy="1056"/>
            </a:xfrm>
            <a:prstGeom prst="rect">
              <a:avLst/>
            </a:prstGeom>
            <a:noFill/>
            <a:ln w="38100">
              <a:solidFill>
                <a:schemeClr val="tx1"/>
              </a:solidFill>
              <a:miter lim="800000"/>
              <a:headEnd/>
              <a:tailEnd/>
            </a:ln>
          </p:spPr>
          <p:txBody>
            <a:bodyPr wrap="none" anchor="ctr"/>
            <a:lstStyle/>
            <a:p>
              <a:endParaRPr lang="en-US"/>
            </a:p>
          </p:txBody>
        </p:sp>
        <p:sp>
          <p:nvSpPr>
            <p:cNvPr id="121871" name="Text Box 4"/>
            <p:cNvSpPr txBox="1">
              <a:spLocks noChangeArrowheads="1"/>
            </p:cNvSpPr>
            <p:nvPr/>
          </p:nvSpPr>
          <p:spPr bwMode="auto">
            <a:xfrm>
              <a:off x="0" y="240"/>
              <a:ext cx="4032" cy="288"/>
            </a:xfrm>
            <a:prstGeom prst="rect">
              <a:avLst/>
            </a:prstGeom>
            <a:noFill/>
            <a:ln w="38100">
              <a:noFill/>
              <a:miter lim="800000"/>
              <a:headEnd/>
              <a:tailEnd/>
            </a:ln>
          </p:spPr>
          <p:txBody>
            <a:bodyPr>
              <a:spAutoFit/>
            </a:bodyPr>
            <a:lstStyle/>
            <a:p>
              <a:r>
                <a:rPr lang="en-US" b="1">
                  <a:solidFill>
                    <a:schemeClr val="bg1"/>
                  </a:solidFill>
                  <a:latin typeface="Times New Roman" pitchFamily="18" charset="0"/>
                </a:rPr>
                <a:t>Characteristic 2:Similarities and Differences.</a:t>
              </a:r>
            </a:p>
          </p:txBody>
        </p:sp>
      </p:grpSp>
      <p:grpSp>
        <p:nvGrpSpPr>
          <p:cNvPr id="121860" name="Group 5"/>
          <p:cNvGrpSpPr>
            <a:grpSpLocks/>
          </p:cNvGrpSpPr>
          <p:nvPr/>
        </p:nvGrpSpPr>
        <p:grpSpPr bwMode="auto">
          <a:xfrm>
            <a:off x="0" y="0"/>
            <a:ext cx="9144000" cy="1676400"/>
            <a:chOff x="0" y="192"/>
            <a:chExt cx="5760" cy="1056"/>
          </a:xfrm>
        </p:grpSpPr>
        <p:sp>
          <p:nvSpPr>
            <p:cNvPr id="121868" name="Rectangle 6"/>
            <p:cNvSpPr>
              <a:spLocks noChangeArrowheads="1"/>
            </p:cNvSpPr>
            <p:nvPr/>
          </p:nvSpPr>
          <p:spPr bwMode="auto">
            <a:xfrm>
              <a:off x="0" y="192"/>
              <a:ext cx="5760" cy="1056"/>
            </a:xfrm>
            <a:prstGeom prst="rect">
              <a:avLst/>
            </a:prstGeom>
            <a:noFill/>
            <a:ln w="38100">
              <a:solidFill>
                <a:schemeClr val="tx1"/>
              </a:solidFill>
              <a:miter lim="800000"/>
              <a:headEnd/>
              <a:tailEnd/>
            </a:ln>
          </p:spPr>
          <p:txBody>
            <a:bodyPr wrap="none" anchor="ctr"/>
            <a:lstStyle/>
            <a:p>
              <a:endParaRPr lang="en-US"/>
            </a:p>
          </p:txBody>
        </p:sp>
        <p:sp>
          <p:nvSpPr>
            <p:cNvPr id="121869" name="Text Box 7"/>
            <p:cNvSpPr txBox="1">
              <a:spLocks noChangeArrowheads="1"/>
            </p:cNvSpPr>
            <p:nvPr/>
          </p:nvSpPr>
          <p:spPr bwMode="auto">
            <a:xfrm>
              <a:off x="0" y="240"/>
              <a:ext cx="4032" cy="288"/>
            </a:xfrm>
            <a:prstGeom prst="rect">
              <a:avLst/>
            </a:prstGeom>
            <a:noFill/>
            <a:ln w="38100">
              <a:noFill/>
              <a:miter lim="800000"/>
              <a:headEnd/>
              <a:tailEnd/>
            </a:ln>
          </p:spPr>
          <p:txBody>
            <a:bodyPr>
              <a:spAutoFit/>
            </a:bodyPr>
            <a:lstStyle/>
            <a:p>
              <a:r>
                <a:rPr lang="en-US" b="1">
                  <a:solidFill>
                    <a:schemeClr val="bg1"/>
                  </a:solidFill>
                  <a:latin typeface="Times New Roman" pitchFamily="18" charset="0"/>
                </a:rPr>
                <a:t>Characteristic 1:Similarities and Differences.</a:t>
              </a:r>
            </a:p>
          </p:txBody>
        </p:sp>
      </p:grpSp>
      <p:grpSp>
        <p:nvGrpSpPr>
          <p:cNvPr id="121861" name="Group 8"/>
          <p:cNvGrpSpPr>
            <a:grpSpLocks/>
          </p:cNvGrpSpPr>
          <p:nvPr/>
        </p:nvGrpSpPr>
        <p:grpSpPr bwMode="auto">
          <a:xfrm>
            <a:off x="0" y="3352800"/>
            <a:ext cx="9144000" cy="1676400"/>
            <a:chOff x="0" y="192"/>
            <a:chExt cx="5760" cy="1056"/>
          </a:xfrm>
        </p:grpSpPr>
        <p:sp>
          <p:nvSpPr>
            <p:cNvPr id="121866" name="Rectangle 9"/>
            <p:cNvSpPr>
              <a:spLocks noChangeArrowheads="1"/>
            </p:cNvSpPr>
            <p:nvPr/>
          </p:nvSpPr>
          <p:spPr bwMode="auto">
            <a:xfrm>
              <a:off x="0" y="192"/>
              <a:ext cx="5760" cy="1056"/>
            </a:xfrm>
            <a:prstGeom prst="rect">
              <a:avLst/>
            </a:prstGeom>
            <a:noFill/>
            <a:ln w="38100">
              <a:solidFill>
                <a:schemeClr val="tx1"/>
              </a:solidFill>
              <a:miter lim="800000"/>
              <a:headEnd/>
              <a:tailEnd/>
            </a:ln>
          </p:spPr>
          <p:txBody>
            <a:bodyPr wrap="none" anchor="ctr"/>
            <a:lstStyle/>
            <a:p>
              <a:endParaRPr lang="en-US"/>
            </a:p>
          </p:txBody>
        </p:sp>
        <p:sp>
          <p:nvSpPr>
            <p:cNvPr id="121867" name="Text Box 10"/>
            <p:cNvSpPr txBox="1">
              <a:spLocks noChangeArrowheads="1"/>
            </p:cNvSpPr>
            <p:nvPr/>
          </p:nvSpPr>
          <p:spPr bwMode="auto">
            <a:xfrm>
              <a:off x="0" y="240"/>
              <a:ext cx="4032" cy="288"/>
            </a:xfrm>
            <a:prstGeom prst="rect">
              <a:avLst/>
            </a:prstGeom>
            <a:noFill/>
            <a:ln w="38100">
              <a:noFill/>
              <a:miter lim="800000"/>
              <a:headEnd/>
              <a:tailEnd/>
            </a:ln>
          </p:spPr>
          <p:txBody>
            <a:bodyPr>
              <a:spAutoFit/>
            </a:bodyPr>
            <a:lstStyle/>
            <a:p>
              <a:r>
                <a:rPr lang="en-US" b="1">
                  <a:solidFill>
                    <a:schemeClr val="bg1"/>
                  </a:solidFill>
                  <a:latin typeface="Times New Roman" pitchFamily="18" charset="0"/>
                </a:rPr>
                <a:t>Characteristic 3:Similarities and Differences.</a:t>
              </a:r>
            </a:p>
          </p:txBody>
        </p:sp>
      </p:grpSp>
      <p:grpSp>
        <p:nvGrpSpPr>
          <p:cNvPr id="121862" name="Group 11"/>
          <p:cNvGrpSpPr>
            <a:grpSpLocks/>
          </p:cNvGrpSpPr>
          <p:nvPr/>
        </p:nvGrpSpPr>
        <p:grpSpPr bwMode="auto">
          <a:xfrm>
            <a:off x="0" y="5029200"/>
            <a:ext cx="9144000" cy="1676400"/>
            <a:chOff x="0" y="192"/>
            <a:chExt cx="5760" cy="1056"/>
          </a:xfrm>
        </p:grpSpPr>
        <p:sp>
          <p:nvSpPr>
            <p:cNvPr id="121864" name="Rectangle 12"/>
            <p:cNvSpPr>
              <a:spLocks noChangeArrowheads="1"/>
            </p:cNvSpPr>
            <p:nvPr/>
          </p:nvSpPr>
          <p:spPr bwMode="auto">
            <a:xfrm>
              <a:off x="0" y="192"/>
              <a:ext cx="5760" cy="1056"/>
            </a:xfrm>
            <a:prstGeom prst="rect">
              <a:avLst/>
            </a:prstGeom>
            <a:noFill/>
            <a:ln w="38100">
              <a:solidFill>
                <a:schemeClr val="tx1"/>
              </a:solidFill>
              <a:miter lim="800000"/>
              <a:headEnd/>
              <a:tailEnd/>
            </a:ln>
          </p:spPr>
          <p:txBody>
            <a:bodyPr wrap="none" anchor="ctr"/>
            <a:lstStyle/>
            <a:p>
              <a:endParaRPr lang="en-US"/>
            </a:p>
          </p:txBody>
        </p:sp>
        <p:sp>
          <p:nvSpPr>
            <p:cNvPr id="121865" name="Text Box 13"/>
            <p:cNvSpPr txBox="1">
              <a:spLocks noChangeArrowheads="1"/>
            </p:cNvSpPr>
            <p:nvPr/>
          </p:nvSpPr>
          <p:spPr bwMode="auto">
            <a:xfrm>
              <a:off x="0" y="240"/>
              <a:ext cx="4032" cy="288"/>
            </a:xfrm>
            <a:prstGeom prst="rect">
              <a:avLst/>
            </a:prstGeom>
            <a:noFill/>
            <a:ln w="38100">
              <a:noFill/>
              <a:miter lim="800000"/>
              <a:headEnd/>
              <a:tailEnd/>
            </a:ln>
          </p:spPr>
          <p:txBody>
            <a:bodyPr>
              <a:spAutoFit/>
            </a:bodyPr>
            <a:lstStyle/>
            <a:p>
              <a:r>
                <a:rPr lang="en-US" b="1">
                  <a:solidFill>
                    <a:schemeClr val="bg1"/>
                  </a:solidFill>
                  <a:latin typeface="Times New Roman" pitchFamily="18" charset="0"/>
                </a:rPr>
                <a:t>Characteristic 4:Similarities and Differences.</a:t>
              </a:r>
            </a:p>
          </p:txBody>
        </p:sp>
      </p:grpSp>
      <p:sp>
        <p:nvSpPr>
          <p:cNvPr id="246798" name="Text Box 14"/>
          <p:cNvSpPr txBox="1">
            <a:spLocks noChangeArrowheads="1"/>
          </p:cNvSpPr>
          <p:nvPr/>
        </p:nvSpPr>
        <p:spPr bwMode="auto">
          <a:xfrm>
            <a:off x="0" y="533400"/>
            <a:ext cx="8915400" cy="1200150"/>
          </a:xfrm>
          <a:prstGeom prst="rect">
            <a:avLst/>
          </a:prstGeom>
          <a:noFill/>
          <a:ln w="9525">
            <a:noFill/>
            <a:miter lim="800000"/>
            <a:headEnd/>
            <a:tailEnd/>
          </a:ln>
        </p:spPr>
        <p:txBody>
          <a:bodyPr>
            <a:spAutoFit/>
          </a:bodyPr>
          <a:lstStyle/>
          <a:p>
            <a:r>
              <a:rPr lang="en-US">
                <a:solidFill>
                  <a:srgbClr val="FFFF99"/>
                </a:solidFill>
                <a:latin typeface="Times New Roman" pitchFamily="18" charset="0"/>
              </a:rPr>
              <a:t>All similar in that there is no mother in story; Jasmine and Ariel were similar because they were rich with father as ruler; Belle was different from them -- was poor and father was inventor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46798"/>
                                        </p:tgtEl>
                                        <p:attrNameLst>
                                          <p:attrName>style.visibility</p:attrName>
                                        </p:attrNameLst>
                                      </p:cBhvr>
                                      <p:to>
                                        <p:strVal val="visible"/>
                                      </p:to>
                                    </p:set>
                                    <p:animEffect transition="in" filter="dissolve">
                                      <p:cBhvr>
                                        <p:cTn id="7" dur="500"/>
                                        <p:tgtEl>
                                          <p:spTgt spid="2467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6798" grpId="0" autoUpdateAnimBg="0"/>
    </p:bld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098" name="Diagram 4"/>
          <p:cNvGraphicFramePr>
            <a:graphicFrameLocks/>
          </p:cNvGraphicFramePr>
          <p:nvPr/>
        </p:nvGraphicFramePr>
        <p:xfrm>
          <a:off x="0" y="152400"/>
          <a:ext cx="9296400" cy="6858000"/>
        </p:xfrm>
        <a:graphic>
          <a:graphicData uri="http://schemas.openxmlformats.org/drawingml/2006/compatibility">
            <com:legacyDrawing xmlns:com="http://schemas.openxmlformats.org/drawingml/2006/compatibility" spid="_x0000_s4098"/>
          </a:graphicData>
        </a:graphic>
      </p:graphicFrame>
      <p:sp>
        <p:nvSpPr>
          <p:cNvPr id="4105" name="Line 11"/>
          <p:cNvSpPr>
            <a:spLocks noChangeShapeType="1"/>
          </p:cNvSpPr>
          <p:nvPr/>
        </p:nvSpPr>
        <p:spPr bwMode="auto">
          <a:xfrm>
            <a:off x="0" y="4267200"/>
            <a:ext cx="9144000" cy="0"/>
          </a:xfrm>
          <a:prstGeom prst="line">
            <a:avLst/>
          </a:prstGeom>
          <a:noFill/>
          <a:ln w="12700" cap="sq">
            <a:solidFill>
              <a:schemeClr val="tx1"/>
            </a:solidFill>
            <a:round/>
            <a:headEnd type="none" w="sm" len="sm"/>
            <a:tailEnd type="none" w="sm" len="sm"/>
          </a:ln>
        </p:spPr>
        <p:txBody>
          <a:bodyPr wrap="none"/>
          <a:lstStyle/>
          <a:p>
            <a:endParaRPr lang="en-US"/>
          </a:p>
        </p:txBody>
      </p:sp>
      <p:sp>
        <p:nvSpPr>
          <p:cNvPr id="4106" name="Line 12"/>
          <p:cNvSpPr>
            <a:spLocks noChangeShapeType="1"/>
          </p:cNvSpPr>
          <p:nvPr/>
        </p:nvSpPr>
        <p:spPr bwMode="auto">
          <a:xfrm>
            <a:off x="0" y="5410200"/>
            <a:ext cx="9144000" cy="0"/>
          </a:xfrm>
          <a:prstGeom prst="line">
            <a:avLst/>
          </a:prstGeom>
          <a:noFill/>
          <a:ln w="12700" cap="sq">
            <a:solidFill>
              <a:schemeClr val="tx1"/>
            </a:solidFill>
            <a:round/>
            <a:headEnd type="none" w="sm" len="sm"/>
            <a:tailEnd type="none" w="sm" len="sm"/>
          </a:ln>
        </p:spPr>
        <p:txBody>
          <a:bodyPr wrap="none"/>
          <a:lstStyle/>
          <a:p>
            <a:endParaRPr lang="en-US"/>
          </a:p>
        </p:txBody>
      </p:sp>
      <p:sp>
        <p:nvSpPr>
          <p:cNvPr id="4107" name="Line 13"/>
          <p:cNvSpPr>
            <a:spLocks noChangeShapeType="1"/>
          </p:cNvSpPr>
          <p:nvPr/>
        </p:nvSpPr>
        <p:spPr bwMode="auto">
          <a:xfrm>
            <a:off x="0" y="3200400"/>
            <a:ext cx="9144000" cy="0"/>
          </a:xfrm>
          <a:prstGeom prst="line">
            <a:avLst/>
          </a:prstGeom>
          <a:noFill/>
          <a:ln w="12700" cap="sq">
            <a:solidFill>
              <a:schemeClr val="tx1"/>
            </a:solidFill>
            <a:round/>
            <a:headEnd type="none" w="sm" len="sm"/>
            <a:tailEnd type="none" w="sm" len="sm"/>
          </a:ln>
        </p:spPr>
        <p:txBody>
          <a:bodyPr wrap="none"/>
          <a:lstStyle/>
          <a:p>
            <a:endParaRPr lang="en-US"/>
          </a:p>
        </p:txBody>
      </p:sp>
      <p:sp>
        <p:nvSpPr>
          <p:cNvPr id="4108" name="Line 14"/>
          <p:cNvSpPr>
            <a:spLocks noChangeShapeType="1"/>
          </p:cNvSpPr>
          <p:nvPr/>
        </p:nvSpPr>
        <p:spPr bwMode="auto">
          <a:xfrm>
            <a:off x="2590800" y="838200"/>
            <a:ext cx="2286000" cy="0"/>
          </a:xfrm>
          <a:prstGeom prst="line">
            <a:avLst/>
          </a:prstGeom>
          <a:noFill/>
          <a:ln w="12700" cap="sq">
            <a:solidFill>
              <a:schemeClr val="tx1"/>
            </a:solidFill>
            <a:round/>
            <a:headEnd type="none" w="sm" len="sm"/>
            <a:tailEnd type="none" w="sm" len="sm"/>
          </a:ln>
        </p:spPr>
        <p:txBody>
          <a:bodyPr wrap="none"/>
          <a:lstStyle/>
          <a:p>
            <a:endParaRPr lang="en-US"/>
          </a:p>
        </p:txBody>
      </p:sp>
      <p:sp>
        <p:nvSpPr>
          <p:cNvPr id="4109" name="Line 15"/>
          <p:cNvSpPr>
            <a:spLocks noChangeShapeType="1"/>
          </p:cNvSpPr>
          <p:nvPr/>
        </p:nvSpPr>
        <p:spPr bwMode="auto">
          <a:xfrm>
            <a:off x="5791200" y="838200"/>
            <a:ext cx="2286000" cy="0"/>
          </a:xfrm>
          <a:prstGeom prst="line">
            <a:avLst/>
          </a:prstGeom>
          <a:noFill/>
          <a:ln w="12700" cap="sq">
            <a:solidFill>
              <a:schemeClr val="tx1"/>
            </a:solidFill>
            <a:round/>
            <a:headEnd type="none" w="sm" len="sm"/>
            <a:tailEnd type="none" w="sm" len="sm"/>
          </a:ln>
        </p:spPr>
        <p:txBody>
          <a:bodyPr wrap="none"/>
          <a:lstStyle/>
          <a:p>
            <a:endParaRPr lang="en-US"/>
          </a:p>
        </p:txBody>
      </p:sp>
      <p:sp>
        <p:nvSpPr>
          <p:cNvPr id="4112" name="Text Box 16"/>
          <p:cNvSpPr txBox="1">
            <a:spLocks noChangeArrowheads="1"/>
          </p:cNvSpPr>
          <p:nvPr/>
        </p:nvSpPr>
        <p:spPr bwMode="auto">
          <a:xfrm>
            <a:off x="1066800" y="152400"/>
            <a:ext cx="7315200" cy="457200"/>
          </a:xfrm>
          <a:prstGeom prst="rect">
            <a:avLst/>
          </a:prstGeom>
          <a:noFill/>
          <a:ln w="12700" cap="sq">
            <a:noFill/>
            <a:miter lim="800000"/>
            <a:headEnd type="none" w="sm" len="sm"/>
            <a:tailEnd type="none" w="sm" len="sm"/>
          </a:ln>
          <a:effectLst/>
        </p:spPr>
        <p:txBody>
          <a:bodyPr>
            <a:spAutoFit/>
          </a:bodyPr>
          <a:lstStyle/>
          <a:p>
            <a:pPr algn="ctr">
              <a:spcBef>
                <a:spcPct val="50000"/>
              </a:spcBef>
              <a:defRPr/>
            </a:pPr>
            <a:r>
              <a:rPr lang="en-US" b="1">
                <a:effectLst>
                  <a:outerShdw blurRad="38100" dist="38100" dir="2700000" algn="tl">
                    <a:srgbClr val="C0C0C0"/>
                  </a:outerShdw>
                </a:effectLst>
                <a:latin typeface="Arial" charset="0"/>
                <a:cs typeface="Arial" charset="0"/>
              </a:rPr>
              <a:t>TOPICS</a:t>
            </a:r>
            <a:r>
              <a:rPr lang="en-US" sz="2400" b="1">
                <a:effectLst>
                  <a:outerShdw blurRad="38100" dist="38100" dir="2700000" algn="tl">
                    <a:srgbClr val="C0C0C0"/>
                  </a:outerShdw>
                </a:effectLst>
                <a:latin typeface="Arial" charset="0"/>
                <a:cs typeface="Arial" charset="0"/>
              </a:rPr>
              <a:t> </a:t>
            </a:r>
            <a:r>
              <a:rPr lang="en-US" sz="1200" b="1" i="1">
                <a:effectLst>
                  <a:outerShdw blurRad="38100" dist="38100" dir="2700000" algn="tl">
                    <a:srgbClr val="C0C0C0"/>
                  </a:outerShdw>
                </a:effectLst>
                <a:latin typeface="Arial" charset="0"/>
                <a:cs typeface="Arial" charset="0"/>
              </a:rPr>
              <a:t>What am I looking at or reading about?</a:t>
            </a:r>
            <a:r>
              <a:rPr lang="en-US" b="1">
                <a:effectLst>
                  <a:outerShdw blurRad="38100" dist="38100" dir="2700000" algn="tl">
                    <a:srgbClr val="C0C0C0"/>
                  </a:outerShdw>
                </a:effectLst>
                <a:latin typeface="Arial" charset="0"/>
                <a:cs typeface="Arial" charset="0"/>
              </a:rPr>
              <a:t> </a:t>
            </a:r>
          </a:p>
        </p:txBody>
      </p:sp>
      <p:sp>
        <p:nvSpPr>
          <p:cNvPr id="4113" name="Text Box 17"/>
          <p:cNvSpPr txBox="1">
            <a:spLocks noChangeArrowheads="1"/>
          </p:cNvSpPr>
          <p:nvPr/>
        </p:nvSpPr>
        <p:spPr bwMode="auto">
          <a:xfrm>
            <a:off x="381000" y="1066800"/>
            <a:ext cx="1905000" cy="641350"/>
          </a:xfrm>
          <a:prstGeom prst="rect">
            <a:avLst/>
          </a:prstGeom>
          <a:noFill/>
          <a:ln w="12700" cap="sq">
            <a:noFill/>
            <a:miter lim="800000"/>
            <a:headEnd type="none" w="sm" len="sm"/>
            <a:tailEnd type="none" w="sm" len="sm"/>
          </a:ln>
          <a:effectLst/>
        </p:spPr>
        <p:txBody>
          <a:bodyPr>
            <a:spAutoFit/>
          </a:bodyPr>
          <a:lstStyle/>
          <a:p>
            <a:pPr algn="ctr">
              <a:spcBef>
                <a:spcPct val="50000"/>
              </a:spcBef>
              <a:defRPr/>
            </a:pPr>
            <a:r>
              <a:rPr lang="en-US" b="1">
                <a:effectLst>
                  <a:outerShdw blurRad="38100" dist="38100" dir="2700000" algn="tl">
                    <a:srgbClr val="C0C0C0"/>
                  </a:outerShdw>
                </a:effectLst>
                <a:latin typeface="Arial" charset="0"/>
                <a:cs typeface="Arial" charset="0"/>
              </a:rPr>
              <a:t>ATTRIBUTES</a:t>
            </a:r>
          </a:p>
          <a:p>
            <a:pPr algn="ctr">
              <a:spcBef>
                <a:spcPct val="50000"/>
              </a:spcBef>
              <a:defRPr/>
            </a:pPr>
            <a:r>
              <a:rPr lang="en-US" sz="1200" b="1" i="1">
                <a:effectLst>
                  <a:outerShdw blurRad="38100" dist="38100" dir="2700000" algn="tl">
                    <a:srgbClr val="C0C0C0"/>
                  </a:outerShdw>
                </a:effectLst>
                <a:latin typeface="Arial" charset="0"/>
                <a:cs typeface="Arial" charset="0"/>
              </a:rPr>
              <a:t>What am I comparing?</a:t>
            </a:r>
          </a:p>
        </p:txBody>
      </p:sp>
      <p:sp>
        <p:nvSpPr>
          <p:cNvPr id="4114" name="Text Box 18"/>
          <p:cNvSpPr txBox="1">
            <a:spLocks noChangeArrowheads="1"/>
          </p:cNvSpPr>
          <p:nvPr/>
        </p:nvSpPr>
        <p:spPr bwMode="auto">
          <a:xfrm>
            <a:off x="2819400" y="6477000"/>
            <a:ext cx="4724400" cy="366713"/>
          </a:xfrm>
          <a:prstGeom prst="rect">
            <a:avLst/>
          </a:prstGeom>
          <a:noFill/>
          <a:ln w="12700" cap="sq">
            <a:noFill/>
            <a:miter lim="800000"/>
            <a:headEnd type="none" w="sm" len="sm"/>
            <a:tailEnd type="none" w="sm" len="sm"/>
          </a:ln>
          <a:effectLst/>
        </p:spPr>
        <p:txBody>
          <a:bodyPr>
            <a:spAutoFit/>
          </a:bodyPr>
          <a:lstStyle/>
          <a:p>
            <a:pPr algn="ctr">
              <a:spcBef>
                <a:spcPct val="50000"/>
              </a:spcBef>
              <a:defRPr/>
            </a:pPr>
            <a:r>
              <a:rPr lang="en-US" b="1">
                <a:effectLst>
                  <a:outerShdw blurRad="38100" dist="38100" dir="2700000" algn="tl">
                    <a:srgbClr val="C0C0C0"/>
                  </a:outerShdw>
                </a:effectLst>
                <a:latin typeface="Arial" charset="0"/>
                <a:cs typeface="Arial" charset="0"/>
              </a:rPr>
              <a:t>John Antonetti’s Lined Venn Diagram</a:t>
            </a:r>
          </a:p>
        </p:txBody>
      </p:sp>
      <p:sp>
        <p:nvSpPr>
          <p:cNvPr id="2" name="TextBox 13"/>
          <p:cNvSpPr txBox="1">
            <a:spLocks noChangeArrowheads="1"/>
          </p:cNvSpPr>
          <p:nvPr/>
        </p:nvSpPr>
        <p:spPr bwMode="auto">
          <a:xfrm>
            <a:off x="0" y="2514600"/>
            <a:ext cx="1600200" cy="584200"/>
          </a:xfrm>
          <a:prstGeom prst="rect">
            <a:avLst/>
          </a:prstGeom>
          <a:noFill/>
          <a:ln w="9525">
            <a:noFill/>
            <a:miter lim="800000"/>
            <a:headEnd/>
            <a:tailEnd/>
          </a:ln>
        </p:spPr>
        <p:txBody>
          <a:bodyPr>
            <a:spAutoFit/>
          </a:bodyPr>
          <a:lstStyle/>
          <a:p>
            <a:r>
              <a:rPr lang="en-US" sz="1600">
                <a:solidFill>
                  <a:srgbClr val="FF0000"/>
                </a:solidFill>
              </a:rPr>
              <a:t>Style and Tone of Poems</a:t>
            </a:r>
          </a:p>
        </p:txBody>
      </p:sp>
      <p:sp>
        <p:nvSpPr>
          <p:cNvPr id="3" name="TextBox 14"/>
          <p:cNvSpPr txBox="1">
            <a:spLocks noChangeArrowheads="1"/>
          </p:cNvSpPr>
          <p:nvPr/>
        </p:nvSpPr>
        <p:spPr bwMode="auto">
          <a:xfrm>
            <a:off x="1524000" y="2819400"/>
            <a:ext cx="2895600" cy="369888"/>
          </a:xfrm>
          <a:prstGeom prst="rect">
            <a:avLst/>
          </a:prstGeom>
          <a:noFill/>
          <a:ln w="9525">
            <a:noFill/>
            <a:miter lim="800000"/>
            <a:headEnd/>
            <a:tailEnd/>
          </a:ln>
        </p:spPr>
        <p:txBody>
          <a:bodyPr>
            <a:spAutoFit/>
          </a:bodyPr>
          <a:lstStyle/>
          <a:p>
            <a:r>
              <a:rPr lang="en-US"/>
              <a:t>A</a:t>
            </a:r>
          </a:p>
        </p:txBody>
      </p:sp>
      <p:sp>
        <p:nvSpPr>
          <p:cNvPr id="4115" name="TextBox 15"/>
          <p:cNvSpPr txBox="1">
            <a:spLocks noChangeArrowheads="1"/>
          </p:cNvSpPr>
          <p:nvPr/>
        </p:nvSpPr>
        <p:spPr bwMode="auto">
          <a:xfrm>
            <a:off x="4495800" y="2819400"/>
            <a:ext cx="1371600" cy="369888"/>
          </a:xfrm>
          <a:prstGeom prst="rect">
            <a:avLst/>
          </a:prstGeom>
          <a:noFill/>
          <a:ln w="9525">
            <a:noFill/>
            <a:miter lim="800000"/>
            <a:headEnd/>
            <a:tailEnd/>
          </a:ln>
        </p:spPr>
        <p:txBody>
          <a:bodyPr>
            <a:spAutoFit/>
          </a:bodyPr>
          <a:lstStyle/>
          <a:p>
            <a:r>
              <a:rPr lang="en-US"/>
              <a:t>A</a:t>
            </a:r>
          </a:p>
        </p:txBody>
      </p:sp>
      <p:sp>
        <p:nvSpPr>
          <p:cNvPr id="4116" name="TextBox 16"/>
          <p:cNvSpPr txBox="1">
            <a:spLocks noChangeArrowheads="1"/>
          </p:cNvSpPr>
          <p:nvPr/>
        </p:nvSpPr>
        <p:spPr bwMode="auto">
          <a:xfrm>
            <a:off x="6096000" y="2819400"/>
            <a:ext cx="3048000" cy="369888"/>
          </a:xfrm>
          <a:prstGeom prst="rect">
            <a:avLst/>
          </a:prstGeom>
          <a:noFill/>
          <a:ln w="9525">
            <a:noFill/>
            <a:miter lim="800000"/>
            <a:headEnd/>
            <a:tailEnd/>
          </a:ln>
        </p:spPr>
        <p:txBody>
          <a:bodyPr>
            <a:spAutoFit/>
          </a:bodyPr>
          <a:lstStyle/>
          <a:p>
            <a:r>
              <a:rPr lang="en-US"/>
              <a:t>A</a:t>
            </a:r>
          </a:p>
        </p:txBody>
      </p:sp>
      <p:sp>
        <p:nvSpPr>
          <p:cNvPr id="4117" name="TextBox 17"/>
          <p:cNvSpPr txBox="1">
            <a:spLocks noChangeArrowheads="1"/>
          </p:cNvSpPr>
          <p:nvPr/>
        </p:nvSpPr>
        <p:spPr bwMode="auto">
          <a:xfrm>
            <a:off x="0" y="3733800"/>
            <a:ext cx="1371600" cy="584200"/>
          </a:xfrm>
          <a:prstGeom prst="rect">
            <a:avLst/>
          </a:prstGeom>
          <a:noFill/>
          <a:ln w="9525">
            <a:noFill/>
            <a:miter lim="800000"/>
            <a:headEnd/>
            <a:tailEnd/>
          </a:ln>
        </p:spPr>
        <p:txBody>
          <a:bodyPr>
            <a:spAutoFit/>
          </a:bodyPr>
          <a:lstStyle/>
          <a:p>
            <a:r>
              <a:rPr lang="en-US" sz="1600">
                <a:solidFill>
                  <a:srgbClr val="FF0000"/>
                </a:solidFill>
              </a:rPr>
              <a:t>Symbolism in Poems</a:t>
            </a:r>
          </a:p>
        </p:txBody>
      </p:sp>
      <p:sp>
        <p:nvSpPr>
          <p:cNvPr id="4118" name="TextBox 18"/>
          <p:cNvSpPr txBox="1">
            <a:spLocks noChangeArrowheads="1"/>
          </p:cNvSpPr>
          <p:nvPr/>
        </p:nvSpPr>
        <p:spPr bwMode="auto">
          <a:xfrm>
            <a:off x="1524000" y="3886200"/>
            <a:ext cx="2895600" cy="369888"/>
          </a:xfrm>
          <a:prstGeom prst="rect">
            <a:avLst/>
          </a:prstGeom>
          <a:noFill/>
          <a:ln w="9525">
            <a:noFill/>
            <a:miter lim="800000"/>
            <a:headEnd/>
            <a:tailEnd/>
          </a:ln>
        </p:spPr>
        <p:txBody>
          <a:bodyPr>
            <a:spAutoFit/>
          </a:bodyPr>
          <a:lstStyle/>
          <a:p>
            <a:r>
              <a:rPr lang="en-US"/>
              <a:t>A</a:t>
            </a:r>
          </a:p>
        </p:txBody>
      </p:sp>
      <p:sp>
        <p:nvSpPr>
          <p:cNvPr id="4119" name="TextBox 19"/>
          <p:cNvSpPr txBox="1">
            <a:spLocks noChangeArrowheads="1"/>
          </p:cNvSpPr>
          <p:nvPr/>
        </p:nvSpPr>
        <p:spPr bwMode="auto">
          <a:xfrm>
            <a:off x="4495800" y="3886200"/>
            <a:ext cx="1371600" cy="369888"/>
          </a:xfrm>
          <a:prstGeom prst="rect">
            <a:avLst/>
          </a:prstGeom>
          <a:noFill/>
          <a:ln w="9525">
            <a:noFill/>
            <a:miter lim="800000"/>
            <a:headEnd/>
            <a:tailEnd/>
          </a:ln>
        </p:spPr>
        <p:txBody>
          <a:bodyPr>
            <a:spAutoFit/>
          </a:bodyPr>
          <a:lstStyle/>
          <a:p>
            <a:r>
              <a:rPr lang="en-US"/>
              <a:t>A</a:t>
            </a:r>
          </a:p>
        </p:txBody>
      </p:sp>
      <p:sp>
        <p:nvSpPr>
          <p:cNvPr id="4120" name="TextBox 20"/>
          <p:cNvSpPr txBox="1">
            <a:spLocks noChangeArrowheads="1"/>
          </p:cNvSpPr>
          <p:nvPr/>
        </p:nvSpPr>
        <p:spPr bwMode="auto">
          <a:xfrm>
            <a:off x="6096000" y="3886200"/>
            <a:ext cx="3048000" cy="369888"/>
          </a:xfrm>
          <a:prstGeom prst="rect">
            <a:avLst/>
          </a:prstGeom>
          <a:noFill/>
          <a:ln w="9525">
            <a:noFill/>
            <a:miter lim="800000"/>
            <a:headEnd/>
            <a:tailEnd/>
          </a:ln>
        </p:spPr>
        <p:txBody>
          <a:bodyPr>
            <a:spAutoFit/>
          </a:bodyPr>
          <a:lstStyle/>
          <a:p>
            <a:r>
              <a:rPr lang="en-US"/>
              <a:t>A</a:t>
            </a:r>
          </a:p>
        </p:txBody>
      </p:sp>
      <p:sp>
        <p:nvSpPr>
          <p:cNvPr id="4121" name="TextBox 21"/>
          <p:cNvSpPr txBox="1">
            <a:spLocks noChangeArrowheads="1"/>
          </p:cNvSpPr>
          <p:nvPr/>
        </p:nvSpPr>
        <p:spPr bwMode="auto">
          <a:xfrm>
            <a:off x="0" y="4800600"/>
            <a:ext cx="1371600" cy="584200"/>
          </a:xfrm>
          <a:prstGeom prst="rect">
            <a:avLst/>
          </a:prstGeom>
          <a:noFill/>
          <a:ln w="9525">
            <a:noFill/>
            <a:miter lim="800000"/>
            <a:headEnd/>
            <a:tailEnd/>
          </a:ln>
        </p:spPr>
        <p:txBody>
          <a:bodyPr>
            <a:spAutoFit/>
          </a:bodyPr>
          <a:lstStyle/>
          <a:p>
            <a:r>
              <a:rPr lang="en-US" sz="1600">
                <a:solidFill>
                  <a:srgbClr val="FF0000"/>
                </a:solidFill>
              </a:rPr>
              <a:t>Outcome of Poems</a:t>
            </a:r>
          </a:p>
        </p:txBody>
      </p:sp>
      <p:sp>
        <p:nvSpPr>
          <p:cNvPr id="4122" name="TextBox 22"/>
          <p:cNvSpPr txBox="1">
            <a:spLocks noChangeArrowheads="1"/>
          </p:cNvSpPr>
          <p:nvPr/>
        </p:nvSpPr>
        <p:spPr bwMode="auto">
          <a:xfrm>
            <a:off x="1676400" y="5029200"/>
            <a:ext cx="2895600" cy="369888"/>
          </a:xfrm>
          <a:prstGeom prst="rect">
            <a:avLst/>
          </a:prstGeom>
          <a:noFill/>
          <a:ln w="9525">
            <a:noFill/>
            <a:miter lim="800000"/>
            <a:headEnd/>
            <a:tailEnd/>
          </a:ln>
        </p:spPr>
        <p:txBody>
          <a:bodyPr>
            <a:spAutoFit/>
          </a:bodyPr>
          <a:lstStyle/>
          <a:p>
            <a:r>
              <a:rPr lang="en-US"/>
              <a:t>A</a:t>
            </a:r>
          </a:p>
        </p:txBody>
      </p:sp>
      <p:sp>
        <p:nvSpPr>
          <p:cNvPr id="4123" name="TextBox 23"/>
          <p:cNvSpPr txBox="1">
            <a:spLocks noChangeArrowheads="1"/>
          </p:cNvSpPr>
          <p:nvPr/>
        </p:nvSpPr>
        <p:spPr bwMode="auto">
          <a:xfrm>
            <a:off x="4572000" y="4572000"/>
            <a:ext cx="1219200" cy="369888"/>
          </a:xfrm>
          <a:prstGeom prst="rect">
            <a:avLst/>
          </a:prstGeom>
          <a:noFill/>
          <a:ln w="9525">
            <a:noFill/>
            <a:miter lim="800000"/>
            <a:headEnd/>
            <a:tailEnd/>
          </a:ln>
        </p:spPr>
        <p:txBody>
          <a:bodyPr>
            <a:spAutoFit/>
          </a:bodyPr>
          <a:lstStyle/>
          <a:p>
            <a:r>
              <a:rPr lang="en-US"/>
              <a:t>A</a:t>
            </a:r>
          </a:p>
        </p:txBody>
      </p:sp>
      <p:sp>
        <p:nvSpPr>
          <p:cNvPr id="4124" name="TextBox 24"/>
          <p:cNvSpPr txBox="1">
            <a:spLocks noChangeArrowheads="1"/>
          </p:cNvSpPr>
          <p:nvPr/>
        </p:nvSpPr>
        <p:spPr bwMode="auto">
          <a:xfrm>
            <a:off x="6248400" y="5029200"/>
            <a:ext cx="3048000" cy="369888"/>
          </a:xfrm>
          <a:prstGeom prst="rect">
            <a:avLst/>
          </a:prstGeom>
          <a:noFill/>
          <a:ln w="9525">
            <a:noFill/>
            <a:miter lim="800000"/>
            <a:headEnd/>
            <a:tailEnd/>
          </a:ln>
        </p:spPr>
        <p:txBody>
          <a:bodyPr>
            <a:spAutoFit/>
          </a:bodyPr>
          <a:lstStyle/>
          <a:p>
            <a:r>
              <a:rPr lang="en-US"/>
              <a:t>A</a:t>
            </a:r>
          </a:p>
        </p:txBody>
      </p:sp>
      <p:sp>
        <p:nvSpPr>
          <p:cNvPr id="4125" name="TextBox 25"/>
          <p:cNvSpPr txBox="1">
            <a:spLocks noChangeArrowheads="1"/>
          </p:cNvSpPr>
          <p:nvPr/>
        </p:nvSpPr>
        <p:spPr bwMode="auto">
          <a:xfrm>
            <a:off x="2590800" y="533400"/>
            <a:ext cx="2743200" cy="369888"/>
          </a:xfrm>
          <a:prstGeom prst="rect">
            <a:avLst/>
          </a:prstGeom>
          <a:noFill/>
          <a:ln w="9525">
            <a:noFill/>
            <a:miter lim="800000"/>
            <a:headEnd/>
            <a:tailEnd/>
          </a:ln>
        </p:spPr>
        <p:txBody>
          <a:bodyPr>
            <a:spAutoFit/>
          </a:bodyPr>
          <a:lstStyle/>
          <a:p>
            <a:r>
              <a:rPr lang="en-US">
                <a:solidFill>
                  <a:srgbClr val="FF0000"/>
                </a:solidFill>
              </a:rPr>
              <a:t>O Captain! My Captain!</a:t>
            </a:r>
          </a:p>
        </p:txBody>
      </p:sp>
      <p:sp>
        <p:nvSpPr>
          <p:cNvPr id="4126" name="TextBox 26"/>
          <p:cNvSpPr txBox="1">
            <a:spLocks noChangeArrowheads="1"/>
          </p:cNvSpPr>
          <p:nvPr/>
        </p:nvSpPr>
        <p:spPr bwMode="auto">
          <a:xfrm>
            <a:off x="5791200" y="533400"/>
            <a:ext cx="2209800" cy="369888"/>
          </a:xfrm>
          <a:prstGeom prst="rect">
            <a:avLst/>
          </a:prstGeom>
          <a:noFill/>
          <a:ln w="9525">
            <a:noFill/>
            <a:miter lim="800000"/>
            <a:headEnd/>
            <a:tailEnd/>
          </a:ln>
        </p:spPr>
        <p:txBody>
          <a:bodyPr>
            <a:spAutoFit/>
          </a:bodyPr>
          <a:lstStyle/>
          <a:p>
            <a:r>
              <a:rPr lang="en-US">
                <a:solidFill>
                  <a:srgbClr val="FF0000"/>
                </a:solidFill>
              </a:rPr>
              <a:t>Goliath and David</a:t>
            </a:r>
          </a:p>
        </p:txBody>
      </p:sp>
    </p:spTree>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Title 1"/>
          <p:cNvSpPr>
            <a:spLocks noGrp="1"/>
          </p:cNvSpPr>
          <p:nvPr>
            <p:ph type="title"/>
          </p:nvPr>
        </p:nvSpPr>
        <p:spPr/>
        <p:txBody>
          <a:bodyPr/>
          <a:lstStyle/>
          <a:p>
            <a:pPr algn="ctr" eaLnBrk="1" hangingPunct="1"/>
            <a:r>
              <a:rPr lang="en-US" smtClean="0"/>
              <a:t>Handy Websites</a:t>
            </a:r>
          </a:p>
        </p:txBody>
      </p:sp>
      <p:sp>
        <p:nvSpPr>
          <p:cNvPr id="122883" name="Content Placeholder 2"/>
          <p:cNvSpPr>
            <a:spLocks noGrp="1"/>
          </p:cNvSpPr>
          <p:nvPr>
            <p:ph idx="1"/>
          </p:nvPr>
        </p:nvSpPr>
        <p:spPr/>
        <p:txBody>
          <a:bodyPr/>
          <a:lstStyle/>
          <a:p>
            <a:pPr eaLnBrk="1" hangingPunct="1"/>
            <a:r>
              <a:rPr lang="en-US" smtClean="0"/>
              <a:t>For an online comparison matrix:</a:t>
            </a:r>
            <a:endParaRPr lang="en-US" smtClean="0">
              <a:hlinkClick r:id="rId2"/>
            </a:endParaRPr>
          </a:p>
          <a:p>
            <a:pPr eaLnBrk="1" hangingPunct="1"/>
            <a:r>
              <a:rPr lang="en-US" smtClean="0">
                <a:hlinkClick r:id="rId2"/>
              </a:rPr>
              <a:t>http://www.tltguide.ccsd.k12.co.us/instructional_tools/Strategies/Sim_Differences/Sim_Diff.html</a:t>
            </a:r>
            <a:endParaRPr lang="en-US" smtClean="0"/>
          </a:p>
          <a:p>
            <a:pPr eaLnBrk="1" hangingPunct="1"/>
            <a:r>
              <a:rPr lang="en-US" smtClean="0"/>
              <a:t>A website to practice analogies:</a:t>
            </a:r>
          </a:p>
          <a:p>
            <a:pPr eaLnBrk="1" hangingPunct="1"/>
            <a:r>
              <a:rPr lang="en-US" smtClean="0">
                <a:hlinkClick r:id="rId3"/>
              </a:rPr>
              <a:t>http://www.sadlier-oxford.com/phonics/analogies/analogiesx.htm</a:t>
            </a:r>
            <a:endParaRPr lang="en-US" smtClean="0"/>
          </a:p>
          <a:p>
            <a:pPr eaLnBrk="1" hangingPunct="1"/>
            <a:endParaRPr lang="en-US" smtClean="0"/>
          </a:p>
        </p:txBody>
      </p:sp>
    </p:spTree>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eaLnBrk="1" hangingPunct="1">
              <a:defRPr/>
            </a:pPr>
            <a:r>
              <a:rPr lang="en-US" b="1" dirty="0" smtClean="0">
                <a:effectLst>
                  <a:outerShdw blurRad="38100" dist="38100" dir="2700000" algn="tl">
                    <a:srgbClr val="000000">
                      <a:alpha val="43137"/>
                    </a:srgbClr>
                  </a:outerShdw>
                </a:effectLst>
              </a:rPr>
              <a:t>Identifying Similarities and Differences</a:t>
            </a:r>
            <a:endParaRPr lang="en-US" b="1" dirty="0">
              <a:effectLst>
                <a:outerShdw blurRad="38100" dist="38100" dir="2700000" algn="tl">
                  <a:srgbClr val="000000">
                    <a:alpha val="43137"/>
                  </a:srgbClr>
                </a:outerShdw>
              </a:effectLst>
            </a:endParaRPr>
          </a:p>
        </p:txBody>
      </p:sp>
      <p:sp>
        <p:nvSpPr>
          <p:cNvPr id="81923" name="Content Placeholder 2"/>
          <p:cNvSpPr>
            <a:spLocks noGrp="1"/>
          </p:cNvSpPr>
          <p:nvPr>
            <p:ph idx="1"/>
          </p:nvPr>
        </p:nvSpPr>
        <p:spPr/>
        <p:txBody>
          <a:bodyPr/>
          <a:lstStyle/>
          <a:p>
            <a:pPr eaLnBrk="1" hangingPunct="1">
              <a:defRPr/>
            </a:pPr>
            <a:r>
              <a:rPr lang="en-US" sz="2400" b="1" u="sng" dirty="0" smtClean="0">
                <a:effectLst>
                  <a:outerShdw blurRad="38100" dist="38100" dir="2700000" algn="tl">
                    <a:srgbClr val="000000">
                      <a:alpha val="43137"/>
                    </a:srgbClr>
                  </a:outerShdw>
                </a:effectLst>
              </a:rPr>
              <a:t>Summative Assessment</a:t>
            </a:r>
          </a:p>
          <a:p>
            <a:pPr eaLnBrk="1" hangingPunct="1">
              <a:defRPr/>
            </a:pPr>
            <a:r>
              <a:rPr lang="en-US" sz="2400" dirty="0" smtClean="0"/>
              <a:t>What percentage gain have students averaged through use of this strategy?</a:t>
            </a:r>
          </a:p>
          <a:p>
            <a:pPr eaLnBrk="1" hangingPunct="1">
              <a:defRPr/>
            </a:pPr>
            <a:r>
              <a:rPr lang="en-US" sz="2400" dirty="0" smtClean="0"/>
              <a:t>Can I give specific examples of this strategy in action?</a:t>
            </a:r>
          </a:p>
          <a:p>
            <a:pPr eaLnBrk="1" hangingPunct="1">
              <a:defRPr/>
            </a:pPr>
            <a:r>
              <a:rPr lang="en-US" sz="2400" dirty="0" smtClean="0"/>
              <a:t>How can I INTENTIONALLY use this strategy in my classroom?</a:t>
            </a:r>
          </a:p>
          <a:p>
            <a:pPr eaLnBrk="1" hangingPunct="1">
              <a:defRPr/>
            </a:pPr>
            <a:r>
              <a:rPr lang="en-US" sz="2400" dirty="0" smtClean="0"/>
              <a:t>Were any other </a:t>
            </a:r>
            <a:r>
              <a:rPr lang="en-US" sz="2400" dirty="0" err="1" smtClean="0"/>
              <a:t>Marzano</a:t>
            </a:r>
            <a:r>
              <a:rPr lang="en-US" sz="2400" dirty="0" smtClean="0"/>
              <a:t> strategies demonstrated in conjunction with this strategy? If so, which ones?</a:t>
            </a:r>
          </a:p>
          <a:p>
            <a:pPr eaLnBrk="1" hangingPunct="1">
              <a:defRPr/>
            </a:pPr>
            <a:r>
              <a:rPr lang="en-US" sz="2400" dirty="0" smtClean="0"/>
              <a:t>What are some other things I would like to know about this strategy?</a:t>
            </a:r>
          </a:p>
          <a:p>
            <a:pPr eaLnBrk="1" hangingPunct="1">
              <a:defRPr/>
            </a:pPr>
            <a:r>
              <a:rPr lang="en-US" sz="2400" dirty="0" smtClean="0"/>
              <a:t>Create a six-word essay concerning this strategy.</a:t>
            </a:r>
          </a:p>
        </p:txBody>
      </p:sp>
    </p:spTree>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eaLnBrk="1" hangingPunct="1">
              <a:defRPr/>
            </a:pPr>
            <a:r>
              <a:rPr lang="en-US" b="1" dirty="0" smtClean="0">
                <a:effectLst>
                  <a:outerShdw blurRad="38100" dist="38100" dir="2700000" algn="tl">
                    <a:srgbClr val="000000">
                      <a:alpha val="43137"/>
                    </a:srgbClr>
                  </a:outerShdw>
                </a:effectLst>
              </a:rPr>
              <a:t>Summarizing and Note Taking</a:t>
            </a:r>
            <a:endParaRPr lang="en-US" b="1" dirty="0">
              <a:effectLst>
                <a:outerShdw blurRad="38100" dist="38100" dir="2700000" algn="tl">
                  <a:srgbClr val="000000">
                    <a:alpha val="43137"/>
                  </a:srgbClr>
                </a:outerShdw>
              </a:effectLst>
            </a:endParaRPr>
          </a:p>
        </p:txBody>
      </p:sp>
      <p:sp>
        <p:nvSpPr>
          <p:cNvPr id="5" name="Content Placeholder 2"/>
          <p:cNvSpPr>
            <a:spLocks noGrp="1"/>
          </p:cNvSpPr>
          <p:nvPr>
            <p:ph idx="1"/>
          </p:nvPr>
        </p:nvSpPr>
        <p:spPr/>
        <p:txBody>
          <a:bodyPr/>
          <a:lstStyle/>
          <a:p>
            <a:pPr eaLnBrk="1" hangingPunct="1">
              <a:defRPr/>
            </a:pPr>
            <a:r>
              <a:rPr lang="en-US" sz="2800" b="1" u="sng" dirty="0" smtClean="0">
                <a:effectLst>
                  <a:outerShdw blurRad="38100" dist="38100" dir="2700000" algn="tl">
                    <a:srgbClr val="000000">
                      <a:alpha val="43137"/>
                    </a:srgbClr>
                  </a:outerShdw>
                </a:effectLst>
              </a:rPr>
              <a:t>Initial Assessment</a:t>
            </a:r>
          </a:p>
          <a:p>
            <a:pPr eaLnBrk="1" hangingPunct="1">
              <a:defRPr/>
            </a:pPr>
            <a:r>
              <a:rPr lang="en-US" sz="2800" dirty="0" smtClean="0"/>
              <a:t>What percentage gain have students averaged through use of this strategy?</a:t>
            </a:r>
          </a:p>
          <a:p>
            <a:pPr eaLnBrk="1" hangingPunct="1">
              <a:defRPr/>
            </a:pPr>
            <a:r>
              <a:rPr lang="en-US" sz="2800" dirty="0" smtClean="0"/>
              <a:t>Can I give specific examples of this strategy in action?</a:t>
            </a:r>
          </a:p>
          <a:p>
            <a:pPr eaLnBrk="1" hangingPunct="1">
              <a:defRPr/>
            </a:pPr>
            <a:r>
              <a:rPr lang="en-US" sz="2800" dirty="0" smtClean="0"/>
              <a:t>Have I ever used this strategy in my classroom?</a:t>
            </a:r>
          </a:p>
          <a:p>
            <a:pPr eaLnBrk="1" hangingPunct="1">
              <a:defRPr/>
            </a:pPr>
            <a:r>
              <a:rPr lang="en-US" sz="2800" dirty="0" smtClean="0"/>
              <a:t>Was the use of this strategy INTENTIONAL?</a:t>
            </a:r>
          </a:p>
          <a:p>
            <a:pPr eaLnBrk="1" hangingPunct="1">
              <a:defRPr/>
            </a:pPr>
            <a:r>
              <a:rPr lang="en-US" sz="2800" dirty="0" smtClean="0"/>
              <a:t>What else do I already know about this strategy?</a:t>
            </a:r>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9" name="Rectangle 7"/>
          <p:cNvSpPr>
            <a:spLocks noGrp="1" noChangeArrowheads="1"/>
          </p:cNvSpPr>
          <p:nvPr>
            <p:ph type="body" idx="1"/>
            <p:custDataLst>
              <p:tags r:id="rId1"/>
            </p:custDataLst>
          </p:nvPr>
        </p:nvSpPr>
        <p:spPr>
          <a:xfrm>
            <a:off x="228600" y="2133600"/>
            <a:ext cx="8686800" cy="4724400"/>
          </a:xfrm>
        </p:spPr>
        <p:txBody>
          <a:bodyPr anchor="ctr"/>
          <a:lstStyle/>
          <a:p>
            <a:pPr marL="25400" indent="0" eaLnBrk="1" hangingPunct="1">
              <a:tabLst>
                <a:tab pos="876300" algn="l"/>
              </a:tabLst>
            </a:pPr>
            <a:r>
              <a:rPr lang="en-US" smtClean="0"/>
              <a:t>These skills promote greater comprehension by asking students to analyze a subject to expose what’s essential and then put it into their own words.</a:t>
            </a:r>
          </a:p>
          <a:p>
            <a:pPr marL="25400" indent="0" eaLnBrk="1" hangingPunct="1">
              <a:tabLst>
                <a:tab pos="876300" algn="l"/>
              </a:tabLst>
            </a:pPr>
            <a:r>
              <a:rPr lang="en-US" smtClean="0"/>
              <a:t>Research shows that taking more notes is better than fewer notes, though verbatim note taking is ineffective because it does not allow time for processing the information.</a:t>
            </a:r>
          </a:p>
        </p:txBody>
      </p:sp>
      <p:sp>
        <p:nvSpPr>
          <p:cNvPr id="49160" name="Rectangle 8"/>
          <p:cNvSpPr>
            <a:spLocks noGrp="1" noChangeArrowheads="1"/>
          </p:cNvSpPr>
          <p:nvPr>
            <p:ph type="title"/>
            <p:custDataLst>
              <p:tags r:id="rId2"/>
            </p:custDataLst>
          </p:nvPr>
        </p:nvSpPr>
        <p:spPr>
          <a:xfrm>
            <a:off x="304800" y="0"/>
            <a:ext cx="8534400" cy="2349500"/>
          </a:xfrm>
        </p:spPr>
        <p:txBody>
          <a:bodyPr/>
          <a:lstStyle/>
          <a:p>
            <a:pPr marL="25400" algn="ctr" eaLnBrk="1" hangingPunct="1">
              <a:tabLst>
                <a:tab pos="1270000" algn="l"/>
              </a:tabLst>
              <a:defRPr/>
            </a:pPr>
            <a:r>
              <a:rPr lang="en-US" b="1" dirty="0" smtClean="0">
                <a:solidFill>
                  <a:schemeClr val="hlink"/>
                </a:solidFill>
                <a:effectLst>
                  <a:outerShdw blurRad="38100" dist="38100" dir="2700000" algn="tl">
                    <a:srgbClr val="C0C0C0"/>
                  </a:outerShdw>
                </a:effectLst>
              </a:rPr>
              <a:t>Best Practice #2 </a:t>
            </a:r>
            <a:r>
              <a:rPr lang="en-US" b="1" dirty="0" smtClean="0">
                <a:effectLst>
                  <a:outerShdw blurRad="38100" dist="38100" dir="2700000" algn="tl">
                    <a:srgbClr val="C0C0C0"/>
                  </a:outerShdw>
                </a:effectLst>
              </a:rPr>
              <a:t/>
            </a:r>
            <a:br>
              <a:rPr lang="en-US" b="1" dirty="0" smtClean="0">
                <a:effectLst>
                  <a:outerShdw blurRad="38100" dist="38100" dir="2700000" algn="tl">
                    <a:srgbClr val="C0C0C0"/>
                  </a:outerShdw>
                </a:effectLst>
              </a:rPr>
            </a:br>
            <a:r>
              <a:rPr lang="en-US" b="1" dirty="0" smtClean="0">
                <a:solidFill>
                  <a:srgbClr val="FF3300"/>
                </a:solidFill>
                <a:effectLst>
                  <a:outerShdw blurRad="38100" dist="38100" dir="2700000" algn="tl">
                    <a:srgbClr val="C0C0C0"/>
                  </a:outerShdw>
                </a:effectLst>
              </a:rPr>
              <a:t>Summarizing</a:t>
            </a:r>
            <a:r>
              <a:rPr lang="en-US" b="1" dirty="0" smtClean="0">
                <a:effectLst>
                  <a:outerShdw blurRad="38100" dist="38100" dir="2700000" algn="tl">
                    <a:srgbClr val="C0C0C0"/>
                  </a:outerShdw>
                </a:effectLst>
              </a:rPr>
              <a:t> and </a:t>
            </a:r>
            <a:r>
              <a:rPr lang="en-US" b="1" dirty="0" smtClean="0">
                <a:solidFill>
                  <a:srgbClr val="FF3300"/>
                </a:solidFill>
                <a:effectLst>
                  <a:outerShdw blurRad="38100" dist="38100" dir="2700000" algn="tl">
                    <a:srgbClr val="C0C0C0"/>
                  </a:outerShdw>
                </a:effectLst>
              </a:rPr>
              <a:t>Note Taking</a:t>
            </a:r>
            <a:r>
              <a:rPr lang="en-US" b="1" dirty="0" smtClean="0">
                <a:effectLst>
                  <a:outerShdw blurRad="38100" dist="38100" dir="2700000" algn="tl">
                    <a:srgbClr val="C0C0C0"/>
                  </a:outerShdw>
                </a:effectLst>
              </a:rPr>
              <a:t> increases student achievement </a:t>
            </a:r>
            <a:br>
              <a:rPr lang="en-US" b="1" dirty="0" smtClean="0">
                <a:effectLst>
                  <a:outerShdw blurRad="38100" dist="38100" dir="2700000" algn="tl">
                    <a:srgbClr val="C0C0C0"/>
                  </a:outerShdw>
                </a:effectLst>
              </a:rPr>
            </a:br>
            <a:r>
              <a:rPr lang="en-US" b="1" dirty="0" smtClean="0">
                <a:effectLst>
                  <a:outerShdw blurRad="38100" dist="38100" dir="2700000" algn="tl">
                    <a:srgbClr val="C0C0C0"/>
                  </a:outerShdw>
                </a:effectLst>
              </a:rPr>
              <a:t>by 34%</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withEffect">
                                  <p:stCondLst>
                                    <p:cond delay="0"/>
                                  </p:stCondLst>
                                  <p:childTnLst>
                                    <p:set>
                                      <p:cBhvr>
                                        <p:cTn id="6" dur="1" fill="hold">
                                          <p:stCondLst>
                                            <p:cond delay="0"/>
                                          </p:stCondLst>
                                        </p:cTn>
                                        <p:tgtEl>
                                          <p:spTgt spid="49160"/>
                                        </p:tgtEl>
                                        <p:attrNameLst>
                                          <p:attrName>style.visibility</p:attrName>
                                        </p:attrNameLst>
                                      </p:cBhvr>
                                      <p:to>
                                        <p:strVal val="visible"/>
                                      </p:to>
                                    </p:set>
                                    <p:anim calcmode="lin" valueType="num">
                                      <p:cBhvr>
                                        <p:cTn id="7" dur="2000" fill="hold"/>
                                        <p:tgtEl>
                                          <p:spTgt spid="49160"/>
                                        </p:tgtEl>
                                        <p:attrNameLst>
                                          <p:attrName>ppt_w</p:attrName>
                                        </p:attrNameLst>
                                      </p:cBhvr>
                                      <p:tavLst>
                                        <p:tav tm="0">
                                          <p:val>
                                            <p:fltVal val="0"/>
                                          </p:val>
                                        </p:tav>
                                        <p:tav tm="100000">
                                          <p:val>
                                            <p:strVal val="#ppt_w"/>
                                          </p:val>
                                        </p:tav>
                                      </p:tavLst>
                                    </p:anim>
                                    <p:anim calcmode="lin" valueType="num">
                                      <p:cBhvr>
                                        <p:cTn id="8" dur="2000" fill="hold"/>
                                        <p:tgtEl>
                                          <p:spTgt spid="49160"/>
                                        </p:tgtEl>
                                        <p:attrNameLst>
                                          <p:attrName>ppt_h</p:attrName>
                                        </p:attrNameLst>
                                      </p:cBhvr>
                                      <p:tavLst>
                                        <p:tav tm="0">
                                          <p:val>
                                            <p:strVal val="#ppt_h"/>
                                          </p:val>
                                        </p:tav>
                                        <p:tav tm="100000">
                                          <p:val>
                                            <p:strVal val="#ppt_h"/>
                                          </p:val>
                                        </p:tav>
                                      </p:tavLst>
                                    </p:anim>
                                  </p:childTnLst>
                                </p:cTn>
                              </p:par>
                            </p:childTnLst>
                          </p:cTn>
                        </p:par>
                        <p:par>
                          <p:cTn id="9" fill="hold">
                            <p:stCondLst>
                              <p:cond delay="2000"/>
                            </p:stCondLst>
                            <p:childTnLst>
                              <p:par>
                                <p:cTn id="10" presetID="9" presetClass="entr" presetSubtype="0" fill="hold" nodeType="afterEffect">
                                  <p:stCondLst>
                                    <p:cond delay="0"/>
                                  </p:stCondLst>
                                  <p:childTnLst>
                                    <p:set>
                                      <p:cBhvr>
                                        <p:cTn id="11" dur="1" fill="hold">
                                          <p:stCondLst>
                                            <p:cond delay="0"/>
                                          </p:stCondLst>
                                        </p:cTn>
                                        <p:tgtEl>
                                          <p:spTgt spid="49159">
                                            <p:txEl>
                                              <p:pRg st="0" end="0"/>
                                            </p:txEl>
                                          </p:spTgt>
                                        </p:tgtEl>
                                        <p:attrNameLst>
                                          <p:attrName>style.visibility</p:attrName>
                                        </p:attrNameLst>
                                      </p:cBhvr>
                                      <p:to>
                                        <p:strVal val="visible"/>
                                      </p:to>
                                    </p:set>
                                    <p:animEffect transition="in" filter="dissolve">
                                      <p:cBhvr>
                                        <p:cTn id="12" dur="500"/>
                                        <p:tgtEl>
                                          <p:spTgt spid="49159">
                                            <p:txEl>
                                              <p:pRg st="0" end="0"/>
                                            </p:txEl>
                                          </p:spTgt>
                                        </p:tgtEl>
                                      </p:cBhvr>
                                    </p:animEffect>
                                  </p:childTnLst>
                                </p:cTn>
                              </p:par>
                            </p:childTnLst>
                          </p:cTn>
                        </p:par>
                        <p:par>
                          <p:cTn id="13" fill="hold">
                            <p:stCondLst>
                              <p:cond delay="2500"/>
                            </p:stCondLst>
                            <p:childTnLst>
                              <p:par>
                                <p:cTn id="14" presetID="9" presetClass="entr" presetSubtype="0" fill="hold" nodeType="afterEffect">
                                  <p:stCondLst>
                                    <p:cond delay="0"/>
                                  </p:stCondLst>
                                  <p:childTnLst>
                                    <p:set>
                                      <p:cBhvr>
                                        <p:cTn id="15" dur="1" fill="hold">
                                          <p:stCondLst>
                                            <p:cond delay="0"/>
                                          </p:stCondLst>
                                        </p:cTn>
                                        <p:tgtEl>
                                          <p:spTgt spid="49159">
                                            <p:txEl>
                                              <p:pRg st="1" end="1"/>
                                            </p:txEl>
                                          </p:spTgt>
                                        </p:tgtEl>
                                        <p:attrNameLst>
                                          <p:attrName>style.visibility</p:attrName>
                                        </p:attrNameLst>
                                      </p:cBhvr>
                                      <p:to>
                                        <p:strVal val="visible"/>
                                      </p:to>
                                    </p:set>
                                    <p:animEffect transition="in" filter="dissolve">
                                      <p:cBhvr>
                                        <p:cTn id="16" dur="500"/>
                                        <p:tgtEl>
                                          <p:spTgt spid="4915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60" grpId="0"/>
    </p:bld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algn="ctr" eaLnBrk="1" hangingPunct="1">
              <a:defRPr/>
            </a:pPr>
            <a:r>
              <a:rPr lang="en-US" b="1" dirty="0" smtClean="0">
                <a:effectLst>
                  <a:outerShdw blurRad="38100" dist="38100" dir="2700000" algn="tl">
                    <a:srgbClr val="C0C0C0"/>
                  </a:outerShdw>
                </a:effectLst>
              </a:rPr>
              <a:t>STRUCTURE/STRATEGY</a:t>
            </a:r>
          </a:p>
        </p:txBody>
      </p:sp>
      <p:sp>
        <p:nvSpPr>
          <p:cNvPr id="33795" name="Rectangle 3"/>
          <p:cNvSpPr>
            <a:spLocks noGrp="1" noChangeArrowheads="1"/>
          </p:cNvSpPr>
          <p:nvPr>
            <p:ph type="body" idx="1"/>
          </p:nvPr>
        </p:nvSpPr>
        <p:spPr/>
        <p:txBody>
          <a:bodyPr/>
          <a:lstStyle/>
          <a:p>
            <a:pPr algn="ctr" eaLnBrk="1" hangingPunct="1">
              <a:buFont typeface="Wingdings" pitchFamily="2" charset="2"/>
              <a:buNone/>
              <a:defRPr/>
            </a:pPr>
            <a:r>
              <a:rPr lang="en-US" sz="8000" b="1" smtClean="0">
                <a:solidFill>
                  <a:srgbClr val="FF0000"/>
                </a:solidFill>
                <a:effectLst>
                  <a:outerShdw blurRad="38100" dist="38100" dir="2700000" algn="tl">
                    <a:srgbClr val="C0C0C0"/>
                  </a:outerShdw>
                </a:effectLst>
              </a:rPr>
              <a:t>One-Word Summary</a:t>
            </a:r>
          </a:p>
          <a:p>
            <a:pPr eaLnBrk="1" hangingPunct="1">
              <a:buFont typeface="Wingdings" pitchFamily="2" charset="2"/>
              <a:buNone/>
              <a:defRPr/>
            </a:pPr>
            <a:endParaRPr lang="en-US" smtClean="0"/>
          </a:p>
        </p:txBody>
      </p:sp>
      <p:pic>
        <p:nvPicPr>
          <p:cNvPr id="33796" name="Picture 4">
            <a:hlinkClick r:id="" action="ppaction://media"/>
          </p:cNvPr>
          <p:cNvPicPr>
            <a:picLocks noRot="1" noChangeAspect="1" noChangeArrowheads="1"/>
          </p:cNvPicPr>
          <p:nvPr>
            <a:wavAudioFile r:embed="rId1" name="MSj00974930000[1].wav"/>
          </p:nvPr>
        </p:nvPicPr>
        <p:blipFill>
          <a:blip r:embed="rId3"/>
          <a:srcRect/>
          <a:stretch>
            <a:fillRect/>
          </a:stretch>
        </p:blipFill>
        <p:spPr bwMode="auto">
          <a:xfrm>
            <a:off x="4495800" y="6172200"/>
            <a:ext cx="304800" cy="304800"/>
          </a:xfrm>
          <a:prstGeom prst="rect">
            <a:avLst/>
          </a:prstGeom>
          <a:noFill/>
          <a:ln w="9525">
            <a:noFill/>
            <a:miter lim="800000"/>
            <a:headEnd/>
            <a:tailEnd/>
          </a:ln>
        </p:spPr>
      </p:pic>
      <p:pic>
        <p:nvPicPr>
          <p:cNvPr id="33797" name="Picture 5" descr="AG00300_"/>
          <p:cNvPicPr>
            <a:picLocks noChangeAspect="1" noChangeArrowheads="1" noCrop="1"/>
          </p:cNvPicPr>
          <p:nvPr/>
        </p:nvPicPr>
        <p:blipFill>
          <a:blip r:embed="rId4"/>
          <a:srcRect/>
          <a:stretch>
            <a:fillRect/>
          </a:stretch>
        </p:blipFill>
        <p:spPr bwMode="auto">
          <a:xfrm>
            <a:off x="3810000" y="2895600"/>
            <a:ext cx="1549400" cy="34290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3794"/>
                                        </p:tgtEl>
                                        <p:attrNameLst>
                                          <p:attrName>style.visibility</p:attrName>
                                        </p:attrNameLst>
                                      </p:cBhvr>
                                      <p:to>
                                        <p:strVal val="visible"/>
                                      </p:to>
                                    </p:set>
                                    <p:animEffect transition="in" filter="checkerboard(across)">
                                      <p:cBhvr>
                                        <p:cTn id="7" dur="500"/>
                                        <p:tgtEl>
                                          <p:spTgt spid="33794"/>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33795">
                                            <p:txEl>
                                              <p:pRg st="0" end="0"/>
                                            </p:txEl>
                                          </p:spTgt>
                                        </p:tgtEl>
                                        <p:attrNameLst>
                                          <p:attrName>style.visibility</p:attrName>
                                        </p:attrNameLst>
                                      </p:cBhvr>
                                      <p:to>
                                        <p:strVal val="visible"/>
                                      </p:to>
                                    </p:set>
                                    <p:animEffect transition="in" filter="fade">
                                      <p:cBhvr>
                                        <p:cTn id="11" dur="1000"/>
                                        <p:tgtEl>
                                          <p:spTgt spid="33795">
                                            <p:txEl>
                                              <p:pRg st="0" end="0"/>
                                            </p:txEl>
                                          </p:spTgt>
                                        </p:tgtEl>
                                      </p:cBhvr>
                                    </p:animEffect>
                                    <p:anim calcmode="lin" valueType="num">
                                      <p:cBhvr>
                                        <p:cTn id="12" dur="1000" fill="hold"/>
                                        <p:tgtEl>
                                          <p:spTgt spid="33795">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3795">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nodeType="afterEffect">
                                  <p:stCondLst>
                                    <p:cond delay="0"/>
                                  </p:stCondLst>
                                  <p:childTnLst>
                                    <p:set>
                                      <p:cBhvr>
                                        <p:cTn id="16" dur="1" fill="hold">
                                          <p:stCondLst>
                                            <p:cond delay="0"/>
                                          </p:stCondLst>
                                        </p:cTn>
                                        <p:tgtEl>
                                          <p:spTgt spid="33797"/>
                                        </p:tgtEl>
                                        <p:attrNameLst>
                                          <p:attrName>style.visibility</p:attrName>
                                        </p:attrNameLst>
                                      </p:cBhvr>
                                      <p:to>
                                        <p:strVal val="visible"/>
                                      </p:to>
                                    </p:set>
                                    <p:animEffect transition="in" filter="fade">
                                      <p:cBhvr>
                                        <p:cTn id="17" dur="1000"/>
                                        <p:tgtEl>
                                          <p:spTgt spid="33797"/>
                                        </p:tgtEl>
                                      </p:cBhvr>
                                    </p:animEffect>
                                    <p:anim calcmode="lin" valueType="num">
                                      <p:cBhvr>
                                        <p:cTn id="18" dur="1000" fill="hold"/>
                                        <p:tgtEl>
                                          <p:spTgt spid="33797"/>
                                        </p:tgtEl>
                                        <p:attrNameLst>
                                          <p:attrName>ppt_x</p:attrName>
                                        </p:attrNameLst>
                                      </p:cBhvr>
                                      <p:tavLst>
                                        <p:tav tm="0">
                                          <p:val>
                                            <p:strVal val="#ppt_x"/>
                                          </p:val>
                                        </p:tav>
                                        <p:tav tm="100000">
                                          <p:val>
                                            <p:strVal val="#ppt_x"/>
                                          </p:val>
                                        </p:tav>
                                      </p:tavLst>
                                    </p:anim>
                                    <p:anim calcmode="lin" valueType="num">
                                      <p:cBhvr>
                                        <p:cTn id="19" dur="1000" fill="hold"/>
                                        <p:tgtEl>
                                          <p:spTgt spid="33797"/>
                                        </p:tgtEl>
                                        <p:attrNameLst>
                                          <p:attrName>ppt_y</p:attrName>
                                        </p:attrNameLst>
                                      </p:cBhvr>
                                      <p:tavLst>
                                        <p:tav tm="0">
                                          <p:val>
                                            <p:strVal val="#ppt_y-.1"/>
                                          </p:val>
                                        </p:tav>
                                        <p:tav tm="100000">
                                          <p:val>
                                            <p:strVal val="#ppt_y"/>
                                          </p:val>
                                        </p:tav>
                                      </p:tavLst>
                                    </p:anim>
                                  </p:childTnLst>
                                </p:cTn>
                              </p:par>
                              <p:par>
                                <p:cTn id="20" presetID="1" presetClass="mediacall" presetSubtype="0" fill="hold" nodeType="withEffect">
                                  <p:stCondLst>
                                    <p:cond delay="0"/>
                                  </p:stCondLst>
                                  <p:childTnLst>
                                    <p:cmd type="call" cmd="playFrom(0.0)">
                                      <p:cBhvr>
                                        <p:cTn id="21" dur="1271" fill="hold"/>
                                        <p:tgtEl>
                                          <p:spTgt spid="3379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22" fill="hold" display="0">
                  <p:stCondLst>
                    <p:cond delay="indefinite"/>
                  </p:stCondLst>
                  <p:endCondLst>
                    <p:cond evt="onNext" delay="0">
                      <p:tgtEl>
                        <p:sldTgt/>
                      </p:tgtEl>
                    </p:cond>
                    <p:cond evt="onPrev" delay="0">
                      <p:tgtEl>
                        <p:sldTgt/>
                      </p:tgtEl>
                    </p:cond>
                    <p:cond evt="onStopAudio" delay="0">
                      <p:tgtEl>
                        <p:sldTgt/>
                      </p:tgtEl>
                    </p:cond>
                  </p:endCondLst>
                </p:cTn>
                <p:tgtEl>
                  <p:spTgt spid="33796"/>
                </p:tgtEl>
              </p:cMediaNode>
            </p:audio>
          </p:childTnLst>
        </p:cTn>
      </p:par>
    </p:tnLst>
    <p:bldLst>
      <p:bldP spid="33794" grpId="0"/>
    </p:bldLst>
  </p:timing>
</p:sld>
</file>

<file path=ppt/slides/slide1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algn="ctr" eaLnBrk="1" hangingPunct="1">
              <a:defRPr/>
            </a:pPr>
            <a:r>
              <a:rPr lang="en-US" sz="3400" b="1" smtClean="0">
                <a:effectLst>
                  <a:outerShdw blurRad="38100" dist="38100" dir="2700000" algn="tl">
                    <a:srgbClr val="C0C0C0"/>
                  </a:outerShdw>
                </a:effectLst>
              </a:rPr>
              <a:t>Modeling the One-Word Summary Strategy</a:t>
            </a:r>
          </a:p>
        </p:txBody>
      </p:sp>
      <p:sp>
        <p:nvSpPr>
          <p:cNvPr id="34819" name="Rectangle 3"/>
          <p:cNvSpPr>
            <a:spLocks noGrp="1" noChangeArrowheads="1"/>
          </p:cNvSpPr>
          <p:nvPr>
            <p:ph type="body" idx="1"/>
          </p:nvPr>
        </p:nvSpPr>
        <p:spPr>
          <a:xfrm>
            <a:off x="457200" y="1600200"/>
            <a:ext cx="4114800" cy="4530725"/>
          </a:xfrm>
        </p:spPr>
        <p:txBody>
          <a:bodyPr/>
          <a:lstStyle/>
          <a:p>
            <a:pPr eaLnBrk="1" hangingPunct="1">
              <a:defRPr/>
            </a:pPr>
            <a:r>
              <a:rPr lang="en-US" sz="4000" smtClean="0"/>
              <a:t>Read the selection</a:t>
            </a:r>
          </a:p>
          <a:p>
            <a:pPr eaLnBrk="1" hangingPunct="1">
              <a:defRPr/>
            </a:pPr>
            <a:r>
              <a:rPr lang="en-US" sz="4000" smtClean="0"/>
              <a:t>Summarize your reading in </a:t>
            </a:r>
            <a:r>
              <a:rPr lang="en-US" sz="4000" b="1" u="sng" smtClean="0">
                <a:solidFill>
                  <a:srgbClr val="FF0000"/>
                </a:solidFill>
                <a:effectLst>
                  <a:outerShdw blurRad="38100" dist="38100" dir="2700000" algn="tl">
                    <a:srgbClr val="C0C0C0"/>
                  </a:outerShdw>
                </a:effectLst>
              </a:rPr>
              <a:t>no more than one word</a:t>
            </a:r>
          </a:p>
        </p:txBody>
      </p:sp>
      <p:pic>
        <p:nvPicPr>
          <p:cNvPr id="34822" name="Picture 6" descr="bd19983_"/>
          <p:cNvPicPr>
            <a:picLocks noChangeAspect="1" noChangeArrowheads="1"/>
          </p:cNvPicPr>
          <p:nvPr/>
        </p:nvPicPr>
        <p:blipFill>
          <a:blip r:embed="rId2"/>
          <a:srcRect/>
          <a:stretch>
            <a:fillRect/>
          </a:stretch>
        </p:blipFill>
        <p:spPr bwMode="auto">
          <a:xfrm>
            <a:off x="4800600" y="1600200"/>
            <a:ext cx="3690938" cy="39624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4818"/>
                                        </p:tgtEl>
                                        <p:attrNameLst>
                                          <p:attrName>style.visibility</p:attrName>
                                        </p:attrNameLst>
                                      </p:cBhvr>
                                      <p:to>
                                        <p:strVal val="visible"/>
                                      </p:to>
                                    </p:set>
                                    <p:animEffect transition="in" filter="checkerboard(across)">
                                      <p:cBhvr>
                                        <p:cTn id="7" dur="500"/>
                                        <p:tgtEl>
                                          <p:spTgt spid="34818"/>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nodeType="clickEffect">
                                  <p:stCondLst>
                                    <p:cond delay="0"/>
                                  </p:stCondLst>
                                  <p:childTnLst>
                                    <p:set>
                                      <p:cBhvr>
                                        <p:cTn id="11" dur="1" fill="hold">
                                          <p:stCondLst>
                                            <p:cond delay="0"/>
                                          </p:stCondLst>
                                        </p:cTn>
                                        <p:tgtEl>
                                          <p:spTgt spid="34819">
                                            <p:txEl>
                                              <p:pRg st="0" end="0"/>
                                            </p:txEl>
                                          </p:spTgt>
                                        </p:tgtEl>
                                        <p:attrNameLst>
                                          <p:attrName>style.visibility</p:attrName>
                                        </p:attrNameLst>
                                      </p:cBhvr>
                                      <p:to>
                                        <p:strVal val="visible"/>
                                      </p:to>
                                    </p:set>
                                    <p:animEffect transition="in" filter="fade">
                                      <p:cBhvr>
                                        <p:cTn id="12" dur="1000"/>
                                        <p:tgtEl>
                                          <p:spTgt spid="34819">
                                            <p:txEl>
                                              <p:pRg st="0" end="0"/>
                                            </p:txEl>
                                          </p:spTgt>
                                        </p:tgtEl>
                                      </p:cBhvr>
                                    </p:animEffect>
                                    <p:anim calcmode="lin" valueType="num">
                                      <p:cBhvr>
                                        <p:cTn id="13" dur="1000" fill="hold"/>
                                        <p:tgtEl>
                                          <p:spTgt spid="34819">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481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nodeType="clickEffect">
                                  <p:stCondLst>
                                    <p:cond delay="0"/>
                                  </p:stCondLst>
                                  <p:childTnLst>
                                    <p:set>
                                      <p:cBhvr>
                                        <p:cTn id="18" dur="1" fill="hold">
                                          <p:stCondLst>
                                            <p:cond delay="0"/>
                                          </p:stCondLst>
                                        </p:cTn>
                                        <p:tgtEl>
                                          <p:spTgt spid="34819">
                                            <p:txEl>
                                              <p:pRg st="1" end="1"/>
                                            </p:txEl>
                                          </p:spTgt>
                                        </p:tgtEl>
                                        <p:attrNameLst>
                                          <p:attrName>style.visibility</p:attrName>
                                        </p:attrNameLst>
                                      </p:cBhvr>
                                      <p:to>
                                        <p:strVal val="visible"/>
                                      </p:to>
                                    </p:set>
                                    <p:animEffect transition="in" filter="fade">
                                      <p:cBhvr>
                                        <p:cTn id="19" dur="1000"/>
                                        <p:tgtEl>
                                          <p:spTgt spid="34819">
                                            <p:txEl>
                                              <p:pRg st="1" end="1"/>
                                            </p:txEl>
                                          </p:spTgt>
                                        </p:tgtEl>
                                      </p:cBhvr>
                                    </p:animEffect>
                                    <p:anim calcmode="lin" valueType="num">
                                      <p:cBhvr>
                                        <p:cTn id="20" dur="1000" fill="hold"/>
                                        <p:tgtEl>
                                          <p:spTgt spid="34819">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481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nodeType="clickEffect">
                                  <p:stCondLst>
                                    <p:cond delay="0"/>
                                  </p:stCondLst>
                                  <p:childTnLst>
                                    <p:set>
                                      <p:cBhvr>
                                        <p:cTn id="25" dur="1" fill="hold">
                                          <p:stCondLst>
                                            <p:cond delay="0"/>
                                          </p:stCondLst>
                                        </p:cTn>
                                        <p:tgtEl>
                                          <p:spTgt spid="34822"/>
                                        </p:tgtEl>
                                        <p:attrNameLst>
                                          <p:attrName>style.visibility</p:attrName>
                                        </p:attrNameLst>
                                      </p:cBhvr>
                                      <p:to>
                                        <p:strVal val="visible"/>
                                      </p:to>
                                    </p:set>
                                    <p:animEffect transition="in" filter="dissolve">
                                      <p:cBhvr>
                                        <p:cTn id="26" dur="500"/>
                                        <p:tgtEl>
                                          <p:spTgt spid="348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8" grpId="0"/>
    </p:bldLst>
  </p:timing>
</p:sld>
</file>

<file path=ppt/slides/slide1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pPr algn="ctr" eaLnBrk="1" hangingPunct="1">
              <a:defRPr/>
            </a:pPr>
            <a:r>
              <a:rPr lang="en-US" b="1" smtClean="0">
                <a:effectLst>
                  <a:outerShdw blurRad="38100" dist="38100" dir="2700000" algn="tl">
                    <a:srgbClr val="C0C0C0"/>
                  </a:outerShdw>
                </a:effectLst>
              </a:rPr>
              <a:t>Underground Railroad Letter</a:t>
            </a:r>
          </a:p>
        </p:txBody>
      </p:sp>
      <p:pic>
        <p:nvPicPr>
          <p:cNvPr id="129027" name="Picture 5" descr="map16"/>
          <p:cNvPicPr>
            <a:picLocks noChangeAspect="1" noChangeArrowheads="1"/>
          </p:cNvPicPr>
          <p:nvPr/>
        </p:nvPicPr>
        <p:blipFill>
          <a:blip r:embed="rId2"/>
          <a:srcRect/>
          <a:stretch>
            <a:fillRect/>
          </a:stretch>
        </p:blipFill>
        <p:spPr bwMode="auto">
          <a:xfrm>
            <a:off x="914400" y="1600200"/>
            <a:ext cx="7315200" cy="46482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show="0">
  <p:cSld>
    <p:bg>
      <p:bgPr>
        <a:solidFill>
          <a:schemeClr val="tx1"/>
        </a:solidFill>
        <a:effectLst/>
      </p:bgPr>
    </p:bg>
    <p:spTree>
      <p:nvGrpSpPr>
        <p:cNvPr id="1" name=""/>
        <p:cNvGrpSpPr/>
        <p:nvPr/>
      </p:nvGrpSpPr>
      <p:grpSpPr>
        <a:xfrm>
          <a:off x="0" y="0"/>
          <a:ext cx="0" cy="0"/>
          <a:chOff x="0" y="0"/>
          <a:chExt cx="0" cy="0"/>
        </a:xfrm>
      </p:grpSpPr>
    </p:spTree>
  </p:cSld>
  <p:clrMapOvr>
    <a:masterClrMapping/>
  </p:clrMapOvr>
  <p:transition/>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30050" name="Picture 5" descr="MCj04238280000[1]"/>
          <p:cNvPicPr>
            <a:picLocks noChangeAspect="1" noChangeArrowheads="1"/>
          </p:cNvPicPr>
          <p:nvPr/>
        </p:nvPicPr>
        <p:blipFill>
          <a:blip r:embed="rId2"/>
          <a:srcRect/>
          <a:stretch>
            <a:fillRect/>
          </a:stretch>
        </p:blipFill>
        <p:spPr bwMode="auto">
          <a:xfrm>
            <a:off x="5562600" y="1600200"/>
            <a:ext cx="2646363" cy="4197350"/>
          </a:xfrm>
          <a:prstGeom prst="rect">
            <a:avLst/>
          </a:prstGeom>
          <a:noFill/>
          <a:ln w="9525">
            <a:noFill/>
            <a:miter lim="800000"/>
            <a:headEnd/>
            <a:tailEnd/>
          </a:ln>
        </p:spPr>
      </p:pic>
      <p:sp>
        <p:nvSpPr>
          <p:cNvPr id="35842" name="Rectangle 2"/>
          <p:cNvSpPr>
            <a:spLocks noGrp="1" noChangeArrowheads="1"/>
          </p:cNvSpPr>
          <p:nvPr>
            <p:ph type="title"/>
          </p:nvPr>
        </p:nvSpPr>
        <p:spPr/>
        <p:txBody>
          <a:bodyPr/>
          <a:lstStyle/>
          <a:p>
            <a:pPr algn="ctr" eaLnBrk="1" hangingPunct="1">
              <a:defRPr/>
            </a:pPr>
            <a:r>
              <a:rPr lang="en-US" sz="3400" b="1" smtClean="0">
                <a:effectLst>
                  <a:outerShdw blurRad="38100" dist="38100" dir="2700000" algn="tl">
                    <a:srgbClr val="C0C0C0"/>
                  </a:outerShdw>
                </a:effectLst>
              </a:rPr>
              <a:t>ONE-WORD SUMMARY INFORMATION</a:t>
            </a:r>
          </a:p>
        </p:txBody>
      </p:sp>
      <p:sp>
        <p:nvSpPr>
          <p:cNvPr id="35843" name="Rectangle 3"/>
          <p:cNvSpPr>
            <a:spLocks noGrp="1" noChangeArrowheads="1"/>
          </p:cNvSpPr>
          <p:nvPr>
            <p:ph type="body" idx="1"/>
          </p:nvPr>
        </p:nvSpPr>
        <p:spPr>
          <a:xfrm>
            <a:off x="457200" y="1600200"/>
            <a:ext cx="7772400" cy="4530725"/>
          </a:xfrm>
        </p:spPr>
        <p:txBody>
          <a:bodyPr/>
          <a:lstStyle/>
          <a:p>
            <a:pPr eaLnBrk="1" hangingPunct="1">
              <a:defRPr/>
            </a:pPr>
            <a:r>
              <a:rPr lang="en-US" b="1" dirty="0" smtClean="0">
                <a:solidFill>
                  <a:schemeClr val="folHlink"/>
                </a:solidFill>
                <a:effectLst>
                  <a:outerShdw blurRad="38100" dist="38100" dir="2700000" algn="tl">
                    <a:srgbClr val="C0C0C0"/>
                  </a:outerShdw>
                </a:effectLst>
              </a:rPr>
              <a:t>Active learning because it puts burden of learning on students</a:t>
            </a:r>
          </a:p>
          <a:p>
            <a:pPr eaLnBrk="1" hangingPunct="1">
              <a:defRPr/>
            </a:pPr>
            <a:r>
              <a:rPr lang="en-US" b="1" dirty="0" smtClean="0">
                <a:solidFill>
                  <a:schemeClr val="folHlink"/>
                </a:solidFill>
                <a:effectLst>
                  <a:outerShdw blurRad="38100" dist="38100" dir="2700000" algn="tl">
                    <a:srgbClr val="C0C0C0"/>
                  </a:outerShdw>
                </a:effectLst>
              </a:rPr>
              <a:t>Useful because of relationship to other active learning structures</a:t>
            </a:r>
          </a:p>
          <a:p>
            <a:pPr eaLnBrk="1" hangingPunct="1">
              <a:defRPr/>
            </a:pPr>
            <a:r>
              <a:rPr lang="en-US" b="1" dirty="0" smtClean="0">
                <a:solidFill>
                  <a:schemeClr val="folHlink"/>
                </a:solidFill>
                <a:effectLst>
                  <a:outerShdw blurRad="38100" dist="38100" dir="2700000" algn="tl">
                    <a:srgbClr val="C0C0C0"/>
                  </a:outerShdw>
                </a:effectLst>
              </a:rPr>
              <a:t>Builds reading in the content area</a:t>
            </a:r>
          </a:p>
          <a:p>
            <a:pPr eaLnBrk="1" hangingPunct="1">
              <a:defRPr/>
            </a:pPr>
            <a:r>
              <a:rPr lang="en-US" b="1" dirty="0" smtClean="0">
                <a:solidFill>
                  <a:schemeClr val="folHlink"/>
                </a:solidFill>
                <a:effectLst>
                  <a:outerShdw blurRad="38100" dist="38100" dir="2700000" algn="tl">
                    <a:srgbClr val="C0C0C0"/>
                  </a:outerShdw>
                </a:effectLst>
              </a:rPr>
              <a:t>Builds high-order thinking skills (HOTS)</a:t>
            </a:r>
          </a:p>
          <a:p>
            <a:pPr eaLnBrk="1" hangingPunct="1">
              <a:defRPr/>
            </a:pPr>
            <a:r>
              <a:rPr lang="en-US" b="1" dirty="0" smtClean="0">
                <a:solidFill>
                  <a:schemeClr val="folHlink"/>
                </a:solidFill>
                <a:effectLst>
                  <a:outerShdw blurRad="38100" dist="38100" dir="2700000" algn="tl">
                    <a:srgbClr val="C0C0C0"/>
                  </a:outerShdw>
                </a:effectLst>
              </a:rPr>
              <a:t>Weed out the “chaff”</a:t>
            </a:r>
          </a:p>
          <a:p>
            <a:pPr eaLnBrk="1" hangingPunct="1">
              <a:buFont typeface="Wingdings" pitchFamily="2" charset="2"/>
              <a:buNone/>
              <a:defRPr/>
            </a:pPr>
            <a:endParaRPr lang="en-US" b="1" dirty="0" smtClean="0">
              <a:solidFill>
                <a:schemeClr val="folHlink"/>
              </a:solidFill>
              <a:effectLst>
                <a:outerShdw blurRad="38100" dist="38100" dir="2700000" algn="tl">
                  <a:srgbClr val="C0C0C0"/>
                </a:outerShdw>
              </a:effectLs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35843">
                                            <p:txEl>
                                              <p:pRg st="0" end="0"/>
                                            </p:txEl>
                                          </p:spTgt>
                                        </p:tgtEl>
                                        <p:attrNameLst>
                                          <p:attrName>style.visibility</p:attrName>
                                        </p:attrNameLst>
                                      </p:cBhvr>
                                      <p:to>
                                        <p:strVal val="visible"/>
                                      </p:to>
                                    </p:set>
                                    <p:animEffect transition="in" filter="fade">
                                      <p:cBhvr>
                                        <p:cTn id="7" dur="1000"/>
                                        <p:tgtEl>
                                          <p:spTgt spid="35843">
                                            <p:txEl>
                                              <p:pRg st="0" end="0"/>
                                            </p:txEl>
                                          </p:spTgt>
                                        </p:tgtEl>
                                      </p:cBhvr>
                                    </p:animEffect>
                                    <p:anim calcmode="lin" valueType="num">
                                      <p:cBhvr>
                                        <p:cTn id="8" dur="1000" fill="hold"/>
                                        <p:tgtEl>
                                          <p:spTgt spid="3584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584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35843">
                                            <p:txEl>
                                              <p:pRg st="1" end="1"/>
                                            </p:txEl>
                                          </p:spTgt>
                                        </p:tgtEl>
                                        <p:attrNameLst>
                                          <p:attrName>style.visibility</p:attrName>
                                        </p:attrNameLst>
                                      </p:cBhvr>
                                      <p:to>
                                        <p:strVal val="visible"/>
                                      </p:to>
                                    </p:set>
                                    <p:animEffect transition="in" filter="fade">
                                      <p:cBhvr>
                                        <p:cTn id="14" dur="1000"/>
                                        <p:tgtEl>
                                          <p:spTgt spid="35843">
                                            <p:txEl>
                                              <p:pRg st="1" end="1"/>
                                            </p:txEl>
                                          </p:spTgt>
                                        </p:tgtEl>
                                      </p:cBhvr>
                                    </p:animEffect>
                                    <p:anim calcmode="lin" valueType="num">
                                      <p:cBhvr>
                                        <p:cTn id="15" dur="1000" fill="hold"/>
                                        <p:tgtEl>
                                          <p:spTgt spid="3584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584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nodeType="clickEffect">
                                  <p:stCondLst>
                                    <p:cond delay="0"/>
                                  </p:stCondLst>
                                  <p:childTnLst>
                                    <p:set>
                                      <p:cBhvr>
                                        <p:cTn id="20" dur="1" fill="hold">
                                          <p:stCondLst>
                                            <p:cond delay="0"/>
                                          </p:stCondLst>
                                        </p:cTn>
                                        <p:tgtEl>
                                          <p:spTgt spid="35843">
                                            <p:txEl>
                                              <p:pRg st="2" end="2"/>
                                            </p:txEl>
                                          </p:spTgt>
                                        </p:tgtEl>
                                        <p:attrNameLst>
                                          <p:attrName>style.visibility</p:attrName>
                                        </p:attrNameLst>
                                      </p:cBhvr>
                                      <p:to>
                                        <p:strVal val="visible"/>
                                      </p:to>
                                    </p:set>
                                    <p:animEffect transition="in" filter="fade">
                                      <p:cBhvr>
                                        <p:cTn id="21" dur="1000"/>
                                        <p:tgtEl>
                                          <p:spTgt spid="35843">
                                            <p:txEl>
                                              <p:pRg st="2" end="2"/>
                                            </p:txEl>
                                          </p:spTgt>
                                        </p:tgtEl>
                                      </p:cBhvr>
                                    </p:animEffect>
                                    <p:anim calcmode="lin" valueType="num">
                                      <p:cBhvr>
                                        <p:cTn id="22" dur="1000" fill="hold"/>
                                        <p:tgtEl>
                                          <p:spTgt spid="3584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584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nodeType="clickEffect">
                                  <p:stCondLst>
                                    <p:cond delay="0"/>
                                  </p:stCondLst>
                                  <p:childTnLst>
                                    <p:set>
                                      <p:cBhvr>
                                        <p:cTn id="27" dur="1" fill="hold">
                                          <p:stCondLst>
                                            <p:cond delay="0"/>
                                          </p:stCondLst>
                                        </p:cTn>
                                        <p:tgtEl>
                                          <p:spTgt spid="35843">
                                            <p:txEl>
                                              <p:pRg st="3" end="3"/>
                                            </p:txEl>
                                          </p:spTgt>
                                        </p:tgtEl>
                                        <p:attrNameLst>
                                          <p:attrName>style.visibility</p:attrName>
                                        </p:attrNameLst>
                                      </p:cBhvr>
                                      <p:to>
                                        <p:strVal val="visible"/>
                                      </p:to>
                                    </p:set>
                                    <p:animEffect transition="in" filter="fade">
                                      <p:cBhvr>
                                        <p:cTn id="28" dur="1000"/>
                                        <p:tgtEl>
                                          <p:spTgt spid="35843">
                                            <p:txEl>
                                              <p:pRg st="3" end="3"/>
                                            </p:txEl>
                                          </p:spTgt>
                                        </p:tgtEl>
                                      </p:cBhvr>
                                    </p:animEffect>
                                    <p:anim calcmode="lin" valueType="num">
                                      <p:cBhvr>
                                        <p:cTn id="29" dur="1000" fill="hold"/>
                                        <p:tgtEl>
                                          <p:spTgt spid="3584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584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7" presetClass="entr" presetSubtype="0" fill="hold" nodeType="clickEffect">
                                  <p:stCondLst>
                                    <p:cond delay="0"/>
                                  </p:stCondLst>
                                  <p:childTnLst>
                                    <p:set>
                                      <p:cBhvr>
                                        <p:cTn id="34" dur="1" fill="hold">
                                          <p:stCondLst>
                                            <p:cond delay="0"/>
                                          </p:stCondLst>
                                        </p:cTn>
                                        <p:tgtEl>
                                          <p:spTgt spid="35843">
                                            <p:txEl>
                                              <p:pRg st="4" end="4"/>
                                            </p:txEl>
                                          </p:spTgt>
                                        </p:tgtEl>
                                        <p:attrNameLst>
                                          <p:attrName>style.visibility</p:attrName>
                                        </p:attrNameLst>
                                      </p:cBhvr>
                                      <p:to>
                                        <p:strVal val="visible"/>
                                      </p:to>
                                    </p:set>
                                    <p:animEffect transition="in" filter="fade">
                                      <p:cBhvr>
                                        <p:cTn id="35" dur="1000"/>
                                        <p:tgtEl>
                                          <p:spTgt spid="35843">
                                            <p:txEl>
                                              <p:pRg st="4" end="4"/>
                                            </p:txEl>
                                          </p:spTgt>
                                        </p:tgtEl>
                                      </p:cBhvr>
                                    </p:animEffect>
                                    <p:anim calcmode="lin" valueType="num">
                                      <p:cBhvr>
                                        <p:cTn id="36" dur="1000" fill="hold"/>
                                        <p:tgtEl>
                                          <p:spTgt spid="3584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584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pPr eaLnBrk="1" hangingPunct="1">
              <a:defRPr/>
            </a:pPr>
            <a:r>
              <a:rPr lang="en-US" b="1" smtClean="0">
                <a:effectLst>
                  <a:outerShdw blurRad="38100" dist="38100" dir="2700000" algn="tl">
                    <a:srgbClr val="C0C0C0"/>
                  </a:outerShdw>
                </a:effectLst>
              </a:rPr>
              <a:t>The Chaff . . . </a:t>
            </a:r>
          </a:p>
        </p:txBody>
      </p:sp>
      <p:sp>
        <p:nvSpPr>
          <p:cNvPr id="55300" name="WordArt 4"/>
          <p:cNvSpPr>
            <a:spLocks noChangeArrowheads="1" noChangeShapeType="1" noTextEdit="1"/>
          </p:cNvSpPr>
          <p:nvPr/>
        </p:nvSpPr>
        <p:spPr bwMode="auto">
          <a:xfrm>
            <a:off x="3429000" y="2971800"/>
            <a:ext cx="2295525" cy="874713"/>
          </a:xfrm>
          <a:prstGeom prst="rect">
            <a:avLst/>
          </a:prstGeom>
        </p:spPr>
        <p:txBody>
          <a:bodyPr wrap="none" fromWordArt="1">
            <a:prstTxWarp prst="textCascadeUp">
              <a:avLst>
                <a:gd name="adj" fmla="val 44444"/>
              </a:avLst>
            </a:prstTxWarp>
            <a:scene3d>
              <a:camera prst="legacyPerspectiveFront">
                <a:rot lat="20519987" lon="1080000" rev="0"/>
              </a:camera>
              <a:lightRig rig="legacyHarsh2" dir="b"/>
            </a:scene3d>
            <a:sp3d extrusionH="430200" prstMaterial="legacyMatte">
              <a:extrusionClr>
                <a:srgbClr val="FF6600"/>
              </a:extrusionClr>
            </a:sp3d>
          </a:bodyPr>
          <a:lstStyle/>
          <a:p>
            <a:r>
              <a:rPr lang="en-US" sz="3600" kern="10">
                <a:ln w="9525">
                  <a:round/>
                  <a:headEnd/>
                  <a:tailEnd/>
                </a:ln>
                <a:gradFill rotWithShape="1">
                  <a:gsLst>
                    <a:gs pos="0">
                      <a:srgbClr val="FFE701"/>
                    </a:gs>
                    <a:gs pos="100000">
                      <a:srgbClr val="FE3E02"/>
                    </a:gs>
                  </a:gsLst>
                  <a:lin ang="5400000" scaled="1"/>
                </a:gradFill>
                <a:latin typeface="Impact"/>
              </a:rPr>
              <a:t>INTERESTING</a:t>
            </a:r>
          </a:p>
        </p:txBody>
      </p:sp>
      <p:sp>
        <p:nvSpPr>
          <p:cNvPr id="55301" name="WordArt 5"/>
          <p:cNvSpPr>
            <a:spLocks noChangeArrowheads="1" noChangeShapeType="1" noTextEdit="1"/>
          </p:cNvSpPr>
          <p:nvPr/>
        </p:nvSpPr>
        <p:spPr bwMode="auto">
          <a:xfrm>
            <a:off x="7315200" y="1600200"/>
            <a:ext cx="1114425" cy="638175"/>
          </a:xfrm>
          <a:prstGeom prst="rect">
            <a:avLst/>
          </a:prstGeom>
        </p:spPr>
        <p:txBody>
          <a:bodyPr wrap="none" fromWordArt="1">
            <a:prstTxWarp prst="textPlain">
              <a:avLst>
                <a:gd name="adj" fmla="val 50000"/>
              </a:avLst>
            </a:prstTxWarp>
          </a:bodyPr>
          <a:lstStyle/>
          <a:p>
            <a:r>
              <a:rPr lang="en-US" sz="3600" kern="10">
                <a:ln w="12700" cap="sq">
                  <a:solidFill>
                    <a:srgbClr val="EAEAEA"/>
                  </a:solidFill>
                  <a:round/>
                  <a:headEnd type="none" w="sm" len="sm"/>
                  <a:tailEnd type="none" w="sm" len="sm"/>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Black"/>
              </a:rPr>
              <a:t>Cool</a:t>
            </a:r>
          </a:p>
        </p:txBody>
      </p:sp>
      <p:sp>
        <p:nvSpPr>
          <p:cNvPr id="55302" name="WordArt 6"/>
          <p:cNvSpPr>
            <a:spLocks noChangeArrowheads="1" noChangeShapeType="1" noTextEdit="1"/>
          </p:cNvSpPr>
          <p:nvPr/>
        </p:nvSpPr>
        <p:spPr bwMode="auto">
          <a:xfrm>
            <a:off x="7010400" y="5029200"/>
            <a:ext cx="1295400" cy="1435100"/>
          </a:xfrm>
          <a:prstGeom prst="rect">
            <a:avLst/>
          </a:prstGeom>
        </p:spPr>
        <p:txBody>
          <a:bodyPr wrap="none" fromWordArt="1">
            <a:prstTxWarp prst="textSlantUp">
              <a:avLst>
                <a:gd name="adj" fmla="val 55556"/>
              </a:avLst>
            </a:prstTxWarp>
          </a:bodyPr>
          <a:lstStyle/>
          <a:p>
            <a:r>
              <a:rPr lang="en-US" sz="3600" kern="10">
                <a:ln w="9525" cap="sq">
                  <a:solidFill>
                    <a:srgbClr val="000000"/>
                  </a:solidFill>
                  <a:round/>
                  <a:headEnd type="none" w="sm" len="sm"/>
                  <a:tailEnd type="none" w="sm" len="sm"/>
                </a:ln>
                <a:solidFill>
                  <a:srgbClr val="000000"/>
                </a:solidFill>
                <a:latin typeface="Arial Black"/>
              </a:rPr>
              <a:t>Good</a:t>
            </a:r>
          </a:p>
        </p:txBody>
      </p:sp>
      <p:sp>
        <p:nvSpPr>
          <p:cNvPr id="55303" name="WordArt 7"/>
          <p:cNvSpPr>
            <a:spLocks noChangeArrowheads="1" noChangeShapeType="1" noTextEdit="1"/>
          </p:cNvSpPr>
          <p:nvPr/>
        </p:nvSpPr>
        <p:spPr bwMode="auto">
          <a:xfrm>
            <a:off x="1981200" y="1828800"/>
            <a:ext cx="857250" cy="708025"/>
          </a:xfrm>
          <a:prstGeom prst="rect">
            <a:avLst/>
          </a:prstGeom>
        </p:spPr>
        <p:txBody>
          <a:bodyPr wrap="none" fromWordArt="1">
            <a:prstTxWarp prst="textWave1">
              <a:avLst>
                <a:gd name="adj1" fmla="val 13005"/>
                <a:gd name="adj2" fmla="val 0"/>
              </a:avLst>
            </a:prstTxWarp>
          </a:bodyPr>
          <a:lstStyle/>
          <a:p>
            <a:r>
              <a:rPr lang="en-US" sz="3600" kern="10">
                <a:ln w="9525" cap="sq">
                  <a:noFill/>
                  <a:round/>
                  <a:headEnd type="none" w="sm" len="sm"/>
                  <a:tailEnd type="none" w="sm" len="sm"/>
                </a:ln>
                <a:gradFill rotWithShape="1">
                  <a:gsLst>
                    <a:gs pos="0">
                      <a:srgbClr val="9999FF"/>
                    </a:gs>
                    <a:gs pos="100000">
                      <a:srgbClr val="009999"/>
                    </a:gs>
                  </a:gsLst>
                  <a:lin ang="5400000" scaled="1"/>
                </a:gradFill>
                <a:effectLst>
                  <a:outerShdw dist="53882" dir="2700000" algn="ctr" rotWithShape="0">
                    <a:srgbClr val="C0C0C0">
                      <a:alpha val="79999"/>
                    </a:srgbClr>
                  </a:outerShdw>
                </a:effectLst>
                <a:latin typeface="Times New Roman"/>
                <a:cs typeface="Times New Roman"/>
              </a:rPr>
              <a:t>Neat</a:t>
            </a:r>
          </a:p>
        </p:txBody>
      </p:sp>
      <p:sp>
        <p:nvSpPr>
          <p:cNvPr id="55304" name="Text Box 8"/>
          <p:cNvSpPr txBox="1">
            <a:spLocks noChangeArrowheads="1"/>
          </p:cNvSpPr>
          <p:nvPr/>
        </p:nvSpPr>
        <p:spPr bwMode="auto">
          <a:xfrm>
            <a:off x="3657600" y="1676400"/>
            <a:ext cx="2743200" cy="641350"/>
          </a:xfrm>
          <a:prstGeom prst="rect">
            <a:avLst/>
          </a:prstGeom>
          <a:noFill/>
          <a:ln w="12700" cap="sq">
            <a:noFill/>
            <a:miter lim="800000"/>
            <a:headEnd type="none" w="sm" len="sm"/>
            <a:tailEnd type="none" w="sm" len="sm"/>
          </a:ln>
          <a:effectLst/>
        </p:spPr>
        <p:txBody>
          <a:bodyPr>
            <a:spAutoFit/>
          </a:bodyPr>
          <a:lstStyle/>
          <a:p>
            <a:pPr>
              <a:spcBef>
                <a:spcPct val="50000"/>
              </a:spcBef>
              <a:defRPr/>
            </a:pPr>
            <a:r>
              <a:rPr lang="en-US" sz="3600">
                <a:solidFill>
                  <a:srgbClr val="FF0000"/>
                </a:solidFill>
                <a:effectLst>
                  <a:outerShdw blurRad="38100" dist="38100" dir="2700000" algn="tl">
                    <a:srgbClr val="C0C0C0"/>
                  </a:outerShdw>
                </a:effectLst>
                <a:latin typeface="Arial" charset="0"/>
                <a:cs typeface="Arial" charset="0"/>
              </a:rPr>
              <a:t>What Else?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55300"/>
                                        </p:tgtEl>
                                        <p:attrNameLst>
                                          <p:attrName>style.visibility</p:attrName>
                                        </p:attrNameLst>
                                      </p:cBhvr>
                                      <p:to>
                                        <p:strVal val="visible"/>
                                      </p:to>
                                    </p:set>
                                    <p:animEffect transition="in" filter="fade">
                                      <p:cBhvr>
                                        <p:cTn id="7" dur="1000"/>
                                        <p:tgtEl>
                                          <p:spTgt spid="55300"/>
                                        </p:tgtEl>
                                      </p:cBhvr>
                                    </p:animEffect>
                                    <p:anim calcmode="lin" valueType="num">
                                      <p:cBhvr>
                                        <p:cTn id="8" dur="1000" fill="hold"/>
                                        <p:tgtEl>
                                          <p:spTgt spid="55300"/>
                                        </p:tgtEl>
                                        <p:attrNameLst>
                                          <p:attrName>ppt_x</p:attrName>
                                        </p:attrNameLst>
                                      </p:cBhvr>
                                      <p:tavLst>
                                        <p:tav tm="0">
                                          <p:val>
                                            <p:strVal val="#ppt_x"/>
                                          </p:val>
                                        </p:tav>
                                        <p:tav tm="100000">
                                          <p:val>
                                            <p:strVal val="#ppt_x"/>
                                          </p:val>
                                        </p:tav>
                                      </p:tavLst>
                                    </p:anim>
                                    <p:anim calcmode="lin" valueType="num">
                                      <p:cBhvr>
                                        <p:cTn id="9" dur="1000" fill="hold"/>
                                        <p:tgtEl>
                                          <p:spTgt spid="5530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1" presetClass="path" presetSubtype="0" accel="50000" decel="50000" fill="hold" grpId="1" nodeType="afterEffect">
                                  <p:stCondLst>
                                    <p:cond delay="0"/>
                                  </p:stCondLst>
                                  <p:childTnLst>
                                    <p:animMotion origin="layout" path="M 0 0  c -0.004 -0.01066  -0.018 -0.02131  -0.023 -0.02131  c -0.031 0  -0.063 0.16651  -0.063 0.33302  c 0 -0.08392  -0.016 -0.16651  -0.031 -0.16651  c -0.016 0  -0.031 0.08392  -0.031 0.16651  c 0 -0.0413  -0.008 -0.08392  -0.016 -0.08392  c -0.008 0  -0.016 0.0413  -0.016 0.08392  c 0 -0.02131  -0.004 -0.0413  -0.008 -0.0413  c -0.004 0  -0.008 0.02131  -0.008 0.0413  c 0 -0.01066  -0.002 -0.02131  -0.004 -0.02131  c -0.001 0  -0.004 0.01066  -0.004 0.02131  c 0 -0.00533  -0.001 -0.01066  -0.002 -0.01066  c 0 -0.00133  -0.002 0.00533  -0.002 0.01066  c 0 -0.00266  0 -0.00533  -0.001 -0.00533  c 0 0.00133  -0.001 0.00266  -0.001 0.00533  c 0 -0.00133  0 -0.00266  0 -0.004  c -0.001 0  -0.001 0.00133  -0.001 0.00266  c -0.001 0  -0.001 -0.00133  -0.001 -0.00266  c -0.001 0  -0.001 0.00133  -0.001 0.00266  E" pathEditMode="relative" ptsTypes="">
                                      <p:cBhvr>
                                        <p:cTn id="12" dur="2000" fill="hold"/>
                                        <p:tgtEl>
                                          <p:spTgt spid="55300"/>
                                        </p:tgtEl>
                                        <p:attrNameLst>
                                          <p:attrName>ppt_x</p:attrName>
                                          <p:attrName>ppt_y</p:attrName>
                                        </p:attrNameLst>
                                      </p:cBhvr>
                                    </p:animMotion>
                                  </p:childTnLst>
                                </p:cTn>
                              </p:par>
                            </p:childTnLst>
                          </p:cTn>
                        </p:par>
                        <p:par>
                          <p:cTn id="13" fill="hold">
                            <p:stCondLst>
                              <p:cond delay="3000"/>
                            </p:stCondLst>
                            <p:childTnLst>
                              <p:par>
                                <p:cTn id="14" presetID="47" presetClass="entr" presetSubtype="0" fill="hold" grpId="0" nodeType="afterEffect">
                                  <p:stCondLst>
                                    <p:cond delay="0"/>
                                  </p:stCondLst>
                                  <p:childTnLst>
                                    <p:set>
                                      <p:cBhvr>
                                        <p:cTn id="15" dur="1" fill="hold">
                                          <p:stCondLst>
                                            <p:cond delay="0"/>
                                          </p:stCondLst>
                                        </p:cTn>
                                        <p:tgtEl>
                                          <p:spTgt spid="55301"/>
                                        </p:tgtEl>
                                        <p:attrNameLst>
                                          <p:attrName>style.visibility</p:attrName>
                                        </p:attrNameLst>
                                      </p:cBhvr>
                                      <p:to>
                                        <p:strVal val="visible"/>
                                      </p:to>
                                    </p:set>
                                    <p:animEffect transition="in" filter="fade">
                                      <p:cBhvr>
                                        <p:cTn id="16" dur="1000"/>
                                        <p:tgtEl>
                                          <p:spTgt spid="55301"/>
                                        </p:tgtEl>
                                      </p:cBhvr>
                                    </p:animEffect>
                                    <p:anim calcmode="lin" valueType="num">
                                      <p:cBhvr>
                                        <p:cTn id="17" dur="1000" fill="hold"/>
                                        <p:tgtEl>
                                          <p:spTgt spid="55301"/>
                                        </p:tgtEl>
                                        <p:attrNameLst>
                                          <p:attrName>ppt_x</p:attrName>
                                        </p:attrNameLst>
                                      </p:cBhvr>
                                      <p:tavLst>
                                        <p:tav tm="0">
                                          <p:val>
                                            <p:strVal val="#ppt_x"/>
                                          </p:val>
                                        </p:tav>
                                        <p:tav tm="100000">
                                          <p:val>
                                            <p:strVal val="#ppt_x"/>
                                          </p:val>
                                        </p:tav>
                                      </p:tavLst>
                                    </p:anim>
                                    <p:anim calcmode="lin" valueType="num">
                                      <p:cBhvr>
                                        <p:cTn id="18" dur="1000" fill="hold"/>
                                        <p:tgtEl>
                                          <p:spTgt spid="55301"/>
                                        </p:tgtEl>
                                        <p:attrNameLst>
                                          <p:attrName>ppt_y</p:attrName>
                                        </p:attrNameLst>
                                      </p:cBhvr>
                                      <p:tavLst>
                                        <p:tav tm="0">
                                          <p:val>
                                            <p:strVal val="#ppt_y-.1"/>
                                          </p:val>
                                        </p:tav>
                                        <p:tav tm="100000">
                                          <p:val>
                                            <p:strVal val="#ppt_y"/>
                                          </p:val>
                                        </p:tav>
                                      </p:tavLst>
                                    </p:anim>
                                  </p:childTnLst>
                                </p:cTn>
                              </p:par>
                            </p:childTnLst>
                          </p:cTn>
                        </p:par>
                        <p:par>
                          <p:cTn id="19" fill="hold">
                            <p:stCondLst>
                              <p:cond delay="4000"/>
                            </p:stCondLst>
                            <p:childTnLst>
                              <p:par>
                                <p:cTn id="20" presetID="51" presetClass="path" presetSubtype="0" accel="50000" decel="50000" fill="hold" grpId="1" nodeType="afterEffect">
                                  <p:stCondLst>
                                    <p:cond delay="0"/>
                                  </p:stCondLst>
                                  <p:childTnLst>
                                    <p:animMotion origin="layout" path="M 0 0  L -0.04 0.08925  C -0.049 0.1079  -0.054 0.13587  -0.054 0.16518  C -0.054 0.19848  -0.049 0.22512  -0.04 0.24377  L 0 0.33302  E" pathEditMode="relative" ptsTypes="">
                                      <p:cBhvr>
                                        <p:cTn id="21" dur="2000" fill="hold"/>
                                        <p:tgtEl>
                                          <p:spTgt spid="55301"/>
                                        </p:tgtEl>
                                        <p:attrNameLst>
                                          <p:attrName>ppt_x</p:attrName>
                                          <p:attrName>ppt_y</p:attrName>
                                        </p:attrNameLst>
                                      </p:cBhvr>
                                    </p:animMotion>
                                  </p:childTnLst>
                                </p:cTn>
                              </p:par>
                            </p:childTnLst>
                          </p:cTn>
                        </p:par>
                        <p:par>
                          <p:cTn id="22" fill="hold">
                            <p:stCondLst>
                              <p:cond delay="6000"/>
                            </p:stCondLst>
                            <p:childTnLst>
                              <p:par>
                                <p:cTn id="23" presetID="47" presetClass="entr" presetSubtype="0" fill="hold" grpId="0" nodeType="afterEffect">
                                  <p:stCondLst>
                                    <p:cond delay="0"/>
                                  </p:stCondLst>
                                  <p:childTnLst>
                                    <p:set>
                                      <p:cBhvr>
                                        <p:cTn id="24" dur="1" fill="hold">
                                          <p:stCondLst>
                                            <p:cond delay="0"/>
                                          </p:stCondLst>
                                        </p:cTn>
                                        <p:tgtEl>
                                          <p:spTgt spid="55302"/>
                                        </p:tgtEl>
                                        <p:attrNameLst>
                                          <p:attrName>style.visibility</p:attrName>
                                        </p:attrNameLst>
                                      </p:cBhvr>
                                      <p:to>
                                        <p:strVal val="visible"/>
                                      </p:to>
                                    </p:set>
                                    <p:animEffect transition="in" filter="fade">
                                      <p:cBhvr>
                                        <p:cTn id="25" dur="1000"/>
                                        <p:tgtEl>
                                          <p:spTgt spid="55302"/>
                                        </p:tgtEl>
                                      </p:cBhvr>
                                    </p:animEffect>
                                    <p:anim calcmode="lin" valueType="num">
                                      <p:cBhvr>
                                        <p:cTn id="26" dur="1000" fill="hold"/>
                                        <p:tgtEl>
                                          <p:spTgt spid="55302"/>
                                        </p:tgtEl>
                                        <p:attrNameLst>
                                          <p:attrName>ppt_x</p:attrName>
                                        </p:attrNameLst>
                                      </p:cBhvr>
                                      <p:tavLst>
                                        <p:tav tm="0">
                                          <p:val>
                                            <p:strVal val="#ppt_x"/>
                                          </p:val>
                                        </p:tav>
                                        <p:tav tm="100000">
                                          <p:val>
                                            <p:strVal val="#ppt_x"/>
                                          </p:val>
                                        </p:tav>
                                      </p:tavLst>
                                    </p:anim>
                                    <p:anim calcmode="lin" valueType="num">
                                      <p:cBhvr>
                                        <p:cTn id="27" dur="1000" fill="hold"/>
                                        <p:tgtEl>
                                          <p:spTgt spid="55302"/>
                                        </p:tgtEl>
                                        <p:attrNameLst>
                                          <p:attrName>ppt_y</p:attrName>
                                        </p:attrNameLst>
                                      </p:cBhvr>
                                      <p:tavLst>
                                        <p:tav tm="0">
                                          <p:val>
                                            <p:strVal val="#ppt_y-.1"/>
                                          </p:val>
                                        </p:tav>
                                        <p:tav tm="100000">
                                          <p:val>
                                            <p:strVal val="#ppt_y"/>
                                          </p:val>
                                        </p:tav>
                                      </p:tavLst>
                                    </p:anim>
                                  </p:childTnLst>
                                </p:cTn>
                              </p:par>
                            </p:childTnLst>
                          </p:cTn>
                        </p:par>
                        <p:par>
                          <p:cTn id="28" fill="hold">
                            <p:stCondLst>
                              <p:cond delay="7000"/>
                            </p:stCondLst>
                            <p:childTnLst>
                              <p:par>
                                <p:cTn id="29" presetID="2" presetClass="path" presetSubtype="0" accel="50000" decel="50000" fill="hold" grpId="1" nodeType="afterEffect">
                                  <p:stCondLst>
                                    <p:cond delay="0"/>
                                  </p:stCondLst>
                                  <p:childTnLst>
                                    <p:animMotion origin="layout" path="M 0 0  L 0 -0.19582  L 0.25 0  L 0 0  Z" pathEditMode="relative" ptsTypes="">
                                      <p:cBhvr>
                                        <p:cTn id="30" dur="2000" fill="hold"/>
                                        <p:tgtEl>
                                          <p:spTgt spid="55302"/>
                                        </p:tgtEl>
                                        <p:attrNameLst>
                                          <p:attrName>ppt_x</p:attrName>
                                          <p:attrName>ppt_y</p:attrName>
                                        </p:attrNameLst>
                                      </p:cBhvr>
                                    </p:animMotion>
                                  </p:childTnLst>
                                </p:cTn>
                              </p:par>
                            </p:childTnLst>
                          </p:cTn>
                        </p:par>
                        <p:par>
                          <p:cTn id="31" fill="hold">
                            <p:stCondLst>
                              <p:cond delay="9000"/>
                            </p:stCondLst>
                            <p:childTnLst>
                              <p:par>
                                <p:cTn id="32" presetID="47" presetClass="entr" presetSubtype="0" fill="hold" grpId="0" nodeType="afterEffect">
                                  <p:stCondLst>
                                    <p:cond delay="0"/>
                                  </p:stCondLst>
                                  <p:childTnLst>
                                    <p:set>
                                      <p:cBhvr>
                                        <p:cTn id="33" dur="1" fill="hold">
                                          <p:stCondLst>
                                            <p:cond delay="0"/>
                                          </p:stCondLst>
                                        </p:cTn>
                                        <p:tgtEl>
                                          <p:spTgt spid="55303"/>
                                        </p:tgtEl>
                                        <p:attrNameLst>
                                          <p:attrName>style.visibility</p:attrName>
                                        </p:attrNameLst>
                                      </p:cBhvr>
                                      <p:to>
                                        <p:strVal val="visible"/>
                                      </p:to>
                                    </p:set>
                                    <p:animEffect transition="in" filter="fade">
                                      <p:cBhvr>
                                        <p:cTn id="34" dur="1000"/>
                                        <p:tgtEl>
                                          <p:spTgt spid="55303"/>
                                        </p:tgtEl>
                                      </p:cBhvr>
                                    </p:animEffect>
                                    <p:anim calcmode="lin" valueType="num">
                                      <p:cBhvr>
                                        <p:cTn id="35" dur="1000" fill="hold"/>
                                        <p:tgtEl>
                                          <p:spTgt spid="55303"/>
                                        </p:tgtEl>
                                        <p:attrNameLst>
                                          <p:attrName>ppt_x</p:attrName>
                                        </p:attrNameLst>
                                      </p:cBhvr>
                                      <p:tavLst>
                                        <p:tav tm="0">
                                          <p:val>
                                            <p:strVal val="#ppt_x"/>
                                          </p:val>
                                        </p:tav>
                                        <p:tav tm="100000">
                                          <p:val>
                                            <p:strVal val="#ppt_x"/>
                                          </p:val>
                                        </p:tav>
                                      </p:tavLst>
                                    </p:anim>
                                    <p:anim calcmode="lin" valueType="num">
                                      <p:cBhvr>
                                        <p:cTn id="36" dur="1000" fill="hold"/>
                                        <p:tgtEl>
                                          <p:spTgt spid="55303"/>
                                        </p:tgtEl>
                                        <p:attrNameLst>
                                          <p:attrName>ppt_y</p:attrName>
                                        </p:attrNameLst>
                                      </p:cBhvr>
                                      <p:tavLst>
                                        <p:tav tm="0">
                                          <p:val>
                                            <p:strVal val="#ppt_y-.1"/>
                                          </p:val>
                                        </p:tav>
                                        <p:tav tm="100000">
                                          <p:val>
                                            <p:strVal val="#ppt_y"/>
                                          </p:val>
                                        </p:tav>
                                      </p:tavLst>
                                    </p:anim>
                                  </p:childTnLst>
                                </p:cTn>
                              </p:par>
                            </p:childTnLst>
                          </p:cTn>
                        </p:par>
                        <p:par>
                          <p:cTn id="37" fill="hold">
                            <p:stCondLst>
                              <p:cond delay="10000"/>
                            </p:stCondLst>
                            <p:childTnLst>
                              <p:par>
                                <p:cTn id="38" presetID="11" presetClass="path" presetSubtype="0" accel="50000" decel="50000" fill="hold" grpId="1" nodeType="afterEffect">
                                  <p:stCondLst>
                                    <p:cond delay="0"/>
                                  </p:stCondLst>
                                  <p:childTnLst>
                                    <p:animMotion origin="layout" path="M 0 0  L 0.036 0.08259  L 0.108 0.08259  L 0.072 0.16651  L 0.108 0.2491  L 0.036 0.2491  L 0 0.33302  L -0.036 0.2491  L -0.108 0.2491  L -0.072 0.16651  L -0.108 0.08259  L -0.036 0.08259  L 0 0  Z" pathEditMode="relative" ptsTypes="">
                                      <p:cBhvr>
                                        <p:cTn id="39" dur="2000" fill="hold"/>
                                        <p:tgtEl>
                                          <p:spTgt spid="55303"/>
                                        </p:tgtEl>
                                        <p:attrNameLst>
                                          <p:attrName>ppt_x</p:attrName>
                                          <p:attrName>ppt_y</p:attrName>
                                        </p:attrNameLst>
                                      </p:cBhvr>
                                    </p:animMotion>
                                  </p:childTnLst>
                                </p:cTn>
                              </p:par>
                            </p:childTnLst>
                          </p:cTn>
                        </p:par>
                        <p:par>
                          <p:cTn id="40" fill="hold">
                            <p:stCondLst>
                              <p:cond delay="12000"/>
                            </p:stCondLst>
                            <p:childTnLst>
                              <p:par>
                                <p:cTn id="41" presetID="47" presetClass="entr" presetSubtype="0" fill="hold" grpId="0" nodeType="afterEffect">
                                  <p:stCondLst>
                                    <p:cond delay="0"/>
                                  </p:stCondLst>
                                  <p:childTnLst>
                                    <p:set>
                                      <p:cBhvr>
                                        <p:cTn id="42" dur="1" fill="hold">
                                          <p:stCondLst>
                                            <p:cond delay="0"/>
                                          </p:stCondLst>
                                        </p:cTn>
                                        <p:tgtEl>
                                          <p:spTgt spid="55304"/>
                                        </p:tgtEl>
                                        <p:attrNameLst>
                                          <p:attrName>style.visibility</p:attrName>
                                        </p:attrNameLst>
                                      </p:cBhvr>
                                      <p:to>
                                        <p:strVal val="visible"/>
                                      </p:to>
                                    </p:set>
                                    <p:animEffect transition="in" filter="fade">
                                      <p:cBhvr>
                                        <p:cTn id="43" dur="1000"/>
                                        <p:tgtEl>
                                          <p:spTgt spid="55304"/>
                                        </p:tgtEl>
                                      </p:cBhvr>
                                    </p:animEffect>
                                    <p:anim calcmode="lin" valueType="num">
                                      <p:cBhvr>
                                        <p:cTn id="44" dur="1000" fill="hold"/>
                                        <p:tgtEl>
                                          <p:spTgt spid="55304"/>
                                        </p:tgtEl>
                                        <p:attrNameLst>
                                          <p:attrName>ppt_x</p:attrName>
                                        </p:attrNameLst>
                                      </p:cBhvr>
                                      <p:tavLst>
                                        <p:tav tm="0">
                                          <p:val>
                                            <p:strVal val="#ppt_x"/>
                                          </p:val>
                                        </p:tav>
                                        <p:tav tm="100000">
                                          <p:val>
                                            <p:strVal val="#ppt_x"/>
                                          </p:val>
                                        </p:tav>
                                      </p:tavLst>
                                    </p:anim>
                                    <p:anim calcmode="lin" valueType="num">
                                      <p:cBhvr>
                                        <p:cTn id="45" dur="1000" fill="hold"/>
                                        <p:tgtEl>
                                          <p:spTgt spid="553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00" grpId="0" animBg="1"/>
      <p:bldP spid="55300" grpId="1" animBg="1"/>
      <p:bldP spid="55301" grpId="0" animBg="1"/>
      <p:bldP spid="55301" grpId="1" animBg="1"/>
      <p:bldP spid="55302" grpId="0" animBg="1"/>
      <p:bldP spid="55302" grpId="1" animBg="1"/>
      <p:bldP spid="55303" grpId="0" animBg="1"/>
      <p:bldP spid="55303" grpId="1" animBg="1"/>
      <p:bldP spid="55304" grpId="0"/>
    </p:bldLst>
  </p:timing>
</p:sld>
</file>

<file path=ppt/slides/slide1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152400" y="274638"/>
            <a:ext cx="8839200" cy="1143000"/>
          </a:xfrm>
        </p:spPr>
        <p:txBody>
          <a:bodyPr/>
          <a:lstStyle/>
          <a:p>
            <a:pPr algn="ctr" eaLnBrk="1" hangingPunct="1">
              <a:defRPr/>
            </a:pPr>
            <a:r>
              <a:rPr lang="en-US" sz="3400" b="1" dirty="0" smtClean="0">
                <a:solidFill>
                  <a:srgbClr val="FF0000"/>
                </a:solidFill>
                <a:effectLst>
                  <a:outerShdw blurRad="38100" dist="38100" dir="2700000" algn="tl">
                    <a:srgbClr val="C0C0C0"/>
                  </a:outerShdw>
                </a:effectLst>
              </a:rPr>
              <a:t>Share Your One-Word Summary</a:t>
            </a:r>
          </a:p>
        </p:txBody>
      </p:sp>
      <p:sp>
        <p:nvSpPr>
          <p:cNvPr id="48133" name="Rectangle 5"/>
          <p:cNvSpPr>
            <a:spLocks noChangeArrowheads="1"/>
          </p:cNvSpPr>
          <p:nvPr/>
        </p:nvSpPr>
        <p:spPr bwMode="auto">
          <a:xfrm>
            <a:off x="0" y="5638800"/>
            <a:ext cx="9144000" cy="457200"/>
          </a:xfrm>
          <a:prstGeom prst="rect">
            <a:avLst/>
          </a:prstGeom>
          <a:noFill/>
          <a:ln w="12700" cap="sq">
            <a:noFill/>
            <a:miter lim="800000"/>
            <a:headEnd type="none" w="sm" len="sm"/>
            <a:tailEnd type="none" w="sm" len="sm"/>
          </a:ln>
          <a:effectLst/>
        </p:spPr>
        <p:txBody>
          <a:bodyPr>
            <a:spAutoFit/>
          </a:bodyPr>
          <a:lstStyle/>
          <a:p>
            <a:pPr>
              <a:defRPr/>
            </a:pPr>
            <a:r>
              <a:rPr lang="en-US" sz="2400">
                <a:solidFill>
                  <a:srgbClr val="FF0000"/>
                </a:solidFill>
                <a:effectLst>
                  <a:outerShdw blurRad="38100" dist="38100" dir="2700000" algn="tl">
                    <a:srgbClr val="C0C0C0"/>
                  </a:outerShdw>
                </a:effectLst>
                <a:latin typeface="Arial" charset="0"/>
                <a:cs typeface="Arial" charset="0"/>
              </a:rPr>
              <a:t>What word did you choose to summarize the story? Why?</a:t>
            </a:r>
          </a:p>
        </p:txBody>
      </p:sp>
      <p:pic>
        <p:nvPicPr>
          <p:cNvPr id="7" name="Picture 10" descr="MCj04370000000[1]"/>
          <p:cNvPicPr>
            <a:picLocks noChangeAspect="1" noChangeArrowheads="1"/>
          </p:cNvPicPr>
          <p:nvPr/>
        </p:nvPicPr>
        <p:blipFill>
          <a:blip r:embed="rId2"/>
          <a:srcRect/>
          <a:stretch>
            <a:fillRect/>
          </a:stretch>
        </p:blipFill>
        <p:spPr bwMode="auto">
          <a:xfrm>
            <a:off x="2590800" y="1524000"/>
            <a:ext cx="4038600" cy="3938588"/>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9156" name="Picture 4" descr="MCj04343890000[1]"/>
          <p:cNvPicPr>
            <a:picLocks noChangeAspect="1" noChangeArrowheads="1"/>
          </p:cNvPicPr>
          <p:nvPr/>
        </p:nvPicPr>
        <p:blipFill>
          <a:blip r:embed="rId4"/>
          <a:srcRect/>
          <a:stretch>
            <a:fillRect/>
          </a:stretch>
        </p:blipFill>
        <p:spPr bwMode="auto">
          <a:xfrm>
            <a:off x="914400" y="685800"/>
            <a:ext cx="3481388" cy="5486400"/>
          </a:xfrm>
          <a:prstGeom prst="rect">
            <a:avLst/>
          </a:prstGeom>
          <a:noFill/>
          <a:ln w="9525">
            <a:noFill/>
            <a:miter lim="800000"/>
            <a:headEnd/>
            <a:tailEnd/>
          </a:ln>
        </p:spPr>
      </p:pic>
      <p:sp>
        <p:nvSpPr>
          <p:cNvPr id="49157" name="Text Box 5"/>
          <p:cNvSpPr txBox="1">
            <a:spLocks noChangeArrowheads="1"/>
          </p:cNvSpPr>
          <p:nvPr/>
        </p:nvSpPr>
        <p:spPr bwMode="auto">
          <a:xfrm>
            <a:off x="1600200" y="1219200"/>
            <a:ext cx="1676400" cy="1069975"/>
          </a:xfrm>
          <a:prstGeom prst="rect">
            <a:avLst/>
          </a:prstGeom>
          <a:noFill/>
          <a:ln w="12700" cap="sq">
            <a:noFill/>
            <a:miter lim="800000"/>
            <a:headEnd type="none" w="sm" len="sm"/>
            <a:tailEnd type="none" w="sm" len="sm"/>
          </a:ln>
          <a:effectLst/>
        </p:spPr>
        <p:txBody>
          <a:bodyPr>
            <a:spAutoFit/>
          </a:bodyPr>
          <a:lstStyle/>
          <a:p>
            <a:pPr>
              <a:spcBef>
                <a:spcPct val="50000"/>
              </a:spcBef>
              <a:defRPr/>
            </a:pPr>
            <a:r>
              <a:rPr lang="en-US" sz="1600">
                <a:solidFill>
                  <a:srgbClr val="FF0000"/>
                </a:solidFill>
                <a:effectLst>
                  <a:outerShdw blurRad="38100" dist="38100" dir="2700000" algn="tl">
                    <a:srgbClr val="C0C0C0"/>
                  </a:outerShdw>
                </a:effectLst>
                <a:latin typeface="Arial" charset="0"/>
                <a:cs typeface="Arial" charset="0"/>
              </a:rPr>
              <a:t>What word did you choose to summarize the story? Why?</a:t>
            </a:r>
          </a:p>
        </p:txBody>
      </p:sp>
      <p:pic>
        <p:nvPicPr>
          <p:cNvPr id="49158" name="Picture 6" descr="MCj04343890000[1]"/>
          <p:cNvPicPr>
            <a:picLocks noChangeAspect="1" noChangeArrowheads="1"/>
          </p:cNvPicPr>
          <p:nvPr/>
        </p:nvPicPr>
        <p:blipFill>
          <a:blip r:embed="rId4"/>
          <a:srcRect/>
          <a:stretch>
            <a:fillRect/>
          </a:stretch>
        </p:blipFill>
        <p:spPr bwMode="auto">
          <a:xfrm flipH="1">
            <a:off x="4724400" y="685800"/>
            <a:ext cx="3481388" cy="5486400"/>
          </a:xfrm>
          <a:prstGeom prst="rect">
            <a:avLst/>
          </a:prstGeom>
          <a:noFill/>
          <a:ln w="9525">
            <a:noFill/>
            <a:miter lim="800000"/>
            <a:headEnd/>
            <a:tailEnd/>
          </a:ln>
        </p:spPr>
      </p:pic>
      <p:sp>
        <p:nvSpPr>
          <p:cNvPr id="49159" name="Text Box 7"/>
          <p:cNvSpPr txBox="1">
            <a:spLocks noChangeArrowheads="1"/>
          </p:cNvSpPr>
          <p:nvPr/>
        </p:nvSpPr>
        <p:spPr bwMode="auto">
          <a:xfrm>
            <a:off x="5867400" y="1066800"/>
            <a:ext cx="1676400" cy="1314450"/>
          </a:xfrm>
          <a:prstGeom prst="rect">
            <a:avLst/>
          </a:prstGeom>
          <a:noFill/>
          <a:ln w="12700" cap="sq">
            <a:noFill/>
            <a:miter lim="800000"/>
            <a:headEnd type="none" w="sm" len="sm"/>
            <a:tailEnd type="none" w="sm" len="sm"/>
          </a:ln>
          <a:effectLst/>
        </p:spPr>
        <p:txBody>
          <a:bodyPr>
            <a:spAutoFit/>
          </a:bodyPr>
          <a:lstStyle/>
          <a:p>
            <a:pPr>
              <a:spcBef>
                <a:spcPct val="50000"/>
              </a:spcBef>
              <a:defRPr/>
            </a:pPr>
            <a:r>
              <a:rPr lang="en-US" sz="1600">
                <a:solidFill>
                  <a:srgbClr val="FF0000"/>
                </a:solidFill>
                <a:effectLst>
                  <a:outerShdw blurRad="38100" dist="38100" dir="2700000" algn="tl">
                    <a:srgbClr val="C0C0C0"/>
                  </a:outerShdw>
                </a:effectLst>
                <a:latin typeface="Arial" charset="0"/>
                <a:cs typeface="Arial" charset="0"/>
              </a:rPr>
              <a:t>Of all the words you’ve heard, which is your favorite? Why?</a:t>
            </a:r>
          </a:p>
        </p:txBody>
      </p:sp>
      <p:pic>
        <p:nvPicPr>
          <p:cNvPr id="49160" name="Stand By Me - Ben E. King.wma">
            <a:hlinkClick r:id="" action="ppaction://media"/>
          </p:cNvPr>
          <p:cNvPicPr>
            <a:picLocks noRot="1" noChangeAspect="1" noChangeArrowheads="1"/>
          </p:cNvPicPr>
          <p:nvPr>
            <a:audioFile r:link="rId1"/>
          </p:nvPr>
        </p:nvPicPr>
        <p:blipFill>
          <a:blip r:embed="rId5"/>
          <a:srcRect/>
          <a:stretch>
            <a:fillRect/>
          </a:stretch>
        </p:blipFill>
        <p:spPr bwMode="auto">
          <a:xfrm>
            <a:off x="4419600" y="3276600"/>
            <a:ext cx="304800" cy="304800"/>
          </a:xfrm>
          <a:prstGeom prst="rect">
            <a:avLst/>
          </a:prstGeom>
          <a:noFill/>
          <a:ln w="9525">
            <a:noFill/>
            <a:miter lim="800000"/>
            <a:headEnd/>
            <a:tailEnd/>
          </a:ln>
        </p:spPr>
      </p:pic>
      <p:pic>
        <p:nvPicPr>
          <p:cNvPr id="49161" name="The Twist.wma">
            <a:hlinkClick r:id="" action="ppaction://media"/>
          </p:cNvPr>
          <p:cNvPicPr>
            <a:picLocks noGrp="1" noRot="1" noChangeAspect="1" noChangeArrowheads="1"/>
          </p:cNvPicPr>
          <p:nvPr>
            <p:ph/>
            <a:audioFile r:link="rId2"/>
          </p:nvPr>
        </p:nvPicPr>
        <p:blipFill>
          <a:blip r:embed="rId5"/>
          <a:srcRect/>
          <a:stretch>
            <a:fillRect/>
          </a:stretch>
        </p:blipFill>
        <p:spPr>
          <a:xfrm>
            <a:off x="4419600" y="3886200"/>
            <a:ext cx="304800" cy="304800"/>
          </a:xfr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9156"/>
                                        </p:tgtEl>
                                        <p:attrNameLst>
                                          <p:attrName>style.visibility</p:attrName>
                                        </p:attrNameLst>
                                      </p:cBhvr>
                                      <p:to>
                                        <p:strVal val="visible"/>
                                      </p:to>
                                    </p:set>
                                    <p:animEffect transition="in" filter="dissolve">
                                      <p:cBhvr>
                                        <p:cTn id="7" dur="500"/>
                                        <p:tgtEl>
                                          <p:spTgt spid="4915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49157">
                                            <p:txEl>
                                              <p:pRg st="0" end="0"/>
                                            </p:txEl>
                                          </p:spTgt>
                                        </p:tgtEl>
                                        <p:attrNameLst>
                                          <p:attrName>style.visibility</p:attrName>
                                        </p:attrNameLst>
                                      </p:cBhvr>
                                      <p:to>
                                        <p:strVal val="visible"/>
                                      </p:to>
                                    </p:set>
                                    <p:animEffect transition="in" filter="dissolve">
                                      <p:cBhvr>
                                        <p:cTn id="12" dur="500"/>
                                        <p:tgtEl>
                                          <p:spTgt spid="4915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49158"/>
                                        </p:tgtEl>
                                        <p:attrNameLst>
                                          <p:attrName>style.visibility</p:attrName>
                                        </p:attrNameLst>
                                      </p:cBhvr>
                                      <p:to>
                                        <p:strVal val="visible"/>
                                      </p:to>
                                    </p:set>
                                    <p:animEffect transition="in" filter="dissolve">
                                      <p:cBhvr>
                                        <p:cTn id="17" dur="500"/>
                                        <p:tgtEl>
                                          <p:spTgt spid="49158"/>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49159">
                                            <p:txEl>
                                              <p:pRg st="0" end="0"/>
                                            </p:txEl>
                                          </p:spTgt>
                                        </p:tgtEl>
                                        <p:attrNameLst>
                                          <p:attrName>style.visibility</p:attrName>
                                        </p:attrNameLst>
                                      </p:cBhvr>
                                      <p:to>
                                        <p:strVal val="visible"/>
                                      </p:to>
                                    </p:set>
                                    <p:animEffect transition="in" filter="dissolve">
                                      <p:cBhvr>
                                        <p:cTn id="22" dur="500"/>
                                        <p:tgtEl>
                                          <p:spTgt spid="4915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49160"/>
                    </p:tgtEl>
                  </p:cond>
                </p:stCondLst>
                <p:endSync evt="end" delay="0">
                  <p:rtn val="all"/>
                </p:endSync>
                <p:childTnLst>
                  <p:par>
                    <p:cTn id="24" fill="hold">
                      <p:stCondLst>
                        <p:cond delay="0"/>
                      </p:stCondLst>
                      <p:childTnLst>
                        <p:par>
                          <p:cTn id="25" fill="hold">
                            <p:stCondLst>
                              <p:cond delay="0"/>
                            </p:stCondLst>
                            <p:childTnLst>
                              <p:par>
                                <p:cTn id="26" presetID="1" presetClass="mediacall" presetSubtype="0" fill="hold" nodeType="clickEffect">
                                  <p:stCondLst>
                                    <p:cond delay="0"/>
                                  </p:stCondLst>
                                  <p:childTnLst>
                                    <p:cmd type="call" cmd="playFrom(0.0)">
                                      <p:cBhvr>
                                        <p:cTn id="27" dur="1" fill="hold"/>
                                        <p:tgtEl>
                                          <p:spTgt spid="49160"/>
                                        </p:tgtEl>
                                      </p:cBhvr>
                                    </p:cmd>
                                  </p:childTnLst>
                                </p:cTn>
                              </p:par>
                            </p:childTnLst>
                          </p:cTn>
                        </p:par>
                      </p:childTnLst>
                    </p:cTn>
                  </p:par>
                </p:childTnLst>
              </p:cTn>
              <p:nextCondLst>
                <p:cond evt="onClick" delay="0">
                  <p:tgtEl>
                    <p:spTgt spid="49160"/>
                  </p:tgtEl>
                </p:cond>
              </p:nextCondLst>
            </p:seq>
            <p:audio>
              <p:cMediaNode>
                <p:cTn id="28" fill="hold" display="0">
                  <p:stCondLst>
                    <p:cond delay="indefinite"/>
                  </p:stCondLst>
                  <p:endCondLst>
                    <p:cond evt="onNext" delay="0">
                      <p:tgtEl>
                        <p:sldTgt/>
                      </p:tgtEl>
                    </p:cond>
                    <p:cond evt="onPrev" delay="0">
                      <p:tgtEl>
                        <p:sldTgt/>
                      </p:tgtEl>
                    </p:cond>
                    <p:cond evt="onStopAudio" delay="0">
                      <p:tgtEl>
                        <p:sldTgt/>
                      </p:tgtEl>
                    </p:cond>
                  </p:endCondLst>
                </p:cTn>
                <p:tgtEl>
                  <p:spTgt spid="49160"/>
                </p:tgtEl>
              </p:cMediaNode>
            </p:audio>
            <p:seq concurrent="1" nextAc="seek">
              <p:cTn id="29" restart="whenNotActive" fill="hold" evtFilter="cancelBubble" nodeType="interactiveSeq">
                <p:stCondLst>
                  <p:cond evt="onClick" delay="0">
                    <p:tgtEl>
                      <p:spTgt spid="49161"/>
                    </p:tgtEl>
                  </p:cond>
                </p:stCondLst>
                <p:endSync evt="end" delay="0">
                  <p:rtn val="all"/>
                </p:endSync>
                <p:childTnLst>
                  <p:par>
                    <p:cTn id="30" fill="hold">
                      <p:stCondLst>
                        <p:cond delay="0"/>
                      </p:stCondLst>
                      <p:childTnLst>
                        <p:par>
                          <p:cTn id="31" fill="hold">
                            <p:stCondLst>
                              <p:cond delay="0"/>
                            </p:stCondLst>
                            <p:childTnLst>
                              <p:par>
                                <p:cTn id="32" presetID="1" presetClass="mediacall" presetSubtype="0" fill="hold" nodeType="clickEffect">
                                  <p:stCondLst>
                                    <p:cond delay="0"/>
                                  </p:stCondLst>
                                  <p:childTnLst>
                                    <p:cmd type="call" cmd="playFrom(0.0)">
                                      <p:cBhvr>
                                        <p:cTn id="33" dur="1" fill="hold"/>
                                        <p:tgtEl>
                                          <p:spTgt spid="49161"/>
                                        </p:tgtEl>
                                      </p:cBhvr>
                                    </p:cmd>
                                  </p:childTnLst>
                                </p:cTn>
                              </p:par>
                            </p:childTnLst>
                          </p:cTn>
                        </p:par>
                      </p:childTnLst>
                    </p:cTn>
                  </p:par>
                </p:childTnLst>
              </p:cTn>
              <p:nextCondLst>
                <p:cond evt="onClick" delay="0">
                  <p:tgtEl>
                    <p:spTgt spid="49161"/>
                  </p:tgtEl>
                </p:cond>
              </p:nextCondLst>
            </p:seq>
            <p:audio>
              <p:cMediaNode>
                <p:cTn id="34" fill="hold" display="0">
                  <p:stCondLst>
                    <p:cond delay="indefinite"/>
                  </p:stCondLst>
                  <p:endCondLst>
                    <p:cond evt="onNext" delay="0">
                      <p:tgtEl>
                        <p:sldTgt/>
                      </p:tgtEl>
                    </p:cond>
                    <p:cond evt="onPrev" delay="0">
                      <p:tgtEl>
                        <p:sldTgt/>
                      </p:tgtEl>
                    </p:cond>
                    <p:cond evt="onStopAudio" delay="0">
                      <p:tgtEl>
                        <p:sldTgt/>
                      </p:tgtEl>
                    </p:cond>
                  </p:endCondLst>
                </p:cTn>
                <p:tgtEl>
                  <p:spTgt spid="49161"/>
                </p:tgtEl>
              </p:cMediaNode>
            </p:audio>
          </p:childTnLst>
        </p:cTn>
      </p:par>
    </p:tnLst>
  </p:timing>
</p:sld>
</file>

<file path=ppt/slides/slide1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1988" name="Rectangle 4"/>
          <p:cNvSpPr>
            <a:spLocks noGrp="1" noChangeArrowheads="1"/>
          </p:cNvSpPr>
          <p:nvPr>
            <p:ph type="title"/>
          </p:nvPr>
        </p:nvSpPr>
        <p:spPr/>
        <p:txBody>
          <a:bodyPr/>
          <a:lstStyle/>
          <a:p>
            <a:pPr algn="ctr" eaLnBrk="1" hangingPunct="1">
              <a:defRPr/>
            </a:pPr>
            <a:r>
              <a:rPr lang="en-US" sz="4800" b="1" smtClean="0">
                <a:solidFill>
                  <a:srgbClr val="FF0000"/>
                </a:solidFill>
                <a:effectLst>
                  <a:outerShdw blurRad="38100" dist="38100" dir="2700000" algn="tl">
                    <a:srgbClr val="C0C0C0"/>
                  </a:outerShdw>
                </a:effectLst>
              </a:rPr>
              <a:t>QUESTIONS?</a:t>
            </a:r>
          </a:p>
        </p:txBody>
      </p:sp>
      <p:pic>
        <p:nvPicPr>
          <p:cNvPr id="134147" name="Picture 5" descr="j0284095"/>
          <p:cNvPicPr>
            <a:picLocks noChangeAspect="1" noChangeArrowheads="1" noCrop="1"/>
          </p:cNvPicPr>
          <p:nvPr/>
        </p:nvPicPr>
        <p:blipFill>
          <a:blip r:embed="rId2"/>
          <a:srcRect/>
          <a:stretch>
            <a:fillRect/>
          </a:stretch>
        </p:blipFill>
        <p:spPr bwMode="auto">
          <a:xfrm>
            <a:off x="3352800" y="1600200"/>
            <a:ext cx="2392363" cy="361473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135170" name="Text Box 2"/>
          <p:cNvSpPr txBox="1">
            <a:spLocks noChangeArrowheads="1"/>
          </p:cNvSpPr>
          <p:nvPr/>
        </p:nvSpPr>
        <p:spPr bwMode="auto">
          <a:xfrm>
            <a:off x="533400" y="0"/>
            <a:ext cx="9144000" cy="366713"/>
          </a:xfrm>
          <a:prstGeom prst="rect">
            <a:avLst/>
          </a:prstGeom>
          <a:noFill/>
          <a:ln w="9525">
            <a:noFill/>
            <a:miter lim="800000"/>
            <a:headEnd/>
            <a:tailEnd/>
          </a:ln>
        </p:spPr>
        <p:txBody>
          <a:bodyPr>
            <a:spAutoFit/>
          </a:bodyPr>
          <a:lstStyle/>
          <a:p>
            <a:pPr algn="ctr"/>
            <a:r>
              <a:rPr lang="en-US">
                <a:solidFill>
                  <a:srgbClr val="FFFFCC"/>
                </a:solidFill>
              </a:rPr>
              <a:t>Examples: Reflection with Two-column/Cornell Notes</a:t>
            </a:r>
          </a:p>
        </p:txBody>
      </p:sp>
      <p:grpSp>
        <p:nvGrpSpPr>
          <p:cNvPr id="2" name="Group 3"/>
          <p:cNvGrpSpPr>
            <a:grpSpLocks/>
          </p:cNvGrpSpPr>
          <p:nvPr/>
        </p:nvGrpSpPr>
        <p:grpSpPr bwMode="auto">
          <a:xfrm>
            <a:off x="0" y="304800"/>
            <a:ext cx="9677400" cy="6553200"/>
            <a:chOff x="0" y="192"/>
            <a:chExt cx="6096" cy="4128"/>
          </a:xfrm>
        </p:grpSpPr>
        <p:sp>
          <p:nvSpPr>
            <p:cNvPr id="135172" name="Rectangle 4"/>
            <p:cNvSpPr>
              <a:spLocks noChangeArrowheads="1"/>
            </p:cNvSpPr>
            <p:nvPr/>
          </p:nvSpPr>
          <p:spPr bwMode="auto">
            <a:xfrm>
              <a:off x="1632" y="192"/>
              <a:ext cx="3168" cy="4128"/>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135173" name="Line 5"/>
            <p:cNvSpPr>
              <a:spLocks noChangeShapeType="1"/>
            </p:cNvSpPr>
            <p:nvPr/>
          </p:nvSpPr>
          <p:spPr bwMode="auto">
            <a:xfrm>
              <a:off x="2448" y="624"/>
              <a:ext cx="0" cy="2976"/>
            </a:xfrm>
            <a:prstGeom prst="line">
              <a:avLst/>
            </a:prstGeom>
            <a:noFill/>
            <a:ln w="9525">
              <a:solidFill>
                <a:schemeClr val="tx1"/>
              </a:solidFill>
              <a:round/>
              <a:headEnd/>
              <a:tailEnd/>
            </a:ln>
          </p:spPr>
          <p:txBody>
            <a:bodyPr/>
            <a:lstStyle/>
            <a:p>
              <a:endParaRPr lang="en-US"/>
            </a:p>
          </p:txBody>
        </p:sp>
        <p:sp>
          <p:nvSpPr>
            <p:cNvPr id="135174" name="Rectangle 6"/>
            <p:cNvSpPr>
              <a:spLocks noChangeArrowheads="1"/>
            </p:cNvSpPr>
            <p:nvPr/>
          </p:nvSpPr>
          <p:spPr bwMode="auto">
            <a:xfrm>
              <a:off x="1632" y="3600"/>
              <a:ext cx="3168" cy="72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135175" name="Text Box 7"/>
            <p:cNvSpPr txBox="1">
              <a:spLocks noChangeArrowheads="1"/>
            </p:cNvSpPr>
            <p:nvPr/>
          </p:nvSpPr>
          <p:spPr bwMode="auto">
            <a:xfrm>
              <a:off x="1632" y="192"/>
              <a:ext cx="3120" cy="352"/>
            </a:xfrm>
            <a:prstGeom prst="rect">
              <a:avLst/>
            </a:prstGeom>
            <a:noFill/>
            <a:ln w="9525">
              <a:solidFill>
                <a:srgbClr val="FF0000"/>
              </a:solidFill>
              <a:miter lim="800000"/>
              <a:headEnd/>
              <a:tailEnd/>
            </a:ln>
          </p:spPr>
          <p:txBody>
            <a:bodyPr>
              <a:spAutoFit/>
            </a:bodyPr>
            <a:lstStyle/>
            <a:p>
              <a:r>
                <a:rPr lang="en-US" sz="1200"/>
                <a:t>Name_____________________   Subject:______________________</a:t>
              </a:r>
            </a:p>
            <a:p>
              <a:r>
                <a:rPr lang="en-US" sz="1200"/>
                <a:t>Date:		            Topic:_______________________ </a:t>
              </a:r>
            </a:p>
          </p:txBody>
        </p:sp>
        <p:sp>
          <p:nvSpPr>
            <p:cNvPr id="135176" name="Line 8"/>
            <p:cNvSpPr>
              <a:spLocks noChangeShapeType="1"/>
            </p:cNvSpPr>
            <p:nvPr/>
          </p:nvSpPr>
          <p:spPr bwMode="auto">
            <a:xfrm>
              <a:off x="1632" y="624"/>
              <a:ext cx="3168" cy="0"/>
            </a:xfrm>
            <a:prstGeom prst="line">
              <a:avLst/>
            </a:prstGeom>
            <a:noFill/>
            <a:ln w="9525">
              <a:solidFill>
                <a:schemeClr val="tx1"/>
              </a:solidFill>
              <a:round/>
              <a:headEnd/>
              <a:tailEnd/>
            </a:ln>
          </p:spPr>
          <p:txBody>
            <a:bodyPr/>
            <a:lstStyle/>
            <a:p>
              <a:endParaRPr lang="en-US"/>
            </a:p>
          </p:txBody>
        </p:sp>
        <p:grpSp>
          <p:nvGrpSpPr>
            <p:cNvPr id="135177" name="Group 9"/>
            <p:cNvGrpSpPr>
              <a:grpSpLocks/>
            </p:cNvGrpSpPr>
            <p:nvPr/>
          </p:nvGrpSpPr>
          <p:grpSpPr bwMode="auto">
            <a:xfrm>
              <a:off x="2448" y="768"/>
              <a:ext cx="2352" cy="432"/>
              <a:chOff x="2112" y="768"/>
              <a:chExt cx="2352" cy="432"/>
            </a:xfrm>
          </p:grpSpPr>
          <p:sp>
            <p:nvSpPr>
              <p:cNvPr id="135204" name="Line 10"/>
              <p:cNvSpPr>
                <a:spLocks noChangeShapeType="1"/>
              </p:cNvSpPr>
              <p:nvPr/>
            </p:nvSpPr>
            <p:spPr bwMode="auto">
              <a:xfrm>
                <a:off x="2112" y="768"/>
                <a:ext cx="2352" cy="0"/>
              </a:xfrm>
              <a:prstGeom prst="line">
                <a:avLst/>
              </a:prstGeom>
              <a:noFill/>
              <a:ln w="9525">
                <a:solidFill>
                  <a:schemeClr val="tx1"/>
                </a:solidFill>
                <a:round/>
                <a:headEnd/>
                <a:tailEnd/>
              </a:ln>
            </p:spPr>
            <p:txBody>
              <a:bodyPr/>
              <a:lstStyle/>
              <a:p>
                <a:endParaRPr lang="en-US"/>
              </a:p>
            </p:txBody>
          </p:sp>
          <p:sp>
            <p:nvSpPr>
              <p:cNvPr id="135205" name="Line 11"/>
              <p:cNvSpPr>
                <a:spLocks noChangeShapeType="1"/>
              </p:cNvSpPr>
              <p:nvPr/>
            </p:nvSpPr>
            <p:spPr bwMode="auto">
              <a:xfrm>
                <a:off x="2112" y="912"/>
                <a:ext cx="2352" cy="0"/>
              </a:xfrm>
              <a:prstGeom prst="line">
                <a:avLst/>
              </a:prstGeom>
              <a:noFill/>
              <a:ln w="9525">
                <a:solidFill>
                  <a:schemeClr val="tx1"/>
                </a:solidFill>
                <a:round/>
                <a:headEnd/>
                <a:tailEnd/>
              </a:ln>
            </p:spPr>
            <p:txBody>
              <a:bodyPr/>
              <a:lstStyle/>
              <a:p>
                <a:endParaRPr lang="en-US"/>
              </a:p>
            </p:txBody>
          </p:sp>
          <p:sp>
            <p:nvSpPr>
              <p:cNvPr id="135206" name="Line 12"/>
              <p:cNvSpPr>
                <a:spLocks noChangeShapeType="1"/>
              </p:cNvSpPr>
              <p:nvPr/>
            </p:nvSpPr>
            <p:spPr bwMode="auto">
              <a:xfrm>
                <a:off x="2112" y="1056"/>
                <a:ext cx="2352" cy="0"/>
              </a:xfrm>
              <a:prstGeom prst="line">
                <a:avLst/>
              </a:prstGeom>
              <a:noFill/>
              <a:ln w="9525">
                <a:solidFill>
                  <a:schemeClr val="tx1"/>
                </a:solidFill>
                <a:round/>
                <a:headEnd/>
                <a:tailEnd/>
              </a:ln>
            </p:spPr>
            <p:txBody>
              <a:bodyPr/>
              <a:lstStyle/>
              <a:p>
                <a:endParaRPr lang="en-US"/>
              </a:p>
            </p:txBody>
          </p:sp>
          <p:sp>
            <p:nvSpPr>
              <p:cNvPr id="135207" name="Line 13"/>
              <p:cNvSpPr>
                <a:spLocks noChangeShapeType="1"/>
              </p:cNvSpPr>
              <p:nvPr/>
            </p:nvSpPr>
            <p:spPr bwMode="auto">
              <a:xfrm>
                <a:off x="2112" y="1200"/>
                <a:ext cx="2352" cy="0"/>
              </a:xfrm>
              <a:prstGeom prst="line">
                <a:avLst/>
              </a:prstGeom>
              <a:noFill/>
              <a:ln w="9525">
                <a:solidFill>
                  <a:schemeClr val="tx1"/>
                </a:solidFill>
                <a:round/>
                <a:headEnd/>
                <a:tailEnd/>
              </a:ln>
            </p:spPr>
            <p:txBody>
              <a:bodyPr/>
              <a:lstStyle/>
              <a:p>
                <a:endParaRPr lang="en-US"/>
              </a:p>
            </p:txBody>
          </p:sp>
        </p:grpSp>
        <p:grpSp>
          <p:nvGrpSpPr>
            <p:cNvPr id="135178" name="Group 14"/>
            <p:cNvGrpSpPr>
              <a:grpSpLocks/>
            </p:cNvGrpSpPr>
            <p:nvPr/>
          </p:nvGrpSpPr>
          <p:grpSpPr bwMode="auto">
            <a:xfrm>
              <a:off x="2448" y="1344"/>
              <a:ext cx="2352" cy="1008"/>
              <a:chOff x="2112" y="1344"/>
              <a:chExt cx="2352" cy="1008"/>
            </a:xfrm>
          </p:grpSpPr>
          <p:grpSp>
            <p:nvGrpSpPr>
              <p:cNvPr id="135194" name="Group 15"/>
              <p:cNvGrpSpPr>
                <a:grpSpLocks/>
              </p:cNvGrpSpPr>
              <p:nvPr/>
            </p:nvGrpSpPr>
            <p:grpSpPr bwMode="auto">
              <a:xfrm>
                <a:off x="2112" y="1344"/>
                <a:ext cx="2352" cy="432"/>
                <a:chOff x="2112" y="768"/>
                <a:chExt cx="2352" cy="432"/>
              </a:xfrm>
            </p:grpSpPr>
            <p:sp>
              <p:nvSpPr>
                <p:cNvPr id="135200" name="Line 16"/>
                <p:cNvSpPr>
                  <a:spLocks noChangeShapeType="1"/>
                </p:cNvSpPr>
                <p:nvPr/>
              </p:nvSpPr>
              <p:spPr bwMode="auto">
                <a:xfrm>
                  <a:off x="2112" y="768"/>
                  <a:ext cx="2352" cy="0"/>
                </a:xfrm>
                <a:prstGeom prst="line">
                  <a:avLst/>
                </a:prstGeom>
                <a:noFill/>
                <a:ln w="9525">
                  <a:solidFill>
                    <a:schemeClr val="tx1"/>
                  </a:solidFill>
                  <a:round/>
                  <a:headEnd/>
                  <a:tailEnd/>
                </a:ln>
              </p:spPr>
              <p:txBody>
                <a:bodyPr/>
                <a:lstStyle/>
                <a:p>
                  <a:endParaRPr lang="en-US"/>
                </a:p>
              </p:txBody>
            </p:sp>
            <p:sp>
              <p:nvSpPr>
                <p:cNvPr id="135201" name="Line 17"/>
                <p:cNvSpPr>
                  <a:spLocks noChangeShapeType="1"/>
                </p:cNvSpPr>
                <p:nvPr/>
              </p:nvSpPr>
              <p:spPr bwMode="auto">
                <a:xfrm>
                  <a:off x="2112" y="912"/>
                  <a:ext cx="2352" cy="0"/>
                </a:xfrm>
                <a:prstGeom prst="line">
                  <a:avLst/>
                </a:prstGeom>
                <a:noFill/>
                <a:ln w="9525">
                  <a:solidFill>
                    <a:schemeClr val="tx1"/>
                  </a:solidFill>
                  <a:round/>
                  <a:headEnd/>
                  <a:tailEnd/>
                </a:ln>
              </p:spPr>
              <p:txBody>
                <a:bodyPr/>
                <a:lstStyle/>
                <a:p>
                  <a:endParaRPr lang="en-US"/>
                </a:p>
              </p:txBody>
            </p:sp>
            <p:sp>
              <p:nvSpPr>
                <p:cNvPr id="135202" name="Line 18"/>
                <p:cNvSpPr>
                  <a:spLocks noChangeShapeType="1"/>
                </p:cNvSpPr>
                <p:nvPr/>
              </p:nvSpPr>
              <p:spPr bwMode="auto">
                <a:xfrm>
                  <a:off x="2112" y="1056"/>
                  <a:ext cx="2352" cy="0"/>
                </a:xfrm>
                <a:prstGeom prst="line">
                  <a:avLst/>
                </a:prstGeom>
                <a:noFill/>
                <a:ln w="9525">
                  <a:solidFill>
                    <a:schemeClr val="tx1"/>
                  </a:solidFill>
                  <a:round/>
                  <a:headEnd/>
                  <a:tailEnd/>
                </a:ln>
              </p:spPr>
              <p:txBody>
                <a:bodyPr/>
                <a:lstStyle/>
                <a:p>
                  <a:endParaRPr lang="en-US"/>
                </a:p>
              </p:txBody>
            </p:sp>
            <p:sp>
              <p:nvSpPr>
                <p:cNvPr id="135203" name="Line 19"/>
                <p:cNvSpPr>
                  <a:spLocks noChangeShapeType="1"/>
                </p:cNvSpPr>
                <p:nvPr/>
              </p:nvSpPr>
              <p:spPr bwMode="auto">
                <a:xfrm>
                  <a:off x="2112" y="1200"/>
                  <a:ext cx="2352" cy="0"/>
                </a:xfrm>
                <a:prstGeom prst="line">
                  <a:avLst/>
                </a:prstGeom>
                <a:noFill/>
                <a:ln w="9525">
                  <a:solidFill>
                    <a:schemeClr val="tx1"/>
                  </a:solidFill>
                  <a:round/>
                  <a:headEnd/>
                  <a:tailEnd/>
                </a:ln>
              </p:spPr>
              <p:txBody>
                <a:bodyPr/>
                <a:lstStyle/>
                <a:p>
                  <a:endParaRPr lang="en-US"/>
                </a:p>
              </p:txBody>
            </p:sp>
          </p:grpSp>
          <p:grpSp>
            <p:nvGrpSpPr>
              <p:cNvPr id="135195" name="Group 20"/>
              <p:cNvGrpSpPr>
                <a:grpSpLocks/>
              </p:cNvGrpSpPr>
              <p:nvPr/>
            </p:nvGrpSpPr>
            <p:grpSpPr bwMode="auto">
              <a:xfrm>
                <a:off x="2112" y="1920"/>
                <a:ext cx="2352" cy="432"/>
                <a:chOff x="2112" y="768"/>
                <a:chExt cx="2352" cy="432"/>
              </a:xfrm>
            </p:grpSpPr>
            <p:sp>
              <p:nvSpPr>
                <p:cNvPr id="135196" name="Line 21"/>
                <p:cNvSpPr>
                  <a:spLocks noChangeShapeType="1"/>
                </p:cNvSpPr>
                <p:nvPr/>
              </p:nvSpPr>
              <p:spPr bwMode="auto">
                <a:xfrm>
                  <a:off x="2112" y="768"/>
                  <a:ext cx="2352" cy="0"/>
                </a:xfrm>
                <a:prstGeom prst="line">
                  <a:avLst/>
                </a:prstGeom>
                <a:noFill/>
                <a:ln w="9525">
                  <a:solidFill>
                    <a:schemeClr val="tx1"/>
                  </a:solidFill>
                  <a:round/>
                  <a:headEnd/>
                  <a:tailEnd/>
                </a:ln>
              </p:spPr>
              <p:txBody>
                <a:bodyPr/>
                <a:lstStyle/>
                <a:p>
                  <a:endParaRPr lang="en-US"/>
                </a:p>
              </p:txBody>
            </p:sp>
            <p:sp>
              <p:nvSpPr>
                <p:cNvPr id="135197" name="Line 22"/>
                <p:cNvSpPr>
                  <a:spLocks noChangeShapeType="1"/>
                </p:cNvSpPr>
                <p:nvPr/>
              </p:nvSpPr>
              <p:spPr bwMode="auto">
                <a:xfrm>
                  <a:off x="2112" y="912"/>
                  <a:ext cx="2352" cy="0"/>
                </a:xfrm>
                <a:prstGeom prst="line">
                  <a:avLst/>
                </a:prstGeom>
                <a:noFill/>
                <a:ln w="9525">
                  <a:solidFill>
                    <a:schemeClr val="tx1"/>
                  </a:solidFill>
                  <a:round/>
                  <a:headEnd/>
                  <a:tailEnd/>
                </a:ln>
              </p:spPr>
              <p:txBody>
                <a:bodyPr/>
                <a:lstStyle/>
                <a:p>
                  <a:endParaRPr lang="en-US"/>
                </a:p>
              </p:txBody>
            </p:sp>
            <p:sp>
              <p:nvSpPr>
                <p:cNvPr id="135198" name="Line 23"/>
                <p:cNvSpPr>
                  <a:spLocks noChangeShapeType="1"/>
                </p:cNvSpPr>
                <p:nvPr/>
              </p:nvSpPr>
              <p:spPr bwMode="auto">
                <a:xfrm>
                  <a:off x="2112" y="1056"/>
                  <a:ext cx="2352" cy="0"/>
                </a:xfrm>
                <a:prstGeom prst="line">
                  <a:avLst/>
                </a:prstGeom>
                <a:noFill/>
                <a:ln w="9525">
                  <a:solidFill>
                    <a:schemeClr val="tx1"/>
                  </a:solidFill>
                  <a:round/>
                  <a:headEnd/>
                  <a:tailEnd/>
                </a:ln>
              </p:spPr>
              <p:txBody>
                <a:bodyPr/>
                <a:lstStyle/>
                <a:p>
                  <a:endParaRPr lang="en-US"/>
                </a:p>
              </p:txBody>
            </p:sp>
            <p:sp>
              <p:nvSpPr>
                <p:cNvPr id="135199" name="Line 24"/>
                <p:cNvSpPr>
                  <a:spLocks noChangeShapeType="1"/>
                </p:cNvSpPr>
                <p:nvPr/>
              </p:nvSpPr>
              <p:spPr bwMode="auto">
                <a:xfrm>
                  <a:off x="2112" y="1200"/>
                  <a:ext cx="2352" cy="0"/>
                </a:xfrm>
                <a:prstGeom prst="line">
                  <a:avLst/>
                </a:prstGeom>
                <a:noFill/>
                <a:ln w="9525">
                  <a:solidFill>
                    <a:schemeClr val="tx1"/>
                  </a:solidFill>
                  <a:round/>
                  <a:headEnd/>
                  <a:tailEnd/>
                </a:ln>
              </p:spPr>
              <p:txBody>
                <a:bodyPr/>
                <a:lstStyle/>
                <a:p>
                  <a:endParaRPr lang="en-US"/>
                </a:p>
              </p:txBody>
            </p:sp>
          </p:grpSp>
        </p:grpSp>
        <p:grpSp>
          <p:nvGrpSpPr>
            <p:cNvPr id="135179" name="Group 25"/>
            <p:cNvGrpSpPr>
              <a:grpSpLocks/>
            </p:cNvGrpSpPr>
            <p:nvPr/>
          </p:nvGrpSpPr>
          <p:grpSpPr bwMode="auto">
            <a:xfrm>
              <a:off x="2448" y="2496"/>
              <a:ext cx="2352" cy="1008"/>
              <a:chOff x="2112" y="1344"/>
              <a:chExt cx="2352" cy="1008"/>
            </a:xfrm>
          </p:grpSpPr>
          <p:grpSp>
            <p:nvGrpSpPr>
              <p:cNvPr id="135184" name="Group 26"/>
              <p:cNvGrpSpPr>
                <a:grpSpLocks/>
              </p:cNvGrpSpPr>
              <p:nvPr/>
            </p:nvGrpSpPr>
            <p:grpSpPr bwMode="auto">
              <a:xfrm>
                <a:off x="2112" y="1344"/>
                <a:ext cx="2352" cy="432"/>
                <a:chOff x="2112" y="768"/>
                <a:chExt cx="2352" cy="432"/>
              </a:xfrm>
            </p:grpSpPr>
            <p:sp>
              <p:nvSpPr>
                <p:cNvPr id="135190" name="Line 27"/>
                <p:cNvSpPr>
                  <a:spLocks noChangeShapeType="1"/>
                </p:cNvSpPr>
                <p:nvPr/>
              </p:nvSpPr>
              <p:spPr bwMode="auto">
                <a:xfrm>
                  <a:off x="2112" y="768"/>
                  <a:ext cx="2352" cy="0"/>
                </a:xfrm>
                <a:prstGeom prst="line">
                  <a:avLst/>
                </a:prstGeom>
                <a:noFill/>
                <a:ln w="9525">
                  <a:solidFill>
                    <a:schemeClr val="tx1"/>
                  </a:solidFill>
                  <a:round/>
                  <a:headEnd/>
                  <a:tailEnd/>
                </a:ln>
              </p:spPr>
              <p:txBody>
                <a:bodyPr/>
                <a:lstStyle/>
                <a:p>
                  <a:endParaRPr lang="en-US"/>
                </a:p>
              </p:txBody>
            </p:sp>
            <p:sp>
              <p:nvSpPr>
                <p:cNvPr id="135191" name="Line 28"/>
                <p:cNvSpPr>
                  <a:spLocks noChangeShapeType="1"/>
                </p:cNvSpPr>
                <p:nvPr/>
              </p:nvSpPr>
              <p:spPr bwMode="auto">
                <a:xfrm>
                  <a:off x="2112" y="912"/>
                  <a:ext cx="2352" cy="0"/>
                </a:xfrm>
                <a:prstGeom prst="line">
                  <a:avLst/>
                </a:prstGeom>
                <a:noFill/>
                <a:ln w="9525">
                  <a:solidFill>
                    <a:schemeClr val="tx1"/>
                  </a:solidFill>
                  <a:round/>
                  <a:headEnd/>
                  <a:tailEnd/>
                </a:ln>
              </p:spPr>
              <p:txBody>
                <a:bodyPr/>
                <a:lstStyle/>
                <a:p>
                  <a:endParaRPr lang="en-US"/>
                </a:p>
              </p:txBody>
            </p:sp>
            <p:sp>
              <p:nvSpPr>
                <p:cNvPr id="135192" name="Line 29"/>
                <p:cNvSpPr>
                  <a:spLocks noChangeShapeType="1"/>
                </p:cNvSpPr>
                <p:nvPr/>
              </p:nvSpPr>
              <p:spPr bwMode="auto">
                <a:xfrm>
                  <a:off x="2112" y="1056"/>
                  <a:ext cx="2352" cy="0"/>
                </a:xfrm>
                <a:prstGeom prst="line">
                  <a:avLst/>
                </a:prstGeom>
                <a:noFill/>
                <a:ln w="9525">
                  <a:solidFill>
                    <a:schemeClr val="tx1"/>
                  </a:solidFill>
                  <a:round/>
                  <a:headEnd/>
                  <a:tailEnd/>
                </a:ln>
              </p:spPr>
              <p:txBody>
                <a:bodyPr/>
                <a:lstStyle/>
                <a:p>
                  <a:endParaRPr lang="en-US"/>
                </a:p>
              </p:txBody>
            </p:sp>
            <p:sp>
              <p:nvSpPr>
                <p:cNvPr id="135193" name="Line 30"/>
                <p:cNvSpPr>
                  <a:spLocks noChangeShapeType="1"/>
                </p:cNvSpPr>
                <p:nvPr/>
              </p:nvSpPr>
              <p:spPr bwMode="auto">
                <a:xfrm>
                  <a:off x="2112" y="1200"/>
                  <a:ext cx="2352" cy="0"/>
                </a:xfrm>
                <a:prstGeom prst="line">
                  <a:avLst/>
                </a:prstGeom>
                <a:noFill/>
                <a:ln w="9525">
                  <a:solidFill>
                    <a:schemeClr val="tx1"/>
                  </a:solidFill>
                  <a:round/>
                  <a:headEnd/>
                  <a:tailEnd/>
                </a:ln>
              </p:spPr>
              <p:txBody>
                <a:bodyPr/>
                <a:lstStyle/>
                <a:p>
                  <a:endParaRPr lang="en-US"/>
                </a:p>
              </p:txBody>
            </p:sp>
          </p:grpSp>
          <p:grpSp>
            <p:nvGrpSpPr>
              <p:cNvPr id="135185" name="Group 31"/>
              <p:cNvGrpSpPr>
                <a:grpSpLocks/>
              </p:cNvGrpSpPr>
              <p:nvPr/>
            </p:nvGrpSpPr>
            <p:grpSpPr bwMode="auto">
              <a:xfrm>
                <a:off x="2112" y="1920"/>
                <a:ext cx="2352" cy="432"/>
                <a:chOff x="2112" y="768"/>
                <a:chExt cx="2352" cy="432"/>
              </a:xfrm>
            </p:grpSpPr>
            <p:sp>
              <p:nvSpPr>
                <p:cNvPr id="135186" name="Line 32"/>
                <p:cNvSpPr>
                  <a:spLocks noChangeShapeType="1"/>
                </p:cNvSpPr>
                <p:nvPr/>
              </p:nvSpPr>
              <p:spPr bwMode="auto">
                <a:xfrm>
                  <a:off x="2112" y="768"/>
                  <a:ext cx="2352" cy="0"/>
                </a:xfrm>
                <a:prstGeom prst="line">
                  <a:avLst/>
                </a:prstGeom>
                <a:noFill/>
                <a:ln w="9525">
                  <a:solidFill>
                    <a:schemeClr val="tx1"/>
                  </a:solidFill>
                  <a:round/>
                  <a:headEnd/>
                  <a:tailEnd/>
                </a:ln>
              </p:spPr>
              <p:txBody>
                <a:bodyPr/>
                <a:lstStyle/>
                <a:p>
                  <a:endParaRPr lang="en-US"/>
                </a:p>
              </p:txBody>
            </p:sp>
            <p:sp>
              <p:nvSpPr>
                <p:cNvPr id="135187" name="Line 33"/>
                <p:cNvSpPr>
                  <a:spLocks noChangeShapeType="1"/>
                </p:cNvSpPr>
                <p:nvPr/>
              </p:nvSpPr>
              <p:spPr bwMode="auto">
                <a:xfrm>
                  <a:off x="2112" y="912"/>
                  <a:ext cx="2352" cy="0"/>
                </a:xfrm>
                <a:prstGeom prst="line">
                  <a:avLst/>
                </a:prstGeom>
                <a:noFill/>
                <a:ln w="9525">
                  <a:solidFill>
                    <a:schemeClr val="tx1"/>
                  </a:solidFill>
                  <a:round/>
                  <a:headEnd/>
                  <a:tailEnd/>
                </a:ln>
              </p:spPr>
              <p:txBody>
                <a:bodyPr/>
                <a:lstStyle/>
                <a:p>
                  <a:endParaRPr lang="en-US"/>
                </a:p>
              </p:txBody>
            </p:sp>
            <p:sp>
              <p:nvSpPr>
                <p:cNvPr id="135188" name="Line 34"/>
                <p:cNvSpPr>
                  <a:spLocks noChangeShapeType="1"/>
                </p:cNvSpPr>
                <p:nvPr/>
              </p:nvSpPr>
              <p:spPr bwMode="auto">
                <a:xfrm>
                  <a:off x="2112" y="1056"/>
                  <a:ext cx="2352" cy="0"/>
                </a:xfrm>
                <a:prstGeom prst="line">
                  <a:avLst/>
                </a:prstGeom>
                <a:noFill/>
                <a:ln w="9525">
                  <a:solidFill>
                    <a:schemeClr val="tx1"/>
                  </a:solidFill>
                  <a:round/>
                  <a:headEnd/>
                  <a:tailEnd/>
                </a:ln>
              </p:spPr>
              <p:txBody>
                <a:bodyPr/>
                <a:lstStyle/>
                <a:p>
                  <a:endParaRPr lang="en-US"/>
                </a:p>
              </p:txBody>
            </p:sp>
            <p:sp>
              <p:nvSpPr>
                <p:cNvPr id="135189" name="Line 35"/>
                <p:cNvSpPr>
                  <a:spLocks noChangeShapeType="1"/>
                </p:cNvSpPr>
                <p:nvPr/>
              </p:nvSpPr>
              <p:spPr bwMode="auto">
                <a:xfrm>
                  <a:off x="2112" y="1200"/>
                  <a:ext cx="2352" cy="0"/>
                </a:xfrm>
                <a:prstGeom prst="line">
                  <a:avLst/>
                </a:prstGeom>
                <a:noFill/>
                <a:ln w="9525">
                  <a:solidFill>
                    <a:schemeClr val="tx1"/>
                  </a:solidFill>
                  <a:round/>
                  <a:headEnd/>
                  <a:tailEnd/>
                </a:ln>
              </p:spPr>
              <p:txBody>
                <a:bodyPr/>
                <a:lstStyle/>
                <a:p>
                  <a:endParaRPr lang="en-US"/>
                </a:p>
              </p:txBody>
            </p:sp>
          </p:grpSp>
        </p:grpSp>
        <p:sp>
          <p:nvSpPr>
            <p:cNvPr id="135180" name="Text Box 36"/>
            <p:cNvSpPr txBox="1">
              <a:spLocks noChangeArrowheads="1"/>
            </p:cNvSpPr>
            <p:nvPr/>
          </p:nvSpPr>
          <p:spPr bwMode="auto">
            <a:xfrm>
              <a:off x="5040" y="1104"/>
              <a:ext cx="1056" cy="231"/>
            </a:xfrm>
            <a:prstGeom prst="rect">
              <a:avLst/>
            </a:prstGeom>
            <a:noFill/>
            <a:ln w="9525">
              <a:noFill/>
              <a:miter lim="800000"/>
              <a:headEnd/>
              <a:tailEnd/>
            </a:ln>
          </p:spPr>
          <p:txBody>
            <a:bodyPr>
              <a:spAutoFit/>
            </a:bodyPr>
            <a:lstStyle/>
            <a:p>
              <a:r>
                <a:rPr lang="en-US">
                  <a:solidFill>
                    <a:schemeClr val="bg1"/>
                  </a:solidFill>
                </a:rPr>
                <a:t>Notes</a:t>
              </a:r>
            </a:p>
          </p:txBody>
        </p:sp>
        <p:sp>
          <p:nvSpPr>
            <p:cNvPr id="135181" name="Text Box 37"/>
            <p:cNvSpPr txBox="1">
              <a:spLocks noChangeArrowheads="1"/>
            </p:cNvSpPr>
            <p:nvPr/>
          </p:nvSpPr>
          <p:spPr bwMode="auto">
            <a:xfrm>
              <a:off x="0" y="1056"/>
              <a:ext cx="1680" cy="1617"/>
            </a:xfrm>
            <a:prstGeom prst="rect">
              <a:avLst/>
            </a:prstGeom>
            <a:noFill/>
            <a:ln w="9525">
              <a:noFill/>
              <a:miter lim="800000"/>
              <a:headEnd/>
              <a:tailEnd/>
            </a:ln>
          </p:spPr>
          <p:txBody>
            <a:bodyPr>
              <a:spAutoFit/>
            </a:bodyPr>
            <a:lstStyle/>
            <a:p>
              <a:pPr marL="174625" indent="-174625"/>
              <a:r>
                <a:rPr lang="en-US">
                  <a:solidFill>
                    <a:schemeClr val="bg1"/>
                  </a:solidFill>
                </a:rPr>
                <a:t>Reflecting/Processing</a:t>
              </a:r>
            </a:p>
            <a:p>
              <a:pPr marL="174625" indent="-174625">
                <a:buFontTx/>
                <a:buChar char="•"/>
              </a:pPr>
              <a:r>
                <a:rPr lang="en-US">
                  <a:solidFill>
                    <a:schemeClr val="bg1"/>
                  </a:solidFill>
                </a:rPr>
                <a:t>Questions– literal and inferential</a:t>
              </a:r>
            </a:p>
            <a:p>
              <a:pPr marL="174625" indent="-174625">
                <a:buFontTx/>
                <a:buChar char="•"/>
              </a:pPr>
              <a:r>
                <a:rPr lang="en-US">
                  <a:solidFill>
                    <a:schemeClr val="bg1"/>
                  </a:solidFill>
                </a:rPr>
                <a:t>Nonlinguistic representations</a:t>
              </a:r>
            </a:p>
            <a:p>
              <a:pPr marL="174625" indent="-174625">
                <a:buFontTx/>
                <a:buChar char="•"/>
              </a:pPr>
              <a:r>
                <a:rPr lang="en-US">
                  <a:solidFill>
                    <a:schemeClr val="bg1"/>
                  </a:solidFill>
                </a:rPr>
                <a:t>Cues</a:t>
              </a:r>
            </a:p>
            <a:p>
              <a:pPr marL="174625" indent="-174625">
                <a:buFontTx/>
                <a:buChar char="•"/>
              </a:pPr>
              <a:r>
                <a:rPr lang="en-US">
                  <a:solidFill>
                    <a:schemeClr val="bg1"/>
                  </a:solidFill>
                </a:rPr>
                <a:t>Reminders/Cautions </a:t>
              </a:r>
            </a:p>
          </p:txBody>
        </p:sp>
        <p:sp>
          <p:nvSpPr>
            <p:cNvPr id="135182" name="Line 38"/>
            <p:cNvSpPr>
              <a:spLocks noChangeShapeType="1"/>
            </p:cNvSpPr>
            <p:nvPr/>
          </p:nvSpPr>
          <p:spPr bwMode="auto">
            <a:xfrm flipV="1">
              <a:off x="1344" y="1632"/>
              <a:ext cx="576" cy="48"/>
            </a:xfrm>
            <a:prstGeom prst="line">
              <a:avLst/>
            </a:prstGeom>
            <a:noFill/>
            <a:ln w="57150">
              <a:solidFill>
                <a:srgbClr val="FF0000"/>
              </a:solidFill>
              <a:round/>
              <a:headEnd/>
              <a:tailEnd type="triangle" w="med" len="med"/>
            </a:ln>
          </p:spPr>
          <p:txBody>
            <a:bodyPr/>
            <a:lstStyle/>
            <a:p>
              <a:endParaRPr lang="en-US"/>
            </a:p>
          </p:txBody>
        </p:sp>
        <p:sp>
          <p:nvSpPr>
            <p:cNvPr id="135183" name="Line 39"/>
            <p:cNvSpPr>
              <a:spLocks noChangeShapeType="1"/>
            </p:cNvSpPr>
            <p:nvPr/>
          </p:nvSpPr>
          <p:spPr bwMode="auto">
            <a:xfrm flipH="1">
              <a:off x="4560" y="1296"/>
              <a:ext cx="528" cy="96"/>
            </a:xfrm>
            <a:prstGeom prst="line">
              <a:avLst/>
            </a:prstGeom>
            <a:noFill/>
            <a:ln w="57150">
              <a:solidFill>
                <a:srgbClr val="FF0000"/>
              </a:solidFill>
              <a:round/>
              <a:headEnd/>
              <a:tailEnd type="triangle" w="med" len="med"/>
            </a:ln>
          </p:spPr>
          <p:txBody>
            <a:bodyP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6.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136194" name="Rectangle 2"/>
          <p:cNvSpPr>
            <a:spLocks noChangeArrowheads="1"/>
          </p:cNvSpPr>
          <p:nvPr/>
        </p:nvSpPr>
        <p:spPr bwMode="auto">
          <a:xfrm>
            <a:off x="0" y="0"/>
            <a:ext cx="9144000" cy="6858000"/>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136195" name="Line 3"/>
          <p:cNvSpPr>
            <a:spLocks noChangeShapeType="1"/>
          </p:cNvSpPr>
          <p:nvPr/>
        </p:nvSpPr>
        <p:spPr bwMode="auto">
          <a:xfrm>
            <a:off x="0" y="6248400"/>
            <a:ext cx="4419600" cy="0"/>
          </a:xfrm>
          <a:prstGeom prst="line">
            <a:avLst/>
          </a:prstGeom>
          <a:noFill/>
          <a:ln w="9525">
            <a:solidFill>
              <a:schemeClr val="accent2"/>
            </a:solidFill>
            <a:round/>
            <a:headEnd/>
            <a:tailEnd/>
          </a:ln>
        </p:spPr>
        <p:txBody>
          <a:bodyPr/>
          <a:lstStyle/>
          <a:p>
            <a:endParaRPr lang="en-US"/>
          </a:p>
        </p:txBody>
      </p:sp>
      <p:sp>
        <p:nvSpPr>
          <p:cNvPr id="136196" name="Text Box 4"/>
          <p:cNvSpPr txBox="1">
            <a:spLocks noChangeArrowheads="1"/>
          </p:cNvSpPr>
          <p:nvPr/>
        </p:nvSpPr>
        <p:spPr bwMode="auto">
          <a:xfrm>
            <a:off x="0" y="6172200"/>
            <a:ext cx="1524000" cy="336550"/>
          </a:xfrm>
          <a:prstGeom prst="rect">
            <a:avLst/>
          </a:prstGeom>
          <a:noFill/>
          <a:ln w="9525">
            <a:noFill/>
            <a:miter lim="800000"/>
            <a:headEnd/>
            <a:tailEnd/>
          </a:ln>
        </p:spPr>
        <p:txBody>
          <a:bodyPr>
            <a:spAutoFit/>
          </a:bodyPr>
          <a:lstStyle/>
          <a:p>
            <a:r>
              <a:rPr lang="en-US" sz="1600" b="1">
                <a:solidFill>
                  <a:schemeClr val="accent2"/>
                </a:solidFill>
                <a:latin typeface="Times New Roman" pitchFamily="18" charset="0"/>
              </a:rPr>
              <a:t>Summary:</a:t>
            </a:r>
          </a:p>
        </p:txBody>
      </p:sp>
      <p:sp>
        <p:nvSpPr>
          <p:cNvPr id="136197" name="Line 5"/>
          <p:cNvSpPr>
            <a:spLocks noChangeShapeType="1"/>
          </p:cNvSpPr>
          <p:nvPr/>
        </p:nvSpPr>
        <p:spPr bwMode="auto">
          <a:xfrm>
            <a:off x="1447800" y="0"/>
            <a:ext cx="76200" cy="6248400"/>
          </a:xfrm>
          <a:prstGeom prst="line">
            <a:avLst/>
          </a:prstGeom>
          <a:noFill/>
          <a:ln w="9525">
            <a:solidFill>
              <a:schemeClr val="accent2"/>
            </a:solidFill>
            <a:round/>
            <a:headEnd/>
            <a:tailEnd/>
          </a:ln>
        </p:spPr>
        <p:txBody>
          <a:bodyPr/>
          <a:lstStyle/>
          <a:p>
            <a:endParaRPr lang="en-US"/>
          </a:p>
        </p:txBody>
      </p:sp>
      <p:sp>
        <p:nvSpPr>
          <p:cNvPr id="750598" name="Text Box 6"/>
          <p:cNvSpPr txBox="1">
            <a:spLocks noChangeArrowheads="1"/>
          </p:cNvSpPr>
          <p:nvPr/>
        </p:nvSpPr>
        <p:spPr bwMode="auto">
          <a:xfrm>
            <a:off x="1447800" y="0"/>
            <a:ext cx="2971800" cy="5727700"/>
          </a:xfrm>
          <a:prstGeom prst="rect">
            <a:avLst/>
          </a:prstGeom>
          <a:noFill/>
          <a:ln w="9525">
            <a:noFill/>
            <a:miter lim="800000"/>
            <a:headEnd/>
            <a:tailEnd/>
          </a:ln>
        </p:spPr>
        <p:txBody>
          <a:bodyPr>
            <a:spAutoFit/>
          </a:bodyPr>
          <a:lstStyle/>
          <a:p>
            <a:r>
              <a:rPr lang="en-US" b="1">
                <a:solidFill>
                  <a:schemeClr val="accent2"/>
                </a:solidFill>
                <a:latin typeface="Times New Roman" pitchFamily="18" charset="0"/>
              </a:rPr>
              <a:t>Carbohydrate </a:t>
            </a:r>
          </a:p>
          <a:p>
            <a:pPr>
              <a:buFontTx/>
              <a:buChar char="•"/>
            </a:pPr>
            <a:r>
              <a:rPr lang="en-US" b="1">
                <a:solidFill>
                  <a:schemeClr val="accent2"/>
                </a:solidFill>
                <a:latin typeface="Times New Roman" pitchFamily="18" charset="0"/>
              </a:rPr>
              <a:t> eat carbs—blood sugar goes up and pancreas releases insulin</a:t>
            </a:r>
          </a:p>
          <a:p>
            <a:pPr>
              <a:buFontTx/>
              <a:buChar char="•"/>
            </a:pPr>
            <a:r>
              <a:rPr lang="en-US" b="1">
                <a:solidFill>
                  <a:schemeClr val="accent2"/>
                </a:solidFill>
                <a:latin typeface="Times New Roman" pitchFamily="18" charset="0"/>
              </a:rPr>
              <a:t> in Islets of Langehans in pancreas, insulin produced to carry glucose to cells</a:t>
            </a:r>
          </a:p>
          <a:p>
            <a:pPr>
              <a:buFontTx/>
              <a:buChar char="•"/>
            </a:pPr>
            <a:r>
              <a:rPr lang="en-US" b="1">
                <a:solidFill>
                  <a:schemeClr val="accent2"/>
                </a:solidFill>
                <a:latin typeface="Times New Roman" pitchFamily="18" charset="0"/>
              </a:rPr>
              <a:t> once in cells, 3 things can happen</a:t>
            </a:r>
          </a:p>
          <a:p>
            <a:pPr lvl="1"/>
            <a:r>
              <a:rPr lang="en-US" b="1">
                <a:solidFill>
                  <a:schemeClr val="accent2"/>
                </a:solidFill>
                <a:latin typeface="Times New Roman" pitchFamily="18" charset="0"/>
              </a:rPr>
              <a:t>a) energy</a:t>
            </a:r>
          </a:p>
          <a:p>
            <a:pPr lvl="1"/>
            <a:r>
              <a:rPr lang="en-US" b="1">
                <a:solidFill>
                  <a:schemeClr val="accent2"/>
                </a:solidFill>
                <a:latin typeface="Times New Roman" pitchFamily="18" charset="0"/>
              </a:rPr>
              <a:t>b) convert to glycogen and goes to liver and muscles for later</a:t>
            </a:r>
          </a:p>
          <a:p>
            <a:pPr lvl="1"/>
            <a:r>
              <a:rPr lang="en-US" b="1">
                <a:solidFill>
                  <a:schemeClr val="accent2"/>
                </a:solidFill>
                <a:latin typeface="Times New Roman" pitchFamily="18" charset="0"/>
              </a:rPr>
              <a:t>c) or liver can store as fat</a:t>
            </a:r>
          </a:p>
          <a:p>
            <a:pPr>
              <a:buFontTx/>
              <a:buChar char="•"/>
            </a:pPr>
            <a:r>
              <a:rPr lang="en-US" b="1">
                <a:solidFill>
                  <a:schemeClr val="accent2"/>
                </a:solidFill>
                <a:latin typeface="Times New Roman" pitchFamily="18" charset="0"/>
              </a:rPr>
              <a:t> Insulin—fat producing hormone </a:t>
            </a:r>
          </a:p>
        </p:txBody>
      </p:sp>
      <p:sp>
        <p:nvSpPr>
          <p:cNvPr id="136199" name="Line 7"/>
          <p:cNvSpPr>
            <a:spLocks noChangeShapeType="1"/>
          </p:cNvSpPr>
          <p:nvPr/>
        </p:nvSpPr>
        <p:spPr bwMode="auto">
          <a:xfrm>
            <a:off x="4495800" y="0"/>
            <a:ext cx="0" cy="6858000"/>
          </a:xfrm>
          <a:prstGeom prst="line">
            <a:avLst/>
          </a:prstGeom>
          <a:noFill/>
          <a:ln w="76200">
            <a:solidFill>
              <a:schemeClr val="accent2"/>
            </a:solidFill>
            <a:prstDash val="sysDot"/>
            <a:round/>
            <a:headEnd/>
            <a:tailEnd/>
          </a:ln>
        </p:spPr>
        <p:txBody>
          <a:bodyPr/>
          <a:lstStyle/>
          <a:p>
            <a:endParaRPr lang="en-US"/>
          </a:p>
        </p:txBody>
      </p:sp>
      <p:grpSp>
        <p:nvGrpSpPr>
          <p:cNvPr id="2" name="Group 8"/>
          <p:cNvGrpSpPr>
            <a:grpSpLocks/>
          </p:cNvGrpSpPr>
          <p:nvPr/>
        </p:nvGrpSpPr>
        <p:grpSpPr bwMode="auto">
          <a:xfrm>
            <a:off x="0" y="457200"/>
            <a:ext cx="1600200" cy="5137150"/>
            <a:chOff x="0" y="288"/>
            <a:chExt cx="1008" cy="3236"/>
          </a:xfrm>
        </p:grpSpPr>
        <p:grpSp>
          <p:nvGrpSpPr>
            <p:cNvPr id="136208" name="Group 9"/>
            <p:cNvGrpSpPr>
              <a:grpSpLocks/>
            </p:cNvGrpSpPr>
            <p:nvPr/>
          </p:nvGrpSpPr>
          <p:grpSpPr bwMode="auto">
            <a:xfrm>
              <a:off x="0" y="288"/>
              <a:ext cx="1008" cy="3236"/>
              <a:chOff x="0" y="288"/>
              <a:chExt cx="1008" cy="3236"/>
            </a:xfrm>
          </p:grpSpPr>
          <p:sp>
            <p:nvSpPr>
              <p:cNvPr id="136210" name="Text Box 10"/>
              <p:cNvSpPr txBox="1">
                <a:spLocks noChangeArrowheads="1"/>
              </p:cNvSpPr>
              <p:nvPr/>
            </p:nvSpPr>
            <p:spPr bwMode="auto">
              <a:xfrm>
                <a:off x="0" y="288"/>
                <a:ext cx="1008" cy="404"/>
              </a:xfrm>
              <a:prstGeom prst="rect">
                <a:avLst/>
              </a:prstGeom>
              <a:noFill/>
              <a:ln w="9525">
                <a:noFill/>
                <a:miter lim="800000"/>
                <a:headEnd/>
                <a:tailEnd/>
              </a:ln>
            </p:spPr>
            <p:txBody>
              <a:bodyPr>
                <a:spAutoFit/>
              </a:bodyPr>
              <a:lstStyle/>
              <a:p>
                <a:r>
                  <a:rPr lang="en-US">
                    <a:solidFill>
                      <a:schemeClr val="accent2"/>
                    </a:solidFill>
                    <a:latin typeface="Times New Roman" pitchFamily="18" charset="0"/>
                  </a:rPr>
                  <a:t>What do carbs do to blood?</a:t>
                </a:r>
              </a:p>
            </p:txBody>
          </p:sp>
          <p:sp>
            <p:nvSpPr>
              <p:cNvPr id="136211" name="Text Box 11"/>
              <p:cNvSpPr txBox="1">
                <a:spLocks noChangeArrowheads="1"/>
              </p:cNvSpPr>
              <p:nvPr/>
            </p:nvSpPr>
            <p:spPr bwMode="auto">
              <a:xfrm>
                <a:off x="0" y="2256"/>
                <a:ext cx="1008" cy="577"/>
              </a:xfrm>
              <a:prstGeom prst="rect">
                <a:avLst/>
              </a:prstGeom>
              <a:noFill/>
              <a:ln w="9525">
                <a:noFill/>
                <a:miter lim="800000"/>
                <a:headEnd/>
                <a:tailEnd/>
              </a:ln>
            </p:spPr>
            <p:txBody>
              <a:bodyPr>
                <a:spAutoFit/>
              </a:bodyPr>
              <a:lstStyle/>
              <a:p>
                <a:r>
                  <a:rPr lang="en-US">
                    <a:solidFill>
                      <a:schemeClr val="accent2"/>
                    </a:solidFill>
                    <a:latin typeface="Times New Roman" pitchFamily="18" charset="0"/>
                  </a:rPr>
                  <a:t>What does insulin carry to cells?</a:t>
                </a:r>
              </a:p>
            </p:txBody>
          </p:sp>
          <p:sp>
            <p:nvSpPr>
              <p:cNvPr id="136212" name="Text Box 12"/>
              <p:cNvSpPr txBox="1">
                <a:spLocks noChangeArrowheads="1"/>
              </p:cNvSpPr>
              <p:nvPr/>
            </p:nvSpPr>
            <p:spPr bwMode="auto">
              <a:xfrm>
                <a:off x="0" y="1200"/>
                <a:ext cx="1008" cy="404"/>
              </a:xfrm>
              <a:prstGeom prst="rect">
                <a:avLst/>
              </a:prstGeom>
              <a:noFill/>
              <a:ln w="9525">
                <a:noFill/>
                <a:miter lim="800000"/>
                <a:headEnd/>
                <a:tailEnd/>
              </a:ln>
            </p:spPr>
            <p:txBody>
              <a:bodyPr>
                <a:spAutoFit/>
              </a:bodyPr>
              <a:lstStyle/>
              <a:p>
                <a:r>
                  <a:rPr lang="en-US">
                    <a:solidFill>
                      <a:schemeClr val="accent2"/>
                    </a:solidFill>
                    <a:latin typeface="Times New Roman" pitchFamily="18" charset="0"/>
                  </a:rPr>
                  <a:t>What is role of pancreas?</a:t>
                </a:r>
              </a:p>
            </p:txBody>
          </p:sp>
          <p:sp>
            <p:nvSpPr>
              <p:cNvPr id="136213" name="Text Box 13"/>
              <p:cNvSpPr txBox="1">
                <a:spLocks noChangeArrowheads="1"/>
              </p:cNvSpPr>
              <p:nvPr/>
            </p:nvSpPr>
            <p:spPr bwMode="auto">
              <a:xfrm>
                <a:off x="0" y="3120"/>
                <a:ext cx="1008" cy="404"/>
              </a:xfrm>
              <a:prstGeom prst="rect">
                <a:avLst/>
              </a:prstGeom>
              <a:noFill/>
              <a:ln w="9525">
                <a:noFill/>
                <a:miter lim="800000"/>
                <a:headEnd/>
                <a:tailEnd/>
              </a:ln>
            </p:spPr>
            <p:txBody>
              <a:bodyPr>
                <a:spAutoFit/>
              </a:bodyPr>
              <a:lstStyle/>
              <a:p>
                <a:r>
                  <a:rPr lang="en-US">
                    <a:solidFill>
                      <a:schemeClr val="accent2"/>
                    </a:solidFill>
                    <a:latin typeface="Times New Roman" pitchFamily="18" charset="0"/>
                  </a:rPr>
                  <a:t>Effects on body?</a:t>
                </a:r>
              </a:p>
            </p:txBody>
          </p:sp>
        </p:grpSp>
        <p:sp>
          <p:nvSpPr>
            <p:cNvPr id="136209" name="Text Box 14"/>
            <p:cNvSpPr txBox="1">
              <a:spLocks noChangeArrowheads="1"/>
            </p:cNvSpPr>
            <p:nvPr/>
          </p:nvSpPr>
          <p:spPr bwMode="auto">
            <a:xfrm>
              <a:off x="0" y="2256"/>
              <a:ext cx="1008" cy="577"/>
            </a:xfrm>
            <a:prstGeom prst="rect">
              <a:avLst/>
            </a:prstGeom>
            <a:noFill/>
            <a:ln w="9525">
              <a:noFill/>
              <a:miter lim="800000"/>
              <a:headEnd/>
              <a:tailEnd/>
            </a:ln>
          </p:spPr>
          <p:txBody>
            <a:bodyPr>
              <a:spAutoFit/>
            </a:bodyPr>
            <a:lstStyle/>
            <a:p>
              <a:r>
                <a:rPr lang="en-US">
                  <a:solidFill>
                    <a:schemeClr val="accent2"/>
                  </a:solidFill>
                  <a:latin typeface="Times New Roman" pitchFamily="18" charset="0"/>
                </a:rPr>
                <a:t>What does insulin carry to cells?</a:t>
              </a:r>
            </a:p>
          </p:txBody>
        </p:sp>
      </p:grpSp>
      <p:sp>
        <p:nvSpPr>
          <p:cNvPr id="750607" name="Rectangle 15"/>
          <p:cNvSpPr>
            <a:spLocks noChangeArrowheads="1"/>
          </p:cNvSpPr>
          <p:nvPr/>
        </p:nvSpPr>
        <p:spPr bwMode="auto">
          <a:xfrm>
            <a:off x="0" y="0"/>
            <a:ext cx="4191000" cy="6172200"/>
          </a:xfrm>
          <a:prstGeom prst="rect">
            <a:avLst/>
          </a:prstGeom>
          <a:solidFill>
            <a:srgbClr val="FFFF00"/>
          </a:solidFill>
          <a:ln w="9525">
            <a:noFill/>
            <a:miter lim="800000"/>
            <a:headEnd/>
            <a:tailEnd/>
          </a:ln>
        </p:spPr>
        <p:txBody>
          <a:bodyPr wrap="none" anchor="ctr"/>
          <a:lstStyle/>
          <a:p>
            <a:endParaRPr lang="en-US"/>
          </a:p>
        </p:txBody>
      </p:sp>
      <p:pic>
        <p:nvPicPr>
          <p:cNvPr id="136202" name="Picture 17" descr="CAPFN1W3"/>
          <p:cNvPicPr>
            <a:picLocks noChangeAspect="1" noChangeArrowheads="1"/>
          </p:cNvPicPr>
          <p:nvPr/>
        </p:nvPicPr>
        <p:blipFill>
          <a:blip r:embed="rId2"/>
          <a:srcRect/>
          <a:stretch>
            <a:fillRect/>
          </a:stretch>
        </p:blipFill>
        <p:spPr bwMode="auto">
          <a:xfrm>
            <a:off x="4313238" y="0"/>
            <a:ext cx="4754562" cy="6858000"/>
          </a:xfrm>
          <a:prstGeom prst="rect">
            <a:avLst/>
          </a:prstGeom>
          <a:noFill/>
          <a:ln w="9525">
            <a:noFill/>
            <a:miter lim="800000"/>
            <a:headEnd/>
            <a:tailEnd/>
          </a:ln>
        </p:spPr>
      </p:pic>
      <p:sp>
        <p:nvSpPr>
          <p:cNvPr id="750610" name="Rectangle 18"/>
          <p:cNvSpPr>
            <a:spLocks noChangeArrowheads="1"/>
          </p:cNvSpPr>
          <p:nvPr/>
        </p:nvSpPr>
        <p:spPr bwMode="auto">
          <a:xfrm>
            <a:off x="4343400" y="0"/>
            <a:ext cx="4800600" cy="2209800"/>
          </a:xfrm>
          <a:prstGeom prst="rect">
            <a:avLst/>
          </a:prstGeom>
          <a:solidFill>
            <a:schemeClr val="bg1"/>
          </a:solidFill>
          <a:ln w="9525">
            <a:noFill/>
            <a:miter lim="800000"/>
            <a:headEnd/>
            <a:tailEnd/>
          </a:ln>
        </p:spPr>
        <p:txBody>
          <a:bodyPr wrap="none" anchor="ctr"/>
          <a:lstStyle/>
          <a:p>
            <a:endParaRPr lang="en-US"/>
          </a:p>
        </p:txBody>
      </p:sp>
      <p:sp>
        <p:nvSpPr>
          <p:cNvPr id="750611" name="Rectangle 19"/>
          <p:cNvSpPr>
            <a:spLocks noChangeArrowheads="1"/>
          </p:cNvSpPr>
          <p:nvPr/>
        </p:nvSpPr>
        <p:spPr bwMode="auto">
          <a:xfrm>
            <a:off x="4267200" y="2286000"/>
            <a:ext cx="4800600" cy="2209800"/>
          </a:xfrm>
          <a:prstGeom prst="rect">
            <a:avLst/>
          </a:prstGeom>
          <a:solidFill>
            <a:schemeClr val="bg1"/>
          </a:solidFill>
          <a:ln w="9525">
            <a:noFill/>
            <a:miter lim="800000"/>
            <a:headEnd/>
            <a:tailEnd/>
          </a:ln>
        </p:spPr>
        <p:txBody>
          <a:bodyPr wrap="none" anchor="ctr"/>
          <a:lstStyle/>
          <a:p>
            <a:endParaRPr lang="en-US"/>
          </a:p>
        </p:txBody>
      </p:sp>
      <p:sp>
        <p:nvSpPr>
          <p:cNvPr id="750612" name="Rectangle 20"/>
          <p:cNvSpPr>
            <a:spLocks noChangeArrowheads="1"/>
          </p:cNvSpPr>
          <p:nvPr/>
        </p:nvSpPr>
        <p:spPr bwMode="auto">
          <a:xfrm>
            <a:off x="4267200" y="4495800"/>
            <a:ext cx="4800600" cy="2362200"/>
          </a:xfrm>
          <a:prstGeom prst="rect">
            <a:avLst/>
          </a:prstGeom>
          <a:solidFill>
            <a:schemeClr val="bg1"/>
          </a:solidFill>
          <a:ln w="9525">
            <a:noFill/>
            <a:miter lim="800000"/>
            <a:headEnd/>
            <a:tailEnd/>
          </a:ln>
        </p:spPr>
        <p:txBody>
          <a:bodyPr wrap="none" anchor="ctr"/>
          <a:lstStyle/>
          <a:p>
            <a:endParaRPr lang="en-US"/>
          </a:p>
        </p:txBody>
      </p:sp>
      <p:sp>
        <p:nvSpPr>
          <p:cNvPr id="136206" name="Line 21"/>
          <p:cNvSpPr>
            <a:spLocks noChangeShapeType="1"/>
          </p:cNvSpPr>
          <p:nvPr/>
        </p:nvSpPr>
        <p:spPr bwMode="auto">
          <a:xfrm>
            <a:off x="4191000" y="0"/>
            <a:ext cx="0" cy="6858000"/>
          </a:xfrm>
          <a:prstGeom prst="line">
            <a:avLst/>
          </a:prstGeom>
          <a:noFill/>
          <a:ln w="9525">
            <a:solidFill>
              <a:schemeClr val="tx1"/>
            </a:solidFill>
            <a:round/>
            <a:headEnd/>
            <a:tailEnd/>
          </a:ln>
        </p:spPr>
        <p:txBody>
          <a:bodyPr/>
          <a:lstStyle/>
          <a:p>
            <a:endParaRPr lang="en-US"/>
          </a:p>
        </p:txBody>
      </p:sp>
      <p:sp>
        <p:nvSpPr>
          <p:cNvPr id="750608" name="Line 16"/>
          <p:cNvSpPr>
            <a:spLocks noChangeShapeType="1"/>
          </p:cNvSpPr>
          <p:nvPr/>
        </p:nvSpPr>
        <p:spPr bwMode="auto">
          <a:xfrm flipH="1">
            <a:off x="1066800" y="4114800"/>
            <a:ext cx="3581400" cy="2286000"/>
          </a:xfrm>
          <a:prstGeom prst="line">
            <a:avLst/>
          </a:prstGeom>
          <a:noFill/>
          <a:ln w="57150">
            <a:solidFill>
              <a:schemeClr val="accent2"/>
            </a:solidFill>
            <a:round/>
            <a:headEnd/>
            <a:tailEnd type="triangle" w="med" len="med"/>
          </a:ln>
        </p:spPr>
        <p:txBody>
          <a:bodyP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50598"/>
                                        </p:tgtEl>
                                        <p:attrNameLst>
                                          <p:attrName>style.visibility</p:attrName>
                                        </p:attrNameLst>
                                      </p:cBhvr>
                                      <p:to>
                                        <p:strVal val="visible"/>
                                      </p:to>
                                    </p:set>
                                    <p:animEffect transition="in" filter="wipe(up)">
                                      <p:cBhvr>
                                        <p:cTn id="7" dur="5000"/>
                                        <p:tgtEl>
                                          <p:spTgt spid="75059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up)">
                                      <p:cBhvr>
                                        <p:cTn id="12" dur="2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xit" presetSubtype="0" fill="hold" grpId="0" nodeType="clickEffect">
                                  <p:stCondLst>
                                    <p:cond delay="0"/>
                                  </p:stCondLst>
                                  <p:childTnLst>
                                    <p:animEffect transition="out" filter="dissolve">
                                      <p:cBhvr>
                                        <p:cTn id="16" dur="500"/>
                                        <p:tgtEl>
                                          <p:spTgt spid="750610"/>
                                        </p:tgtEl>
                                      </p:cBhvr>
                                    </p:animEffect>
                                    <p:set>
                                      <p:cBhvr>
                                        <p:cTn id="17" dur="1" fill="hold">
                                          <p:stCondLst>
                                            <p:cond delay="499"/>
                                          </p:stCondLst>
                                        </p:cTn>
                                        <p:tgtEl>
                                          <p:spTgt spid="750610"/>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9" presetClass="exit" presetSubtype="0" fill="hold" grpId="0" nodeType="clickEffect">
                                  <p:stCondLst>
                                    <p:cond delay="0"/>
                                  </p:stCondLst>
                                  <p:childTnLst>
                                    <p:animEffect transition="out" filter="dissolve">
                                      <p:cBhvr>
                                        <p:cTn id="21" dur="500"/>
                                        <p:tgtEl>
                                          <p:spTgt spid="750611"/>
                                        </p:tgtEl>
                                      </p:cBhvr>
                                    </p:animEffect>
                                    <p:set>
                                      <p:cBhvr>
                                        <p:cTn id="22" dur="1" fill="hold">
                                          <p:stCondLst>
                                            <p:cond delay="499"/>
                                          </p:stCondLst>
                                        </p:cTn>
                                        <p:tgtEl>
                                          <p:spTgt spid="750611"/>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9" presetClass="exit" presetSubtype="0" fill="hold" grpId="0" nodeType="clickEffect">
                                  <p:stCondLst>
                                    <p:cond delay="0"/>
                                  </p:stCondLst>
                                  <p:childTnLst>
                                    <p:animEffect transition="out" filter="dissolve">
                                      <p:cBhvr>
                                        <p:cTn id="26" dur="500"/>
                                        <p:tgtEl>
                                          <p:spTgt spid="750612"/>
                                        </p:tgtEl>
                                      </p:cBhvr>
                                    </p:animEffect>
                                    <p:set>
                                      <p:cBhvr>
                                        <p:cTn id="27" dur="1" fill="hold">
                                          <p:stCondLst>
                                            <p:cond delay="499"/>
                                          </p:stCondLst>
                                        </p:cTn>
                                        <p:tgtEl>
                                          <p:spTgt spid="750612"/>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5" presetClass="entr" presetSubtype="0" fill="hold" grpId="0" nodeType="clickEffect">
                                  <p:stCondLst>
                                    <p:cond delay="0"/>
                                  </p:stCondLst>
                                  <p:childTnLst>
                                    <p:set>
                                      <p:cBhvr>
                                        <p:cTn id="31" dur="1" fill="hold">
                                          <p:stCondLst>
                                            <p:cond delay="0"/>
                                          </p:stCondLst>
                                        </p:cTn>
                                        <p:tgtEl>
                                          <p:spTgt spid="750607"/>
                                        </p:tgtEl>
                                        <p:attrNameLst>
                                          <p:attrName>style.visibility</p:attrName>
                                        </p:attrNameLst>
                                      </p:cBhvr>
                                      <p:to>
                                        <p:strVal val="visible"/>
                                      </p:to>
                                    </p:set>
                                    <p:anim calcmode="lin" valueType="num">
                                      <p:cBhvr>
                                        <p:cTn id="32" dur="1000" fill="hold"/>
                                        <p:tgtEl>
                                          <p:spTgt spid="750607"/>
                                        </p:tgtEl>
                                        <p:attrNameLst>
                                          <p:attrName>ppt_w</p:attrName>
                                        </p:attrNameLst>
                                      </p:cBhvr>
                                      <p:tavLst>
                                        <p:tav tm="0">
                                          <p:val>
                                            <p:fltVal val="0"/>
                                          </p:val>
                                        </p:tav>
                                        <p:tav tm="100000">
                                          <p:val>
                                            <p:strVal val="#ppt_w"/>
                                          </p:val>
                                        </p:tav>
                                      </p:tavLst>
                                    </p:anim>
                                    <p:anim calcmode="lin" valueType="num">
                                      <p:cBhvr>
                                        <p:cTn id="33" dur="1000" fill="hold"/>
                                        <p:tgtEl>
                                          <p:spTgt spid="750607"/>
                                        </p:tgtEl>
                                        <p:attrNameLst>
                                          <p:attrName>ppt_h</p:attrName>
                                        </p:attrNameLst>
                                      </p:cBhvr>
                                      <p:tavLst>
                                        <p:tav tm="0">
                                          <p:val>
                                            <p:fltVal val="0"/>
                                          </p:val>
                                        </p:tav>
                                        <p:tav tm="100000">
                                          <p:val>
                                            <p:strVal val="#ppt_h"/>
                                          </p:val>
                                        </p:tav>
                                      </p:tavLst>
                                    </p:anim>
                                    <p:anim calcmode="lin" valueType="num">
                                      <p:cBhvr>
                                        <p:cTn id="34" dur="1000" fill="hold"/>
                                        <p:tgtEl>
                                          <p:spTgt spid="750607"/>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750607"/>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6" fill="hold">
                      <p:stCondLst>
                        <p:cond delay="indefinite"/>
                      </p:stCondLst>
                      <p:childTnLst>
                        <p:par>
                          <p:cTn id="37" fill="hold">
                            <p:stCondLst>
                              <p:cond delay="0"/>
                            </p:stCondLst>
                            <p:childTnLst>
                              <p:par>
                                <p:cTn id="38" presetID="22" presetClass="entr" presetSubtype="1" fill="hold" grpId="0" nodeType="clickEffect">
                                  <p:stCondLst>
                                    <p:cond delay="0"/>
                                  </p:stCondLst>
                                  <p:childTnLst>
                                    <p:set>
                                      <p:cBhvr>
                                        <p:cTn id="39" dur="1" fill="hold">
                                          <p:stCondLst>
                                            <p:cond delay="0"/>
                                          </p:stCondLst>
                                        </p:cTn>
                                        <p:tgtEl>
                                          <p:spTgt spid="750608"/>
                                        </p:tgtEl>
                                        <p:attrNameLst>
                                          <p:attrName>style.visibility</p:attrName>
                                        </p:attrNameLst>
                                      </p:cBhvr>
                                      <p:to>
                                        <p:strVal val="visible"/>
                                      </p:to>
                                    </p:set>
                                    <p:animEffect transition="in" filter="wipe(up)">
                                      <p:cBhvr>
                                        <p:cTn id="40" dur="1000"/>
                                        <p:tgtEl>
                                          <p:spTgt spid="7506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0598" grpId="0"/>
      <p:bldP spid="750607" grpId="0" animBg="1"/>
      <p:bldP spid="750610" grpId="0" animBg="1"/>
      <p:bldP spid="750611" grpId="0" animBg="1"/>
      <p:bldP spid="750612" grpId="0" animBg="1"/>
      <p:bldP spid="750608" grpId="0" animBg="1"/>
    </p:bldLst>
  </p:timing>
</p:sld>
</file>

<file path=ppt/slides/slide137.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137218" name="Line 2"/>
          <p:cNvSpPr>
            <a:spLocks noChangeShapeType="1"/>
          </p:cNvSpPr>
          <p:nvPr/>
        </p:nvSpPr>
        <p:spPr bwMode="auto">
          <a:xfrm>
            <a:off x="4495800" y="0"/>
            <a:ext cx="0" cy="6858000"/>
          </a:xfrm>
          <a:prstGeom prst="line">
            <a:avLst/>
          </a:prstGeom>
          <a:noFill/>
          <a:ln w="76200">
            <a:solidFill>
              <a:srgbClr val="FFFF00"/>
            </a:solidFill>
            <a:prstDash val="sysDot"/>
            <a:round/>
            <a:headEnd/>
            <a:tailEnd/>
          </a:ln>
        </p:spPr>
        <p:txBody>
          <a:bodyPr/>
          <a:lstStyle/>
          <a:p>
            <a:endParaRPr lang="en-US"/>
          </a:p>
        </p:txBody>
      </p:sp>
      <p:sp>
        <p:nvSpPr>
          <p:cNvPr id="619523" name="Text Box 3"/>
          <p:cNvSpPr txBox="1">
            <a:spLocks noChangeArrowheads="1"/>
          </p:cNvSpPr>
          <p:nvPr/>
        </p:nvSpPr>
        <p:spPr bwMode="auto">
          <a:xfrm>
            <a:off x="1447800" y="0"/>
            <a:ext cx="2971800" cy="5313363"/>
          </a:xfrm>
          <a:prstGeom prst="rect">
            <a:avLst/>
          </a:prstGeom>
          <a:noFill/>
          <a:ln w="9525">
            <a:noFill/>
            <a:miter lim="800000"/>
            <a:headEnd/>
            <a:tailEnd/>
          </a:ln>
        </p:spPr>
        <p:txBody>
          <a:bodyPr>
            <a:spAutoFit/>
          </a:bodyPr>
          <a:lstStyle/>
          <a:p>
            <a:r>
              <a:rPr lang="en-US" b="1">
                <a:solidFill>
                  <a:srgbClr val="FFFF00"/>
                </a:solidFill>
                <a:latin typeface="Times New Roman" pitchFamily="18" charset="0"/>
              </a:rPr>
              <a:t>Plant Reproduction</a:t>
            </a:r>
          </a:p>
          <a:p>
            <a:r>
              <a:rPr lang="en-US" b="1">
                <a:solidFill>
                  <a:srgbClr val="FFFF00"/>
                </a:solidFill>
                <a:latin typeface="Times New Roman" pitchFamily="18" charset="0"/>
              </a:rPr>
              <a:t>Plants and animals have life cycles—growth, reproduction, and death.</a:t>
            </a:r>
          </a:p>
          <a:p>
            <a:r>
              <a:rPr lang="en-US" b="1">
                <a:solidFill>
                  <a:srgbClr val="FFFF00"/>
                </a:solidFill>
                <a:latin typeface="Times New Roman" pitchFamily="18" charset="0"/>
              </a:rPr>
              <a:t>Reproduction can happen with seeds or without; when there are no seeds,there are spores.  With seeds—conifers, and flowering plants. </a:t>
            </a:r>
          </a:p>
          <a:p>
            <a:r>
              <a:rPr lang="en-US" b="1">
                <a:solidFill>
                  <a:srgbClr val="FFFF00"/>
                </a:solidFill>
                <a:latin typeface="Times New Roman" pitchFamily="18" charset="0"/>
              </a:rPr>
              <a:t>Conifers have 2 cones, male contains pollen; female has ovules. When the pollen fertilizes the ovules, they become seeds. </a:t>
            </a:r>
          </a:p>
          <a:p>
            <a:r>
              <a:rPr lang="en-US" b="1">
                <a:solidFill>
                  <a:srgbClr val="FFFF00"/>
                </a:solidFill>
                <a:latin typeface="Times New Roman" pitchFamily="18" charset="0"/>
              </a:rPr>
              <a:t>Seeds have a new plant embryo. </a:t>
            </a:r>
          </a:p>
        </p:txBody>
      </p:sp>
      <p:sp>
        <p:nvSpPr>
          <p:cNvPr id="137220" name="Line 4"/>
          <p:cNvSpPr>
            <a:spLocks noChangeShapeType="1"/>
          </p:cNvSpPr>
          <p:nvPr/>
        </p:nvSpPr>
        <p:spPr bwMode="auto">
          <a:xfrm>
            <a:off x="0" y="6248400"/>
            <a:ext cx="4419600" cy="0"/>
          </a:xfrm>
          <a:prstGeom prst="line">
            <a:avLst/>
          </a:prstGeom>
          <a:noFill/>
          <a:ln w="9525">
            <a:solidFill>
              <a:srgbClr val="FFFF00"/>
            </a:solidFill>
            <a:round/>
            <a:headEnd/>
            <a:tailEnd/>
          </a:ln>
        </p:spPr>
        <p:txBody>
          <a:bodyPr/>
          <a:lstStyle/>
          <a:p>
            <a:endParaRPr lang="en-US"/>
          </a:p>
        </p:txBody>
      </p:sp>
      <p:sp>
        <p:nvSpPr>
          <p:cNvPr id="137221" name="Text Box 5"/>
          <p:cNvSpPr txBox="1">
            <a:spLocks noChangeArrowheads="1"/>
          </p:cNvSpPr>
          <p:nvPr/>
        </p:nvSpPr>
        <p:spPr bwMode="auto">
          <a:xfrm>
            <a:off x="0" y="6172200"/>
            <a:ext cx="1524000" cy="336550"/>
          </a:xfrm>
          <a:prstGeom prst="rect">
            <a:avLst/>
          </a:prstGeom>
          <a:noFill/>
          <a:ln w="9525">
            <a:noFill/>
            <a:miter lim="800000"/>
            <a:headEnd/>
            <a:tailEnd/>
          </a:ln>
        </p:spPr>
        <p:txBody>
          <a:bodyPr>
            <a:spAutoFit/>
          </a:bodyPr>
          <a:lstStyle/>
          <a:p>
            <a:r>
              <a:rPr lang="en-US" sz="1600" b="1">
                <a:solidFill>
                  <a:srgbClr val="FFFF00"/>
                </a:solidFill>
                <a:latin typeface="Times New Roman" pitchFamily="18" charset="0"/>
              </a:rPr>
              <a:t>Summary:</a:t>
            </a:r>
          </a:p>
        </p:txBody>
      </p:sp>
      <p:sp>
        <p:nvSpPr>
          <p:cNvPr id="619526" name="Rectangle 6"/>
          <p:cNvSpPr>
            <a:spLocks noChangeArrowheads="1"/>
          </p:cNvSpPr>
          <p:nvPr/>
        </p:nvSpPr>
        <p:spPr bwMode="auto">
          <a:xfrm>
            <a:off x="0" y="0"/>
            <a:ext cx="4419600" cy="6172200"/>
          </a:xfrm>
          <a:prstGeom prst="rect">
            <a:avLst/>
          </a:prstGeom>
          <a:solidFill>
            <a:srgbClr val="FFFF00"/>
          </a:solidFill>
          <a:ln w="9525">
            <a:noFill/>
            <a:miter lim="800000"/>
            <a:headEnd/>
            <a:tailEnd/>
          </a:ln>
        </p:spPr>
        <p:txBody>
          <a:bodyPr wrap="none" anchor="ctr"/>
          <a:lstStyle/>
          <a:p>
            <a:endParaRPr lang="en-US"/>
          </a:p>
        </p:txBody>
      </p:sp>
      <p:sp>
        <p:nvSpPr>
          <p:cNvPr id="619527" name="Line 7"/>
          <p:cNvSpPr>
            <a:spLocks noChangeShapeType="1"/>
          </p:cNvSpPr>
          <p:nvPr/>
        </p:nvSpPr>
        <p:spPr bwMode="auto">
          <a:xfrm>
            <a:off x="4343400" y="1524000"/>
            <a:ext cx="4800600" cy="0"/>
          </a:xfrm>
          <a:prstGeom prst="line">
            <a:avLst/>
          </a:prstGeom>
          <a:noFill/>
          <a:ln w="9525">
            <a:solidFill>
              <a:srgbClr val="FFFF00"/>
            </a:solidFill>
            <a:round/>
            <a:headEnd/>
            <a:tailEnd/>
          </a:ln>
        </p:spPr>
        <p:txBody>
          <a:bodyPr/>
          <a:lstStyle/>
          <a:p>
            <a:endParaRPr lang="en-US"/>
          </a:p>
        </p:txBody>
      </p:sp>
      <p:grpSp>
        <p:nvGrpSpPr>
          <p:cNvPr id="2" name="Group 8"/>
          <p:cNvGrpSpPr>
            <a:grpSpLocks/>
          </p:cNvGrpSpPr>
          <p:nvPr/>
        </p:nvGrpSpPr>
        <p:grpSpPr bwMode="auto">
          <a:xfrm>
            <a:off x="4495800" y="0"/>
            <a:ext cx="5181600" cy="6248400"/>
            <a:chOff x="2640" y="0"/>
            <a:chExt cx="3264" cy="3936"/>
          </a:xfrm>
        </p:grpSpPr>
        <p:sp>
          <p:nvSpPr>
            <p:cNvPr id="137229" name="Line 9"/>
            <p:cNvSpPr>
              <a:spLocks noChangeShapeType="1"/>
            </p:cNvSpPr>
            <p:nvPr/>
          </p:nvSpPr>
          <p:spPr bwMode="auto">
            <a:xfrm>
              <a:off x="4032" y="1536"/>
              <a:ext cx="624" cy="288"/>
            </a:xfrm>
            <a:prstGeom prst="line">
              <a:avLst/>
            </a:prstGeom>
            <a:noFill/>
            <a:ln w="38100">
              <a:solidFill>
                <a:srgbClr val="FFFF00"/>
              </a:solidFill>
              <a:round/>
              <a:headEnd/>
              <a:tailEnd type="triangle" w="med" len="med"/>
            </a:ln>
          </p:spPr>
          <p:txBody>
            <a:bodyPr/>
            <a:lstStyle/>
            <a:p>
              <a:endParaRPr lang="en-US"/>
            </a:p>
          </p:txBody>
        </p:sp>
        <p:sp>
          <p:nvSpPr>
            <p:cNvPr id="137230" name="Text Box 10"/>
            <p:cNvSpPr txBox="1">
              <a:spLocks noChangeArrowheads="1"/>
            </p:cNvSpPr>
            <p:nvPr/>
          </p:nvSpPr>
          <p:spPr bwMode="auto">
            <a:xfrm>
              <a:off x="3809" y="3492"/>
              <a:ext cx="974" cy="212"/>
            </a:xfrm>
            <a:prstGeom prst="rect">
              <a:avLst/>
            </a:prstGeom>
            <a:noFill/>
            <a:ln w="9525">
              <a:noFill/>
              <a:miter lim="800000"/>
              <a:headEnd/>
              <a:tailEnd/>
            </a:ln>
          </p:spPr>
          <p:txBody>
            <a:bodyPr>
              <a:spAutoFit/>
            </a:bodyPr>
            <a:lstStyle/>
            <a:p>
              <a:r>
                <a:rPr lang="en-US" sz="1600" b="1">
                  <a:solidFill>
                    <a:srgbClr val="FFFF00"/>
                  </a:solidFill>
                  <a:latin typeface="Times New Roman" pitchFamily="18" charset="0"/>
                </a:rPr>
                <a:t>Female Cone</a:t>
              </a:r>
            </a:p>
          </p:txBody>
        </p:sp>
        <p:sp>
          <p:nvSpPr>
            <p:cNvPr id="137231" name="Line 11"/>
            <p:cNvSpPr>
              <a:spLocks noChangeShapeType="1"/>
            </p:cNvSpPr>
            <p:nvPr/>
          </p:nvSpPr>
          <p:spPr bwMode="auto">
            <a:xfrm>
              <a:off x="3552" y="3238"/>
              <a:ext cx="462" cy="101"/>
            </a:xfrm>
            <a:prstGeom prst="line">
              <a:avLst/>
            </a:prstGeom>
            <a:noFill/>
            <a:ln w="38100">
              <a:solidFill>
                <a:srgbClr val="FFFF00"/>
              </a:solidFill>
              <a:round/>
              <a:headEnd/>
              <a:tailEnd type="triangle" w="med" len="med"/>
            </a:ln>
          </p:spPr>
          <p:txBody>
            <a:bodyPr/>
            <a:lstStyle/>
            <a:p>
              <a:endParaRPr lang="en-US"/>
            </a:p>
          </p:txBody>
        </p:sp>
        <p:grpSp>
          <p:nvGrpSpPr>
            <p:cNvPr id="137232" name="Group 12"/>
            <p:cNvGrpSpPr>
              <a:grpSpLocks/>
            </p:cNvGrpSpPr>
            <p:nvPr/>
          </p:nvGrpSpPr>
          <p:grpSpPr bwMode="auto">
            <a:xfrm>
              <a:off x="2640" y="0"/>
              <a:ext cx="3264" cy="3936"/>
              <a:chOff x="2640" y="0"/>
              <a:chExt cx="3264" cy="3936"/>
            </a:xfrm>
          </p:grpSpPr>
          <p:sp>
            <p:nvSpPr>
              <p:cNvPr id="137233" name="Line 13"/>
              <p:cNvSpPr>
                <a:spLocks noChangeShapeType="1"/>
              </p:cNvSpPr>
              <p:nvPr/>
            </p:nvSpPr>
            <p:spPr bwMode="auto">
              <a:xfrm flipH="1">
                <a:off x="3264" y="1536"/>
                <a:ext cx="528" cy="288"/>
              </a:xfrm>
              <a:prstGeom prst="line">
                <a:avLst/>
              </a:prstGeom>
              <a:noFill/>
              <a:ln w="38100">
                <a:solidFill>
                  <a:srgbClr val="FFFF00"/>
                </a:solidFill>
                <a:round/>
                <a:headEnd/>
                <a:tailEnd type="triangle" w="med" len="med"/>
              </a:ln>
            </p:spPr>
            <p:txBody>
              <a:bodyPr/>
              <a:lstStyle/>
              <a:p>
                <a:endParaRPr lang="en-US"/>
              </a:p>
            </p:txBody>
          </p:sp>
          <p:grpSp>
            <p:nvGrpSpPr>
              <p:cNvPr id="137234" name="Group 14"/>
              <p:cNvGrpSpPr>
                <a:grpSpLocks/>
              </p:cNvGrpSpPr>
              <p:nvPr/>
            </p:nvGrpSpPr>
            <p:grpSpPr bwMode="auto">
              <a:xfrm>
                <a:off x="2688" y="1776"/>
                <a:ext cx="3072" cy="260"/>
                <a:chOff x="2880" y="1968"/>
                <a:chExt cx="3072" cy="260"/>
              </a:xfrm>
            </p:grpSpPr>
            <p:sp>
              <p:nvSpPr>
                <p:cNvPr id="137261" name="Text Box 15"/>
                <p:cNvSpPr txBox="1">
                  <a:spLocks noChangeArrowheads="1"/>
                </p:cNvSpPr>
                <p:nvPr/>
              </p:nvSpPr>
              <p:spPr bwMode="auto">
                <a:xfrm>
                  <a:off x="4128" y="2016"/>
                  <a:ext cx="1824" cy="212"/>
                </a:xfrm>
                <a:prstGeom prst="rect">
                  <a:avLst/>
                </a:prstGeom>
                <a:noFill/>
                <a:ln w="9525">
                  <a:noFill/>
                  <a:miter lim="800000"/>
                  <a:headEnd/>
                  <a:tailEnd/>
                </a:ln>
              </p:spPr>
              <p:txBody>
                <a:bodyPr>
                  <a:spAutoFit/>
                </a:bodyPr>
                <a:lstStyle/>
                <a:p>
                  <a:r>
                    <a:rPr lang="en-US" sz="1600" b="1">
                      <a:solidFill>
                        <a:srgbClr val="FFFF00"/>
                      </a:solidFill>
                      <a:latin typeface="Times New Roman" pitchFamily="18" charset="0"/>
                    </a:rPr>
                    <a:t>Without seeds; with spores</a:t>
                  </a:r>
                </a:p>
              </p:txBody>
            </p:sp>
            <p:sp>
              <p:nvSpPr>
                <p:cNvPr id="137262" name="Text Box 16"/>
                <p:cNvSpPr txBox="1">
                  <a:spLocks noChangeArrowheads="1"/>
                </p:cNvSpPr>
                <p:nvPr/>
              </p:nvSpPr>
              <p:spPr bwMode="auto">
                <a:xfrm>
                  <a:off x="2880" y="1968"/>
                  <a:ext cx="864" cy="212"/>
                </a:xfrm>
                <a:prstGeom prst="rect">
                  <a:avLst/>
                </a:prstGeom>
                <a:noFill/>
                <a:ln w="9525">
                  <a:noFill/>
                  <a:miter lim="800000"/>
                  <a:headEnd/>
                  <a:tailEnd/>
                </a:ln>
              </p:spPr>
              <p:txBody>
                <a:bodyPr>
                  <a:spAutoFit/>
                </a:bodyPr>
                <a:lstStyle/>
                <a:p>
                  <a:r>
                    <a:rPr lang="en-US" sz="1600" b="1">
                      <a:solidFill>
                        <a:srgbClr val="FFFF00"/>
                      </a:solidFill>
                      <a:latin typeface="Times New Roman" pitchFamily="18" charset="0"/>
                    </a:rPr>
                    <a:t>With seeds</a:t>
                  </a:r>
                </a:p>
              </p:txBody>
            </p:sp>
          </p:grpSp>
          <p:grpSp>
            <p:nvGrpSpPr>
              <p:cNvPr id="137235" name="Group 17"/>
              <p:cNvGrpSpPr>
                <a:grpSpLocks/>
              </p:cNvGrpSpPr>
              <p:nvPr/>
            </p:nvGrpSpPr>
            <p:grpSpPr bwMode="auto">
              <a:xfrm>
                <a:off x="3168" y="1968"/>
                <a:ext cx="240" cy="192"/>
                <a:chOff x="3360" y="1968"/>
                <a:chExt cx="240" cy="192"/>
              </a:xfrm>
            </p:grpSpPr>
            <p:sp>
              <p:nvSpPr>
                <p:cNvPr id="137259" name="Line 18"/>
                <p:cNvSpPr>
                  <a:spLocks noChangeShapeType="1"/>
                </p:cNvSpPr>
                <p:nvPr/>
              </p:nvSpPr>
              <p:spPr bwMode="auto">
                <a:xfrm flipH="1">
                  <a:off x="3360" y="1968"/>
                  <a:ext cx="96" cy="192"/>
                </a:xfrm>
                <a:prstGeom prst="line">
                  <a:avLst/>
                </a:prstGeom>
                <a:noFill/>
                <a:ln w="38100">
                  <a:solidFill>
                    <a:srgbClr val="FFFF00"/>
                  </a:solidFill>
                  <a:round/>
                  <a:headEnd/>
                  <a:tailEnd type="triangle" w="med" len="med"/>
                </a:ln>
              </p:spPr>
              <p:txBody>
                <a:bodyPr/>
                <a:lstStyle/>
                <a:p>
                  <a:endParaRPr lang="en-US"/>
                </a:p>
              </p:txBody>
            </p:sp>
            <p:sp>
              <p:nvSpPr>
                <p:cNvPr id="137260" name="Line 19"/>
                <p:cNvSpPr>
                  <a:spLocks noChangeShapeType="1"/>
                </p:cNvSpPr>
                <p:nvPr/>
              </p:nvSpPr>
              <p:spPr bwMode="auto">
                <a:xfrm>
                  <a:off x="3456" y="1968"/>
                  <a:ext cx="144" cy="192"/>
                </a:xfrm>
                <a:prstGeom prst="line">
                  <a:avLst/>
                </a:prstGeom>
                <a:noFill/>
                <a:ln w="38100">
                  <a:solidFill>
                    <a:srgbClr val="FFFF00"/>
                  </a:solidFill>
                  <a:round/>
                  <a:headEnd/>
                  <a:tailEnd type="triangle" w="med" len="med"/>
                </a:ln>
              </p:spPr>
              <p:txBody>
                <a:bodyPr/>
                <a:lstStyle/>
                <a:p>
                  <a:endParaRPr lang="en-US"/>
                </a:p>
              </p:txBody>
            </p:sp>
          </p:grpSp>
          <p:sp>
            <p:nvSpPr>
              <p:cNvPr id="137236" name="Text Box 20"/>
              <p:cNvSpPr txBox="1">
                <a:spLocks noChangeArrowheads="1"/>
              </p:cNvSpPr>
              <p:nvPr/>
            </p:nvSpPr>
            <p:spPr bwMode="auto">
              <a:xfrm>
                <a:off x="2736" y="2208"/>
                <a:ext cx="864" cy="212"/>
              </a:xfrm>
              <a:prstGeom prst="rect">
                <a:avLst/>
              </a:prstGeom>
              <a:noFill/>
              <a:ln w="9525">
                <a:noFill/>
                <a:miter lim="800000"/>
                <a:headEnd/>
                <a:tailEnd/>
              </a:ln>
            </p:spPr>
            <p:txBody>
              <a:bodyPr>
                <a:spAutoFit/>
              </a:bodyPr>
              <a:lstStyle/>
              <a:p>
                <a:r>
                  <a:rPr lang="en-US" sz="1600" b="1">
                    <a:solidFill>
                      <a:srgbClr val="FFFF00"/>
                    </a:solidFill>
                    <a:latin typeface="Times New Roman" pitchFamily="18" charset="0"/>
                  </a:rPr>
                  <a:t>Conifers</a:t>
                </a:r>
              </a:p>
            </p:txBody>
          </p:sp>
          <p:sp>
            <p:nvSpPr>
              <p:cNvPr id="137237" name="Text Box 21"/>
              <p:cNvSpPr txBox="1">
                <a:spLocks noChangeArrowheads="1"/>
              </p:cNvSpPr>
              <p:nvPr/>
            </p:nvSpPr>
            <p:spPr bwMode="auto">
              <a:xfrm>
                <a:off x="3360" y="2208"/>
                <a:ext cx="1824" cy="212"/>
              </a:xfrm>
              <a:prstGeom prst="rect">
                <a:avLst/>
              </a:prstGeom>
              <a:noFill/>
              <a:ln w="9525">
                <a:noFill/>
                <a:miter lim="800000"/>
                <a:headEnd/>
                <a:tailEnd/>
              </a:ln>
            </p:spPr>
            <p:txBody>
              <a:bodyPr>
                <a:spAutoFit/>
              </a:bodyPr>
              <a:lstStyle/>
              <a:p>
                <a:r>
                  <a:rPr lang="en-US" sz="1600" b="1">
                    <a:solidFill>
                      <a:srgbClr val="FFFF00"/>
                    </a:solidFill>
                    <a:latin typeface="Times New Roman" pitchFamily="18" charset="0"/>
                  </a:rPr>
                  <a:t>   Flowering plants</a:t>
                </a:r>
              </a:p>
            </p:txBody>
          </p:sp>
          <p:sp>
            <p:nvSpPr>
              <p:cNvPr id="137238" name="Line 22"/>
              <p:cNvSpPr>
                <a:spLocks noChangeShapeType="1"/>
              </p:cNvSpPr>
              <p:nvPr/>
            </p:nvSpPr>
            <p:spPr bwMode="auto">
              <a:xfrm>
                <a:off x="3102" y="2592"/>
                <a:ext cx="330" cy="336"/>
              </a:xfrm>
              <a:prstGeom prst="line">
                <a:avLst/>
              </a:prstGeom>
              <a:noFill/>
              <a:ln w="38100">
                <a:solidFill>
                  <a:srgbClr val="FFFF00"/>
                </a:solidFill>
                <a:round/>
                <a:headEnd/>
                <a:tailEnd type="triangle" w="med" len="med"/>
              </a:ln>
            </p:spPr>
            <p:txBody>
              <a:bodyPr/>
              <a:lstStyle/>
              <a:p>
                <a:endParaRPr lang="en-US"/>
              </a:p>
            </p:txBody>
          </p:sp>
          <p:grpSp>
            <p:nvGrpSpPr>
              <p:cNvPr id="137239" name="Group 23"/>
              <p:cNvGrpSpPr>
                <a:grpSpLocks/>
              </p:cNvGrpSpPr>
              <p:nvPr/>
            </p:nvGrpSpPr>
            <p:grpSpPr bwMode="auto">
              <a:xfrm>
                <a:off x="2640" y="0"/>
                <a:ext cx="2208" cy="885"/>
                <a:chOff x="2928" y="96"/>
                <a:chExt cx="2352" cy="1010"/>
              </a:xfrm>
            </p:grpSpPr>
            <p:sp>
              <p:nvSpPr>
                <p:cNvPr id="137255" name="Text Box 24"/>
                <p:cNvSpPr txBox="1">
                  <a:spLocks noChangeArrowheads="1"/>
                </p:cNvSpPr>
                <p:nvPr/>
              </p:nvSpPr>
              <p:spPr bwMode="auto">
                <a:xfrm>
                  <a:off x="2928" y="672"/>
                  <a:ext cx="1104" cy="242"/>
                </a:xfrm>
                <a:prstGeom prst="rect">
                  <a:avLst/>
                </a:prstGeom>
                <a:noFill/>
                <a:ln w="9525">
                  <a:noFill/>
                  <a:prstDash val="sysDot"/>
                  <a:miter lim="800000"/>
                  <a:headEnd/>
                  <a:tailEnd/>
                </a:ln>
              </p:spPr>
              <p:txBody>
                <a:bodyPr>
                  <a:spAutoFit/>
                </a:bodyPr>
                <a:lstStyle/>
                <a:p>
                  <a:r>
                    <a:rPr lang="en-US" sz="1600" b="1">
                      <a:solidFill>
                        <a:srgbClr val="FFFF00"/>
                      </a:solidFill>
                      <a:latin typeface="Times New Roman" pitchFamily="18" charset="0"/>
                    </a:rPr>
                    <a:t>Death</a:t>
                  </a:r>
                </a:p>
              </p:txBody>
            </p:sp>
            <p:sp>
              <p:nvSpPr>
                <p:cNvPr id="137256" name="Text Box 25"/>
                <p:cNvSpPr txBox="1">
                  <a:spLocks noChangeArrowheads="1"/>
                </p:cNvSpPr>
                <p:nvPr/>
              </p:nvSpPr>
              <p:spPr bwMode="auto">
                <a:xfrm>
                  <a:off x="3600" y="96"/>
                  <a:ext cx="1104" cy="242"/>
                </a:xfrm>
                <a:prstGeom prst="rect">
                  <a:avLst/>
                </a:prstGeom>
                <a:noFill/>
                <a:ln w="9525">
                  <a:noFill/>
                  <a:prstDash val="sysDot"/>
                  <a:miter lim="800000"/>
                  <a:headEnd/>
                  <a:tailEnd/>
                </a:ln>
              </p:spPr>
              <p:txBody>
                <a:bodyPr>
                  <a:spAutoFit/>
                </a:bodyPr>
                <a:lstStyle/>
                <a:p>
                  <a:r>
                    <a:rPr lang="en-US" sz="1600" b="1">
                      <a:solidFill>
                        <a:srgbClr val="FFFF00"/>
                      </a:solidFill>
                      <a:latin typeface="Times New Roman" pitchFamily="18" charset="0"/>
                    </a:rPr>
                    <a:t>Growth</a:t>
                  </a:r>
                </a:p>
              </p:txBody>
            </p:sp>
            <p:sp>
              <p:nvSpPr>
                <p:cNvPr id="137257" name="Text Box 26"/>
                <p:cNvSpPr txBox="1">
                  <a:spLocks noChangeArrowheads="1"/>
                </p:cNvSpPr>
                <p:nvPr/>
              </p:nvSpPr>
              <p:spPr bwMode="auto">
                <a:xfrm>
                  <a:off x="4176" y="864"/>
                  <a:ext cx="1104" cy="242"/>
                </a:xfrm>
                <a:prstGeom prst="rect">
                  <a:avLst/>
                </a:prstGeom>
                <a:noFill/>
                <a:ln w="9525">
                  <a:noFill/>
                  <a:prstDash val="sysDot"/>
                  <a:miter lim="800000"/>
                  <a:headEnd/>
                  <a:tailEnd/>
                </a:ln>
              </p:spPr>
              <p:txBody>
                <a:bodyPr>
                  <a:spAutoFit/>
                </a:bodyPr>
                <a:lstStyle/>
                <a:p>
                  <a:r>
                    <a:rPr lang="en-US" sz="1600" b="1">
                      <a:solidFill>
                        <a:srgbClr val="FFFF00"/>
                      </a:solidFill>
                      <a:latin typeface="Times New Roman" pitchFamily="18" charset="0"/>
                    </a:rPr>
                    <a:t>Reproduction</a:t>
                  </a:r>
                </a:p>
              </p:txBody>
            </p:sp>
            <p:sp>
              <p:nvSpPr>
                <p:cNvPr id="137258" name="Oval 27"/>
                <p:cNvSpPr>
                  <a:spLocks noChangeArrowheads="1"/>
                </p:cNvSpPr>
                <p:nvPr/>
              </p:nvSpPr>
              <p:spPr bwMode="auto">
                <a:xfrm>
                  <a:off x="3600" y="384"/>
                  <a:ext cx="672" cy="624"/>
                </a:xfrm>
                <a:prstGeom prst="ellipse">
                  <a:avLst/>
                </a:prstGeom>
                <a:noFill/>
                <a:ln w="38100">
                  <a:solidFill>
                    <a:srgbClr val="FFFF00"/>
                  </a:solidFill>
                  <a:prstDash val="sysDot"/>
                  <a:round/>
                  <a:headEnd/>
                  <a:tailEnd/>
                </a:ln>
              </p:spPr>
              <p:txBody>
                <a:bodyPr wrap="none" anchor="ctr"/>
                <a:lstStyle/>
                <a:p>
                  <a:endParaRPr lang="en-US"/>
                </a:p>
              </p:txBody>
            </p:sp>
          </p:grpSp>
          <p:sp>
            <p:nvSpPr>
              <p:cNvPr id="137240" name="Text Box 28"/>
              <p:cNvSpPr txBox="1">
                <a:spLocks noChangeArrowheads="1"/>
              </p:cNvSpPr>
              <p:nvPr/>
            </p:nvSpPr>
            <p:spPr bwMode="auto">
              <a:xfrm rot="-1497067">
                <a:off x="4416" y="11"/>
                <a:ext cx="768" cy="366"/>
              </a:xfrm>
              <a:prstGeom prst="rect">
                <a:avLst/>
              </a:prstGeom>
              <a:noFill/>
              <a:ln w="9525">
                <a:noFill/>
                <a:miter lim="800000"/>
                <a:headEnd/>
                <a:tailEnd/>
              </a:ln>
            </p:spPr>
            <p:txBody>
              <a:bodyPr>
                <a:spAutoFit/>
              </a:bodyPr>
              <a:lstStyle/>
              <a:p>
                <a:r>
                  <a:rPr lang="en-US" sz="1600" b="1">
                    <a:solidFill>
                      <a:srgbClr val="FFFF00"/>
                    </a:solidFill>
                    <a:latin typeface="Times New Roman" pitchFamily="18" charset="0"/>
                  </a:rPr>
                  <a:t>Circle of Life</a:t>
                </a:r>
              </a:p>
            </p:txBody>
          </p:sp>
          <p:grpSp>
            <p:nvGrpSpPr>
              <p:cNvPr id="137241" name="Group 29"/>
              <p:cNvGrpSpPr>
                <a:grpSpLocks/>
              </p:cNvGrpSpPr>
              <p:nvPr/>
            </p:nvGrpSpPr>
            <p:grpSpPr bwMode="auto">
              <a:xfrm>
                <a:off x="3216" y="1056"/>
                <a:ext cx="1680" cy="480"/>
                <a:chOff x="3360" y="1296"/>
                <a:chExt cx="1680" cy="480"/>
              </a:xfrm>
            </p:grpSpPr>
            <p:sp>
              <p:nvSpPr>
                <p:cNvPr id="137253" name="Text Box 30"/>
                <p:cNvSpPr txBox="1">
                  <a:spLocks noChangeArrowheads="1"/>
                </p:cNvSpPr>
                <p:nvPr/>
              </p:nvSpPr>
              <p:spPr bwMode="auto">
                <a:xfrm>
                  <a:off x="3504" y="1392"/>
                  <a:ext cx="1536" cy="212"/>
                </a:xfrm>
                <a:prstGeom prst="rect">
                  <a:avLst/>
                </a:prstGeom>
                <a:noFill/>
                <a:ln w="9525">
                  <a:noFill/>
                  <a:miter lim="800000"/>
                  <a:headEnd/>
                  <a:tailEnd/>
                </a:ln>
              </p:spPr>
              <p:txBody>
                <a:bodyPr>
                  <a:spAutoFit/>
                </a:bodyPr>
                <a:lstStyle/>
                <a:p>
                  <a:r>
                    <a:rPr lang="en-US" sz="1600" b="1">
                      <a:solidFill>
                        <a:srgbClr val="FFFF00"/>
                      </a:solidFill>
                      <a:latin typeface="Times New Roman" pitchFamily="18" charset="0"/>
                    </a:rPr>
                    <a:t>Plant Reproduction</a:t>
                  </a:r>
                </a:p>
              </p:txBody>
            </p:sp>
            <p:sp>
              <p:nvSpPr>
                <p:cNvPr id="137254" name="Oval 31"/>
                <p:cNvSpPr>
                  <a:spLocks noChangeArrowheads="1"/>
                </p:cNvSpPr>
                <p:nvPr/>
              </p:nvSpPr>
              <p:spPr bwMode="auto">
                <a:xfrm>
                  <a:off x="3360" y="1296"/>
                  <a:ext cx="1440" cy="480"/>
                </a:xfrm>
                <a:prstGeom prst="ellipse">
                  <a:avLst/>
                </a:prstGeom>
                <a:noFill/>
                <a:ln w="38100">
                  <a:solidFill>
                    <a:srgbClr val="FFFF00"/>
                  </a:solidFill>
                  <a:round/>
                  <a:headEnd/>
                  <a:tailEnd/>
                </a:ln>
              </p:spPr>
              <p:txBody>
                <a:bodyPr wrap="none" anchor="ctr"/>
                <a:lstStyle/>
                <a:p>
                  <a:endParaRPr lang="en-US"/>
                </a:p>
              </p:txBody>
            </p:sp>
          </p:grpSp>
          <p:sp>
            <p:nvSpPr>
              <p:cNvPr id="137242" name="AutoShape 32"/>
              <p:cNvSpPr>
                <a:spLocks noChangeArrowheads="1"/>
              </p:cNvSpPr>
              <p:nvPr/>
            </p:nvSpPr>
            <p:spPr bwMode="auto">
              <a:xfrm>
                <a:off x="3744" y="2832"/>
                <a:ext cx="1177" cy="864"/>
              </a:xfrm>
              <a:prstGeom prst="irregularSeal2">
                <a:avLst/>
              </a:prstGeom>
              <a:noFill/>
              <a:ln w="9525">
                <a:solidFill>
                  <a:srgbClr val="FFFF00"/>
                </a:solidFill>
                <a:miter lim="800000"/>
                <a:headEnd/>
                <a:tailEnd/>
              </a:ln>
            </p:spPr>
            <p:txBody>
              <a:bodyPr wrap="none" anchor="ctr"/>
              <a:lstStyle/>
              <a:p>
                <a:endParaRPr lang="en-US"/>
              </a:p>
            </p:txBody>
          </p:sp>
          <p:sp>
            <p:nvSpPr>
              <p:cNvPr id="137243" name="AutoShape 33"/>
              <p:cNvSpPr>
                <a:spLocks noChangeArrowheads="1"/>
              </p:cNvSpPr>
              <p:nvPr/>
            </p:nvSpPr>
            <p:spPr bwMode="auto">
              <a:xfrm>
                <a:off x="2706" y="3024"/>
                <a:ext cx="924" cy="576"/>
              </a:xfrm>
              <a:prstGeom prst="irregularSeal2">
                <a:avLst/>
              </a:prstGeom>
              <a:noFill/>
              <a:ln w="9525">
                <a:solidFill>
                  <a:srgbClr val="FFFF00"/>
                </a:solidFill>
                <a:miter lim="800000"/>
                <a:headEnd/>
                <a:tailEnd/>
              </a:ln>
            </p:spPr>
            <p:txBody>
              <a:bodyPr wrap="none" anchor="ctr"/>
              <a:lstStyle/>
              <a:p>
                <a:endParaRPr lang="en-US"/>
              </a:p>
            </p:txBody>
          </p:sp>
          <p:sp>
            <p:nvSpPr>
              <p:cNvPr id="137244" name="Text Box 34"/>
              <p:cNvSpPr txBox="1">
                <a:spLocks noChangeArrowheads="1"/>
              </p:cNvSpPr>
              <p:nvPr/>
            </p:nvSpPr>
            <p:spPr bwMode="auto">
              <a:xfrm>
                <a:off x="2688" y="3532"/>
                <a:ext cx="1152" cy="212"/>
              </a:xfrm>
              <a:prstGeom prst="rect">
                <a:avLst/>
              </a:prstGeom>
              <a:noFill/>
              <a:ln w="9525">
                <a:noFill/>
                <a:miter lim="800000"/>
                <a:headEnd/>
                <a:tailEnd/>
              </a:ln>
            </p:spPr>
            <p:txBody>
              <a:bodyPr>
                <a:spAutoFit/>
              </a:bodyPr>
              <a:lstStyle/>
              <a:p>
                <a:r>
                  <a:rPr lang="en-US" sz="1600" b="1">
                    <a:solidFill>
                      <a:srgbClr val="FFFF00"/>
                    </a:solidFill>
                    <a:latin typeface="Times New Roman" pitchFamily="18" charset="0"/>
                  </a:rPr>
                  <a:t>Male Cone</a:t>
                </a:r>
              </a:p>
            </p:txBody>
          </p:sp>
          <p:sp>
            <p:nvSpPr>
              <p:cNvPr id="137245" name="Text Box 35"/>
              <p:cNvSpPr txBox="1">
                <a:spLocks noChangeArrowheads="1"/>
              </p:cNvSpPr>
              <p:nvPr/>
            </p:nvSpPr>
            <p:spPr bwMode="auto">
              <a:xfrm>
                <a:off x="3504" y="2736"/>
                <a:ext cx="672" cy="212"/>
              </a:xfrm>
              <a:prstGeom prst="rect">
                <a:avLst/>
              </a:prstGeom>
              <a:noFill/>
              <a:ln w="9525">
                <a:noFill/>
                <a:miter lim="800000"/>
                <a:headEnd/>
                <a:tailEnd/>
              </a:ln>
            </p:spPr>
            <p:txBody>
              <a:bodyPr>
                <a:spAutoFit/>
              </a:bodyPr>
              <a:lstStyle/>
              <a:p>
                <a:r>
                  <a:rPr lang="en-US" sz="1600" b="1">
                    <a:solidFill>
                      <a:srgbClr val="FFFF00"/>
                    </a:solidFill>
                    <a:latin typeface="Times New Roman" pitchFamily="18" charset="0"/>
                  </a:rPr>
                  <a:t>pollen</a:t>
                </a:r>
              </a:p>
            </p:txBody>
          </p:sp>
          <p:sp>
            <p:nvSpPr>
              <p:cNvPr id="137246" name="Rectangle 36"/>
              <p:cNvSpPr>
                <a:spLocks noChangeArrowheads="1"/>
              </p:cNvSpPr>
              <p:nvPr/>
            </p:nvSpPr>
            <p:spPr bwMode="auto">
              <a:xfrm>
                <a:off x="2784" y="3216"/>
                <a:ext cx="768" cy="192"/>
              </a:xfrm>
              <a:prstGeom prst="rect">
                <a:avLst/>
              </a:prstGeom>
              <a:solidFill>
                <a:srgbClr val="FF7C80"/>
              </a:solidFill>
              <a:ln w="57150">
                <a:solidFill>
                  <a:srgbClr val="FFFF00"/>
                </a:solidFill>
                <a:miter lim="800000"/>
                <a:headEnd/>
                <a:tailEnd/>
              </a:ln>
            </p:spPr>
            <p:txBody>
              <a:bodyPr wrap="none" anchor="ctr"/>
              <a:lstStyle/>
              <a:p>
                <a:pPr algn="ctr"/>
                <a:r>
                  <a:rPr lang="en-US">
                    <a:solidFill>
                      <a:srgbClr val="FFFF00"/>
                    </a:solidFill>
                    <a:latin typeface="Times New Roman" pitchFamily="18" charset="0"/>
                  </a:rPr>
                  <a:t>pollen</a:t>
                </a:r>
              </a:p>
            </p:txBody>
          </p:sp>
          <p:sp>
            <p:nvSpPr>
              <p:cNvPr id="137247" name="Oval 37"/>
              <p:cNvSpPr>
                <a:spLocks noChangeArrowheads="1"/>
              </p:cNvSpPr>
              <p:nvPr/>
            </p:nvSpPr>
            <p:spPr bwMode="auto">
              <a:xfrm>
                <a:off x="3984" y="3216"/>
                <a:ext cx="624" cy="240"/>
              </a:xfrm>
              <a:prstGeom prst="ellipse">
                <a:avLst/>
              </a:prstGeom>
              <a:solidFill>
                <a:srgbClr val="669900"/>
              </a:solidFill>
              <a:ln w="57150">
                <a:solidFill>
                  <a:srgbClr val="FFFF00"/>
                </a:solidFill>
                <a:round/>
                <a:headEnd/>
                <a:tailEnd/>
              </a:ln>
            </p:spPr>
            <p:txBody>
              <a:bodyPr wrap="none" anchor="ctr"/>
              <a:lstStyle/>
              <a:p>
                <a:pPr algn="ctr"/>
                <a:r>
                  <a:rPr lang="en-US">
                    <a:solidFill>
                      <a:srgbClr val="FFFF00"/>
                    </a:solidFill>
                    <a:latin typeface="Times New Roman" pitchFamily="18" charset="0"/>
                  </a:rPr>
                  <a:t>ovule</a:t>
                </a:r>
              </a:p>
            </p:txBody>
          </p:sp>
          <p:sp>
            <p:nvSpPr>
              <p:cNvPr id="137248" name="Line 38"/>
              <p:cNvSpPr>
                <a:spLocks noChangeShapeType="1"/>
              </p:cNvSpPr>
              <p:nvPr/>
            </p:nvSpPr>
            <p:spPr bwMode="auto">
              <a:xfrm>
                <a:off x="4560" y="3360"/>
                <a:ext cx="480" cy="96"/>
              </a:xfrm>
              <a:prstGeom prst="line">
                <a:avLst/>
              </a:prstGeom>
              <a:noFill/>
              <a:ln w="38100">
                <a:solidFill>
                  <a:srgbClr val="FFFF00"/>
                </a:solidFill>
                <a:round/>
                <a:headEnd/>
                <a:tailEnd type="triangle" w="med" len="med"/>
              </a:ln>
            </p:spPr>
            <p:txBody>
              <a:bodyPr/>
              <a:lstStyle/>
              <a:p>
                <a:endParaRPr lang="en-US"/>
              </a:p>
            </p:txBody>
          </p:sp>
          <p:grpSp>
            <p:nvGrpSpPr>
              <p:cNvPr id="137249" name="Group 39"/>
              <p:cNvGrpSpPr>
                <a:grpSpLocks/>
              </p:cNvGrpSpPr>
              <p:nvPr/>
            </p:nvGrpSpPr>
            <p:grpSpPr bwMode="auto">
              <a:xfrm>
                <a:off x="4800" y="3456"/>
                <a:ext cx="1104" cy="480"/>
                <a:chOff x="4800" y="3456"/>
                <a:chExt cx="1104" cy="480"/>
              </a:xfrm>
            </p:grpSpPr>
            <p:sp>
              <p:nvSpPr>
                <p:cNvPr id="137250" name="Rectangle 40"/>
                <p:cNvSpPr>
                  <a:spLocks noChangeArrowheads="1"/>
                </p:cNvSpPr>
                <p:nvPr/>
              </p:nvSpPr>
              <p:spPr bwMode="auto">
                <a:xfrm>
                  <a:off x="4800" y="3696"/>
                  <a:ext cx="816" cy="240"/>
                </a:xfrm>
                <a:prstGeom prst="rect">
                  <a:avLst/>
                </a:prstGeom>
                <a:solidFill>
                  <a:srgbClr val="FF7C80"/>
                </a:solidFill>
                <a:ln w="57150">
                  <a:solidFill>
                    <a:srgbClr val="FFFF00"/>
                  </a:solidFill>
                  <a:miter lim="800000"/>
                  <a:headEnd/>
                  <a:tailEnd/>
                </a:ln>
              </p:spPr>
              <p:txBody>
                <a:bodyPr wrap="none" anchor="ctr"/>
                <a:lstStyle/>
                <a:p>
                  <a:endParaRPr lang="en-US"/>
                </a:p>
              </p:txBody>
            </p:sp>
            <p:sp>
              <p:nvSpPr>
                <p:cNvPr id="137251" name="Oval 41"/>
                <p:cNvSpPr>
                  <a:spLocks noChangeArrowheads="1"/>
                </p:cNvSpPr>
                <p:nvPr/>
              </p:nvSpPr>
              <p:spPr bwMode="auto">
                <a:xfrm>
                  <a:off x="4848" y="3696"/>
                  <a:ext cx="576" cy="240"/>
                </a:xfrm>
                <a:prstGeom prst="ellipse">
                  <a:avLst/>
                </a:prstGeom>
                <a:solidFill>
                  <a:srgbClr val="669900"/>
                </a:solidFill>
                <a:ln w="57150">
                  <a:solidFill>
                    <a:srgbClr val="FFFF00"/>
                  </a:solidFill>
                  <a:round/>
                  <a:headEnd/>
                  <a:tailEnd/>
                </a:ln>
              </p:spPr>
              <p:txBody>
                <a:bodyPr wrap="none" anchor="ctr"/>
                <a:lstStyle/>
                <a:p>
                  <a:pPr algn="ctr"/>
                  <a:endParaRPr lang="en-US">
                    <a:solidFill>
                      <a:srgbClr val="FFFF00"/>
                    </a:solidFill>
                    <a:latin typeface="Times New Roman" pitchFamily="18" charset="0"/>
                  </a:endParaRPr>
                </a:p>
              </p:txBody>
            </p:sp>
            <p:sp>
              <p:nvSpPr>
                <p:cNvPr id="137252" name="Text Box 42"/>
                <p:cNvSpPr txBox="1">
                  <a:spLocks noChangeArrowheads="1"/>
                </p:cNvSpPr>
                <p:nvPr/>
              </p:nvSpPr>
              <p:spPr bwMode="auto">
                <a:xfrm>
                  <a:off x="4992" y="3456"/>
                  <a:ext cx="912" cy="288"/>
                </a:xfrm>
                <a:prstGeom prst="rect">
                  <a:avLst/>
                </a:prstGeom>
                <a:noFill/>
                <a:ln w="9525">
                  <a:noFill/>
                  <a:miter lim="800000"/>
                  <a:headEnd/>
                  <a:tailEnd/>
                </a:ln>
              </p:spPr>
              <p:txBody>
                <a:bodyPr>
                  <a:spAutoFit/>
                </a:bodyPr>
                <a:lstStyle/>
                <a:p>
                  <a:r>
                    <a:rPr lang="en-US" b="1">
                      <a:solidFill>
                        <a:srgbClr val="FFFF00"/>
                      </a:solidFill>
                      <a:latin typeface="Times New Roman" pitchFamily="18" charset="0"/>
                    </a:rPr>
                    <a:t>seed</a:t>
                  </a:r>
                </a:p>
              </p:txBody>
            </p:sp>
          </p:grpSp>
        </p:grpSp>
      </p:grpSp>
      <p:sp>
        <p:nvSpPr>
          <p:cNvPr id="137225" name="Line 43"/>
          <p:cNvSpPr>
            <a:spLocks noChangeShapeType="1"/>
          </p:cNvSpPr>
          <p:nvPr/>
        </p:nvSpPr>
        <p:spPr bwMode="auto">
          <a:xfrm>
            <a:off x="1447800" y="0"/>
            <a:ext cx="0" cy="6324600"/>
          </a:xfrm>
          <a:prstGeom prst="line">
            <a:avLst/>
          </a:prstGeom>
          <a:noFill/>
          <a:ln w="9525">
            <a:solidFill>
              <a:srgbClr val="FFFF00"/>
            </a:solidFill>
            <a:round/>
            <a:headEnd/>
            <a:tailEnd/>
          </a:ln>
        </p:spPr>
        <p:txBody>
          <a:bodyPr/>
          <a:lstStyle/>
          <a:p>
            <a:endParaRPr lang="en-US"/>
          </a:p>
        </p:txBody>
      </p:sp>
      <p:grpSp>
        <p:nvGrpSpPr>
          <p:cNvPr id="9" name="Group 44"/>
          <p:cNvGrpSpPr>
            <a:grpSpLocks/>
          </p:cNvGrpSpPr>
          <p:nvPr/>
        </p:nvGrpSpPr>
        <p:grpSpPr bwMode="auto">
          <a:xfrm>
            <a:off x="0" y="457200"/>
            <a:ext cx="1600200" cy="4211638"/>
            <a:chOff x="0" y="288"/>
            <a:chExt cx="1008" cy="2653"/>
          </a:xfrm>
        </p:grpSpPr>
        <p:sp>
          <p:nvSpPr>
            <p:cNvPr id="137227" name="Text Box 45"/>
            <p:cNvSpPr txBox="1">
              <a:spLocks noChangeArrowheads="1"/>
            </p:cNvSpPr>
            <p:nvPr/>
          </p:nvSpPr>
          <p:spPr bwMode="auto">
            <a:xfrm>
              <a:off x="0" y="288"/>
              <a:ext cx="1008" cy="750"/>
            </a:xfrm>
            <a:prstGeom prst="rect">
              <a:avLst/>
            </a:prstGeom>
            <a:noFill/>
            <a:ln w="9525">
              <a:noFill/>
              <a:miter lim="800000"/>
              <a:headEnd/>
              <a:tailEnd/>
            </a:ln>
          </p:spPr>
          <p:txBody>
            <a:bodyPr>
              <a:spAutoFit/>
            </a:bodyPr>
            <a:lstStyle/>
            <a:p>
              <a:r>
                <a:rPr lang="en-US">
                  <a:solidFill>
                    <a:srgbClr val="FFFF00"/>
                  </a:solidFill>
                  <a:latin typeface="Times New Roman" pitchFamily="18" charset="0"/>
                </a:rPr>
                <a:t>Life Cycles- Birth Growth Reproduction Death</a:t>
              </a:r>
            </a:p>
          </p:txBody>
        </p:sp>
        <p:sp>
          <p:nvSpPr>
            <p:cNvPr id="137228" name="Text Box 46"/>
            <p:cNvSpPr txBox="1">
              <a:spLocks noChangeArrowheads="1"/>
            </p:cNvSpPr>
            <p:nvPr/>
          </p:nvSpPr>
          <p:spPr bwMode="auto">
            <a:xfrm>
              <a:off x="0" y="1584"/>
              <a:ext cx="1008" cy="1357"/>
            </a:xfrm>
            <a:prstGeom prst="rect">
              <a:avLst/>
            </a:prstGeom>
            <a:noFill/>
            <a:ln w="9525">
              <a:noFill/>
              <a:miter lim="800000"/>
              <a:headEnd/>
              <a:tailEnd/>
            </a:ln>
          </p:spPr>
          <p:txBody>
            <a:bodyPr>
              <a:spAutoFit/>
            </a:bodyPr>
            <a:lstStyle/>
            <a:p>
              <a:r>
                <a:rPr lang="en-US">
                  <a:solidFill>
                    <a:srgbClr val="FFFF00"/>
                  </a:solidFill>
                  <a:latin typeface="Times New Roman" pitchFamily="18" charset="0"/>
                </a:rPr>
                <a:t>w/o seeds = spores</a:t>
              </a:r>
            </a:p>
            <a:p>
              <a:endParaRPr lang="en-US">
                <a:solidFill>
                  <a:srgbClr val="FFFF00"/>
                </a:solidFill>
                <a:latin typeface="Times New Roman" pitchFamily="18" charset="0"/>
              </a:endParaRPr>
            </a:p>
            <a:p>
              <a:r>
                <a:rPr lang="en-US">
                  <a:solidFill>
                    <a:srgbClr val="FFFF00"/>
                  </a:solidFill>
                  <a:latin typeface="Times New Roman" pitchFamily="18" charset="0"/>
                </a:rPr>
                <a:t>w/ seeds= male-pollen</a:t>
              </a:r>
            </a:p>
            <a:p>
              <a:r>
                <a:rPr lang="en-US">
                  <a:solidFill>
                    <a:srgbClr val="FFFF00"/>
                  </a:solidFill>
                  <a:latin typeface="Times New Roman" pitchFamily="18" charset="0"/>
                </a:rPr>
                <a:t>Female-ovules</a:t>
              </a: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19523"/>
                                        </p:tgtEl>
                                        <p:attrNameLst>
                                          <p:attrName>style.visibility</p:attrName>
                                        </p:attrNameLst>
                                      </p:cBhvr>
                                      <p:to>
                                        <p:strVal val="visible"/>
                                      </p:to>
                                    </p:set>
                                    <p:animEffect transition="in" filter="wipe(up)">
                                      <p:cBhvr>
                                        <p:cTn id="7" dur="5000"/>
                                        <p:tgtEl>
                                          <p:spTgt spid="61952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up)">
                                      <p:cBhvr>
                                        <p:cTn id="12" dur="2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19527"/>
                                        </p:tgtEl>
                                        <p:attrNameLst>
                                          <p:attrName>style.visibility</p:attrName>
                                        </p:attrNameLst>
                                      </p:cBhvr>
                                      <p:to>
                                        <p:strVal val="visible"/>
                                      </p:to>
                                    </p:set>
                                    <p:animEffect transition="in" filter="wipe(left)">
                                      <p:cBhvr>
                                        <p:cTn id="17" dur="500"/>
                                        <p:tgtEl>
                                          <p:spTgt spid="619527"/>
                                        </p:tgtEl>
                                      </p:cBhvr>
                                    </p:animEffect>
                                  </p:childTnLst>
                                </p:cTn>
                              </p:par>
                            </p:childTnLst>
                          </p:cTn>
                        </p:par>
                        <p:par>
                          <p:cTn id="18" fill="hold">
                            <p:stCondLst>
                              <p:cond delay="500"/>
                            </p:stCondLst>
                            <p:childTnLst>
                              <p:par>
                                <p:cTn id="19" presetID="22" presetClass="entr" presetSubtype="1"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up)">
                                      <p:cBhvr>
                                        <p:cTn id="21" dur="5000"/>
                                        <p:tgtEl>
                                          <p:spTgt spid="2"/>
                                        </p:tgtEl>
                                      </p:cBhvr>
                                    </p:animEffect>
                                  </p:childTnLst>
                                </p:cTn>
                              </p:par>
                            </p:childTnLst>
                          </p:cTn>
                        </p:par>
                      </p:childTnLst>
                    </p:cTn>
                  </p:par>
                  <p:par>
                    <p:cTn id="22" fill="hold">
                      <p:stCondLst>
                        <p:cond delay="indefinite"/>
                      </p:stCondLst>
                      <p:childTnLst>
                        <p:par>
                          <p:cTn id="23" fill="hold">
                            <p:stCondLst>
                              <p:cond delay="0"/>
                            </p:stCondLst>
                            <p:childTnLst>
                              <p:par>
                                <p:cTn id="24" presetID="15" presetClass="entr" presetSubtype="0" fill="hold" grpId="0" nodeType="clickEffect">
                                  <p:stCondLst>
                                    <p:cond delay="0"/>
                                  </p:stCondLst>
                                  <p:childTnLst>
                                    <p:set>
                                      <p:cBhvr>
                                        <p:cTn id="25" dur="1" fill="hold">
                                          <p:stCondLst>
                                            <p:cond delay="0"/>
                                          </p:stCondLst>
                                        </p:cTn>
                                        <p:tgtEl>
                                          <p:spTgt spid="619526"/>
                                        </p:tgtEl>
                                        <p:attrNameLst>
                                          <p:attrName>style.visibility</p:attrName>
                                        </p:attrNameLst>
                                      </p:cBhvr>
                                      <p:to>
                                        <p:strVal val="visible"/>
                                      </p:to>
                                    </p:set>
                                    <p:anim calcmode="lin" valueType="num">
                                      <p:cBhvr>
                                        <p:cTn id="26" dur="1000" fill="hold"/>
                                        <p:tgtEl>
                                          <p:spTgt spid="619526"/>
                                        </p:tgtEl>
                                        <p:attrNameLst>
                                          <p:attrName>ppt_w</p:attrName>
                                        </p:attrNameLst>
                                      </p:cBhvr>
                                      <p:tavLst>
                                        <p:tav tm="0">
                                          <p:val>
                                            <p:fltVal val="0"/>
                                          </p:val>
                                        </p:tav>
                                        <p:tav tm="100000">
                                          <p:val>
                                            <p:strVal val="#ppt_w"/>
                                          </p:val>
                                        </p:tav>
                                      </p:tavLst>
                                    </p:anim>
                                    <p:anim calcmode="lin" valueType="num">
                                      <p:cBhvr>
                                        <p:cTn id="27" dur="1000" fill="hold"/>
                                        <p:tgtEl>
                                          <p:spTgt spid="619526"/>
                                        </p:tgtEl>
                                        <p:attrNameLst>
                                          <p:attrName>ppt_h</p:attrName>
                                        </p:attrNameLst>
                                      </p:cBhvr>
                                      <p:tavLst>
                                        <p:tav tm="0">
                                          <p:val>
                                            <p:fltVal val="0"/>
                                          </p:val>
                                        </p:tav>
                                        <p:tav tm="100000">
                                          <p:val>
                                            <p:strVal val="#ppt_h"/>
                                          </p:val>
                                        </p:tav>
                                      </p:tavLst>
                                    </p:anim>
                                    <p:anim calcmode="lin" valueType="num">
                                      <p:cBhvr>
                                        <p:cTn id="28" dur="1000" fill="hold"/>
                                        <p:tgtEl>
                                          <p:spTgt spid="619526"/>
                                        </p:tgtEl>
                                        <p:attrNameLst>
                                          <p:attrName>ppt_x</p:attrName>
                                        </p:attrNameLst>
                                      </p:cBhvr>
                                      <p:tavLst>
                                        <p:tav tm="0" fmla="#ppt_x+(cos(-2*pi*(1-$))*-#ppt_x-sin(-2*pi*(1-$))*(1-#ppt_y))*(1-$)">
                                          <p:val>
                                            <p:fltVal val="0"/>
                                          </p:val>
                                        </p:tav>
                                        <p:tav tm="100000">
                                          <p:val>
                                            <p:fltVal val="1"/>
                                          </p:val>
                                        </p:tav>
                                      </p:tavLst>
                                    </p:anim>
                                    <p:anim calcmode="lin" valueType="num">
                                      <p:cBhvr>
                                        <p:cTn id="29" dur="1000" fill="hold"/>
                                        <p:tgtEl>
                                          <p:spTgt spid="619526"/>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9523" grpId="0"/>
      <p:bldP spid="619526" grpId="0" animBg="1"/>
      <p:bldP spid="619527" grpId="0" animBg="1"/>
    </p:bldLst>
  </p:timing>
</p:sld>
</file>

<file path=ppt/slides/slide138.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138242" name="Line 2"/>
          <p:cNvSpPr>
            <a:spLocks noChangeShapeType="1"/>
          </p:cNvSpPr>
          <p:nvPr/>
        </p:nvSpPr>
        <p:spPr bwMode="auto">
          <a:xfrm>
            <a:off x="4495800" y="0"/>
            <a:ext cx="0" cy="6858000"/>
          </a:xfrm>
          <a:prstGeom prst="line">
            <a:avLst/>
          </a:prstGeom>
          <a:noFill/>
          <a:ln w="76200">
            <a:solidFill>
              <a:srgbClr val="FFFF00"/>
            </a:solidFill>
            <a:prstDash val="sysDot"/>
            <a:round/>
            <a:headEnd/>
            <a:tailEnd/>
          </a:ln>
        </p:spPr>
        <p:txBody>
          <a:bodyPr/>
          <a:lstStyle/>
          <a:p>
            <a:endParaRPr lang="en-US"/>
          </a:p>
        </p:txBody>
      </p:sp>
      <p:sp>
        <p:nvSpPr>
          <p:cNvPr id="138243" name="Line 3"/>
          <p:cNvSpPr>
            <a:spLocks noChangeShapeType="1"/>
          </p:cNvSpPr>
          <p:nvPr/>
        </p:nvSpPr>
        <p:spPr bwMode="auto">
          <a:xfrm>
            <a:off x="0" y="6248400"/>
            <a:ext cx="4419600" cy="0"/>
          </a:xfrm>
          <a:prstGeom prst="line">
            <a:avLst/>
          </a:prstGeom>
          <a:noFill/>
          <a:ln w="9525">
            <a:solidFill>
              <a:srgbClr val="FFFF00"/>
            </a:solidFill>
            <a:round/>
            <a:headEnd/>
            <a:tailEnd/>
          </a:ln>
        </p:spPr>
        <p:txBody>
          <a:bodyPr/>
          <a:lstStyle/>
          <a:p>
            <a:endParaRPr lang="en-US"/>
          </a:p>
        </p:txBody>
      </p:sp>
      <p:sp>
        <p:nvSpPr>
          <p:cNvPr id="138244" name="Text Box 4"/>
          <p:cNvSpPr txBox="1">
            <a:spLocks noChangeArrowheads="1"/>
          </p:cNvSpPr>
          <p:nvPr/>
        </p:nvSpPr>
        <p:spPr bwMode="auto">
          <a:xfrm>
            <a:off x="0" y="6172200"/>
            <a:ext cx="1524000" cy="336550"/>
          </a:xfrm>
          <a:prstGeom prst="rect">
            <a:avLst/>
          </a:prstGeom>
          <a:noFill/>
          <a:ln w="9525">
            <a:noFill/>
            <a:miter lim="800000"/>
            <a:headEnd/>
            <a:tailEnd/>
          </a:ln>
        </p:spPr>
        <p:txBody>
          <a:bodyPr>
            <a:spAutoFit/>
          </a:bodyPr>
          <a:lstStyle/>
          <a:p>
            <a:r>
              <a:rPr lang="en-US" sz="1600" b="1">
                <a:solidFill>
                  <a:srgbClr val="FFFF00"/>
                </a:solidFill>
                <a:latin typeface="Times New Roman" pitchFamily="18" charset="0"/>
              </a:rPr>
              <a:t>Summary:</a:t>
            </a:r>
          </a:p>
        </p:txBody>
      </p:sp>
      <p:sp>
        <p:nvSpPr>
          <p:cNvPr id="620549" name="Rectangle 5"/>
          <p:cNvSpPr>
            <a:spLocks noChangeArrowheads="1"/>
          </p:cNvSpPr>
          <p:nvPr/>
        </p:nvSpPr>
        <p:spPr bwMode="auto">
          <a:xfrm>
            <a:off x="0" y="0"/>
            <a:ext cx="4419600" cy="6172200"/>
          </a:xfrm>
          <a:prstGeom prst="rect">
            <a:avLst/>
          </a:prstGeom>
          <a:solidFill>
            <a:srgbClr val="FFFF00"/>
          </a:solidFill>
          <a:ln w="9525">
            <a:noFill/>
            <a:miter lim="800000"/>
            <a:headEnd/>
            <a:tailEnd/>
          </a:ln>
        </p:spPr>
        <p:txBody>
          <a:bodyPr wrap="none" anchor="ctr"/>
          <a:lstStyle/>
          <a:p>
            <a:endParaRPr lang="en-US"/>
          </a:p>
        </p:txBody>
      </p:sp>
      <p:sp>
        <p:nvSpPr>
          <p:cNvPr id="138246" name="Line 6"/>
          <p:cNvSpPr>
            <a:spLocks noChangeShapeType="1"/>
          </p:cNvSpPr>
          <p:nvPr/>
        </p:nvSpPr>
        <p:spPr bwMode="auto">
          <a:xfrm>
            <a:off x="1676400" y="0"/>
            <a:ext cx="0" cy="6324600"/>
          </a:xfrm>
          <a:prstGeom prst="line">
            <a:avLst/>
          </a:prstGeom>
          <a:noFill/>
          <a:ln w="9525">
            <a:solidFill>
              <a:srgbClr val="FFFF00"/>
            </a:solidFill>
            <a:round/>
            <a:headEnd/>
            <a:tailEnd/>
          </a:ln>
        </p:spPr>
        <p:txBody>
          <a:bodyPr/>
          <a:lstStyle/>
          <a:p>
            <a:endParaRPr lang="en-US"/>
          </a:p>
        </p:txBody>
      </p:sp>
      <p:sp>
        <p:nvSpPr>
          <p:cNvPr id="138247" name="Text Box 7"/>
          <p:cNvSpPr txBox="1">
            <a:spLocks noChangeArrowheads="1"/>
          </p:cNvSpPr>
          <p:nvPr/>
        </p:nvSpPr>
        <p:spPr bwMode="auto">
          <a:xfrm>
            <a:off x="0" y="4495800"/>
            <a:ext cx="1600200" cy="366713"/>
          </a:xfrm>
          <a:prstGeom prst="rect">
            <a:avLst/>
          </a:prstGeom>
          <a:noFill/>
          <a:ln w="9525">
            <a:noFill/>
            <a:miter lim="800000"/>
            <a:headEnd/>
            <a:tailEnd/>
          </a:ln>
        </p:spPr>
        <p:txBody>
          <a:bodyPr>
            <a:spAutoFit/>
          </a:bodyPr>
          <a:lstStyle/>
          <a:p>
            <a:r>
              <a:rPr lang="en-US" b="1">
                <a:solidFill>
                  <a:srgbClr val="FFFF00"/>
                </a:solidFill>
                <a:latin typeface="Times New Roman" pitchFamily="18" charset="0"/>
              </a:rPr>
              <a:t>Updraf</a:t>
            </a:r>
            <a:r>
              <a:rPr lang="en-US">
                <a:solidFill>
                  <a:srgbClr val="FFFF00"/>
                </a:solidFill>
                <a:latin typeface="Times New Roman" pitchFamily="18" charset="0"/>
              </a:rPr>
              <a:t>t</a:t>
            </a:r>
          </a:p>
        </p:txBody>
      </p:sp>
      <p:sp>
        <p:nvSpPr>
          <p:cNvPr id="138248" name="Text Box 8"/>
          <p:cNvSpPr txBox="1">
            <a:spLocks noChangeArrowheads="1"/>
          </p:cNvSpPr>
          <p:nvPr/>
        </p:nvSpPr>
        <p:spPr bwMode="auto">
          <a:xfrm>
            <a:off x="0" y="1524000"/>
            <a:ext cx="1752600" cy="1311275"/>
          </a:xfrm>
          <a:prstGeom prst="rect">
            <a:avLst/>
          </a:prstGeom>
          <a:noFill/>
          <a:ln w="9525">
            <a:noFill/>
            <a:miter lim="800000"/>
            <a:headEnd/>
            <a:tailEnd/>
          </a:ln>
        </p:spPr>
        <p:txBody>
          <a:bodyPr>
            <a:spAutoFit/>
          </a:bodyPr>
          <a:lstStyle/>
          <a:p>
            <a:r>
              <a:rPr lang="en-US" sz="2000">
                <a:solidFill>
                  <a:srgbClr val="FFFF00"/>
                </a:solidFill>
                <a:latin typeface="Times New Roman" pitchFamily="18" charset="0"/>
              </a:rPr>
              <a:t>What air masses collide to form thunderstorms?</a:t>
            </a:r>
          </a:p>
        </p:txBody>
      </p:sp>
      <p:sp>
        <p:nvSpPr>
          <p:cNvPr id="620553" name="AutoShape 9"/>
          <p:cNvSpPr>
            <a:spLocks noChangeArrowheads="1"/>
          </p:cNvSpPr>
          <p:nvPr/>
        </p:nvSpPr>
        <p:spPr bwMode="auto">
          <a:xfrm>
            <a:off x="5105400" y="4343400"/>
            <a:ext cx="4038600" cy="1066800"/>
          </a:xfrm>
          <a:prstGeom prst="cloudCallout">
            <a:avLst>
              <a:gd name="adj1" fmla="val -53657"/>
              <a:gd name="adj2" fmla="val -15329"/>
            </a:avLst>
          </a:prstGeom>
          <a:solidFill>
            <a:srgbClr val="CC0000"/>
          </a:solidFill>
          <a:ln w="9525">
            <a:solidFill>
              <a:schemeClr val="tx1"/>
            </a:solidFill>
            <a:round/>
            <a:headEnd/>
            <a:tailEnd/>
          </a:ln>
        </p:spPr>
        <p:txBody>
          <a:bodyPr/>
          <a:lstStyle/>
          <a:p>
            <a:pPr algn="ctr"/>
            <a:r>
              <a:rPr lang="en-US" b="1">
                <a:solidFill>
                  <a:schemeClr val="bg1"/>
                </a:solidFill>
              </a:rPr>
              <a:t>Warm, moist air</a:t>
            </a:r>
          </a:p>
        </p:txBody>
      </p:sp>
      <p:sp>
        <p:nvSpPr>
          <p:cNvPr id="620554" name="AutoShape 10"/>
          <p:cNvSpPr>
            <a:spLocks noChangeArrowheads="1"/>
          </p:cNvSpPr>
          <p:nvPr/>
        </p:nvSpPr>
        <p:spPr bwMode="auto">
          <a:xfrm>
            <a:off x="4800600" y="2895600"/>
            <a:ext cx="4343400" cy="1371600"/>
          </a:xfrm>
          <a:prstGeom prst="cloudCallout">
            <a:avLst>
              <a:gd name="adj1" fmla="val -1972"/>
              <a:gd name="adj2" fmla="val 48380"/>
            </a:avLst>
          </a:prstGeom>
          <a:solidFill>
            <a:schemeClr val="hlink"/>
          </a:solidFill>
          <a:ln w="9525">
            <a:solidFill>
              <a:schemeClr val="tx1"/>
            </a:solidFill>
            <a:round/>
            <a:headEnd/>
            <a:tailEnd/>
          </a:ln>
        </p:spPr>
        <p:txBody>
          <a:bodyPr/>
          <a:lstStyle/>
          <a:p>
            <a:pPr algn="ctr"/>
            <a:r>
              <a:rPr lang="en-US" b="1">
                <a:solidFill>
                  <a:schemeClr val="bg1"/>
                </a:solidFill>
              </a:rPr>
              <a:t>Cold, dry air</a:t>
            </a:r>
          </a:p>
        </p:txBody>
      </p:sp>
      <p:sp>
        <p:nvSpPr>
          <p:cNvPr id="620555" name="AutoShape 11"/>
          <p:cNvSpPr>
            <a:spLocks noChangeArrowheads="1"/>
          </p:cNvSpPr>
          <p:nvPr/>
        </p:nvSpPr>
        <p:spPr bwMode="auto">
          <a:xfrm>
            <a:off x="4800600" y="228600"/>
            <a:ext cx="3810000" cy="1260475"/>
          </a:xfrm>
          <a:prstGeom prst="cloudCallout">
            <a:avLst>
              <a:gd name="adj1" fmla="val 3417"/>
              <a:gd name="adj2" fmla="val 49495"/>
            </a:avLst>
          </a:prstGeom>
          <a:solidFill>
            <a:schemeClr val="bg2"/>
          </a:solidFill>
          <a:ln w="9525">
            <a:solidFill>
              <a:schemeClr val="tx1"/>
            </a:solidFill>
            <a:round/>
            <a:headEnd/>
            <a:tailEnd/>
          </a:ln>
        </p:spPr>
        <p:txBody>
          <a:bodyPr/>
          <a:lstStyle/>
          <a:p>
            <a:pPr algn="ctr"/>
            <a:r>
              <a:rPr lang="en-US" b="1">
                <a:solidFill>
                  <a:schemeClr val="bg1"/>
                </a:solidFill>
              </a:rPr>
              <a:t>Thunderstorms</a:t>
            </a:r>
          </a:p>
        </p:txBody>
      </p:sp>
      <p:sp>
        <p:nvSpPr>
          <p:cNvPr id="620556" name="AutoShape 12"/>
          <p:cNvSpPr>
            <a:spLocks noChangeArrowheads="1"/>
          </p:cNvSpPr>
          <p:nvPr/>
        </p:nvSpPr>
        <p:spPr bwMode="auto">
          <a:xfrm rot="3599287">
            <a:off x="4733925" y="5207000"/>
            <a:ext cx="1219200" cy="1600200"/>
          </a:xfrm>
          <a:prstGeom prst="upArrow">
            <a:avLst>
              <a:gd name="adj1" fmla="val 50000"/>
              <a:gd name="adj2" fmla="val 32813"/>
            </a:avLst>
          </a:prstGeom>
          <a:solidFill>
            <a:schemeClr val="folHlink"/>
          </a:solidFill>
          <a:ln w="9525">
            <a:solidFill>
              <a:schemeClr val="tx1"/>
            </a:solidFill>
            <a:miter lim="800000"/>
            <a:headEnd/>
            <a:tailEnd/>
          </a:ln>
        </p:spPr>
        <p:txBody>
          <a:bodyPr wrap="none" anchor="ctr"/>
          <a:lstStyle/>
          <a:p>
            <a:pPr algn="ctr"/>
            <a:r>
              <a:rPr lang="en-US" b="1">
                <a:solidFill>
                  <a:schemeClr val="bg1"/>
                </a:solidFill>
              </a:rPr>
              <a:t>Updraft</a:t>
            </a:r>
          </a:p>
        </p:txBody>
      </p:sp>
      <p:sp>
        <p:nvSpPr>
          <p:cNvPr id="138253" name="Text Box 13"/>
          <p:cNvSpPr txBox="1">
            <a:spLocks noChangeArrowheads="1"/>
          </p:cNvSpPr>
          <p:nvPr/>
        </p:nvSpPr>
        <p:spPr bwMode="auto">
          <a:xfrm>
            <a:off x="1600200" y="838200"/>
            <a:ext cx="2895600" cy="4151313"/>
          </a:xfrm>
          <a:prstGeom prst="rect">
            <a:avLst/>
          </a:prstGeom>
          <a:noFill/>
          <a:ln w="9525">
            <a:noFill/>
            <a:miter lim="800000"/>
            <a:headEnd/>
            <a:tailEnd/>
          </a:ln>
        </p:spPr>
        <p:txBody>
          <a:bodyPr>
            <a:spAutoFit/>
          </a:bodyPr>
          <a:lstStyle/>
          <a:p>
            <a:r>
              <a:rPr lang="en-US" sz="2800">
                <a:solidFill>
                  <a:srgbClr val="FFFF00"/>
                </a:solidFill>
              </a:rPr>
              <a:t>Thunderstorms</a:t>
            </a:r>
          </a:p>
          <a:p>
            <a:r>
              <a:rPr lang="en-US" sz="2800">
                <a:solidFill>
                  <a:srgbClr val="FFFF00"/>
                </a:solidFill>
              </a:rPr>
              <a:t>Warm moist air is sitting beneath  cold dry air,</a:t>
            </a:r>
          </a:p>
          <a:p>
            <a:endParaRPr lang="en-US" sz="2800">
              <a:solidFill>
                <a:srgbClr val="FFFF00"/>
              </a:solidFill>
            </a:endParaRPr>
          </a:p>
          <a:p>
            <a:r>
              <a:rPr lang="en-US" sz="2800">
                <a:solidFill>
                  <a:srgbClr val="FFFF00"/>
                </a:solidFill>
              </a:rPr>
              <a:t>An updraft can push the warm air up so </a:t>
            </a:r>
            <a:r>
              <a:rPr lang="en-US"/>
              <a:t>:</a:t>
            </a:r>
          </a:p>
        </p:txBody>
      </p:sp>
      <p:grpSp>
        <p:nvGrpSpPr>
          <p:cNvPr id="2" name="Group 14"/>
          <p:cNvGrpSpPr>
            <a:grpSpLocks/>
          </p:cNvGrpSpPr>
          <p:nvPr/>
        </p:nvGrpSpPr>
        <p:grpSpPr bwMode="auto">
          <a:xfrm>
            <a:off x="5867400" y="1828800"/>
            <a:ext cx="685800" cy="762000"/>
            <a:chOff x="3696" y="1152"/>
            <a:chExt cx="432" cy="480"/>
          </a:xfrm>
        </p:grpSpPr>
        <p:sp>
          <p:nvSpPr>
            <p:cNvPr id="138255" name="Line 15"/>
            <p:cNvSpPr>
              <a:spLocks noChangeShapeType="1"/>
            </p:cNvSpPr>
            <p:nvPr/>
          </p:nvSpPr>
          <p:spPr bwMode="auto">
            <a:xfrm>
              <a:off x="3696" y="1152"/>
              <a:ext cx="0" cy="480"/>
            </a:xfrm>
            <a:prstGeom prst="line">
              <a:avLst/>
            </a:prstGeom>
            <a:noFill/>
            <a:ln w="57150">
              <a:solidFill>
                <a:srgbClr val="FFCC00"/>
              </a:solidFill>
              <a:round/>
              <a:headEnd type="triangle" w="med" len="med"/>
              <a:tailEnd/>
            </a:ln>
          </p:spPr>
          <p:txBody>
            <a:bodyPr/>
            <a:lstStyle/>
            <a:p>
              <a:endParaRPr lang="en-US"/>
            </a:p>
          </p:txBody>
        </p:sp>
        <p:sp>
          <p:nvSpPr>
            <p:cNvPr id="138256" name="Line 16"/>
            <p:cNvSpPr>
              <a:spLocks noChangeShapeType="1"/>
            </p:cNvSpPr>
            <p:nvPr/>
          </p:nvSpPr>
          <p:spPr bwMode="auto">
            <a:xfrm>
              <a:off x="4128" y="1152"/>
              <a:ext cx="0" cy="480"/>
            </a:xfrm>
            <a:prstGeom prst="line">
              <a:avLst/>
            </a:prstGeom>
            <a:noFill/>
            <a:ln w="57150">
              <a:solidFill>
                <a:srgbClr val="FFCC00"/>
              </a:solidFill>
              <a:round/>
              <a:headEnd type="triangle" w="med" len="med"/>
              <a:tailEnd/>
            </a:ln>
          </p:spPr>
          <p:txBody>
            <a:bodyPr/>
            <a:lstStyle/>
            <a:p>
              <a:endParaRPr lang="en-US"/>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20553"/>
                                        </p:tgtEl>
                                        <p:attrNameLst>
                                          <p:attrName>style.visibility</p:attrName>
                                        </p:attrNameLst>
                                      </p:cBhvr>
                                      <p:to>
                                        <p:strVal val="visible"/>
                                      </p:to>
                                    </p:set>
                                    <p:animEffect transition="in" filter="wipe(down)">
                                      <p:cBhvr>
                                        <p:cTn id="7" dur="500"/>
                                        <p:tgtEl>
                                          <p:spTgt spid="620553"/>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20554"/>
                                        </p:tgtEl>
                                        <p:attrNameLst>
                                          <p:attrName>style.visibility</p:attrName>
                                        </p:attrNameLst>
                                      </p:cBhvr>
                                      <p:to>
                                        <p:strVal val="visible"/>
                                      </p:to>
                                    </p:set>
                                    <p:animEffect transition="in" filter="wipe(up)">
                                      <p:cBhvr>
                                        <p:cTn id="11" dur="500"/>
                                        <p:tgtEl>
                                          <p:spTgt spid="620554"/>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620556"/>
                                        </p:tgtEl>
                                        <p:attrNameLst>
                                          <p:attrName>style.visibility</p:attrName>
                                        </p:attrNameLst>
                                      </p:cBhvr>
                                      <p:to>
                                        <p:strVal val="visible"/>
                                      </p:to>
                                    </p:set>
                                    <p:animEffect transition="in" filter="wipe(left)">
                                      <p:cBhvr>
                                        <p:cTn id="15" dur="500"/>
                                        <p:tgtEl>
                                          <p:spTgt spid="620556"/>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ipe(down)">
                                      <p:cBhvr>
                                        <p:cTn id="19" dur="500"/>
                                        <p:tgtEl>
                                          <p:spTgt spid="2"/>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620555"/>
                                        </p:tgtEl>
                                        <p:attrNameLst>
                                          <p:attrName>style.visibility</p:attrName>
                                        </p:attrNameLst>
                                      </p:cBhvr>
                                      <p:to>
                                        <p:strVal val="visible"/>
                                      </p:to>
                                    </p:set>
                                    <p:animEffect transition="in" filter="wipe(down)">
                                      <p:cBhvr>
                                        <p:cTn id="23" dur="500"/>
                                        <p:tgtEl>
                                          <p:spTgt spid="620555"/>
                                        </p:tgtEl>
                                      </p:cBhvr>
                                    </p:animEffect>
                                  </p:childTnLst>
                                </p:cTn>
                              </p:par>
                            </p:childTnLst>
                          </p:cTn>
                        </p:par>
                      </p:childTnLst>
                    </p:cTn>
                  </p:par>
                  <p:par>
                    <p:cTn id="24" fill="hold">
                      <p:stCondLst>
                        <p:cond delay="indefinite"/>
                      </p:stCondLst>
                      <p:childTnLst>
                        <p:par>
                          <p:cTn id="25" fill="hold">
                            <p:stCondLst>
                              <p:cond delay="0"/>
                            </p:stCondLst>
                            <p:childTnLst>
                              <p:par>
                                <p:cTn id="26" presetID="15" presetClass="entr" presetSubtype="0" fill="hold" grpId="0" nodeType="clickEffect">
                                  <p:stCondLst>
                                    <p:cond delay="0"/>
                                  </p:stCondLst>
                                  <p:childTnLst>
                                    <p:set>
                                      <p:cBhvr>
                                        <p:cTn id="27" dur="1" fill="hold">
                                          <p:stCondLst>
                                            <p:cond delay="0"/>
                                          </p:stCondLst>
                                        </p:cTn>
                                        <p:tgtEl>
                                          <p:spTgt spid="620549"/>
                                        </p:tgtEl>
                                        <p:attrNameLst>
                                          <p:attrName>style.visibility</p:attrName>
                                        </p:attrNameLst>
                                      </p:cBhvr>
                                      <p:to>
                                        <p:strVal val="visible"/>
                                      </p:to>
                                    </p:set>
                                    <p:anim calcmode="lin" valueType="num">
                                      <p:cBhvr>
                                        <p:cTn id="28" dur="1000" fill="hold"/>
                                        <p:tgtEl>
                                          <p:spTgt spid="620549"/>
                                        </p:tgtEl>
                                        <p:attrNameLst>
                                          <p:attrName>ppt_w</p:attrName>
                                        </p:attrNameLst>
                                      </p:cBhvr>
                                      <p:tavLst>
                                        <p:tav tm="0">
                                          <p:val>
                                            <p:fltVal val="0"/>
                                          </p:val>
                                        </p:tav>
                                        <p:tav tm="100000">
                                          <p:val>
                                            <p:strVal val="#ppt_w"/>
                                          </p:val>
                                        </p:tav>
                                      </p:tavLst>
                                    </p:anim>
                                    <p:anim calcmode="lin" valueType="num">
                                      <p:cBhvr>
                                        <p:cTn id="29" dur="1000" fill="hold"/>
                                        <p:tgtEl>
                                          <p:spTgt spid="620549"/>
                                        </p:tgtEl>
                                        <p:attrNameLst>
                                          <p:attrName>ppt_h</p:attrName>
                                        </p:attrNameLst>
                                      </p:cBhvr>
                                      <p:tavLst>
                                        <p:tav tm="0">
                                          <p:val>
                                            <p:fltVal val="0"/>
                                          </p:val>
                                        </p:tav>
                                        <p:tav tm="100000">
                                          <p:val>
                                            <p:strVal val="#ppt_h"/>
                                          </p:val>
                                        </p:tav>
                                      </p:tavLst>
                                    </p:anim>
                                    <p:anim calcmode="lin" valueType="num">
                                      <p:cBhvr>
                                        <p:cTn id="30" dur="1000" fill="hold"/>
                                        <p:tgtEl>
                                          <p:spTgt spid="620549"/>
                                        </p:tgtEl>
                                        <p:attrNameLst>
                                          <p:attrName>ppt_x</p:attrName>
                                        </p:attrNameLst>
                                      </p:cBhvr>
                                      <p:tavLst>
                                        <p:tav tm="0" fmla="#ppt_x+(cos(-2*pi*(1-$))*-#ppt_x-sin(-2*pi*(1-$))*(1-#ppt_y))*(1-$)">
                                          <p:val>
                                            <p:fltVal val="0"/>
                                          </p:val>
                                        </p:tav>
                                        <p:tav tm="100000">
                                          <p:val>
                                            <p:fltVal val="1"/>
                                          </p:val>
                                        </p:tav>
                                      </p:tavLst>
                                    </p:anim>
                                    <p:anim calcmode="lin" valueType="num">
                                      <p:cBhvr>
                                        <p:cTn id="31" dur="1000" fill="hold"/>
                                        <p:tgtEl>
                                          <p:spTgt spid="620549"/>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0549" grpId="0" animBg="1"/>
      <p:bldP spid="620553" grpId="0" animBg="1"/>
      <p:bldP spid="620554" grpId="0" animBg="1"/>
      <p:bldP spid="620555" grpId="0" animBg="1"/>
      <p:bldP spid="620556" grpId="0" animBg="1"/>
    </p:bldLst>
  </p:timing>
</p:sld>
</file>

<file path=ppt/slides/slide1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1219200" y="228600"/>
          <a:ext cx="6167438" cy="6878638"/>
        </p:xfrm>
        <a:graphic>
          <a:graphicData uri="http://schemas.openxmlformats.org/drawingml/2006/table">
            <a:tbl>
              <a:tblPr/>
              <a:tblGrid>
                <a:gridCol w="2055730"/>
                <a:gridCol w="2055730"/>
                <a:gridCol w="2055730"/>
              </a:tblGrid>
              <a:tr h="497049">
                <a:tc>
                  <a:txBody>
                    <a:bodyPr/>
                    <a:lstStyle/>
                    <a:p>
                      <a:pPr marL="0" marR="0" algn="ctr">
                        <a:spcBef>
                          <a:spcPts val="0"/>
                        </a:spcBef>
                        <a:spcAft>
                          <a:spcPts val="0"/>
                        </a:spcAft>
                      </a:pPr>
                      <a:r>
                        <a:rPr lang="en-US" sz="1600" b="1" kern="0" dirty="0">
                          <a:latin typeface="+mn-lt"/>
                          <a:ea typeface="Times New Roman"/>
                          <a:cs typeface="Times New Roman"/>
                        </a:rPr>
                        <a:t>Topic – List your Questions</a:t>
                      </a:r>
                    </a:p>
                    <a:p>
                      <a:pPr marL="0" marR="0" algn="ctr">
                        <a:spcBef>
                          <a:spcPts val="0"/>
                        </a:spcBef>
                        <a:spcAft>
                          <a:spcPts val="0"/>
                        </a:spcAft>
                      </a:pPr>
                      <a:r>
                        <a:rPr lang="en-US" sz="1600" b="1" kern="0" dirty="0">
                          <a:latin typeface="+mn-lt"/>
                          <a:ea typeface="Times New Roman"/>
                          <a:cs typeface="Times New Roman"/>
                        </a:rPr>
                        <a:t>Cite your Resource</a:t>
                      </a:r>
                    </a:p>
                  </a:txBody>
                  <a:tcPr marL="44379" marR="443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b="1" kern="0">
                          <a:latin typeface="+mn-lt"/>
                          <a:ea typeface="Times New Roman"/>
                          <a:cs typeface="Times New Roman"/>
                        </a:rPr>
                        <a:t>Information / Details Collected </a:t>
                      </a:r>
                    </a:p>
                    <a:p>
                      <a:pPr marL="0" marR="0" algn="ctr">
                        <a:spcBef>
                          <a:spcPts val="0"/>
                        </a:spcBef>
                        <a:spcAft>
                          <a:spcPts val="0"/>
                        </a:spcAft>
                      </a:pPr>
                      <a:r>
                        <a:rPr lang="en-US" sz="1600" b="1" kern="0">
                          <a:latin typeface="+mn-lt"/>
                          <a:ea typeface="Times New Roman"/>
                          <a:cs typeface="Times New Roman"/>
                        </a:rPr>
                        <a:t>What this text is about?</a:t>
                      </a:r>
                    </a:p>
                  </a:txBody>
                  <a:tcPr marL="44379" marR="443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b="1">
                          <a:latin typeface="+mn-lt"/>
                          <a:ea typeface="Times"/>
                          <a:cs typeface="Times New Roman"/>
                        </a:rPr>
                        <a:t>What this means to me.</a:t>
                      </a:r>
                    </a:p>
                    <a:p>
                      <a:pPr marL="0" marR="0" algn="ctr">
                        <a:spcBef>
                          <a:spcPts val="0"/>
                        </a:spcBef>
                        <a:spcAft>
                          <a:spcPts val="0"/>
                        </a:spcAft>
                      </a:pPr>
                      <a:r>
                        <a:rPr lang="en-US" sz="1600" b="1">
                          <a:latin typeface="+mn-lt"/>
                          <a:ea typeface="Times"/>
                          <a:cs typeface="Times New Roman"/>
                        </a:rPr>
                        <a:t>What this makes me think about?</a:t>
                      </a:r>
                    </a:p>
                  </a:txBody>
                  <a:tcPr marL="44379" marR="443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15440">
                <a:tc>
                  <a:txBody>
                    <a:bodyPr/>
                    <a:lstStyle/>
                    <a:p>
                      <a:pPr marL="0" marR="0">
                        <a:spcBef>
                          <a:spcPts val="0"/>
                        </a:spcBef>
                        <a:spcAft>
                          <a:spcPts val="0"/>
                        </a:spcAft>
                      </a:pPr>
                      <a:endParaRPr lang="en-US" sz="1600" b="1" dirty="0">
                        <a:latin typeface="+mn-lt"/>
                        <a:ea typeface="Times"/>
                        <a:cs typeface="Times New Roman"/>
                      </a:endParaRPr>
                    </a:p>
                  </a:txBody>
                  <a:tcPr marL="44379" marR="443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600" b="1" dirty="0">
                        <a:latin typeface="+mn-lt"/>
                        <a:ea typeface="Times"/>
                        <a:cs typeface="Times New Roman"/>
                      </a:endParaRPr>
                    </a:p>
                  </a:txBody>
                  <a:tcPr marL="44379" marR="443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600" b="1" dirty="0">
                        <a:latin typeface="+mn-lt"/>
                        <a:ea typeface="Times"/>
                        <a:cs typeface="Times New Roman"/>
                      </a:endParaRPr>
                    </a:p>
                  </a:txBody>
                  <a:tcPr marL="44379" marR="443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28715">
                <a:tc>
                  <a:txBody>
                    <a:bodyPr/>
                    <a:lstStyle/>
                    <a:p>
                      <a:pPr marL="0" marR="0">
                        <a:spcBef>
                          <a:spcPts val="0"/>
                        </a:spcBef>
                        <a:spcAft>
                          <a:spcPts val="0"/>
                        </a:spcAft>
                      </a:pPr>
                      <a:endParaRPr lang="en-US" sz="800">
                        <a:latin typeface="Times"/>
                        <a:ea typeface="Times"/>
                        <a:cs typeface="Times New Roman"/>
                      </a:endParaRPr>
                    </a:p>
                  </a:txBody>
                  <a:tcPr marL="44379" marR="443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800">
                        <a:latin typeface="Times"/>
                        <a:ea typeface="Times"/>
                        <a:cs typeface="Times New Roman"/>
                      </a:endParaRPr>
                    </a:p>
                  </a:txBody>
                  <a:tcPr marL="44379" marR="443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800">
                        <a:latin typeface="Times"/>
                        <a:ea typeface="Times"/>
                        <a:cs typeface="Times New Roman"/>
                      </a:endParaRPr>
                    </a:p>
                  </a:txBody>
                  <a:tcPr marL="44379" marR="443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15440">
                <a:tc>
                  <a:txBody>
                    <a:bodyPr/>
                    <a:lstStyle/>
                    <a:p>
                      <a:pPr marL="0" marR="0">
                        <a:spcBef>
                          <a:spcPts val="0"/>
                        </a:spcBef>
                        <a:spcAft>
                          <a:spcPts val="0"/>
                        </a:spcAft>
                      </a:pPr>
                      <a:endParaRPr lang="en-US" sz="800">
                        <a:latin typeface="Times"/>
                        <a:ea typeface="Times"/>
                        <a:cs typeface="Times New Roman"/>
                      </a:endParaRPr>
                    </a:p>
                  </a:txBody>
                  <a:tcPr marL="44379" marR="443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800">
                        <a:latin typeface="Times"/>
                        <a:ea typeface="Times"/>
                        <a:cs typeface="Times New Roman"/>
                      </a:endParaRPr>
                    </a:p>
                  </a:txBody>
                  <a:tcPr marL="44379" marR="443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800">
                        <a:latin typeface="Times"/>
                        <a:ea typeface="Times"/>
                        <a:cs typeface="Times New Roman"/>
                      </a:endParaRPr>
                    </a:p>
                  </a:txBody>
                  <a:tcPr marL="44379" marR="443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28715">
                <a:tc>
                  <a:txBody>
                    <a:bodyPr/>
                    <a:lstStyle/>
                    <a:p>
                      <a:pPr marL="0" marR="0">
                        <a:spcBef>
                          <a:spcPts val="0"/>
                        </a:spcBef>
                        <a:spcAft>
                          <a:spcPts val="0"/>
                        </a:spcAft>
                      </a:pPr>
                      <a:endParaRPr lang="en-US" sz="800">
                        <a:latin typeface="Times"/>
                        <a:ea typeface="Times"/>
                        <a:cs typeface="Times New Roman"/>
                      </a:endParaRPr>
                    </a:p>
                  </a:txBody>
                  <a:tcPr marL="44379" marR="443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800">
                        <a:latin typeface="Times"/>
                        <a:ea typeface="Times"/>
                        <a:cs typeface="Times New Roman"/>
                      </a:endParaRPr>
                    </a:p>
                  </a:txBody>
                  <a:tcPr marL="44379" marR="443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800">
                        <a:latin typeface="Times"/>
                        <a:ea typeface="Times"/>
                        <a:cs typeface="Times New Roman"/>
                      </a:endParaRPr>
                    </a:p>
                  </a:txBody>
                  <a:tcPr marL="44379" marR="443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15440">
                <a:tc>
                  <a:txBody>
                    <a:bodyPr/>
                    <a:lstStyle/>
                    <a:p>
                      <a:pPr marL="0" marR="0">
                        <a:spcBef>
                          <a:spcPts val="0"/>
                        </a:spcBef>
                        <a:spcAft>
                          <a:spcPts val="0"/>
                        </a:spcAft>
                      </a:pPr>
                      <a:endParaRPr lang="en-US" sz="800">
                        <a:latin typeface="Times"/>
                        <a:ea typeface="Times"/>
                        <a:cs typeface="Times New Roman"/>
                      </a:endParaRPr>
                    </a:p>
                  </a:txBody>
                  <a:tcPr marL="44379" marR="443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800">
                        <a:latin typeface="Times"/>
                        <a:ea typeface="Times"/>
                        <a:cs typeface="Times New Roman"/>
                      </a:endParaRPr>
                    </a:p>
                  </a:txBody>
                  <a:tcPr marL="44379" marR="443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800" dirty="0">
                        <a:latin typeface="Times"/>
                        <a:ea typeface="Times"/>
                        <a:cs typeface="Times New Roman"/>
                      </a:endParaRPr>
                    </a:p>
                  </a:txBody>
                  <a:tcPr marL="44379" marR="443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39296" name="Rectangle 1"/>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pPr eaLnBrk="0" hangingPunct="0">
              <a:tabLst>
                <a:tab pos="457200" algn="r"/>
                <a:tab pos="2743200" algn="ctr"/>
                <a:tab pos="5486400" algn="r"/>
              </a:tabLst>
            </a:pPr>
            <a:endParaRPr lang="en-US"/>
          </a:p>
        </p:txBody>
      </p:sp>
      <p:sp>
        <p:nvSpPr>
          <p:cNvPr id="139297" name="TextBox 4"/>
          <p:cNvSpPr txBox="1">
            <a:spLocks noChangeArrowheads="1"/>
          </p:cNvSpPr>
          <p:nvPr/>
        </p:nvSpPr>
        <p:spPr bwMode="auto">
          <a:xfrm>
            <a:off x="7543800" y="1752600"/>
            <a:ext cx="1447800" cy="646113"/>
          </a:xfrm>
          <a:prstGeom prst="rect">
            <a:avLst/>
          </a:prstGeom>
          <a:noFill/>
          <a:ln w="9525">
            <a:noFill/>
            <a:miter lim="800000"/>
            <a:headEnd/>
            <a:tailEnd/>
          </a:ln>
        </p:spPr>
        <p:txBody>
          <a:bodyPr>
            <a:spAutoFit/>
          </a:bodyPr>
          <a:lstStyle/>
          <a:p>
            <a:r>
              <a:rPr lang="en-US"/>
              <a:t>3-column notes</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show="0">
  <p:cSld>
    <p:bg>
      <p:bgPr>
        <a:solidFill>
          <a:srgbClr val="00B050"/>
        </a:solidFill>
        <a:effectLst/>
      </p:bgPr>
    </p:bg>
    <p:spTree>
      <p:nvGrpSpPr>
        <p:cNvPr id="1" name=""/>
        <p:cNvGrpSpPr/>
        <p:nvPr/>
      </p:nvGrpSpPr>
      <p:grpSpPr>
        <a:xfrm>
          <a:off x="0" y="0"/>
          <a:ext cx="0" cy="0"/>
          <a:chOff x="0" y="0"/>
          <a:chExt cx="0" cy="0"/>
        </a:xfrm>
      </p:grpSpPr>
      <p:sp>
        <p:nvSpPr>
          <p:cNvPr id="18434" name="Rectangle 4"/>
          <p:cNvSpPr>
            <a:spLocks noChangeArrowheads="1"/>
          </p:cNvSpPr>
          <p:nvPr/>
        </p:nvSpPr>
        <p:spPr bwMode="auto">
          <a:xfrm>
            <a:off x="0" y="0"/>
            <a:ext cx="9144000" cy="6858000"/>
          </a:xfrm>
          <a:prstGeom prst="rect">
            <a:avLst/>
          </a:prstGeom>
          <a:solidFill>
            <a:srgbClr val="000000"/>
          </a:solidFill>
          <a:ln w="9525">
            <a:solidFill>
              <a:schemeClr val="tx1"/>
            </a:solidFill>
            <a:miter lim="800000"/>
            <a:headEnd/>
            <a:tailEnd/>
          </a:ln>
        </p:spPr>
        <p:txBody>
          <a:bodyPr wrap="none" anchor="ctr"/>
          <a:lstStyle/>
          <a:p>
            <a:endParaRPr lang="en-US"/>
          </a:p>
        </p:txBody>
      </p:sp>
      <p:sp>
        <p:nvSpPr>
          <p:cNvPr id="18435" name="Text Box 2"/>
          <p:cNvSpPr txBox="1">
            <a:spLocks noChangeArrowheads="1"/>
          </p:cNvSpPr>
          <p:nvPr/>
        </p:nvSpPr>
        <p:spPr bwMode="auto">
          <a:xfrm>
            <a:off x="609600" y="304800"/>
            <a:ext cx="8534400" cy="641350"/>
          </a:xfrm>
          <a:prstGeom prst="rect">
            <a:avLst/>
          </a:prstGeom>
          <a:noFill/>
          <a:ln w="9525">
            <a:noFill/>
            <a:miter lim="800000"/>
            <a:headEnd/>
            <a:tailEnd/>
          </a:ln>
        </p:spPr>
        <p:txBody>
          <a:bodyPr>
            <a:spAutoFit/>
          </a:bodyPr>
          <a:lstStyle/>
          <a:p>
            <a:pPr algn="ctr">
              <a:spcBef>
                <a:spcPct val="50000"/>
              </a:spcBef>
            </a:pPr>
            <a:r>
              <a:rPr lang="en-US" sz="3600" u="sng">
                <a:solidFill>
                  <a:srgbClr val="FFFF00"/>
                </a:solidFill>
              </a:rPr>
              <a:t>U.S. Presidents</a:t>
            </a:r>
          </a:p>
        </p:txBody>
      </p:sp>
      <p:grpSp>
        <p:nvGrpSpPr>
          <p:cNvPr id="2" name="Group 11"/>
          <p:cNvGrpSpPr>
            <a:grpSpLocks/>
          </p:cNvGrpSpPr>
          <p:nvPr/>
        </p:nvGrpSpPr>
        <p:grpSpPr bwMode="auto">
          <a:xfrm>
            <a:off x="0" y="0"/>
            <a:ext cx="9144000" cy="6096000"/>
            <a:chOff x="0" y="0"/>
            <a:chExt cx="9144000" cy="6096000"/>
          </a:xfrm>
        </p:grpSpPr>
        <p:sp>
          <p:nvSpPr>
            <p:cNvPr id="18437" name="Text Box 3"/>
            <p:cNvSpPr txBox="1">
              <a:spLocks noChangeArrowheads="1"/>
            </p:cNvSpPr>
            <p:nvPr/>
          </p:nvSpPr>
          <p:spPr bwMode="auto">
            <a:xfrm>
              <a:off x="609600" y="1066800"/>
              <a:ext cx="8534400" cy="4625975"/>
            </a:xfrm>
            <a:prstGeom prst="rect">
              <a:avLst/>
            </a:prstGeom>
            <a:noFill/>
            <a:ln w="9525">
              <a:noFill/>
              <a:miter lim="800000"/>
              <a:headEnd/>
              <a:tailEnd/>
            </a:ln>
          </p:spPr>
          <p:txBody>
            <a:bodyPr>
              <a:spAutoFit/>
            </a:bodyPr>
            <a:lstStyle/>
            <a:p>
              <a:pPr algn="ctr">
                <a:lnSpc>
                  <a:spcPct val="90000"/>
                </a:lnSpc>
                <a:spcBef>
                  <a:spcPct val="50000"/>
                </a:spcBef>
              </a:pPr>
              <a:r>
                <a:rPr lang="en-US" sz="3200">
                  <a:solidFill>
                    <a:srgbClr val="FFFF00"/>
                  </a:solidFill>
                </a:rPr>
                <a:t>Abraham Lincoln</a:t>
              </a:r>
            </a:p>
            <a:p>
              <a:pPr algn="ctr">
                <a:lnSpc>
                  <a:spcPct val="90000"/>
                </a:lnSpc>
                <a:spcBef>
                  <a:spcPct val="50000"/>
                </a:spcBef>
              </a:pPr>
              <a:r>
                <a:rPr lang="en-US" sz="3200">
                  <a:solidFill>
                    <a:srgbClr val="FFFF00"/>
                  </a:solidFill>
                </a:rPr>
                <a:t>George Washington</a:t>
              </a:r>
            </a:p>
            <a:p>
              <a:pPr algn="ctr">
                <a:lnSpc>
                  <a:spcPct val="90000"/>
                </a:lnSpc>
                <a:spcBef>
                  <a:spcPct val="50000"/>
                </a:spcBef>
              </a:pPr>
              <a:r>
                <a:rPr lang="en-US" sz="3200">
                  <a:solidFill>
                    <a:srgbClr val="FFFF00"/>
                  </a:solidFill>
                </a:rPr>
                <a:t>Franklin Roosevelt</a:t>
              </a:r>
            </a:p>
            <a:p>
              <a:pPr algn="ctr">
                <a:lnSpc>
                  <a:spcPct val="90000"/>
                </a:lnSpc>
                <a:spcBef>
                  <a:spcPct val="50000"/>
                </a:spcBef>
              </a:pPr>
              <a:r>
                <a:rPr lang="en-US" sz="3200">
                  <a:solidFill>
                    <a:srgbClr val="FFFF00"/>
                  </a:solidFill>
                </a:rPr>
                <a:t>Harry Truman</a:t>
              </a:r>
            </a:p>
            <a:p>
              <a:pPr algn="ctr">
                <a:lnSpc>
                  <a:spcPct val="90000"/>
                </a:lnSpc>
                <a:spcBef>
                  <a:spcPct val="50000"/>
                </a:spcBef>
              </a:pPr>
              <a:r>
                <a:rPr lang="en-US" sz="3200">
                  <a:solidFill>
                    <a:srgbClr val="FFFF00"/>
                  </a:solidFill>
                </a:rPr>
                <a:t>Richard Nixon</a:t>
              </a:r>
            </a:p>
            <a:p>
              <a:pPr algn="ctr">
                <a:lnSpc>
                  <a:spcPct val="90000"/>
                </a:lnSpc>
                <a:spcBef>
                  <a:spcPct val="50000"/>
                </a:spcBef>
              </a:pPr>
              <a:r>
                <a:rPr lang="en-US" sz="3200">
                  <a:solidFill>
                    <a:srgbClr val="FFFF00"/>
                  </a:solidFill>
                </a:rPr>
                <a:t>Bill Clinton</a:t>
              </a:r>
            </a:p>
            <a:p>
              <a:pPr algn="ctr">
                <a:lnSpc>
                  <a:spcPct val="90000"/>
                </a:lnSpc>
                <a:spcBef>
                  <a:spcPct val="50000"/>
                </a:spcBef>
              </a:pPr>
              <a:r>
                <a:rPr lang="en-US" sz="3200">
                  <a:solidFill>
                    <a:srgbClr val="FFFF00"/>
                  </a:solidFill>
                </a:rPr>
                <a:t>Dwight Eisenhower</a:t>
              </a:r>
            </a:p>
          </p:txBody>
        </p:sp>
        <p:pic>
          <p:nvPicPr>
            <p:cNvPr id="18438" name="Picture 7" descr="MCj01514710000[1]"/>
            <p:cNvPicPr>
              <a:picLocks noChangeAspect="1" noChangeArrowheads="1"/>
            </p:cNvPicPr>
            <p:nvPr/>
          </p:nvPicPr>
          <p:blipFill>
            <a:blip r:embed="rId2"/>
            <a:srcRect/>
            <a:stretch>
              <a:fillRect/>
            </a:stretch>
          </p:blipFill>
          <p:spPr bwMode="auto">
            <a:xfrm>
              <a:off x="0" y="4284663"/>
              <a:ext cx="1298575" cy="1811337"/>
            </a:xfrm>
            <a:prstGeom prst="rect">
              <a:avLst/>
            </a:prstGeom>
            <a:noFill/>
            <a:ln w="9525">
              <a:noFill/>
              <a:miter lim="800000"/>
              <a:headEnd/>
              <a:tailEnd/>
            </a:ln>
          </p:spPr>
        </p:pic>
        <p:pic>
          <p:nvPicPr>
            <p:cNvPr id="18439" name="Picture 9" descr="MCj01514330000[1]"/>
            <p:cNvPicPr>
              <a:picLocks noChangeAspect="1" noChangeArrowheads="1"/>
            </p:cNvPicPr>
            <p:nvPr/>
          </p:nvPicPr>
          <p:blipFill>
            <a:blip r:embed="rId3"/>
            <a:srcRect/>
            <a:stretch>
              <a:fillRect/>
            </a:stretch>
          </p:blipFill>
          <p:spPr bwMode="auto">
            <a:xfrm>
              <a:off x="7845425" y="3886200"/>
              <a:ext cx="1298575" cy="1811338"/>
            </a:xfrm>
            <a:prstGeom prst="rect">
              <a:avLst/>
            </a:prstGeom>
            <a:noFill/>
            <a:ln w="9525">
              <a:noFill/>
              <a:miter lim="800000"/>
              <a:headEnd/>
              <a:tailEnd/>
            </a:ln>
          </p:spPr>
        </p:pic>
        <p:pic>
          <p:nvPicPr>
            <p:cNvPr id="18440" name="Picture 10" descr="j0151427"/>
            <p:cNvPicPr>
              <a:picLocks noChangeAspect="1" noChangeArrowheads="1"/>
            </p:cNvPicPr>
            <p:nvPr/>
          </p:nvPicPr>
          <p:blipFill>
            <a:blip r:embed="rId4"/>
            <a:srcRect/>
            <a:stretch>
              <a:fillRect/>
            </a:stretch>
          </p:blipFill>
          <p:spPr bwMode="auto">
            <a:xfrm>
              <a:off x="304800" y="2438400"/>
              <a:ext cx="1298575" cy="1809750"/>
            </a:xfrm>
            <a:prstGeom prst="rect">
              <a:avLst/>
            </a:prstGeom>
            <a:noFill/>
            <a:ln w="9525">
              <a:noFill/>
              <a:miter lim="800000"/>
              <a:headEnd/>
              <a:tailEnd/>
            </a:ln>
          </p:spPr>
        </p:pic>
        <p:pic>
          <p:nvPicPr>
            <p:cNvPr id="18441" name="Picture 11" descr="j0151463"/>
            <p:cNvPicPr>
              <a:picLocks noChangeAspect="1" noChangeArrowheads="1"/>
            </p:cNvPicPr>
            <p:nvPr/>
          </p:nvPicPr>
          <p:blipFill>
            <a:blip r:embed="rId5"/>
            <a:srcRect/>
            <a:stretch>
              <a:fillRect/>
            </a:stretch>
          </p:blipFill>
          <p:spPr bwMode="auto">
            <a:xfrm>
              <a:off x="7845425" y="0"/>
              <a:ext cx="1298575" cy="1811338"/>
            </a:xfrm>
            <a:prstGeom prst="rect">
              <a:avLst/>
            </a:prstGeom>
            <a:noFill/>
            <a:ln w="9525">
              <a:noFill/>
              <a:miter lim="800000"/>
              <a:headEnd/>
              <a:tailEnd/>
            </a:ln>
          </p:spPr>
        </p:pic>
        <p:pic>
          <p:nvPicPr>
            <p:cNvPr id="18442" name="Picture 12" descr="j0151465"/>
            <p:cNvPicPr>
              <a:picLocks noChangeAspect="1" noChangeArrowheads="1"/>
            </p:cNvPicPr>
            <p:nvPr/>
          </p:nvPicPr>
          <p:blipFill>
            <a:blip r:embed="rId6"/>
            <a:srcRect/>
            <a:stretch>
              <a:fillRect/>
            </a:stretch>
          </p:blipFill>
          <p:spPr bwMode="auto">
            <a:xfrm>
              <a:off x="0" y="152400"/>
              <a:ext cx="1298575" cy="1809750"/>
            </a:xfrm>
            <a:prstGeom prst="rect">
              <a:avLst/>
            </a:prstGeom>
            <a:noFill/>
            <a:ln w="9525">
              <a:noFill/>
              <a:miter lim="800000"/>
              <a:headEnd/>
              <a:tailEnd/>
            </a:ln>
          </p:spPr>
        </p:pic>
        <p:pic>
          <p:nvPicPr>
            <p:cNvPr id="18443" name="Picture 13" descr="j0151401"/>
            <p:cNvPicPr>
              <a:picLocks noChangeAspect="1" noChangeArrowheads="1"/>
            </p:cNvPicPr>
            <p:nvPr/>
          </p:nvPicPr>
          <p:blipFill>
            <a:blip r:embed="rId7"/>
            <a:srcRect/>
            <a:stretch>
              <a:fillRect/>
            </a:stretch>
          </p:blipFill>
          <p:spPr bwMode="auto">
            <a:xfrm>
              <a:off x="1524000" y="457200"/>
              <a:ext cx="1298575" cy="1809750"/>
            </a:xfrm>
            <a:prstGeom prst="rect">
              <a:avLst/>
            </a:prstGeom>
            <a:noFill/>
            <a:ln w="9525">
              <a:noFill/>
              <a:miter lim="800000"/>
              <a:headEnd/>
              <a:tailEnd/>
            </a:ln>
          </p:spPr>
        </p:pic>
        <p:pic>
          <p:nvPicPr>
            <p:cNvPr id="18444" name="Picture 14" descr="j0151461"/>
            <p:cNvPicPr>
              <a:picLocks noChangeAspect="1" noChangeArrowheads="1"/>
            </p:cNvPicPr>
            <p:nvPr/>
          </p:nvPicPr>
          <p:blipFill>
            <a:blip r:embed="rId8"/>
            <a:srcRect/>
            <a:stretch>
              <a:fillRect/>
            </a:stretch>
          </p:blipFill>
          <p:spPr bwMode="auto">
            <a:xfrm>
              <a:off x="7543800" y="1828800"/>
              <a:ext cx="1298575" cy="1811338"/>
            </a:xfrm>
            <a:prstGeom prst="rect">
              <a:avLst/>
            </a:prstGeom>
            <a:noFill/>
            <a:ln w="9525">
              <a:noFill/>
              <a:miter lim="800000"/>
              <a:headEnd/>
              <a:tailEnd/>
            </a:ln>
          </p:spPr>
        </p:pic>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0290" name="Text Box 5"/>
          <p:cNvSpPr txBox="1">
            <a:spLocks noChangeArrowheads="1"/>
          </p:cNvSpPr>
          <p:nvPr/>
        </p:nvSpPr>
        <p:spPr bwMode="auto">
          <a:xfrm>
            <a:off x="1219200" y="228600"/>
            <a:ext cx="6477000" cy="396875"/>
          </a:xfrm>
          <a:prstGeom prst="rect">
            <a:avLst/>
          </a:prstGeom>
          <a:noFill/>
          <a:ln w="9525">
            <a:noFill/>
            <a:miter lim="800000"/>
            <a:headEnd/>
            <a:tailEnd/>
          </a:ln>
        </p:spPr>
        <p:txBody>
          <a:bodyPr>
            <a:spAutoFit/>
          </a:bodyPr>
          <a:lstStyle/>
          <a:p>
            <a:pPr>
              <a:spcBef>
                <a:spcPct val="50000"/>
              </a:spcBef>
            </a:pPr>
            <a:r>
              <a:rPr lang="en-US">
                <a:solidFill>
                  <a:schemeClr val="accent2"/>
                </a:solidFill>
                <a:latin typeface="Palatino"/>
              </a:rPr>
              <a:t>                                         </a:t>
            </a:r>
            <a:r>
              <a:rPr lang="en-US" sz="2000">
                <a:latin typeface="Palatino"/>
              </a:rPr>
              <a:t>Your topic</a:t>
            </a:r>
          </a:p>
        </p:txBody>
      </p:sp>
      <p:sp>
        <p:nvSpPr>
          <p:cNvPr id="140291" name="Text Box 6"/>
          <p:cNvSpPr txBox="1">
            <a:spLocks noChangeArrowheads="1"/>
          </p:cNvSpPr>
          <p:nvPr/>
        </p:nvSpPr>
        <p:spPr bwMode="auto">
          <a:xfrm>
            <a:off x="152400" y="1295400"/>
            <a:ext cx="4038600" cy="4494213"/>
          </a:xfrm>
          <a:prstGeom prst="rect">
            <a:avLst/>
          </a:prstGeom>
          <a:noFill/>
          <a:ln w="9525">
            <a:noFill/>
            <a:miter lim="800000"/>
            <a:headEnd/>
            <a:tailEnd/>
          </a:ln>
        </p:spPr>
        <p:txBody>
          <a:bodyPr>
            <a:spAutoFit/>
          </a:bodyPr>
          <a:lstStyle/>
          <a:p>
            <a:pPr marL="342900" indent="-342900">
              <a:spcBef>
                <a:spcPct val="50000"/>
              </a:spcBef>
            </a:pPr>
            <a:r>
              <a:rPr lang="en-US">
                <a:latin typeface="Palatino"/>
              </a:rPr>
              <a:t>1.</a:t>
            </a:r>
          </a:p>
          <a:p>
            <a:pPr marL="342900" indent="-342900">
              <a:spcBef>
                <a:spcPct val="50000"/>
              </a:spcBef>
            </a:pPr>
            <a:endParaRPr lang="en-US">
              <a:latin typeface="Palatino"/>
            </a:endParaRPr>
          </a:p>
          <a:p>
            <a:pPr marL="342900" indent="-342900">
              <a:spcBef>
                <a:spcPct val="50000"/>
              </a:spcBef>
            </a:pPr>
            <a:r>
              <a:rPr lang="en-US">
                <a:latin typeface="Palatino"/>
              </a:rPr>
              <a:t>2.</a:t>
            </a:r>
          </a:p>
          <a:p>
            <a:pPr marL="342900" indent="-342900">
              <a:spcBef>
                <a:spcPct val="50000"/>
              </a:spcBef>
            </a:pPr>
            <a:endParaRPr lang="en-US">
              <a:latin typeface="Palatino"/>
            </a:endParaRPr>
          </a:p>
          <a:p>
            <a:pPr marL="342900" indent="-342900">
              <a:spcBef>
                <a:spcPct val="50000"/>
              </a:spcBef>
            </a:pPr>
            <a:r>
              <a:rPr lang="en-US">
                <a:latin typeface="Palatino"/>
              </a:rPr>
              <a:t>3.</a:t>
            </a:r>
          </a:p>
          <a:p>
            <a:pPr marL="342900" indent="-342900">
              <a:spcBef>
                <a:spcPct val="50000"/>
              </a:spcBef>
            </a:pPr>
            <a:endParaRPr lang="en-US">
              <a:latin typeface="Palatino"/>
            </a:endParaRPr>
          </a:p>
          <a:p>
            <a:pPr marL="342900" indent="-342900">
              <a:spcBef>
                <a:spcPct val="50000"/>
              </a:spcBef>
            </a:pPr>
            <a:r>
              <a:rPr lang="en-US">
                <a:latin typeface="Palatino"/>
              </a:rPr>
              <a:t>4.</a:t>
            </a:r>
          </a:p>
          <a:p>
            <a:pPr marL="342900" indent="-342900">
              <a:spcBef>
                <a:spcPct val="50000"/>
              </a:spcBef>
            </a:pPr>
            <a:endParaRPr lang="en-US">
              <a:latin typeface="Palatino"/>
            </a:endParaRPr>
          </a:p>
          <a:p>
            <a:pPr marL="342900" indent="-342900">
              <a:spcBef>
                <a:spcPct val="50000"/>
              </a:spcBef>
            </a:pPr>
            <a:r>
              <a:rPr lang="en-US">
                <a:latin typeface="Palatino"/>
              </a:rPr>
              <a:t>5.</a:t>
            </a:r>
          </a:p>
          <a:p>
            <a:pPr marL="342900" indent="-342900">
              <a:spcBef>
                <a:spcPct val="50000"/>
              </a:spcBef>
            </a:pPr>
            <a:endParaRPr lang="en-US">
              <a:latin typeface="Palatino"/>
            </a:endParaRPr>
          </a:p>
          <a:p>
            <a:pPr marL="342900" indent="-342900">
              <a:spcBef>
                <a:spcPct val="50000"/>
              </a:spcBef>
            </a:pPr>
            <a:endParaRPr lang="en-US">
              <a:solidFill>
                <a:srgbClr val="FF0000"/>
              </a:solidFill>
              <a:latin typeface="Palatino"/>
            </a:endParaRPr>
          </a:p>
        </p:txBody>
      </p:sp>
      <p:sp>
        <p:nvSpPr>
          <p:cNvPr id="140292" name="Line 7"/>
          <p:cNvSpPr>
            <a:spLocks noChangeShapeType="1"/>
          </p:cNvSpPr>
          <p:nvPr/>
        </p:nvSpPr>
        <p:spPr bwMode="auto">
          <a:xfrm>
            <a:off x="0" y="762000"/>
            <a:ext cx="9144000" cy="0"/>
          </a:xfrm>
          <a:prstGeom prst="line">
            <a:avLst/>
          </a:prstGeom>
          <a:noFill/>
          <a:ln w="9525">
            <a:solidFill>
              <a:schemeClr val="tx1"/>
            </a:solidFill>
            <a:round/>
            <a:headEnd/>
            <a:tailEnd/>
          </a:ln>
        </p:spPr>
        <p:txBody>
          <a:bodyPr/>
          <a:lstStyle/>
          <a:p>
            <a:endParaRPr lang="en-US"/>
          </a:p>
        </p:txBody>
      </p:sp>
      <p:sp>
        <p:nvSpPr>
          <p:cNvPr id="140293" name="Line 8"/>
          <p:cNvSpPr>
            <a:spLocks noChangeShapeType="1"/>
          </p:cNvSpPr>
          <p:nvPr/>
        </p:nvSpPr>
        <p:spPr bwMode="auto">
          <a:xfrm>
            <a:off x="4343400" y="762000"/>
            <a:ext cx="0" cy="5105400"/>
          </a:xfrm>
          <a:prstGeom prst="line">
            <a:avLst/>
          </a:prstGeom>
          <a:noFill/>
          <a:ln w="9525">
            <a:solidFill>
              <a:schemeClr val="tx1"/>
            </a:solidFill>
            <a:round/>
            <a:headEnd/>
            <a:tailEnd/>
          </a:ln>
        </p:spPr>
        <p:txBody>
          <a:bodyPr/>
          <a:lstStyle/>
          <a:p>
            <a:endParaRPr lang="en-US"/>
          </a:p>
        </p:txBody>
      </p:sp>
      <p:sp>
        <p:nvSpPr>
          <p:cNvPr id="140294" name="Line 9"/>
          <p:cNvSpPr>
            <a:spLocks noChangeShapeType="1"/>
          </p:cNvSpPr>
          <p:nvPr/>
        </p:nvSpPr>
        <p:spPr bwMode="auto">
          <a:xfrm>
            <a:off x="0" y="5867400"/>
            <a:ext cx="9144000" cy="0"/>
          </a:xfrm>
          <a:prstGeom prst="line">
            <a:avLst/>
          </a:prstGeom>
          <a:noFill/>
          <a:ln w="9525">
            <a:solidFill>
              <a:schemeClr val="tx1"/>
            </a:solidFill>
            <a:round/>
            <a:headEnd/>
            <a:tailEnd/>
          </a:ln>
        </p:spPr>
        <p:txBody>
          <a:bodyPr/>
          <a:lstStyle/>
          <a:p>
            <a:endParaRPr lang="en-US"/>
          </a:p>
        </p:txBody>
      </p:sp>
      <p:sp>
        <p:nvSpPr>
          <p:cNvPr id="140295" name="Text Box 11"/>
          <p:cNvSpPr txBox="1">
            <a:spLocks noChangeArrowheads="1"/>
          </p:cNvSpPr>
          <p:nvPr/>
        </p:nvSpPr>
        <p:spPr bwMode="auto">
          <a:xfrm>
            <a:off x="152400" y="5943600"/>
            <a:ext cx="8763000" cy="717550"/>
          </a:xfrm>
          <a:prstGeom prst="rect">
            <a:avLst/>
          </a:prstGeom>
          <a:noFill/>
          <a:ln w="9525">
            <a:noFill/>
            <a:miter lim="800000"/>
            <a:headEnd/>
            <a:tailEnd/>
          </a:ln>
        </p:spPr>
        <p:txBody>
          <a:bodyPr>
            <a:spAutoFit/>
          </a:bodyPr>
          <a:lstStyle/>
          <a:p>
            <a:pPr>
              <a:spcBef>
                <a:spcPct val="50000"/>
              </a:spcBef>
            </a:pPr>
            <a:r>
              <a:rPr lang="en-US" sz="1400">
                <a:latin typeface="Palatino"/>
              </a:rPr>
              <a:t>Type your topic sentence or summary here.</a:t>
            </a:r>
            <a:endParaRPr lang="en-US">
              <a:latin typeface="Palatino"/>
            </a:endParaRPr>
          </a:p>
          <a:p>
            <a:pPr>
              <a:spcBef>
                <a:spcPct val="50000"/>
              </a:spcBef>
            </a:pPr>
            <a:endParaRPr lang="en-US">
              <a:solidFill>
                <a:srgbClr val="660066"/>
              </a:solidFill>
              <a:latin typeface="Palatino"/>
            </a:endParaRPr>
          </a:p>
        </p:txBody>
      </p:sp>
      <p:sp>
        <p:nvSpPr>
          <p:cNvPr id="140296" name="Line 13"/>
          <p:cNvSpPr>
            <a:spLocks noChangeShapeType="1"/>
          </p:cNvSpPr>
          <p:nvPr/>
        </p:nvSpPr>
        <p:spPr bwMode="auto">
          <a:xfrm>
            <a:off x="0" y="1143000"/>
            <a:ext cx="9144000" cy="0"/>
          </a:xfrm>
          <a:prstGeom prst="line">
            <a:avLst/>
          </a:prstGeom>
          <a:noFill/>
          <a:ln w="9525">
            <a:solidFill>
              <a:schemeClr val="tx1"/>
            </a:solidFill>
            <a:round/>
            <a:headEnd/>
            <a:tailEnd/>
          </a:ln>
        </p:spPr>
        <p:txBody>
          <a:bodyPr/>
          <a:lstStyle/>
          <a:p>
            <a:endParaRPr lang="en-US"/>
          </a:p>
        </p:txBody>
      </p:sp>
      <p:sp>
        <p:nvSpPr>
          <p:cNvPr id="140297" name="Text Box 15"/>
          <p:cNvSpPr txBox="1">
            <a:spLocks noChangeArrowheads="1"/>
          </p:cNvSpPr>
          <p:nvPr/>
        </p:nvSpPr>
        <p:spPr bwMode="auto">
          <a:xfrm>
            <a:off x="152400" y="838200"/>
            <a:ext cx="3352800" cy="304800"/>
          </a:xfrm>
          <a:prstGeom prst="rect">
            <a:avLst/>
          </a:prstGeom>
          <a:noFill/>
          <a:ln w="9525">
            <a:noFill/>
            <a:miter lim="800000"/>
            <a:headEnd/>
            <a:tailEnd/>
          </a:ln>
        </p:spPr>
        <p:txBody>
          <a:bodyPr>
            <a:spAutoFit/>
          </a:bodyPr>
          <a:lstStyle/>
          <a:p>
            <a:pPr>
              <a:spcBef>
                <a:spcPct val="50000"/>
              </a:spcBef>
            </a:pPr>
            <a:r>
              <a:rPr lang="en-US" sz="1400">
                <a:latin typeface="Palatino"/>
              </a:rPr>
              <a:t>Concepts / facts</a:t>
            </a:r>
            <a:endParaRPr lang="en-US">
              <a:solidFill>
                <a:srgbClr val="660066"/>
              </a:solidFill>
              <a:latin typeface="Palatino"/>
            </a:endParaRPr>
          </a:p>
        </p:txBody>
      </p:sp>
      <p:sp>
        <p:nvSpPr>
          <p:cNvPr id="140298" name="Text Box 16"/>
          <p:cNvSpPr txBox="1">
            <a:spLocks noChangeArrowheads="1"/>
          </p:cNvSpPr>
          <p:nvPr/>
        </p:nvSpPr>
        <p:spPr bwMode="auto">
          <a:xfrm>
            <a:off x="4343400" y="838200"/>
            <a:ext cx="3352800" cy="304800"/>
          </a:xfrm>
          <a:prstGeom prst="rect">
            <a:avLst/>
          </a:prstGeom>
          <a:noFill/>
          <a:ln w="9525">
            <a:noFill/>
            <a:miter lim="800000"/>
            <a:headEnd/>
            <a:tailEnd/>
          </a:ln>
        </p:spPr>
        <p:txBody>
          <a:bodyPr>
            <a:spAutoFit/>
          </a:bodyPr>
          <a:lstStyle/>
          <a:p>
            <a:pPr>
              <a:spcBef>
                <a:spcPct val="50000"/>
              </a:spcBef>
            </a:pPr>
            <a:r>
              <a:rPr lang="en-US" sz="1400">
                <a:latin typeface="Palatino"/>
              </a:rPr>
              <a:t>Nonlinguistic Representations</a:t>
            </a:r>
            <a:endParaRPr lang="en-US">
              <a:solidFill>
                <a:srgbClr val="660066"/>
              </a:solidFill>
              <a:latin typeface="Palatino"/>
            </a:endParaRPr>
          </a:p>
        </p:txBody>
      </p:sp>
    </p:spTree>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1314" name="Text Box 5"/>
          <p:cNvSpPr txBox="1">
            <a:spLocks noChangeArrowheads="1"/>
          </p:cNvSpPr>
          <p:nvPr/>
        </p:nvSpPr>
        <p:spPr bwMode="auto">
          <a:xfrm>
            <a:off x="3276600" y="228600"/>
            <a:ext cx="3200400" cy="366713"/>
          </a:xfrm>
          <a:prstGeom prst="rect">
            <a:avLst/>
          </a:prstGeom>
          <a:noFill/>
          <a:ln w="9525">
            <a:noFill/>
            <a:miter lim="800000"/>
            <a:headEnd/>
            <a:tailEnd/>
          </a:ln>
        </p:spPr>
        <p:txBody>
          <a:bodyPr>
            <a:spAutoFit/>
          </a:bodyPr>
          <a:lstStyle/>
          <a:p>
            <a:pPr algn="ctr">
              <a:spcBef>
                <a:spcPct val="50000"/>
              </a:spcBef>
            </a:pPr>
            <a:r>
              <a:rPr lang="en-US">
                <a:latin typeface="Palatino"/>
              </a:rPr>
              <a:t>Cells</a:t>
            </a:r>
          </a:p>
        </p:txBody>
      </p:sp>
      <p:sp>
        <p:nvSpPr>
          <p:cNvPr id="141315" name="Text Box 6"/>
          <p:cNvSpPr txBox="1">
            <a:spLocks noChangeArrowheads="1"/>
          </p:cNvSpPr>
          <p:nvPr/>
        </p:nvSpPr>
        <p:spPr bwMode="auto">
          <a:xfrm>
            <a:off x="304800" y="838200"/>
            <a:ext cx="3733800" cy="4772025"/>
          </a:xfrm>
          <a:prstGeom prst="rect">
            <a:avLst/>
          </a:prstGeom>
          <a:noFill/>
          <a:ln w="9525">
            <a:noFill/>
            <a:miter lim="800000"/>
            <a:headEnd/>
            <a:tailEnd/>
          </a:ln>
        </p:spPr>
        <p:txBody>
          <a:bodyPr>
            <a:spAutoFit/>
          </a:bodyPr>
          <a:lstStyle/>
          <a:p>
            <a:pPr marL="457200" indent="-457200">
              <a:spcBef>
                <a:spcPct val="50000"/>
              </a:spcBef>
            </a:pPr>
            <a:r>
              <a:rPr lang="en-US" sz="1400">
                <a:latin typeface="Palatino"/>
              </a:rPr>
              <a:t>All  living cells have:</a:t>
            </a:r>
          </a:p>
          <a:p>
            <a:pPr marL="457200" indent="-457200">
              <a:spcBef>
                <a:spcPct val="50000"/>
              </a:spcBef>
            </a:pPr>
            <a:r>
              <a:rPr lang="en-US" sz="1400">
                <a:latin typeface="Palatino"/>
              </a:rPr>
              <a:t> - a nucleus</a:t>
            </a:r>
            <a:br>
              <a:rPr lang="en-US" sz="1400">
                <a:latin typeface="Palatino"/>
              </a:rPr>
            </a:br>
            <a:r>
              <a:rPr lang="en-US" sz="1400">
                <a:latin typeface="Palatino"/>
              </a:rPr>
              <a:t>houses organelles “little organs”</a:t>
            </a:r>
          </a:p>
          <a:p>
            <a:pPr marL="457200" indent="-457200">
              <a:spcBef>
                <a:spcPct val="50000"/>
              </a:spcBef>
            </a:pPr>
            <a:endParaRPr lang="en-US" sz="1400">
              <a:latin typeface="Palatino"/>
            </a:endParaRPr>
          </a:p>
          <a:p>
            <a:pPr marL="457200" indent="-457200">
              <a:spcBef>
                <a:spcPct val="50000"/>
              </a:spcBef>
              <a:buFontTx/>
              <a:buChar char="-"/>
            </a:pPr>
            <a:r>
              <a:rPr lang="en-US" sz="1400">
                <a:latin typeface="Palatino"/>
              </a:rPr>
              <a:t>a cell membrane</a:t>
            </a:r>
            <a:br>
              <a:rPr lang="en-US" sz="1400">
                <a:latin typeface="Palatino"/>
              </a:rPr>
            </a:br>
            <a:r>
              <a:rPr lang="en-US" sz="1400">
                <a:latin typeface="Palatino"/>
              </a:rPr>
              <a:t>a thin layer of protein and fat, like skin</a:t>
            </a:r>
          </a:p>
          <a:p>
            <a:pPr marL="457200" indent="-457200">
              <a:spcBef>
                <a:spcPct val="50000"/>
              </a:spcBef>
              <a:buFontTx/>
              <a:buChar char="-"/>
            </a:pPr>
            <a:endParaRPr lang="en-US" sz="1400">
              <a:latin typeface="Palatino"/>
            </a:endParaRPr>
          </a:p>
          <a:p>
            <a:pPr marL="457200" indent="-457200">
              <a:spcBef>
                <a:spcPct val="50000"/>
              </a:spcBef>
            </a:pPr>
            <a:r>
              <a:rPr lang="en-US" sz="1400">
                <a:latin typeface="Palatino"/>
              </a:rPr>
              <a:t> - cytoplasm</a:t>
            </a:r>
            <a:br>
              <a:rPr lang="en-US" sz="1400">
                <a:latin typeface="Palatino"/>
              </a:rPr>
            </a:br>
            <a:r>
              <a:rPr lang="en-US" sz="1400">
                <a:latin typeface="Palatino"/>
              </a:rPr>
              <a:t>a jelly like material outside the nucleus</a:t>
            </a:r>
          </a:p>
          <a:p>
            <a:pPr marL="457200" indent="-457200">
              <a:spcBef>
                <a:spcPct val="50000"/>
              </a:spcBef>
            </a:pPr>
            <a:endParaRPr lang="en-US" sz="1400">
              <a:latin typeface="Palatino"/>
            </a:endParaRPr>
          </a:p>
          <a:p>
            <a:pPr marL="457200" indent="-457200">
              <a:spcBef>
                <a:spcPct val="50000"/>
              </a:spcBef>
            </a:pPr>
            <a:r>
              <a:rPr lang="en-US" sz="1400">
                <a:latin typeface="Palatino"/>
              </a:rPr>
              <a:t>- Ribosomes</a:t>
            </a:r>
            <a:br>
              <a:rPr lang="en-US" sz="1400">
                <a:latin typeface="Palatino"/>
              </a:rPr>
            </a:br>
            <a:r>
              <a:rPr lang="en-US" sz="1400">
                <a:latin typeface="Palatino"/>
              </a:rPr>
              <a:t>makes protein synthesis</a:t>
            </a:r>
          </a:p>
          <a:p>
            <a:pPr marL="457200" indent="-457200">
              <a:spcBef>
                <a:spcPct val="50000"/>
              </a:spcBef>
              <a:buFontTx/>
              <a:buChar char="-"/>
            </a:pPr>
            <a:r>
              <a:rPr lang="en-US" sz="1400">
                <a:latin typeface="Palatino"/>
              </a:rPr>
              <a:t>Mitochondria </a:t>
            </a:r>
            <a:br>
              <a:rPr lang="en-US" sz="1400">
                <a:latin typeface="Palatino"/>
              </a:rPr>
            </a:br>
            <a:r>
              <a:rPr lang="en-US" sz="1400">
                <a:latin typeface="Palatino"/>
              </a:rPr>
              <a:t>are often referred to as the power plants, converts energy</a:t>
            </a:r>
          </a:p>
          <a:p>
            <a:pPr marL="457200" indent="-457200">
              <a:spcBef>
                <a:spcPct val="50000"/>
              </a:spcBef>
              <a:buFontTx/>
              <a:buChar char="-"/>
            </a:pPr>
            <a:endParaRPr lang="en-US" sz="1400">
              <a:latin typeface="Palatino"/>
            </a:endParaRPr>
          </a:p>
          <a:p>
            <a:pPr marL="457200" indent="-457200">
              <a:spcBef>
                <a:spcPct val="50000"/>
              </a:spcBef>
            </a:pPr>
            <a:r>
              <a:rPr lang="en-US" sz="1400">
                <a:latin typeface="Palatino"/>
              </a:rPr>
              <a:t>- Chromosomes, our DNA</a:t>
            </a:r>
          </a:p>
        </p:txBody>
      </p:sp>
      <p:sp>
        <p:nvSpPr>
          <p:cNvPr id="141316" name="Line 7"/>
          <p:cNvSpPr>
            <a:spLocks noChangeShapeType="1"/>
          </p:cNvSpPr>
          <p:nvPr/>
        </p:nvSpPr>
        <p:spPr bwMode="auto">
          <a:xfrm>
            <a:off x="0" y="762000"/>
            <a:ext cx="9144000" cy="0"/>
          </a:xfrm>
          <a:prstGeom prst="line">
            <a:avLst/>
          </a:prstGeom>
          <a:noFill/>
          <a:ln w="9525">
            <a:solidFill>
              <a:schemeClr val="tx1"/>
            </a:solidFill>
            <a:round/>
            <a:headEnd/>
            <a:tailEnd/>
          </a:ln>
        </p:spPr>
        <p:txBody>
          <a:bodyPr/>
          <a:lstStyle/>
          <a:p>
            <a:endParaRPr lang="en-US"/>
          </a:p>
        </p:txBody>
      </p:sp>
      <p:sp>
        <p:nvSpPr>
          <p:cNvPr id="141317" name="Line 8"/>
          <p:cNvSpPr>
            <a:spLocks noChangeShapeType="1"/>
          </p:cNvSpPr>
          <p:nvPr/>
        </p:nvSpPr>
        <p:spPr bwMode="auto">
          <a:xfrm>
            <a:off x="4343400" y="762000"/>
            <a:ext cx="0" cy="4953000"/>
          </a:xfrm>
          <a:prstGeom prst="line">
            <a:avLst/>
          </a:prstGeom>
          <a:noFill/>
          <a:ln w="9525">
            <a:solidFill>
              <a:schemeClr val="tx1"/>
            </a:solidFill>
            <a:round/>
            <a:headEnd/>
            <a:tailEnd/>
          </a:ln>
        </p:spPr>
        <p:txBody>
          <a:bodyPr/>
          <a:lstStyle/>
          <a:p>
            <a:endParaRPr lang="en-US"/>
          </a:p>
        </p:txBody>
      </p:sp>
      <p:sp>
        <p:nvSpPr>
          <p:cNvPr id="141318" name="Line 9"/>
          <p:cNvSpPr>
            <a:spLocks noChangeShapeType="1"/>
          </p:cNvSpPr>
          <p:nvPr/>
        </p:nvSpPr>
        <p:spPr bwMode="auto">
          <a:xfrm>
            <a:off x="0" y="5715000"/>
            <a:ext cx="9144000" cy="0"/>
          </a:xfrm>
          <a:prstGeom prst="line">
            <a:avLst/>
          </a:prstGeom>
          <a:noFill/>
          <a:ln w="9525">
            <a:solidFill>
              <a:schemeClr val="tx1"/>
            </a:solidFill>
            <a:round/>
            <a:headEnd/>
            <a:tailEnd/>
          </a:ln>
        </p:spPr>
        <p:txBody>
          <a:bodyPr/>
          <a:lstStyle/>
          <a:p>
            <a:endParaRPr lang="en-US"/>
          </a:p>
        </p:txBody>
      </p:sp>
      <p:sp>
        <p:nvSpPr>
          <p:cNvPr id="141319" name="Text Box 11"/>
          <p:cNvSpPr txBox="1">
            <a:spLocks noChangeArrowheads="1"/>
          </p:cNvSpPr>
          <p:nvPr/>
        </p:nvSpPr>
        <p:spPr bwMode="auto">
          <a:xfrm>
            <a:off x="152400" y="5943600"/>
            <a:ext cx="8763000" cy="517525"/>
          </a:xfrm>
          <a:prstGeom prst="rect">
            <a:avLst/>
          </a:prstGeom>
          <a:noFill/>
          <a:ln w="9525">
            <a:noFill/>
            <a:miter lim="800000"/>
            <a:headEnd/>
            <a:tailEnd/>
          </a:ln>
        </p:spPr>
        <p:txBody>
          <a:bodyPr>
            <a:spAutoFit/>
          </a:bodyPr>
          <a:lstStyle/>
          <a:p>
            <a:pPr>
              <a:spcBef>
                <a:spcPct val="50000"/>
              </a:spcBef>
            </a:pPr>
            <a:r>
              <a:rPr lang="en-US" sz="1400">
                <a:latin typeface="Palatino"/>
              </a:rPr>
              <a:t>     Cells are the smallest but the most important units of life.  Each part of the cell has an important job to keep us healthy and alive.</a:t>
            </a:r>
            <a:endParaRPr lang="en-US">
              <a:solidFill>
                <a:srgbClr val="660066"/>
              </a:solidFill>
            </a:endParaRPr>
          </a:p>
        </p:txBody>
      </p:sp>
      <p:pic>
        <p:nvPicPr>
          <p:cNvPr id="141320" name="Picture 13" descr="Picture 8"/>
          <p:cNvPicPr>
            <a:picLocks noChangeAspect="1" noChangeArrowheads="1"/>
          </p:cNvPicPr>
          <p:nvPr/>
        </p:nvPicPr>
        <p:blipFill>
          <a:blip r:embed="rId4"/>
          <a:srcRect/>
          <a:stretch>
            <a:fillRect/>
          </a:stretch>
        </p:blipFill>
        <p:spPr bwMode="auto">
          <a:xfrm>
            <a:off x="5181600" y="457200"/>
            <a:ext cx="2590800" cy="1871663"/>
          </a:xfrm>
          <a:prstGeom prst="rect">
            <a:avLst/>
          </a:prstGeom>
          <a:noFill/>
          <a:ln w="9525">
            <a:noFill/>
            <a:miter lim="800000"/>
            <a:headEnd/>
            <a:tailEnd/>
          </a:ln>
        </p:spPr>
      </p:pic>
      <p:sp>
        <p:nvSpPr>
          <p:cNvPr id="141321" name="Text Box 16"/>
          <p:cNvSpPr txBox="1">
            <a:spLocks noChangeArrowheads="1"/>
          </p:cNvSpPr>
          <p:nvPr/>
        </p:nvSpPr>
        <p:spPr bwMode="auto">
          <a:xfrm>
            <a:off x="6096000" y="4953000"/>
            <a:ext cx="579438" cy="519113"/>
          </a:xfrm>
          <a:prstGeom prst="rect">
            <a:avLst/>
          </a:prstGeom>
          <a:noFill/>
          <a:ln w="9525">
            <a:noFill/>
            <a:miter lim="800000"/>
            <a:headEnd/>
            <a:tailEnd/>
          </a:ln>
        </p:spPr>
        <p:txBody>
          <a:bodyPr>
            <a:spAutoFit/>
          </a:bodyPr>
          <a:lstStyle/>
          <a:p>
            <a:r>
              <a:rPr lang="en-US" sz="2800"/>
              <a:t>46</a:t>
            </a:r>
            <a:endParaRPr lang="en-US"/>
          </a:p>
        </p:txBody>
      </p:sp>
      <p:pic>
        <p:nvPicPr>
          <p:cNvPr id="141322" name="Picture 23" descr="cytoplasm"/>
          <p:cNvPicPr>
            <a:picLocks noChangeAspect="1" noChangeArrowheads="1"/>
          </p:cNvPicPr>
          <p:nvPr/>
        </p:nvPicPr>
        <p:blipFill>
          <a:blip r:embed="rId5"/>
          <a:srcRect/>
          <a:stretch>
            <a:fillRect/>
          </a:stretch>
        </p:blipFill>
        <p:spPr bwMode="auto">
          <a:xfrm>
            <a:off x="4114800" y="2895600"/>
            <a:ext cx="1981200" cy="1320800"/>
          </a:xfrm>
          <a:prstGeom prst="rect">
            <a:avLst/>
          </a:prstGeom>
          <a:noFill/>
          <a:ln w="9525">
            <a:noFill/>
            <a:miter lim="800000"/>
            <a:headEnd/>
            <a:tailEnd/>
          </a:ln>
        </p:spPr>
      </p:pic>
      <p:pic>
        <p:nvPicPr>
          <p:cNvPr id="2072" name="nucleus.mov" descr="Macintosh HD:Users:karen:  School:              Writing Literacy Classes:   LiteracyClass Winter07:2 Sem Lit Class:Winter Lit 07 class agendas:Class 6   3D Writing:The Cell 3D Notes:nucleus.mov">
            <a:hlinkClick r:id="" action="ppaction://media"/>
          </p:cNvPr>
          <p:cNvPicPr>
            <a:picLocks noRot="1" noChangeAspect="1" noChangeArrowheads="1"/>
          </p:cNvPicPr>
          <p:nvPr>
            <a:quickTimeFile r:link="rId1"/>
          </p:nvPr>
        </p:nvPicPr>
        <p:blipFill>
          <a:blip r:embed="rId6"/>
          <a:srcRect/>
          <a:stretch>
            <a:fillRect/>
          </a:stretch>
        </p:blipFill>
        <p:spPr bwMode="auto">
          <a:xfrm>
            <a:off x="6400800" y="2590800"/>
            <a:ext cx="2286000" cy="1716088"/>
          </a:xfrm>
          <a:prstGeom prst="rect">
            <a:avLst/>
          </a:prstGeom>
          <a:noFill/>
          <a:ln w="9525">
            <a:noFill/>
            <a:miter lim="800000"/>
            <a:headEnd/>
            <a:tailEnd/>
          </a:ln>
        </p:spPr>
      </p:pic>
      <p:sp>
        <p:nvSpPr>
          <p:cNvPr id="141324" name="Line 25"/>
          <p:cNvSpPr>
            <a:spLocks noChangeShapeType="1"/>
          </p:cNvSpPr>
          <p:nvPr/>
        </p:nvSpPr>
        <p:spPr bwMode="auto">
          <a:xfrm>
            <a:off x="3733800" y="1905000"/>
            <a:ext cx="2667000" cy="762000"/>
          </a:xfrm>
          <a:prstGeom prst="line">
            <a:avLst/>
          </a:prstGeom>
          <a:noFill/>
          <a:ln w="9525">
            <a:solidFill>
              <a:schemeClr val="tx1"/>
            </a:solidFill>
            <a:round/>
            <a:headEnd/>
            <a:tailEnd/>
          </a:ln>
        </p:spPr>
        <p:txBody>
          <a:bodyPr wrap="none" anchor="ctr"/>
          <a:lstStyle/>
          <a:p>
            <a:endParaRPr lang="en-US"/>
          </a:p>
        </p:txBody>
      </p:sp>
      <p:sp>
        <p:nvSpPr>
          <p:cNvPr id="141325" name="Line 26"/>
          <p:cNvSpPr>
            <a:spLocks noChangeShapeType="1"/>
          </p:cNvSpPr>
          <p:nvPr/>
        </p:nvSpPr>
        <p:spPr bwMode="auto">
          <a:xfrm>
            <a:off x="1905000" y="3429000"/>
            <a:ext cx="2590800" cy="304800"/>
          </a:xfrm>
          <a:prstGeom prst="line">
            <a:avLst/>
          </a:prstGeom>
          <a:noFill/>
          <a:ln w="9525">
            <a:solidFill>
              <a:schemeClr val="tx1"/>
            </a:solidFill>
            <a:round/>
            <a:headEnd/>
            <a:tailEnd/>
          </a:ln>
        </p:spPr>
        <p:txBody>
          <a:bodyPr wrap="none" anchor="ctr"/>
          <a:lstStyle/>
          <a:p>
            <a:endParaRPr lang="en-US"/>
          </a:p>
        </p:txBody>
      </p:sp>
      <p:sp>
        <p:nvSpPr>
          <p:cNvPr id="141326" name="Line 27"/>
          <p:cNvSpPr>
            <a:spLocks noChangeShapeType="1"/>
          </p:cNvSpPr>
          <p:nvPr/>
        </p:nvSpPr>
        <p:spPr bwMode="auto">
          <a:xfrm flipV="1">
            <a:off x="2667000" y="5257800"/>
            <a:ext cx="2286000" cy="228600"/>
          </a:xfrm>
          <a:prstGeom prst="line">
            <a:avLst/>
          </a:prstGeom>
          <a:noFill/>
          <a:ln w="9525">
            <a:solidFill>
              <a:schemeClr val="tx1"/>
            </a:solidFill>
            <a:round/>
            <a:headEnd/>
            <a:tailEnd/>
          </a:ln>
        </p:spPr>
        <p:txBody>
          <a:bodyPr wrap="none" anchor="ctr"/>
          <a:lstStyle/>
          <a:p>
            <a:endParaRPr lang="en-US"/>
          </a:p>
        </p:txBody>
      </p:sp>
      <p:pic>
        <p:nvPicPr>
          <p:cNvPr id="141327" name="Picture 28" descr="Picture 10"/>
          <p:cNvPicPr>
            <a:picLocks noChangeAspect="1" noChangeArrowheads="1"/>
          </p:cNvPicPr>
          <p:nvPr/>
        </p:nvPicPr>
        <p:blipFill>
          <a:blip r:embed="rId7"/>
          <a:srcRect/>
          <a:stretch>
            <a:fillRect/>
          </a:stretch>
        </p:blipFill>
        <p:spPr bwMode="auto">
          <a:xfrm>
            <a:off x="4953000" y="4800600"/>
            <a:ext cx="1128713" cy="663575"/>
          </a:xfrm>
          <a:prstGeom prst="rect">
            <a:avLst/>
          </a:prstGeom>
          <a:noFill/>
          <a:ln w="9525">
            <a:noFill/>
            <a:miter lim="800000"/>
            <a:headEnd/>
            <a:tailEnd/>
          </a:ln>
        </p:spPr>
      </p:pic>
      <p:pic>
        <p:nvPicPr>
          <p:cNvPr id="141328" name="Picture 29" descr="Picture 12"/>
          <p:cNvPicPr>
            <a:picLocks noChangeAspect="1" noChangeArrowheads="1"/>
          </p:cNvPicPr>
          <p:nvPr/>
        </p:nvPicPr>
        <p:blipFill>
          <a:blip r:embed="rId8"/>
          <a:srcRect/>
          <a:stretch>
            <a:fillRect/>
          </a:stretch>
        </p:blipFill>
        <p:spPr bwMode="auto">
          <a:xfrm>
            <a:off x="7467600" y="4800600"/>
            <a:ext cx="769938" cy="796925"/>
          </a:xfrm>
          <a:prstGeom prst="rect">
            <a:avLst/>
          </a:prstGeom>
          <a:noFill/>
          <a:ln w="9525">
            <a:noFill/>
            <a:miter lim="800000"/>
            <a:headEnd/>
            <a:tailEnd/>
          </a:ln>
        </p:spPr>
      </p:pic>
      <p:sp>
        <p:nvSpPr>
          <p:cNvPr id="141329" name="Text Box 30"/>
          <p:cNvSpPr txBox="1">
            <a:spLocks noChangeArrowheads="1"/>
          </p:cNvSpPr>
          <p:nvPr/>
        </p:nvSpPr>
        <p:spPr bwMode="auto">
          <a:xfrm>
            <a:off x="8229600" y="4953000"/>
            <a:ext cx="685800" cy="519113"/>
          </a:xfrm>
          <a:prstGeom prst="rect">
            <a:avLst/>
          </a:prstGeom>
          <a:noFill/>
          <a:ln w="9525">
            <a:noFill/>
            <a:miter lim="800000"/>
            <a:headEnd/>
            <a:tailEnd/>
          </a:ln>
        </p:spPr>
        <p:txBody>
          <a:bodyPr>
            <a:spAutoFit/>
          </a:bodyPr>
          <a:lstStyle/>
          <a:p>
            <a:r>
              <a:rPr lang="en-US" sz="2800"/>
              <a:t>78</a:t>
            </a:r>
            <a:endParaRPr lang="en-US"/>
          </a:p>
        </p:txBody>
      </p:sp>
      <p:pic>
        <p:nvPicPr>
          <p:cNvPr id="141330" name="Picture 31" descr="Picture 13"/>
          <p:cNvPicPr>
            <a:picLocks noChangeAspect="1" noChangeArrowheads="1"/>
          </p:cNvPicPr>
          <p:nvPr/>
        </p:nvPicPr>
        <p:blipFill>
          <a:blip r:embed="rId9"/>
          <a:srcRect/>
          <a:stretch>
            <a:fillRect/>
          </a:stretch>
        </p:blipFill>
        <p:spPr bwMode="auto">
          <a:xfrm>
            <a:off x="6705600" y="4572000"/>
            <a:ext cx="868363" cy="48418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07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072"/>
                                        </p:tgtEl>
                                      </p:cBhvr>
                                    </p:cmd>
                                  </p:childTnLst>
                                </p:cTn>
                              </p:par>
                            </p:childTnLst>
                          </p:cTn>
                        </p:par>
                      </p:childTnLst>
                    </p:cTn>
                  </p:par>
                </p:childTnLst>
              </p:cTn>
              <p:nextCondLst>
                <p:cond evt="onClick" delay="0">
                  <p:tgtEl>
                    <p:spTgt spid="2072"/>
                  </p:tgtEl>
                </p:cond>
              </p:nextCondLst>
            </p:seq>
            <p:video>
              <p:cMediaNode>
                <p:cTn id="7" fill="hold" display="0">
                  <p:stCondLst>
                    <p:cond delay="indefinite"/>
                  </p:stCondLst>
                  <p:endCondLst>
                    <p:cond evt="onNext" delay="0">
                      <p:tgtEl>
                        <p:sldTgt/>
                      </p:tgtEl>
                    </p:cond>
                    <p:cond evt="onPrev" delay="0">
                      <p:tgtEl>
                        <p:sldTgt/>
                      </p:tgtEl>
                    </p:cond>
                  </p:endCondLst>
                </p:cTn>
                <p:tgtEl>
                  <p:spTgt spid="2072"/>
                </p:tgtEl>
              </p:cMediaNode>
            </p:video>
          </p:childTnLst>
        </p:cTn>
      </p:par>
    </p:tnLst>
  </p:timing>
</p:sld>
</file>

<file path=ppt/slides/slide142.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eaLnBrk="1" hangingPunct="1">
              <a:defRPr/>
            </a:pPr>
            <a:r>
              <a:rPr lang="en-US" b="1" dirty="0" smtClean="0">
                <a:effectLst>
                  <a:outerShdw blurRad="38100" dist="38100" dir="2700000" algn="tl">
                    <a:srgbClr val="000000">
                      <a:alpha val="43137"/>
                    </a:srgbClr>
                  </a:outerShdw>
                </a:effectLst>
              </a:rPr>
              <a:t>Summarizing and Note Taking</a:t>
            </a:r>
            <a:endParaRPr lang="en-US" b="1" dirty="0">
              <a:effectLst>
                <a:outerShdw blurRad="38100" dist="38100" dir="2700000" algn="tl">
                  <a:srgbClr val="000000">
                    <a:alpha val="43137"/>
                  </a:srgbClr>
                </a:outerShdw>
              </a:effectLst>
            </a:endParaRPr>
          </a:p>
        </p:txBody>
      </p:sp>
      <p:sp>
        <p:nvSpPr>
          <p:cNvPr id="5" name="Content Placeholder 2"/>
          <p:cNvSpPr>
            <a:spLocks noGrp="1"/>
          </p:cNvSpPr>
          <p:nvPr>
            <p:ph idx="1"/>
          </p:nvPr>
        </p:nvSpPr>
        <p:spPr/>
        <p:txBody>
          <a:bodyPr/>
          <a:lstStyle/>
          <a:p>
            <a:pPr eaLnBrk="1" hangingPunct="1">
              <a:defRPr/>
            </a:pPr>
            <a:r>
              <a:rPr lang="en-US" sz="2400" b="1" u="sng" dirty="0" smtClean="0">
                <a:effectLst>
                  <a:outerShdw blurRad="38100" dist="38100" dir="2700000" algn="tl">
                    <a:srgbClr val="000000">
                      <a:alpha val="43137"/>
                    </a:srgbClr>
                  </a:outerShdw>
                </a:effectLst>
              </a:rPr>
              <a:t>Summative Assessment</a:t>
            </a:r>
          </a:p>
          <a:p>
            <a:pPr eaLnBrk="1" hangingPunct="1">
              <a:defRPr/>
            </a:pPr>
            <a:r>
              <a:rPr lang="en-US" sz="2400" dirty="0" smtClean="0"/>
              <a:t>What percentage gain have students averaged through use of this strategy?</a:t>
            </a:r>
          </a:p>
          <a:p>
            <a:pPr eaLnBrk="1" hangingPunct="1">
              <a:defRPr/>
            </a:pPr>
            <a:r>
              <a:rPr lang="en-US" sz="2400" dirty="0" smtClean="0"/>
              <a:t>Can I give specific examples of this strategy in action?</a:t>
            </a:r>
          </a:p>
          <a:p>
            <a:pPr eaLnBrk="1" hangingPunct="1">
              <a:defRPr/>
            </a:pPr>
            <a:r>
              <a:rPr lang="en-US" sz="2400" dirty="0" smtClean="0"/>
              <a:t>How can I INTENTIONALLY use this strategy in my classroom?</a:t>
            </a:r>
          </a:p>
          <a:p>
            <a:pPr eaLnBrk="1" hangingPunct="1">
              <a:defRPr/>
            </a:pPr>
            <a:r>
              <a:rPr lang="en-US" sz="2400" dirty="0" smtClean="0"/>
              <a:t>Were any other </a:t>
            </a:r>
            <a:r>
              <a:rPr lang="en-US" sz="2400" dirty="0" err="1" smtClean="0"/>
              <a:t>Marzano</a:t>
            </a:r>
            <a:r>
              <a:rPr lang="en-US" sz="2400" dirty="0" smtClean="0"/>
              <a:t> strategies demonstrated in conjunction with this strategy? If so, which ones?</a:t>
            </a:r>
          </a:p>
          <a:p>
            <a:pPr eaLnBrk="1" hangingPunct="1">
              <a:defRPr/>
            </a:pPr>
            <a:r>
              <a:rPr lang="en-US" sz="2400" dirty="0" smtClean="0"/>
              <a:t>What are some other things I would like to know about this strategy?</a:t>
            </a:r>
          </a:p>
          <a:p>
            <a:pPr eaLnBrk="1" hangingPunct="1">
              <a:defRPr/>
            </a:pPr>
            <a:r>
              <a:rPr lang="en-US" sz="2400" dirty="0" smtClean="0"/>
              <a:t>Create a six-word essay concerning this strategy.</a:t>
            </a:r>
          </a:p>
        </p:txBody>
      </p:sp>
    </p:spTree>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show="0">
  <p:cSld>
    <p:bg>
      <p:bgPr>
        <a:solidFill>
          <a:srgbClr val="00B05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eaLnBrk="1" hangingPunct="1">
              <a:defRPr/>
            </a:pPr>
            <a:r>
              <a:rPr lang="en-US" b="1" dirty="0" smtClean="0">
                <a:effectLst>
                  <a:outerShdw blurRad="38100" dist="38100" dir="2700000" algn="tl">
                    <a:srgbClr val="000000">
                      <a:alpha val="43137"/>
                    </a:srgbClr>
                  </a:outerShdw>
                </a:effectLst>
              </a:rPr>
              <a:t>Reinforcing Effort and Providing Recognition</a:t>
            </a:r>
            <a:endParaRPr lang="en-US" b="1" dirty="0">
              <a:effectLst>
                <a:outerShdw blurRad="38100" dist="38100" dir="2700000" algn="tl">
                  <a:srgbClr val="000000">
                    <a:alpha val="43137"/>
                  </a:srgbClr>
                </a:outerShdw>
              </a:effectLst>
            </a:endParaRPr>
          </a:p>
        </p:txBody>
      </p:sp>
      <p:sp>
        <p:nvSpPr>
          <p:cNvPr id="5" name="Content Placeholder 2"/>
          <p:cNvSpPr>
            <a:spLocks noGrp="1"/>
          </p:cNvSpPr>
          <p:nvPr>
            <p:ph idx="1"/>
          </p:nvPr>
        </p:nvSpPr>
        <p:spPr/>
        <p:txBody>
          <a:bodyPr/>
          <a:lstStyle/>
          <a:p>
            <a:pPr eaLnBrk="1" hangingPunct="1">
              <a:defRPr/>
            </a:pPr>
            <a:r>
              <a:rPr lang="en-US" sz="2800" b="1" u="sng" dirty="0" smtClean="0">
                <a:effectLst>
                  <a:outerShdw blurRad="38100" dist="38100" dir="2700000" algn="tl">
                    <a:srgbClr val="000000">
                      <a:alpha val="43137"/>
                    </a:srgbClr>
                  </a:outerShdw>
                </a:effectLst>
              </a:rPr>
              <a:t>Initial Assessment</a:t>
            </a:r>
          </a:p>
          <a:p>
            <a:pPr eaLnBrk="1" hangingPunct="1">
              <a:defRPr/>
            </a:pPr>
            <a:r>
              <a:rPr lang="en-US" sz="2800" dirty="0" smtClean="0"/>
              <a:t>What percentage gain have students averaged through use of this strategy?</a:t>
            </a:r>
          </a:p>
          <a:p>
            <a:pPr eaLnBrk="1" hangingPunct="1">
              <a:defRPr/>
            </a:pPr>
            <a:r>
              <a:rPr lang="en-US" sz="2800" dirty="0" smtClean="0"/>
              <a:t>Can I give specific examples of this strategy in action?</a:t>
            </a:r>
          </a:p>
          <a:p>
            <a:pPr eaLnBrk="1" hangingPunct="1">
              <a:defRPr/>
            </a:pPr>
            <a:r>
              <a:rPr lang="en-US" sz="2800" dirty="0" smtClean="0"/>
              <a:t>Have I ever used this strategy in my classroom?</a:t>
            </a:r>
          </a:p>
          <a:p>
            <a:pPr eaLnBrk="1" hangingPunct="1">
              <a:defRPr/>
            </a:pPr>
            <a:r>
              <a:rPr lang="en-US" sz="2800" dirty="0" smtClean="0"/>
              <a:t>Was the use of this strategy INTENTIONAL?</a:t>
            </a:r>
          </a:p>
          <a:p>
            <a:pPr eaLnBrk="1" hangingPunct="1">
              <a:defRPr/>
            </a:pPr>
            <a:r>
              <a:rPr lang="en-US" sz="2800" dirty="0" smtClean="0"/>
              <a:t>What else do I already know about this strategy?</a:t>
            </a:r>
          </a:p>
        </p:txBody>
      </p:sp>
    </p:spTree>
  </p:cSld>
  <p:clrMapOvr>
    <a:masterClrMapping/>
  </p:clrMapOvr>
  <p:transition/>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9159" name="Rectangle 7"/>
          <p:cNvSpPr>
            <a:spLocks noGrp="1" noChangeArrowheads="1"/>
          </p:cNvSpPr>
          <p:nvPr>
            <p:ph type="body" idx="1"/>
            <p:custDataLst>
              <p:tags r:id="rId1"/>
            </p:custDataLst>
          </p:nvPr>
        </p:nvSpPr>
        <p:spPr>
          <a:xfrm>
            <a:off x="228600" y="2133600"/>
            <a:ext cx="8686800" cy="4724400"/>
          </a:xfrm>
        </p:spPr>
        <p:txBody>
          <a:bodyPr anchor="ctr"/>
          <a:lstStyle/>
          <a:p>
            <a:pPr marL="25400" indent="0" eaLnBrk="1" hangingPunct="1">
              <a:tabLst>
                <a:tab pos="876300" algn="l"/>
              </a:tabLst>
            </a:pPr>
            <a:r>
              <a:rPr lang="en-US" smtClean="0"/>
              <a:t>Not all students realize the importance of believing in effort.</a:t>
            </a:r>
          </a:p>
          <a:p>
            <a:pPr marL="25400" indent="0" eaLnBrk="1" hangingPunct="1">
              <a:tabLst>
                <a:tab pos="876300" algn="l"/>
              </a:tabLst>
            </a:pPr>
            <a:r>
              <a:rPr lang="en-US" smtClean="0"/>
              <a:t>Students can learn to change their beliefs to an emphasis on effort with teacher help.</a:t>
            </a:r>
          </a:p>
          <a:p>
            <a:pPr marL="25400" indent="0" eaLnBrk="1" hangingPunct="1">
              <a:tabLst>
                <a:tab pos="876300" algn="l"/>
              </a:tabLst>
            </a:pPr>
            <a:r>
              <a:rPr lang="en-US" smtClean="0"/>
              <a:t>Recognition does not necessarily imply praise or rewards. Rather, it means helping students recognize success to build intrinsic motivation toward a particular subject or activity.</a:t>
            </a:r>
          </a:p>
        </p:txBody>
      </p:sp>
      <p:sp>
        <p:nvSpPr>
          <p:cNvPr id="49160" name="Rectangle 8"/>
          <p:cNvSpPr>
            <a:spLocks noGrp="1" noChangeArrowheads="1"/>
          </p:cNvSpPr>
          <p:nvPr>
            <p:ph type="title"/>
            <p:custDataLst>
              <p:tags r:id="rId2"/>
            </p:custDataLst>
          </p:nvPr>
        </p:nvSpPr>
        <p:spPr>
          <a:xfrm>
            <a:off x="0" y="0"/>
            <a:ext cx="9144000" cy="2349500"/>
          </a:xfrm>
        </p:spPr>
        <p:txBody>
          <a:bodyPr/>
          <a:lstStyle/>
          <a:p>
            <a:pPr marL="25400" algn="ctr" eaLnBrk="1" hangingPunct="1">
              <a:tabLst>
                <a:tab pos="1270000" algn="l"/>
              </a:tabLst>
              <a:defRPr/>
            </a:pPr>
            <a:r>
              <a:rPr lang="en-US" sz="3200" b="1" dirty="0" smtClean="0">
                <a:solidFill>
                  <a:schemeClr val="hlink"/>
                </a:solidFill>
                <a:effectLst>
                  <a:outerShdw blurRad="38100" dist="38100" dir="2700000" algn="tl">
                    <a:srgbClr val="C0C0C0"/>
                  </a:outerShdw>
                </a:effectLst>
              </a:rPr>
              <a:t>Best Practice #3 </a:t>
            </a:r>
            <a:r>
              <a:rPr lang="en-US" sz="3200" b="1" dirty="0" smtClean="0">
                <a:effectLst>
                  <a:outerShdw blurRad="38100" dist="38100" dir="2700000" algn="tl">
                    <a:srgbClr val="C0C0C0"/>
                  </a:outerShdw>
                </a:effectLst>
              </a:rPr>
              <a:t/>
            </a:r>
            <a:br>
              <a:rPr lang="en-US" sz="3200" b="1" dirty="0" smtClean="0">
                <a:effectLst>
                  <a:outerShdw blurRad="38100" dist="38100" dir="2700000" algn="tl">
                    <a:srgbClr val="C0C0C0"/>
                  </a:outerShdw>
                </a:effectLst>
              </a:rPr>
            </a:br>
            <a:r>
              <a:rPr lang="en-US" sz="3200" b="1" dirty="0" smtClean="0">
                <a:solidFill>
                  <a:srgbClr val="FF3300"/>
                </a:solidFill>
                <a:effectLst>
                  <a:outerShdw blurRad="38100" dist="38100" dir="2700000" algn="tl">
                    <a:srgbClr val="C0C0C0"/>
                  </a:outerShdw>
                </a:effectLst>
              </a:rPr>
              <a:t>Reinforcing Effort</a:t>
            </a:r>
            <a:r>
              <a:rPr lang="en-US" sz="3200" b="1" dirty="0" smtClean="0">
                <a:effectLst>
                  <a:outerShdw blurRad="38100" dist="38100" dir="2700000" algn="tl">
                    <a:srgbClr val="C0C0C0"/>
                  </a:outerShdw>
                </a:effectLst>
              </a:rPr>
              <a:t> and </a:t>
            </a:r>
            <a:r>
              <a:rPr lang="en-US" sz="3200" b="1" dirty="0" smtClean="0">
                <a:solidFill>
                  <a:srgbClr val="FF3300"/>
                </a:solidFill>
                <a:effectLst>
                  <a:outerShdw blurRad="38100" dist="38100" dir="2700000" algn="tl">
                    <a:srgbClr val="C0C0C0"/>
                  </a:outerShdw>
                </a:effectLst>
              </a:rPr>
              <a:t>Providing Recognition</a:t>
            </a:r>
            <a:r>
              <a:rPr lang="en-US" sz="3200" b="1" dirty="0" smtClean="0">
                <a:effectLst>
                  <a:outerShdw blurRad="38100" dist="38100" dir="2700000" algn="tl">
                    <a:srgbClr val="C0C0C0"/>
                  </a:outerShdw>
                </a:effectLst>
              </a:rPr>
              <a:t> increases student achievement </a:t>
            </a:r>
            <a:br>
              <a:rPr lang="en-US" sz="3200" b="1" dirty="0" smtClean="0">
                <a:effectLst>
                  <a:outerShdw blurRad="38100" dist="38100" dir="2700000" algn="tl">
                    <a:srgbClr val="C0C0C0"/>
                  </a:outerShdw>
                </a:effectLst>
              </a:rPr>
            </a:br>
            <a:r>
              <a:rPr lang="en-US" sz="3200" b="1" dirty="0" smtClean="0">
                <a:effectLst>
                  <a:outerShdw blurRad="38100" dist="38100" dir="2700000" algn="tl">
                    <a:srgbClr val="C0C0C0"/>
                  </a:outerShdw>
                </a:effectLst>
              </a:rPr>
              <a:t>by 29%</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withEffect">
                                  <p:stCondLst>
                                    <p:cond delay="0"/>
                                  </p:stCondLst>
                                  <p:childTnLst>
                                    <p:set>
                                      <p:cBhvr>
                                        <p:cTn id="6" dur="1" fill="hold">
                                          <p:stCondLst>
                                            <p:cond delay="0"/>
                                          </p:stCondLst>
                                        </p:cTn>
                                        <p:tgtEl>
                                          <p:spTgt spid="49160"/>
                                        </p:tgtEl>
                                        <p:attrNameLst>
                                          <p:attrName>style.visibility</p:attrName>
                                        </p:attrNameLst>
                                      </p:cBhvr>
                                      <p:to>
                                        <p:strVal val="visible"/>
                                      </p:to>
                                    </p:set>
                                    <p:anim calcmode="lin" valueType="num">
                                      <p:cBhvr>
                                        <p:cTn id="7" dur="2000" fill="hold"/>
                                        <p:tgtEl>
                                          <p:spTgt spid="49160"/>
                                        </p:tgtEl>
                                        <p:attrNameLst>
                                          <p:attrName>ppt_w</p:attrName>
                                        </p:attrNameLst>
                                      </p:cBhvr>
                                      <p:tavLst>
                                        <p:tav tm="0">
                                          <p:val>
                                            <p:fltVal val="0"/>
                                          </p:val>
                                        </p:tav>
                                        <p:tav tm="100000">
                                          <p:val>
                                            <p:strVal val="#ppt_w"/>
                                          </p:val>
                                        </p:tav>
                                      </p:tavLst>
                                    </p:anim>
                                    <p:anim calcmode="lin" valueType="num">
                                      <p:cBhvr>
                                        <p:cTn id="8" dur="2000" fill="hold"/>
                                        <p:tgtEl>
                                          <p:spTgt spid="49160"/>
                                        </p:tgtEl>
                                        <p:attrNameLst>
                                          <p:attrName>ppt_h</p:attrName>
                                        </p:attrNameLst>
                                      </p:cBhvr>
                                      <p:tavLst>
                                        <p:tav tm="0">
                                          <p:val>
                                            <p:strVal val="#ppt_h"/>
                                          </p:val>
                                        </p:tav>
                                        <p:tav tm="100000">
                                          <p:val>
                                            <p:strVal val="#ppt_h"/>
                                          </p:val>
                                        </p:tav>
                                      </p:tavLst>
                                    </p:anim>
                                  </p:childTnLst>
                                </p:cTn>
                              </p:par>
                            </p:childTnLst>
                          </p:cTn>
                        </p:par>
                        <p:par>
                          <p:cTn id="9" fill="hold">
                            <p:stCondLst>
                              <p:cond delay="2000"/>
                            </p:stCondLst>
                            <p:childTnLst>
                              <p:par>
                                <p:cTn id="10" presetID="9" presetClass="entr" presetSubtype="0" fill="hold" nodeType="afterEffect">
                                  <p:stCondLst>
                                    <p:cond delay="0"/>
                                  </p:stCondLst>
                                  <p:childTnLst>
                                    <p:set>
                                      <p:cBhvr>
                                        <p:cTn id="11" dur="1" fill="hold">
                                          <p:stCondLst>
                                            <p:cond delay="0"/>
                                          </p:stCondLst>
                                        </p:cTn>
                                        <p:tgtEl>
                                          <p:spTgt spid="49159">
                                            <p:txEl>
                                              <p:pRg st="0" end="0"/>
                                            </p:txEl>
                                          </p:spTgt>
                                        </p:tgtEl>
                                        <p:attrNameLst>
                                          <p:attrName>style.visibility</p:attrName>
                                        </p:attrNameLst>
                                      </p:cBhvr>
                                      <p:to>
                                        <p:strVal val="visible"/>
                                      </p:to>
                                    </p:set>
                                    <p:animEffect transition="in" filter="dissolve">
                                      <p:cBhvr>
                                        <p:cTn id="12" dur="500"/>
                                        <p:tgtEl>
                                          <p:spTgt spid="49159">
                                            <p:txEl>
                                              <p:pRg st="0" end="0"/>
                                            </p:txEl>
                                          </p:spTgt>
                                        </p:tgtEl>
                                      </p:cBhvr>
                                    </p:animEffect>
                                  </p:childTnLst>
                                </p:cTn>
                              </p:par>
                            </p:childTnLst>
                          </p:cTn>
                        </p:par>
                        <p:par>
                          <p:cTn id="13" fill="hold">
                            <p:stCondLst>
                              <p:cond delay="2500"/>
                            </p:stCondLst>
                            <p:childTnLst>
                              <p:par>
                                <p:cTn id="14" presetID="9" presetClass="entr" presetSubtype="0" fill="hold" nodeType="afterEffect">
                                  <p:stCondLst>
                                    <p:cond delay="0"/>
                                  </p:stCondLst>
                                  <p:childTnLst>
                                    <p:set>
                                      <p:cBhvr>
                                        <p:cTn id="15" dur="1" fill="hold">
                                          <p:stCondLst>
                                            <p:cond delay="0"/>
                                          </p:stCondLst>
                                        </p:cTn>
                                        <p:tgtEl>
                                          <p:spTgt spid="49159">
                                            <p:txEl>
                                              <p:pRg st="1" end="1"/>
                                            </p:txEl>
                                          </p:spTgt>
                                        </p:tgtEl>
                                        <p:attrNameLst>
                                          <p:attrName>style.visibility</p:attrName>
                                        </p:attrNameLst>
                                      </p:cBhvr>
                                      <p:to>
                                        <p:strVal val="visible"/>
                                      </p:to>
                                    </p:set>
                                    <p:animEffect transition="in" filter="dissolve">
                                      <p:cBhvr>
                                        <p:cTn id="16" dur="500"/>
                                        <p:tgtEl>
                                          <p:spTgt spid="49159">
                                            <p:txEl>
                                              <p:pRg st="1" end="1"/>
                                            </p:txEl>
                                          </p:spTgt>
                                        </p:tgtEl>
                                      </p:cBhvr>
                                    </p:animEffect>
                                  </p:childTnLst>
                                </p:cTn>
                              </p:par>
                            </p:childTnLst>
                          </p:cTn>
                        </p:par>
                        <p:par>
                          <p:cTn id="17" fill="hold">
                            <p:stCondLst>
                              <p:cond delay="3000"/>
                            </p:stCondLst>
                            <p:childTnLst>
                              <p:par>
                                <p:cTn id="18" presetID="9" presetClass="entr" presetSubtype="0" fill="hold" nodeType="afterEffect">
                                  <p:stCondLst>
                                    <p:cond delay="0"/>
                                  </p:stCondLst>
                                  <p:childTnLst>
                                    <p:set>
                                      <p:cBhvr>
                                        <p:cTn id="19" dur="1" fill="hold">
                                          <p:stCondLst>
                                            <p:cond delay="0"/>
                                          </p:stCondLst>
                                        </p:cTn>
                                        <p:tgtEl>
                                          <p:spTgt spid="49159">
                                            <p:txEl>
                                              <p:pRg st="2" end="2"/>
                                            </p:txEl>
                                          </p:spTgt>
                                        </p:tgtEl>
                                        <p:attrNameLst>
                                          <p:attrName>style.visibility</p:attrName>
                                        </p:attrNameLst>
                                      </p:cBhvr>
                                      <p:to>
                                        <p:strVal val="visible"/>
                                      </p:to>
                                    </p:set>
                                    <p:animEffect transition="in" filter="dissolve">
                                      <p:cBhvr>
                                        <p:cTn id="20" dur="500"/>
                                        <p:tgtEl>
                                          <p:spTgt spid="4915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60" grpId="0"/>
    </p:bldLst>
  </p:timing>
</p:sld>
</file>

<file path=ppt/slides/slide145.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838200" y="228600"/>
          <a:ext cx="7239000" cy="6064250"/>
        </p:xfrm>
        <a:graphic>
          <a:graphicData uri="http://schemas.openxmlformats.org/drawingml/2006/table">
            <a:tbl>
              <a:tblPr/>
              <a:tblGrid>
                <a:gridCol w="3390900"/>
                <a:gridCol w="3848100"/>
              </a:tblGrid>
              <a:tr h="188982">
                <a:tc>
                  <a:txBody>
                    <a:bodyPr/>
                    <a:lstStyle/>
                    <a:p>
                      <a:pPr marL="0" marR="0">
                        <a:lnSpc>
                          <a:spcPct val="115000"/>
                        </a:lnSpc>
                        <a:spcBef>
                          <a:spcPts val="0"/>
                        </a:spcBef>
                        <a:spcAft>
                          <a:spcPts val="1000"/>
                        </a:spcAft>
                      </a:pPr>
                      <a:r>
                        <a:rPr lang="en-US" sz="1200" b="1">
                          <a:latin typeface="Calibri"/>
                          <a:ea typeface="Calibri"/>
                          <a:cs typeface="Times New Roman"/>
                        </a:rPr>
                        <a:t>Older Student Achievement Rubric</a:t>
                      </a:r>
                    </a:p>
                  </a:txBody>
                  <a:tcPr marL="49391" marR="493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200" b="1">
                          <a:latin typeface="Calibri"/>
                          <a:ea typeface="Calibri"/>
                          <a:cs typeface="Times New Roman"/>
                        </a:rPr>
                        <a:t>Younger Student Achievement Rubric</a:t>
                      </a:r>
                    </a:p>
                  </a:txBody>
                  <a:tcPr marL="49391" marR="493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85551">
                <a:tc>
                  <a:txBody>
                    <a:bodyPr/>
                    <a:lstStyle/>
                    <a:p>
                      <a:pPr marL="0" marR="0">
                        <a:lnSpc>
                          <a:spcPct val="115000"/>
                        </a:lnSpc>
                        <a:spcBef>
                          <a:spcPts val="0"/>
                        </a:spcBef>
                        <a:spcAft>
                          <a:spcPts val="1000"/>
                        </a:spcAft>
                      </a:pPr>
                      <a:r>
                        <a:rPr lang="en-US" sz="1200" b="1" dirty="0">
                          <a:latin typeface="Calibri"/>
                          <a:ea typeface="Calibri"/>
                          <a:cs typeface="Times New Roman"/>
                        </a:rPr>
                        <a:t>4 – The student exceeded the objectives of the task or lesson</a:t>
                      </a:r>
                    </a:p>
                    <a:p>
                      <a:pPr marL="0" marR="0">
                        <a:lnSpc>
                          <a:spcPct val="115000"/>
                        </a:lnSpc>
                        <a:spcBef>
                          <a:spcPts val="0"/>
                        </a:spcBef>
                        <a:spcAft>
                          <a:spcPts val="1000"/>
                        </a:spcAft>
                      </a:pPr>
                      <a:r>
                        <a:rPr lang="en-US" sz="1200" b="1" dirty="0">
                          <a:latin typeface="Calibri"/>
                          <a:ea typeface="Calibri"/>
                          <a:cs typeface="Times New Roman"/>
                        </a:rPr>
                        <a:t>3 – The student met the objectives of the task or lesson</a:t>
                      </a:r>
                    </a:p>
                    <a:p>
                      <a:pPr marL="0" marR="0">
                        <a:lnSpc>
                          <a:spcPct val="115000"/>
                        </a:lnSpc>
                        <a:spcBef>
                          <a:spcPts val="0"/>
                        </a:spcBef>
                        <a:spcAft>
                          <a:spcPts val="1000"/>
                        </a:spcAft>
                      </a:pPr>
                      <a:r>
                        <a:rPr lang="en-US" sz="1200" b="1" dirty="0">
                          <a:latin typeface="Calibri"/>
                          <a:ea typeface="Calibri"/>
                          <a:cs typeface="Times New Roman"/>
                        </a:rPr>
                        <a:t>2 – The student met a few of the objectives of the task or lesson, but did not meet others</a:t>
                      </a:r>
                    </a:p>
                    <a:p>
                      <a:pPr marL="0" marR="0">
                        <a:lnSpc>
                          <a:spcPct val="115000"/>
                        </a:lnSpc>
                        <a:spcBef>
                          <a:spcPts val="0"/>
                        </a:spcBef>
                        <a:spcAft>
                          <a:spcPts val="1000"/>
                        </a:spcAft>
                      </a:pPr>
                      <a:r>
                        <a:rPr lang="en-US" sz="1200" b="1" dirty="0">
                          <a:latin typeface="Calibri"/>
                          <a:ea typeface="Calibri"/>
                          <a:cs typeface="Times New Roman"/>
                        </a:rPr>
                        <a:t>1 – The student did not meet the objectives of the task or lesson</a:t>
                      </a:r>
                    </a:p>
                    <a:p>
                      <a:pPr marL="0" marR="0">
                        <a:lnSpc>
                          <a:spcPct val="115000"/>
                        </a:lnSpc>
                        <a:spcBef>
                          <a:spcPts val="0"/>
                        </a:spcBef>
                        <a:spcAft>
                          <a:spcPts val="1000"/>
                        </a:spcAft>
                      </a:pPr>
                      <a:r>
                        <a:rPr lang="en-US" sz="1200" b="1" dirty="0">
                          <a:latin typeface="Calibri"/>
                          <a:ea typeface="Calibri"/>
                          <a:cs typeface="Times New Roman"/>
                        </a:rPr>
                        <a:t>0 – The student did not do the task or lesson</a:t>
                      </a:r>
                    </a:p>
                  </a:txBody>
                  <a:tcPr marL="49391" marR="493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200" b="1" dirty="0">
                          <a:latin typeface="Calibri"/>
                          <a:ea typeface="Calibri"/>
                          <a:cs typeface="Times New Roman"/>
                        </a:rPr>
                        <a:t>4 – The student did more than the task asked</a:t>
                      </a:r>
                    </a:p>
                    <a:p>
                      <a:pPr marL="0" marR="0">
                        <a:lnSpc>
                          <a:spcPct val="115000"/>
                        </a:lnSpc>
                        <a:spcBef>
                          <a:spcPts val="0"/>
                        </a:spcBef>
                        <a:spcAft>
                          <a:spcPts val="1000"/>
                        </a:spcAft>
                      </a:pPr>
                      <a:r>
                        <a:rPr lang="en-US" sz="1200" b="1" dirty="0">
                          <a:latin typeface="Calibri"/>
                          <a:ea typeface="Calibri"/>
                          <a:cs typeface="Times New Roman"/>
                        </a:rPr>
                        <a:t>3 – The student did everything the task asked</a:t>
                      </a:r>
                    </a:p>
                    <a:p>
                      <a:pPr marL="0" marR="0">
                        <a:lnSpc>
                          <a:spcPct val="115000"/>
                        </a:lnSpc>
                        <a:spcBef>
                          <a:spcPts val="0"/>
                        </a:spcBef>
                        <a:spcAft>
                          <a:spcPts val="1000"/>
                        </a:spcAft>
                      </a:pPr>
                      <a:r>
                        <a:rPr lang="en-US" sz="1200" b="1" dirty="0">
                          <a:latin typeface="Calibri"/>
                          <a:ea typeface="Calibri"/>
                          <a:cs typeface="Times New Roman"/>
                        </a:rPr>
                        <a:t>2 – The student did some of the things the tasked asked him to do, but the student did not do all of the things the task asked</a:t>
                      </a:r>
                    </a:p>
                    <a:p>
                      <a:pPr marL="0" marR="0">
                        <a:lnSpc>
                          <a:spcPct val="115000"/>
                        </a:lnSpc>
                        <a:spcBef>
                          <a:spcPts val="0"/>
                        </a:spcBef>
                        <a:spcAft>
                          <a:spcPts val="1000"/>
                        </a:spcAft>
                      </a:pPr>
                      <a:r>
                        <a:rPr lang="en-US" sz="1200" b="1" dirty="0">
                          <a:latin typeface="Calibri"/>
                          <a:ea typeface="Calibri"/>
                          <a:cs typeface="Times New Roman"/>
                        </a:rPr>
                        <a:t>1 – The student did not do what the task asked</a:t>
                      </a:r>
                    </a:p>
                    <a:p>
                      <a:pPr marL="0" marR="0">
                        <a:lnSpc>
                          <a:spcPct val="115000"/>
                        </a:lnSpc>
                        <a:spcBef>
                          <a:spcPts val="0"/>
                        </a:spcBef>
                        <a:spcAft>
                          <a:spcPts val="1000"/>
                        </a:spcAft>
                      </a:pPr>
                      <a:r>
                        <a:rPr lang="en-US" sz="1200" b="1" dirty="0">
                          <a:latin typeface="Calibri"/>
                          <a:ea typeface="Calibri"/>
                          <a:cs typeface="Times New Roman"/>
                        </a:rPr>
                        <a:t>0 – The student did not do the task</a:t>
                      </a:r>
                    </a:p>
                  </a:txBody>
                  <a:tcPr marL="49391" marR="493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8982">
                <a:tc>
                  <a:txBody>
                    <a:bodyPr/>
                    <a:lstStyle/>
                    <a:p>
                      <a:pPr marL="0" marR="0">
                        <a:lnSpc>
                          <a:spcPct val="115000"/>
                        </a:lnSpc>
                        <a:spcBef>
                          <a:spcPts val="0"/>
                        </a:spcBef>
                        <a:spcAft>
                          <a:spcPts val="1000"/>
                        </a:spcAft>
                      </a:pPr>
                      <a:r>
                        <a:rPr lang="en-US" sz="1200" b="1">
                          <a:latin typeface="Calibri"/>
                          <a:ea typeface="Calibri"/>
                          <a:cs typeface="Times New Roman"/>
                        </a:rPr>
                        <a:t>Older Student Effort Rubric</a:t>
                      </a:r>
                    </a:p>
                  </a:txBody>
                  <a:tcPr marL="49391" marR="493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200" b="1">
                          <a:latin typeface="Calibri"/>
                          <a:ea typeface="Calibri"/>
                          <a:cs typeface="Times New Roman"/>
                        </a:rPr>
                        <a:t>Younger Student Effort Rubric</a:t>
                      </a:r>
                    </a:p>
                  </a:txBody>
                  <a:tcPr marL="49391" marR="493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41478">
                <a:tc>
                  <a:txBody>
                    <a:bodyPr/>
                    <a:lstStyle/>
                    <a:p>
                      <a:pPr marL="0" marR="0">
                        <a:lnSpc>
                          <a:spcPct val="115000"/>
                        </a:lnSpc>
                        <a:spcBef>
                          <a:spcPts val="0"/>
                        </a:spcBef>
                        <a:spcAft>
                          <a:spcPts val="1000"/>
                        </a:spcAft>
                      </a:pPr>
                      <a:r>
                        <a:rPr lang="en-US" sz="1200" b="1">
                          <a:latin typeface="Calibri"/>
                          <a:ea typeface="Calibri"/>
                          <a:cs typeface="Times New Roman"/>
                        </a:rPr>
                        <a:t>4 – The student works on tasks until completed and continues working on the task even when difficulties arise or a solution is not immediately evident. The student views difficulties that arise as opportunities to strengthen understanding.</a:t>
                      </a:r>
                    </a:p>
                    <a:p>
                      <a:pPr marL="0" marR="0">
                        <a:lnSpc>
                          <a:spcPct val="115000"/>
                        </a:lnSpc>
                        <a:spcBef>
                          <a:spcPts val="0"/>
                        </a:spcBef>
                        <a:spcAft>
                          <a:spcPts val="1000"/>
                        </a:spcAft>
                      </a:pPr>
                      <a:r>
                        <a:rPr lang="en-US" sz="1200" b="1">
                          <a:latin typeface="Calibri"/>
                          <a:ea typeface="Calibri"/>
                          <a:cs typeface="Times New Roman"/>
                        </a:rPr>
                        <a:t>3 – The student works on tasks until completed and continues working on the task even when difficulties arise or a solution is not immediately evident.</a:t>
                      </a:r>
                    </a:p>
                    <a:p>
                      <a:pPr marL="0" marR="0">
                        <a:lnSpc>
                          <a:spcPct val="115000"/>
                        </a:lnSpc>
                        <a:spcBef>
                          <a:spcPts val="0"/>
                        </a:spcBef>
                        <a:spcAft>
                          <a:spcPts val="1000"/>
                        </a:spcAft>
                      </a:pPr>
                      <a:r>
                        <a:rPr lang="en-US" sz="1200" b="1">
                          <a:latin typeface="Calibri"/>
                          <a:ea typeface="Calibri"/>
                          <a:cs typeface="Times New Roman"/>
                        </a:rPr>
                        <a:t>2 – The student puts some effort into the task but stops working when difficulties arise.</a:t>
                      </a:r>
                    </a:p>
                    <a:p>
                      <a:pPr marL="0" marR="0">
                        <a:lnSpc>
                          <a:spcPct val="115000"/>
                        </a:lnSpc>
                        <a:spcBef>
                          <a:spcPts val="0"/>
                        </a:spcBef>
                        <a:spcAft>
                          <a:spcPts val="1000"/>
                        </a:spcAft>
                      </a:pPr>
                      <a:r>
                        <a:rPr lang="en-US" sz="1200" b="1">
                          <a:latin typeface="Calibri"/>
                          <a:ea typeface="Calibri"/>
                          <a:cs typeface="Times New Roman"/>
                        </a:rPr>
                        <a:t>1 – The student puts very little effort into the task.</a:t>
                      </a:r>
                    </a:p>
                    <a:p>
                      <a:pPr marL="0" marR="0">
                        <a:lnSpc>
                          <a:spcPct val="115000"/>
                        </a:lnSpc>
                        <a:spcBef>
                          <a:spcPts val="0"/>
                        </a:spcBef>
                        <a:spcAft>
                          <a:spcPts val="1000"/>
                        </a:spcAft>
                      </a:pPr>
                      <a:r>
                        <a:rPr lang="en-US" sz="1200" b="1">
                          <a:latin typeface="Calibri"/>
                          <a:ea typeface="Calibri"/>
                          <a:cs typeface="Times New Roman"/>
                        </a:rPr>
                        <a:t>0 – Not enough information to make a judgment.</a:t>
                      </a:r>
                    </a:p>
                  </a:txBody>
                  <a:tcPr marL="49391" marR="493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200" b="1" dirty="0">
                          <a:latin typeface="Calibri"/>
                          <a:ea typeface="Calibri"/>
                          <a:cs typeface="Times New Roman"/>
                        </a:rPr>
                        <a:t>4 – The student works on the task until she finishes it. The student keeps working even when she has trouble and cannot find an answer at first. The student uses problems as chances to learn more.</a:t>
                      </a:r>
                    </a:p>
                    <a:p>
                      <a:pPr marL="0" marR="0">
                        <a:lnSpc>
                          <a:spcPct val="115000"/>
                        </a:lnSpc>
                        <a:spcBef>
                          <a:spcPts val="0"/>
                        </a:spcBef>
                        <a:spcAft>
                          <a:spcPts val="1000"/>
                        </a:spcAft>
                      </a:pPr>
                      <a:r>
                        <a:rPr lang="en-US" sz="1200" b="1" dirty="0">
                          <a:latin typeface="Calibri"/>
                          <a:ea typeface="Calibri"/>
                          <a:cs typeface="Times New Roman"/>
                        </a:rPr>
                        <a:t>3 – The student works on the task until she finishes it. The student keeps working even when she has trouble and cannot find an answer at first.</a:t>
                      </a:r>
                    </a:p>
                    <a:p>
                      <a:pPr marL="0" marR="0">
                        <a:lnSpc>
                          <a:spcPct val="115000"/>
                        </a:lnSpc>
                        <a:spcBef>
                          <a:spcPts val="0"/>
                        </a:spcBef>
                        <a:spcAft>
                          <a:spcPts val="1000"/>
                        </a:spcAft>
                      </a:pPr>
                      <a:r>
                        <a:rPr lang="en-US" sz="1200" b="1" dirty="0">
                          <a:latin typeface="Calibri"/>
                          <a:ea typeface="Calibri"/>
                          <a:cs typeface="Times New Roman"/>
                        </a:rPr>
                        <a:t>2 – The student tries to do the task but stops working when she has problems.</a:t>
                      </a:r>
                    </a:p>
                    <a:p>
                      <a:pPr marL="0" marR="0">
                        <a:lnSpc>
                          <a:spcPct val="115000"/>
                        </a:lnSpc>
                        <a:spcBef>
                          <a:spcPts val="0"/>
                        </a:spcBef>
                        <a:spcAft>
                          <a:spcPts val="1000"/>
                        </a:spcAft>
                      </a:pPr>
                      <a:r>
                        <a:rPr lang="en-US" sz="1200" b="1" dirty="0">
                          <a:latin typeface="Calibri"/>
                          <a:ea typeface="Calibri"/>
                          <a:cs typeface="Times New Roman"/>
                        </a:rPr>
                        <a:t>1 – The student does not try very hard.</a:t>
                      </a:r>
                    </a:p>
                    <a:p>
                      <a:pPr marL="0" marR="0">
                        <a:lnSpc>
                          <a:spcPct val="115000"/>
                        </a:lnSpc>
                        <a:spcBef>
                          <a:spcPts val="0"/>
                        </a:spcBef>
                        <a:spcAft>
                          <a:spcPts val="1000"/>
                        </a:spcAft>
                      </a:pPr>
                      <a:r>
                        <a:rPr lang="en-US" sz="1200" b="1" dirty="0">
                          <a:latin typeface="Calibri"/>
                          <a:ea typeface="Calibri"/>
                          <a:cs typeface="Times New Roman"/>
                        </a:rPr>
                        <a:t>0 – The student does not try at all.</a:t>
                      </a:r>
                    </a:p>
                  </a:txBody>
                  <a:tcPr marL="49391" marR="493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45427" name="Rectangle 1"/>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p>
        </p:txBody>
      </p:sp>
    </p:spTree>
  </p:cSld>
  <p:clrMapOvr>
    <a:masterClrMapping/>
  </p:clrMapOvr>
  <p:transition/>
</p:sld>
</file>

<file path=ppt/slides/slide146.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533400" y="762000"/>
          <a:ext cx="8382000" cy="5986463"/>
        </p:xfrm>
        <a:graphic>
          <a:graphicData uri="http://schemas.openxmlformats.org/drawingml/2006/table">
            <a:tbl>
              <a:tblPr/>
              <a:tblGrid>
                <a:gridCol w="1827654"/>
                <a:gridCol w="3387462"/>
                <a:gridCol w="1575564"/>
                <a:gridCol w="1591320"/>
              </a:tblGrid>
              <a:tr h="1335787">
                <a:tc>
                  <a:txBody>
                    <a:bodyPr/>
                    <a:lstStyle/>
                    <a:p>
                      <a:pPr marL="0" marR="0">
                        <a:lnSpc>
                          <a:spcPct val="115000"/>
                        </a:lnSpc>
                        <a:spcBef>
                          <a:spcPts val="0"/>
                        </a:spcBef>
                        <a:spcAft>
                          <a:spcPts val="0"/>
                        </a:spcAft>
                      </a:pPr>
                      <a:r>
                        <a:rPr lang="en-US" sz="2000" b="1" dirty="0">
                          <a:latin typeface="Calibri"/>
                          <a:ea typeface="Calibri"/>
                          <a:cs typeface="Times New Roman"/>
                        </a:rPr>
                        <a:t>Name: Travis Dimmitt</a:t>
                      </a:r>
                    </a:p>
                    <a:p>
                      <a:pPr marL="0" marR="0">
                        <a:lnSpc>
                          <a:spcPct val="115000"/>
                        </a:lnSpc>
                        <a:spcBef>
                          <a:spcPts val="0"/>
                        </a:spcBef>
                        <a:spcAft>
                          <a:spcPts val="0"/>
                        </a:spcAft>
                      </a:pPr>
                      <a:r>
                        <a:rPr lang="en-US" sz="2000" b="1" dirty="0">
                          <a:latin typeface="Calibri"/>
                          <a:ea typeface="Calibri"/>
                          <a:cs typeface="Times New Roman"/>
                        </a:rPr>
                        <a:t>Date: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b="1">
                          <a:latin typeface="Calibri"/>
                          <a:ea typeface="Calibri"/>
                          <a:cs typeface="Times New Roman"/>
                        </a:rPr>
                        <a:t>Assignment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b="1">
                          <a:latin typeface="Calibri"/>
                          <a:ea typeface="Calibri"/>
                          <a:cs typeface="Times New Roman"/>
                        </a:rPr>
                        <a:t>Effort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b="1">
                          <a:latin typeface="Calibri"/>
                          <a:ea typeface="Calibri"/>
                          <a:cs typeface="Times New Roman"/>
                        </a:rPr>
                        <a:t>Achievement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21895">
                <a:tc>
                  <a:txBody>
                    <a:bodyPr/>
                    <a:lstStyle/>
                    <a:p>
                      <a:pPr marL="0" marR="0" algn="ctr">
                        <a:lnSpc>
                          <a:spcPct val="115000"/>
                        </a:lnSpc>
                        <a:spcBef>
                          <a:spcPts val="0"/>
                        </a:spcBef>
                        <a:spcAft>
                          <a:spcPts val="0"/>
                        </a:spcAft>
                      </a:pPr>
                      <a:r>
                        <a:rPr lang="en-US" sz="2000" b="1">
                          <a:latin typeface="Calibri"/>
                          <a:ea typeface="Calibri"/>
                          <a:cs typeface="Times New Roman"/>
                        </a:rPr>
                        <a:t>Fri., Oct. 20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b="1">
                          <a:latin typeface="Calibri"/>
                          <a:ea typeface="Calibri"/>
                          <a:cs typeface="Times New Roman"/>
                        </a:rPr>
                        <a:t>Homework: Practice solving linear functions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b="1">
                          <a:latin typeface="Calibri"/>
                          <a:ea typeface="Calibri"/>
                          <a:cs typeface="Times New Roman"/>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b="1">
                          <a:latin typeface="Calibri"/>
                          <a:ea typeface="Calibri"/>
                          <a:cs typeface="Times New Roman"/>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0947">
                <a:tc>
                  <a:txBody>
                    <a:bodyPr/>
                    <a:lstStyle/>
                    <a:p>
                      <a:pPr marL="0" marR="0" algn="ctr">
                        <a:lnSpc>
                          <a:spcPct val="115000"/>
                        </a:lnSpc>
                        <a:spcBef>
                          <a:spcPts val="0"/>
                        </a:spcBef>
                        <a:spcAft>
                          <a:spcPts val="0"/>
                        </a:spcAft>
                      </a:pPr>
                      <a:r>
                        <a:rPr lang="en-US" sz="2000" b="1">
                          <a:latin typeface="Calibri"/>
                          <a:ea typeface="Calibri"/>
                          <a:cs typeface="Times New Roman"/>
                        </a:rPr>
                        <a:t>Wed., Oct. 25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b="1">
                          <a:latin typeface="Calibri"/>
                          <a:ea typeface="Calibri"/>
                          <a:cs typeface="Times New Roman"/>
                        </a:rPr>
                        <a:t>Quiz: Graphs of linear functions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b="1">
                          <a:latin typeface="Calibri"/>
                          <a:ea typeface="Calibri"/>
                          <a:cs typeface="Times New Roman"/>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b="1">
                          <a:latin typeface="Calibri"/>
                          <a:ea typeface="Calibri"/>
                          <a:cs typeface="Times New Roman"/>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21895">
                <a:tc>
                  <a:txBody>
                    <a:bodyPr/>
                    <a:lstStyle/>
                    <a:p>
                      <a:pPr marL="0" marR="0" algn="ctr">
                        <a:lnSpc>
                          <a:spcPct val="115000"/>
                        </a:lnSpc>
                        <a:spcBef>
                          <a:spcPts val="0"/>
                        </a:spcBef>
                        <a:spcAft>
                          <a:spcPts val="0"/>
                        </a:spcAft>
                      </a:pPr>
                      <a:r>
                        <a:rPr lang="en-US" sz="2000" b="1">
                          <a:latin typeface="Calibri"/>
                          <a:ea typeface="Calibri"/>
                          <a:cs typeface="Times New Roman"/>
                        </a:rPr>
                        <a:t>Thur., Oct. 26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b="1">
                          <a:latin typeface="Calibri"/>
                          <a:ea typeface="Calibri"/>
                          <a:cs typeface="Times New Roman"/>
                        </a:rPr>
                        <a:t>In-class practice: Solving linear equations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b="1">
                          <a:latin typeface="Calibri"/>
                          <a:ea typeface="Calibri"/>
                          <a:cs typeface="Times New Roman"/>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b="1">
                          <a:latin typeface="Calibri"/>
                          <a:ea typeface="Calibri"/>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0947">
                <a:tc>
                  <a:txBody>
                    <a:bodyPr/>
                    <a:lstStyle/>
                    <a:p>
                      <a:pPr marL="0" marR="0" algn="ctr">
                        <a:lnSpc>
                          <a:spcPct val="115000"/>
                        </a:lnSpc>
                        <a:spcBef>
                          <a:spcPts val="0"/>
                        </a:spcBef>
                        <a:spcAft>
                          <a:spcPts val="0"/>
                        </a:spcAft>
                      </a:pPr>
                      <a:r>
                        <a:rPr lang="en-US" sz="2000" b="1">
                          <a:latin typeface="Calibri"/>
                          <a:ea typeface="Calibri"/>
                          <a:cs typeface="Times New Roman"/>
                        </a:rPr>
                        <a:t>Tues., Oct. 31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b="1">
                          <a:latin typeface="Calibri"/>
                          <a:ea typeface="Calibri"/>
                          <a:cs typeface="Times New Roman"/>
                        </a:rPr>
                        <a:t>Quiz: Solving linear equations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b="1">
                          <a:latin typeface="Calibri"/>
                          <a:ea typeface="Calibri"/>
                          <a:cs typeface="Times New Roman"/>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b="1">
                          <a:latin typeface="Calibri"/>
                          <a:ea typeface="Calibri"/>
                          <a:cs typeface="Times New Roman"/>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21895">
                <a:tc>
                  <a:txBody>
                    <a:bodyPr/>
                    <a:lstStyle/>
                    <a:p>
                      <a:pPr marL="0" marR="0" algn="ctr">
                        <a:lnSpc>
                          <a:spcPct val="115000"/>
                        </a:lnSpc>
                        <a:spcBef>
                          <a:spcPts val="0"/>
                        </a:spcBef>
                        <a:spcAft>
                          <a:spcPts val="0"/>
                        </a:spcAft>
                      </a:pPr>
                      <a:r>
                        <a:rPr lang="en-US" sz="2000" b="1">
                          <a:latin typeface="Calibri"/>
                          <a:ea typeface="Calibri"/>
                          <a:cs typeface="Times New Roman"/>
                        </a:rPr>
                        <a:t>Wed., Nov. 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b="1">
                          <a:latin typeface="Calibri"/>
                          <a:ea typeface="Calibri"/>
                          <a:cs typeface="Times New Roman"/>
                        </a:rPr>
                        <a:t>Homework: Properties of linear equations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b="1">
                          <a:latin typeface="Calibri"/>
                          <a:ea typeface="Calibri"/>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b="1">
                          <a:latin typeface="Calibri"/>
                          <a:ea typeface="Calibri"/>
                          <a:cs typeface="Times New Roman"/>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21895">
                <a:tc>
                  <a:txBody>
                    <a:bodyPr/>
                    <a:lstStyle/>
                    <a:p>
                      <a:pPr marL="0" marR="0" algn="ctr">
                        <a:lnSpc>
                          <a:spcPct val="115000"/>
                        </a:lnSpc>
                        <a:spcBef>
                          <a:spcPts val="0"/>
                        </a:spcBef>
                        <a:spcAft>
                          <a:spcPts val="0"/>
                        </a:spcAft>
                      </a:pPr>
                      <a:r>
                        <a:rPr lang="en-US" sz="2000" b="1">
                          <a:latin typeface="Calibri"/>
                          <a:ea typeface="Calibri"/>
                          <a:cs typeface="Times New Roman"/>
                        </a:rPr>
                        <a:t>Fri., Nov. 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b="1">
                          <a:latin typeface="Calibri"/>
                          <a:ea typeface="Calibri"/>
                          <a:cs typeface="Times New Roman"/>
                        </a:rPr>
                        <a:t>In-class assignment: Properties of linear equations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b="1">
                          <a:latin typeface="Calibri"/>
                          <a:ea typeface="Calibri"/>
                          <a:cs typeface="Times New Roman"/>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b="1">
                          <a:latin typeface="Calibri"/>
                          <a:ea typeface="Calibri"/>
                          <a:cs typeface="Times New Roman"/>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0947">
                <a:tc>
                  <a:txBody>
                    <a:bodyPr/>
                    <a:lstStyle/>
                    <a:p>
                      <a:pPr marL="0" marR="0" algn="ctr">
                        <a:lnSpc>
                          <a:spcPct val="115000"/>
                        </a:lnSpc>
                        <a:spcBef>
                          <a:spcPts val="0"/>
                        </a:spcBef>
                        <a:spcAft>
                          <a:spcPts val="0"/>
                        </a:spcAft>
                      </a:pPr>
                      <a:r>
                        <a:rPr lang="en-US" sz="2000" b="1">
                          <a:latin typeface="Calibri"/>
                          <a:ea typeface="Calibri"/>
                          <a:cs typeface="Times New Roman"/>
                        </a:rPr>
                        <a:t>Tues., Nov. 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b="1">
                          <a:latin typeface="Calibri"/>
                          <a:ea typeface="Calibri"/>
                          <a:cs typeface="Times New Roman"/>
                        </a:rPr>
                        <a:t>Homework: Solving linear equations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b="1">
                          <a:latin typeface="Calibri"/>
                          <a:ea typeface="Calibri"/>
                          <a:cs typeface="Times New Roman"/>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b="1" dirty="0">
                          <a:latin typeface="Calibri"/>
                          <a:ea typeface="Calibri"/>
                          <a:cs typeface="Times New Roman"/>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46481" name="Rectangle 1"/>
          <p:cNvSpPr>
            <a:spLocks noChangeArrowheads="1"/>
          </p:cNvSpPr>
          <p:nvPr/>
        </p:nvSpPr>
        <p:spPr bwMode="auto">
          <a:xfrm>
            <a:off x="0" y="-1588"/>
            <a:ext cx="2349500" cy="460376"/>
          </a:xfrm>
          <a:prstGeom prst="rect">
            <a:avLst/>
          </a:prstGeom>
          <a:noFill/>
          <a:ln w="9525">
            <a:noFill/>
            <a:miter lim="800000"/>
            <a:headEnd/>
            <a:tailEnd/>
          </a:ln>
        </p:spPr>
        <p:txBody>
          <a:bodyPr wrap="none" anchor="ctr">
            <a:spAutoFit/>
          </a:bodyPr>
          <a:lstStyle/>
          <a:p>
            <a:pPr algn="ctr"/>
            <a:r>
              <a:rPr lang="en-US" sz="1200" b="1"/>
              <a:t>Effort and Achievement Chart</a:t>
            </a:r>
          </a:p>
          <a:p>
            <a:pPr algn="ctr" eaLnBrk="0" hangingPunct="0"/>
            <a:endParaRPr lang="en-US" sz="1200" b="1"/>
          </a:p>
        </p:txBody>
      </p:sp>
    </p:spTree>
  </p:cSld>
  <p:clrMapOvr>
    <a:masterClrMapping/>
  </p:clrMapOvr>
  <p:transition/>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7458" name="Title 1"/>
          <p:cNvSpPr>
            <a:spLocks noGrp="1"/>
          </p:cNvSpPr>
          <p:nvPr>
            <p:ph type="title"/>
          </p:nvPr>
        </p:nvSpPr>
        <p:spPr>
          <a:xfrm>
            <a:off x="457200" y="304800"/>
            <a:ext cx="8229600" cy="1143000"/>
          </a:xfrm>
        </p:spPr>
        <p:txBody>
          <a:bodyPr/>
          <a:lstStyle/>
          <a:p>
            <a:pPr algn="ctr"/>
            <a:r>
              <a:rPr lang="en-US" smtClean="0"/>
              <a:t>Effort vs. Achievement Graph</a:t>
            </a:r>
          </a:p>
        </p:txBody>
      </p:sp>
      <p:graphicFrame>
        <p:nvGraphicFramePr>
          <p:cNvPr id="4" name="Chart 3"/>
          <p:cNvGraphicFramePr>
            <a:graphicFrameLocks/>
          </p:cNvGraphicFramePr>
          <p:nvPr/>
        </p:nvGraphicFramePr>
        <p:xfrm>
          <a:off x="533400" y="1676400"/>
          <a:ext cx="8096250" cy="4562475"/>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sld>
</file>

<file path=ppt/slides/slide1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8482" name="Title 1"/>
          <p:cNvSpPr>
            <a:spLocks noGrp="1"/>
          </p:cNvSpPr>
          <p:nvPr>
            <p:ph type="title"/>
          </p:nvPr>
        </p:nvSpPr>
        <p:spPr/>
        <p:txBody>
          <a:bodyPr/>
          <a:lstStyle/>
          <a:p>
            <a:pPr algn="ctr" eaLnBrk="1" hangingPunct="1"/>
            <a:r>
              <a:rPr lang="en-US" smtClean="0"/>
              <a:t>Handy Websites</a:t>
            </a:r>
          </a:p>
        </p:txBody>
      </p:sp>
      <p:sp>
        <p:nvSpPr>
          <p:cNvPr id="148483" name="Content Placeholder 2"/>
          <p:cNvSpPr>
            <a:spLocks noGrp="1"/>
          </p:cNvSpPr>
          <p:nvPr>
            <p:ph idx="1"/>
          </p:nvPr>
        </p:nvSpPr>
        <p:spPr/>
        <p:txBody>
          <a:bodyPr/>
          <a:lstStyle/>
          <a:p>
            <a:pPr eaLnBrk="1" hangingPunct="1"/>
            <a:r>
              <a:rPr lang="en-US" smtClean="0"/>
              <a:t>A website that encourages kids to create their own books and submit them for prizes:</a:t>
            </a:r>
          </a:p>
          <a:p>
            <a:pPr eaLnBrk="1" hangingPunct="1"/>
            <a:r>
              <a:rPr lang="en-US" smtClean="0">
                <a:hlinkClick r:id="rId2"/>
              </a:rPr>
              <a:t>http://www.scholastic.com/bookfairs/contest/kaa_about.asp</a:t>
            </a:r>
            <a:endParaRPr lang="en-US" smtClean="0"/>
          </a:p>
          <a:p>
            <a:pPr eaLnBrk="1" hangingPunct="1"/>
            <a:r>
              <a:rPr lang="en-US" smtClean="0"/>
              <a:t>An online award certificate maker:</a:t>
            </a:r>
          </a:p>
          <a:p>
            <a:pPr eaLnBrk="1" hangingPunct="1"/>
            <a:r>
              <a:rPr lang="en-US" smtClean="0">
                <a:hlinkClick r:id="rId3"/>
              </a:rPr>
              <a:t>http://www.teach-nology.com/web_tools/certificates/</a:t>
            </a:r>
            <a:endParaRPr lang="en-US" smtClean="0"/>
          </a:p>
          <a:p>
            <a:pPr eaLnBrk="1" hangingPunct="1">
              <a:buFont typeface="Wingdings" pitchFamily="2" charset="2"/>
              <a:buNone/>
            </a:pPr>
            <a:endParaRPr lang="en-US" smtClean="0"/>
          </a:p>
          <a:p>
            <a:pPr eaLnBrk="1" hangingPunct="1"/>
            <a:endParaRPr lang="en-US" smtClean="0"/>
          </a:p>
        </p:txBody>
      </p:sp>
    </p:spTree>
  </p:cSld>
  <p:clrMapOvr>
    <a:masterClrMapping/>
  </p:clrMapOvr>
  <p:transition/>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show="0">
  <p:cSld>
    <p:bg>
      <p:bgPr>
        <a:solidFill>
          <a:srgbClr val="FF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eaLnBrk="1" hangingPunct="1">
              <a:defRPr/>
            </a:pPr>
            <a:r>
              <a:rPr lang="en-US" b="1" dirty="0" smtClean="0">
                <a:effectLst>
                  <a:outerShdw blurRad="38100" dist="38100" dir="2700000" algn="tl">
                    <a:srgbClr val="000000">
                      <a:alpha val="43137"/>
                    </a:srgbClr>
                  </a:outerShdw>
                </a:effectLst>
              </a:rPr>
              <a:t>Reinforcing Effort and Providing Recognition</a:t>
            </a:r>
            <a:endParaRPr lang="en-US" b="1" dirty="0">
              <a:effectLst>
                <a:outerShdw blurRad="38100" dist="38100" dir="2700000" algn="tl">
                  <a:srgbClr val="000000">
                    <a:alpha val="43137"/>
                  </a:srgbClr>
                </a:outerShdw>
              </a:effectLst>
            </a:endParaRPr>
          </a:p>
        </p:txBody>
      </p:sp>
      <p:sp>
        <p:nvSpPr>
          <p:cNvPr id="5" name="Content Placeholder 2"/>
          <p:cNvSpPr>
            <a:spLocks noGrp="1"/>
          </p:cNvSpPr>
          <p:nvPr>
            <p:ph idx="1"/>
          </p:nvPr>
        </p:nvSpPr>
        <p:spPr/>
        <p:txBody>
          <a:bodyPr/>
          <a:lstStyle/>
          <a:p>
            <a:pPr eaLnBrk="1" hangingPunct="1">
              <a:defRPr/>
            </a:pPr>
            <a:r>
              <a:rPr lang="en-US" sz="2400" b="1" u="sng" dirty="0" smtClean="0">
                <a:effectLst>
                  <a:outerShdw blurRad="38100" dist="38100" dir="2700000" algn="tl">
                    <a:srgbClr val="000000">
                      <a:alpha val="43137"/>
                    </a:srgbClr>
                  </a:outerShdw>
                </a:effectLst>
              </a:rPr>
              <a:t>Summative Assessment</a:t>
            </a:r>
          </a:p>
          <a:p>
            <a:pPr eaLnBrk="1" hangingPunct="1">
              <a:defRPr/>
            </a:pPr>
            <a:r>
              <a:rPr lang="en-US" sz="2400" dirty="0" smtClean="0"/>
              <a:t>What percentage gain have students averaged through use of this strategy?</a:t>
            </a:r>
          </a:p>
          <a:p>
            <a:pPr eaLnBrk="1" hangingPunct="1">
              <a:defRPr/>
            </a:pPr>
            <a:r>
              <a:rPr lang="en-US" sz="2400" dirty="0" smtClean="0"/>
              <a:t>Can I give specific examples of this strategy in action?</a:t>
            </a:r>
          </a:p>
          <a:p>
            <a:pPr eaLnBrk="1" hangingPunct="1">
              <a:defRPr/>
            </a:pPr>
            <a:r>
              <a:rPr lang="en-US" sz="2400" dirty="0" smtClean="0"/>
              <a:t>How can I INTENTIONALLY use this strategy in my classroom?</a:t>
            </a:r>
          </a:p>
          <a:p>
            <a:pPr eaLnBrk="1" hangingPunct="1">
              <a:defRPr/>
            </a:pPr>
            <a:r>
              <a:rPr lang="en-US" sz="2400" dirty="0" smtClean="0"/>
              <a:t>Were any other </a:t>
            </a:r>
            <a:r>
              <a:rPr lang="en-US" sz="2400" dirty="0" err="1" smtClean="0"/>
              <a:t>Marzano</a:t>
            </a:r>
            <a:r>
              <a:rPr lang="en-US" sz="2400" dirty="0" smtClean="0"/>
              <a:t> strategies demonstrated in conjunction with this strategy? If so, which ones?</a:t>
            </a:r>
          </a:p>
          <a:p>
            <a:pPr eaLnBrk="1" hangingPunct="1">
              <a:defRPr/>
            </a:pPr>
            <a:r>
              <a:rPr lang="en-US" sz="2400" dirty="0" smtClean="0"/>
              <a:t>What are some other things I would like to know about this strategy?</a:t>
            </a:r>
          </a:p>
          <a:p>
            <a:pPr eaLnBrk="1" hangingPunct="1">
              <a:defRPr/>
            </a:pPr>
            <a:r>
              <a:rPr lang="en-US" sz="2400" dirty="0" smtClean="0"/>
              <a:t>Create a six-word essay concerning this strategy.</a:t>
            </a: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showMasterSp="0" show="0">
  <p:cSld>
    <p:bg>
      <p:bgPr>
        <a:solidFill>
          <a:schemeClr val="tx1"/>
        </a:solidFill>
        <a:effectLst/>
      </p:bgPr>
    </p:bg>
    <p:spTree>
      <p:nvGrpSpPr>
        <p:cNvPr id="1" name=""/>
        <p:cNvGrpSpPr/>
        <p:nvPr/>
      </p:nvGrpSpPr>
      <p:grpSpPr>
        <a:xfrm>
          <a:off x="0" y="0"/>
          <a:ext cx="0" cy="0"/>
          <a:chOff x="0" y="0"/>
          <a:chExt cx="0" cy="0"/>
        </a:xfrm>
      </p:grpSpPr>
    </p:spTree>
  </p:cSld>
  <p:clrMapOvr>
    <a:masterClrMapping/>
  </p:clrMapOvr>
  <p:transition/>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show="0">
  <p:cSld>
    <p:bg>
      <p:bgPr>
        <a:solidFill>
          <a:srgbClr val="00B05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eaLnBrk="1" hangingPunct="1">
              <a:defRPr/>
            </a:pPr>
            <a:r>
              <a:rPr lang="en-US" b="1" dirty="0" smtClean="0">
                <a:effectLst>
                  <a:outerShdw blurRad="38100" dist="38100" dir="2700000" algn="tl">
                    <a:srgbClr val="000000">
                      <a:alpha val="43137"/>
                    </a:srgbClr>
                  </a:outerShdw>
                </a:effectLst>
              </a:rPr>
              <a:t>Homework and Practice</a:t>
            </a:r>
            <a:endParaRPr lang="en-US" b="1" dirty="0">
              <a:effectLst>
                <a:outerShdw blurRad="38100" dist="38100" dir="2700000" algn="tl">
                  <a:srgbClr val="000000">
                    <a:alpha val="43137"/>
                  </a:srgbClr>
                </a:outerShdw>
              </a:effectLst>
            </a:endParaRPr>
          </a:p>
        </p:txBody>
      </p:sp>
      <p:sp>
        <p:nvSpPr>
          <p:cNvPr id="5" name="Content Placeholder 2"/>
          <p:cNvSpPr>
            <a:spLocks noGrp="1"/>
          </p:cNvSpPr>
          <p:nvPr>
            <p:ph idx="1"/>
          </p:nvPr>
        </p:nvSpPr>
        <p:spPr/>
        <p:txBody>
          <a:bodyPr/>
          <a:lstStyle/>
          <a:p>
            <a:pPr eaLnBrk="1" hangingPunct="1">
              <a:defRPr/>
            </a:pPr>
            <a:r>
              <a:rPr lang="en-US" sz="2800" b="1" u="sng" dirty="0" smtClean="0">
                <a:effectLst>
                  <a:outerShdw blurRad="38100" dist="38100" dir="2700000" algn="tl">
                    <a:srgbClr val="000000">
                      <a:alpha val="43137"/>
                    </a:srgbClr>
                  </a:outerShdw>
                </a:effectLst>
              </a:rPr>
              <a:t>Initial Assessment</a:t>
            </a:r>
          </a:p>
          <a:p>
            <a:pPr eaLnBrk="1" hangingPunct="1">
              <a:defRPr/>
            </a:pPr>
            <a:r>
              <a:rPr lang="en-US" sz="2800" dirty="0" smtClean="0"/>
              <a:t>What percentage gain have students averaged through use of this strategy?</a:t>
            </a:r>
          </a:p>
          <a:p>
            <a:pPr eaLnBrk="1" hangingPunct="1">
              <a:defRPr/>
            </a:pPr>
            <a:r>
              <a:rPr lang="en-US" sz="2800" dirty="0" smtClean="0"/>
              <a:t>Can I give specific examples of this strategy in action?</a:t>
            </a:r>
          </a:p>
          <a:p>
            <a:pPr eaLnBrk="1" hangingPunct="1">
              <a:defRPr/>
            </a:pPr>
            <a:r>
              <a:rPr lang="en-US" sz="2800" dirty="0" smtClean="0"/>
              <a:t>Have I ever used this strategy in my classroom?</a:t>
            </a:r>
          </a:p>
          <a:p>
            <a:pPr eaLnBrk="1" hangingPunct="1">
              <a:defRPr/>
            </a:pPr>
            <a:r>
              <a:rPr lang="en-US" sz="2800" dirty="0" smtClean="0"/>
              <a:t>Was the use of this strategy INTENTIONAL?</a:t>
            </a:r>
          </a:p>
          <a:p>
            <a:pPr eaLnBrk="1" hangingPunct="1">
              <a:defRPr/>
            </a:pPr>
            <a:r>
              <a:rPr lang="en-US" sz="2800" dirty="0" smtClean="0"/>
              <a:t>What else do I already know about this strategy?</a:t>
            </a:r>
          </a:p>
        </p:txBody>
      </p:sp>
    </p:spTree>
  </p:cSld>
  <p:clrMapOvr>
    <a:masterClrMapping/>
  </p:clrMapOvr>
  <p:transition/>
</p:sld>
</file>

<file path=ppt/slides/slide1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3796" name="Rectangle 4"/>
          <p:cNvSpPr>
            <a:spLocks noGrp="1" noChangeArrowheads="1"/>
          </p:cNvSpPr>
          <p:nvPr>
            <p:ph type="body" idx="1"/>
            <p:custDataLst>
              <p:tags r:id="rId1"/>
            </p:custDataLst>
          </p:nvPr>
        </p:nvSpPr>
        <p:spPr>
          <a:xfrm>
            <a:off x="152400" y="2209800"/>
            <a:ext cx="8763000" cy="3352800"/>
          </a:xfrm>
        </p:spPr>
        <p:txBody>
          <a:bodyPr anchor="ctr"/>
          <a:lstStyle/>
          <a:p>
            <a:pPr marL="25400" indent="0" eaLnBrk="1" hangingPunct="1">
              <a:buFont typeface="Wingdings" pitchFamily="2" charset="2"/>
              <a:buNone/>
              <a:tabLst>
                <a:tab pos="876300" algn="l"/>
              </a:tabLst>
            </a:pPr>
            <a:endParaRPr lang="en-US" smtClean="0"/>
          </a:p>
          <a:p>
            <a:pPr marL="25400" indent="0" eaLnBrk="1" hangingPunct="1">
              <a:tabLst>
                <a:tab pos="876300" algn="l"/>
              </a:tabLst>
            </a:pPr>
            <a:r>
              <a:rPr lang="en-US" sz="2800" smtClean="0"/>
              <a:t>In order to be effective, the purpose and desired outcome of homework should be clearly communicated.</a:t>
            </a:r>
          </a:p>
          <a:p>
            <a:pPr marL="25400" indent="0" eaLnBrk="1" hangingPunct="1">
              <a:tabLst>
                <a:tab pos="876300" algn="l"/>
              </a:tabLst>
            </a:pPr>
            <a:r>
              <a:rPr lang="en-US" sz="2800" smtClean="0"/>
              <a:t>Just because a homework assignment is time consuming does not necessarily make it beneficial.</a:t>
            </a:r>
          </a:p>
        </p:txBody>
      </p:sp>
      <p:sp>
        <p:nvSpPr>
          <p:cNvPr id="33797" name="Rectangle 5"/>
          <p:cNvSpPr>
            <a:spLocks noGrp="1" noChangeArrowheads="1"/>
          </p:cNvSpPr>
          <p:nvPr>
            <p:ph type="title"/>
            <p:custDataLst>
              <p:tags r:id="rId2"/>
            </p:custDataLst>
          </p:nvPr>
        </p:nvSpPr>
        <p:spPr>
          <a:xfrm>
            <a:off x="0" y="0"/>
            <a:ext cx="9067800" cy="2501900"/>
          </a:xfrm>
        </p:spPr>
        <p:txBody>
          <a:bodyPr/>
          <a:lstStyle/>
          <a:p>
            <a:pPr marL="25400" algn="ctr" eaLnBrk="1" hangingPunct="1">
              <a:tabLst>
                <a:tab pos="1270000" algn="l"/>
              </a:tabLst>
              <a:defRPr/>
            </a:pPr>
            <a:r>
              <a:rPr lang="en-US" b="1" dirty="0" smtClean="0">
                <a:solidFill>
                  <a:schemeClr val="hlink"/>
                </a:solidFill>
                <a:effectLst>
                  <a:outerShdw blurRad="38100" dist="38100" dir="2700000" algn="tl">
                    <a:srgbClr val="C0C0C0"/>
                  </a:outerShdw>
                </a:effectLst>
              </a:rPr>
              <a:t>Best Practice #4</a:t>
            </a:r>
            <a:br>
              <a:rPr lang="en-US" b="1" dirty="0" smtClean="0">
                <a:solidFill>
                  <a:schemeClr val="hlink"/>
                </a:solidFill>
                <a:effectLst>
                  <a:outerShdw blurRad="38100" dist="38100" dir="2700000" algn="tl">
                    <a:srgbClr val="C0C0C0"/>
                  </a:outerShdw>
                </a:effectLst>
              </a:rPr>
            </a:br>
            <a:r>
              <a:rPr lang="en-US" b="1" dirty="0" smtClean="0">
                <a:effectLst>
                  <a:outerShdw blurRad="38100" dist="38100" dir="2700000" algn="tl">
                    <a:srgbClr val="C0C0C0"/>
                  </a:outerShdw>
                </a:effectLst>
              </a:rPr>
              <a:t> </a:t>
            </a:r>
            <a:r>
              <a:rPr lang="en-US" sz="3600" b="1" dirty="0" smtClean="0">
                <a:solidFill>
                  <a:srgbClr val="FF3300"/>
                </a:solidFill>
                <a:effectLst>
                  <a:outerShdw blurRad="38100" dist="38100" dir="2700000" algn="tl">
                    <a:srgbClr val="C0C0C0"/>
                  </a:outerShdw>
                </a:effectLst>
              </a:rPr>
              <a:t>Homework</a:t>
            </a:r>
            <a:r>
              <a:rPr lang="en-US" sz="3600" b="1" dirty="0" smtClean="0">
                <a:effectLst>
                  <a:outerShdw blurRad="38100" dist="38100" dir="2700000" algn="tl">
                    <a:srgbClr val="C0C0C0"/>
                  </a:outerShdw>
                </a:effectLst>
              </a:rPr>
              <a:t> and </a:t>
            </a:r>
            <a:r>
              <a:rPr lang="en-US" sz="3600" b="1" dirty="0" smtClean="0">
                <a:solidFill>
                  <a:srgbClr val="FF3300"/>
                </a:solidFill>
                <a:effectLst>
                  <a:outerShdw blurRad="38100" dist="38100" dir="2700000" algn="tl">
                    <a:srgbClr val="C0C0C0"/>
                  </a:outerShdw>
                </a:effectLst>
              </a:rPr>
              <a:t>Practice</a:t>
            </a:r>
            <a:r>
              <a:rPr lang="en-US" sz="3600" b="1" dirty="0" smtClean="0">
                <a:effectLst>
                  <a:outerShdw blurRad="38100" dist="38100" dir="2700000" algn="tl">
                    <a:srgbClr val="C0C0C0"/>
                  </a:outerShdw>
                </a:effectLst>
              </a:rPr>
              <a:t> increases student achievement by 28%</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33797"/>
                                        </p:tgtEl>
                                        <p:attrNameLst>
                                          <p:attrName>style.visibility</p:attrName>
                                        </p:attrNameLst>
                                      </p:cBhvr>
                                      <p:to>
                                        <p:strVal val="visible"/>
                                      </p:to>
                                    </p:set>
                                    <p:anim calcmode="lin" valueType="num">
                                      <p:cBhvr>
                                        <p:cTn id="7" dur="2000" fill="hold"/>
                                        <p:tgtEl>
                                          <p:spTgt spid="33797"/>
                                        </p:tgtEl>
                                        <p:attrNameLst>
                                          <p:attrName>ppt_w</p:attrName>
                                        </p:attrNameLst>
                                      </p:cBhvr>
                                      <p:tavLst>
                                        <p:tav tm="0">
                                          <p:val>
                                            <p:fltVal val="0"/>
                                          </p:val>
                                        </p:tav>
                                        <p:tav tm="100000">
                                          <p:val>
                                            <p:strVal val="#ppt_w"/>
                                          </p:val>
                                        </p:tav>
                                      </p:tavLst>
                                    </p:anim>
                                    <p:anim calcmode="lin" valueType="num">
                                      <p:cBhvr>
                                        <p:cTn id="8" dur="2000" fill="hold"/>
                                        <p:tgtEl>
                                          <p:spTgt spid="33797"/>
                                        </p:tgtEl>
                                        <p:attrNameLst>
                                          <p:attrName>ppt_h</p:attrName>
                                        </p:attrNameLst>
                                      </p:cBhvr>
                                      <p:tavLst>
                                        <p:tav tm="0">
                                          <p:val>
                                            <p:strVal val="#ppt_h"/>
                                          </p:val>
                                        </p:tav>
                                        <p:tav tm="100000">
                                          <p:val>
                                            <p:strVal val="#ppt_h"/>
                                          </p:val>
                                        </p:tav>
                                      </p:tavLst>
                                    </p:anim>
                                  </p:childTnLst>
                                </p:cTn>
                              </p:par>
                            </p:childTnLst>
                          </p:cTn>
                        </p:par>
                        <p:par>
                          <p:cTn id="9" fill="hold">
                            <p:stCondLst>
                              <p:cond delay="2000"/>
                            </p:stCondLst>
                            <p:childTnLst>
                              <p:par>
                                <p:cTn id="10" presetID="9" presetClass="entr" presetSubtype="0" fill="hold" grpId="0" nodeType="afterEffect">
                                  <p:stCondLst>
                                    <p:cond delay="0"/>
                                  </p:stCondLst>
                                  <p:childTnLst>
                                    <p:set>
                                      <p:cBhvr>
                                        <p:cTn id="11" dur="1" fill="hold">
                                          <p:stCondLst>
                                            <p:cond delay="0"/>
                                          </p:stCondLst>
                                        </p:cTn>
                                        <p:tgtEl>
                                          <p:spTgt spid="33796">
                                            <p:txEl>
                                              <p:pRg st="1" end="1"/>
                                            </p:txEl>
                                          </p:spTgt>
                                        </p:tgtEl>
                                        <p:attrNameLst>
                                          <p:attrName>style.visibility</p:attrName>
                                        </p:attrNameLst>
                                      </p:cBhvr>
                                      <p:to>
                                        <p:strVal val="visible"/>
                                      </p:to>
                                    </p:set>
                                    <p:animEffect transition="in" filter="dissolve">
                                      <p:cBhvr>
                                        <p:cTn id="12" dur="500"/>
                                        <p:tgtEl>
                                          <p:spTgt spid="33796">
                                            <p:txEl>
                                              <p:pRg st="1" end="1"/>
                                            </p:txEl>
                                          </p:spTgt>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33796">
                                            <p:txEl>
                                              <p:pRg st="2" end="2"/>
                                            </p:txEl>
                                          </p:spTgt>
                                        </p:tgtEl>
                                        <p:attrNameLst>
                                          <p:attrName>style.visibility</p:attrName>
                                        </p:attrNameLst>
                                      </p:cBhvr>
                                      <p:to>
                                        <p:strVal val="visible"/>
                                      </p:to>
                                    </p:set>
                                    <p:animEffect transition="in" filter="dissolve">
                                      <p:cBhvr>
                                        <p:cTn id="15" dur="500"/>
                                        <p:tgtEl>
                                          <p:spTgt spid="3379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6" grpId="0" build="p" bldLvl="5" autoUpdateAnimBg="0"/>
      <p:bldP spid="33797" grpId="0"/>
    </p:bldLst>
  </p:timing>
</p:sld>
</file>

<file path=ppt/slides/slide152.xml><?xml version="1.0" encoding="utf-8"?>
<p:sld xmlns:a="http://schemas.openxmlformats.org/drawingml/2006/main" xmlns:r="http://schemas.openxmlformats.org/officeDocument/2006/relationships" xmlns:p="http://schemas.openxmlformats.org/presentationml/2006/main" showMasterSp="0" show="0">
  <p:cSld>
    <p:bg>
      <p:bgPr>
        <a:solidFill>
          <a:schemeClr val="tx1"/>
        </a:solidFill>
        <a:effectLst/>
      </p:bgPr>
    </p:bg>
    <p:spTree>
      <p:nvGrpSpPr>
        <p:cNvPr id="1" name=""/>
        <p:cNvGrpSpPr/>
        <p:nvPr/>
      </p:nvGrpSpPr>
      <p:grpSpPr>
        <a:xfrm>
          <a:off x="0" y="0"/>
          <a:ext cx="0" cy="0"/>
          <a:chOff x="0" y="0"/>
          <a:chExt cx="0" cy="0"/>
        </a:xfrm>
      </p:grpSpPr>
      <p:sp>
        <p:nvSpPr>
          <p:cNvPr id="152578" name="Text Box 2"/>
          <p:cNvSpPr txBox="1">
            <a:spLocks noChangeArrowheads="1"/>
          </p:cNvSpPr>
          <p:nvPr/>
        </p:nvSpPr>
        <p:spPr bwMode="auto">
          <a:xfrm>
            <a:off x="0" y="0"/>
            <a:ext cx="9144000" cy="457200"/>
          </a:xfrm>
          <a:prstGeom prst="rect">
            <a:avLst/>
          </a:prstGeom>
          <a:noFill/>
          <a:ln w="9525">
            <a:noFill/>
            <a:miter lim="800000"/>
            <a:headEnd/>
            <a:tailEnd/>
          </a:ln>
        </p:spPr>
        <p:txBody>
          <a:bodyPr>
            <a:spAutoFit/>
          </a:bodyPr>
          <a:lstStyle/>
          <a:p>
            <a:r>
              <a:rPr lang="en-US">
                <a:solidFill>
                  <a:srgbClr val="FFFF99"/>
                </a:solidFill>
              </a:rPr>
              <a:t>Homework Policies                                            Issue: Purpose</a:t>
            </a:r>
          </a:p>
        </p:txBody>
      </p:sp>
      <p:sp>
        <p:nvSpPr>
          <p:cNvPr id="152579" name="Text Box 5"/>
          <p:cNvSpPr txBox="1">
            <a:spLocks noChangeArrowheads="1"/>
          </p:cNvSpPr>
          <p:nvPr/>
        </p:nvSpPr>
        <p:spPr bwMode="auto">
          <a:xfrm>
            <a:off x="0" y="5867400"/>
            <a:ext cx="9144000" cy="646113"/>
          </a:xfrm>
          <a:prstGeom prst="rect">
            <a:avLst/>
          </a:prstGeom>
          <a:noFill/>
          <a:ln w="9525">
            <a:noFill/>
            <a:miter lim="800000"/>
            <a:headEnd/>
            <a:tailEnd/>
          </a:ln>
        </p:spPr>
        <p:txBody>
          <a:bodyPr>
            <a:spAutoFit/>
          </a:bodyPr>
          <a:lstStyle/>
          <a:p>
            <a:r>
              <a:rPr lang="en-US">
                <a:solidFill>
                  <a:srgbClr val="FFFF99"/>
                </a:solidFill>
              </a:rPr>
              <a:t>Which do you prefer? Why?</a:t>
            </a:r>
          </a:p>
          <a:p>
            <a:r>
              <a:rPr lang="en-US">
                <a:solidFill>
                  <a:srgbClr val="FFFF99"/>
                </a:solidFill>
              </a:rPr>
              <a:t>What is most common? Why</a:t>
            </a:r>
          </a:p>
        </p:txBody>
      </p:sp>
      <p:grpSp>
        <p:nvGrpSpPr>
          <p:cNvPr id="2" name="Group 12"/>
          <p:cNvGrpSpPr>
            <a:grpSpLocks/>
          </p:cNvGrpSpPr>
          <p:nvPr/>
        </p:nvGrpSpPr>
        <p:grpSpPr bwMode="auto">
          <a:xfrm>
            <a:off x="0" y="1066800"/>
            <a:ext cx="9144000" cy="1625600"/>
            <a:chOff x="0" y="672"/>
            <a:chExt cx="5760" cy="1024"/>
          </a:xfrm>
        </p:grpSpPr>
        <p:sp>
          <p:nvSpPr>
            <p:cNvPr id="152586" name="Text Box 3"/>
            <p:cNvSpPr txBox="1">
              <a:spLocks noChangeArrowheads="1"/>
            </p:cNvSpPr>
            <p:nvPr/>
          </p:nvSpPr>
          <p:spPr bwMode="auto">
            <a:xfrm>
              <a:off x="336" y="672"/>
              <a:ext cx="5424" cy="1024"/>
            </a:xfrm>
            <a:prstGeom prst="rect">
              <a:avLst/>
            </a:prstGeom>
            <a:solidFill>
              <a:srgbClr val="4D4D4D"/>
            </a:solidFill>
            <a:ln w="9525">
              <a:noFill/>
              <a:miter lim="800000"/>
              <a:headEnd/>
              <a:tailEnd/>
            </a:ln>
          </p:spPr>
          <p:txBody>
            <a:bodyPr>
              <a:spAutoFit/>
            </a:bodyPr>
            <a:lstStyle/>
            <a:p>
              <a:pPr>
                <a:spcBef>
                  <a:spcPct val="20000"/>
                </a:spcBef>
              </a:pPr>
              <a:r>
                <a:rPr lang="en-US">
                  <a:solidFill>
                    <a:srgbClr val="FFFF99"/>
                  </a:solidFill>
                  <a:latin typeface="Times New Roman" pitchFamily="18" charset="0"/>
                  <a:cs typeface="Times New Roman" pitchFamily="18" charset="0"/>
                </a:rPr>
                <a:t>You can expect homework each evening, Monday through Thursday. It is your responsibility to complete the assignments to be prepared for class the next day. </a:t>
              </a:r>
            </a:p>
            <a:p>
              <a:pPr>
                <a:spcBef>
                  <a:spcPct val="20000"/>
                </a:spcBef>
              </a:pPr>
              <a:endParaRPr lang="en-US">
                <a:solidFill>
                  <a:srgbClr val="FFFF99"/>
                </a:solidFill>
                <a:latin typeface="Times New Roman" pitchFamily="18" charset="0"/>
              </a:endParaRPr>
            </a:p>
          </p:txBody>
        </p:sp>
        <p:grpSp>
          <p:nvGrpSpPr>
            <p:cNvPr id="152587" name="Group 6"/>
            <p:cNvGrpSpPr>
              <a:grpSpLocks/>
            </p:cNvGrpSpPr>
            <p:nvPr/>
          </p:nvGrpSpPr>
          <p:grpSpPr bwMode="auto">
            <a:xfrm>
              <a:off x="0" y="672"/>
              <a:ext cx="5760" cy="1008"/>
              <a:chOff x="0" y="672"/>
              <a:chExt cx="5760" cy="1008"/>
            </a:xfrm>
          </p:grpSpPr>
          <p:sp>
            <p:nvSpPr>
              <p:cNvPr id="152588" name="Rectangle 7"/>
              <p:cNvSpPr>
                <a:spLocks noChangeArrowheads="1"/>
              </p:cNvSpPr>
              <p:nvPr/>
            </p:nvSpPr>
            <p:spPr bwMode="auto">
              <a:xfrm>
                <a:off x="0" y="672"/>
                <a:ext cx="5760" cy="1008"/>
              </a:xfrm>
              <a:prstGeom prst="rect">
                <a:avLst/>
              </a:prstGeom>
              <a:noFill/>
              <a:ln w="9525">
                <a:solidFill>
                  <a:srgbClr val="FFFF99"/>
                </a:solidFill>
                <a:miter lim="800000"/>
                <a:headEnd/>
                <a:tailEnd/>
              </a:ln>
            </p:spPr>
            <p:txBody>
              <a:bodyPr wrap="none" anchor="ctr"/>
              <a:lstStyle/>
              <a:p>
                <a:endParaRPr lang="en-US"/>
              </a:p>
            </p:txBody>
          </p:sp>
          <p:sp>
            <p:nvSpPr>
              <p:cNvPr id="152589" name="Rectangle 8"/>
              <p:cNvSpPr>
                <a:spLocks noChangeArrowheads="1"/>
              </p:cNvSpPr>
              <p:nvPr/>
            </p:nvSpPr>
            <p:spPr bwMode="auto">
              <a:xfrm>
                <a:off x="0" y="672"/>
                <a:ext cx="336" cy="1008"/>
              </a:xfrm>
              <a:prstGeom prst="rect">
                <a:avLst/>
              </a:prstGeom>
              <a:solidFill>
                <a:srgbClr val="FFFF99"/>
              </a:solidFill>
              <a:ln w="9525">
                <a:solidFill>
                  <a:schemeClr val="tx1"/>
                </a:solidFill>
                <a:miter lim="800000"/>
                <a:headEnd/>
                <a:tailEnd/>
              </a:ln>
            </p:spPr>
            <p:txBody>
              <a:bodyPr wrap="none" anchor="ctr"/>
              <a:lstStyle/>
              <a:p>
                <a:pPr algn="ctr"/>
                <a:r>
                  <a:rPr lang="en-US"/>
                  <a:t>A</a:t>
                </a:r>
              </a:p>
            </p:txBody>
          </p:sp>
        </p:grpSp>
      </p:grpSp>
      <p:grpSp>
        <p:nvGrpSpPr>
          <p:cNvPr id="4" name="Group 13"/>
          <p:cNvGrpSpPr>
            <a:grpSpLocks/>
          </p:cNvGrpSpPr>
          <p:nvPr/>
        </p:nvGrpSpPr>
        <p:grpSpPr bwMode="auto">
          <a:xfrm>
            <a:off x="0" y="3098800"/>
            <a:ext cx="9144000" cy="2482850"/>
            <a:chOff x="0" y="1952"/>
            <a:chExt cx="5760" cy="1564"/>
          </a:xfrm>
        </p:grpSpPr>
        <p:sp>
          <p:nvSpPr>
            <p:cNvPr id="152582" name="Text Box 4"/>
            <p:cNvSpPr txBox="1">
              <a:spLocks noChangeArrowheads="1"/>
            </p:cNvSpPr>
            <p:nvPr/>
          </p:nvSpPr>
          <p:spPr bwMode="auto">
            <a:xfrm>
              <a:off x="336" y="1952"/>
              <a:ext cx="5424" cy="1564"/>
            </a:xfrm>
            <a:prstGeom prst="rect">
              <a:avLst/>
            </a:prstGeom>
            <a:solidFill>
              <a:schemeClr val="tx2"/>
            </a:solidFill>
            <a:ln w="9525">
              <a:noFill/>
              <a:miter lim="800000"/>
              <a:headEnd/>
              <a:tailEnd/>
            </a:ln>
          </p:spPr>
          <p:txBody>
            <a:bodyPr>
              <a:spAutoFit/>
            </a:bodyPr>
            <a:lstStyle/>
            <a:p>
              <a:pPr>
                <a:lnSpc>
                  <a:spcPct val="95000"/>
                </a:lnSpc>
              </a:pPr>
              <a:r>
                <a:rPr lang="en-US" sz="2200">
                  <a:solidFill>
                    <a:srgbClr val="FFFF99"/>
                  </a:solidFill>
                  <a:latin typeface="Times New Roman" pitchFamily="18" charset="0"/>
                  <a:cs typeface="Times New Roman" pitchFamily="18" charset="0"/>
                </a:rPr>
                <a:t>There often is just not enough time in class for each of you to study and practice what you are learning.  When  it seems that there is a clear </a:t>
              </a:r>
              <a:r>
                <a:rPr lang="en-US" sz="2200" u="sng">
                  <a:solidFill>
                    <a:srgbClr val="FFFF99"/>
                  </a:solidFill>
                  <a:latin typeface="Times New Roman" pitchFamily="18" charset="0"/>
                  <a:cs typeface="Times New Roman" pitchFamily="18" charset="0"/>
                </a:rPr>
                <a:t>need</a:t>
              </a:r>
              <a:r>
                <a:rPr lang="en-US" sz="2200">
                  <a:solidFill>
                    <a:srgbClr val="FFFF99"/>
                  </a:solidFill>
                  <a:latin typeface="Times New Roman" pitchFamily="18" charset="0"/>
                  <a:cs typeface="Times New Roman" pitchFamily="18" charset="0"/>
                </a:rPr>
                <a:t> for further individual work beyond what we do in class, you will have homework.  </a:t>
              </a:r>
            </a:p>
            <a:p>
              <a:pPr>
                <a:lnSpc>
                  <a:spcPct val="95000"/>
                </a:lnSpc>
              </a:pPr>
              <a:r>
                <a:rPr lang="en-US" sz="2200">
                  <a:solidFill>
                    <a:srgbClr val="FFFF99"/>
                  </a:solidFill>
                  <a:latin typeface="Times New Roman" pitchFamily="18" charset="0"/>
                </a:rPr>
                <a:t>For some learning goals, frequent homework might be assigned; for others, there might be no need for homework.  When there is homework, it is your responsibility to complete the work and be prepared for class the next day.</a:t>
              </a:r>
            </a:p>
          </p:txBody>
        </p:sp>
        <p:grpSp>
          <p:nvGrpSpPr>
            <p:cNvPr id="152583" name="Group 9"/>
            <p:cNvGrpSpPr>
              <a:grpSpLocks/>
            </p:cNvGrpSpPr>
            <p:nvPr/>
          </p:nvGrpSpPr>
          <p:grpSpPr bwMode="auto">
            <a:xfrm>
              <a:off x="0" y="1968"/>
              <a:ext cx="5760" cy="1536"/>
              <a:chOff x="0" y="1968"/>
              <a:chExt cx="5760" cy="1536"/>
            </a:xfrm>
          </p:grpSpPr>
          <p:sp>
            <p:nvSpPr>
              <p:cNvPr id="152584" name="Rectangle 10"/>
              <p:cNvSpPr>
                <a:spLocks noChangeArrowheads="1"/>
              </p:cNvSpPr>
              <p:nvPr/>
            </p:nvSpPr>
            <p:spPr bwMode="auto">
              <a:xfrm>
                <a:off x="288" y="1968"/>
                <a:ext cx="5472" cy="1536"/>
              </a:xfrm>
              <a:prstGeom prst="rect">
                <a:avLst/>
              </a:prstGeom>
              <a:noFill/>
              <a:ln w="9525">
                <a:solidFill>
                  <a:srgbClr val="FFFF99"/>
                </a:solidFill>
                <a:miter lim="800000"/>
                <a:headEnd/>
                <a:tailEnd/>
              </a:ln>
            </p:spPr>
            <p:txBody>
              <a:bodyPr wrap="none" anchor="ctr"/>
              <a:lstStyle/>
              <a:p>
                <a:endParaRPr lang="en-US"/>
              </a:p>
            </p:txBody>
          </p:sp>
          <p:sp>
            <p:nvSpPr>
              <p:cNvPr id="152585" name="Rectangle 11"/>
              <p:cNvSpPr>
                <a:spLocks noChangeArrowheads="1"/>
              </p:cNvSpPr>
              <p:nvPr/>
            </p:nvSpPr>
            <p:spPr bwMode="auto">
              <a:xfrm>
                <a:off x="0" y="1968"/>
                <a:ext cx="336" cy="1536"/>
              </a:xfrm>
              <a:prstGeom prst="rect">
                <a:avLst/>
              </a:prstGeom>
              <a:solidFill>
                <a:srgbClr val="FFFF99"/>
              </a:solidFill>
              <a:ln w="9525">
                <a:solidFill>
                  <a:schemeClr val="tx1"/>
                </a:solidFill>
                <a:miter lim="800000"/>
                <a:headEnd/>
                <a:tailEnd/>
              </a:ln>
            </p:spPr>
            <p:txBody>
              <a:bodyPr wrap="none" anchor="ctr"/>
              <a:lstStyle/>
              <a:p>
                <a:pPr algn="ctr"/>
                <a:r>
                  <a:rPr lang="en-US"/>
                  <a:t>B</a:t>
                </a:r>
              </a:p>
            </p:txBody>
          </p:sp>
        </p:gr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3.xml><?xml version="1.0" encoding="utf-8"?>
<p:sld xmlns:a="http://schemas.openxmlformats.org/drawingml/2006/main" xmlns:r="http://schemas.openxmlformats.org/officeDocument/2006/relationships" xmlns:p="http://schemas.openxmlformats.org/presentationml/2006/main" showMasterSp="0" show="0">
  <p:cSld>
    <p:bg>
      <p:bgPr>
        <a:solidFill>
          <a:schemeClr val="tx1"/>
        </a:solidFill>
        <a:effectLst/>
      </p:bgPr>
    </p:bg>
    <p:spTree>
      <p:nvGrpSpPr>
        <p:cNvPr id="1" name=""/>
        <p:cNvGrpSpPr/>
        <p:nvPr/>
      </p:nvGrpSpPr>
      <p:grpSpPr>
        <a:xfrm>
          <a:off x="0" y="0"/>
          <a:ext cx="0" cy="0"/>
          <a:chOff x="0" y="0"/>
          <a:chExt cx="0" cy="0"/>
        </a:xfrm>
      </p:grpSpPr>
      <p:sp>
        <p:nvSpPr>
          <p:cNvPr id="348162" name="Text Box 2"/>
          <p:cNvSpPr txBox="1">
            <a:spLocks noChangeArrowheads="1"/>
          </p:cNvSpPr>
          <p:nvPr/>
        </p:nvSpPr>
        <p:spPr bwMode="auto">
          <a:xfrm>
            <a:off x="0" y="990600"/>
            <a:ext cx="9144000" cy="457200"/>
          </a:xfrm>
          <a:prstGeom prst="rect">
            <a:avLst/>
          </a:prstGeom>
          <a:solidFill>
            <a:srgbClr val="FFFF99"/>
          </a:solidFill>
          <a:ln w="9525">
            <a:noFill/>
            <a:miter lim="800000"/>
            <a:headEnd/>
            <a:tailEnd/>
          </a:ln>
        </p:spPr>
        <p:txBody>
          <a:bodyPr>
            <a:spAutoFit/>
          </a:bodyPr>
          <a:lstStyle/>
          <a:p>
            <a:pPr marL="165100" indent="-165100"/>
            <a:r>
              <a:rPr lang="en-US">
                <a:solidFill>
                  <a:schemeClr val="tx2"/>
                </a:solidFill>
              </a:rPr>
              <a:t>1. Avoid assigning homework </a:t>
            </a:r>
            <a:r>
              <a:rPr lang="en-US" b="1">
                <a:solidFill>
                  <a:schemeClr val="tx2"/>
                </a:solidFill>
              </a:rPr>
              <a:t>simply</a:t>
            </a:r>
            <a:r>
              <a:rPr lang="en-US">
                <a:solidFill>
                  <a:schemeClr val="tx2"/>
                </a:solidFill>
              </a:rPr>
              <a:t> as a matter of routine.</a:t>
            </a:r>
          </a:p>
        </p:txBody>
      </p:sp>
      <p:sp>
        <p:nvSpPr>
          <p:cNvPr id="348164" name="Text Box 4"/>
          <p:cNvSpPr txBox="1">
            <a:spLocks noChangeArrowheads="1"/>
          </p:cNvSpPr>
          <p:nvPr/>
        </p:nvSpPr>
        <p:spPr bwMode="auto">
          <a:xfrm>
            <a:off x="1219200" y="2514600"/>
            <a:ext cx="7086600" cy="2540000"/>
          </a:xfrm>
          <a:prstGeom prst="rect">
            <a:avLst/>
          </a:prstGeom>
          <a:solidFill>
            <a:schemeClr val="tx1"/>
          </a:solidFill>
          <a:ln w="9525">
            <a:solidFill>
              <a:srgbClr val="FFFF99"/>
            </a:solidFill>
            <a:miter lim="800000"/>
            <a:headEnd/>
            <a:tailEnd/>
          </a:ln>
        </p:spPr>
        <p:txBody>
          <a:bodyPr>
            <a:spAutoFit/>
          </a:bodyPr>
          <a:lstStyle/>
          <a:p>
            <a:pPr>
              <a:lnSpc>
                <a:spcPct val="125000"/>
              </a:lnSpc>
            </a:pPr>
            <a:r>
              <a:rPr lang="en-US" sz="2000">
                <a:solidFill>
                  <a:srgbClr val="FFFF99"/>
                </a:solidFill>
              </a:rPr>
              <a:t>“Expert teachers…</a:t>
            </a:r>
            <a:r>
              <a:rPr lang="en-US" sz="2000" u="sng">
                <a:solidFill>
                  <a:srgbClr val="FFFF99"/>
                </a:solidFill>
              </a:rPr>
              <a:t>do not report rigidly adhering to regular homework</a:t>
            </a:r>
            <a:r>
              <a:rPr lang="en-US" sz="2000">
                <a:solidFill>
                  <a:srgbClr val="FFFF99"/>
                </a:solidFill>
              </a:rPr>
              <a:t> schedules so much as flexible use of what they view as a </a:t>
            </a:r>
            <a:r>
              <a:rPr lang="en-US" sz="2000" b="1" u="sng">
                <a:solidFill>
                  <a:srgbClr val="FFFF99"/>
                </a:solidFill>
              </a:rPr>
              <a:t>means</a:t>
            </a:r>
            <a:r>
              <a:rPr lang="en-US" sz="2000">
                <a:solidFill>
                  <a:srgbClr val="FFFF99"/>
                </a:solidFill>
              </a:rPr>
              <a:t> for furthering collectively defined curricular goals. </a:t>
            </a:r>
          </a:p>
          <a:p>
            <a:pPr>
              <a:lnSpc>
                <a:spcPct val="125000"/>
              </a:lnSpc>
            </a:pPr>
            <a:r>
              <a:rPr lang="en-US" sz="2000">
                <a:solidFill>
                  <a:srgbClr val="FFFF99"/>
                </a:solidFill>
              </a:rPr>
              <a:t>…[they] see policies requiring rigid homework schedules as </a:t>
            </a:r>
            <a:r>
              <a:rPr lang="en-US" sz="2000" u="sng">
                <a:solidFill>
                  <a:srgbClr val="FFFF99"/>
                </a:solidFill>
              </a:rPr>
              <a:t>undermining their ultimate curricular goals</a:t>
            </a:r>
            <a:r>
              <a:rPr lang="en-US" sz="2000">
                <a:solidFill>
                  <a:srgbClr val="FFFF99"/>
                </a:solidFill>
              </a:rPr>
              <a:t>…”</a:t>
            </a:r>
          </a:p>
        </p:txBody>
      </p:sp>
      <p:sp>
        <p:nvSpPr>
          <p:cNvPr id="348165" name="Text Box 5"/>
          <p:cNvSpPr txBox="1">
            <a:spLocks noChangeArrowheads="1"/>
          </p:cNvSpPr>
          <p:nvPr/>
        </p:nvSpPr>
        <p:spPr bwMode="auto">
          <a:xfrm>
            <a:off x="1219200" y="5181600"/>
            <a:ext cx="6248400" cy="320675"/>
          </a:xfrm>
          <a:prstGeom prst="rect">
            <a:avLst/>
          </a:prstGeom>
          <a:noFill/>
          <a:ln w="9525">
            <a:noFill/>
            <a:miter lim="800000"/>
            <a:headEnd/>
            <a:tailEnd/>
          </a:ln>
        </p:spPr>
        <p:txBody>
          <a:bodyPr>
            <a:spAutoFit/>
          </a:bodyPr>
          <a:lstStyle/>
          <a:p>
            <a:pPr>
              <a:lnSpc>
                <a:spcPct val="125000"/>
              </a:lnSpc>
            </a:pPr>
            <a:r>
              <a:rPr lang="en-US" sz="1200">
                <a:solidFill>
                  <a:srgbClr val="FFFF99"/>
                </a:solidFill>
              </a:rPr>
              <a:t>(as reported in “</a:t>
            </a:r>
            <a:r>
              <a:rPr lang="en-US" sz="1200" i="1">
                <a:solidFill>
                  <a:srgbClr val="FFFF99"/>
                </a:solidFill>
              </a:rPr>
              <a:t>Homework is a Complicated Thing</a:t>
            </a:r>
            <a:r>
              <a:rPr lang="en-US" sz="1200">
                <a:solidFill>
                  <a:srgbClr val="FFFF99"/>
                </a:solidFill>
              </a:rPr>
              <a:t>”, Lyn Corno)</a:t>
            </a:r>
            <a:endParaRPr lang="en-US"/>
          </a:p>
        </p:txBody>
      </p:sp>
      <p:sp>
        <p:nvSpPr>
          <p:cNvPr id="153605" name="Text Box 6"/>
          <p:cNvSpPr txBox="1">
            <a:spLocks noChangeArrowheads="1"/>
          </p:cNvSpPr>
          <p:nvPr/>
        </p:nvSpPr>
        <p:spPr bwMode="auto">
          <a:xfrm>
            <a:off x="0" y="0"/>
            <a:ext cx="1905000" cy="457200"/>
          </a:xfrm>
          <a:prstGeom prst="rect">
            <a:avLst/>
          </a:prstGeom>
          <a:noFill/>
          <a:ln w="9525" algn="ctr">
            <a:noFill/>
            <a:miter lim="800000"/>
            <a:headEnd/>
            <a:tailEnd/>
          </a:ln>
        </p:spPr>
        <p:txBody>
          <a:bodyPr>
            <a:spAutoFit/>
          </a:bodyPr>
          <a:lstStyle/>
          <a:p>
            <a:r>
              <a:rPr lang="en-US">
                <a:solidFill>
                  <a:srgbClr val="FFFF99"/>
                </a:solidFill>
              </a:rPr>
              <a:t>Purpose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48162"/>
                                        </p:tgtEl>
                                        <p:attrNameLst>
                                          <p:attrName>style.visibility</p:attrName>
                                        </p:attrNameLst>
                                      </p:cBhvr>
                                      <p:to>
                                        <p:strVal val="visible"/>
                                      </p:to>
                                    </p:set>
                                    <p:animEffect transition="in" filter="wipe(left)">
                                      <p:cBhvr>
                                        <p:cTn id="7" dur="500"/>
                                        <p:tgtEl>
                                          <p:spTgt spid="34816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48164"/>
                                        </p:tgtEl>
                                        <p:attrNameLst>
                                          <p:attrName>style.visibility</p:attrName>
                                        </p:attrNameLst>
                                      </p:cBhvr>
                                      <p:to>
                                        <p:strVal val="visible"/>
                                      </p:to>
                                    </p:set>
                                    <p:animEffect transition="in" filter="dissolve">
                                      <p:cBhvr>
                                        <p:cTn id="12" dur="500"/>
                                        <p:tgtEl>
                                          <p:spTgt spid="348164"/>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348165"/>
                                        </p:tgtEl>
                                        <p:attrNameLst>
                                          <p:attrName>style.visibility</p:attrName>
                                        </p:attrNameLst>
                                      </p:cBhvr>
                                      <p:to>
                                        <p:strVal val="visible"/>
                                      </p:to>
                                    </p:set>
                                    <p:animEffect transition="in" filter="dissolve">
                                      <p:cBhvr>
                                        <p:cTn id="15" dur="500"/>
                                        <p:tgtEl>
                                          <p:spTgt spid="3481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62" grpId="0" animBg="1"/>
      <p:bldP spid="348164" grpId="0" animBg="1"/>
      <p:bldP spid="348165" grpId="0"/>
    </p:bldLst>
  </p:timing>
</p:sld>
</file>

<file path=ppt/slides/slide154.xml><?xml version="1.0" encoding="utf-8"?>
<p:sld xmlns:a="http://schemas.openxmlformats.org/drawingml/2006/main" xmlns:r="http://schemas.openxmlformats.org/officeDocument/2006/relationships" xmlns:p="http://schemas.openxmlformats.org/presentationml/2006/main" showMasterSp="0" show="0">
  <p:cSld>
    <p:bg>
      <p:bgPr>
        <a:solidFill>
          <a:schemeClr val="tx1"/>
        </a:solidFill>
        <a:effectLst/>
      </p:bgPr>
    </p:bg>
    <p:spTree>
      <p:nvGrpSpPr>
        <p:cNvPr id="1" name=""/>
        <p:cNvGrpSpPr/>
        <p:nvPr/>
      </p:nvGrpSpPr>
      <p:grpSpPr>
        <a:xfrm>
          <a:off x="0" y="0"/>
          <a:ext cx="0" cy="0"/>
          <a:chOff x="0" y="0"/>
          <a:chExt cx="0" cy="0"/>
        </a:xfrm>
      </p:grpSpPr>
      <p:sp>
        <p:nvSpPr>
          <p:cNvPr id="154626" name="Text Box 2"/>
          <p:cNvSpPr txBox="1">
            <a:spLocks noChangeArrowheads="1"/>
          </p:cNvSpPr>
          <p:nvPr/>
        </p:nvSpPr>
        <p:spPr bwMode="auto">
          <a:xfrm>
            <a:off x="0" y="990600"/>
            <a:ext cx="9144000" cy="457200"/>
          </a:xfrm>
          <a:prstGeom prst="rect">
            <a:avLst/>
          </a:prstGeom>
          <a:solidFill>
            <a:srgbClr val="FFFF99"/>
          </a:solidFill>
          <a:ln w="9525">
            <a:noFill/>
            <a:miter lim="800000"/>
            <a:headEnd/>
            <a:tailEnd/>
          </a:ln>
        </p:spPr>
        <p:txBody>
          <a:bodyPr>
            <a:spAutoFit/>
          </a:bodyPr>
          <a:lstStyle/>
          <a:p>
            <a:pPr marL="165100" indent="-165100"/>
            <a:r>
              <a:rPr lang="en-US">
                <a:solidFill>
                  <a:schemeClr val="tx2"/>
                </a:solidFill>
              </a:rPr>
              <a:t>1. Avoid assigning homework </a:t>
            </a:r>
            <a:r>
              <a:rPr lang="en-US" b="1">
                <a:solidFill>
                  <a:schemeClr val="tx2"/>
                </a:solidFill>
              </a:rPr>
              <a:t>simply</a:t>
            </a:r>
            <a:r>
              <a:rPr lang="en-US">
                <a:solidFill>
                  <a:schemeClr val="tx2"/>
                </a:solidFill>
              </a:rPr>
              <a:t> as a matter of routine.</a:t>
            </a:r>
          </a:p>
        </p:txBody>
      </p:sp>
      <p:sp>
        <p:nvSpPr>
          <p:cNvPr id="154627" name="Text Box 5"/>
          <p:cNvSpPr txBox="1">
            <a:spLocks noChangeArrowheads="1"/>
          </p:cNvSpPr>
          <p:nvPr/>
        </p:nvSpPr>
        <p:spPr bwMode="auto">
          <a:xfrm>
            <a:off x="0" y="0"/>
            <a:ext cx="1905000" cy="457200"/>
          </a:xfrm>
          <a:prstGeom prst="rect">
            <a:avLst/>
          </a:prstGeom>
          <a:noFill/>
          <a:ln w="9525" algn="ctr">
            <a:noFill/>
            <a:miter lim="800000"/>
            <a:headEnd/>
            <a:tailEnd/>
          </a:ln>
        </p:spPr>
        <p:txBody>
          <a:bodyPr>
            <a:spAutoFit/>
          </a:bodyPr>
          <a:lstStyle/>
          <a:p>
            <a:r>
              <a:rPr lang="en-US">
                <a:solidFill>
                  <a:srgbClr val="FFFF99"/>
                </a:solidFill>
              </a:rPr>
              <a:t>Purpose</a:t>
            </a:r>
          </a:p>
        </p:txBody>
      </p:sp>
      <p:sp>
        <p:nvSpPr>
          <p:cNvPr id="154628" name="Text Box 6"/>
          <p:cNvSpPr txBox="1">
            <a:spLocks noChangeArrowheads="1"/>
          </p:cNvSpPr>
          <p:nvPr/>
        </p:nvSpPr>
        <p:spPr bwMode="auto">
          <a:xfrm>
            <a:off x="0" y="1752600"/>
            <a:ext cx="9144000" cy="457200"/>
          </a:xfrm>
          <a:prstGeom prst="rect">
            <a:avLst/>
          </a:prstGeom>
          <a:solidFill>
            <a:srgbClr val="FFFF99"/>
          </a:solidFill>
          <a:ln w="9525">
            <a:noFill/>
            <a:miter lim="800000"/>
            <a:headEnd/>
            <a:tailEnd/>
          </a:ln>
        </p:spPr>
        <p:txBody>
          <a:bodyPr>
            <a:spAutoFit/>
          </a:bodyPr>
          <a:lstStyle/>
          <a:p>
            <a:pPr marL="165100" indent="-165100"/>
            <a:r>
              <a:rPr lang="en-US">
                <a:solidFill>
                  <a:schemeClr val="tx2"/>
                </a:solidFill>
              </a:rPr>
              <a:t>2. Make sure students understand the purpose of the homework</a:t>
            </a:r>
          </a:p>
        </p:txBody>
      </p:sp>
    </p:spTree>
  </p:cSld>
  <p:clrMapOvr>
    <a:masterClrMapping/>
  </p:clrMapOvr>
  <p:transition/>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showMasterSp="0" show="0">
  <p:cSld>
    <p:bg>
      <p:bgPr>
        <a:solidFill>
          <a:schemeClr val="tx1"/>
        </a:solidFill>
        <a:effectLst/>
      </p:bgPr>
    </p:bg>
    <p:spTree>
      <p:nvGrpSpPr>
        <p:cNvPr id="1" name=""/>
        <p:cNvGrpSpPr/>
        <p:nvPr/>
      </p:nvGrpSpPr>
      <p:grpSpPr>
        <a:xfrm>
          <a:off x="0" y="0"/>
          <a:ext cx="0" cy="0"/>
          <a:chOff x="0" y="0"/>
          <a:chExt cx="0" cy="0"/>
        </a:xfrm>
      </p:grpSpPr>
      <p:sp>
        <p:nvSpPr>
          <p:cNvPr id="155650" name="Text Box 2"/>
          <p:cNvSpPr txBox="1">
            <a:spLocks noChangeArrowheads="1"/>
          </p:cNvSpPr>
          <p:nvPr/>
        </p:nvSpPr>
        <p:spPr bwMode="auto">
          <a:xfrm>
            <a:off x="0" y="0"/>
            <a:ext cx="9144000" cy="457200"/>
          </a:xfrm>
          <a:prstGeom prst="rect">
            <a:avLst/>
          </a:prstGeom>
          <a:noFill/>
          <a:ln w="9525">
            <a:noFill/>
            <a:miter lim="800000"/>
            <a:headEnd/>
            <a:tailEnd/>
          </a:ln>
        </p:spPr>
        <p:txBody>
          <a:bodyPr>
            <a:spAutoFit/>
          </a:bodyPr>
          <a:lstStyle/>
          <a:p>
            <a:pPr algn="ctr"/>
            <a:r>
              <a:rPr lang="en-US">
                <a:solidFill>
                  <a:srgbClr val="FFFF99"/>
                </a:solidFill>
              </a:rPr>
              <a:t>Clear Learning Goals?</a:t>
            </a:r>
          </a:p>
        </p:txBody>
      </p:sp>
      <p:sp>
        <p:nvSpPr>
          <p:cNvPr id="271363" name="Text Box 3"/>
          <p:cNvSpPr txBox="1">
            <a:spLocks noChangeArrowheads="1"/>
          </p:cNvSpPr>
          <p:nvPr/>
        </p:nvSpPr>
        <p:spPr bwMode="auto">
          <a:xfrm>
            <a:off x="0" y="1143000"/>
            <a:ext cx="9144000" cy="1614488"/>
          </a:xfrm>
          <a:prstGeom prst="rect">
            <a:avLst/>
          </a:prstGeom>
          <a:solidFill>
            <a:schemeClr val="tx1"/>
          </a:solidFill>
          <a:ln w="9525">
            <a:solidFill>
              <a:srgbClr val="FFFF99"/>
            </a:solidFill>
            <a:miter lim="800000"/>
            <a:headEnd/>
            <a:tailEnd/>
          </a:ln>
        </p:spPr>
        <p:txBody>
          <a:bodyPr>
            <a:spAutoFit/>
          </a:bodyPr>
          <a:lstStyle/>
          <a:p>
            <a:r>
              <a:rPr lang="en-US" i="1">
                <a:solidFill>
                  <a:srgbClr val="FFFF99"/>
                </a:solidFill>
              </a:rPr>
              <a:t>Read Chapter 5 and </a:t>
            </a:r>
          </a:p>
          <a:p>
            <a:pPr>
              <a:buFontTx/>
              <a:buChar char="•"/>
            </a:pPr>
            <a:r>
              <a:rPr lang="en-US" i="1">
                <a:solidFill>
                  <a:srgbClr val="FFFF99"/>
                </a:solidFill>
              </a:rPr>
              <a:t> identify who said the following quotes </a:t>
            </a:r>
          </a:p>
          <a:p>
            <a:pPr>
              <a:buFontTx/>
              <a:buChar char="•"/>
            </a:pPr>
            <a:r>
              <a:rPr lang="en-US" i="1">
                <a:solidFill>
                  <a:srgbClr val="FFFF99"/>
                </a:solidFill>
              </a:rPr>
              <a:t> find these vocabulary works, circle them, write a definition </a:t>
            </a:r>
          </a:p>
          <a:p>
            <a:pPr>
              <a:buFontTx/>
              <a:buChar char="•"/>
            </a:pPr>
            <a:r>
              <a:rPr lang="en-US" i="1">
                <a:solidFill>
                  <a:srgbClr val="FFFF99"/>
                </a:solidFill>
              </a:rPr>
              <a:t> make a timeline of events</a:t>
            </a:r>
          </a:p>
        </p:txBody>
      </p:sp>
      <p:sp>
        <p:nvSpPr>
          <p:cNvPr id="155652" name="Text Box 4"/>
          <p:cNvSpPr txBox="1">
            <a:spLocks noChangeArrowheads="1"/>
          </p:cNvSpPr>
          <p:nvPr/>
        </p:nvSpPr>
        <p:spPr bwMode="auto">
          <a:xfrm>
            <a:off x="0" y="457200"/>
            <a:ext cx="9144000" cy="366713"/>
          </a:xfrm>
          <a:prstGeom prst="rect">
            <a:avLst/>
          </a:prstGeom>
          <a:solidFill>
            <a:srgbClr val="660066"/>
          </a:solidFill>
          <a:ln w="9525">
            <a:noFill/>
            <a:miter lim="800000"/>
            <a:headEnd/>
            <a:tailEnd/>
          </a:ln>
        </p:spPr>
        <p:txBody>
          <a:bodyPr>
            <a:spAutoFit/>
          </a:bodyPr>
          <a:lstStyle/>
          <a:p>
            <a:pPr algn="ctr"/>
            <a:r>
              <a:rPr lang="en-US">
                <a:solidFill>
                  <a:srgbClr val="FFFF99"/>
                </a:solidFill>
              </a:rPr>
              <a:t>Examples (adaptations) from </a:t>
            </a:r>
            <a:r>
              <a:rPr lang="en-US" u="sng">
                <a:solidFill>
                  <a:srgbClr val="FFFF99"/>
                </a:solidFill>
              </a:rPr>
              <a:t>The Case Against Homework:</a:t>
            </a:r>
          </a:p>
        </p:txBody>
      </p:sp>
      <p:sp>
        <p:nvSpPr>
          <p:cNvPr id="271365" name="Text Box 5"/>
          <p:cNvSpPr txBox="1">
            <a:spLocks noChangeArrowheads="1"/>
          </p:cNvSpPr>
          <p:nvPr/>
        </p:nvSpPr>
        <p:spPr bwMode="auto">
          <a:xfrm>
            <a:off x="0" y="3124200"/>
            <a:ext cx="9144000" cy="376238"/>
          </a:xfrm>
          <a:prstGeom prst="rect">
            <a:avLst/>
          </a:prstGeom>
          <a:solidFill>
            <a:schemeClr val="tx1"/>
          </a:solidFill>
          <a:ln w="9525">
            <a:solidFill>
              <a:srgbClr val="FFFF99"/>
            </a:solidFill>
            <a:miter lim="800000"/>
            <a:headEnd/>
            <a:tailEnd/>
          </a:ln>
        </p:spPr>
        <p:txBody>
          <a:bodyPr>
            <a:spAutoFit/>
          </a:bodyPr>
          <a:lstStyle/>
          <a:p>
            <a:r>
              <a:rPr lang="en-US">
                <a:solidFill>
                  <a:srgbClr val="FFFF99"/>
                </a:solidFill>
              </a:rPr>
              <a:t>Read pages 62-66 in your </a:t>
            </a:r>
            <a:r>
              <a:rPr lang="en-US" i="1">
                <a:solidFill>
                  <a:srgbClr val="FFFF99"/>
                </a:solidFill>
              </a:rPr>
              <a:t>textbook</a:t>
            </a:r>
            <a:r>
              <a:rPr lang="en-US">
                <a:solidFill>
                  <a:srgbClr val="FFFF99"/>
                </a:solidFill>
              </a:rPr>
              <a:t>, and answer the questions at the end.</a:t>
            </a:r>
            <a:endParaRPr lang="en-US" i="1" u="sng">
              <a:solidFill>
                <a:srgbClr val="FFFF99"/>
              </a:solidFill>
            </a:endParaRPr>
          </a:p>
        </p:txBody>
      </p:sp>
      <p:sp>
        <p:nvSpPr>
          <p:cNvPr id="271366" name="Text Box 6"/>
          <p:cNvSpPr txBox="1">
            <a:spLocks noChangeArrowheads="1"/>
          </p:cNvSpPr>
          <p:nvPr/>
        </p:nvSpPr>
        <p:spPr bwMode="auto">
          <a:xfrm>
            <a:off x="0" y="4419600"/>
            <a:ext cx="9144000" cy="925513"/>
          </a:xfrm>
          <a:prstGeom prst="rect">
            <a:avLst/>
          </a:prstGeom>
          <a:solidFill>
            <a:schemeClr val="tx1"/>
          </a:solidFill>
          <a:ln w="9525">
            <a:solidFill>
              <a:srgbClr val="FFFF99"/>
            </a:solidFill>
            <a:miter lim="800000"/>
            <a:headEnd/>
            <a:tailEnd/>
          </a:ln>
        </p:spPr>
        <p:txBody>
          <a:bodyPr>
            <a:spAutoFit/>
          </a:bodyPr>
          <a:lstStyle/>
          <a:p>
            <a:r>
              <a:rPr lang="en-US">
                <a:solidFill>
                  <a:srgbClr val="FFFF99"/>
                </a:solidFill>
              </a:rPr>
              <a:t>On a 12 x 12 piece of plywood, nail one-hundred nails (size shown in diagram) at precise intervals at the same depth. Take six difference colors of embroidery thread and weave it between the nails in geometric pattern.</a:t>
            </a:r>
            <a:endParaRPr lang="en-US" i="1" u="sng">
              <a:solidFill>
                <a:srgbClr val="FFFF99"/>
              </a:solidFill>
            </a:endParaRPr>
          </a:p>
        </p:txBody>
      </p:sp>
      <p:sp>
        <p:nvSpPr>
          <p:cNvPr id="271367" name="Text Box 7"/>
          <p:cNvSpPr txBox="1">
            <a:spLocks noChangeArrowheads="1"/>
          </p:cNvSpPr>
          <p:nvPr/>
        </p:nvSpPr>
        <p:spPr bwMode="auto">
          <a:xfrm>
            <a:off x="0" y="5562600"/>
            <a:ext cx="9144000" cy="376238"/>
          </a:xfrm>
          <a:prstGeom prst="rect">
            <a:avLst/>
          </a:prstGeom>
          <a:solidFill>
            <a:schemeClr val="tx1"/>
          </a:solidFill>
          <a:ln w="9525">
            <a:solidFill>
              <a:srgbClr val="FFFF99"/>
            </a:solidFill>
            <a:miter lim="800000"/>
            <a:headEnd/>
            <a:tailEnd/>
          </a:ln>
        </p:spPr>
        <p:txBody>
          <a:bodyPr>
            <a:spAutoFit/>
          </a:bodyPr>
          <a:lstStyle/>
          <a:p>
            <a:r>
              <a:rPr lang="en-US">
                <a:solidFill>
                  <a:srgbClr val="FFFF99"/>
                </a:solidFill>
              </a:rPr>
              <a:t>Circle all the words on this page that begin with the letter A. Then write them out</a:t>
            </a:r>
            <a:endParaRPr lang="en-US" i="1" u="sng">
              <a:solidFill>
                <a:srgbClr val="FFFF99"/>
              </a:solidFill>
            </a:endParaRPr>
          </a:p>
        </p:txBody>
      </p:sp>
      <p:sp>
        <p:nvSpPr>
          <p:cNvPr id="271368" name="Text Box 8"/>
          <p:cNvSpPr txBox="1">
            <a:spLocks noChangeArrowheads="1"/>
          </p:cNvSpPr>
          <p:nvPr/>
        </p:nvSpPr>
        <p:spPr bwMode="auto">
          <a:xfrm>
            <a:off x="0" y="6172200"/>
            <a:ext cx="9144000" cy="376238"/>
          </a:xfrm>
          <a:prstGeom prst="rect">
            <a:avLst/>
          </a:prstGeom>
          <a:solidFill>
            <a:schemeClr val="tx1"/>
          </a:solidFill>
          <a:ln w="9525">
            <a:solidFill>
              <a:srgbClr val="FFFF99"/>
            </a:solidFill>
            <a:miter lim="800000"/>
            <a:headEnd/>
            <a:tailEnd/>
          </a:ln>
        </p:spPr>
        <p:txBody>
          <a:bodyPr>
            <a:spAutoFit/>
          </a:bodyPr>
          <a:lstStyle/>
          <a:p>
            <a:r>
              <a:rPr lang="en-US">
                <a:solidFill>
                  <a:srgbClr val="FFFF99"/>
                </a:solidFill>
              </a:rPr>
              <a:t>Solve the fifty math problems on page 100.</a:t>
            </a:r>
            <a:endParaRPr lang="en-US" i="1" u="sng">
              <a:solidFill>
                <a:srgbClr val="FFFF99"/>
              </a:solidFill>
            </a:endParaRPr>
          </a:p>
        </p:txBody>
      </p:sp>
      <p:sp>
        <p:nvSpPr>
          <p:cNvPr id="271369" name="Text Box 9"/>
          <p:cNvSpPr txBox="1">
            <a:spLocks noChangeArrowheads="1"/>
          </p:cNvSpPr>
          <p:nvPr/>
        </p:nvSpPr>
        <p:spPr bwMode="auto">
          <a:xfrm>
            <a:off x="0" y="3733800"/>
            <a:ext cx="9144000" cy="376238"/>
          </a:xfrm>
          <a:prstGeom prst="rect">
            <a:avLst/>
          </a:prstGeom>
          <a:solidFill>
            <a:schemeClr val="tx1"/>
          </a:solidFill>
          <a:ln w="9525">
            <a:solidFill>
              <a:srgbClr val="FFFF99"/>
            </a:solidFill>
            <a:miter lim="800000"/>
            <a:headEnd/>
            <a:tailEnd/>
          </a:ln>
        </p:spPr>
        <p:txBody>
          <a:bodyPr>
            <a:spAutoFit/>
          </a:bodyPr>
          <a:lstStyle/>
          <a:p>
            <a:r>
              <a:rPr lang="en-US">
                <a:solidFill>
                  <a:srgbClr val="FFFF99"/>
                </a:solidFill>
              </a:rPr>
              <a:t>Read chapters 6-10 in </a:t>
            </a:r>
            <a:r>
              <a:rPr lang="en-US" u="sng">
                <a:solidFill>
                  <a:srgbClr val="FFFF99"/>
                </a:solidFill>
              </a:rPr>
              <a:t>To Kill a Mockingbird.</a:t>
            </a:r>
            <a:endParaRPr lang="en-US" i="1" u="sng">
              <a:solidFill>
                <a:srgbClr val="FFFF99"/>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71363"/>
                                        </p:tgtEl>
                                        <p:attrNameLst>
                                          <p:attrName>style.visibility</p:attrName>
                                        </p:attrNameLst>
                                      </p:cBhvr>
                                      <p:to>
                                        <p:strVal val="visible"/>
                                      </p:to>
                                    </p:set>
                                    <p:animEffect transition="in" filter="wipe(left)">
                                      <p:cBhvr>
                                        <p:cTn id="7" dur="500"/>
                                        <p:tgtEl>
                                          <p:spTgt spid="27136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71365"/>
                                        </p:tgtEl>
                                        <p:attrNameLst>
                                          <p:attrName>style.visibility</p:attrName>
                                        </p:attrNameLst>
                                      </p:cBhvr>
                                      <p:to>
                                        <p:strVal val="visible"/>
                                      </p:to>
                                    </p:set>
                                    <p:animEffect transition="in" filter="wipe(left)">
                                      <p:cBhvr>
                                        <p:cTn id="12" dur="500"/>
                                        <p:tgtEl>
                                          <p:spTgt spid="27136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71369"/>
                                        </p:tgtEl>
                                        <p:attrNameLst>
                                          <p:attrName>style.visibility</p:attrName>
                                        </p:attrNameLst>
                                      </p:cBhvr>
                                      <p:to>
                                        <p:strVal val="visible"/>
                                      </p:to>
                                    </p:set>
                                    <p:animEffect transition="in" filter="wipe(left)">
                                      <p:cBhvr>
                                        <p:cTn id="17" dur="500"/>
                                        <p:tgtEl>
                                          <p:spTgt spid="27136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71366"/>
                                        </p:tgtEl>
                                        <p:attrNameLst>
                                          <p:attrName>style.visibility</p:attrName>
                                        </p:attrNameLst>
                                      </p:cBhvr>
                                      <p:to>
                                        <p:strVal val="visible"/>
                                      </p:to>
                                    </p:set>
                                    <p:animEffect transition="in" filter="wipe(left)">
                                      <p:cBhvr>
                                        <p:cTn id="22" dur="500"/>
                                        <p:tgtEl>
                                          <p:spTgt spid="27136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71367"/>
                                        </p:tgtEl>
                                        <p:attrNameLst>
                                          <p:attrName>style.visibility</p:attrName>
                                        </p:attrNameLst>
                                      </p:cBhvr>
                                      <p:to>
                                        <p:strVal val="visible"/>
                                      </p:to>
                                    </p:set>
                                    <p:animEffect transition="in" filter="wipe(left)">
                                      <p:cBhvr>
                                        <p:cTn id="27" dur="500"/>
                                        <p:tgtEl>
                                          <p:spTgt spid="27136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71368"/>
                                        </p:tgtEl>
                                        <p:attrNameLst>
                                          <p:attrName>style.visibility</p:attrName>
                                        </p:attrNameLst>
                                      </p:cBhvr>
                                      <p:to>
                                        <p:strVal val="visible"/>
                                      </p:to>
                                    </p:set>
                                    <p:animEffect transition="in" filter="wipe(left)">
                                      <p:cBhvr>
                                        <p:cTn id="32" dur="500"/>
                                        <p:tgtEl>
                                          <p:spTgt spid="2713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1363" grpId="0" animBg="1"/>
      <p:bldP spid="271365" grpId="0" animBg="1"/>
      <p:bldP spid="271366" grpId="0" animBg="1"/>
      <p:bldP spid="271367" grpId="0" animBg="1"/>
      <p:bldP spid="271368" grpId="0" animBg="1"/>
      <p:bldP spid="271369" grpId="0" animBg="1"/>
    </p:bldLst>
  </p:timing>
</p:sld>
</file>

<file path=ppt/slides/slide156.xml><?xml version="1.0" encoding="utf-8"?>
<p:sld xmlns:a="http://schemas.openxmlformats.org/drawingml/2006/main" xmlns:r="http://schemas.openxmlformats.org/officeDocument/2006/relationships" xmlns:p="http://schemas.openxmlformats.org/presentationml/2006/main" showMasterSp="0" show="0">
  <p:cSld>
    <p:bg>
      <p:bgPr>
        <a:solidFill>
          <a:schemeClr val="tx1"/>
        </a:solidFill>
        <a:effectLst/>
      </p:bgPr>
    </p:bg>
    <p:spTree>
      <p:nvGrpSpPr>
        <p:cNvPr id="1" name=""/>
        <p:cNvGrpSpPr/>
        <p:nvPr/>
      </p:nvGrpSpPr>
      <p:grpSpPr>
        <a:xfrm>
          <a:off x="0" y="0"/>
          <a:ext cx="0" cy="0"/>
          <a:chOff x="0" y="0"/>
          <a:chExt cx="0" cy="0"/>
        </a:xfrm>
      </p:grpSpPr>
      <p:sp>
        <p:nvSpPr>
          <p:cNvPr id="156674" name="Text Box 2"/>
          <p:cNvSpPr txBox="1">
            <a:spLocks noChangeArrowheads="1"/>
          </p:cNvSpPr>
          <p:nvPr/>
        </p:nvSpPr>
        <p:spPr bwMode="auto">
          <a:xfrm>
            <a:off x="0" y="0"/>
            <a:ext cx="8077200" cy="1006475"/>
          </a:xfrm>
          <a:prstGeom prst="rect">
            <a:avLst/>
          </a:prstGeom>
          <a:solidFill>
            <a:srgbClr val="FFFF00"/>
          </a:solidFill>
          <a:ln w="9525">
            <a:noFill/>
            <a:miter lim="800000"/>
            <a:headEnd/>
            <a:tailEnd/>
          </a:ln>
        </p:spPr>
        <p:txBody>
          <a:bodyPr>
            <a:spAutoFit/>
          </a:bodyPr>
          <a:lstStyle/>
          <a:p>
            <a:r>
              <a:rPr lang="en-US" sz="6000">
                <a:latin typeface="Monotype Corsiva" pitchFamily="66" charset="0"/>
              </a:rPr>
              <a:t>Assignment Notebook</a:t>
            </a:r>
          </a:p>
        </p:txBody>
      </p:sp>
      <p:graphicFrame>
        <p:nvGraphicFramePr>
          <p:cNvPr id="350211" name="Group 3"/>
          <p:cNvGraphicFramePr>
            <a:graphicFrameLocks noGrp="1"/>
          </p:cNvGraphicFramePr>
          <p:nvPr/>
        </p:nvGraphicFramePr>
        <p:xfrm>
          <a:off x="0" y="1066800"/>
          <a:ext cx="8382000" cy="4816475"/>
        </p:xfrm>
        <a:graphic>
          <a:graphicData uri="http://schemas.openxmlformats.org/drawingml/2006/table">
            <a:tbl>
              <a:tblPr/>
              <a:tblGrid>
                <a:gridCol w="1746250"/>
                <a:gridCol w="6635750"/>
              </a:tblGrid>
              <a:tr h="1016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rPr>
                        <a:t>Language Arts</a:t>
                      </a:r>
                    </a:p>
                  </a:txBody>
                  <a:tcPr horzOverflow="overflow">
                    <a:lnL cap="flat">
                      <a:noFill/>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80000"/>
                        </a:lnSpc>
                        <a:spcBef>
                          <a:spcPct val="50000"/>
                        </a:spcBef>
                        <a:spcAft>
                          <a:spcPct val="0"/>
                        </a:spcAft>
                        <a:buClrTx/>
                        <a:buSzTx/>
                        <a:buFontTx/>
                        <a:buNone/>
                        <a:tabLst/>
                      </a:pPr>
                      <a:r>
                        <a:rPr kumimoji="0" lang="en-US" sz="1300" b="1" i="0" u="none" strike="noStrike" cap="none" normalizeH="0" baseline="0" smtClean="0">
                          <a:ln>
                            <a:noFill/>
                          </a:ln>
                          <a:solidFill>
                            <a:schemeClr val="tx1"/>
                          </a:solidFill>
                          <a:effectLst/>
                          <a:latin typeface="Times New Roman" pitchFamily="18" charset="0"/>
                        </a:rPr>
                        <a:t>Assignment: </a:t>
                      </a:r>
                    </a:p>
                    <a:p>
                      <a:pPr marL="0" marR="0" lvl="0" indent="0" algn="l" defTabSz="914400" rtl="0" eaLnBrk="1" fontAlgn="base" latinLnBrk="0" hangingPunct="1">
                        <a:lnSpc>
                          <a:spcPct val="80000"/>
                        </a:lnSpc>
                        <a:spcBef>
                          <a:spcPct val="50000"/>
                        </a:spcBef>
                        <a:spcAft>
                          <a:spcPct val="0"/>
                        </a:spcAft>
                        <a:buClrTx/>
                        <a:buSzTx/>
                        <a:buFontTx/>
                        <a:buNone/>
                        <a:tabLst/>
                      </a:pPr>
                      <a:r>
                        <a:rPr kumimoji="0" lang="en-US" sz="1300" b="1" i="0" u="none" strike="noStrike" cap="none" normalizeH="0" baseline="0" smtClean="0">
                          <a:ln>
                            <a:noFill/>
                          </a:ln>
                          <a:solidFill>
                            <a:schemeClr val="tx1"/>
                          </a:solidFill>
                          <a:effectLst/>
                          <a:latin typeface="Times New Roman" pitchFamily="18" charset="0"/>
                        </a:rPr>
                        <a:t>Due:</a:t>
                      </a:r>
                    </a:p>
                    <a:p>
                      <a:pPr marL="0" marR="0" lvl="0" indent="0" algn="l" defTabSz="914400" rtl="0" eaLnBrk="1" fontAlgn="base" latinLnBrk="0" hangingPunct="1">
                        <a:lnSpc>
                          <a:spcPct val="80000"/>
                        </a:lnSpc>
                        <a:spcBef>
                          <a:spcPct val="50000"/>
                        </a:spcBef>
                        <a:spcAft>
                          <a:spcPct val="0"/>
                        </a:spcAft>
                        <a:buClrTx/>
                        <a:buSzTx/>
                        <a:buFontTx/>
                        <a:buNone/>
                        <a:tabLst/>
                      </a:pPr>
                      <a:r>
                        <a:rPr kumimoji="0" lang="en-US" sz="1300" b="1" i="0" u="none" strike="noStrike" cap="none" normalizeH="0" baseline="0" smtClean="0">
                          <a:ln>
                            <a:noFill/>
                          </a:ln>
                          <a:solidFill>
                            <a:schemeClr val="tx1"/>
                          </a:solidFill>
                          <a:effectLst/>
                          <a:latin typeface="Times New Roman" pitchFamily="18" charset="0"/>
                        </a:rPr>
                        <a:t>Learning Goal: As a result of doing this assignment, I should:</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cap="flat">
                      <a:noFill/>
                    </a:lnR>
                    <a:lnT cap="flat">
                      <a:noFill/>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1016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rPr>
                        <a:t>Math</a:t>
                      </a:r>
                    </a:p>
                  </a:txBody>
                  <a:tcPr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80000"/>
                        </a:lnSpc>
                        <a:spcBef>
                          <a:spcPct val="50000"/>
                        </a:spcBef>
                        <a:spcAft>
                          <a:spcPct val="0"/>
                        </a:spcAft>
                        <a:buClrTx/>
                        <a:buSzTx/>
                        <a:buFontTx/>
                        <a:buNone/>
                        <a:tabLst/>
                      </a:pPr>
                      <a:r>
                        <a:rPr kumimoji="0" lang="en-US" sz="1300" b="1" i="0" u="none" strike="noStrike" cap="none" normalizeH="0" baseline="0" smtClean="0">
                          <a:ln>
                            <a:noFill/>
                          </a:ln>
                          <a:solidFill>
                            <a:schemeClr val="tx1"/>
                          </a:solidFill>
                          <a:effectLst/>
                          <a:latin typeface="Times New Roman" pitchFamily="18" charset="0"/>
                        </a:rPr>
                        <a:t>Assignment: </a:t>
                      </a:r>
                    </a:p>
                    <a:p>
                      <a:pPr marL="0" marR="0" lvl="0" indent="0" algn="l" defTabSz="914400" rtl="0" eaLnBrk="1" fontAlgn="base" latinLnBrk="0" hangingPunct="1">
                        <a:lnSpc>
                          <a:spcPct val="80000"/>
                        </a:lnSpc>
                        <a:spcBef>
                          <a:spcPct val="50000"/>
                        </a:spcBef>
                        <a:spcAft>
                          <a:spcPct val="0"/>
                        </a:spcAft>
                        <a:buClrTx/>
                        <a:buSzTx/>
                        <a:buFontTx/>
                        <a:buNone/>
                        <a:tabLst/>
                      </a:pPr>
                      <a:r>
                        <a:rPr kumimoji="0" lang="en-US" sz="1300" b="1" i="0" u="none" strike="noStrike" cap="none" normalizeH="0" baseline="0" smtClean="0">
                          <a:ln>
                            <a:noFill/>
                          </a:ln>
                          <a:solidFill>
                            <a:schemeClr val="tx1"/>
                          </a:solidFill>
                          <a:effectLst/>
                          <a:latin typeface="Times New Roman" pitchFamily="18" charset="0"/>
                        </a:rPr>
                        <a:t>Due:</a:t>
                      </a:r>
                    </a:p>
                    <a:p>
                      <a:pPr marL="0" marR="0" lvl="0" indent="0" algn="l" defTabSz="914400" rtl="0" eaLnBrk="1" fontAlgn="base" latinLnBrk="0" hangingPunct="1">
                        <a:lnSpc>
                          <a:spcPct val="80000"/>
                        </a:lnSpc>
                        <a:spcBef>
                          <a:spcPct val="50000"/>
                        </a:spcBef>
                        <a:spcAft>
                          <a:spcPct val="0"/>
                        </a:spcAft>
                        <a:buClrTx/>
                        <a:buSzTx/>
                        <a:buFontTx/>
                        <a:buNone/>
                        <a:tabLst/>
                      </a:pPr>
                      <a:r>
                        <a:rPr kumimoji="0" lang="en-US" sz="1300" b="1" i="0" u="none" strike="noStrike" cap="none" normalizeH="0" baseline="0" smtClean="0">
                          <a:ln>
                            <a:noFill/>
                          </a:ln>
                          <a:solidFill>
                            <a:schemeClr val="tx1"/>
                          </a:solidFill>
                          <a:effectLst/>
                          <a:latin typeface="Times New Roman" pitchFamily="18" charset="0"/>
                        </a:rPr>
                        <a:t>Learning Goal: As a result of doing this assignment, I should:</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1016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rPr>
                        <a:t>Science</a:t>
                      </a:r>
                    </a:p>
                  </a:txBody>
                  <a:tcPr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80000"/>
                        </a:lnSpc>
                        <a:spcBef>
                          <a:spcPct val="50000"/>
                        </a:spcBef>
                        <a:spcAft>
                          <a:spcPct val="0"/>
                        </a:spcAft>
                        <a:buClrTx/>
                        <a:buSzTx/>
                        <a:buFontTx/>
                        <a:buNone/>
                        <a:tabLst/>
                      </a:pPr>
                      <a:r>
                        <a:rPr kumimoji="0" lang="en-US" sz="1300" b="1" i="0" u="none" strike="noStrike" cap="none" normalizeH="0" baseline="0" smtClean="0">
                          <a:ln>
                            <a:noFill/>
                          </a:ln>
                          <a:solidFill>
                            <a:schemeClr val="tx1"/>
                          </a:solidFill>
                          <a:effectLst/>
                          <a:latin typeface="Times New Roman" pitchFamily="18" charset="0"/>
                        </a:rPr>
                        <a:t>Assignment: </a:t>
                      </a:r>
                    </a:p>
                    <a:p>
                      <a:pPr marL="0" marR="0" lvl="0" indent="0" algn="l" defTabSz="914400" rtl="0" eaLnBrk="1" fontAlgn="base" latinLnBrk="0" hangingPunct="1">
                        <a:lnSpc>
                          <a:spcPct val="80000"/>
                        </a:lnSpc>
                        <a:spcBef>
                          <a:spcPct val="50000"/>
                        </a:spcBef>
                        <a:spcAft>
                          <a:spcPct val="0"/>
                        </a:spcAft>
                        <a:buClrTx/>
                        <a:buSzTx/>
                        <a:buFontTx/>
                        <a:buNone/>
                        <a:tabLst/>
                      </a:pPr>
                      <a:r>
                        <a:rPr kumimoji="0" lang="en-US" sz="1300" b="1" i="0" u="none" strike="noStrike" cap="none" normalizeH="0" baseline="0" smtClean="0">
                          <a:ln>
                            <a:noFill/>
                          </a:ln>
                          <a:solidFill>
                            <a:schemeClr val="tx1"/>
                          </a:solidFill>
                          <a:effectLst/>
                          <a:latin typeface="Times New Roman" pitchFamily="18" charset="0"/>
                        </a:rPr>
                        <a:t>Due:</a:t>
                      </a:r>
                    </a:p>
                    <a:p>
                      <a:pPr marL="0" marR="0" lvl="0" indent="0" algn="l" defTabSz="914400" rtl="0" eaLnBrk="1" fontAlgn="base" latinLnBrk="0" hangingPunct="1">
                        <a:lnSpc>
                          <a:spcPct val="80000"/>
                        </a:lnSpc>
                        <a:spcBef>
                          <a:spcPct val="50000"/>
                        </a:spcBef>
                        <a:spcAft>
                          <a:spcPct val="0"/>
                        </a:spcAft>
                        <a:buClrTx/>
                        <a:buSzTx/>
                        <a:buFontTx/>
                        <a:buNone/>
                        <a:tabLst/>
                      </a:pPr>
                      <a:r>
                        <a:rPr kumimoji="0" lang="en-US" sz="1300" b="1" i="0" u="none" strike="noStrike" cap="none" normalizeH="0" baseline="0" smtClean="0">
                          <a:ln>
                            <a:noFill/>
                          </a:ln>
                          <a:solidFill>
                            <a:schemeClr val="tx1"/>
                          </a:solidFill>
                          <a:effectLst/>
                          <a:latin typeface="Times New Roman" pitchFamily="18" charset="0"/>
                        </a:rPr>
                        <a:t>Learning Goal: As a result of doing this assignment, I should:</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1016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rPr>
                        <a:t>Social Studies</a:t>
                      </a:r>
                    </a:p>
                  </a:txBody>
                  <a:tcPr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cap="flat">
                      <a:noFill/>
                    </a:lnB>
                    <a:lnTlToBr>
                      <a:noFill/>
                    </a:lnTlToBr>
                    <a:lnBlToTr>
                      <a:noFill/>
                    </a:lnBlToTr>
                    <a:solidFill>
                      <a:srgbClr val="FFFF00"/>
                    </a:solidFill>
                  </a:tcPr>
                </a:tc>
                <a:tc>
                  <a:txBody>
                    <a:bodyPr/>
                    <a:lstStyle/>
                    <a:p>
                      <a:pPr marL="0" marR="0" lvl="0" indent="0" algn="l" defTabSz="914400" rtl="0" eaLnBrk="1" fontAlgn="base" latinLnBrk="0" hangingPunct="1">
                        <a:lnSpc>
                          <a:spcPct val="80000"/>
                        </a:lnSpc>
                        <a:spcBef>
                          <a:spcPct val="50000"/>
                        </a:spcBef>
                        <a:spcAft>
                          <a:spcPct val="0"/>
                        </a:spcAft>
                        <a:buClrTx/>
                        <a:buSzTx/>
                        <a:buFontTx/>
                        <a:buNone/>
                        <a:tabLst/>
                      </a:pPr>
                      <a:r>
                        <a:rPr kumimoji="0" lang="en-US" sz="1300" b="1" i="0" u="none" strike="noStrike" cap="none" normalizeH="0" baseline="0" smtClean="0">
                          <a:ln>
                            <a:noFill/>
                          </a:ln>
                          <a:solidFill>
                            <a:schemeClr val="tx1"/>
                          </a:solidFill>
                          <a:effectLst/>
                          <a:latin typeface="Times New Roman" pitchFamily="18" charset="0"/>
                        </a:rPr>
                        <a:t>Assignment: </a:t>
                      </a:r>
                    </a:p>
                    <a:p>
                      <a:pPr marL="0" marR="0" lvl="0" indent="0" algn="l" defTabSz="914400" rtl="0" eaLnBrk="1" fontAlgn="base" latinLnBrk="0" hangingPunct="1">
                        <a:lnSpc>
                          <a:spcPct val="80000"/>
                        </a:lnSpc>
                        <a:spcBef>
                          <a:spcPct val="50000"/>
                        </a:spcBef>
                        <a:spcAft>
                          <a:spcPct val="0"/>
                        </a:spcAft>
                        <a:buClrTx/>
                        <a:buSzTx/>
                        <a:buFontTx/>
                        <a:buNone/>
                        <a:tabLst/>
                      </a:pPr>
                      <a:r>
                        <a:rPr kumimoji="0" lang="en-US" sz="1300" b="1" i="0" u="none" strike="noStrike" cap="none" normalizeH="0" baseline="0" smtClean="0">
                          <a:ln>
                            <a:noFill/>
                          </a:ln>
                          <a:solidFill>
                            <a:schemeClr val="tx1"/>
                          </a:solidFill>
                          <a:effectLst/>
                          <a:latin typeface="Times New Roman" pitchFamily="18" charset="0"/>
                        </a:rPr>
                        <a:t>Due:</a:t>
                      </a:r>
                    </a:p>
                    <a:p>
                      <a:pPr marL="0" marR="0" lvl="0" indent="0" algn="l" defTabSz="914400" rtl="0" eaLnBrk="1" fontAlgn="base" latinLnBrk="0" hangingPunct="1">
                        <a:lnSpc>
                          <a:spcPct val="80000"/>
                        </a:lnSpc>
                        <a:spcBef>
                          <a:spcPct val="50000"/>
                        </a:spcBef>
                        <a:spcAft>
                          <a:spcPct val="0"/>
                        </a:spcAft>
                        <a:buClrTx/>
                        <a:buSzTx/>
                        <a:buFontTx/>
                        <a:buNone/>
                        <a:tabLst/>
                      </a:pPr>
                      <a:r>
                        <a:rPr kumimoji="0" lang="en-US" sz="1300" b="1" i="0" u="none" strike="noStrike" cap="none" normalizeH="0" baseline="0" smtClean="0">
                          <a:ln>
                            <a:noFill/>
                          </a:ln>
                          <a:solidFill>
                            <a:schemeClr val="tx1"/>
                          </a:solidFill>
                          <a:effectLst/>
                          <a:latin typeface="Times New Roman" pitchFamily="18" charset="0"/>
                        </a:rPr>
                        <a:t>Learning Goal: As a result of doing this assignment, I should:</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cap="flat">
                      <a:noFill/>
                    </a:lnB>
                    <a:lnTlToBr>
                      <a:noFill/>
                    </a:lnTlToBr>
                    <a:lnBlToTr>
                      <a:noFill/>
                    </a:lnBlToTr>
                    <a:solidFill>
                      <a:srgbClr val="FFFF00"/>
                    </a:solidFill>
                  </a:tcPr>
                </a:tc>
              </a:tr>
            </a:tbl>
          </a:graphicData>
        </a:graphic>
      </p:graphicFrame>
      <p:sp>
        <p:nvSpPr>
          <p:cNvPr id="350236" name="Text Box 28"/>
          <p:cNvSpPr txBox="1">
            <a:spLocks noChangeArrowheads="1"/>
          </p:cNvSpPr>
          <p:nvPr/>
        </p:nvSpPr>
        <p:spPr bwMode="auto">
          <a:xfrm>
            <a:off x="0" y="1143000"/>
            <a:ext cx="9144000" cy="4405313"/>
          </a:xfrm>
          <a:prstGeom prst="rect">
            <a:avLst/>
          </a:prstGeom>
          <a:solidFill>
            <a:srgbClr val="FFFF00"/>
          </a:solidFill>
          <a:ln w="38100">
            <a:solidFill>
              <a:schemeClr val="tx1"/>
            </a:solidFill>
            <a:miter lim="800000"/>
            <a:headEnd/>
            <a:tailEnd/>
          </a:ln>
        </p:spPr>
        <p:txBody>
          <a:bodyPr>
            <a:spAutoFit/>
          </a:bodyPr>
          <a:lstStyle/>
          <a:p>
            <a:r>
              <a:rPr lang="en-US" sz="2800" b="1">
                <a:latin typeface="Times New Roman" pitchFamily="18" charset="0"/>
              </a:rPr>
              <a:t>Assignment: </a:t>
            </a:r>
          </a:p>
          <a:p>
            <a:r>
              <a:rPr lang="en-US" sz="2800" b="1">
                <a:latin typeface="Times New Roman" pitchFamily="18" charset="0"/>
              </a:rPr>
              <a:t>Due:</a:t>
            </a:r>
          </a:p>
          <a:p>
            <a:r>
              <a:rPr lang="en-US" sz="2800" b="1">
                <a:latin typeface="Times New Roman" pitchFamily="18" charset="0"/>
              </a:rPr>
              <a:t>Learning Goal: </a:t>
            </a:r>
            <a:r>
              <a:rPr lang="en-US" b="1">
                <a:latin typeface="Times New Roman" pitchFamily="18" charset="0"/>
              </a:rPr>
              <a:t>As a result of doing this assignment, I should </a:t>
            </a:r>
          </a:p>
          <a:p>
            <a:r>
              <a:rPr lang="en-US" sz="2800" b="1" i="1">
                <a:latin typeface="Times New Roman" pitchFamily="18" charset="0"/>
              </a:rPr>
              <a:t>Know more about..? Understand better..? Be more skilled..?</a:t>
            </a:r>
          </a:p>
          <a:p>
            <a:endParaRPr lang="en-US" sz="2800" b="1" i="1">
              <a:latin typeface="Times New Roman" pitchFamily="18" charset="0"/>
            </a:endParaRPr>
          </a:p>
          <a:p>
            <a:endParaRPr lang="en-US" sz="2800" b="1" i="1">
              <a:latin typeface="Times New Roman" pitchFamily="18" charset="0"/>
            </a:endParaRPr>
          </a:p>
          <a:p>
            <a:endParaRPr lang="en-US" sz="2800" b="1" i="1">
              <a:latin typeface="Times New Roman" pitchFamily="18" charset="0"/>
            </a:endParaRPr>
          </a:p>
        </p:txBody>
      </p:sp>
      <p:sp>
        <p:nvSpPr>
          <p:cNvPr id="350238" name="Text Box 30"/>
          <p:cNvSpPr txBox="1">
            <a:spLocks noChangeArrowheads="1"/>
          </p:cNvSpPr>
          <p:nvPr/>
        </p:nvSpPr>
        <p:spPr bwMode="auto">
          <a:xfrm>
            <a:off x="0" y="1143000"/>
            <a:ext cx="9144000" cy="4494213"/>
          </a:xfrm>
          <a:prstGeom prst="rect">
            <a:avLst/>
          </a:prstGeom>
          <a:solidFill>
            <a:srgbClr val="FFFF00"/>
          </a:solidFill>
          <a:ln w="9525">
            <a:solidFill>
              <a:srgbClr val="FF0000"/>
            </a:solidFill>
            <a:miter lim="800000"/>
            <a:headEnd/>
            <a:tailEnd/>
          </a:ln>
        </p:spPr>
        <p:txBody>
          <a:bodyPr>
            <a:spAutoFit/>
          </a:bodyPr>
          <a:lstStyle/>
          <a:p>
            <a:r>
              <a:rPr lang="en-US" sz="3600" b="1">
                <a:latin typeface="Times New Roman" pitchFamily="18" charset="0"/>
              </a:rPr>
              <a:t>Assignment: </a:t>
            </a:r>
          </a:p>
          <a:p>
            <a:r>
              <a:rPr lang="en-US" b="1">
                <a:solidFill>
                  <a:schemeClr val="accent2"/>
                </a:solidFill>
                <a:latin typeface="Comic Sans MS" pitchFamily="66" charset="0"/>
              </a:rPr>
              <a:t>Even numbered problems on page 101</a:t>
            </a:r>
          </a:p>
          <a:p>
            <a:r>
              <a:rPr lang="en-US" sz="3600" b="1">
                <a:latin typeface="Times New Roman" pitchFamily="18" charset="0"/>
              </a:rPr>
              <a:t>Due: </a:t>
            </a:r>
            <a:r>
              <a:rPr lang="en-US" b="1">
                <a:solidFill>
                  <a:schemeClr val="accent2"/>
                </a:solidFill>
                <a:latin typeface="Comic Sans MS" pitchFamily="66" charset="0"/>
              </a:rPr>
              <a:t>Tomorrow Thursday</a:t>
            </a:r>
            <a:endParaRPr lang="en-US" sz="3600" b="1">
              <a:solidFill>
                <a:schemeClr val="accent2"/>
              </a:solidFill>
              <a:latin typeface="Times New Roman" pitchFamily="18" charset="0"/>
            </a:endParaRPr>
          </a:p>
          <a:p>
            <a:endParaRPr lang="en-US" sz="3600" b="1" i="1">
              <a:solidFill>
                <a:schemeClr val="accent2"/>
              </a:solidFill>
              <a:latin typeface="Times New Roman" pitchFamily="18" charset="0"/>
            </a:endParaRPr>
          </a:p>
          <a:p>
            <a:endParaRPr lang="en-US" sz="3600" b="1" i="1">
              <a:solidFill>
                <a:schemeClr val="accent2"/>
              </a:solidFill>
              <a:latin typeface="Times New Roman" pitchFamily="18" charset="0"/>
            </a:endParaRPr>
          </a:p>
          <a:p>
            <a:endParaRPr lang="en-US" sz="3600" b="1" i="1">
              <a:solidFill>
                <a:schemeClr val="accent2"/>
              </a:solidFill>
              <a:latin typeface="Times New Roman" pitchFamily="18" charset="0"/>
            </a:endParaRPr>
          </a:p>
        </p:txBody>
      </p:sp>
      <p:sp>
        <p:nvSpPr>
          <p:cNvPr id="350239" name="Text Box 31"/>
          <p:cNvSpPr txBox="1">
            <a:spLocks noChangeArrowheads="1"/>
          </p:cNvSpPr>
          <p:nvPr/>
        </p:nvSpPr>
        <p:spPr bwMode="auto">
          <a:xfrm>
            <a:off x="0" y="1219200"/>
            <a:ext cx="9144000" cy="5229225"/>
          </a:xfrm>
          <a:prstGeom prst="rect">
            <a:avLst/>
          </a:prstGeom>
          <a:solidFill>
            <a:srgbClr val="FFFF00"/>
          </a:solidFill>
          <a:ln w="9525">
            <a:solidFill>
              <a:srgbClr val="FF0000"/>
            </a:solidFill>
            <a:miter lim="800000"/>
            <a:headEnd/>
            <a:tailEnd/>
          </a:ln>
        </p:spPr>
        <p:txBody>
          <a:bodyPr>
            <a:spAutoFit/>
          </a:bodyPr>
          <a:lstStyle/>
          <a:p>
            <a:r>
              <a:rPr lang="en-US" sz="2800" b="1">
                <a:latin typeface="Times New Roman" pitchFamily="18" charset="0"/>
              </a:rPr>
              <a:t>Assignment</a:t>
            </a:r>
            <a:r>
              <a:rPr lang="en-US" sz="3600" b="1">
                <a:latin typeface="Times New Roman" pitchFamily="18" charset="0"/>
              </a:rPr>
              <a:t>: </a:t>
            </a:r>
          </a:p>
          <a:p>
            <a:r>
              <a:rPr lang="en-US" sz="2800">
                <a:solidFill>
                  <a:schemeClr val="accent2"/>
                </a:solidFill>
                <a:latin typeface="Comic Sans MS" pitchFamily="66" charset="0"/>
              </a:rPr>
              <a:t>Even numbered problems on page 101</a:t>
            </a:r>
          </a:p>
          <a:p>
            <a:r>
              <a:rPr lang="en-US" sz="3200" b="1">
                <a:latin typeface="Times New Roman" pitchFamily="18" charset="0"/>
              </a:rPr>
              <a:t>Due:</a:t>
            </a:r>
            <a:r>
              <a:rPr lang="en-US" sz="3600" b="1">
                <a:latin typeface="Times New Roman" pitchFamily="18" charset="0"/>
              </a:rPr>
              <a:t> </a:t>
            </a:r>
            <a:r>
              <a:rPr lang="en-US" sz="2800">
                <a:solidFill>
                  <a:schemeClr val="accent2"/>
                </a:solidFill>
                <a:latin typeface="Comic Sans MS" pitchFamily="66" charset="0"/>
              </a:rPr>
              <a:t>Tomorrow Thursday</a:t>
            </a:r>
            <a:endParaRPr lang="en-US" sz="2800">
              <a:solidFill>
                <a:schemeClr val="accent2"/>
              </a:solidFill>
              <a:latin typeface="Times New Roman" pitchFamily="18" charset="0"/>
            </a:endParaRPr>
          </a:p>
          <a:p>
            <a:r>
              <a:rPr lang="en-US" sz="2800" b="1">
                <a:latin typeface="Times New Roman" pitchFamily="18" charset="0"/>
              </a:rPr>
              <a:t>Learning Goal: </a:t>
            </a:r>
            <a:r>
              <a:rPr lang="en-US" b="1">
                <a:latin typeface="Times New Roman" pitchFamily="18" charset="0"/>
              </a:rPr>
              <a:t>As a result of doing this assignment, I should:</a:t>
            </a:r>
          </a:p>
          <a:p>
            <a:r>
              <a:rPr lang="en-US" sz="2800">
                <a:solidFill>
                  <a:schemeClr val="accent2"/>
                </a:solidFill>
                <a:latin typeface="Comic Sans MS" pitchFamily="66" charset="0"/>
              </a:rPr>
              <a:t>Be more skilled at finding the area of a parallelogram</a:t>
            </a:r>
          </a:p>
          <a:p>
            <a:endParaRPr lang="en-US" sz="2800">
              <a:solidFill>
                <a:schemeClr val="accent2"/>
              </a:solidFill>
              <a:latin typeface="Comic Sans MS" pitchFamily="66" charset="0"/>
            </a:endParaRPr>
          </a:p>
          <a:p>
            <a:endParaRPr lang="en-US" sz="2800">
              <a:solidFill>
                <a:schemeClr val="accent2"/>
              </a:solidFill>
              <a:latin typeface="Comic Sans MS" pitchFamily="66" charset="0"/>
            </a:endParaRPr>
          </a:p>
          <a:p>
            <a:endParaRPr lang="en-US" b="1">
              <a:solidFill>
                <a:schemeClr val="accent2"/>
              </a:solidFill>
              <a:latin typeface="Comic Sans MS" pitchFamily="66"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50236"/>
                                        </p:tgtEl>
                                        <p:attrNameLst>
                                          <p:attrName>style.visibility</p:attrName>
                                        </p:attrNameLst>
                                      </p:cBhvr>
                                      <p:to>
                                        <p:strVal val="visible"/>
                                      </p:to>
                                    </p:set>
                                    <p:anim calcmode="lin" valueType="num">
                                      <p:cBhvr>
                                        <p:cTn id="7" dur="500" fill="hold"/>
                                        <p:tgtEl>
                                          <p:spTgt spid="350236"/>
                                        </p:tgtEl>
                                        <p:attrNameLst>
                                          <p:attrName>ppt_w</p:attrName>
                                        </p:attrNameLst>
                                      </p:cBhvr>
                                      <p:tavLst>
                                        <p:tav tm="0">
                                          <p:val>
                                            <p:fltVal val="0"/>
                                          </p:val>
                                        </p:tav>
                                        <p:tav tm="100000">
                                          <p:val>
                                            <p:strVal val="#ppt_w"/>
                                          </p:val>
                                        </p:tav>
                                      </p:tavLst>
                                    </p:anim>
                                    <p:anim calcmode="lin" valueType="num">
                                      <p:cBhvr>
                                        <p:cTn id="8" dur="500" fill="hold"/>
                                        <p:tgtEl>
                                          <p:spTgt spid="350236"/>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350238"/>
                                        </p:tgtEl>
                                        <p:attrNameLst>
                                          <p:attrName>style.visibility</p:attrName>
                                        </p:attrNameLst>
                                      </p:cBhvr>
                                      <p:to>
                                        <p:strVal val="visible"/>
                                      </p:to>
                                    </p:set>
                                    <p:anim calcmode="lin" valueType="num">
                                      <p:cBhvr>
                                        <p:cTn id="13" dur="500" fill="hold"/>
                                        <p:tgtEl>
                                          <p:spTgt spid="350238"/>
                                        </p:tgtEl>
                                        <p:attrNameLst>
                                          <p:attrName>ppt_w</p:attrName>
                                        </p:attrNameLst>
                                      </p:cBhvr>
                                      <p:tavLst>
                                        <p:tav tm="0">
                                          <p:val>
                                            <p:fltVal val="0"/>
                                          </p:val>
                                        </p:tav>
                                        <p:tav tm="100000">
                                          <p:val>
                                            <p:strVal val="#ppt_w"/>
                                          </p:val>
                                        </p:tav>
                                      </p:tavLst>
                                    </p:anim>
                                    <p:anim calcmode="lin" valueType="num">
                                      <p:cBhvr>
                                        <p:cTn id="14" dur="500" fill="hold"/>
                                        <p:tgtEl>
                                          <p:spTgt spid="350238"/>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350239"/>
                                        </p:tgtEl>
                                        <p:attrNameLst>
                                          <p:attrName>style.visibility</p:attrName>
                                        </p:attrNameLst>
                                      </p:cBhvr>
                                      <p:to>
                                        <p:strVal val="visible"/>
                                      </p:to>
                                    </p:set>
                                    <p:anim calcmode="lin" valueType="num">
                                      <p:cBhvr>
                                        <p:cTn id="19" dur="500" fill="hold"/>
                                        <p:tgtEl>
                                          <p:spTgt spid="350239"/>
                                        </p:tgtEl>
                                        <p:attrNameLst>
                                          <p:attrName>ppt_w</p:attrName>
                                        </p:attrNameLst>
                                      </p:cBhvr>
                                      <p:tavLst>
                                        <p:tav tm="0">
                                          <p:val>
                                            <p:fltVal val="0"/>
                                          </p:val>
                                        </p:tav>
                                        <p:tav tm="100000">
                                          <p:val>
                                            <p:strVal val="#ppt_w"/>
                                          </p:val>
                                        </p:tav>
                                      </p:tavLst>
                                    </p:anim>
                                    <p:anim calcmode="lin" valueType="num">
                                      <p:cBhvr>
                                        <p:cTn id="20" dur="500" fill="hold"/>
                                        <p:tgtEl>
                                          <p:spTgt spid="35023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0236" grpId="0" animBg="1" autoUpdateAnimBg="0"/>
      <p:bldP spid="350238" grpId="0" animBg="1" autoUpdateAnimBg="0"/>
      <p:bldP spid="350239" grpId="0" animBg="1" autoUpdateAnimBg="0"/>
    </p:bldLst>
  </p:timing>
</p:sld>
</file>

<file path=ppt/slides/slide157.xml><?xml version="1.0" encoding="utf-8"?>
<p:sld xmlns:a="http://schemas.openxmlformats.org/drawingml/2006/main" xmlns:r="http://schemas.openxmlformats.org/officeDocument/2006/relationships" xmlns:p="http://schemas.openxmlformats.org/presentationml/2006/main" showMasterSp="0" show="0">
  <p:cSld>
    <p:bg>
      <p:bgPr>
        <a:solidFill>
          <a:schemeClr val="tx1"/>
        </a:solidFill>
        <a:effectLst/>
      </p:bgPr>
    </p:bg>
    <p:spTree>
      <p:nvGrpSpPr>
        <p:cNvPr id="1" name=""/>
        <p:cNvGrpSpPr/>
        <p:nvPr/>
      </p:nvGrpSpPr>
      <p:grpSpPr>
        <a:xfrm>
          <a:off x="0" y="0"/>
          <a:ext cx="0" cy="0"/>
          <a:chOff x="0" y="0"/>
          <a:chExt cx="0" cy="0"/>
        </a:xfrm>
      </p:grpSpPr>
      <p:sp>
        <p:nvSpPr>
          <p:cNvPr id="157698" name="Text Box 2"/>
          <p:cNvSpPr txBox="1">
            <a:spLocks noChangeArrowheads="1"/>
          </p:cNvSpPr>
          <p:nvPr/>
        </p:nvSpPr>
        <p:spPr bwMode="auto">
          <a:xfrm>
            <a:off x="0" y="990600"/>
            <a:ext cx="9144000" cy="457200"/>
          </a:xfrm>
          <a:prstGeom prst="rect">
            <a:avLst/>
          </a:prstGeom>
          <a:solidFill>
            <a:srgbClr val="FFFF99"/>
          </a:solidFill>
          <a:ln w="9525">
            <a:noFill/>
            <a:miter lim="800000"/>
            <a:headEnd/>
            <a:tailEnd/>
          </a:ln>
        </p:spPr>
        <p:txBody>
          <a:bodyPr>
            <a:spAutoFit/>
          </a:bodyPr>
          <a:lstStyle/>
          <a:p>
            <a:pPr marL="165100" indent="-165100"/>
            <a:r>
              <a:rPr lang="en-US">
                <a:solidFill>
                  <a:schemeClr val="tx2"/>
                </a:solidFill>
              </a:rPr>
              <a:t>1. Avoid assigning homework </a:t>
            </a:r>
            <a:r>
              <a:rPr lang="en-US" b="1">
                <a:solidFill>
                  <a:schemeClr val="tx2"/>
                </a:solidFill>
              </a:rPr>
              <a:t>simply</a:t>
            </a:r>
            <a:r>
              <a:rPr lang="en-US">
                <a:solidFill>
                  <a:schemeClr val="tx2"/>
                </a:solidFill>
              </a:rPr>
              <a:t> as a matter of routine.</a:t>
            </a:r>
          </a:p>
        </p:txBody>
      </p:sp>
      <p:sp>
        <p:nvSpPr>
          <p:cNvPr id="157699" name="Text Box 3"/>
          <p:cNvSpPr txBox="1">
            <a:spLocks noChangeArrowheads="1"/>
          </p:cNvSpPr>
          <p:nvPr/>
        </p:nvSpPr>
        <p:spPr bwMode="auto">
          <a:xfrm>
            <a:off x="0" y="0"/>
            <a:ext cx="1905000" cy="457200"/>
          </a:xfrm>
          <a:prstGeom prst="rect">
            <a:avLst/>
          </a:prstGeom>
          <a:noFill/>
          <a:ln w="9525" algn="ctr">
            <a:noFill/>
            <a:miter lim="800000"/>
            <a:headEnd/>
            <a:tailEnd/>
          </a:ln>
        </p:spPr>
        <p:txBody>
          <a:bodyPr>
            <a:spAutoFit/>
          </a:bodyPr>
          <a:lstStyle/>
          <a:p>
            <a:r>
              <a:rPr lang="en-US">
                <a:solidFill>
                  <a:srgbClr val="FFFF99"/>
                </a:solidFill>
              </a:rPr>
              <a:t>Purpose</a:t>
            </a:r>
          </a:p>
        </p:txBody>
      </p:sp>
      <p:sp>
        <p:nvSpPr>
          <p:cNvPr id="351236" name="Text Box 4"/>
          <p:cNvSpPr txBox="1">
            <a:spLocks noChangeArrowheads="1"/>
          </p:cNvSpPr>
          <p:nvPr/>
        </p:nvSpPr>
        <p:spPr bwMode="auto">
          <a:xfrm>
            <a:off x="0" y="1752600"/>
            <a:ext cx="9144000" cy="457200"/>
          </a:xfrm>
          <a:prstGeom prst="rect">
            <a:avLst/>
          </a:prstGeom>
          <a:solidFill>
            <a:srgbClr val="FFFF99"/>
          </a:solidFill>
          <a:ln w="9525">
            <a:noFill/>
            <a:miter lim="800000"/>
            <a:headEnd/>
            <a:tailEnd/>
          </a:ln>
        </p:spPr>
        <p:txBody>
          <a:bodyPr>
            <a:spAutoFit/>
          </a:bodyPr>
          <a:lstStyle/>
          <a:p>
            <a:pPr marL="165100" indent="-165100"/>
            <a:r>
              <a:rPr lang="en-US">
                <a:solidFill>
                  <a:schemeClr val="tx2"/>
                </a:solidFill>
              </a:rPr>
              <a:t>2. Make sure students understand the purpose of the homework</a:t>
            </a:r>
          </a:p>
        </p:txBody>
      </p:sp>
      <p:sp>
        <p:nvSpPr>
          <p:cNvPr id="351237" name="Text Box 5"/>
          <p:cNvSpPr txBox="1">
            <a:spLocks noChangeArrowheads="1"/>
          </p:cNvSpPr>
          <p:nvPr/>
        </p:nvSpPr>
        <p:spPr bwMode="auto">
          <a:xfrm>
            <a:off x="457200" y="2667000"/>
            <a:ext cx="8686800" cy="3205163"/>
          </a:xfrm>
          <a:prstGeom prst="rect">
            <a:avLst/>
          </a:prstGeom>
          <a:solidFill>
            <a:schemeClr val="tx1"/>
          </a:solidFill>
          <a:ln w="9525">
            <a:solidFill>
              <a:srgbClr val="FFFF99"/>
            </a:solidFill>
            <a:miter lim="800000"/>
            <a:headEnd/>
            <a:tailEnd/>
          </a:ln>
        </p:spPr>
        <p:txBody>
          <a:bodyPr>
            <a:spAutoFit/>
          </a:bodyPr>
          <a:lstStyle/>
          <a:p>
            <a:r>
              <a:rPr lang="en-US">
                <a:solidFill>
                  <a:srgbClr val="FFFF99"/>
                </a:solidFill>
              </a:rPr>
              <a:t>Narrowing the focus:</a:t>
            </a:r>
          </a:p>
          <a:p>
            <a:r>
              <a:rPr lang="en-US">
                <a:solidFill>
                  <a:srgbClr val="FFFF99"/>
                </a:solidFill>
              </a:rPr>
              <a:t>Clear instructional goals …. have shown to help students focus more on the relevant information and give less attention to information not related to the goal. </a:t>
            </a:r>
          </a:p>
          <a:p>
            <a:endParaRPr lang="en-US">
              <a:solidFill>
                <a:srgbClr val="FFFF99"/>
              </a:solidFill>
            </a:endParaRPr>
          </a:p>
          <a:p>
            <a:r>
              <a:rPr lang="en-US">
                <a:solidFill>
                  <a:srgbClr val="FFFF99"/>
                </a:solidFill>
              </a:rPr>
              <a:t>(as reported in </a:t>
            </a:r>
            <a:r>
              <a:rPr lang="en-US" u="sng">
                <a:solidFill>
                  <a:srgbClr val="FFFF99"/>
                </a:solidFill>
              </a:rPr>
              <a:t>Classroom Instruction That Works</a:t>
            </a:r>
            <a:r>
              <a:rPr lang="en-US">
                <a:solidFill>
                  <a:srgbClr val="FFFF99"/>
                </a:solidFill>
              </a:rPr>
              <a:t>, Marzano, et.al., 2001)</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51236"/>
                                        </p:tgtEl>
                                        <p:attrNameLst>
                                          <p:attrName>style.visibility</p:attrName>
                                        </p:attrNameLst>
                                      </p:cBhvr>
                                      <p:to>
                                        <p:strVal val="visible"/>
                                      </p:to>
                                    </p:set>
                                    <p:animEffect transition="in" filter="wipe(left)">
                                      <p:cBhvr>
                                        <p:cTn id="7" dur="500"/>
                                        <p:tgtEl>
                                          <p:spTgt spid="35123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51237"/>
                                        </p:tgtEl>
                                        <p:attrNameLst>
                                          <p:attrName>style.visibility</p:attrName>
                                        </p:attrNameLst>
                                      </p:cBhvr>
                                      <p:to>
                                        <p:strVal val="visible"/>
                                      </p:to>
                                    </p:set>
                                    <p:animEffect transition="in" filter="dissolve">
                                      <p:cBhvr>
                                        <p:cTn id="12" dur="500"/>
                                        <p:tgtEl>
                                          <p:spTgt spid="3512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1236" grpId="0" animBg="1"/>
      <p:bldP spid="351237" grpId="0" animBg="1"/>
    </p:bldLst>
  </p:timing>
</p:sld>
</file>

<file path=ppt/slides/slide158.xml><?xml version="1.0" encoding="utf-8"?>
<p:sld xmlns:a="http://schemas.openxmlformats.org/drawingml/2006/main" xmlns:r="http://schemas.openxmlformats.org/officeDocument/2006/relationships" xmlns:p="http://schemas.openxmlformats.org/presentationml/2006/main" showMasterSp="0" show="0">
  <p:cSld>
    <p:bg>
      <p:bgPr>
        <a:solidFill>
          <a:schemeClr val="tx1"/>
        </a:solidFill>
        <a:effectLst/>
      </p:bgPr>
    </p:bg>
    <p:spTree>
      <p:nvGrpSpPr>
        <p:cNvPr id="1" name=""/>
        <p:cNvGrpSpPr/>
        <p:nvPr/>
      </p:nvGrpSpPr>
      <p:grpSpPr>
        <a:xfrm>
          <a:off x="0" y="0"/>
          <a:ext cx="0" cy="0"/>
          <a:chOff x="0" y="0"/>
          <a:chExt cx="0" cy="0"/>
        </a:xfrm>
      </p:grpSpPr>
      <p:sp>
        <p:nvSpPr>
          <p:cNvPr id="158722" name="Text Box 2"/>
          <p:cNvSpPr txBox="1">
            <a:spLocks noChangeArrowheads="1"/>
          </p:cNvSpPr>
          <p:nvPr/>
        </p:nvSpPr>
        <p:spPr bwMode="auto">
          <a:xfrm>
            <a:off x="0" y="990600"/>
            <a:ext cx="9144000" cy="457200"/>
          </a:xfrm>
          <a:prstGeom prst="rect">
            <a:avLst/>
          </a:prstGeom>
          <a:solidFill>
            <a:srgbClr val="FFFF99"/>
          </a:solidFill>
          <a:ln w="9525">
            <a:noFill/>
            <a:miter lim="800000"/>
            <a:headEnd/>
            <a:tailEnd/>
          </a:ln>
        </p:spPr>
        <p:txBody>
          <a:bodyPr>
            <a:spAutoFit/>
          </a:bodyPr>
          <a:lstStyle/>
          <a:p>
            <a:pPr marL="165100" indent="-165100"/>
            <a:r>
              <a:rPr lang="en-US">
                <a:solidFill>
                  <a:schemeClr val="tx2"/>
                </a:solidFill>
              </a:rPr>
              <a:t>1. Avoid assigning homework </a:t>
            </a:r>
            <a:r>
              <a:rPr lang="en-US" b="1">
                <a:solidFill>
                  <a:schemeClr val="tx2"/>
                </a:solidFill>
              </a:rPr>
              <a:t>simply</a:t>
            </a:r>
            <a:r>
              <a:rPr lang="en-US">
                <a:solidFill>
                  <a:schemeClr val="tx2"/>
                </a:solidFill>
              </a:rPr>
              <a:t> as a matter of routine.</a:t>
            </a:r>
          </a:p>
        </p:txBody>
      </p:sp>
      <p:sp>
        <p:nvSpPr>
          <p:cNvPr id="158723" name="Text Box 3"/>
          <p:cNvSpPr txBox="1">
            <a:spLocks noChangeArrowheads="1"/>
          </p:cNvSpPr>
          <p:nvPr/>
        </p:nvSpPr>
        <p:spPr bwMode="auto">
          <a:xfrm>
            <a:off x="0" y="0"/>
            <a:ext cx="1905000" cy="457200"/>
          </a:xfrm>
          <a:prstGeom prst="rect">
            <a:avLst/>
          </a:prstGeom>
          <a:noFill/>
          <a:ln w="9525" algn="ctr">
            <a:noFill/>
            <a:miter lim="800000"/>
            <a:headEnd/>
            <a:tailEnd/>
          </a:ln>
        </p:spPr>
        <p:txBody>
          <a:bodyPr>
            <a:spAutoFit/>
          </a:bodyPr>
          <a:lstStyle/>
          <a:p>
            <a:r>
              <a:rPr lang="en-US">
                <a:solidFill>
                  <a:srgbClr val="FFFF99"/>
                </a:solidFill>
              </a:rPr>
              <a:t>Purpose</a:t>
            </a:r>
          </a:p>
        </p:txBody>
      </p:sp>
      <p:sp>
        <p:nvSpPr>
          <p:cNvPr id="158724" name="Text Box 4"/>
          <p:cNvSpPr txBox="1">
            <a:spLocks noChangeArrowheads="1"/>
          </p:cNvSpPr>
          <p:nvPr/>
        </p:nvSpPr>
        <p:spPr bwMode="auto">
          <a:xfrm>
            <a:off x="0" y="1752600"/>
            <a:ext cx="9144000" cy="457200"/>
          </a:xfrm>
          <a:prstGeom prst="rect">
            <a:avLst/>
          </a:prstGeom>
          <a:solidFill>
            <a:srgbClr val="FFFF99"/>
          </a:solidFill>
          <a:ln w="9525">
            <a:noFill/>
            <a:miter lim="800000"/>
            <a:headEnd/>
            <a:tailEnd/>
          </a:ln>
        </p:spPr>
        <p:txBody>
          <a:bodyPr>
            <a:spAutoFit/>
          </a:bodyPr>
          <a:lstStyle/>
          <a:p>
            <a:pPr marL="165100" indent="-165100"/>
            <a:r>
              <a:rPr lang="en-US">
                <a:solidFill>
                  <a:schemeClr val="tx2"/>
                </a:solidFill>
              </a:rPr>
              <a:t>2. Make sure students understand the purpose of the homework.</a:t>
            </a:r>
          </a:p>
        </p:txBody>
      </p:sp>
      <p:sp>
        <p:nvSpPr>
          <p:cNvPr id="352261" name="Text Box 5"/>
          <p:cNvSpPr txBox="1">
            <a:spLocks noChangeArrowheads="1"/>
          </p:cNvSpPr>
          <p:nvPr/>
        </p:nvSpPr>
        <p:spPr bwMode="auto">
          <a:xfrm>
            <a:off x="0" y="2590800"/>
            <a:ext cx="9144000" cy="822325"/>
          </a:xfrm>
          <a:prstGeom prst="rect">
            <a:avLst/>
          </a:prstGeom>
          <a:solidFill>
            <a:srgbClr val="FFFF99"/>
          </a:solidFill>
          <a:ln w="9525">
            <a:noFill/>
            <a:miter lim="800000"/>
            <a:headEnd/>
            <a:tailEnd/>
          </a:ln>
        </p:spPr>
        <p:txBody>
          <a:bodyPr>
            <a:spAutoFit/>
          </a:bodyPr>
          <a:lstStyle/>
          <a:p>
            <a:pPr marL="165100" indent="-165100"/>
            <a:r>
              <a:rPr lang="en-US">
                <a:solidFill>
                  <a:schemeClr val="tx2"/>
                </a:solidFill>
              </a:rPr>
              <a:t>3.The purpose should be appropriate for the type of knowledge and the learning goal.</a:t>
            </a:r>
          </a:p>
        </p:txBody>
      </p:sp>
      <p:sp>
        <p:nvSpPr>
          <p:cNvPr id="352262" name="Text Box 6"/>
          <p:cNvSpPr txBox="1">
            <a:spLocks noChangeArrowheads="1"/>
          </p:cNvSpPr>
          <p:nvPr/>
        </p:nvSpPr>
        <p:spPr bwMode="auto">
          <a:xfrm>
            <a:off x="0" y="4114800"/>
            <a:ext cx="9144000" cy="2014538"/>
          </a:xfrm>
          <a:prstGeom prst="rect">
            <a:avLst/>
          </a:prstGeom>
          <a:solidFill>
            <a:schemeClr val="tx1"/>
          </a:solidFill>
          <a:ln w="9525" algn="ctr">
            <a:noFill/>
            <a:miter lim="800000"/>
            <a:headEnd/>
            <a:tailEnd/>
          </a:ln>
        </p:spPr>
        <p:txBody>
          <a:bodyPr>
            <a:spAutoFit/>
          </a:bodyPr>
          <a:lstStyle/>
          <a:p>
            <a:r>
              <a:rPr lang="en-US" sz="2800">
                <a:solidFill>
                  <a:srgbClr val="FFFF99"/>
                </a:solidFill>
              </a:rPr>
              <a:t>Paraphrase of Alfie Kohn:</a:t>
            </a:r>
          </a:p>
          <a:p>
            <a:r>
              <a:rPr lang="en-US" sz="2800">
                <a:solidFill>
                  <a:srgbClr val="FFFF99"/>
                </a:solidFill>
              </a:rPr>
              <a:t>Homework does not work because those assigning it don’t understand that practice does not increase understanding.</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52261"/>
                                        </p:tgtEl>
                                        <p:attrNameLst>
                                          <p:attrName>style.visibility</p:attrName>
                                        </p:attrNameLst>
                                      </p:cBhvr>
                                      <p:to>
                                        <p:strVal val="visible"/>
                                      </p:to>
                                    </p:set>
                                    <p:animEffect transition="in" filter="wipe(left)">
                                      <p:cBhvr>
                                        <p:cTn id="7" dur="500"/>
                                        <p:tgtEl>
                                          <p:spTgt spid="352261"/>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52262"/>
                                        </p:tgtEl>
                                        <p:attrNameLst>
                                          <p:attrName>style.visibility</p:attrName>
                                        </p:attrNameLst>
                                      </p:cBhvr>
                                      <p:to>
                                        <p:strVal val="visible"/>
                                      </p:to>
                                    </p:set>
                                    <p:animEffect transition="in" filter="dissolve">
                                      <p:cBhvr>
                                        <p:cTn id="12" dur="500"/>
                                        <p:tgtEl>
                                          <p:spTgt spid="3522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2261" grpId="0" animBg="1"/>
      <p:bldP spid="352262" grpId="0" animBg="1"/>
    </p:bldLst>
  </p:timing>
</p:sld>
</file>

<file path=ppt/slides/slide159.xml><?xml version="1.0" encoding="utf-8"?>
<p:sld xmlns:a="http://schemas.openxmlformats.org/drawingml/2006/main" xmlns:r="http://schemas.openxmlformats.org/officeDocument/2006/relationships" xmlns:p="http://schemas.openxmlformats.org/presentationml/2006/main" showMasterSp="0" show="0">
  <p:cSld>
    <p:bg>
      <p:bgPr>
        <a:solidFill>
          <a:schemeClr val="tx1"/>
        </a:solidFill>
        <a:effectLst/>
      </p:bgPr>
    </p:bg>
    <p:spTree>
      <p:nvGrpSpPr>
        <p:cNvPr id="1" name=""/>
        <p:cNvGrpSpPr/>
        <p:nvPr/>
      </p:nvGrpSpPr>
      <p:grpSpPr>
        <a:xfrm>
          <a:off x="0" y="0"/>
          <a:ext cx="0" cy="0"/>
          <a:chOff x="0" y="0"/>
          <a:chExt cx="0" cy="0"/>
        </a:xfrm>
      </p:grpSpPr>
      <p:sp>
        <p:nvSpPr>
          <p:cNvPr id="159746" name="Text Box 2"/>
          <p:cNvSpPr txBox="1">
            <a:spLocks noChangeArrowheads="1"/>
          </p:cNvSpPr>
          <p:nvPr/>
        </p:nvSpPr>
        <p:spPr bwMode="auto">
          <a:xfrm>
            <a:off x="381000" y="304800"/>
            <a:ext cx="8001000" cy="579438"/>
          </a:xfrm>
          <a:prstGeom prst="rect">
            <a:avLst/>
          </a:prstGeom>
          <a:noFill/>
          <a:ln w="9525">
            <a:noFill/>
            <a:miter lim="800000"/>
            <a:headEnd/>
            <a:tailEnd/>
          </a:ln>
        </p:spPr>
        <p:txBody>
          <a:bodyPr>
            <a:spAutoFit/>
          </a:bodyPr>
          <a:lstStyle/>
          <a:p>
            <a:endParaRPr lang="en-US" sz="3200">
              <a:latin typeface="Times New Roman" pitchFamily="18" charset="0"/>
            </a:endParaRPr>
          </a:p>
        </p:txBody>
      </p:sp>
      <p:sp>
        <p:nvSpPr>
          <p:cNvPr id="159747" name="Text Box 3"/>
          <p:cNvSpPr txBox="1">
            <a:spLocks noChangeArrowheads="1"/>
          </p:cNvSpPr>
          <p:nvPr/>
        </p:nvSpPr>
        <p:spPr bwMode="auto">
          <a:xfrm>
            <a:off x="0" y="457200"/>
            <a:ext cx="9144000" cy="1066800"/>
          </a:xfrm>
          <a:prstGeom prst="rect">
            <a:avLst/>
          </a:prstGeom>
          <a:noFill/>
          <a:ln w="9525">
            <a:noFill/>
            <a:miter lim="800000"/>
            <a:headEnd/>
            <a:tailEnd/>
          </a:ln>
        </p:spPr>
        <p:txBody>
          <a:bodyPr>
            <a:spAutoFit/>
          </a:bodyPr>
          <a:lstStyle/>
          <a:p>
            <a:pPr marL="457200" indent="-457200"/>
            <a:r>
              <a:rPr lang="en-US" sz="3200" b="1">
                <a:solidFill>
                  <a:srgbClr val="FFFF00"/>
                </a:solidFill>
                <a:latin typeface="Times New Roman" pitchFamily="18" charset="0"/>
              </a:rPr>
              <a:t>3.The purpose of homework should be identified and articulated.</a:t>
            </a:r>
            <a:endParaRPr lang="en-US" sz="3200">
              <a:solidFill>
                <a:srgbClr val="FFFF00"/>
              </a:solidFill>
              <a:latin typeface="Times New Roman" pitchFamily="18" charset="0"/>
            </a:endParaRPr>
          </a:p>
        </p:txBody>
      </p:sp>
      <p:graphicFrame>
        <p:nvGraphicFramePr>
          <p:cNvPr id="778283" name="Group 43"/>
          <p:cNvGraphicFramePr>
            <a:graphicFrameLocks noGrp="1"/>
          </p:cNvGraphicFramePr>
          <p:nvPr/>
        </p:nvGraphicFramePr>
        <p:xfrm>
          <a:off x="0" y="4495800"/>
          <a:ext cx="9144000" cy="2032000"/>
        </p:xfrm>
        <a:graphic>
          <a:graphicData uri="http://schemas.openxmlformats.org/drawingml/2006/table">
            <a:tbl>
              <a:tblPr/>
              <a:tblGrid>
                <a:gridCol w="4000500"/>
                <a:gridCol w="5143500"/>
              </a:tblGrid>
              <a:tr h="2032000">
                <a:tc>
                  <a:txBody>
                    <a:bodyPr/>
                    <a:lstStyle/>
                    <a:p>
                      <a:pPr marL="0" marR="0" lvl="0" indent="0" algn="l" defTabSz="914400" rtl="0" eaLnBrk="1" fontAlgn="base" latinLnBrk="0" hangingPunct="1">
                        <a:lnSpc>
                          <a:spcPct val="100000"/>
                        </a:lnSpc>
                        <a:spcBef>
                          <a:spcPct val="50000"/>
                        </a:spcBef>
                        <a:spcAft>
                          <a:spcPct val="0"/>
                        </a:spcAft>
                        <a:buClrTx/>
                        <a:buSzTx/>
                        <a:buFontTx/>
                        <a:buNone/>
                        <a:tabLst/>
                      </a:pPr>
                      <a:r>
                        <a:rPr kumimoji="0" lang="en-US" sz="2800" b="1" i="0" u="none" strike="noStrike" cap="none" normalizeH="0" baseline="0" dirty="0" smtClean="0">
                          <a:ln>
                            <a:noFill/>
                          </a:ln>
                          <a:solidFill>
                            <a:srgbClr val="FFFF00"/>
                          </a:solidFill>
                          <a:effectLst/>
                          <a:latin typeface="Times New Roman" pitchFamily="18" charset="0"/>
                        </a:rPr>
                        <a:t>Information and Ideas</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660033"/>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1" u="none" strike="noStrike" cap="none" normalizeH="0" baseline="0" smtClean="0">
                          <a:ln>
                            <a:noFill/>
                          </a:ln>
                          <a:solidFill>
                            <a:srgbClr val="FFFF00"/>
                          </a:solidFill>
                          <a:effectLst/>
                          <a:latin typeface="Times New Roman" pitchFamily="18" charset="0"/>
                        </a:rPr>
                        <a:t>Preparation for new learning or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1" u="none" strike="noStrike" cap="none" normalizeH="0" baseline="0" smtClean="0">
                          <a:ln>
                            <a:noFill/>
                          </a:ln>
                          <a:solidFill>
                            <a:srgbClr val="FFFF00"/>
                          </a:solidFill>
                          <a:effectLst/>
                          <a:latin typeface="Times New Roman" pitchFamily="18" charset="0"/>
                        </a:rPr>
                        <a:t>Elaboration to increase understanding</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660033"/>
                    </a:solidFill>
                  </a:tcPr>
                </a:tc>
              </a:tr>
            </a:tbl>
          </a:graphicData>
        </a:graphic>
      </p:graphicFrame>
      <p:sp>
        <p:nvSpPr>
          <p:cNvPr id="159756" name="Text Box 27"/>
          <p:cNvSpPr txBox="1">
            <a:spLocks noChangeArrowheads="1"/>
          </p:cNvSpPr>
          <p:nvPr/>
        </p:nvSpPr>
        <p:spPr bwMode="auto">
          <a:xfrm>
            <a:off x="1219200" y="1676400"/>
            <a:ext cx="6172200" cy="519113"/>
          </a:xfrm>
          <a:prstGeom prst="rect">
            <a:avLst/>
          </a:prstGeom>
          <a:solidFill>
            <a:schemeClr val="tx2"/>
          </a:solidFill>
          <a:ln w="9525">
            <a:noFill/>
            <a:miter lim="800000"/>
            <a:headEnd/>
            <a:tailEnd/>
          </a:ln>
        </p:spPr>
        <p:txBody>
          <a:bodyPr>
            <a:spAutoFit/>
          </a:bodyPr>
          <a:lstStyle/>
          <a:p>
            <a:r>
              <a:rPr lang="en-US" sz="2800">
                <a:solidFill>
                  <a:srgbClr val="FFFF66"/>
                </a:solidFill>
              </a:rPr>
              <a:t>Appropriate purposes for homework</a:t>
            </a:r>
          </a:p>
        </p:txBody>
      </p:sp>
      <p:graphicFrame>
        <p:nvGraphicFramePr>
          <p:cNvPr id="778282" name="Group 42"/>
          <p:cNvGraphicFramePr>
            <a:graphicFrameLocks noGrp="1"/>
          </p:cNvGraphicFramePr>
          <p:nvPr/>
        </p:nvGraphicFramePr>
        <p:xfrm>
          <a:off x="0" y="2438400"/>
          <a:ext cx="9144000" cy="2027238"/>
        </p:xfrm>
        <a:graphic>
          <a:graphicData uri="http://schemas.openxmlformats.org/drawingml/2006/table">
            <a:tbl>
              <a:tblPr/>
              <a:tblGrid>
                <a:gridCol w="4000500"/>
                <a:gridCol w="5143500"/>
              </a:tblGrid>
              <a:tr h="20272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rgbClr val="FFFF66"/>
                          </a:solidFill>
                          <a:effectLst/>
                          <a:latin typeface="Times New Roman" pitchFamily="18" charset="0"/>
                        </a:rPr>
                        <a:t>Skills and Processes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6600"/>
                    </a:solidFill>
                  </a:tcPr>
                </a:tc>
                <a:tc>
                  <a:txBody>
                    <a:bodyPr/>
                    <a:lstStyle/>
                    <a:p>
                      <a:pPr marL="0" marR="0" lvl="0" indent="0" algn="l" defTabSz="914400" rtl="0" eaLnBrk="1" fontAlgn="base" latinLnBrk="0" hangingPunct="1">
                        <a:lnSpc>
                          <a:spcPct val="100000"/>
                        </a:lnSpc>
                        <a:spcBef>
                          <a:spcPct val="50000"/>
                        </a:spcBef>
                        <a:spcAft>
                          <a:spcPct val="0"/>
                        </a:spcAft>
                        <a:buClrTx/>
                        <a:buSzTx/>
                        <a:buFontTx/>
                        <a:buNone/>
                        <a:tabLst/>
                      </a:pPr>
                      <a:r>
                        <a:rPr kumimoji="0" lang="en-US" sz="2800" b="1" i="1" u="none" strike="noStrike" cap="none" normalizeH="0" baseline="0" smtClean="0">
                          <a:ln>
                            <a:noFill/>
                          </a:ln>
                          <a:solidFill>
                            <a:srgbClr val="FFFF66"/>
                          </a:solidFill>
                          <a:effectLst/>
                          <a:latin typeface="Times New Roman" pitchFamily="18" charset="0"/>
                        </a:rPr>
                        <a:t>Practice to increase accuracy, fluency, and, if appropriate, speed</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smtClean="0">
                        <a:ln>
                          <a:noFill/>
                        </a:ln>
                        <a:solidFill>
                          <a:srgbClr val="FFFF66"/>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6600"/>
                    </a:solidFill>
                  </a:tcPr>
                </a:tc>
              </a:tr>
            </a:tbl>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78282"/>
                                        </p:tgtEl>
                                        <p:attrNameLst>
                                          <p:attrName>style.visibility</p:attrName>
                                        </p:attrNameLst>
                                      </p:cBhvr>
                                      <p:to>
                                        <p:strVal val="visible"/>
                                      </p:to>
                                    </p:set>
                                    <p:animEffect transition="in" filter="wipe(left)">
                                      <p:cBhvr>
                                        <p:cTn id="7" dur="500"/>
                                        <p:tgtEl>
                                          <p:spTgt spid="77828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78283"/>
                                        </p:tgtEl>
                                        <p:attrNameLst>
                                          <p:attrName>style.visibility</p:attrName>
                                        </p:attrNameLst>
                                      </p:cBhvr>
                                      <p:to>
                                        <p:strVal val="visible"/>
                                      </p:to>
                                    </p:set>
                                    <p:animEffect transition="in" filter="wipe(left)">
                                      <p:cBhvr>
                                        <p:cTn id="12" dur="500"/>
                                        <p:tgtEl>
                                          <p:spTgt spid="7782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show="0">
  <p:cSld>
    <p:bg>
      <p:bgPr>
        <a:solidFill>
          <a:schemeClr val="tx1"/>
        </a:solidFill>
        <a:effectLst/>
      </p:bgPr>
    </p:bg>
    <p:spTree>
      <p:nvGrpSpPr>
        <p:cNvPr id="1" name=""/>
        <p:cNvGrpSpPr/>
        <p:nvPr/>
      </p:nvGrpSpPr>
      <p:grpSpPr>
        <a:xfrm>
          <a:off x="0" y="0"/>
          <a:ext cx="0" cy="0"/>
          <a:chOff x="0" y="0"/>
          <a:chExt cx="0" cy="0"/>
        </a:xfrm>
      </p:grpSpPr>
      <p:pic>
        <p:nvPicPr>
          <p:cNvPr id="4" name="Picture 2" descr="j0408409"/>
          <p:cNvPicPr>
            <a:picLocks noChangeAspect="1" noChangeArrowheads="1"/>
          </p:cNvPicPr>
          <p:nvPr/>
        </p:nvPicPr>
        <p:blipFill>
          <a:blip r:embed="rId2"/>
          <a:srcRect/>
          <a:stretch>
            <a:fillRect/>
          </a:stretch>
        </p:blipFill>
        <p:spPr bwMode="auto">
          <a:xfrm>
            <a:off x="0" y="0"/>
            <a:ext cx="2590800" cy="2359025"/>
          </a:xfrm>
          <a:prstGeom prst="rect">
            <a:avLst/>
          </a:prstGeom>
          <a:noFill/>
          <a:ln w="9525">
            <a:noFill/>
            <a:miter lim="800000"/>
            <a:headEnd/>
            <a:tailEnd/>
          </a:ln>
        </p:spPr>
      </p:pic>
      <p:pic>
        <p:nvPicPr>
          <p:cNvPr id="5" name="Picture 3" descr="j0407630"/>
          <p:cNvPicPr>
            <a:picLocks noChangeAspect="1" noChangeArrowheads="1"/>
          </p:cNvPicPr>
          <p:nvPr/>
        </p:nvPicPr>
        <p:blipFill>
          <a:blip r:embed="rId3"/>
          <a:srcRect/>
          <a:stretch>
            <a:fillRect/>
          </a:stretch>
        </p:blipFill>
        <p:spPr bwMode="auto">
          <a:xfrm>
            <a:off x="2438400" y="2514600"/>
            <a:ext cx="2168525" cy="2667000"/>
          </a:xfrm>
          <a:prstGeom prst="rect">
            <a:avLst/>
          </a:prstGeom>
          <a:noFill/>
          <a:ln w="9525">
            <a:noFill/>
            <a:miter lim="800000"/>
            <a:headEnd/>
            <a:tailEnd/>
          </a:ln>
        </p:spPr>
      </p:pic>
      <p:pic>
        <p:nvPicPr>
          <p:cNvPr id="6" name="Picture 4" descr="j0408276"/>
          <p:cNvPicPr>
            <a:picLocks noChangeAspect="1" noChangeArrowheads="1"/>
          </p:cNvPicPr>
          <p:nvPr/>
        </p:nvPicPr>
        <p:blipFill>
          <a:blip r:embed="rId4"/>
          <a:srcRect/>
          <a:stretch>
            <a:fillRect/>
          </a:stretch>
        </p:blipFill>
        <p:spPr bwMode="auto">
          <a:xfrm>
            <a:off x="6248400" y="0"/>
            <a:ext cx="2895600" cy="2246313"/>
          </a:xfrm>
          <a:prstGeom prst="rect">
            <a:avLst/>
          </a:prstGeom>
          <a:noFill/>
          <a:ln w="9525">
            <a:noFill/>
            <a:miter lim="800000"/>
            <a:headEnd/>
            <a:tailEnd/>
          </a:ln>
        </p:spPr>
      </p:pic>
      <p:pic>
        <p:nvPicPr>
          <p:cNvPr id="7" name="Picture 5" descr="j0408230"/>
          <p:cNvPicPr>
            <a:picLocks noChangeAspect="1" noChangeArrowheads="1"/>
          </p:cNvPicPr>
          <p:nvPr/>
        </p:nvPicPr>
        <p:blipFill>
          <a:blip r:embed="rId5"/>
          <a:srcRect/>
          <a:stretch>
            <a:fillRect/>
          </a:stretch>
        </p:blipFill>
        <p:spPr bwMode="auto">
          <a:xfrm>
            <a:off x="2895600" y="0"/>
            <a:ext cx="2667000" cy="2381250"/>
          </a:xfrm>
          <a:prstGeom prst="rect">
            <a:avLst/>
          </a:prstGeom>
          <a:noFill/>
          <a:ln w="9525">
            <a:noFill/>
            <a:miter lim="800000"/>
            <a:headEnd/>
            <a:tailEnd/>
          </a:ln>
        </p:spPr>
      </p:pic>
      <p:pic>
        <p:nvPicPr>
          <p:cNvPr id="8" name="Picture 6" descr="j0407640"/>
          <p:cNvPicPr>
            <a:picLocks noChangeAspect="1" noChangeArrowheads="1"/>
          </p:cNvPicPr>
          <p:nvPr/>
        </p:nvPicPr>
        <p:blipFill>
          <a:blip r:embed="rId6"/>
          <a:srcRect/>
          <a:stretch>
            <a:fillRect/>
          </a:stretch>
        </p:blipFill>
        <p:spPr bwMode="auto">
          <a:xfrm>
            <a:off x="5867400" y="2362200"/>
            <a:ext cx="3276600" cy="2222500"/>
          </a:xfrm>
          <a:prstGeom prst="rect">
            <a:avLst/>
          </a:prstGeom>
          <a:noFill/>
          <a:ln w="9525">
            <a:noFill/>
            <a:miter lim="800000"/>
            <a:headEnd/>
            <a:tailEnd/>
          </a:ln>
        </p:spPr>
      </p:pic>
      <p:pic>
        <p:nvPicPr>
          <p:cNvPr id="9" name="Picture 8" descr="j0407622"/>
          <p:cNvPicPr>
            <a:picLocks noChangeAspect="1" noChangeArrowheads="1"/>
          </p:cNvPicPr>
          <p:nvPr/>
        </p:nvPicPr>
        <p:blipFill>
          <a:blip r:embed="rId7"/>
          <a:srcRect/>
          <a:stretch>
            <a:fillRect/>
          </a:stretch>
        </p:blipFill>
        <p:spPr bwMode="auto">
          <a:xfrm>
            <a:off x="0" y="2819400"/>
            <a:ext cx="2438400" cy="2413000"/>
          </a:xfrm>
          <a:prstGeom prst="rect">
            <a:avLst/>
          </a:prstGeom>
          <a:noFill/>
          <a:ln w="9525">
            <a:noFill/>
            <a:miter lim="800000"/>
            <a:headEnd/>
            <a:tailEnd/>
          </a:ln>
        </p:spPr>
      </p:pic>
      <p:sp>
        <p:nvSpPr>
          <p:cNvPr id="10" name="Text Box 9"/>
          <p:cNvSpPr txBox="1">
            <a:spLocks noChangeArrowheads="1"/>
          </p:cNvSpPr>
          <p:nvPr/>
        </p:nvSpPr>
        <p:spPr bwMode="auto">
          <a:xfrm>
            <a:off x="0" y="1981200"/>
            <a:ext cx="685800" cy="457200"/>
          </a:xfrm>
          <a:prstGeom prst="rect">
            <a:avLst/>
          </a:prstGeom>
          <a:solidFill>
            <a:srgbClr val="080808"/>
          </a:solidFill>
          <a:ln w="9525">
            <a:noFill/>
            <a:miter lim="800000"/>
            <a:headEnd/>
            <a:tailEnd/>
          </a:ln>
        </p:spPr>
        <p:txBody>
          <a:bodyPr>
            <a:spAutoFit/>
          </a:bodyPr>
          <a:lstStyle/>
          <a:p>
            <a:pPr algn="ctr">
              <a:spcBef>
                <a:spcPct val="50000"/>
              </a:spcBef>
            </a:pPr>
            <a:r>
              <a:rPr lang="en-US" sz="2400">
                <a:solidFill>
                  <a:schemeClr val="hlink"/>
                </a:solidFill>
              </a:rPr>
              <a:t>1</a:t>
            </a:r>
          </a:p>
        </p:txBody>
      </p:sp>
      <p:sp>
        <p:nvSpPr>
          <p:cNvPr id="11" name="Text Box 10"/>
          <p:cNvSpPr txBox="1">
            <a:spLocks noChangeArrowheads="1"/>
          </p:cNvSpPr>
          <p:nvPr/>
        </p:nvSpPr>
        <p:spPr bwMode="auto">
          <a:xfrm>
            <a:off x="2895600" y="1905000"/>
            <a:ext cx="685800" cy="457200"/>
          </a:xfrm>
          <a:prstGeom prst="rect">
            <a:avLst/>
          </a:prstGeom>
          <a:solidFill>
            <a:srgbClr val="080808"/>
          </a:solidFill>
          <a:ln w="9525">
            <a:noFill/>
            <a:miter lim="800000"/>
            <a:headEnd/>
            <a:tailEnd/>
          </a:ln>
        </p:spPr>
        <p:txBody>
          <a:bodyPr>
            <a:spAutoFit/>
          </a:bodyPr>
          <a:lstStyle/>
          <a:p>
            <a:pPr algn="ctr">
              <a:spcBef>
                <a:spcPct val="50000"/>
              </a:spcBef>
            </a:pPr>
            <a:r>
              <a:rPr lang="en-US" sz="2400">
                <a:solidFill>
                  <a:schemeClr val="hlink"/>
                </a:solidFill>
              </a:rPr>
              <a:t>2</a:t>
            </a:r>
          </a:p>
        </p:txBody>
      </p:sp>
      <p:sp>
        <p:nvSpPr>
          <p:cNvPr id="12" name="Text Box 11"/>
          <p:cNvSpPr txBox="1">
            <a:spLocks noChangeArrowheads="1"/>
          </p:cNvSpPr>
          <p:nvPr/>
        </p:nvSpPr>
        <p:spPr bwMode="auto">
          <a:xfrm>
            <a:off x="7010400" y="4114800"/>
            <a:ext cx="685800" cy="457200"/>
          </a:xfrm>
          <a:prstGeom prst="rect">
            <a:avLst/>
          </a:prstGeom>
          <a:solidFill>
            <a:srgbClr val="080808"/>
          </a:solidFill>
          <a:ln w="9525">
            <a:noFill/>
            <a:miter lim="800000"/>
            <a:headEnd/>
            <a:tailEnd/>
          </a:ln>
        </p:spPr>
        <p:txBody>
          <a:bodyPr>
            <a:spAutoFit/>
          </a:bodyPr>
          <a:lstStyle/>
          <a:p>
            <a:pPr algn="ctr">
              <a:spcBef>
                <a:spcPct val="50000"/>
              </a:spcBef>
            </a:pPr>
            <a:r>
              <a:rPr lang="en-US" sz="2400">
                <a:solidFill>
                  <a:schemeClr val="hlink"/>
                </a:solidFill>
              </a:rPr>
              <a:t>6</a:t>
            </a:r>
          </a:p>
        </p:txBody>
      </p:sp>
      <p:sp>
        <p:nvSpPr>
          <p:cNvPr id="13" name="Text Box 12"/>
          <p:cNvSpPr txBox="1">
            <a:spLocks noChangeArrowheads="1"/>
          </p:cNvSpPr>
          <p:nvPr/>
        </p:nvSpPr>
        <p:spPr bwMode="auto">
          <a:xfrm>
            <a:off x="2819400" y="4953000"/>
            <a:ext cx="685800" cy="457200"/>
          </a:xfrm>
          <a:prstGeom prst="rect">
            <a:avLst/>
          </a:prstGeom>
          <a:solidFill>
            <a:srgbClr val="080808"/>
          </a:solidFill>
          <a:ln w="9525">
            <a:noFill/>
            <a:miter lim="800000"/>
            <a:headEnd/>
            <a:tailEnd/>
          </a:ln>
        </p:spPr>
        <p:txBody>
          <a:bodyPr>
            <a:spAutoFit/>
          </a:bodyPr>
          <a:lstStyle/>
          <a:p>
            <a:pPr algn="ctr">
              <a:spcBef>
                <a:spcPct val="50000"/>
              </a:spcBef>
            </a:pPr>
            <a:r>
              <a:rPr lang="en-US" sz="2400">
                <a:solidFill>
                  <a:schemeClr val="hlink"/>
                </a:solidFill>
              </a:rPr>
              <a:t>5</a:t>
            </a:r>
          </a:p>
        </p:txBody>
      </p:sp>
      <p:sp>
        <p:nvSpPr>
          <p:cNvPr id="14" name="Text Box 13"/>
          <p:cNvSpPr txBox="1">
            <a:spLocks noChangeArrowheads="1"/>
          </p:cNvSpPr>
          <p:nvPr/>
        </p:nvSpPr>
        <p:spPr bwMode="auto">
          <a:xfrm>
            <a:off x="6324600" y="1752600"/>
            <a:ext cx="685800" cy="457200"/>
          </a:xfrm>
          <a:prstGeom prst="rect">
            <a:avLst/>
          </a:prstGeom>
          <a:solidFill>
            <a:srgbClr val="080808"/>
          </a:solidFill>
          <a:ln w="9525">
            <a:noFill/>
            <a:miter lim="800000"/>
            <a:headEnd/>
            <a:tailEnd/>
          </a:ln>
        </p:spPr>
        <p:txBody>
          <a:bodyPr>
            <a:spAutoFit/>
          </a:bodyPr>
          <a:lstStyle/>
          <a:p>
            <a:pPr algn="ctr">
              <a:spcBef>
                <a:spcPct val="50000"/>
              </a:spcBef>
            </a:pPr>
            <a:r>
              <a:rPr lang="en-US" sz="2400">
                <a:solidFill>
                  <a:schemeClr val="hlink"/>
                </a:solidFill>
              </a:rPr>
              <a:t>3</a:t>
            </a:r>
          </a:p>
        </p:txBody>
      </p:sp>
      <p:sp>
        <p:nvSpPr>
          <p:cNvPr id="15" name="Text Box 14"/>
          <p:cNvSpPr txBox="1">
            <a:spLocks noChangeArrowheads="1"/>
          </p:cNvSpPr>
          <p:nvPr/>
        </p:nvSpPr>
        <p:spPr bwMode="auto">
          <a:xfrm>
            <a:off x="304800" y="4800600"/>
            <a:ext cx="685800" cy="457200"/>
          </a:xfrm>
          <a:prstGeom prst="rect">
            <a:avLst/>
          </a:prstGeom>
          <a:solidFill>
            <a:srgbClr val="080808"/>
          </a:solidFill>
          <a:ln w="9525">
            <a:noFill/>
            <a:miter lim="800000"/>
            <a:headEnd/>
            <a:tailEnd/>
          </a:ln>
        </p:spPr>
        <p:txBody>
          <a:bodyPr>
            <a:spAutoFit/>
          </a:bodyPr>
          <a:lstStyle/>
          <a:p>
            <a:pPr algn="ctr">
              <a:spcBef>
                <a:spcPct val="50000"/>
              </a:spcBef>
            </a:pPr>
            <a:r>
              <a:rPr lang="en-US" sz="2400">
                <a:solidFill>
                  <a:schemeClr val="hlink"/>
                </a:solidFill>
              </a:rPr>
              <a:t>4</a:t>
            </a:r>
          </a:p>
        </p:txBody>
      </p:sp>
      <p:sp>
        <p:nvSpPr>
          <p:cNvPr id="19470" name="Text Box 16"/>
          <p:cNvSpPr txBox="1">
            <a:spLocks noChangeArrowheads="1"/>
          </p:cNvSpPr>
          <p:nvPr/>
        </p:nvSpPr>
        <p:spPr bwMode="auto">
          <a:xfrm>
            <a:off x="6934200" y="5715000"/>
            <a:ext cx="2819400" cy="457200"/>
          </a:xfrm>
          <a:prstGeom prst="rect">
            <a:avLst/>
          </a:prstGeom>
          <a:noFill/>
          <a:ln w="9525">
            <a:noFill/>
            <a:miter lim="800000"/>
            <a:headEnd/>
            <a:tailEnd/>
          </a:ln>
        </p:spPr>
        <p:txBody>
          <a:bodyPr>
            <a:spAutoFit/>
          </a:bodyPr>
          <a:lstStyle/>
          <a:p>
            <a:pPr>
              <a:spcBef>
                <a:spcPct val="50000"/>
              </a:spcBef>
            </a:pPr>
            <a:r>
              <a:rPr lang="en-US" sz="2400">
                <a:solidFill>
                  <a:schemeClr val="bg1"/>
                </a:solidFill>
              </a:rPr>
              <a:t>States</a:t>
            </a:r>
          </a:p>
        </p:txBody>
      </p:sp>
      <p:pic>
        <p:nvPicPr>
          <p:cNvPr id="17" name="Picture 17" descr="j0408330[1]"/>
          <p:cNvPicPr>
            <a:picLocks noChangeAspect="1" noChangeArrowheads="1"/>
          </p:cNvPicPr>
          <p:nvPr/>
        </p:nvPicPr>
        <p:blipFill>
          <a:blip r:embed="rId8"/>
          <a:srcRect/>
          <a:stretch>
            <a:fillRect/>
          </a:stretch>
        </p:blipFill>
        <p:spPr bwMode="auto">
          <a:xfrm>
            <a:off x="4419600" y="4572000"/>
            <a:ext cx="2084388" cy="2286000"/>
          </a:xfrm>
          <a:prstGeom prst="rect">
            <a:avLst/>
          </a:prstGeom>
          <a:noFill/>
          <a:ln w="9525">
            <a:noFill/>
            <a:miter lim="800000"/>
            <a:headEnd/>
            <a:tailEnd/>
          </a:ln>
        </p:spPr>
      </p:pic>
      <p:sp>
        <p:nvSpPr>
          <p:cNvPr id="18" name="Text Box 15"/>
          <p:cNvSpPr txBox="1">
            <a:spLocks noChangeArrowheads="1"/>
          </p:cNvSpPr>
          <p:nvPr/>
        </p:nvSpPr>
        <p:spPr bwMode="auto">
          <a:xfrm>
            <a:off x="5867400" y="6400800"/>
            <a:ext cx="685800" cy="457200"/>
          </a:xfrm>
          <a:prstGeom prst="rect">
            <a:avLst/>
          </a:prstGeom>
          <a:solidFill>
            <a:srgbClr val="080808"/>
          </a:solidFill>
          <a:ln w="9525">
            <a:noFill/>
            <a:miter lim="800000"/>
            <a:headEnd/>
            <a:tailEnd/>
          </a:ln>
        </p:spPr>
        <p:txBody>
          <a:bodyPr>
            <a:spAutoFit/>
          </a:bodyPr>
          <a:lstStyle/>
          <a:p>
            <a:pPr algn="ctr">
              <a:spcBef>
                <a:spcPct val="50000"/>
              </a:spcBef>
            </a:pPr>
            <a:r>
              <a:rPr lang="en-US" sz="2400">
                <a:solidFill>
                  <a:schemeClr val="hlink"/>
                </a:solidFill>
              </a:rPr>
              <a:t>7</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dissolve">
                                      <p:cBhvr>
                                        <p:cTn id="11" dur="500"/>
                                        <p:tgtEl>
                                          <p:spTgt spid="4"/>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dissolve">
                                      <p:cBhvr>
                                        <p:cTn id="15" dur="500"/>
                                        <p:tgtEl>
                                          <p:spTgt spid="11"/>
                                        </p:tgtEl>
                                      </p:cBhvr>
                                    </p:animEffect>
                                  </p:childTnLst>
                                </p:cTn>
                              </p:par>
                            </p:childTnLst>
                          </p:cTn>
                        </p:par>
                        <p:par>
                          <p:cTn id="16" fill="hold">
                            <p:stCondLst>
                              <p:cond delay="1500"/>
                            </p:stCondLst>
                            <p:childTnLst>
                              <p:par>
                                <p:cTn id="17" presetID="9" presetClass="entr" presetSubtype="0"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dissolve">
                                      <p:cBhvr>
                                        <p:cTn id="19" dur="500"/>
                                        <p:tgtEl>
                                          <p:spTgt spid="7"/>
                                        </p:tgtEl>
                                      </p:cBhvr>
                                    </p:animEffect>
                                  </p:childTnLst>
                                </p:cTn>
                              </p:par>
                            </p:childTnLst>
                          </p:cTn>
                        </p:par>
                        <p:par>
                          <p:cTn id="20" fill="hold">
                            <p:stCondLst>
                              <p:cond delay="2000"/>
                            </p:stCondLst>
                            <p:childTnLst>
                              <p:par>
                                <p:cTn id="21" presetID="9" presetClass="entr" presetSubtype="0"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dissolve">
                                      <p:cBhvr>
                                        <p:cTn id="23" dur="500"/>
                                        <p:tgtEl>
                                          <p:spTgt spid="14"/>
                                        </p:tgtEl>
                                      </p:cBhvr>
                                    </p:animEffect>
                                  </p:childTnLst>
                                </p:cTn>
                              </p:par>
                            </p:childTnLst>
                          </p:cTn>
                        </p:par>
                        <p:par>
                          <p:cTn id="24" fill="hold">
                            <p:stCondLst>
                              <p:cond delay="2500"/>
                            </p:stCondLst>
                            <p:childTnLst>
                              <p:par>
                                <p:cTn id="25" presetID="9" presetClass="entr" presetSubtype="0" fill="hold"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dissolve">
                                      <p:cBhvr>
                                        <p:cTn id="27" dur="500"/>
                                        <p:tgtEl>
                                          <p:spTgt spid="6"/>
                                        </p:tgtEl>
                                      </p:cBhvr>
                                    </p:animEffect>
                                  </p:childTnLst>
                                </p:cTn>
                              </p:par>
                            </p:childTnLst>
                          </p:cTn>
                        </p:par>
                        <p:par>
                          <p:cTn id="28" fill="hold">
                            <p:stCondLst>
                              <p:cond delay="3000"/>
                            </p:stCondLst>
                            <p:childTnLst>
                              <p:par>
                                <p:cTn id="29" presetID="9"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dissolve">
                                      <p:cBhvr>
                                        <p:cTn id="31" dur="500"/>
                                        <p:tgtEl>
                                          <p:spTgt spid="15"/>
                                        </p:tgtEl>
                                      </p:cBhvr>
                                    </p:animEffect>
                                  </p:childTnLst>
                                </p:cTn>
                              </p:par>
                            </p:childTnLst>
                          </p:cTn>
                        </p:par>
                        <p:par>
                          <p:cTn id="32" fill="hold">
                            <p:stCondLst>
                              <p:cond delay="3500"/>
                            </p:stCondLst>
                            <p:childTnLst>
                              <p:par>
                                <p:cTn id="33" presetID="9" presetClass="entr" presetSubtype="0"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dissolve">
                                      <p:cBhvr>
                                        <p:cTn id="35" dur="500"/>
                                        <p:tgtEl>
                                          <p:spTgt spid="9"/>
                                        </p:tgtEl>
                                      </p:cBhvr>
                                    </p:animEffect>
                                  </p:childTnLst>
                                </p:cTn>
                              </p:par>
                            </p:childTnLst>
                          </p:cTn>
                        </p:par>
                        <p:par>
                          <p:cTn id="36" fill="hold">
                            <p:stCondLst>
                              <p:cond delay="4000"/>
                            </p:stCondLst>
                            <p:childTnLst>
                              <p:par>
                                <p:cTn id="37" presetID="9" presetClass="entr" presetSubtype="0"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dissolve">
                                      <p:cBhvr>
                                        <p:cTn id="39" dur="500"/>
                                        <p:tgtEl>
                                          <p:spTgt spid="13"/>
                                        </p:tgtEl>
                                      </p:cBhvr>
                                    </p:animEffect>
                                  </p:childTnLst>
                                </p:cTn>
                              </p:par>
                            </p:childTnLst>
                          </p:cTn>
                        </p:par>
                        <p:par>
                          <p:cTn id="40" fill="hold">
                            <p:stCondLst>
                              <p:cond delay="4500"/>
                            </p:stCondLst>
                            <p:childTnLst>
                              <p:par>
                                <p:cTn id="41" presetID="9" presetClass="entr" presetSubtype="0" fill="hold" nodeType="after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dissolve">
                                      <p:cBhvr>
                                        <p:cTn id="43" dur="500"/>
                                        <p:tgtEl>
                                          <p:spTgt spid="5"/>
                                        </p:tgtEl>
                                      </p:cBhvr>
                                    </p:animEffect>
                                  </p:childTnLst>
                                </p:cTn>
                              </p:par>
                            </p:childTnLst>
                          </p:cTn>
                        </p:par>
                        <p:par>
                          <p:cTn id="44" fill="hold">
                            <p:stCondLst>
                              <p:cond delay="5000"/>
                            </p:stCondLst>
                            <p:childTnLst>
                              <p:par>
                                <p:cTn id="45" presetID="9" presetClass="entr" presetSubtype="0"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dissolve">
                                      <p:cBhvr>
                                        <p:cTn id="47" dur="500"/>
                                        <p:tgtEl>
                                          <p:spTgt spid="12"/>
                                        </p:tgtEl>
                                      </p:cBhvr>
                                    </p:animEffect>
                                  </p:childTnLst>
                                </p:cTn>
                              </p:par>
                            </p:childTnLst>
                          </p:cTn>
                        </p:par>
                        <p:par>
                          <p:cTn id="48" fill="hold">
                            <p:stCondLst>
                              <p:cond delay="5500"/>
                            </p:stCondLst>
                            <p:childTnLst>
                              <p:par>
                                <p:cTn id="49" presetID="9" presetClass="entr" presetSubtype="0" fill="hold" nodeType="afterEffect">
                                  <p:stCondLst>
                                    <p:cond delay="0"/>
                                  </p:stCondLst>
                                  <p:childTnLst>
                                    <p:set>
                                      <p:cBhvr>
                                        <p:cTn id="50" dur="1" fill="hold">
                                          <p:stCondLst>
                                            <p:cond delay="0"/>
                                          </p:stCondLst>
                                        </p:cTn>
                                        <p:tgtEl>
                                          <p:spTgt spid="8"/>
                                        </p:tgtEl>
                                        <p:attrNameLst>
                                          <p:attrName>style.visibility</p:attrName>
                                        </p:attrNameLst>
                                      </p:cBhvr>
                                      <p:to>
                                        <p:strVal val="visible"/>
                                      </p:to>
                                    </p:set>
                                    <p:animEffect transition="in" filter="dissolve">
                                      <p:cBhvr>
                                        <p:cTn id="51" dur="500"/>
                                        <p:tgtEl>
                                          <p:spTgt spid="8"/>
                                        </p:tgtEl>
                                      </p:cBhvr>
                                    </p:animEffect>
                                  </p:childTnLst>
                                </p:cTn>
                              </p:par>
                            </p:childTnLst>
                          </p:cTn>
                        </p:par>
                        <p:par>
                          <p:cTn id="52" fill="hold">
                            <p:stCondLst>
                              <p:cond delay="6000"/>
                            </p:stCondLst>
                            <p:childTnLst>
                              <p:par>
                                <p:cTn id="53" presetID="9" presetClass="entr" presetSubtype="0"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dissolve">
                                      <p:cBhvr>
                                        <p:cTn id="55" dur="500"/>
                                        <p:tgtEl>
                                          <p:spTgt spid="18"/>
                                        </p:tgtEl>
                                      </p:cBhvr>
                                    </p:animEffect>
                                  </p:childTnLst>
                                </p:cTn>
                              </p:par>
                            </p:childTnLst>
                          </p:cTn>
                        </p:par>
                        <p:par>
                          <p:cTn id="56" fill="hold">
                            <p:stCondLst>
                              <p:cond delay="6500"/>
                            </p:stCondLst>
                            <p:childTnLst>
                              <p:par>
                                <p:cTn id="57" presetID="9" presetClass="entr" presetSubtype="0"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Effect transition="in" filter="dissolve">
                                      <p:cBhvr>
                                        <p:cTn id="5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8" grpId="0" animBg="1"/>
    </p:bldLst>
  </p:timing>
</p:sld>
</file>

<file path=ppt/slides/slide160.xml><?xml version="1.0" encoding="utf-8"?>
<p:sld xmlns:a="http://schemas.openxmlformats.org/drawingml/2006/main" xmlns:r="http://schemas.openxmlformats.org/officeDocument/2006/relationships" xmlns:p="http://schemas.openxmlformats.org/presentationml/2006/main" showMasterSp="0" show="0">
  <p:cSld>
    <p:bg>
      <p:bgPr>
        <a:solidFill>
          <a:schemeClr val="tx1"/>
        </a:solidFill>
        <a:effectLst/>
      </p:bgPr>
    </p:bg>
    <p:spTree>
      <p:nvGrpSpPr>
        <p:cNvPr id="1" name=""/>
        <p:cNvGrpSpPr/>
        <p:nvPr/>
      </p:nvGrpSpPr>
      <p:grpSpPr>
        <a:xfrm>
          <a:off x="0" y="0"/>
          <a:ext cx="0" cy="0"/>
          <a:chOff x="0" y="0"/>
          <a:chExt cx="0" cy="0"/>
        </a:xfrm>
      </p:grpSpPr>
      <p:sp>
        <p:nvSpPr>
          <p:cNvPr id="160770" name="Text Box 2"/>
          <p:cNvSpPr txBox="1">
            <a:spLocks noChangeArrowheads="1"/>
          </p:cNvSpPr>
          <p:nvPr/>
        </p:nvSpPr>
        <p:spPr bwMode="auto">
          <a:xfrm>
            <a:off x="609600" y="0"/>
            <a:ext cx="7848600" cy="457200"/>
          </a:xfrm>
          <a:prstGeom prst="rect">
            <a:avLst/>
          </a:prstGeom>
          <a:noFill/>
          <a:ln w="9525">
            <a:noFill/>
            <a:miter lim="800000"/>
            <a:headEnd/>
            <a:tailEnd/>
          </a:ln>
        </p:spPr>
        <p:txBody>
          <a:bodyPr>
            <a:spAutoFit/>
          </a:bodyPr>
          <a:lstStyle/>
          <a:p>
            <a:r>
              <a:rPr lang="en-US">
                <a:solidFill>
                  <a:schemeClr val="bg1"/>
                </a:solidFill>
                <a:latin typeface="Times New Roman" pitchFamily="18" charset="0"/>
              </a:rPr>
              <a:t>Formats for homework that clarify purpose:</a:t>
            </a:r>
          </a:p>
        </p:txBody>
      </p:sp>
      <p:sp>
        <p:nvSpPr>
          <p:cNvPr id="160771" name="Text Box 3"/>
          <p:cNvSpPr txBox="1">
            <a:spLocks noChangeArrowheads="1"/>
          </p:cNvSpPr>
          <p:nvPr/>
        </p:nvSpPr>
        <p:spPr bwMode="auto">
          <a:xfrm>
            <a:off x="990600" y="746125"/>
            <a:ext cx="8077200" cy="1006475"/>
          </a:xfrm>
          <a:prstGeom prst="rect">
            <a:avLst/>
          </a:prstGeom>
          <a:solidFill>
            <a:srgbClr val="FFFF00"/>
          </a:solidFill>
          <a:ln w="9525">
            <a:noFill/>
            <a:miter lim="800000"/>
            <a:headEnd/>
            <a:tailEnd/>
          </a:ln>
        </p:spPr>
        <p:txBody>
          <a:bodyPr>
            <a:spAutoFit/>
          </a:bodyPr>
          <a:lstStyle/>
          <a:p>
            <a:r>
              <a:rPr lang="en-US" sz="6000">
                <a:latin typeface="Monotype Corsiva" pitchFamily="66" charset="0"/>
              </a:rPr>
              <a:t>Assignment Notebook</a:t>
            </a:r>
          </a:p>
        </p:txBody>
      </p:sp>
      <p:graphicFrame>
        <p:nvGraphicFramePr>
          <p:cNvPr id="779268" name="Group 4"/>
          <p:cNvGraphicFramePr>
            <a:graphicFrameLocks noGrp="1"/>
          </p:cNvGraphicFramePr>
          <p:nvPr/>
        </p:nvGraphicFramePr>
        <p:xfrm>
          <a:off x="533400" y="1752600"/>
          <a:ext cx="8382000" cy="4816475"/>
        </p:xfrm>
        <a:graphic>
          <a:graphicData uri="http://schemas.openxmlformats.org/drawingml/2006/table">
            <a:tbl>
              <a:tblPr/>
              <a:tblGrid>
                <a:gridCol w="1746250"/>
                <a:gridCol w="6635750"/>
              </a:tblGrid>
              <a:tr h="1016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rPr>
                        <a:t>Language Arts</a:t>
                      </a:r>
                    </a:p>
                  </a:txBody>
                  <a:tcPr horzOverflow="overflow">
                    <a:lnL cap="flat">
                      <a:noFill/>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80000"/>
                        </a:lnSpc>
                        <a:spcBef>
                          <a:spcPct val="50000"/>
                        </a:spcBef>
                        <a:spcAft>
                          <a:spcPct val="0"/>
                        </a:spcAft>
                        <a:buClrTx/>
                        <a:buSzTx/>
                        <a:buFontTx/>
                        <a:buNone/>
                        <a:tabLst/>
                      </a:pPr>
                      <a:r>
                        <a:rPr kumimoji="0" lang="en-US" sz="1300" b="1" i="0" u="none" strike="noStrike" cap="none" normalizeH="0" baseline="0" smtClean="0">
                          <a:ln>
                            <a:noFill/>
                          </a:ln>
                          <a:solidFill>
                            <a:schemeClr val="tx1"/>
                          </a:solidFill>
                          <a:effectLst/>
                          <a:latin typeface="Times New Roman" pitchFamily="18" charset="0"/>
                        </a:rPr>
                        <a:t>Assignment: </a:t>
                      </a:r>
                    </a:p>
                    <a:p>
                      <a:pPr marL="0" marR="0" lvl="0" indent="0" algn="l" defTabSz="914400" rtl="0" eaLnBrk="1" fontAlgn="base" latinLnBrk="0" hangingPunct="1">
                        <a:lnSpc>
                          <a:spcPct val="80000"/>
                        </a:lnSpc>
                        <a:spcBef>
                          <a:spcPct val="50000"/>
                        </a:spcBef>
                        <a:spcAft>
                          <a:spcPct val="0"/>
                        </a:spcAft>
                        <a:buClrTx/>
                        <a:buSzTx/>
                        <a:buFontTx/>
                        <a:buNone/>
                        <a:tabLst/>
                      </a:pPr>
                      <a:r>
                        <a:rPr kumimoji="0" lang="en-US" sz="1300" b="1" i="0" u="none" strike="noStrike" cap="none" normalizeH="0" baseline="0" smtClean="0">
                          <a:ln>
                            <a:noFill/>
                          </a:ln>
                          <a:solidFill>
                            <a:schemeClr val="tx1"/>
                          </a:solidFill>
                          <a:effectLst/>
                          <a:latin typeface="Times New Roman" pitchFamily="18" charset="0"/>
                        </a:rPr>
                        <a:t>Due:</a:t>
                      </a:r>
                    </a:p>
                    <a:p>
                      <a:pPr marL="0" marR="0" lvl="0" indent="0" algn="l" defTabSz="914400" rtl="0" eaLnBrk="1" fontAlgn="base" latinLnBrk="0" hangingPunct="1">
                        <a:lnSpc>
                          <a:spcPct val="80000"/>
                        </a:lnSpc>
                        <a:spcBef>
                          <a:spcPct val="50000"/>
                        </a:spcBef>
                        <a:spcAft>
                          <a:spcPct val="0"/>
                        </a:spcAft>
                        <a:buClrTx/>
                        <a:buSzTx/>
                        <a:buFontTx/>
                        <a:buNone/>
                        <a:tabLst/>
                      </a:pPr>
                      <a:r>
                        <a:rPr kumimoji="0" lang="en-US" sz="1300" b="1" i="0" u="none" strike="noStrike" cap="none" normalizeH="0" baseline="0" smtClean="0">
                          <a:ln>
                            <a:noFill/>
                          </a:ln>
                          <a:solidFill>
                            <a:schemeClr val="tx1"/>
                          </a:solidFill>
                          <a:effectLst/>
                          <a:latin typeface="Times New Roman" pitchFamily="18" charset="0"/>
                        </a:rPr>
                        <a:t>Learning Goal: As a result of doing this assignment, I should:</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cap="flat">
                      <a:noFill/>
                    </a:lnR>
                    <a:lnT cap="flat">
                      <a:noFill/>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1016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rPr>
                        <a:t>Math</a:t>
                      </a:r>
                    </a:p>
                  </a:txBody>
                  <a:tcPr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80000"/>
                        </a:lnSpc>
                        <a:spcBef>
                          <a:spcPct val="50000"/>
                        </a:spcBef>
                        <a:spcAft>
                          <a:spcPct val="0"/>
                        </a:spcAft>
                        <a:buClrTx/>
                        <a:buSzTx/>
                        <a:buFontTx/>
                        <a:buNone/>
                        <a:tabLst/>
                      </a:pPr>
                      <a:r>
                        <a:rPr kumimoji="0" lang="en-US" sz="1300" b="1" i="0" u="none" strike="noStrike" cap="none" normalizeH="0" baseline="0" smtClean="0">
                          <a:ln>
                            <a:noFill/>
                          </a:ln>
                          <a:solidFill>
                            <a:schemeClr val="tx1"/>
                          </a:solidFill>
                          <a:effectLst/>
                          <a:latin typeface="Times New Roman" pitchFamily="18" charset="0"/>
                        </a:rPr>
                        <a:t>Assignment: </a:t>
                      </a:r>
                    </a:p>
                    <a:p>
                      <a:pPr marL="0" marR="0" lvl="0" indent="0" algn="l" defTabSz="914400" rtl="0" eaLnBrk="1" fontAlgn="base" latinLnBrk="0" hangingPunct="1">
                        <a:lnSpc>
                          <a:spcPct val="80000"/>
                        </a:lnSpc>
                        <a:spcBef>
                          <a:spcPct val="50000"/>
                        </a:spcBef>
                        <a:spcAft>
                          <a:spcPct val="0"/>
                        </a:spcAft>
                        <a:buClrTx/>
                        <a:buSzTx/>
                        <a:buFontTx/>
                        <a:buNone/>
                        <a:tabLst/>
                      </a:pPr>
                      <a:r>
                        <a:rPr kumimoji="0" lang="en-US" sz="1300" b="1" i="0" u="none" strike="noStrike" cap="none" normalizeH="0" baseline="0" smtClean="0">
                          <a:ln>
                            <a:noFill/>
                          </a:ln>
                          <a:solidFill>
                            <a:schemeClr val="tx1"/>
                          </a:solidFill>
                          <a:effectLst/>
                          <a:latin typeface="Times New Roman" pitchFamily="18" charset="0"/>
                        </a:rPr>
                        <a:t>Due:</a:t>
                      </a:r>
                    </a:p>
                    <a:p>
                      <a:pPr marL="0" marR="0" lvl="0" indent="0" algn="l" defTabSz="914400" rtl="0" eaLnBrk="1" fontAlgn="base" latinLnBrk="0" hangingPunct="1">
                        <a:lnSpc>
                          <a:spcPct val="80000"/>
                        </a:lnSpc>
                        <a:spcBef>
                          <a:spcPct val="50000"/>
                        </a:spcBef>
                        <a:spcAft>
                          <a:spcPct val="0"/>
                        </a:spcAft>
                        <a:buClrTx/>
                        <a:buSzTx/>
                        <a:buFontTx/>
                        <a:buNone/>
                        <a:tabLst/>
                      </a:pPr>
                      <a:r>
                        <a:rPr kumimoji="0" lang="en-US" sz="1300" b="1" i="0" u="none" strike="noStrike" cap="none" normalizeH="0" baseline="0" smtClean="0">
                          <a:ln>
                            <a:noFill/>
                          </a:ln>
                          <a:solidFill>
                            <a:schemeClr val="tx1"/>
                          </a:solidFill>
                          <a:effectLst/>
                          <a:latin typeface="Times New Roman" pitchFamily="18" charset="0"/>
                        </a:rPr>
                        <a:t>Learning Goal: As a result of doing this assignment, I should:</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1016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rPr>
                        <a:t>Science</a:t>
                      </a:r>
                    </a:p>
                  </a:txBody>
                  <a:tcPr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80000"/>
                        </a:lnSpc>
                        <a:spcBef>
                          <a:spcPct val="50000"/>
                        </a:spcBef>
                        <a:spcAft>
                          <a:spcPct val="0"/>
                        </a:spcAft>
                        <a:buClrTx/>
                        <a:buSzTx/>
                        <a:buFontTx/>
                        <a:buNone/>
                        <a:tabLst/>
                      </a:pPr>
                      <a:r>
                        <a:rPr kumimoji="0" lang="en-US" sz="1300" b="1" i="0" u="none" strike="noStrike" cap="none" normalizeH="0" baseline="0" smtClean="0">
                          <a:ln>
                            <a:noFill/>
                          </a:ln>
                          <a:solidFill>
                            <a:schemeClr val="tx1"/>
                          </a:solidFill>
                          <a:effectLst/>
                          <a:latin typeface="Times New Roman" pitchFamily="18" charset="0"/>
                        </a:rPr>
                        <a:t>Assignment: </a:t>
                      </a:r>
                    </a:p>
                    <a:p>
                      <a:pPr marL="0" marR="0" lvl="0" indent="0" algn="l" defTabSz="914400" rtl="0" eaLnBrk="1" fontAlgn="base" latinLnBrk="0" hangingPunct="1">
                        <a:lnSpc>
                          <a:spcPct val="80000"/>
                        </a:lnSpc>
                        <a:spcBef>
                          <a:spcPct val="50000"/>
                        </a:spcBef>
                        <a:spcAft>
                          <a:spcPct val="0"/>
                        </a:spcAft>
                        <a:buClrTx/>
                        <a:buSzTx/>
                        <a:buFontTx/>
                        <a:buNone/>
                        <a:tabLst/>
                      </a:pPr>
                      <a:r>
                        <a:rPr kumimoji="0" lang="en-US" sz="1300" b="1" i="0" u="none" strike="noStrike" cap="none" normalizeH="0" baseline="0" smtClean="0">
                          <a:ln>
                            <a:noFill/>
                          </a:ln>
                          <a:solidFill>
                            <a:schemeClr val="tx1"/>
                          </a:solidFill>
                          <a:effectLst/>
                          <a:latin typeface="Times New Roman" pitchFamily="18" charset="0"/>
                        </a:rPr>
                        <a:t>Due:</a:t>
                      </a:r>
                    </a:p>
                    <a:p>
                      <a:pPr marL="0" marR="0" lvl="0" indent="0" algn="l" defTabSz="914400" rtl="0" eaLnBrk="1" fontAlgn="base" latinLnBrk="0" hangingPunct="1">
                        <a:lnSpc>
                          <a:spcPct val="80000"/>
                        </a:lnSpc>
                        <a:spcBef>
                          <a:spcPct val="50000"/>
                        </a:spcBef>
                        <a:spcAft>
                          <a:spcPct val="0"/>
                        </a:spcAft>
                        <a:buClrTx/>
                        <a:buSzTx/>
                        <a:buFontTx/>
                        <a:buNone/>
                        <a:tabLst/>
                      </a:pPr>
                      <a:r>
                        <a:rPr kumimoji="0" lang="en-US" sz="1300" b="1" i="0" u="none" strike="noStrike" cap="none" normalizeH="0" baseline="0" smtClean="0">
                          <a:ln>
                            <a:noFill/>
                          </a:ln>
                          <a:solidFill>
                            <a:schemeClr val="tx1"/>
                          </a:solidFill>
                          <a:effectLst/>
                          <a:latin typeface="Times New Roman" pitchFamily="18" charset="0"/>
                        </a:rPr>
                        <a:t>Learning Goal: As a result of doing this assignment, I should:</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1016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rPr>
                        <a:t>Social Studies</a:t>
                      </a:r>
                    </a:p>
                  </a:txBody>
                  <a:tcPr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cap="flat">
                      <a:noFill/>
                    </a:lnB>
                    <a:lnTlToBr>
                      <a:noFill/>
                    </a:lnTlToBr>
                    <a:lnBlToTr>
                      <a:noFill/>
                    </a:lnBlToTr>
                    <a:solidFill>
                      <a:srgbClr val="FFFF00"/>
                    </a:solidFill>
                  </a:tcPr>
                </a:tc>
                <a:tc>
                  <a:txBody>
                    <a:bodyPr/>
                    <a:lstStyle/>
                    <a:p>
                      <a:pPr marL="0" marR="0" lvl="0" indent="0" algn="l" defTabSz="914400" rtl="0" eaLnBrk="1" fontAlgn="base" latinLnBrk="0" hangingPunct="1">
                        <a:lnSpc>
                          <a:spcPct val="80000"/>
                        </a:lnSpc>
                        <a:spcBef>
                          <a:spcPct val="50000"/>
                        </a:spcBef>
                        <a:spcAft>
                          <a:spcPct val="0"/>
                        </a:spcAft>
                        <a:buClrTx/>
                        <a:buSzTx/>
                        <a:buFontTx/>
                        <a:buNone/>
                        <a:tabLst/>
                      </a:pPr>
                      <a:r>
                        <a:rPr kumimoji="0" lang="en-US" sz="1300" b="1" i="0" u="none" strike="noStrike" cap="none" normalizeH="0" baseline="0" smtClean="0">
                          <a:ln>
                            <a:noFill/>
                          </a:ln>
                          <a:solidFill>
                            <a:schemeClr val="tx1"/>
                          </a:solidFill>
                          <a:effectLst/>
                          <a:latin typeface="Times New Roman" pitchFamily="18" charset="0"/>
                        </a:rPr>
                        <a:t>Assignment: </a:t>
                      </a:r>
                    </a:p>
                    <a:p>
                      <a:pPr marL="0" marR="0" lvl="0" indent="0" algn="l" defTabSz="914400" rtl="0" eaLnBrk="1" fontAlgn="base" latinLnBrk="0" hangingPunct="1">
                        <a:lnSpc>
                          <a:spcPct val="80000"/>
                        </a:lnSpc>
                        <a:spcBef>
                          <a:spcPct val="50000"/>
                        </a:spcBef>
                        <a:spcAft>
                          <a:spcPct val="0"/>
                        </a:spcAft>
                        <a:buClrTx/>
                        <a:buSzTx/>
                        <a:buFontTx/>
                        <a:buNone/>
                        <a:tabLst/>
                      </a:pPr>
                      <a:r>
                        <a:rPr kumimoji="0" lang="en-US" sz="1300" b="1" i="0" u="none" strike="noStrike" cap="none" normalizeH="0" baseline="0" smtClean="0">
                          <a:ln>
                            <a:noFill/>
                          </a:ln>
                          <a:solidFill>
                            <a:schemeClr val="tx1"/>
                          </a:solidFill>
                          <a:effectLst/>
                          <a:latin typeface="Times New Roman" pitchFamily="18" charset="0"/>
                        </a:rPr>
                        <a:t>Due:</a:t>
                      </a:r>
                    </a:p>
                    <a:p>
                      <a:pPr marL="0" marR="0" lvl="0" indent="0" algn="l" defTabSz="914400" rtl="0" eaLnBrk="1" fontAlgn="base" latinLnBrk="0" hangingPunct="1">
                        <a:lnSpc>
                          <a:spcPct val="80000"/>
                        </a:lnSpc>
                        <a:spcBef>
                          <a:spcPct val="50000"/>
                        </a:spcBef>
                        <a:spcAft>
                          <a:spcPct val="0"/>
                        </a:spcAft>
                        <a:buClrTx/>
                        <a:buSzTx/>
                        <a:buFontTx/>
                        <a:buNone/>
                        <a:tabLst/>
                      </a:pPr>
                      <a:r>
                        <a:rPr kumimoji="0" lang="en-US" sz="1300" b="1" i="0" u="none" strike="noStrike" cap="none" normalizeH="0" baseline="0" smtClean="0">
                          <a:ln>
                            <a:noFill/>
                          </a:ln>
                          <a:solidFill>
                            <a:schemeClr val="tx1"/>
                          </a:solidFill>
                          <a:effectLst/>
                          <a:latin typeface="Times New Roman" pitchFamily="18" charset="0"/>
                        </a:rPr>
                        <a:t>Learning Goal: As a result of doing this assignment, I should:</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cap="flat">
                      <a:noFill/>
                    </a:lnB>
                    <a:lnTlToBr>
                      <a:noFill/>
                    </a:lnTlToBr>
                    <a:lnBlToTr>
                      <a:noFill/>
                    </a:lnBlToTr>
                    <a:solidFill>
                      <a:srgbClr val="FFFF00"/>
                    </a:solidFill>
                  </a:tcPr>
                </a:tc>
              </a:tr>
            </a:tbl>
          </a:graphicData>
        </a:graphic>
      </p:graphicFrame>
      <p:sp>
        <p:nvSpPr>
          <p:cNvPr id="779293" name="Text Box 29"/>
          <p:cNvSpPr txBox="1">
            <a:spLocks noChangeArrowheads="1"/>
          </p:cNvSpPr>
          <p:nvPr/>
        </p:nvSpPr>
        <p:spPr bwMode="auto">
          <a:xfrm>
            <a:off x="2286000" y="1782763"/>
            <a:ext cx="6629400" cy="4770437"/>
          </a:xfrm>
          <a:prstGeom prst="rect">
            <a:avLst/>
          </a:prstGeom>
          <a:solidFill>
            <a:srgbClr val="FFFF00"/>
          </a:solidFill>
          <a:ln w="9525">
            <a:solidFill>
              <a:srgbClr val="FF0000"/>
            </a:solidFill>
            <a:miter lim="800000"/>
            <a:headEnd/>
            <a:tailEnd/>
          </a:ln>
        </p:spPr>
        <p:txBody>
          <a:bodyPr>
            <a:spAutoFit/>
          </a:bodyPr>
          <a:lstStyle/>
          <a:p>
            <a:r>
              <a:rPr lang="en-US" sz="3600" b="1">
                <a:latin typeface="Times New Roman" pitchFamily="18" charset="0"/>
              </a:rPr>
              <a:t>Assignment: </a:t>
            </a:r>
          </a:p>
          <a:p>
            <a:r>
              <a:rPr lang="en-US" sz="3600" b="1">
                <a:latin typeface="Times New Roman" pitchFamily="18" charset="0"/>
              </a:rPr>
              <a:t>Due:</a:t>
            </a:r>
          </a:p>
          <a:p>
            <a:r>
              <a:rPr lang="en-US" sz="3600" b="1">
                <a:latin typeface="Times New Roman" pitchFamily="18" charset="0"/>
              </a:rPr>
              <a:t>Learning Goal: As a result of doing this assignment, I should </a:t>
            </a:r>
          </a:p>
          <a:p>
            <a:r>
              <a:rPr lang="en-US" sz="3600" b="1">
                <a:latin typeface="Times New Roman" pitchFamily="18" charset="0"/>
              </a:rPr>
              <a:t>	</a:t>
            </a:r>
            <a:r>
              <a:rPr lang="en-US" sz="3600" b="1" i="1">
                <a:latin typeface="Times New Roman" pitchFamily="18" charset="0"/>
              </a:rPr>
              <a:t>Know more about…? 			Understand better…?           		Be more skilled at…?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779293"/>
                                        </p:tgtEl>
                                        <p:attrNameLst>
                                          <p:attrName>style.visibility</p:attrName>
                                        </p:attrNameLst>
                                      </p:cBhvr>
                                      <p:to>
                                        <p:strVal val="visible"/>
                                      </p:to>
                                    </p:set>
                                    <p:anim calcmode="lin" valueType="num">
                                      <p:cBhvr>
                                        <p:cTn id="7" dur="500" fill="hold"/>
                                        <p:tgtEl>
                                          <p:spTgt spid="779293"/>
                                        </p:tgtEl>
                                        <p:attrNameLst>
                                          <p:attrName>ppt_w</p:attrName>
                                        </p:attrNameLst>
                                      </p:cBhvr>
                                      <p:tavLst>
                                        <p:tav tm="0">
                                          <p:val>
                                            <p:fltVal val="0"/>
                                          </p:val>
                                        </p:tav>
                                        <p:tav tm="100000">
                                          <p:val>
                                            <p:strVal val="#ppt_w"/>
                                          </p:val>
                                        </p:tav>
                                      </p:tavLst>
                                    </p:anim>
                                    <p:anim calcmode="lin" valueType="num">
                                      <p:cBhvr>
                                        <p:cTn id="8" dur="500" fill="hold"/>
                                        <p:tgtEl>
                                          <p:spTgt spid="77929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9293" grpId="0" animBg="1" autoUpdateAnimBg="0"/>
    </p:bldLst>
  </p:timing>
</p:sld>
</file>

<file path=ppt/slides/slide161.xml><?xml version="1.0" encoding="utf-8"?>
<p:sld xmlns:a="http://schemas.openxmlformats.org/drawingml/2006/main" xmlns:r="http://schemas.openxmlformats.org/officeDocument/2006/relationships" xmlns:p="http://schemas.openxmlformats.org/presentationml/2006/main" showMasterSp="0" show="0">
  <p:cSld>
    <p:bg>
      <p:bgPr>
        <a:solidFill>
          <a:schemeClr val="tx1"/>
        </a:solidFill>
        <a:effectLst/>
      </p:bgPr>
    </p:bg>
    <p:spTree>
      <p:nvGrpSpPr>
        <p:cNvPr id="1" name=""/>
        <p:cNvGrpSpPr/>
        <p:nvPr/>
      </p:nvGrpSpPr>
      <p:grpSpPr>
        <a:xfrm>
          <a:off x="0" y="0"/>
          <a:ext cx="0" cy="0"/>
          <a:chOff x="0" y="0"/>
          <a:chExt cx="0" cy="0"/>
        </a:xfrm>
      </p:grpSpPr>
      <p:sp>
        <p:nvSpPr>
          <p:cNvPr id="161794" name="WordArt 2"/>
          <p:cNvSpPr>
            <a:spLocks noChangeArrowheads="1" noChangeShapeType="1" noTextEdit="1"/>
          </p:cNvSpPr>
          <p:nvPr/>
        </p:nvSpPr>
        <p:spPr bwMode="auto">
          <a:xfrm>
            <a:off x="2286000" y="2438400"/>
            <a:ext cx="5029200" cy="1295400"/>
          </a:xfrm>
          <a:prstGeom prst="rect">
            <a:avLst/>
          </a:prstGeom>
        </p:spPr>
        <p:txBody>
          <a:bodyPr wrap="none" fromWordArt="1">
            <a:prstTxWarp prst="textPlain">
              <a:avLst>
                <a:gd name="adj" fmla="val 50000"/>
              </a:avLst>
            </a:prstTxWarp>
          </a:bodyPr>
          <a:lstStyle/>
          <a:p>
            <a:pPr algn="ctr"/>
            <a:r>
              <a:rPr lang="en-US" sz="3600" kern="10">
                <a:ln w="12700">
                  <a:solidFill>
                    <a:srgbClr val="FFFF99"/>
                  </a:solidFill>
                  <a:round/>
                  <a:headEnd/>
                  <a:tailEnd/>
                </a:ln>
                <a:solidFill>
                  <a:srgbClr val="FFFF99"/>
                </a:solidFill>
                <a:effectLst>
                  <a:outerShdw dist="45791" dir="2021404" algn="ctr" rotWithShape="0">
                    <a:srgbClr val="9999FF"/>
                  </a:outerShdw>
                </a:effectLst>
                <a:latin typeface="Arial Black"/>
              </a:rPr>
              <a:t>Parent Involvement</a:t>
            </a:r>
          </a:p>
        </p:txBody>
      </p:sp>
    </p:spTree>
  </p:cSld>
  <p:clrMapOvr>
    <a:masterClrMapping/>
  </p:clrMapOvr>
  <p:transition/>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showMasterSp="0" show="0">
  <p:cSld>
    <p:bg>
      <p:bgPr>
        <a:solidFill>
          <a:schemeClr val="tx1"/>
        </a:solidFill>
        <a:effectLst/>
      </p:bgPr>
    </p:bg>
    <p:spTree>
      <p:nvGrpSpPr>
        <p:cNvPr id="1" name=""/>
        <p:cNvGrpSpPr/>
        <p:nvPr/>
      </p:nvGrpSpPr>
      <p:grpSpPr>
        <a:xfrm>
          <a:off x="0" y="0"/>
          <a:ext cx="0" cy="0"/>
          <a:chOff x="0" y="0"/>
          <a:chExt cx="0" cy="0"/>
        </a:xfrm>
      </p:grpSpPr>
      <p:sp>
        <p:nvSpPr>
          <p:cNvPr id="162818" name="Text Box 6"/>
          <p:cNvSpPr txBox="1">
            <a:spLocks noChangeArrowheads="1"/>
          </p:cNvSpPr>
          <p:nvPr/>
        </p:nvSpPr>
        <p:spPr bwMode="auto">
          <a:xfrm>
            <a:off x="0" y="990600"/>
            <a:ext cx="9144000" cy="822325"/>
          </a:xfrm>
          <a:prstGeom prst="rect">
            <a:avLst/>
          </a:prstGeom>
          <a:solidFill>
            <a:srgbClr val="FFFF99"/>
          </a:solidFill>
          <a:ln w="9525">
            <a:noFill/>
            <a:miter lim="800000"/>
            <a:headEnd/>
            <a:tailEnd/>
          </a:ln>
        </p:spPr>
        <p:txBody>
          <a:bodyPr>
            <a:spAutoFit/>
          </a:bodyPr>
          <a:lstStyle/>
          <a:p>
            <a:pPr marL="165100" indent="-165100"/>
            <a:r>
              <a:rPr lang="en-US">
                <a:solidFill>
                  <a:schemeClr val="tx2"/>
                </a:solidFill>
              </a:rPr>
              <a:t>1. Parents can help students develop “responsibility,” but don’t depend on it.</a:t>
            </a:r>
          </a:p>
        </p:txBody>
      </p:sp>
      <p:sp>
        <p:nvSpPr>
          <p:cNvPr id="162819" name="Text Box 7"/>
          <p:cNvSpPr txBox="1">
            <a:spLocks noChangeArrowheads="1"/>
          </p:cNvSpPr>
          <p:nvPr/>
        </p:nvSpPr>
        <p:spPr bwMode="auto">
          <a:xfrm>
            <a:off x="0" y="0"/>
            <a:ext cx="4038600" cy="457200"/>
          </a:xfrm>
          <a:prstGeom prst="rect">
            <a:avLst/>
          </a:prstGeom>
          <a:noFill/>
          <a:ln w="9525" algn="ctr">
            <a:noFill/>
            <a:miter lim="800000"/>
            <a:headEnd/>
            <a:tailEnd/>
          </a:ln>
        </p:spPr>
        <p:txBody>
          <a:bodyPr>
            <a:spAutoFit/>
          </a:bodyPr>
          <a:lstStyle/>
          <a:p>
            <a:r>
              <a:rPr lang="en-US">
                <a:solidFill>
                  <a:srgbClr val="FFFF99"/>
                </a:solidFill>
              </a:rPr>
              <a:t>Parent Involvement</a:t>
            </a:r>
          </a:p>
        </p:txBody>
      </p:sp>
    </p:spTree>
  </p:cSld>
  <p:clrMapOvr>
    <a:masterClrMapping/>
  </p:clrMapOvr>
  <p:transition/>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showMasterSp="0" show="0">
  <p:cSld>
    <p:bg>
      <p:bgPr>
        <a:solidFill>
          <a:schemeClr val="tx1"/>
        </a:solidFill>
        <a:effectLst/>
      </p:bgPr>
    </p:bg>
    <p:spTree>
      <p:nvGrpSpPr>
        <p:cNvPr id="1" name=""/>
        <p:cNvGrpSpPr/>
        <p:nvPr/>
      </p:nvGrpSpPr>
      <p:grpSpPr>
        <a:xfrm>
          <a:off x="0" y="0"/>
          <a:ext cx="0" cy="0"/>
          <a:chOff x="0" y="0"/>
          <a:chExt cx="0" cy="0"/>
        </a:xfrm>
      </p:grpSpPr>
      <p:sp>
        <p:nvSpPr>
          <p:cNvPr id="163842" name="Text Box 5"/>
          <p:cNvSpPr txBox="1">
            <a:spLocks noChangeArrowheads="1"/>
          </p:cNvSpPr>
          <p:nvPr/>
        </p:nvSpPr>
        <p:spPr bwMode="auto">
          <a:xfrm>
            <a:off x="0" y="990600"/>
            <a:ext cx="9144000" cy="822325"/>
          </a:xfrm>
          <a:prstGeom prst="rect">
            <a:avLst/>
          </a:prstGeom>
          <a:solidFill>
            <a:srgbClr val="FFFF99"/>
          </a:solidFill>
          <a:ln w="9525">
            <a:noFill/>
            <a:miter lim="800000"/>
            <a:headEnd/>
            <a:tailEnd/>
          </a:ln>
        </p:spPr>
        <p:txBody>
          <a:bodyPr>
            <a:spAutoFit/>
          </a:bodyPr>
          <a:lstStyle/>
          <a:p>
            <a:pPr marL="347663" indent="-347663"/>
            <a:r>
              <a:rPr lang="en-US">
                <a:solidFill>
                  <a:schemeClr val="tx2"/>
                </a:solidFill>
              </a:rPr>
              <a:t>1. Parents can help students develop “responsibility,” but don’t depend on it.</a:t>
            </a:r>
          </a:p>
        </p:txBody>
      </p:sp>
      <p:sp>
        <p:nvSpPr>
          <p:cNvPr id="163843" name="Text Box 6"/>
          <p:cNvSpPr txBox="1">
            <a:spLocks noChangeArrowheads="1"/>
          </p:cNvSpPr>
          <p:nvPr/>
        </p:nvSpPr>
        <p:spPr bwMode="auto">
          <a:xfrm>
            <a:off x="0" y="2057400"/>
            <a:ext cx="9144000" cy="1187450"/>
          </a:xfrm>
          <a:prstGeom prst="rect">
            <a:avLst/>
          </a:prstGeom>
          <a:solidFill>
            <a:srgbClr val="FFFF99"/>
          </a:solidFill>
          <a:ln w="9525">
            <a:noFill/>
            <a:miter lim="800000"/>
            <a:headEnd/>
            <a:tailEnd/>
          </a:ln>
        </p:spPr>
        <p:txBody>
          <a:bodyPr>
            <a:spAutoFit/>
          </a:bodyPr>
          <a:lstStyle/>
          <a:p>
            <a:pPr marL="406400" indent="-406400"/>
            <a:r>
              <a:rPr lang="en-US">
                <a:solidFill>
                  <a:schemeClr val="tx2"/>
                </a:solidFill>
              </a:rPr>
              <a:t>2. Parent involvement should be kept to a minimum, and should focus on showing support for, and interest in, the student learning.</a:t>
            </a:r>
          </a:p>
        </p:txBody>
      </p:sp>
      <p:sp>
        <p:nvSpPr>
          <p:cNvPr id="163844" name="Text Box 7"/>
          <p:cNvSpPr txBox="1">
            <a:spLocks noChangeArrowheads="1"/>
          </p:cNvSpPr>
          <p:nvPr/>
        </p:nvSpPr>
        <p:spPr bwMode="auto">
          <a:xfrm>
            <a:off x="0" y="0"/>
            <a:ext cx="4038600" cy="457200"/>
          </a:xfrm>
          <a:prstGeom prst="rect">
            <a:avLst/>
          </a:prstGeom>
          <a:noFill/>
          <a:ln w="9525" algn="ctr">
            <a:noFill/>
            <a:miter lim="800000"/>
            <a:headEnd/>
            <a:tailEnd/>
          </a:ln>
        </p:spPr>
        <p:txBody>
          <a:bodyPr>
            <a:spAutoFit/>
          </a:bodyPr>
          <a:lstStyle/>
          <a:p>
            <a:r>
              <a:rPr lang="en-US">
                <a:solidFill>
                  <a:srgbClr val="FFFF99"/>
                </a:solidFill>
              </a:rPr>
              <a:t>Parent Involvement</a:t>
            </a:r>
          </a:p>
        </p:txBody>
      </p:sp>
    </p:spTree>
  </p:cSld>
  <p:clrMapOvr>
    <a:masterClrMapping/>
  </p:clrMapOvr>
  <p:transition/>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showMasterSp="0" show="0">
  <p:cSld>
    <p:bg>
      <p:bgPr>
        <a:solidFill>
          <a:schemeClr val="tx1"/>
        </a:solidFill>
        <a:effectLst/>
      </p:bgPr>
    </p:bg>
    <p:spTree>
      <p:nvGrpSpPr>
        <p:cNvPr id="1" name=""/>
        <p:cNvGrpSpPr/>
        <p:nvPr/>
      </p:nvGrpSpPr>
      <p:grpSpPr>
        <a:xfrm>
          <a:off x="0" y="0"/>
          <a:ext cx="0" cy="0"/>
          <a:chOff x="0" y="0"/>
          <a:chExt cx="0" cy="0"/>
        </a:xfrm>
      </p:grpSpPr>
      <p:sp>
        <p:nvSpPr>
          <p:cNvPr id="325634" name="Text Box 2"/>
          <p:cNvSpPr txBox="1">
            <a:spLocks noChangeArrowheads="1"/>
          </p:cNvSpPr>
          <p:nvPr/>
        </p:nvSpPr>
        <p:spPr bwMode="auto">
          <a:xfrm>
            <a:off x="0" y="1828800"/>
            <a:ext cx="9144000" cy="1373188"/>
          </a:xfrm>
          <a:prstGeom prst="rect">
            <a:avLst/>
          </a:prstGeom>
          <a:solidFill>
            <a:schemeClr val="tx2"/>
          </a:solidFill>
          <a:ln w="9525">
            <a:noFill/>
            <a:miter lim="800000"/>
            <a:headEnd/>
            <a:tailEnd/>
          </a:ln>
        </p:spPr>
        <p:txBody>
          <a:bodyPr>
            <a:spAutoFit/>
          </a:bodyPr>
          <a:lstStyle/>
          <a:p>
            <a:r>
              <a:rPr lang="en-US" sz="2800">
                <a:solidFill>
                  <a:srgbClr val="FFFF00"/>
                </a:solidFill>
                <a:latin typeface="Times New Roman" pitchFamily="18" charset="0"/>
              </a:rPr>
              <a:t>“While it is certainly legitimate to inform parents of the homework assigned to their children, it does not seem advisable to have parents </a:t>
            </a:r>
            <a:r>
              <a:rPr lang="en-US" sz="2800" b="1" u="sng">
                <a:solidFill>
                  <a:srgbClr val="FFFF00"/>
                </a:solidFill>
                <a:latin typeface="Times New Roman" pitchFamily="18" charset="0"/>
              </a:rPr>
              <a:t>help</a:t>
            </a:r>
            <a:r>
              <a:rPr lang="en-US" sz="2800">
                <a:solidFill>
                  <a:srgbClr val="FFFF00"/>
                </a:solidFill>
                <a:latin typeface="Times New Roman" pitchFamily="18" charset="0"/>
              </a:rPr>
              <a:t> their children with homework.”</a:t>
            </a:r>
          </a:p>
        </p:txBody>
      </p:sp>
      <p:sp>
        <p:nvSpPr>
          <p:cNvPr id="325635" name="Text Box 3"/>
          <p:cNvSpPr txBox="1">
            <a:spLocks noChangeArrowheads="1"/>
          </p:cNvSpPr>
          <p:nvPr/>
        </p:nvSpPr>
        <p:spPr bwMode="auto">
          <a:xfrm>
            <a:off x="0" y="4114800"/>
            <a:ext cx="9144000" cy="1373188"/>
          </a:xfrm>
          <a:prstGeom prst="rect">
            <a:avLst/>
          </a:prstGeom>
          <a:solidFill>
            <a:schemeClr val="tx2"/>
          </a:solidFill>
          <a:ln w="9525">
            <a:noFill/>
            <a:miter lim="800000"/>
            <a:headEnd/>
            <a:tailEnd/>
          </a:ln>
        </p:spPr>
        <p:txBody>
          <a:bodyPr>
            <a:spAutoFit/>
          </a:bodyPr>
          <a:lstStyle/>
          <a:p>
            <a:r>
              <a:rPr lang="en-US" sz="2800">
                <a:solidFill>
                  <a:srgbClr val="FFFF00"/>
                </a:solidFill>
                <a:latin typeface="Times New Roman" pitchFamily="18" charset="0"/>
              </a:rPr>
              <a:t>“Specifically, many studies show minimal and even negative effects when parents are asked to </a:t>
            </a:r>
            <a:r>
              <a:rPr lang="en-US" sz="2800" b="1" u="sng">
                <a:solidFill>
                  <a:srgbClr val="FFFF00"/>
                </a:solidFill>
                <a:latin typeface="Times New Roman" pitchFamily="18" charset="0"/>
              </a:rPr>
              <a:t>help</a:t>
            </a:r>
            <a:r>
              <a:rPr lang="en-US" sz="2800">
                <a:solidFill>
                  <a:srgbClr val="FFFF00"/>
                </a:solidFill>
                <a:latin typeface="Times New Roman" pitchFamily="18" charset="0"/>
              </a:rPr>
              <a:t> students with homework. </a:t>
            </a:r>
            <a:endParaRPr lang="en-US" sz="2800"/>
          </a:p>
        </p:txBody>
      </p:sp>
      <p:sp>
        <p:nvSpPr>
          <p:cNvPr id="164868" name="Text Box 4"/>
          <p:cNvSpPr txBox="1">
            <a:spLocks noChangeArrowheads="1"/>
          </p:cNvSpPr>
          <p:nvPr/>
        </p:nvSpPr>
        <p:spPr bwMode="auto">
          <a:xfrm>
            <a:off x="0" y="228600"/>
            <a:ext cx="6629400" cy="366713"/>
          </a:xfrm>
          <a:prstGeom prst="rect">
            <a:avLst/>
          </a:prstGeom>
          <a:noFill/>
          <a:ln w="9525">
            <a:noFill/>
            <a:miter lim="800000"/>
            <a:headEnd/>
            <a:tailEnd/>
          </a:ln>
        </p:spPr>
        <p:txBody>
          <a:bodyPr>
            <a:spAutoFit/>
          </a:bodyPr>
          <a:lstStyle/>
          <a:p>
            <a:r>
              <a:rPr lang="en-US">
                <a:solidFill>
                  <a:schemeClr val="bg1"/>
                </a:solidFill>
              </a:rPr>
              <a:t>..from Classroom Instruction That Works.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25634"/>
                                        </p:tgtEl>
                                        <p:attrNameLst>
                                          <p:attrName>style.visibility</p:attrName>
                                        </p:attrNameLst>
                                      </p:cBhvr>
                                      <p:to>
                                        <p:strVal val="visible"/>
                                      </p:to>
                                    </p:set>
                                    <p:animEffect transition="in" filter="dissolve">
                                      <p:cBhvr>
                                        <p:cTn id="7" dur="500"/>
                                        <p:tgtEl>
                                          <p:spTgt spid="32563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25635"/>
                                        </p:tgtEl>
                                        <p:attrNameLst>
                                          <p:attrName>style.visibility</p:attrName>
                                        </p:attrNameLst>
                                      </p:cBhvr>
                                      <p:to>
                                        <p:strVal val="visible"/>
                                      </p:to>
                                    </p:set>
                                    <p:animEffect transition="in" filter="dissolve">
                                      <p:cBhvr>
                                        <p:cTn id="12" dur="500"/>
                                        <p:tgtEl>
                                          <p:spTgt spid="3256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5634" grpId="0" animBg="1"/>
      <p:bldP spid="325635" grpId="0" animBg="1"/>
    </p:bldLst>
  </p:timing>
</p:sld>
</file>

<file path=ppt/slides/slide165.xml><?xml version="1.0" encoding="utf-8"?>
<p:sld xmlns:a="http://schemas.openxmlformats.org/drawingml/2006/main" xmlns:r="http://schemas.openxmlformats.org/officeDocument/2006/relationships" xmlns:p="http://schemas.openxmlformats.org/presentationml/2006/main" showMasterSp="0" show="0">
  <p:cSld>
    <p:bg>
      <p:bgPr>
        <a:solidFill>
          <a:schemeClr val="tx1"/>
        </a:solidFill>
        <a:effectLst/>
      </p:bgPr>
    </p:bg>
    <p:spTree>
      <p:nvGrpSpPr>
        <p:cNvPr id="1" name=""/>
        <p:cNvGrpSpPr/>
        <p:nvPr/>
      </p:nvGrpSpPr>
      <p:grpSpPr>
        <a:xfrm>
          <a:off x="0" y="0"/>
          <a:ext cx="0" cy="0"/>
          <a:chOff x="0" y="0"/>
          <a:chExt cx="0" cy="0"/>
        </a:xfrm>
      </p:grpSpPr>
      <p:sp>
        <p:nvSpPr>
          <p:cNvPr id="165890" name="Text Box 2"/>
          <p:cNvSpPr txBox="1">
            <a:spLocks noChangeArrowheads="1"/>
          </p:cNvSpPr>
          <p:nvPr/>
        </p:nvSpPr>
        <p:spPr bwMode="auto">
          <a:xfrm>
            <a:off x="0" y="228600"/>
            <a:ext cx="9144000" cy="1735138"/>
          </a:xfrm>
          <a:prstGeom prst="rect">
            <a:avLst/>
          </a:prstGeom>
          <a:noFill/>
          <a:ln w="9525">
            <a:noFill/>
            <a:miter lim="800000"/>
            <a:headEnd/>
            <a:tailEnd/>
          </a:ln>
        </p:spPr>
        <p:txBody>
          <a:bodyPr>
            <a:spAutoFit/>
          </a:bodyPr>
          <a:lstStyle/>
          <a:p>
            <a:r>
              <a:rPr lang="en-US">
                <a:solidFill>
                  <a:schemeClr val="bg1"/>
                </a:solidFill>
                <a:latin typeface="Times New Roman" pitchFamily="18" charset="0"/>
              </a:rPr>
              <a:t>Direction for parents:</a:t>
            </a:r>
          </a:p>
          <a:p>
            <a:r>
              <a:rPr lang="en-US">
                <a:solidFill>
                  <a:schemeClr val="bg1"/>
                </a:solidFill>
                <a:latin typeface="Times New Roman" pitchFamily="18" charset="0"/>
              </a:rPr>
              <a:t>When your child has worked hard but cannot complete the assignment in a reasonable time, and you are thinking about sitting down and helping her…….STOP. Get out a piece of paper and write the teacher a note….</a:t>
            </a:r>
          </a:p>
        </p:txBody>
      </p:sp>
      <p:grpSp>
        <p:nvGrpSpPr>
          <p:cNvPr id="2" name="Group 3"/>
          <p:cNvGrpSpPr>
            <a:grpSpLocks/>
          </p:cNvGrpSpPr>
          <p:nvPr/>
        </p:nvGrpSpPr>
        <p:grpSpPr bwMode="auto">
          <a:xfrm>
            <a:off x="381000" y="2286000"/>
            <a:ext cx="8305800" cy="4311650"/>
            <a:chOff x="720" y="1536"/>
            <a:chExt cx="4848" cy="2716"/>
          </a:xfrm>
        </p:grpSpPr>
        <p:sp>
          <p:nvSpPr>
            <p:cNvPr id="165892" name="Rectangle 4"/>
            <p:cNvSpPr>
              <a:spLocks noChangeArrowheads="1"/>
            </p:cNvSpPr>
            <p:nvPr/>
          </p:nvSpPr>
          <p:spPr bwMode="auto">
            <a:xfrm>
              <a:off x="720" y="1536"/>
              <a:ext cx="4800" cy="2448"/>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165893" name="Text Box 5"/>
            <p:cNvSpPr txBox="1">
              <a:spLocks noChangeArrowheads="1"/>
            </p:cNvSpPr>
            <p:nvPr/>
          </p:nvSpPr>
          <p:spPr bwMode="auto">
            <a:xfrm>
              <a:off x="816" y="1584"/>
              <a:ext cx="4752" cy="2668"/>
            </a:xfrm>
            <a:prstGeom prst="rect">
              <a:avLst/>
            </a:prstGeom>
            <a:solidFill>
              <a:srgbClr val="FFFF99"/>
            </a:solidFill>
            <a:ln w="9525">
              <a:noFill/>
              <a:miter lim="800000"/>
              <a:headEnd/>
              <a:tailEnd/>
            </a:ln>
          </p:spPr>
          <p:txBody>
            <a:bodyPr>
              <a:spAutoFit/>
            </a:bodyPr>
            <a:lstStyle/>
            <a:p>
              <a:r>
                <a:rPr lang="en-US" sz="3200" b="1">
                  <a:latin typeface="Monotype Corsiva" pitchFamily="66" charset="0"/>
                </a:rPr>
                <a:t>Dear Ms. Curie, </a:t>
              </a:r>
            </a:p>
            <a:p>
              <a:r>
                <a:rPr lang="en-US" sz="3200" b="1">
                  <a:latin typeface="Monotype Corsiva" pitchFamily="66" charset="0"/>
                </a:rPr>
                <a:t>Sally has worked hard for one hour on this assignment and cannot complete it. I told her to stop and assured her that she had completed her homework for tonight.  She doesn’t really understand how to read bar graphs yet so she can’t go on.  Please let her know if there will be more instruction in class or if she needs to come in for extra help.</a:t>
              </a: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6.xml><?xml version="1.0" encoding="utf-8"?>
<p:sld xmlns:a="http://schemas.openxmlformats.org/drawingml/2006/main" xmlns:r="http://schemas.openxmlformats.org/officeDocument/2006/relationships" xmlns:p="http://schemas.openxmlformats.org/presentationml/2006/main" showMasterSp="0" show="0">
  <p:cSld>
    <p:bg>
      <p:bgPr>
        <a:solidFill>
          <a:schemeClr val="tx1"/>
        </a:solidFill>
        <a:effectLst/>
      </p:bgPr>
    </p:bg>
    <p:spTree>
      <p:nvGrpSpPr>
        <p:cNvPr id="1" name=""/>
        <p:cNvGrpSpPr/>
        <p:nvPr/>
      </p:nvGrpSpPr>
      <p:grpSpPr>
        <a:xfrm>
          <a:off x="0" y="0"/>
          <a:ext cx="0" cy="0"/>
          <a:chOff x="0" y="0"/>
          <a:chExt cx="0" cy="0"/>
        </a:xfrm>
      </p:grpSpPr>
      <p:sp>
        <p:nvSpPr>
          <p:cNvPr id="166914" name="WordArt 2"/>
          <p:cNvSpPr>
            <a:spLocks noChangeArrowheads="1" noChangeShapeType="1" noTextEdit="1"/>
          </p:cNvSpPr>
          <p:nvPr/>
        </p:nvSpPr>
        <p:spPr bwMode="auto">
          <a:xfrm>
            <a:off x="3200400" y="2133600"/>
            <a:ext cx="2819400" cy="1371600"/>
          </a:xfrm>
          <a:prstGeom prst="rect">
            <a:avLst/>
          </a:prstGeom>
        </p:spPr>
        <p:txBody>
          <a:bodyPr wrap="none" fromWordArt="1">
            <a:prstTxWarp prst="textPlain">
              <a:avLst>
                <a:gd name="adj" fmla="val 50000"/>
              </a:avLst>
            </a:prstTxWarp>
          </a:bodyPr>
          <a:lstStyle/>
          <a:p>
            <a:pPr algn="ctr"/>
            <a:r>
              <a:rPr lang="en-US" sz="3600" kern="10">
                <a:ln w="12700">
                  <a:solidFill>
                    <a:srgbClr val="FFFF99"/>
                  </a:solidFill>
                  <a:round/>
                  <a:headEnd/>
                  <a:tailEnd/>
                </a:ln>
                <a:solidFill>
                  <a:srgbClr val="FFFF99"/>
                </a:solidFill>
                <a:effectLst>
                  <a:outerShdw dist="45791" dir="2021404" algn="ctr" rotWithShape="0">
                    <a:srgbClr val="9999FF"/>
                  </a:outerShdw>
                </a:effectLst>
                <a:latin typeface="Arial Black"/>
              </a:rPr>
              <a:t>Feedback</a:t>
            </a:r>
          </a:p>
        </p:txBody>
      </p:sp>
    </p:spTree>
  </p:cSld>
  <p:clrMapOvr>
    <a:masterClrMapping/>
  </p:clrMapOvr>
  <p:transition/>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showMasterSp="0" show="0">
  <p:cSld>
    <p:bg>
      <p:bgPr>
        <a:solidFill>
          <a:schemeClr val="tx1"/>
        </a:solidFill>
        <a:effectLst/>
      </p:bgPr>
    </p:bg>
    <p:spTree>
      <p:nvGrpSpPr>
        <p:cNvPr id="1" name=""/>
        <p:cNvGrpSpPr/>
        <p:nvPr/>
      </p:nvGrpSpPr>
      <p:grpSpPr>
        <a:xfrm>
          <a:off x="0" y="0"/>
          <a:ext cx="0" cy="0"/>
          <a:chOff x="0" y="0"/>
          <a:chExt cx="0" cy="0"/>
        </a:xfrm>
      </p:grpSpPr>
      <p:sp>
        <p:nvSpPr>
          <p:cNvPr id="167938" name="Text Box 2"/>
          <p:cNvSpPr txBox="1">
            <a:spLocks noChangeArrowheads="1"/>
          </p:cNvSpPr>
          <p:nvPr/>
        </p:nvSpPr>
        <p:spPr bwMode="auto">
          <a:xfrm>
            <a:off x="0" y="685800"/>
            <a:ext cx="9144000" cy="822325"/>
          </a:xfrm>
          <a:prstGeom prst="rect">
            <a:avLst/>
          </a:prstGeom>
          <a:solidFill>
            <a:srgbClr val="FFFF99"/>
          </a:solidFill>
          <a:ln w="9525">
            <a:noFill/>
            <a:miter lim="800000"/>
            <a:headEnd/>
            <a:tailEnd/>
          </a:ln>
        </p:spPr>
        <p:txBody>
          <a:bodyPr>
            <a:spAutoFit/>
          </a:bodyPr>
          <a:lstStyle/>
          <a:p>
            <a:pPr marL="347663" indent="-347663">
              <a:buFontTx/>
              <a:buAutoNum type="arabicPeriod"/>
            </a:pPr>
            <a:r>
              <a:rPr lang="en-US"/>
              <a:t>Feedback should help students understand if their work contributed to their achievement of learning goals.</a:t>
            </a:r>
          </a:p>
        </p:txBody>
      </p:sp>
      <p:sp>
        <p:nvSpPr>
          <p:cNvPr id="167939" name="Text Box 5"/>
          <p:cNvSpPr txBox="1">
            <a:spLocks noChangeArrowheads="1"/>
          </p:cNvSpPr>
          <p:nvPr/>
        </p:nvSpPr>
        <p:spPr bwMode="auto">
          <a:xfrm>
            <a:off x="0" y="0"/>
            <a:ext cx="1600200" cy="457200"/>
          </a:xfrm>
          <a:prstGeom prst="rect">
            <a:avLst/>
          </a:prstGeom>
          <a:noFill/>
          <a:ln w="9525" algn="ctr">
            <a:noFill/>
            <a:miter lim="800000"/>
            <a:headEnd/>
            <a:tailEnd/>
          </a:ln>
        </p:spPr>
        <p:txBody>
          <a:bodyPr>
            <a:spAutoFit/>
          </a:bodyPr>
          <a:lstStyle/>
          <a:p>
            <a:r>
              <a:rPr lang="en-US">
                <a:solidFill>
                  <a:srgbClr val="FFFF99"/>
                </a:solidFill>
              </a:rPr>
              <a:t>Feedback</a:t>
            </a:r>
          </a:p>
        </p:txBody>
      </p:sp>
      <p:sp>
        <p:nvSpPr>
          <p:cNvPr id="167940" name="Text Box 8"/>
          <p:cNvSpPr txBox="1">
            <a:spLocks noChangeArrowheads="1"/>
          </p:cNvSpPr>
          <p:nvPr/>
        </p:nvSpPr>
        <p:spPr bwMode="auto">
          <a:xfrm>
            <a:off x="0" y="1752600"/>
            <a:ext cx="9144000" cy="457200"/>
          </a:xfrm>
          <a:prstGeom prst="rect">
            <a:avLst/>
          </a:prstGeom>
          <a:solidFill>
            <a:srgbClr val="FFFF99"/>
          </a:solidFill>
          <a:ln w="9525">
            <a:noFill/>
            <a:miter lim="800000"/>
            <a:headEnd/>
            <a:tailEnd/>
          </a:ln>
        </p:spPr>
        <p:txBody>
          <a:bodyPr>
            <a:spAutoFit/>
          </a:bodyPr>
          <a:lstStyle/>
          <a:p>
            <a:pPr marL="347663" indent="-347663"/>
            <a:r>
              <a:rPr lang="en-US"/>
              <a:t>2. Feedback should be timely.</a:t>
            </a:r>
          </a:p>
        </p:txBody>
      </p:sp>
    </p:spTree>
  </p:cSld>
  <p:clrMapOvr>
    <a:masterClrMapping/>
  </p:clrMapOvr>
  <p:transition/>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showMasterSp="0" show="0">
  <p:cSld>
    <p:bg>
      <p:bgPr>
        <a:solidFill>
          <a:schemeClr val="tx1"/>
        </a:solidFill>
        <a:effectLst/>
      </p:bgPr>
    </p:bg>
    <p:spTree>
      <p:nvGrpSpPr>
        <p:cNvPr id="1" name=""/>
        <p:cNvGrpSpPr/>
        <p:nvPr/>
      </p:nvGrpSpPr>
      <p:grpSpPr>
        <a:xfrm>
          <a:off x="0" y="0"/>
          <a:ext cx="0" cy="0"/>
          <a:chOff x="0" y="0"/>
          <a:chExt cx="0" cy="0"/>
        </a:xfrm>
      </p:grpSpPr>
      <p:sp>
        <p:nvSpPr>
          <p:cNvPr id="168962" name="Text Box 3"/>
          <p:cNvSpPr txBox="1">
            <a:spLocks noChangeArrowheads="1"/>
          </p:cNvSpPr>
          <p:nvPr/>
        </p:nvSpPr>
        <p:spPr bwMode="auto">
          <a:xfrm>
            <a:off x="304800" y="2290763"/>
            <a:ext cx="3733800" cy="2052637"/>
          </a:xfrm>
          <a:prstGeom prst="rect">
            <a:avLst/>
          </a:prstGeom>
          <a:solidFill>
            <a:schemeClr val="tx2"/>
          </a:solidFill>
          <a:ln w="9525">
            <a:solidFill>
              <a:schemeClr val="accent1"/>
            </a:solidFill>
            <a:miter lim="800000"/>
            <a:headEnd/>
            <a:tailEnd/>
          </a:ln>
        </p:spPr>
        <p:txBody>
          <a:bodyPr>
            <a:spAutoFit/>
          </a:bodyPr>
          <a:lstStyle/>
          <a:p>
            <a:r>
              <a:rPr lang="en-US" sz="3200" b="1">
                <a:solidFill>
                  <a:schemeClr val="folHlink"/>
                </a:solidFill>
                <a:latin typeface="Times New Roman" pitchFamily="18" charset="0"/>
              </a:rPr>
              <a:t>Whole class</a:t>
            </a:r>
          </a:p>
          <a:p>
            <a:r>
              <a:rPr lang="en-US" sz="3200" b="1">
                <a:solidFill>
                  <a:schemeClr val="folHlink"/>
                </a:solidFill>
                <a:latin typeface="Times New Roman" pitchFamily="18" charset="0"/>
              </a:rPr>
              <a:t>Small group</a:t>
            </a:r>
          </a:p>
          <a:p>
            <a:r>
              <a:rPr lang="en-US" sz="3200" b="1">
                <a:solidFill>
                  <a:schemeClr val="folHlink"/>
                </a:solidFill>
                <a:latin typeface="Times New Roman" pitchFamily="18" charset="0"/>
              </a:rPr>
              <a:t>One-on-one</a:t>
            </a:r>
          </a:p>
        </p:txBody>
      </p:sp>
      <p:sp>
        <p:nvSpPr>
          <p:cNvPr id="168963" name="Text Box 4"/>
          <p:cNvSpPr txBox="1">
            <a:spLocks noChangeArrowheads="1"/>
          </p:cNvSpPr>
          <p:nvPr/>
        </p:nvSpPr>
        <p:spPr bwMode="auto">
          <a:xfrm>
            <a:off x="2286000" y="5003800"/>
            <a:ext cx="3733800" cy="1320800"/>
          </a:xfrm>
          <a:prstGeom prst="rect">
            <a:avLst/>
          </a:prstGeom>
          <a:solidFill>
            <a:schemeClr val="tx2"/>
          </a:solidFill>
          <a:ln w="9525">
            <a:solidFill>
              <a:schemeClr val="accent1"/>
            </a:solidFill>
            <a:miter lim="800000"/>
            <a:headEnd/>
            <a:tailEnd/>
          </a:ln>
        </p:spPr>
        <p:txBody>
          <a:bodyPr>
            <a:spAutoFit/>
          </a:bodyPr>
          <a:lstStyle/>
          <a:p>
            <a:r>
              <a:rPr lang="en-US" sz="3200" b="1">
                <a:solidFill>
                  <a:schemeClr val="accent1"/>
                </a:solidFill>
                <a:latin typeface="Times New Roman" pitchFamily="18" charset="0"/>
              </a:rPr>
              <a:t>Oral</a:t>
            </a:r>
          </a:p>
          <a:p>
            <a:r>
              <a:rPr lang="en-US" sz="3200" b="1">
                <a:solidFill>
                  <a:schemeClr val="accent1"/>
                </a:solidFill>
                <a:latin typeface="Times New Roman" pitchFamily="18" charset="0"/>
              </a:rPr>
              <a:t>Written</a:t>
            </a:r>
          </a:p>
        </p:txBody>
      </p:sp>
      <p:sp>
        <p:nvSpPr>
          <p:cNvPr id="168964" name="Text Box 5"/>
          <p:cNvSpPr txBox="1">
            <a:spLocks noChangeArrowheads="1"/>
          </p:cNvSpPr>
          <p:nvPr/>
        </p:nvSpPr>
        <p:spPr bwMode="auto">
          <a:xfrm>
            <a:off x="4876800" y="2514600"/>
            <a:ext cx="3733800" cy="2052638"/>
          </a:xfrm>
          <a:prstGeom prst="rect">
            <a:avLst/>
          </a:prstGeom>
          <a:solidFill>
            <a:schemeClr val="tx2"/>
          </a:solidFill>
          <a:ln w="9525">
            <a:solidFill>
              <a:schemeClr val="accent1"/>
            </a:solidFill>
            <a:miter lim="800000"/>
            <a:headEnd/>
            <a:tailEnd/>
          </a:ln>
        </p:spPr>
        <p:txBody>
          <a:bodyPr>
            <a:spAutoFit/>
          </a:bodyPr>
          <a:lstStyle/>
          <a:p>
            <a:r>
              <a:rPr lang="en-US" sz="3200" b="1">
                <a:solidFill>
                  <a:srgbClr val="FFCC66"/>
                </a:solidFill>
                <a:latin typeface="Times New Roman" pitchFamily="18" charset="0"/>
              </a:rPr>
              <a:t>Correct answers</a:t>
            </a:r>
          </a:p>
          <a:p>
            <a:r>
              <a:rPr lang="en-US" sz="3200" b="1">
                <a:solidFill>
                  <a:srgbClr val="FFCC66"/>
                </a:solidFill>
                <a:latin typeface="Times New Roman" pitchFamily="18" charset="0"/>
              </a:rPr>
              <a:t>Sample answers</a:t>
            </a:r>
          </a:p>
          <a:p>
            <a:r>
              <a:rPr lang="en-US" sz="3200" b="1">
                <a:solidFill>
                  <a:srgbClr val="FFCC66"/>
                </a:solidFill>
                <a:latin typeface="Times New Roman" pitchFamily="18" charset="0"/>
              </a:rPr>
              <a:t>Criteria to apply</a:t>
            </a:r>
          </a:p>
        </p:txBody>
      </p:sp>
      <p:sp>
        <p:nvSpPr>
          <p:cNvPr id="168965" name="Text Box 6"/>
          <p:cNvSpPr txBox="1">
            <a:spLocks noChangeArrowheads="1"/>
          </p:cNvSpPr>
          <p:nvPr/>
        </p:nvSpPr>
        <p:spPr bwMode="auto">
          <a:xfrm>
            <a:off x="2895600" y="228600"/>
            <a:ext cx="3200400" cy="641350"/>
          </a:xfrm>
          <a:prstGeom prst="rect">
            <a:avLst/>
          </a:prstGeom>
          <a:noFill/>
          <a:ln w="9525">
            <a:noFill/>
            <a:miter lim="800000"/>
            <a:headEnd/>
            <a:tailEnd/>
          </a:ln>
        </p:spPr>
        <p:txBody>
          <a:bodyPr>
            <a:spAutoFit/>
          </a:bodyPr>
          <a:lstStyle/>
          <a:p>
            <a:r>
              <a:rPr lang="en-US" sz="3600">
                <a:solidFill>
                  <a:srgbClr val="FFFF00"/>
                </a:solidFill>
                <a:latin typeface="Comic Sans MS" pitchFamily="66" charset="0"/>
              </a:rPr>
              <a:t>FEEDBACK</a:t>
            </a:r>
          </a:p>
        </p:txBody>
      </p:sp>
      <p:sp>
        <p:nvSpPr>
          <p:cNvPr id="168966" name="Line 7"/>
          <p:cNvSpPr>
            <a:spLocks noChangeShapeType="1"/>
          </p:cNvSpPr>
          <p:nvPr/>
        </p:nvSpPr>
        <p:spPr bwMode="auto">
          <a:xfrm>
            <a:off x="4114800" y="3276600"/>
            <a:ext cx="685800" cy="0"/>
          </a:xfrm>
          <a:prstGeom prst="line">
            <a:avLst/>
          </a:prstGeom>
          <a:noFill/>
          <a:ln w="9525">
            <a:solidFill>
              <a:srgbClr val="FFFF00"/>
            </a:solidFill>
            <a:round/>
            <a:headEnd type="triangle" w="med" len="med"/>
            <a:tailEnd type="triangle" w="med" len="med"/>
          </a:ln>
        </p:spPr>
        <p:txBody>
          <a:bodyPr/>
          <a:lstStyle/>
          <a:p>
            <a:endParaRPr lang="en-US"/>
          </a:p>
        </p:txBody>
      </p:sp>
      <p:sp>
        <p:nvSpPr>
          <p:cNvPr id="168967" name="Line 8"/>
          <p:cNvSpPr>
            <a:spLocks noChangeShapeType="1"/>
          </p:cNvSpPr>
          <p:nvPr/>
        </p:nvSpPr>
        <p:spPr bwMode="auto">
          <a:xfrm>
            <a:off x="3276600" y="4419600"/>
            <a:ext cx="457200" cy="533400"/>
          </a:xfrm>
          <a:prstGeom prst="line">
            <a:avLst/>
          </a:prstGeom>
          <a:noFill/>
          <a:ln w="9525">
            <a:solidFill>
              <a:srgbClr val="FFFF00"/>
            </a:solidFill>
            <a:round/>
            <a:headEnd type="triangle" w="med" len="med"/>
            <a:tailEnd type="triangle" w="med" len="med"/>
          </a:ln>
        </p:spPr>
        <p:txBody>
          <a:bodyPr/>
          <a:lstStyle/>
          <a:p>
            <a:endParaRPr lang="en-US"/>
          </a:p>
        </p:txBody>
      </p:sp>
      <p:sp>
        <p:nvSpPr>
          <p:cNvPr id="168968" name="Line 9"/>
          <p:cNvSpPr>
            <a:spLocks noChangeShapeType="1"/>
          </p:cNvSpPr>
          <p:nvPr/>
        </p:nvSpPr>
        <p:spPr bwMode="auto">
          <a:xfrm flipH="1">
            <a:off x="4648200" y="4495800"/>
            <a:ext cx="228600" cy="457200"/>
          </a:xfrm>
          <a:prstGeom prst="line">
            <a:avLst/>
          </a:prstGeom>
          <a:noFill/>
          <a:ln w="9525">
            <a:solidFill>
              <a:srgbClr val="FFFF00"/>
            </a:solidFill>
            <a:round/>
            <a:headEnd type="triangle" w="med" len="med"/>
            <a:tailEnd type="triangle" w="med" len="med"/>
          </a:ln>
        </p:spPr>
        <p:txBody>
          <a:bodyPr/>
          <a:lstStyle/>
          <a:p>
            <a:endParaRPr lang="en-US"/>
          </a:p>
        </p:txBody>
      </p:sp>
    </p:spTree>
  </p:cSld>
  <p:clrMapOvr>
    <a:masterClrMapping/>
  </p:clrMapOvr>
  <p:transition/>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showMasterSp="0" show="0">
  <p:cSld>
    <p:bg>
      <p:bgPr>
        <a:solidFill>
          <a:schemeClr val="tx1"/>
        </a:solidFill>
        <a:effectLst/>
      </p:bgPr>
    </p:bg>
    <p:spTree>
      <p:nvGrpSpPr>
        <p:cNvPr id="1" name=""/>
        <p:cNvGrpSpPr/>
        <p:nvPr/>
      </p:nvGrpSpPr>
      <p:grpSpPr>
        <a:xfrm>
          <a:off x="0" y="0"/>
          <a:ext cx="0" cy="0"/>
          <a:chOff x="0" y="0"/>
          <a:chExt cx="0" cy="0"/>
        </a:xfrm>
      </p:grpSpPr>
      <p:sp>
        <p:nvSpPr>
          <p:cNvPr id="169986" name="Text Box 2"/>
          <p:cNvSpPr txBox="1">
            <a:spLocks noChangeArrowheads="1"/>
          </p:cNvSpPr>
          <p:nvPr/>
        </p:nvSpPr>
        <p:spPr bwMode="auto">
          <a:xfrm>
            <a:off x="0" y="0"/>
            <a:ext cx="9144000" cy="457200"/>
          </a:xfrm>
          <a:prstGeom prst="rect">
            <a:avLst/>
          </a:prstGeom>
          <a:noFill/>
          <a:ln w="9525">
            <a:noFill/>
            <a:miter lim="800000"/>
            <a:headEnd/>
            <a:tailEnd/>
          </a:ln>
        </p:spPr>
        <p:txBody>
          <a:bodyPr>
            <a:spAutoFit/>
          </a:bodyPr>
          <a:lstStyle/>
          <a:p>
            <a:r>
              <a:rPr lang="en-US">
                <a:solidFill>
                  <a:srgbClr val="FFFF99"/>
                </a:solidFill>
              </a:rPr>
              <a:t>Homework Assignments                                        Issue: Feedback</a:t>
            </a:r>
          </a:p>
        </p:txBody>
      </p:sp>
      <p:sp>
        <p:nvSpPr>
          <p:cNvPr id="330757" name="Text Box 5"/>
          <p:cNvSpPr txBox="1">
            <a:spLocks noChangeArrowheads="1"/>
          </p:cNvSpPr>
          <p:nvPr/>
        </p:nvSpPr>
        <p:spPr bwMode="auto">
          <a:xfrm>
            <a:off x="2743200" y="6400800"/>
            <a:ext cx="4343400" cy="457200"/>
          </a:xfrm>
          <a:prstGeom prst="rect">
            <a:avLst/>
          </a:prstGeom>
          <a:noFill/>
          <a:ln w="9525">
            <a:noFill/>
            <a:miter lim="800000"/>
            <a:headEnd/>
            <a:tailEnd/>
          </a:ln>
        </p:spPr>
        <p:txBody>
          <a:bodyPr>
            <a:spAutoFit/>
          </a:bodyPr>
          <a:lstStyle/>
          <a:p>
            <a:r>
              <a:rPr lang="en-US">
                <a:solidFill>
                  <a:srgbClr val="FFFF99"/>
                </a:solidFill>
              </a:rPr>
              <a:t>Pros and Cons?</a:t>
            </a:r>
          </a:p>
        </p:txBody>
      </p:sp>
      <p:grpSp>
        <p:nvGrpSpPr>
          <p:cNvPr id="2" name="Group 12"/>
          <p:cNvGrpSpPr>
            <a:grpSpLocks/>
          </p:cNvGrpSpPr>
          <p:nvPr/>
        </p:nvGrpSpPr>
        <p:grpSpPr bwMode="auto">
          <a:xfrm>
            <a:off x="0" y="838200"/>
            <a:ext cx="9144000" cy="1219200"/>
            <a:chOff x="0" y="528"/>
            <a:chExt cx="5760" cy="768"/>
          </a:xfrm>
        </p:grpSpPr>
        <p:sp>
          <p:nvSpPr>
            <p:cNvPr id="169994" name="Text Box 3"/>
            <p:cNvSpPr txBox="1">
              <a:spLocks noChangeArrowheads="1"/>
            </p:cNvSpPr>
            <p:nvPr/>
          </p:nvSpPr>
          <p:spPr bwMode="auto">
            <a:xfrm>
              <a:off x="336" y="528"/>
              <a:ext cx="5424" cy="748"/>
            </a:xfrm>
            <a:prstGeom prst="rect">
              <a:avLst/>
            </a:prstGeom>
            <a:solidFill>
              <a:srgbClr val="4D4D4D"/>
            </a:solidFill>
            <a:ln w="9525">
              <a:noFill/>
              <a:miter lim="800000"/>
              <a:headEnd/>
              <a:tailEnd/>
            </a:ln>
          </p:spPr>
          <p:txBody>
            <a:bodyPr>
              <a:spAutoFit/>
            </a:bodyPr>
            <a:lstStyle/>
            <a:p>
              <a:pPr>
                <a:spcBef>
                  <a:spcPct val="20000"/>
                </a:spcBef>
              </a:pPr>
              <a:r>
                <a:rPr lang="en-US">
                  <a:solidFill>
                    <a:srgbClr val="FFFF99"/>
                  </a:solidFill>
                  <a:latin typeface="Times New Roman" pitchFamily="18" charset="0"/>
                </a:rPr>
                <a:t>You will receive a homework packet on Monday; it will be due on Friday.  Schedule your time carefully so that you do not have too much to complete on any single evening. </a:t>
              </a:r>
            </a:p>
          </p:txBody>
        </p:sp>
        <p:grpSp>
          <p:nvGrpSpPr>
            <p:cNvPr id="169995" name="Group 6"/>
            <p:cNvGrpSpPr>
              <a:grpSpLocks/>
            </p:cNvGrpSpPr>
            <p:nvPr/>
          </p:nvGrpSpPr>
          <p:grpSpPr bwMode="auto">
            <a:xfrm>
              <a:off x="0" y="528"/>
              <a:ext cx="5760" cy="768"/>
              <a:chOff x="0" y="672"/>
              <a:chExt cx="5760" cy="1008"/>
            </a:xfrm>
          </p:grpSpPr>
          <p:sp>
            <p:nvSpPr>
              <p:cNvPr id="169996" name="Rectangle 7"/>
              <p:cNvSpPr>
                <a:spLocks noChangeArrowheads="1"/>
              </p:cNvSpPr>
              <p:nvPr/>
            </p:nvSpPr>
            <p:spPr bwMode="auto">
              <a:xfrm>
                <a:off x="0" y="672"/>
                <a:ext cx="5760" cy="1008"/>
              </a:xfrm>
              <a:prstGeom prst="rect">
                <a:avLst/>
              </a:prstGeom>
              <a:noFill/>
              <a:ln w="9525">
                <a:solidFill>
                  <a:srgbClr val="FFFF99"/>
                </a:solidFill>
                <a:miter lim="800000"/>
                <a:headEnd/>
                <a:tailEnd/>
              </a:ln>
            </p:spPr>
            <p:txBody>
              <a:bodyPr wrap="none" anchor="ctr"/>
              <a:lstStyle/>
              <a:p>
                <a:endParaRPr lang="en-US"/>
              </a:p>
            </p:txBody>
          </p:sp>
          <p:sp>
            <p:nvSpPr>
              <p:cNvPr id="169997" name="Rectangle 8"/>
              <p:cNvSpPr>
                <a:spLocks noChangeArrowheads="1"/>
              </p:cNvSpPr>
              <p:nvPr/>
            </p:nvSpPr>
            <p:spPr bwMode="auto">
              <a:xfrm>
                <a:off x="0" y="672"/>
                <a:ext cx="336" cy="1008"/>
              </a:xfrm>
              <a:prstGeom prst="rect">
                <a:avLst/>
              </a:prstGeom>
              <a:solidFill>
                <a:srgbClr val="FFFF99"/>
              </a:solidFill>
              <a:ln w="9525">
                <a:solidFill>
                  <a:schemeClr val="tx1"/>
                </a:solidFill>
                <a:miter lim="800000"/>
                <a:headEnd/>
                <a:tailEnd/>
              </a:ln>
            </p:spPr>
            <p:txBody>
              <a:bodyPr wrap="none" anchor="ctr"/>
              <a:lstStyle/>
              <a:p>
                <a:pPr algn="ctr"/>
                <a:r>
                  <a:rPr lang="en-US"/>
                  <a:t>A</a:t>
                </a:r>
              </a:p>
            </p:txBody>
          </p:sp>
        </p:grpSp>
      </p:grpSp>
      <p:grpSp>
        <p:nvGrpSpPr>
          <p:cNvPr id="4" name="Group 13"/>
          <p:cNvGrpSpPr>
            <a:grpSpLocks/>
          </p:cNvGrpSpPr>
          <p:nvPr/>
        </p:nvGrpSpPr>
        <p:grpSpPr bwMode="auto">
          <a:xfrm>
            <a:off x="0" y="2895600"/>
            <a:ext cx="9144000" cy="3378200"/>
            <a:chOff x="0" y="1824"/>
            <a:chExt cx="5760" cy="2128"/>
          </a:xfrm>
        </p:grpSpPr>
        <p:sp>
          <p:nvSpPr>
            <p:cNvPr id="169990" name="Text Box 4"/>
            <p:cNvSpPr txBox="1">
              <a:spLocks noChangeArrowheads="1"/>
            </p:cNvSpPr>
            <p:nvPr/>
          </p:nvSpPr>
          <p:spPr bwMode="auto">
            <a:xfrm>
              <a:off x="336" y="1824"/>
              <a:ext cx="5424" cy="2128"/>
            </a:xfrm>
            <a:prstGeom prst="rect">
              <a:avLst/>
            </a:prstGeom>
            <a:solidFill>
              <a:schemeClr val="tx2"/>
            </a:solidFill>
            <a:ln w="9525">
              <a:noFill/>
              <a:miter lim="800000"/>
              <a:headEnd/>
              <a:tailEnd/>
            </a:ln>
          </p:spPr>
          <p:txBody>
            <a:bodyPr>
              <a:spAutoFit/>
            </a:bodyPr>
            <a:lstStyle/>
            <a:p>
              <a:r>
                <a:rPr lang="en-US">
                  <a:solidFill>
                    <a:srgbClr val="FFFF99"/>
                  </a:solidFill>
                  <a:latin typeface="Times New Roman" pitchFamily="18" charset="0"/>
                </a:rPr>
                <a:t>You will receive a homework packet on Monday with homework assignments designated for each day of the week.  Each morning, you will work in groups to go over the assignment due that day and clarify any confusions.  </a:t>
              </a:r>
            </a:p>
            <a:p>
              <a:endParaRPr lang="en-US">
                <a:solidFill>
                  <a:srgbClr val="FFFF99"/>
                </a:solidFill>
                <a:latin typeface="Times New Roman" pitchFamily="18" charset="0"/>
              </a:endParaRPr>
            </a:p>
            <a:p>
              <a:r>
                <a:rPr lang="en-US">
                  <a:solidFill>
                    <a:srgbClr val="FFFF99"/>
                  </a:solidFill>
                  <a:latin typeface="Times New Roman" pitchFamily="18" charset="0"/>
                </a:rPr>
                <a:t>I will monitor the groups to record who completed the homework. You have the entire week’s assignments so that you can schedule your time and work ahead if you know that a specific evening is already busy for you. </a:t>
              </a:r>
            </a:p>
          </p:txBody>
        </p:sp>
        <p:grpSp>
          <p:nvGrpSpPr>
            <p:cNvPr id="169991" name="Group 9"/>
            <p:cNvGrpSpPr>
              <a:grpSpLocks/>
            </p:cNvGrpSpPr>
            <p:nvPr/>
          </p:nvGrpSpPr>
          <p:grpSpPr bwMode="auto">
            <a:xfrm>
              <a:off x="0" y="1840"/>
              <a:ext cx="5760" cy="2096"/>
              <a:chOff x="0" y="1968"/>
              <a:chExt cx="5760" cy="1536"/>
            </a:xfrm>
          </p:grpSpPr>
          <p:sp>
            <p:nvSpPr>
              <p:cNvPr id="169992" name="Rectangle 10"/>
              <p:cNvSpPr>
                <a:spLocks noChangeArrowheads="1"/>
              </p:cNvSpPr>
              <p:nvPr/>
            </p:nvSpPr>
            <p:spPr bwMode="auto">
              <a:xfrm>
                <a:off x="288" y="1968"/>
                <a:ext cx="5472" cy="1536"/>
              </a:xfrm>
              <a:prstGeom prst="rect">
                <a:avLst/>
              </a:prstGeom>
              <a:noFill/>
              <a:ln w="9525">
                <a:solidFill>
                  <a:srgbClr val="FFFF99"/>
                </a:solidFill>
                <a:miter lim="800000"/>
                <a:headEnd/>
                <a:tailEnd/>
              </a:ln>
            </p:spPr>
            <p:txBody>
              <a:bodyPr wrap="none" anchor="ctr"/>
              <a:lstStyle/>
              <a:p>
                <a:endParaRPr lang="en-US"/>
              </a:p>
            </p:txBody>
          </p:sp>
          <p:sp>
            <p:nvSpPr>
              <p:cNvPr id="169993" name="Rectangle 11"/>
              <p:cNvSpPr>
                <a:spLocks noChangeArrowheads="1"/>
              </p:cNvSpPr>
              <p:nvPr/>
            </p:nvSpPr>
            <p:spPr bwMode="auto">
              <a:xfrm>
                <a:off x="0" y="1968"/>
                <a:ext cx="336" cy="1536"/>
              </a:xfrm>
              <a:prstGeom prst="rect">
                <a:avLst/>
              </a:prstGeom>
              <a:solidFill>
                <a:srgbClr val="FFFF99"/>
              </a:solidFill>
              <a:ln w="9525">
                <a:solidFill>
                  <a:schemeClr val="tx1"/>
                </a:solidFill>
                <a:miter lim="800000"/>
                <a:headEnd/>
                <a:tailEnd/>
              </a:ln>
            </p:spPr>
            <p:txBody>
              <a:bodyPr wrap="none" anchor="ctr"/>
              <a:lstStyle/>
              <a:p>
                <a:pPr algn="ctr"/>
                <a:r>
                  <a:rPr lang="en-US"/>
                  <a:t>B</a:t>
                </a:r>
              </a:p>
            </p:txBody>
          </p:sp>
        </p:gr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30757"/>
                                        </p:tgtEl>
                                        <p:attrNameLst>
                                          <p:attrName>style.visibility</p:attrName>
                                        </p:attrNameLst>
                                      </p:cBhvr>
                                      <p:to>
                                        <p:strVal val="visible"/>
                                      </p:to>
                                    </p:set>
                                    <p:animEffect transition="in" filter="wipe(left)">
                                      <p:cBhvr>
                                        <p:cTn id="17" dur="500"/>
                                        <p:tgtEl>
                                          <p:spTgt spid="3307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0757" grpId="0"/>
    </p:bldLst>
  </p:timing>
</p:sld>
</file>

<file path=ppt/slides/slide17.xml><?xml version="1.0" encoding="utf-8"?>
<p:sld xmlns:a="http://schemas.openxmlformats.org/drawingml/2006/main" xmlns:r="http://schemas.openxmlformats.org/officeDocument/2006/relationships" xmlns:p="http://schemas.openxmlformats.org/presentationml/2006/main" showMasterSp="0" show="0">
  <p:cSld>
    <p:bg>
      <p:bgPr>
        <a:solidFill>
          <a:schemeClr val="tx1"/>
        </a:solidFill>
        <a:effectLst/>
      </p:bgPr>
    </p:bg>
    <p:spTree>
      <p:nvGrpSpPr>
        <p:cNvPr id="1" name=""/>
        <p:cNvGrpSpPr/>
        <p:nvPr/>
      </p:nvGrpSpPr>
      <p:grpSpPr>
        <a:xfrm>
          <a:off x="0" y="0"/>
          <a:ext cx="0" cy="0"/>
          <a:chOff x="0" y="0"/>
          <a:chExt cx="0" cy="0"/>
        </a:xfrm>
      </p:grpSpPr>
    </p:spTree>
  </p:cSld>
  <p:clrMapOvr>
    <a:masterClrMapping/>
  </p:clrMapOvr>
  <p:transition/>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showMasterSp="0" show="0">
  <p:cSld>
    <p:bg>
      <p:bgPr>
        <a:solidFill>
          <a:schemeClr val="tx1"/>
        </a:solidFill>
        <a:effectLst/>
      </p:bgPr>
    </p:bg>
    <p:spTree>
      <p:nvGrpSpPr>
        <p:cNvPr id="1" name=""/>
        <p:cNvGrpSpPr/>
        <p:nvPr/>
      </p:nvGrpSpPr>
      <p:grpSpPr>
        <a:xfrm>
          <a:off x="0" y="0"/>
          <a:ext cx="0" cy="0"/>
          <a:chOff x="0" y="0"/>
          <a:chExt cx="0" cy="0"/>
        </a:xfrm>
      </p:grpSpPr>
      <p:sp>
        <p:nvSpPr>
          <p:cNvPr id="171010" name="WordArt 2"/>
          <p:cNvSpPr>
            <a:spLocks noChangeArrowheads="1" noChangeShapeType="1" noTextEdit="1"/>
          </p:cNvSpPr>
          <p:nvPr/>
        </p:nvSpPr>
        <p:spPr bwMode="auto">
          <a:xfrm>
            <a:off x="2971800" y="2362200"/>
            <a:ext cx="1371600" cy="1371600"/>
          </a:xfrm>
          <a:prstGeom prst="rect">
            <a:avLst/>
          </a:prstGeom>
        </p:spPr>
        <p:txBody>
          <a:bodyPr wrap="none" fromWordArt="1">
            <a:prstTxWarp prst="textPlain">
              <a:avLst>
                <a:gd name="adj" fmla="val 50000"/>
              </a:avLst>
            </a:prstTxWarp>
          </a:bodyPr>
          <a:lstStyle/>
          <a:p>
            <a:pPr algn="ctr"/>
            <a:r>
              <a:rPr lang="en-US" sz="3600" kern="10">
                <a:ln w="12700">
                  <a:solidFill>
                    <a:srgbClr val="FFFF99"/>
                  </a:solidFill>
                  <a:round/>
                  <a:headEnd/>
                  <a:tailEnd/>
                </a:ln>
                <a:solidFill>
                  <a:srgbClr val="FFFF99"/>
                </a:solidFill>
                <a:effectLst>
                  <a:outerShdw dist="45791" dir="2021404" algn="ctr" rotWithShape="0">
                    <a:srgbClr val="9999FF"/>
                  </a:outerShdw>
                </a:effectLst>
                <a:latin typeface="Arial Black"/>
              </a:rPr>
              <a:t>Time</a:t>
            </a:r>
          </a:p>
        </p:txBody>
      </p:sp>
    </p:spTree>
  </p:cSld>
  <p:clrMapOvr>
    <a:masterClrMapping/>
  </p:clrMapOvr>
  <p:transition/>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showMasterSp="0" show="0">
  <p:cSld>
    <p:bg>
      <p:bgPr>
        <a:solidFill>
          <a:schemeClr val="tx1"/>
        </a:solidFill>
        <a:effectLst/>
      </p:bgPr>
    </p:bg>
    <p:spTree>
      <p:nvGrpSpPr>
        <p:cNvPr id="1" name=""/>
        <p:cNvGrpSpPr/>
        <p:nvPr/>
      </p:nvGrpSpPr>
      <p:grpSpPr>
        <a:xfrm>
          <a:off x="0" y="0"/>
          <a:ext cx="0" cy="0"/>
          <a:chOff x="0" y="0"/>
          <a:chExt cx="0" cy="0"/>
        </a:xfrm>
      </p:grpSpPr>
      <p:sp>
        <p:nvSpPr>
          <p:cNvPr id="172034" name="Text Box 2"/>
          <p:cNvSpPr txBox="1">
            <a:spLocks noChangeArrowheads="1"/>
          </p:cNvSpPr>
          <p:nvPr/>
        </p:nvSpPr>
        <p:spPr bwMode="auto">
          <a:xfrm>
            <a:off x="0" y="0"/>
            <a:ext cx="9144000" cy="457200"/>
          </a:xfrm>
          <a:prstGeom prst="rect">
            <a:avLst/>
          </a:prstGeom>
          <a:noFill/>
          <a:ln w="9525">
            <a:noFill/>
            <a:miter lim="800000"/>
            <a:headEnd/>
            <a:tailEnd/>
          </a:ln>
        </p:spPr>
        <p:txBody>
          <a:bodyPr>
            <a:spAutoFit/>
          </a:bodyPr>
          <a:lstStyle/>
          <a:p>
            <a:r>
              <a:rPr lang="en-US">
                <a:solidFill>
                  <a:srgbClr val="FFFF99"/>
                </a:solidFill>
              </a:rPr>
              <a:t>Homework Assignments                                            Issue: Time</a:t>
            </a:r>
          </a:p>
        </p:txBody>
      </p:sp>
      <p:sp>
        <p:nvSpPr>
          <p:cNvPr id="332803" name="Text Box 3"/>
          <p:cNvSpPr txBox="1">
            <a:spLocks noChangeArrowheads="1"/>
          </p:cNvSpPr>
          <p:nvPr/>
        </p:nvSpPr>
        <p:spPr bwMode="auto">
          <a:xfrm>
            <a:off x="533400" y="2016125"/>
            <a:ext cx="8610600" cy="1260475"/>
          </a:xfrm>
          <a:prstGeom prst="rect">
            <a:avLst/>
          </a:prstGeom>
          <a:solidFill>
            <a:srgbClr val="4D4D4D"/>
          </a:solidFill>
          <a:ln w="9525">
            <a:noFill/>
            <a:miter lim="800000"/>
            <a:headEnd/>
            <a:tailEnd/>
          </a:ln>
        </p:spPr>
        <p:txBody>
          <a:bodyPr>
            <a:spAutoFit/>
          </a:bodyPr>
          <a:lstStyle/>
          <a:p>
            <a:pPr>
              <a:spcBef>
                <a:spcPct val="20000"/>
              </a:spcBef>
            </a:pPr>
            <a:r>
              <a:rPr lang="en-US">
                <a:solidFill>
                  <a:srgbClr val="FFFF99"/>
                </a:solidFill>
                <a:latin typeface="Times New Roman" pitchFamily="18" charset="0"/>
              </a:rPr>
              <a:t>Assignment:</a:t>
            </a:r>
          </a:p>
          <a:p>
            <a:pPr>
              <a:spcBef>
                <a:spcPct val="20000"/>
              </a:spcBef>
            </a:pPr>
            <a:r>
              <a:rPr lang="en-US">
                <a:solidFill>
                  <a:srgbClr val="FFFF99"/>
                </a:solidFill>
                <a:latin typeface="Times New Roman" pitchFamily="18" charset="0"/>
              </a:rPr>
              <a:t>Do all of the even numbered problems on page 100-101. Bring your work to class with you tomorrow morning. </a:t>
            </a:r>
          </a:p>
        </p:txBody>
      </p:sp>
      <p:sp>
        <p:nvSpPr>
          <p:cNvPr id="332804" name="Text Box 4"/>
          <p:cNvSpPr txBox="1">
            <a:spLocks noChangeArrowheads="1"/>
          </p:cNvSpPr>
          <p:nvPr/>
        </p:nvSpPr>
        <p:spPr bwMode="auto">
          <a:xfrm>
            <a:off x="533400" y="3860800"/>
            <a:ext cx="8610600" cy="1187450"/>
          </a:xfrm>
          <a:prstGeom prst="rect">
            <a:avLst/>
          </a:prstGeom>
          <a:solidFill>
            <a:schemeClr val="tx2"/>
          </a:solidFill>
          <a:ln w="9525">
            <a:noFill/>
            <a:miter lim="800000"/>
            <a:headEnd/>
            <a:tailEnd/>
          </a:ln>
        </p:spPr>
        <p:txBody>
          <a:bodyPr>
            <a:spAutoFit/>
          </a:bodyPr>
          <a:lstStyle/>
          <a:p>
            <a:r>
              <a:rPr lang="en-US">
                <a:solidFill>
                  <a:srgbClr val="FFFF99"/>
                </a:solidFill>
                <a:latin typeface="Times New Roman" pitchFamily="18" charset="0"/>
              </a:rPr>
              <a:t>Practice this skill tonight by using the problems on page 100-101. Do as many as you can accurately in 15 minutes tonight. Bring with you those you were able to do in the 15 minutes.</a:t>
            </a:r>
          </a:p>
        </p:txBody>
      </p:sp>
      <p:grpSp>
        <p:nvGrpSpPr>
          <p:cNvPr id="172037" name="Group 6"/>
          <p:cNvGrpSpPr>
            <a:grpSpLocks/>
          </p:cNvGrpSpPr>
          <p:nvPr/>
        </p:nvGrpSpPr>
        <p:grpSpPr bwMode="auto">
          <a:xfrm>
            <a:off x="0" y="1981200"/>
            <a:ext cx="9144000" cy="1295400"/>
            <a:chOff x="0" y="672"/>
            <a:chExt cx="5760" cy="1008"/>
          </a:xfrm>
        </p:grpSpPr>
        <p:sp>
          <p:nvSpPr>
            <p:cNvPr id="172043" name="Rectangle 7"/>
            <p:cNvSpPr>
              <a:spLocks noChangeArrowheads="1"/>
            </p:cNvSpPr>
            <p:nvPr/>
          </p:nvSpPr>
          <p:spPr bwMode="auto">
            <a:xfrm>
              <a:off x="0" y="672"/>
              <a:ext cx="5760" cy="1008"/>
            </a:xfrm>
            <a:prstGeom prst="rect">
              <a:avLst/>
            </a:prstGeom>
            <a:noFill/>
            <a:ln w="9525">
              <a:solidFill>
                <a:srgbClr val="FFFF99"/>
              </a:solidFill>
              <a:miter lim="800000"/>
              <a:headEnd/>
              <a:tailEnd/>
            </a:ln>
          </p:spPr>
          <p:txBody>
            <a:bodyPr wrap="none" anchor="ctr"/>
            <a:lstStyle/>
            <a:p>
              <a:endParaRPr lang="en-US"/>
            </a:p>
          </p:txBody>
        </p:sp>
        <p:sp>
          <p:nvSpPr>
            <p:cNvPr id="172044" name="Rectangle 8"/>
            <p:cNvSpPr>
              <a:spLocks noChangeArrowheads="1"/>
            </p:cNvSpPr>
            <p:nvPr/>
          </p:nvSpPr>
          <p:spPr bwMode="auto">
            <a:xfrm>
              <a:off x="0" y="672"/>
              <a:ext cx="336" cy="1008"/>
            </a:xfrm>
            <a:prstGeom prst="rect">
              <a:avLst/>
            </a:prstGeom>
            <a:solidFill>
              <a:srgbClr val="FFFF99"/>
            </a:solidFill>
            <a:ln w="9525">
              <a:solidFill>
                <a:schemeClr val="tx1"/>
              </a:solidFill>
              <a:miter lim="800000"/>
              <a:headEnd/>
              <a:tailEnd/>
            </a:ln>
          </p:spPr>
          <p:txBody>
            <a:bodyPr wrap="none" anchor="ctr"/>
            <a:lstStyle/>
            <a:p>
              <a:pPr algn="ctr"/>
              <a:r>
                <a:rPr lang="en-US"/>
                <a:t>A</a:t>
              </a:r>
            </a:p>
          </p:txBody>
        </p:sp>
      </p:grpSp>
      <p:grpSp>
        <p:nvGrpSpPr>
          <p:cNvPr id="172038" name="Group 9"/>
          <p:cNvGrpSpPr>
            <a:grpSpLocks/>
          </p:cNvGrpSpPr>
          <p:nvPr/>
        </p:nvGrpSpPr>
        <p:grpSpPr bwMode="auto">
          <a:xfrm>
            <a:off x="0" y="3886200"/>
            <a:ext cx="9144000" cy="1143000"/>
            <a:chOff x="0" y="1968"/>
            <a:chExt cx="5760" cy="1536"/>
          </a:xfrm>
        </p:grpSpPr>
        <p:sp>
          <p:nvSpPr>
            <p:cNvPr id="172041" name="Rectangle 10"/>
            <p:cNvSpPr>
              <a:spLocks noChangeArrowheads="1"/>
            </p:cNvSpPr>
            <p:nvPr/>
          </p:nvSpPr>
          <p:spPr bwMode="auto">
            <a:xfrm>
              <a:off x="288" y="1968"/>
              <a:ext cx="5472" cy="1536"/>
            </a:xfrm>
            <a:prstGeom prst="rect">
              <a:avLst/>
            </a:prstGeom>
            <a:noFill/>
            <a:ln w="9525">
              <a:solidFill>
                <a:srgbClr val="FFFF99"/>
              </a:solidFill>
              <a:miter lim="800000"/>
              <a:headEnd/>
              <a:tailEnd/>
            </a:ln>
          </p:spPr>
          <p:txBody>
            <a:bodyPr wrap="none" anchor="ctr"/>
            <a:lstStyle/>
            <a:p>
              <a:endParaRPr lang="en-US"/>
            </a:p>
          </p:txBody>
        </p:sp>
        <p:sp>
          <p:nvSpPr>
            <p:cNvPr id="172042" name="Rectangle 11"/>
            <p:cNvSpPr>
              <a:spLocks noChangeArrowheads="1"/>
            </p:cNvSpPr>
            <p:nvPr/>
          </p:nvSpPr>
          <p:spPr bwMode="auto">
            <a:xfrm>
              <a:off x="0" y="1968"/>
              <a:ext cx="336" cy="1536"/>
            </a:xfrm>
            <a:prstGeom prst="rect">
              <a:avLst/>
            </a:prstGeom>
            <a:solidFill>
              <a:srgbClr val="FFFF99"/>
            </a:solidFill>
            <a:ln w="9525">
              <a:solidFill>
                <a:schemeClr val="tx1"/>
              </a:solidFill>
              <a:miter lim="800000"/>
              <a:headEnd/>
              <a:tailEnd/>
            </a:ln>
          </p:spPr>
          <p:txBody>
            <a:bodyPr wrap="none" anchor="ctr"/>
            <a:lstStyle/>
            <a:p>
              <a:pPr algn="ctr"/>
              <a:r>
                <a:rPr lang="en-US"/>
                <a:t>B</a:t>
              </a:r>
            </a:p>
          </p:txBody>
        </p:sp>
      </p:grpSp>
      <p:sp>
        <p:nvSpPr>
          <p:cNvPr id="332812" name="Text Box 12"/>
          <p:cNvSpPr txBox="1">
            <a:spLocks noChangeArrowheads="1"/>
          </p:cNvSpPr>
          <p:nvPr/>
        </p:nvSpPr>
        <p:spPr bwMode="auto">
          <a:xfrm>
            <a:off x="609600" y="1295400"/>
            <a:ext cx="8153400" cy="366713"/>
          </a:xfrm>
          <a:prstGeom prst="rect">
            <a:avLst/>
          </a:prstGeom>
          <a:solidFill>
            <a:schemeClr val="tx2"/>
          </a:solidFill>
          <a:ln w="9525">
            <a:noFill/>
            <a:miter lim="800000"/>
            <a:headEnd/>
            <a:tailEnd/>
          </a:ln>
        </p:spPr>
        <p:txBody>
          <a:bodyPr>
            <a:spAutoFit/>
          </a:bodyPr>
          <a:lstStyle/>
          <a:p>
            <a:r>
              <a:rPr lang="en-US">
                <a:solidFill>
                  <a:srgbClr val="FFFF99"/>
                </a:solidFill>
              </a:rPr>
              <a:t>Learning Goal: Increase competency when multiplying 3 digits time 3 digits.</a:t>
            </a:r>
          </a:p>
        </p:txBody>
      </p:sp>
      <p:sp>
        <p:nvSpPr>
          <p:cNvPr id="332813" name="Text Box 13"/>
          <p:cNvSpPr txBox="1">
            <a:spLocks noChangeArrowheads="1"/>
          </p:cNvSpPr>
          <p:nvPr/>
        </p:nvSpPr>
        <p:spPr bwMode="auto">
          <a:xfrm>
            <a:off x="2743200" y="6400800"/>
            <a:ext cx="4343400" cy="457200"/>
          </a:xfrm>
          <a:prstGeom prst="rect">
            <a:avLst/>
          </a:prstGeom>
          <a:noFill/>
          <a:ln w="9525">
            <a:noFill/>
            <a:miter lim="800000"/>
            <a:headEnd/>
            <a:tailEnd/>
          </a:ln>
        </p:spPr>
        <p:txBody>
          <a:bodyPr>
            <a:spAutoFit/>
          </a:bodyPr>
          <a:lstStyle/>
          <a:p>
            <a:r>
              <a:rPr lang="en-US">
                <a:solidFill>
                  <a:srgbClr val="FFFF99"/>
                </a:solidFill>
              </a:rPr>
              <a:t>Pros and Cons?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32812"/>
                                        </p:tgtEl>
                                        <p:attrNameLst>
                                          <p:attrName>style.visibility</p:attrName>
                                        </p:attrNameLst>
                                      </p:cBhvr>
                                      <p:to>
                                        <p:strVal val="visible"/>
                                      </p:to>
                                    </p:set>
                                    <p:animEffect transition="in" filter="dissolve">
                                      <p:cBhvr>
                                        <p:cTn id="7" dur="500"/>
                                        <p:tgtEl>
                                          <p:spTgt spid="33281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32803"/>
                                        </p:tgtEl>
                                        <p:attrNameLst>
                                          <p:attrName>style.visibility</p:attrName>
                                        </p:attrNameLst>
                                      </p:cBhvr>
                                      <p:to>
                                        <p:strVal val="visible"/>
                                      </p:to>
                                    </p:set>
                                    <p:animEffect transition="in" filter="dissolve">
                                      <p:cBhvr>
                                        <p:cTn id="12" dur="500"/>
                                        <p:tgtEl>
                                          <p:spTgt spid="332803"/>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32804"/>
                                        </p:tgtEl>
                                        <p:attrNameLst>
                                          <p:attrName>style.visibility</p:attrName>
                                        </p:attrNameLst>
                                      </p:cBhvr>
                                      <p:to>
                                        <p:strVal val="visible"/>
                                      </p:to>
                                    </p:set>
                                    <p:animEffect transition="in" filter="dissolve">
                                      <p:cBhvr>
                                        <p:cTn id="17" dur="500"/>
                                        <p:tgtEl>
                                          <p:spTgt spid="332804"/>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32813"/>
                                        </p:tgtEl>
                                        <p:attrNameLst>
                                          <p:attrName>style.visibility</p:attrName>
                                        </p:attrNameLst>
                                      </p:cBhvr>
                                      <p:to>
                                        <p:strVal val="visible"/>
                                      </p:to>
                                    </p:set>
                                    <p:animEffect transition="in" filter="dissolve">
                                      <p:cBhvr>
                                        <p:cTn id="22" dur="500"/>
                                        <p:tgtEl>
                                          <p:spTgt spid="3328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2803" grpId="0" animBg="1" autoUpdateAnimBg="0"/>
      <p:bldP spid="332804" grpId="0" animBg="1" autoUpdateAnimBg="0"/>
      <p:bldP spid="332812" grpId="0" animBg="1" autoUpdateAnimBg="0"/>
      <p:bldP spid="332813" grpId="0"/>
    </p:bldLst>
  </p:timing>
</p:sld>
</file>

<file path=ppt/slides/slide172.xml><?xml version="1.0" encoding="utf-8"?>
<p:sld xmlns:a="http://schemas.openxmlformats.org/drawingml/2006/main" xmlns:r="http://schemas.openxmlformats.org/officeDocument/2006/relationships" xmlns:p="http://schemas.openxmlformats.org/presentationml/2006/main" showMasterSp="0" show="0">
  <p:cSld>
    <p:bg>
      <p:bgPr>
        <a:solidFill>
          <a:schemeClr val="tx1"/>
        </a:solidFill>
        <a:effectLst/>
      </p:bgPr>
    </p:bg>
    <p:spTree>
      <p:nvGrpSpPr>
        <p:cNvPr id="1" name=""/>
        <p:cNvGrpSpPr/>
        <p:nvPr/>
      </p:nvGrpSpPr>
      <p:grpSpPr>
        <a:xfrm>
          <a:off x="0" y="0"/>
          <a:ext cx="0" cy="0"/>
          <a:chOff x="0" y="0"/>
          <a:chExt cx="0" cy="0"/>
        </a:xfrm>
      </p:grpSpPr>
      <p:sp>
        <p:nvSpPr>
          <p:cNvPr id="173058" name="Text Box 3"/>
          <p:cNvSpPr txBox="1">
            <a:spLocks noChangeArrowheads="1"/>
          </p:cNvSpPr>
          <p:nvPr/>
        </p:nvSpPr>
        <p:spPr bwMode="auto">
          <a:xfrm>
            <a:off x="0" y="0"/>
            <a:ext cx="2209800" cy="457200"/>
          </a:xfrm>
          <a:prstGeom prst="rect">
            <a:avLst/>
          </a:prstGeom>
          <a:noFill/>
          <a:ln w="9525" algn="ctr">
            <a:noFill/>
            <a:miter lim="800000"/>
            <a:headEnd/>
            <a:tailEnd/>
          </a:ln>
        </p:spPr>
        <p:txBody>
          <a:bodyPr>
            <a:spAutoFit/>
          </a:bodyPr>
          <a:lstStyle/>
          <a:p>
            <a:r>
              <a:rPr lang="en-US">
                <a:solidFill>
                  <a:srgbClr val="FFFF99"/>
                </a:solidFill>
              </a:rPr>
              <a:t>Time</a:t>
            </a:r>
          </a:p>
        </p:txBody>
      </p:sp>
      <p:sp>
        <p:nvSpPr>
          <p:cNvPr id="173059" name="Text Box 4"/>
          <p:cNvSpPr txBox="1">
            <a:spLocks noChangeArrowheads="1"/>
          </p:cNvSpPr>
          <p:nvPr/>
        </p:nvSpPr>
        <p:spPr bwMode="auto">
          <a:xfrm>
            <a:off x="0" y="685800"/>
            <a:ext cx="9144000" cy="946150"/>
          </a:xfrm>
          <a:prstGeom prst="rect">
            <a:avLst/>
          </a:prstGeom>
          <a:solidFill>
            <a:srgbClr val="FFFF99"/>
          </a:solidFill>
          <a:ln w="9525">
            <a:noFill/>
            <a:miter lim="800000"/>
            <a:headEnd/>
            <a:tailEnd/>
          </a:ln>
        </p:spPr>
        <p:txBody>
          <a:bodyPr>
            <a:spAutoFit/>
          </a:bodyPr>
          <a:lstStyle/>
          <a:p>
            <a:pPr marL="347663" indent="-347663">
              <a:buFontTx/>
              <a:buAutoNum type="arabicPeriod"/>
            </a:pPr>
            <a:r>
              <a:rPr lang="en-US" sz="2800"/>
              <a:t>Time constraints should be identified when assigning homework.</a:t>
            </a:r>
          </a:p>
        </p:txBody>
      </p:sp>
      <p:sp>
        <p:nvSpPr>
          <p:cNvPr id="173060" name="Text Box 5"/>
          <p:cNvSpPr txBox="1">
            <a:spLocks noChangeArrowheads="1"/>
          </p:cNvSpPr>
          <p:nvPr/>
        </p:nvSpPr>
        <p:spPr bwMode="auto">
          <a:xfrm>
            <a:off x="0" y="1828800"/>
            <a:ext cx="9144000" cy="1373188"/>
          </a:xfrm>
          <a:prstGeom prst="rect">
            <a:avLst/>
          </a:prstGeom>
          <a:solidFill>
            <a:srgbClr val="FFFF99"/>
          </a:solidFill>
          <a:ln w="9525">
            <a:noFill/>
            <a:miter lim="800000"/>
            <a:headEnd/>
            <a:tailEnd/>
          </a:ln>
        </p:spPr>
        <p:txBody>
          <a:bodyPr>
            <a:spAutoFit/>
          </a:bodyPr>
          <a:lstStyle/>
          <a:p>
            <a:pPr marL="347663" indent="-347663"/>
            <a:r>
              <a:rPr lang="en-US" sz="2800"/>
              <a:t>2. If students cannot complete the assigned work within time constraints, they may need the opportunity to complete the work in class.</a:t>
            </a:r>
          </a:p>
        </p:txBody>
      </p:sp>
    </p:spTree>
  </p:cSld>
  <p:clrMapOvr>
    <a:masterClrMapping/>
  </p:clrMapOvr>
  <p:transition/>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showMasterSp="0" show="0">
  <p:cSld>
    <p:bg>
      <p:bgPr>
        <a:solidFill>
          <a:schemeClr val="tx1"/>
        </a:solidFill>
        <a:effectLst/>
      </p:bgPr>
    </p:bg>
    <p:spTree>
      <p:nvGrpSpPr>
        <p:cNvPr id="1" name=""/>
        <p:cNvGrpSpPr/>
        <p:nvPr/>
      </p:nvGrpSpPr>
      <p:grpSpPr>
        <a:xfrm>
          <a:off x="0" y="0"/>
          <a:ext cx="0" cy="0"/>
          <a:chOff x="0" y="0"/>
          <a:chExt cx="0" cy="0"/>
        </a:xfrm>
      </p:grpSpPr>
      <p:sp>
        <p:nvSpPr>
          <p:cNvPr id="174082" name="WordArt 2"/>
          <p:cNvSpPr>
            <a:spLocks noChangeArrowheads="1" noChangeShapeType="1" noTextEdit="1"/>
          </p:cNvSpPr>
          <p:nvPr/>
        </p:nvSpPr>
        <p:spPr bwMode="auto">
          <a:xfrm>
            <a:off x="2743200" y="2057400"/>
            <a:ext cx="3657600" cy="1676400"/>
          </a:xfrm>
          <a:prstGeom prst="rect">
            <a:avLst/>
          </a:prstGeom>
        </p:spPr>
        <p:txBody>
          <a:bodyPr wrap="none" fromWordArt="1">
            <a:prstTxWarp prst="textPlain">
              <a:avLst>
                <a:gd name="adj" fmla="val 50000"/>
              </a:avLst>
            </a:prstTxWarp>
          </a:bodyPr>
          <a:lstStyle/>
          <a:p>
            <a:pPr algn="ctr"/>
            <a:r>
              <a:rPr lang="en-US" sz="3600" kern="10">
                <a:ln w="12700">
                  <a:solidFill>
                    <a:srgbClr val="FFFF99"/>
                  </a:solidFill>
                  <a:round/>
                  <a:headEnd/>
                  <a:tailEnd/>
                </a:ln>
                <a:solidFill>
                  <a:srgbClr val="FFFF99"/>
                </a:solidFill>
                <a:effectLst>
                  <a:outerShdw dist="45791" dir="2021404" algn="ctr" rotWithShape="0">
                    <a:srgbClr val="9999FF"/>
                  </a:outerShdw>
                </a:effectLst>
                <a:latin typeface="Arial Black"/>
              </a:rPr>
              <a:t>Accountability</a:t>
            </a:r>
          </a:p>
          <a:p>
            <a:pPr algn="ctr"/>
            <a:r>
              <a:rPr lang="en-US" sz="3600" kern="10">
                <a:ln w="12700">
                  <a:solidFill>
                    <a:srgbClr val="FFFF99"/>
                  </a:solidFill>
                  <a:round/>
                  <a:headEnd/>
                  <a:tailEnd/>
                </a:ln>
                <a:solidFill>
                  <a:srgbClr val="FFFF99"/>
                </a:solidFill>
                <a:effectLst>
                  <a:outerShdw dist="45791" dir="2021404" algn="ctr" rotWithShape="0">
                    <a:srgbClr val="9999FF"/>
                  </a:outerShdw>
                </a:effectLst>
                <a:latin typeface="Arial Black"/>
              </a:rPr>
              <a:t>and</a:t>
            </a:r>
          </a:p>
          <a:p>
            <a:pPr algn="ctr"/>
            <a:r>
              <a:rPr lang="en-US" sz="3600" kern="10">
                <a:ln w="12700">
                  <a:solidFill>
                    <a:srgbClr val="FFFF99"/>
                  </a:solidFill>
                  <a:round/>
                  <a:headEnd/>
                  <a:tailEnd/>
                </a:ln>
                <a:solidFill>
                  <a:srgbClr val="FFFF99"/>
                </a:solidFill>
                <a:effectLst>
                  <a:outerShdw dist="45791" dir="2021404" algn="ctr" rotWithShape="0">
                    <a:srgbClr val="9999FF"/>
                  </a:outerShdw>
                </a:effectLst>
                <a:latin typeface="Arial Black"/>
              </a:rPr>
              <a:t>Grading</a:t>
            </a:r>
          </a:p>
        </p:txBody>
      </p:sp>
    </p:spTree>
  </p:cSld>
  <p:clrMapOvr>
    <a:masterClrMapping/>
  </p:clrMapOvr>
  <p:transition/>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showMasterSp="0" show="0">
  <p:cSld>
    <p:bg>
      <p:bgPr>
        <a:solidFill>
          <a:schemeClr val="tx1"/>
        </a:solidFill>
        <a:effectLst/>
      </p:bgPr>
    </p:bg>
    <p:spTree>
      <p:nvGrpSpPr>
        <p:cNvPr id="1" name=""/>
        <p:cNvGrpSpPr/>
        <p:nvPr/>
      </p:nvGrpSpPr>
      <p:grpSpPr>
        <a:xfrm>
          <a:off x="0" y="0"/>
          <a:ext cx="0" cy="0"/>
          <a:chOff x="0" y="0"/>
          <a:chExt cx="0" cy="0"/>
        </a:xfrm>
      </p:grpSpPr>
      <p:graphicFrame>
        <p:nvGraphicFramePr>
          <p:cNvPr id="116819" name="Group 83"/>
          <p:cNvGraphicFramePr>
            <a:graphicFrameLocks noGrp="1"/>
          </p:cNvGraphicFramePr>
          <p:nvPr/>
        </p:nvGraphicFramePr>
        <p:xfrm>
          <a:off x="0" y="609600"/>
          <a:ext cx="9144000" cy="5872163"/>
        </p:xfrm>
        <a:graphic>
          <a:graphicData uri="http://schemas.openxmlformats.org/drawingml/2006/table">
            <a:tbl>
              <a:tblPr/>
              <a:tblGrid>
                <a:gridCol w="304800"/>
                <a:gridCol w="8839200"/>
              </a:tblGrid>
              <a:tr h="381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pitchFamily="34" charset="0"/>
                      </a:endParaRPr>
                    </a:p>
                  </a:txBody>
                  <a:tcPr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66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rgbClr val="FFFFCC"/>
                          </a:solidFill>
                          <a:effectLst/>
                          <a:latin typeface="Arial" pitchFamily="34" charset="0"/>
                        </a:rPr>
                        <a:t>Consequences related to time…</a:t>
                      </a:r>
                    </a:p>
                  </a:txBody>
                  <a:tcPr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rgbClr val="006600"/>
                    </a:solidFill>
                  </a:tcPr>
                </a:tc>
              </a:tr>
              <a:tr h="11445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rgbClr val="FFFFCC"/>
                          </a:solidFill>
                          <a:effectLst/>
                          <a:latin typeface="Arial" pitchFamily="34" charset="0"/>
                        </a:rPr>
                        <a:t>A</a:t>
                      </a:r>
                    </a:p>
                  </a:txBody>
                  <a:tcPr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66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noFill/>
                  </a:tcPr>
                </a:tc>
              </a:tr>
              <a:tr h="304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rgbClr val="FFFFCC"/>
                        </a:solidFill>
                        <a:effectLst/>
                        <a:latin typeface="Arial" pitchFamily="34" charset="0"/>
                      </a:endParaRPr>
                    </a:p>
                  </a:txBody>
                  <a:tcPr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0066"/>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rgbClr val="FFFFCC"/>
                          </a:solidFill>
                          <a:effectLst/>
                          <a:latin typeface="Arial" pitchFamily="34" charset="0"/>
                        </a:rPr>
                        <a:t>Consequences related to grading…</a:t>
                      </a:r>
                    </a:p>
                  </a:txBody>
                  <a:tcPr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rgbClr val="660066"/>
                    </a:solidFill>
                  </a:tcPr>
                </a:tc>
              </a:tr>
              <a:tr h="16017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rgbClr val="FFFFCC"/>
                          </a:solidFill>
                          <a:effectLst/>
                          <a:latin typeface="Arial" pitchFamily="34" charset="0"/>
                        </a:rPr>
                        <a:t>B</a:t>
                      </a:r>
                    </a:p>
                  </a:txBody>
                  <a:tcPr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0066"/>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noFill/>
                  </a:tcPr>
                </a:tc>
              </a:tr>
              <a:tr h="1809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rgbClr val="FFFFCC"/>
                        </a:solidFill>
                        <a:effectLst/>
                        <a:latin typeface="Arial" pitchFamily="34" charset="0"/>
                      </a:endParaRPr>
                    </a:p>
                  </a:txBody>
                  <a:tcPr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000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rgbClr val="FFFFCC"/>
                          </a:solidFill>
                          <a:effectLst/>
                          <a:latin typeface="Arial" pitchFamily="34" charset="0"/>
                        </a:rPr>
                        <a:t>Consequences related to possible influence on performance…</a:t>
                      </a:r>
                    </a:p>
                  </a:txBody>
                  <a:tcPr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rgbClr val="800000"/>
                    </a:solidFill>
                  </a:tcPr>
                </a:tc>
              </a:tr>
              <a:tr h="17541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rgbClr val="FFFFCC"/>
                        </a:solidFill>
                        <a:effectLst/>
                        <a:latin typeface="Arial"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rgbClr val="FFFFCC"/>
                          </a:solidFill>
                          <a:effectLst/>
                          <a:latin typeface="Arial" pitchFamily="34" charset="0"/>
                        </a:rPr>
                        <a:t>C</a:t>
                      </a:r>
                    </a:p>
                  </a:txBody>
                  <a:tcPr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rgbClr val="8000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dirty="0" smtClean="0">
                        <a:ln>
                          <a:noFill/>
                        </a:ln>
                        <a:solidFill>
                          <a:schemeClr val="tx1"/>
                        </a:solidFill>
                        <a:effectLst/>
                        <a:latin typeface="Arial" pitchFamily="34" charset="0"/>
                      </a:endParaRPr>
                    </a:p>
                  </a:txBody>
                  <a:tcPr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noFill/>
                  </a:tcPr>
                </a:tc>
              </a:tr>
            </a:tbl>
          </a:graphicData>
        </a:graphic>
      </p:graphicFrame>
      <p:sp>
        <p:nvSpPr>
          <p:cNvPr id="33808" name="Text Box 16"/>
          <p:cNvSpPr txBox="1">
            <a:spLocks noChangeArrowheads="1"/>
          </p:cNvSpPr>
          <p:nvPr/>
        </p:nvSpPr>
        <p:spPr bwMode="auto">
          <a:xfrm>
            <a:off x="381000" y="1066800"/>
            <a:ext cx="8763000" cy="1006475"/>
          </a:xfrm>
          <a:prstGeom prst="rect">
            <a:avLst/>
          </a:prstGeom>
          <a:solidFill>
            <a:srgbClr val="006600"/>
          </a:solidFill>
          <a:ln w="9525">
            <a:noFill/>
            <a:miter lim="800000"/>
            <a:headEnd/>
            <a:tailEnd/>
          </a:ln>
        </p:spPr>
        <p:txBody>
          <a:bodyPr>
            <a:spAutoFit/>
          </a:bodyPr>
          <a:lstStyle/>
          <a:p>
            <a:pPr>
              <a:spcBef>
                <a:spcPct val="20000"/>
              </a:spcBef>
            </a:pPr>
            <a:r>
              <a:rPr lang="en-US" sz="2000">
                <a:solidFill>
                  <a:srgbClr val="FFFF99"/>
                </a:solidFill>
                <a:latin typeface="Times New Roman" pitchFamily="18" charset="0"/>
                <a:cs typeface="Times New Roman" pitchFamily="18" charset="0"/>
              </a:rPr>
              <a:t>If you do not do your homework, you will (not be allowed to go to recess) OR (you will have “homework club” after school the next day).  You will work until the assignment is completed.</a:t>
            </a:r>
            <a:endParaRPr lang="en-US" sz="2000">
              <a:solidFill>
                <a:srgbClr val="FFFF99"/>
              </a:solidFill>
              <a:latin typeface="Times New Roman" pitchFamily="18" charset="0"/>
            </a:endParaRPr>
          </a:p>
        </p:txBody>
      </p:sp>
      <p:sp>
        <p:nvSpPr>
          <p:cNvPr id="175135" name="Text Box 94"/>
          <p:cNvSpPr txBox="1">
            <a:spLocks noChangeArrowheads="1"/>
          </p:cNvSpPr>
          <p:nvPr/>
        </p:nvSpPr>
        <p:spPr bwMode="auto">
          <a:xfrm>
            <a:off x="0" y="0"/>
            <a:ext cx="9144000" cy="396875"/>
          </a:xfrm>
          <a:prstGeom prst="rect">
            <a:avLst/>
          </a:prstGeom>
          <a:noFill/>
          <a:ln w="9525">
            <a:noFill/>
            <a:miter lim="800000"/>
            <a:headEnd/>
            <a:tailEnd/>
          </a:ln>
        </p:spPr>
        <p:txBody>
          <a:bodyPr>
            <a:spAutoFit/>
          </a:bodyPr>
          <a:lstStyle/>
          <a:p>
            <a:r>
              <a:rPr lang="en-US" sz="2000">
                <a:solidFill>
                  <a:srgbClr val="FFFF99"/>
                </a:solidFill>
              </a:rPr>
              <a:t>Homework Policies                    		 Issue: Accountability and Grading</a:t>
            </a:r>
          </a:p>
        </p:txBody>
      </p:sp>
      <p:sp>
        <p:nvSpPr>
          <p:cNvPr id="33888" name="Text Box 96"/>
          <p:cNvSpPr txBox="1">
            <a:spLocks noChangeArrowheads="1"/>
          </p:cNvSpPr>
          <p:nvPr/>
        </p:nvSpPr>
        <p:spPr bwMode="auto">
          <a:xfrm>
            <a:off x="0" y="6491288"/>
            <a:ext cx="9144000" cy="366712"/>
          </a:xfrm>
          <a:prstGeom prst="rect">
            <a:avLst/>
          </a:prstGeom>
          <a:noFill/>
          <a:ln w="9525">
            <a:noFill/>
            <a:miter lim="800000"/>
            <a:headEnd/>
            <a:tailEnd/>
          </a:ln>
        </p:spPr>
        <p:txBody>
          <a:bodyPr>
            <a:spAutoFit/>
          </a:bodyPr>
          <a:lstStyle/>
          <a:p>
            <a:r>
              <a:rPr lang="en-US">
                <a:solidFill>
                  <a:srgbClr val="FFFF99"/>
                </a:solidFill>
              </a:rPr>
              <a:t>What are the pro’s and con’s of each approach?</a:t>
            </a:r>
          </a:p>
        </p:txBody>
      </p:sp>
      <p:sp>
        <p:nvSpPr>
          <p:cNvPr id="116773" name="Text Box 37"/>
          <p:cNvSpPr txBox="1">
            <a:spLocks noChangeArrowheads="1"/>
          </p:cNvSpPr>
          <p:nvPr/>
        </p:nvSpPr>
        <p:spPr bwMode="auto">
          <a:xfrm>
            <a:off x="381000" y="2667000"/>
            <a:ext cx="8763000" cy="1311275"/>
          </a:xfrm>
          <a:prstGeom prst="rect">
            <a:avLst/>
          </a:prstGeom>
          <a:solidFill>
            <a:srgbClr val="660066"/>
          </a:solidFill>
          <a:ln w="9525">
            <a:noFill/>
            <a:miter lim="800000"/>
            <a:headEnd/>
            <a:tailEnd/>
          </a:ln>
        </p:spPr>
        <p:txBody>
          <a:bodyPr>
            <a:spAutoFit/>
          </a:bodyPr>
          <a:lstStyle/>
          <a:p>
            <a:r>
              <a:rPr lang="en-US" sz="2000">
                <a:solidFill>
                  <a:srgbClr val="FFFF99"/>
                </a:solidFill>
                <a:latin typeface="Times New Roman" pitchFamily="18" charset="0"/>
              </a:rPr>
              <a:t>Missing homework will influence your grade as follows:</a:t>
            </a:r>
          </a:p>
          <a:p>
            <a:r>
              <a:rPr lang="en-US" sz="2000">
                <a:solidFill>
                  <a:srgbClr val="FFFF99"/>
                </a:solidFill>
                <a:latin typeface="Times New Roman" pitchFamily="18" charset="0"/>
              </a:rPr>
              <a:t>Each missing assignment will be recorded as “0” an averaged in…          or…</a:t>
            </a:r>
          </a:p>
          <a:p>
            <a:r>
              <a:rPr lang="en-US" sz="2000">
                <a:solidFill>
                  <a:srgbClr val="FFFF99"/>
                </a:solidFill>
                <a:latin typeface="Times New Roman" pitchFamily="18" charset="0"/>
              </a:rPr>
              <a:t>A “homework completion” grade will be included as _% of your grade.</a:t>
            </a:r>
          </a:p>
        </p:txBody>
      </p:sp>
      <p:sp>
        <p:nvSpPr>
          <p:cNvPr id="33811" name="Text Box 19"/>
          <p:cNvSpPr txBox="1">
            <a:spLocks noChangeArrowheads="1"/>
          </p:cNvSpPr>
          <p:nvPr/>
        </p:nvSpPr>
        <p:spPr bwMode="auto">
          <a:xfrm>
            <a:off x="381000" y="4724400"/>
            <a:ext cx="8763000" cy="1616075"/>
          </a:xfrm>
          <a:prstGeom prst="rect">
            <a:avLst/>
          </a:prstGeom>
          <a:solidFill>
            <a:srgbClr val="800000"/>
          </a:solidFill>
          <a:ln w="9525">
            <a:noFill/>
            <a:miter lim="800000"/>
            <a:headEnd/>
            <a:tailEnd/>
          </a:ln>
        </p:spPr>
        <p:txBody>
          <a:bodyPr>
            <a:spAutoFit/>
          </a:bodyPr>
          <a:lstStyle/>
          <a:p>
            <a:r>
              <a:rPr lang="en-US" sz="2000">
                <a:solidFill>
                  <a:srgbClr val="FFFF99"/>
                </a:solidFill>
                <a:latin typeface="Times New Roman" pitchFamily="18" charset="0"/>
                <a:cs typeface="Times New Roman" pitchFamily="18" charset="0"/>
              </a:rPr>
              <a:t>You, and I, will keep track of whether you complete your homework. If your assessments indicate you are not progressing toward the learning goals, we will have a conference to determine why.  If we decide one reason is that you have not been completing homework, we (and perhaps your parents) will figure out how to help you to complete your homework.</a:t>
            </a:r>
            <a:r>
              <a:rPr lang="en-US" sz="2000">
                <a:solidFill>
                  <a:srgbClr val="FFFF99"/>
                </a:solidFill>
                <a:latin typeface="Times New Roman" pitchFamily="18" charset="0"/>
              </a:rPr>
              <a:t>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3808"/>
                                        </p:tgtEl>
                                        <p:attrNameLst>
                                          <p:attrName>style.visibility</p:attrName>
                                        </p:attrNameLst>
                                      </p:cBhvr>
                                      <p:to>
                                        <p:strVal val="visible"/>
                                      </p:to>
                                    </p:set>
                                    <p:animEffect transition="in" filter="wipe(left)">
                                      <p:cBhvr>
                                        <p:cTn id="7" dur="500"/>
                                        <p:tgtEl>
                                          <p:spTgt spid="3380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6773"/>
                                        </p:tgtEl>
                                        <p:attrNameLst>
                                          <p:attrName>style.visibility</p:attrName>
                                        </p:attrNameLst>
                                      </p:cBhvr>
                                      <p:to>
                                        <p:strVal val="visible"/>
                                      </p:to>
                                    </p:set>
                                    <p:animEffect transition="in" filter="wipe(left)">
                                      <p:cBhvr>
                                        <p:cTn id="12" dur="500"/>
                                        <p:tgtEl>
                                          <p:spTgt spid="11677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3811"/>
                                        </p:tgtEl>
                                        <p:attrNameLst>
                                          <p:attrName>style.visibility</p:attrName>
                                        </p:attrNameLst>
                                      </p:cBhvr>
                                      <p:to>
                                        <p:strVal val="visible"/>
                                      </p:to>
                                    </p:set>
                                    <p:animEffect transition="in" filter="wipe(left)">
                                      <p:cBhvr>
                                        <p:cTn id="17" dur="500"/>
                                        <p:tgtEl>
                                          <p:spTgt spid="33811"/>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3888"/>
                                        </p:tgtEl>
                                        <p:attrNameLst>
                                          <p:attrName>style.visibility</p:attrName>
                                        </p:attrNameLst>
                                      </p:cBhvr>
                                      <p:to>
                                        <p:strVal val="visible"/>
                                      </p:to>
                                    </p:set>
                                    <p:animEffect transition="in" filter="dissolve">
                                      <p:cBhvr>
                                        <p:cTn id="22" dur="500"/>
                                        <p:tgtEl>
                                          <p:spTgt spid="338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808" grpId="0" animBg="1"/>
      <p:bldP spid="33888" grpId="0"/>
      <p:bldP spid="116773" grpId="0" animBg="1"/>
      <p:bldP spid="33811" grpId="0" animBg="1"/>
    </p:bldLst>
  </p:timing>
</p:sld>
</file>

<file path=ppt/slides/slide175.xml><?xml version="1.0" encoding="utf-8"?>
<p:sld xmlns:a="http://schemas.openxmlformats.org/drawingml/2006/main" xmlns:r="http://schemas.openxmlformats.org/officeDocument/2006/relationships" xmlns:p="http://schemas.openxmlformats.org/presentationml/2006/main" showMasterSp="0" show="0">
  <p:cSld>
    <p:bg>
      <p:bgPr>
        <a:solidFill>
          <a:schemeClr val="tx1"/>
        </a:solidFill>
        <a:effectLst/>
      </p:bgPr>
    </p:bg>
    <p:spTree>
      <p:nvGrpSpPr>
        <p:cNvPr id="1" name=""/>
        <p:cNvGrpSpPr/>
        <p:nvPr/>
      </p:nvGrpSpPr>
      <p:grpSpPr>
        <a:xfrm>
          <a:off x="0" y="0"/>
          <a:ext cx="0" cy="0"/>
          <a:chOff x="0" y="0"/>
          <a:chExt cx="0" cy="0"/>
        </a:xfrm>
      </p:grpSpPr>
      <p:sp>
        <p:nvSpPr>
          <p:cNvPr id="336901" name="Text Box 5"/>
          <p:cNvSpPr txBox="1">
            <a:spLocks noChangeArrowheads="1"/>
          </p:cNvSpPr>
          <p:nvPr/>
        </p:nvSpPr>
        <p:spPr bwMode="auto">
          <a:xfrm>
            <a:off x="0" y="4648200"/>
            <a:ext cx="9144000" cy="946150"/>
          </a:xfrm>
          <a:prstGeom prst="rect">
            <a:avLst/>
          </a:prstGeom>
          <a:solidFill>
            <a:srgbClr val="FFFF99"/>
          </a:solidFill>
          <a:ln w="9525">
            <a:noFill/>
            <a:miter lim="800000"/>
            <a:headEnd/>
            <a:tailEnd/>
          </a:ln>
        </p:spPr>
        <p:txBody>
          <a:bodyPr>
            <a:spAutoFit/>
          </a:bodyPr>
          <a:lstStyle/>
          <a:p>
            <a:pPr marL="165100" indent="-165100">
              <a:buFont typeface="Arial" pitchFamily="34" charset="0"/>
              <a:buChar char="•"/>
            </a:pPr>
            <a:r>
              <a:rPr lang="en-US" sz="2800"/>
              <a:t>Homework should not be considered a reliable assessment of students’ learning.</a:t>
            </a:r>
          </a:p>
        </p:txBody>
      </p:sp>
      <p:sp>
        <p:nvSpPr>
          <p:cNvPr id="336902" name="Text Box 6"/>
          <p:cNvSpPr txBox="1">
            <a:spLocks noChangeArrowheads="1"/>
          </p:cNvSpPr>
          <p:nvPr/>
        </p:nvSpPr>
        <p:spPr bwMode="auto">
          <a:xfrm>
            <a:off x="0" y="1828800"/>
            <a:ext cx="9144000" cy="1373188"/>
          </a:xfrm>
          <a:prstGeom prst="rect">
            <a:avLst/>
          </a:prstGeom>
          <a:solidFill>
            <a:srgbClr val="FFFF99"/>
          </a:solidFill>
          <a:ln w="9525">
            <a:noFill/>
            <a:miter lim="800000"/>
            <a:headEnd/>
            <a:tailEnd/>
          </a:ln>
        </p:spPr>
        <p:txBody>
          <a:bodyPr>
            <a:spAutoFit/>
          </a:bodyPr>
          <a:lstStyle/>
          <a:p>
            <a:pPr marL="165100" indent="-165100">
              <a:buFont typeface="Arial" pitchFamily="34" charset="0"/>
              <a:buChar char="•"/>
            </a:pPr>
            <a:r>
              <a:rPr lang="en-US" sz="2800"/>
              <a:t>All students should have scheduled breaks (recess, lunch, free period) during every school day—whether they have completed their homework or not. </a:t>
            </a:r>
          </a:p>
        </p:txBody>
      </p:sp>
      <p:sp>
        <p:nvSpPr>
          <p:cNvPr id="176132" name="Text Box 8"/>
          <p:cNvSpPr txBox="1">
            <a:spLocks noChangeArrowheads="1"/>
          </p:cNvSpPr>
          <p:nvPr/>
        </p:nvSpPr>
        <p:spPr bwMode="auto">
          <a:xfrm>
            <a:off x="0" y="0"/>
            <a:ext cx="9144000" cy="457200"/>
          </a:xfrm>
          <a:prstGeom prst="rect">
            <a:avLst/>
          </a:prstGeom>
          <a:solidFill>
            <a:schemeClr val="tx1"/>
          </a:solidFill>
          <a:ln w="9525" algn="ctr">
            <a:noFill/>
            <a:miter lim="800000"/>
            <a:headEnd/>
            <a:tailEnd/>
          </a:ln>
        </p:spPr>
        <p:txBody>
          <a:bodyPr>
            <a:spAutoFit/>
          </a:bodyPr>
          <a:lstStyle/>
          <a:p>
            <a:pPr algn="ctr"/>
            <a:r>
              <a:rPr lang="en-US">
                <a:solidFill>
                  <a:srgbClr val="FFFF99"/>
                </a:solidFill>
              </a:rPr>
              <a:t>Issues related to accountability</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36901"/>
                                        </p:tgtEl>
                                        <p:attrNameLst>
                                          <p:attrName>style.visibility</p:attrName>
                                        </p:attrNameLst>
                                      </p:cBhvr>
                                      <p:to>
                                        <p:strVal val="visible"/>
                                      </p:to>
                                    </p:set>
                                    <p:animEffect transition="in" filter="wipe(left)">
                                      <p:cBhvr>
                                        <p:cTn id="7" dur="500"/>
                                        <p:tgtEl>
                                          <p:spTgt spid="33690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36902"/>
                                        </p:tgtEl>
                                        <p:attrNameLst>
                                          <p:attrName>style.visibility</p:attrName>
                                        </p:attrNameLst>
                                      </p:cBhvr>
                                      <p:to>
                                        <p:strVal val="visible"/>
                                      </p:to>
                                    </p:set>
                                    <p:animEffect transition="in" filter="wipe(left)">
                                      <p:cBhvr>
                                        <p:cTn id="12" dur="500"/>
                                        <p:tgtEl>
                                          <p:spTgt spid="3369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6901" grpId="0" animBg="1"/>
      <p:bldP spid="336902" grpId="0" animBg="1"/>
    </p:bldLst>
  </p:timing>
</p:sld>
</file>

<file path=ppt/slides/slide176.xml><?xml version="1.0" encoding="utf-8"?>
<p:sld xmlns:a="http://schemas.openxmlformats.org/drawingml/2006/main" xmlns:r="http://schemas.openxmlformats.org/officeDocument/2006/relationships" xmlns:p="http://schemas.openxmlformats.org/presentationml/2006/main" showMasterSp="0" show="0">
  <p:cSld>
    <p:bg>
      <p:bgPr>
        <a:solidFill>
          <a:schemeClr val="tx1"/>
        </a:solidFill>
        <a:effectLst/>
      </p:bgPr>
    </p:bg>
    <p:spTree>
      <p:nvGrpSpPr>
        <p:cNvPr id="1" name=""/>
        <p:cNvGrpSpPr/>
        <p:nvPr/>
      </p:nvGrpSpPr>
      <p:grpSpPr>
        <a:xfrm>
          <a:off x="0" y="0"/>
          <a:ext cx="0" cy="0"/>
          <a:chOff x="0" y="0"/>
          <a:chExt cx="0" cy="0"/>
        </a:xfrm>
      </p:grpSpPr>
      <p:sp>
        <p:nvSpPr>
          <p:cNvPr id="336900" name="Text Box 4"/>
          <p:cNvSpPr txBox="1">
            <a:spLocks noChangeArrowheads="1"/>
          </p:cNvSpPr>
          <p:nvPr/>
        </p:nvSpPr>
        <p:spPr bwMode="auto">
          <a:xfrm>
            <a:off x="0" y="1676400"/>
            <a:ext cx="9144000" cy="3324225"/>
          </a:xfrm>
          <a:prstGeom prst="rect">
            <a:avLst/>
          </a:prstGeom>
          <a:solidFill>
            <a:srgbClr val="FFFF99"/>
          </a:solidFill>
          <a:ln w="9525">
            <a:noFill/>
            <a:miter lim="800000"/>
            <a:headEnd/>
            <a:tailEnd/>
          </a:ln>
        </p:spPr>
        <p:txBody>
          <a:bodyPr>
            <a:spAutoFit/>
          </a:bodyPr>
          <a:lstStyle/>
          <a:p>
            <a:pPr marL="165100" indent="-165100">
              <a:buFont typeface="Arial" pitchFamily="34" charset="0"/>
              <a:buChar char="•"/>
            </a:pPr>
            <a:r>
              <a:rPr lang="en-US" sz="2800"/>
              <a:t>If homework completion is to be a factor in students’ overall grade for a subject or course, the weight of that factor should be </a:t>
            </a:r>
          </a:p>
          <a:p>
            <a:pPr marL="622300" lvl="1" indent="-165100">
              <a:buFont typeface="Wingdings" pitchFamily="2" charset="2"/>
              <a:buChar char="ü"/>
            </a:pPr>
            <a:r>
              <a:rPr lang="en-US" sz="2800"/>
              <a:t>consistently applied, </a:t>
            </a:r>
          </a:p>
          <a:p>
            <a:pPr marL="622300" lvl="1" indent="-165100">
              <a:buFont typeface="Wingdings" pitchFamily="2" charset="2"/>
              <a:buChar char="ü"/>
            </a:pPr>
            <a:r>
              <a:rPr lang="en-US" sz="2800"/>
              <a:t>clearly reported, and </a:t>
            </a:r>
          </a:p>
          <a:p>
            <a:pPr marL="622300" lvl="1" indent="-165100">
              <a:buFont typeface="Wingdings" pitchFamily="2" charset="2"/>
              <a:buChar char="ü"/>
            </a:pPr>
            <a:r>
              <a:rPr lang="en-US" sz="2800"/>
              <a:t>aligned with the school’s mission. </a:t>
            </a:r>
          </a:p>
        </p:txBody>
      </p:sp>
      <p:sp>
        <p:nvSpPr>
          <p:cNvPr id="177155" name="Text Box 8"/>
          <p:cNvSpPr txBox="1">
            <a:spLocks noChangeArrowheads="1"/>
          </p:cNvSpPr>
          <p:nvPr/>
        </p:nvSpPr>
        <p:spPr bwMode="auto">
          <a:xfrm>
            <a:off x="0" y="0"/>
            <a:ext cx="6324600" cy="457200"/>
          </a:xfrm>
          <a:prstGeom prst="rect">
            <a:avLst/>
          </a:prstGeom>
          <a:noFill/>
          <a:ln w="9525" algn="ctr">
            <a:noFill/>
            <a:miter lim="800000"/>
            <a:headEnd/>
            <a:tailEnd/>
          </a:ln>
        </p:spPr>
        <p:txBody>
          <a:bodyPr>
            <a:spAutoFit/>
          </a:bodyPr>
          <a:lstStyle/>
          <a:p>
            <a:r>
              <a:rPr lang="en-US">
                <a:solidFill>
                  <a:srgbClr val="FFFF99"/>
                </a:solidFill>
              </a:rPr>
              <a:t>Accountability and grading</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36900"/>
                                        </p:tgtEl>
                                        <p:attrNameLst>
                                          <p:attrName>style.visibility</p:attrName>
                                        </p:attrNameLst>
                                      </p:cBhvr>
                                      <p:to>
                                        <p:strVal val="visible"/>
                                      </p:to>
                                    </p:set>
                                    <p:animEffect transition="in" filter="wipe(left)">
                                      <p:cBhvr>
                                        <p:cTn id="7" dur="500"/>
                                        <p:tgtEl>
                                          <p:spTgt spid="3369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6900" grpId="0" animBg="1"/>
    </p:bldLst>
  </p:timing>
</p:sld>
</file>

<file path=ppt/slides/slide177.xml><?xml version="1.0" encoding="utf-8"?>
<p:sld xmlns:a="http://schemas.openxmlformats.org/drawingml/2006/main" xmlns:r="http://schemas.openxmlformats.org/officeDocument/2006/relationships" xmlns:p="http://schemas.openxmlformats.org/presentationml/2006/main" showMasterSp="0" show="0">
  <p:cSld>
    <p:bg>
      <p:bgPr>
        <a:solidFill>
          <a:schemeClr val="tx1"/>
        </a:solidFill>
        <a:effectLst/>
      </p:bgPr>
    </p:bg>
    <p:spTree>
      <p:nvGrpSpPr>
        <p:cNvPr id="1" name=""/>
        <p:cNvGrpSpPr/>
        <p:nvPr/>
      </p:nvGrpSpPr>
      <p:grpSpPr>
        <a:xfrm>
          <a:off x="0" y="0"/>
          <a:ext cx="0" cy="0"/>
          <a:chOff x="0" y="0"/>
          <a:chExt cx="0" cy="0"/>
        </a:xfrm>
      </p:grpSpPr>
      <p:sp>
        <p:nvSpPr>
          <p:cNvPr id="178178" name="WordArt 2"/>
          <p:cNvSpPr>
            <a:spLocks noChangeArrowheads="1" noChangeShapeType="1" noTextEdit="1"/>
          </p:cNvSpPr>
          <p:nvPr/>
        </p:nvSpPr>
        <p:spPr bwMode="auto">
          <a:xfrm>
            <a:off x="1524000" y="609600"/>
            <a:ext cx="3276600" cy="990600"/>
          </a:xfrm>
          <a:prstGeom prst="rect">
            <a:avLst/>
          </a:prstGeom>
        </p:spPr>
        <p:txBody>
          <a:bodyPr wrap="none" fromWordArt="1">
            <a:prstTxWarp prst="textDoubleWave1">
              <a:avLst>
                <a:gd name="adj1" fmla="val 6500"/>
                <a:gd name="adj2" fmla="val 0"/>
              </a:avLst>
            </a:prstTxWarp>
          </a:bodyPr>
          <a:lstStyle/>
          <a:p>
            <a:pPr algn="ctr"/>
            <a:r>
              <a:rPr lang="en-US" sz="4400" kern="10" spc="-440">
                <a:ln w="12700">
                  <a:solidFill>
                    <a:srgbClr val="000099"/>
                  </a:solidFill>
                  <a:miter lim="800000"/>
                  <a:headEnd/>
                  <a:tailEnd/>
                </a:ln>
                <a:gradFill rotWithShape="1">
                  <a:gsLst>
                    <a:gs pos="0">
                      <a:srgbClr val="33CCFF"/>
                    </a:gs>
                    <a:gs pos="100000">
                      <a:srgbClr val="FFFF66"/>
                    </a:gs>
                  </a:gsLst>
                  <a:lin ang="5400000" scaled="1"/>
                </a:gradFill>
                <a:effectLst>
                  <a:outerShdw dist="125724" dir="18900000" algn="ctr" rotWithShape="0">
                    <a:srgbClr val="000099"/>
                  </a:outerShdw>
                </a:effectLst>
                <a:latin typeface="Impact"/>
              </a:rPr>
              <a:t>Homework</a:t>
            </a:r>
          </a:p>
        </p:txBody>
      </p:sp>
      <p:pic>
        <p:nvPicPr>
          <p:cNvPr id="178179" name="Picture 3" descr="bd00146_"/>
          <p:cNvPicPr>
            <a:picLocks noChangeAspect="1" noChangeArrowheads="1"/>
          </p:cNvPicPr>
          <p:nvPr/>
        </p:nvPicPr>
        <p:blipFill>
          <a:blip r:embed="rId2"/>
          <a:srcRect/>
          <a:stretch>
            <a:fillRect/>
          </a:stretch>
        </p:blipFill>
        <p:spPr bwMode="auto">
          <a:xfrm>
            <a:off x="5791200" y="304800"/>
            <a:ext cx="2362200" cy="2344738"/>
          </a:xfrm>
          <a:prstGeom prst="rect">
            <a:avLst/>
          </a:prstGeom>
          <a:noFill/>
          <a:ln w="9525">
            <a:noFill/>
            <a:miter lim="800000"/>
            <a:headEnd/>
            <a:tailEnd/>
          </a:ln>
        </p:spPr>
      </p:pic>
      <p:sp>
        <p:nvSpPr>
          <p:cNvPr id="290820" name="Text Box 4"/>
          <p:cNvSpPr txBox="1">
            <a:spLocks noChangeArrowheads="1"/>
          </p:cNvSpPr>
          <p:nvPr/>
        </p:nvSpPr>
        <p:spPr bwMode="auto">
          <a:xfrm>
            <a:off x="152400" y="2713038"/>
            <a:ext cx="8991600" cy="1066800"/>
          </a:xfrm>
          <a:prstGeom prst="rect">
            <a:avLst/>
          </a:prstGeom>
          <a:noFill/>
          <a:ln w="9525">
            <a:noFill/>
            <a:miter lim="800000"/>
            <a:headEnd/>
            <a:tailEnd/>
          </a:ln>
        </p:spPr>
        <p:txBody>
          <a:bodyPr>
            <a:spAutoFit/>
          </a:bodyPr>
          <a:lstStyle/>
          <a:p>
            <a:r>
              <a:rPr lang="en-US" sz="3200" b="1">
                <a:solidFill>
                  <a:schemeClr val="accent1"/>
                </a:solidFill>
                <a:latin typeface="Times New Roman" pitchFamily="18" charset="0"/>
              </a:rPr>
              <a:t>You know homework is causing stress at home when you hear YOUR CHILD say…</a:t>
            </a:r>
          </a:p>
        </p:txBody>
      </p:sp>
      <p:sp>
        <p:nvSpPr>
          <p:cNvPr id="290821" name="Text Box 5"/>
          <p:cNvSpPr txBox="1">
            <a:spLocks noChangeArrowheads="1"/>
          </p:cNvSpPr>
          <p:nvPr/>
        </p:nvSpPr>
        <p:spPr bwMode="auto">
          <a:xfrm>
            <a:off x="0" y="3810000"/>
            <a:ext cx="9144000" cy="1066800"/>
          </a:xfrm>
          <a:prstGeom prst="rect">
            <a:avLst/>
          </a:prstGeom>
          <a:solidFill>
            <a:schemeClr val="tx2"/>
          </a:solidFill>
          <a:ln w="9525">
            <a:noFill/>
            <a:miter lim="800000"/>
            <a:headEnd/>
            <a:tailEnd/>
          </a:ln>
        </p:spPr>
        <p:txBody>
          <a:bodyPr>
            <a:spAutoFit/>
          </a:bodyPr>
          <a:lstStyle/>
          <a:p>
            <a:r>
              <a:rPr lang="en-US" sz="3200" b="1" i="1">
                <a:solidFill>
                  <a:srgbClr val="FFFF99"/>
                </a:solidFill>
                <a:latin typeface="Times New Roman" pitchFamily="18" charset="0"/>
              </a:rPr>
              <a:t>“I am sorry I can’t come out and play right now. I have to help my dad with my homework.”</a:t>
            </a:r>
          </a:p>
        </p:txBody>
      </p:sp>
      <p:sp>
        <p:nvSpPr>
          <p:cNvPr id="290822" name="Text Box 6"/>
          <p:cNvSpPr txBox="1">
            <a:spLocks noChangeArrowheads="1"/>
          </p:cNvSpPr>
          <p:nvPr/>
        </p:nvSpPr>
        <p:spPr bwMode="auto">
          <a:xfrm>
            <a:off x="381000" y="4953000"/>
            <a:ext cx="6934200" cy="579438"/>
          </a:xfrm>
          <a:prstGeom prst="rect">
            <a:avLst/>
          </a:prstGeom>
          <a:noFill/>
          <a:ln w="9525">
            <a:noFill/>
            <a:miter lim="800000"/>
            <a:headEnd/>
            <a:tailEnd/>
          </a:ln>
        </p:spPr>
        <p:txBody>
          <a:bodyPr>
            <a:spAutoFit/>
          </a:bodyPr>
          <a:lstStyle/>
          <a:p>
            <a:r>
              <a:rPr lang="en-US" sz="3200" b="1">
                <a:solidFill>
                  <a:schemeClr val="accent1"/>
                </a:solidFill>
                <a:latin typeface="Times New Roman" pitchFamily="18" charset="0"/>
              </a:rPr>
              <a:t>Or when you hear YOURSELF say..</a:t>
            </a:r>
          </a:p>
        </p:txBody>
      </p:sp>
      <p:sp>
        <p:nvSpPr>
          <p:cNvPr id="290823" name="Text Box 7"/>
          <p:cNvSpPr txBox="1">
            <a:spLocks noChangeArrowheads="1"/>
          </p:cNvSpPr>
          <p:nvPr/>
        </p:nvSpPr>
        <p:spPr bwMode="auto">
          <a:xfrm>
            <a:off x="0" y="5562600"/>
            <a:ext cx="8915400" cy="1066800"/>
          </a:xfrm>
          <a:prstGeom prst="rect">
            <a:avLst/>
          </a:prstGeom>
          <a:solidFill>
            <a:schemeClr val="tx2"/>
          </a:solidFill>
          <a:ln w="9525">
            <a:noFill/>
            <a:miter lim="800000"/>
            <a:headEnd/>
            <a:tailEnd/>
          </a:ln>
        </p:spPr>
        <p:txBody>
          <a:bodyPr>
            <a:spAutoFit/>
          </a:bodyPr>
          <a:lstStyle/>
          <a:p>
            <a:r>
              <a:rPr lang="en-US" sz="3200" b="1" i="1">
                <a:solidFill>
                  <a:srgbClr val="FFFF99"/>
                </a:solidFill>
                <a:latin typeface="Times New Roman" pitchFamily="18" charset="0"/>
              </a:rPr>
              <a:t>“Please stop your crying. This is how we did it when I was in school. It will be fine.”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90820"/>
                                        </p:tgtEl>
                                        <p:attrNameLst>
                                          <p:attrName>style.visibility</p:attrName>
                                        </p:attrNameLst>
                                      </p:cBhvr>
                                      <p:to>
                                        <p:strVal val="visible"/>
                                      </p:to>
                                    </p:set>
                                    <p:animEffect transition="in" filter="dissolve">
                                      <p:cBhvr>
                                        <p:cTn id="7" dur="500"/>
                                        <p:tgtEl>
                                          <p:spTgt spid="290820"/>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90821"/>
                                        </p:tgtEl>
                                        <p:attrNameLst>
                                          <p:attrName>style.visibility</p:attrName>
                                        </p:attrNameLst>
                                      </p:cBhvr>
                                      <p:to>
                                        <p:strVal val="visible"/>
                                      </p:to>
                                    </p:set>
                                    <p:animEffect transition="in" filter="dissolve">
                                      <p:cBhvr>
                                        <p:cTn id="12" dur="500"/>
                                        <p:tgtEl>
                                          <p:spTgt spid="290821"/>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90822"/>
                                        </p:tgtEl>
                                        <p:attrNameLst>
                                          <p:attrName>style.visibility</p:attrName>
                                        </p:attrNameLst>
                                      </p:cBhvr>
                                      <p:to>
                                        <p:strVal val="visible"/>
                                      </p:to>
                                    </p:set>
                                    <p:animEffect transition="in" filter="dissolve">
                                      <p:cBhvr>
                                        <p:cTn id="17" dur="500"/>
                                        <p:tgtEl>
                                          <p:spTgt spid="290822"/>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90823"/>
                                        </p:tgtEl>
                                        <p:attrNameLst>
                                          <p:attrName>style.visibility</p:attrName>
                                        </p:attrNameLst>
                                      </p:cBhvr>
                                      <p:to>
                                        <p:strVal val="visible"/>
                                      </p:to>
                                    </p:set>
                                    <p:animEffect transition="in" filter="dissolve">
                                      <p:cBhvr>
                                        <p:cTn id="22" dur="500"/>
                                        <p:tgtEl>
                                          <p:spTgt spid="2908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0820" grpId="0" autoUpdateAnimBg="0"/>
      <p:bldP spid="290821" grpId="0" animBg="1" autoUpdateAnimBg="0"/>
      <p:bldP spid="290822" grpId="0" autoUpdateAnimBg="0"/>
      <p:bldP spid="290823" grpId="0" animBg="1" autoUpdateAnimBg="0"/>
    </p:bldLst>
  </p:timing>
</p:sld>
</file>

<file path=ppt/slides/slide178.xml><?xml version="1.0" encoding="utf-8"?>
<p:sld xmlns:a="http://schemas.openxmlformats.org/drawingml/2006/main" xmlns:r="http://schemas.openxmlformats.org/officeDocument/2006/relationships" xmlns:p="http://schemas.openxmlformats.org/presentationml/2006/main" showMasterSp="0" show="0">
  <p:cSld>
    <p:bg>
      <p:bgPr>
        <a:solidFill>
          <a:schemeClr val="tx1"/>
        </a:solidFill>
        <a:effectLst/>
      </p:bgPr>
    </p:bg>
    <p:spTree>
      <p:nvGrpSpPr>
        <p:cNvPr id="1" name=""/>
        <p:cNvGrpSpPr/>
        <p:nvPr/>
      </p:nvGrpSpPr>
      <p:grpSpPr>
        <a:xfrm>
          <a:off x="0" y="0"/>
          <a:ext cx="0" cy="0"/>
          <a:chOff x="0" y="0"/>
          <a:chExt cx="0" cy="0"/>
        </a:xfrm>
      </p:grpSpPr>
      <p:sp>
        <p:nvSpPr>
          <p:cNvPr id="179202" name="WordArt 2"/>
          <p:cNvSpPr>
            <a:spLocks noChangeArrowheads="1" noChangeShapeType="1" noTextEdit="1"/>
          </p:cNvSpPr>
          <p:nvPr/>
        </p:nvSpPr>
        <p:spPr bwMode="auto">
          <a:xfrm>
            <a:off x="1219200" y="304800"/>
            <a:ext cx="3581400" cy="1676400"/>
          </a:xfrm>
          <a:prstGeom prst="rect">
            <a:avLst/>
          </a:prstGeom>
        </p:spPr>
        <p:txBody>
          <a:bodyPr wrap="none" fromWordArt="1">
            <a:prstTxWarp prst="textFadeUp">
              <a:avLst>
                <a:gd name="adj" fmla="val 33333"/>
              </a:avLst>
            </a:prstTxWarp>
            <a:scene3d>
              <a:camera prst="legacyObliqueTopLeft"/>
              <a:lightRig rig="legacyNormal3" dir="r"/>
            </a:scene3d>
            <a:sp3d extrusionH="201600" prstMaterial="legacyMatte">
              <a:extrusionClr>
                <a:srgbClr val="0066CC"/>
              </a:extrusionClr>
            </a:sp3d>
          </a:bodyPr>
          <a:lstStyle/>
          <a:p>
            <a:pPr algn="ctr"/>
            <a:r>
              <a:rPr lang="en-US" sz="3600" b="1" kern="10">
                <a:ln w="9525">
                  <a:round/>
                  <a:headEnd/>
                  <a:tailEnd/>
                </a:ln>
                <a:gradFill rotWithShape="1">
                  <a:gsLst>
                    <a:gs pos="0">
                      <a:srgbClr val="FF0000"/>
                    </a:gs>
                    <a:gs pos="100000">
                      <a:srgbClr val="00FFFF"/>
                    </a:gs>
                  </a:gsLst>
                  <a:lin ang="5400000" scaled="1"/>
                </a:gradFill>
                <a:latin typeface="Times New Roman"/>
                <a:cs typeface="Times New Roman"/>
              </a:rPr>
              <a:t>School </a:t>
            </a:r>
          </a:p>
          <a:p>
            <a:pPr algn="ctr"/>
            <a:r>
              <a:rPr lang="en-US" sz="3600" b="1" kern="10">
                <a:ln w="9525">
                  <a:round/>
                  <a:headEnd/>
                  <a:tailEnd/>
                </a:ln>
                <a:gradFill rotWithShape="1">
                  <a:gsLst>
                    <a:gs pos="0">
                      <a:srgbClr val="FF0000"/>
                    </a:gs>
                    <a:gs pos="100000">
                      <a:srgbClr val="00FFFF"/>
                    </a:gs>
                  </a:gsLst>
                  <a:lin ang="5400000" scaled="1"/>
                </a:gradFill>
                <a:latin typeface="Times New Roman"/>
                <a:cs typeface="Times New Roman"/>
              </a:rPr>
              <a:t>Projects</a:t>
            </a:r>
          </a:p>
        </p:txBody>
      </p:sp>
      <p:pic>
        <p:nvPicPr>
          <p:cNvPr id="179203" name="Picture 3" descr="75070660"/>
          <p:cNvPicPr>
            <a:picLocks noChangeAspect="1" noChangeArrowheads="1"/>
          </p:cNvPicPr>
          <p:nvPr/>
        </p:nvPicPr>
        <p:blipFill>
          <a:blip r:embed="rId2"/>
          <a:srcRect/>
          <a:stretch>
            <a:fillRect/>
          </a:stretch>
        </p:blipFill>
        <p:spPr bwMode="auto">
          <a:xfrm>
            <a:off x="5562600" y="0"/>
            <a:ext cx="2209800" cy="2209800"/>
          </a:xfrm>
          <a:prstGeom prst="rect">
            <a:avLst/>
          </a:prstGeom>
          <a:noFill/>
          <a:ln w="9525">
            <a:noFill/>
            <a:miter lim="800000"/>
            <a:headEnd/>
            <a:tailEnd/>
          </a:ln>
        </p:spPr>
      </p:pic>
      <p:sp>
        <p:nvSpPr>
          <p:cNvPr id="179204" name="Text Box 4"/>
          <p:cNvSpPr txBox="1">
            <a:spLocks noChangeArrowheads="1"/>
          </p:cNvSpPr>
          <p:nvPr/>
        </p:nvSpPr>
        <p:spPr bwMode="auto">
          <a:xfrm>
            <a:off x="1600200" y="2743200"/>
            <a:ext cx="6096000" cy="579438"/>
          </a:xfrm>
          <a:prstGeom prst="rect">
            <a:avLst/>
          </a:prstGeom>
          <a:noFill/>
          <a:ln w="9525">
            <a:noFill/>
            <a:miter lim="800000"/>
            <a:headEnd/>
            <a:tailEnd/>
          </a:ln>
        </p:spPr>
        <p:txBody>
          <a:bodyPr>
            <a:spAutoFit/>
          </a:bodyPr>
          <a:lstStyle/>
          <a:p>
            <a:endParaRPr lang="en-US" sz="3200">
              <a:solidFill>
                <a:srgbClr val="FFFF00"/>
              </a:solidFill>
              <a:latin typeface="Times New Roman" pitchFamily="18" charset="0"/>
            </a:endParaRPr>
          </a:p>
        </p:txBody>
      </p:sp>
      <p:sp>
        <p:nvSpPr>
          <p:cNvPr id="291845" name="Text Box 5"/>
          <p:cNvSpPr txBox="1">
            <a:spLocks noChangeArrowheads="1"/>
          </p:cNvSpPr>
          <p:nvPr/>
        </p:nvSpPr>
        <p:spPr bwMode="auto">
          <a:xfrm>
            <a:off x="0" y="2209800"/>
            <a:ext cx="9144000" cy="1554163"/>
          </a:xfrm>
          <a:prstGeom prst="rect">
            <a:avLst/>
          </a:prstGeom>
          <a:noFill/>
          <a:ln w="9525">
            <a:noFill/>
            <a:miter lim="800000"/>
            <a:headEnd/>
            <a:tailEnd/>
          </a:ln>
        </p:spPr>
        <p:txBody>
          <a:bodyPr>
            <a:spAutoFit/>
          </a:bodyPr>
          <a:lstStyle/>
          <a:p>
            <a:pPr marL="174625" lvl="1">
              <a:buFont typeface="Wingdings" pitchFamily="2" charset="2"/>
              <a:buNone/>
            </a:pPr>
            <a:r>
              <a:rPr lang="en-US" sz="3200" b="1">
                <a:solidFill>
                  <a:schemeClr val="accent1"/>
                </a:solidFill>
                <a:latin typeface="Times New Roman" pitchFamily="18" charset="0"/>
              </a:rPr>
              <a:t>You know School Project Homework might be      contributing to the stress at home when you hear YOUR CHILD say,</a:t>
            </a:r>
          </a:p>
        </p:txBody>
      </p:sp>
      <p:sp>
        <p:nvSpPr>
          <p:cNvPr id="291846" name="Text Box 6"/>
          <p:cNvSpPr txBox="1">
            <a:spLocks noChangeArrowheads="1"/>
          </p:cNvSpPr>
          <p:nvPr/>
        </p:nvSpPr>
        <p:spPr bwMode="auto">
          <a:xfrm>
            <a:off x="0" y="4419600"/>
            <a:ext cx="9144000" cy="579438"/>
          </a:xfrm>
          <a:prstGeom prst="rect">
            <a:avLst/>
          </a:prstGeom>
          <a:noFill/>
          <a:ln w="9525">
            <a:noFill/>
            <a:miter lim="800000"/>
            <a:headEnd/>
            <a:tailEnd/>
          </a:ln>
        </p:spPr>
        <p:txBody>
          <a:bodyPr>
            <a:spAutoFit/>
          </a:bodyPr>
          <a:lstStyle/>
          <a:p>
            <a:pPr>
              <a:buFont typeface="Wingdings" pitchFamily="2" charset="2"/>
              <a:buNone/>
            </a:pPr>
            <a:r>
              <a:rPr lang="en-US" sz="3200" b="1">
                <a:solidFill>
                  <a:schemeClr val="accent1"/>
                </a:solidFill>
                <a:latin typeface="Comic Sans MS" pitchFamily="66" charset="0"/>
              </a:rPr>
              <a:t>    Or, when you hear YOURSELF say,</a:t>
            </a:r>
          </a:p>
        </p:txBody>
      </p:sp>
      <p:sp>
        <p:nvSpPr>
          <p:cNvPr id="291847" name="Text Box 7"/>
          <p:cNvSpPr txBox="1">
            <a:spLocks noChangeArrowheads="1"/>
          </p:cNvSpPr>
          <p:nvPr/>
        </p:nvSpPr>
        <p:spPr bwMode="auto">
          <a:xfrm>
            <a:off x="0" y="3810000"/>
            <a:ext cx="9144000" cy="579438"/>
          </a:xfrm>
          <a:prstGeom prst="rect">
            <a:avLst/>
          </a:prstGeom>
          <a:solidFill>
            <a:schemeClr val="tx2"/>
          </a:solidFill>
          <a:ln w="9525">
            <a:noFill/>
            <a:miter lim="800000"/>
            <a:headEnd/>
            <a:tailEnd/>
          </a:ln>
        </p:spPr>
        <p:txBody>
          <a:bodyPr>
            <a:spAutoFit/>
          </a:bodyPr>
          <a:lstStyle/>
          <a:p>
            <a:pPr algn="ctr">
              <a:buFont typeface="Wingdings" pitchFamily="2" charset="2"/>
              <a:buNone/>
            </a:pPr>
            <a:r>
              <a:rPr lang="en-US" sz="3200" b="1" i="1">
                <a:solidFill>
                  <a:srgbClr val="FFFF99"/>
                </a:solidFill>
                <a:latin typeface="Comic Sans MS" pitchFamily="66" charset="0"/>
              </a:rPr>
              <a:t>“Mom, you got an A!”</a:t>
            </a:r>
            <a:endParaRPr lang="en-US" sz="3200" b="1">
              <a:solidFill>
                <a:srgbClr val="FFFF99"/>
              </a:solidFill>
              <a:latin typeface="Times New Roman" pitchFamily="18" charset="0"/>
            </a:endParaRPr>
          </a:p>
        </p:txBody>
      </p:sp>
      <p:sp>
        <p:nvSpPr>
          <p:cNvPr id="291848" name="Text Box 8"/>
          <p:cNvSpPr txBox="1">
            <a:spLocks noChangeArrowheads="1"/>
          </p:cNvSpPr>
          <p:nvPr/>
        </p:nvSpPr>
        <p:spPr bwMode="auto">
          <a:xfrm>
            <a:off x="0" y="5303838"/>
            <a:ext cx="9144000" cy="1554162"/>
          </a:xfrm>
          <a:prstGeom prst="rect">
            <a:avLst/>
          </a:prstGeom>
          <a:solidFill>
            <a:schemeClr val="tx2"/>
          </a:solidFill>
          <a:ln w="9525">
            <a:noFill/>
            <a:miter lim="800000"/>
            <a:headEnd/>
            <a:tailEnd/>
          </a:ln>
        </p:spPr>
        <p:txBody>
          <a:bodyPr>
            <a:spAutoFit/>
          </a:bodyPr>
          <a:lstStyle/>
          <a:p>
            <a:pPr>
              <a:buFont typeface="Wingdings" pitchFamily="2" charset="2"/>
              <a:buNone/>
            </a:pPr>
            <a:r>
              <a:rPr lang="en-US" sz="3200" b="1" i="1">
                <a:solidFill>
                  <a:srgbClr val="FFFF99"/>
                </a:solidFill>
                <a:latin typeface="Comic Sans MS" pitchFamily="66" charset="0"/>
              </a:rPr>
              <a:t>“Hello. JoAnn’s Craft’s? Do you have Styrofoam balls in the shapes and sizes of all the planets? How late are you open?”</a:t>
            </a:r>
            <a:endParaRPr lang="en-US" sz="3200" b="1" i="1">
              <a:solidFill>
                <a:srgbClr val="FFFF99"/>
              </a:solidFill>
              <a:latin typeface="Times New Roman" pitchFamily="18" charset="0"/>
            </a:endParaRPr>
          </a:p>
        </p:txBody>
      </p:sp>
      <p:sp>
        <p:nvSpPr>
          <p:cNvPr id="291849" name="Text Box 9"/>
          <p:cNvSpPr txBox="1">
            <a:spLocks noChangeArrowheads="1"/>
          </p:cNvSpPr>
          <p:nvPr/>
        </p:nvSpPr>
        <p:spPr bwMode="auto">
          <a:xfrm>
            <a:off x="0" y="5303838"/>
            <a:ext cx="9144000" cy="1554162"/>
          </a:xfrm>
          <a:prstGeom prst="rect">
            <a:avLst/>
          </a:prstGeom>
          <a:solidFill>
            <a:schemeClr val="tx2"/>
          </a:solidFill>
          <a:ln w="9525">
            <a:noFill/>
            <a:miter lim="800000"/>
            <a:headEnd/>
            <a:tailEnd/>
          </a:ln>
        </p:spPr>
        <p:txBody>
          <a:bodyPr>
            <a:spAutoFit/>
          </a:bodyPr>
          <a:lstStyle/>
          <a:p>
            <a:r>
              <a:rPr lang="en-US" sz="3200" b="1" i="1">
                <a:solidFill>
                  <a:srgbClr val="FFFF99"/>
                </a:solidFill>
                <a:latin typeface="Comic Sans MS" pitchFamily="66" charset="0"/>
              </a:rPr>
              <a:t>“Here is my volcano, son. It was your grandfather’s, too.  He would be proud—and it is a guaranteed “A.”</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91845"/>
                                        </p:tgtEl>
                                        <p:attrNameLst>
                                          <p:attrName>style.visibility</p:attrName>
                                        </p:attrNameLst>
                                      </p:cBhvr>
                                      <p:to>
                                        <p:strVal val="visible"/>
                                      </p:to>
                                    </p:set>
                                    <p:animEffect transition="in" filter="dissolve">
                                      <p:cBhvr>
                                        <p:cTn id="7" dur="500"/>
                                        <p:tgtEl>
                                          <p:spTgt spid="29184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91847"/>
                                        </p:tgtEl>
                                        <p:attrNameLst>
                                          <p:attrName>style.visibility</p:attrName>
                                        </p:attrNameLst>
                                      </p:cBhvr>
                                      <p:to>
                                        <p:strVal val="visible"/>
                                      </p:to>
                                    </p:set>
                                    <p:animEffect transition="in" filter="dissolve">
                                      <p:cBhvr>
                                        <p:cTn id="12" dur="500"/>
                                        <p:tgtEl>
                                          <p:spTgt spid="291847"/>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91846"/>
                                        </p:tgtEl>
                                        <p:attrNameLst>
                                          <p:attrName>style.visibility</p:attrName>
                                        </p:attrNameLst>
                                      </p:cBhvr>
                                      <p:to>
                                        <p:strVal val="visible"/>
                                      </p:to>
                                    </p:set>
                                    <p:animEffect transition="in" filter="dissolve">
                                      <p:cBhvr>
                                        <p:cTn id="17" dur="500"/>
                                        <p:tgtEl>
                                          <p:spTgt spid="291846"/>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91848"/>
                                        </p:tgtEl>
                                        <p:attrNameLst>
                                          <p:attrName>style.visibility</p:attrName>
                                        </p:attrNameLst>
                                      </p:cBhvr>
                                      <p:to>
                                        <p:strVal val="visible"/>
                                      </p:to>
                                    </p:set>
                                    <p:animEffect transition="in" filter="dissolve">
                                      <p:cBhvr>
                                        <p:cTn id="22" dur="500"/>
                                        <p:tgtEl>
                                          <p:spTgt spid="291848"/>
                                        </p:tgtEl>
                                      </p:cBhvr>
                                    </p:animEffect>
                                  </p:childTnLst>
                                  <p:subTnLst>
                                    <p:set>
                                      <p:cBhvr override="childStyle">
                                        <p:cTn dur="1" fill="hold" display="0" masterRel="nextClick" afterEffect="1"/>
                                        <p:tgtEl>
                                          <p:spTgt spid="291848"/>
                                        </p:tgtEl>
                                        <p:attrNameLst>
                                          <p:attrName>style.visibility</p:attrName>
                                        </p:attrNameLst>
                                      </p:cBhvr>
                                      <p:to>
                                        <p:strVal val="hidden"/>
                                      </p:to>
                                    </p:set>
                                  </p:sub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91849"/>
                                        </p:tgtEl>
                                        <p:attrNameLst>
                                          <p:attrName>style.visibility</p:attrName>
                                        </p:attrNameLst>
                                      </p:cBhvr>
                                      <p:to>
                                        <p:strVal val="visible"/>
                                      </p:to>
                                    </p:set>
                                    <p:animEffect transition="in" filter="dissolve">
                                      <p:cBhvr>
                                        <p:cTn id="27" dur="500"/>
                                        <p:tgtEl>
                                          <p:spTgt spid="2918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1845" grpId="0" autoUpdateAnimBg="0"/>
      <p:bldP spid="291846" grpId="0" autoUpdateAnimBg="0"/>
      <p:bldP spid="291847" grpId="0" animBg="1" autoUpdateAnimBg="0"/>
      <p:bldP spid="291848" grpId="0" animBg="1" autoUpdateAnimBg="0"/>
      <p:bldP spid="291849" grpId="0" animBg="1" autoUpdateAnimBg="0"/>
    </p:bldLst>
  </p:timing>
</p:sld>
</file>

<file path=ppt/slides/slide179.xml><?xml version="1.0" encoding="utf-8"?>
<p:sld xmlns:a="http://schemas.openxmlformats.org/drawingml/2006/main" xmlns:r="http://schemas.openxmlformats.org/officeDocument/2006/relationships" xmlns:p="http://schemas.openxmlformats.org/presentationml/2006/main" showMasterSp="0" show="0">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0" y="1066800"/>
            <a:ext cx="9144000" cy="3324225"/>
          </a:xfrm>
          <a:prstGeom prst="rect">
            <a:avLst/>
          </a:prstGeom>
          <a:solidFill>
            <a:schemeClr val="tx1"/>
          </a:solidFill>
        </p:spPr>
        <p:txBody>
          <a:bodyPr>
            <a:spAutoFit/>
          </a:bodyPr>
          <a:lstStyle/>
          <a:p>
            <a:pPr>
              <a:defRPr/>
            </a:pPr>
            <a:r>
              <a:rPr lang="en-US" sz="2800" dirty="0">
                <a:solidFill>
                  <a:srgbClr val="FFFF99"/>
                </a:solidFill>
                <a:latin typeface="Arial" charset="0"/>
                <a:cs typeface="Arial" charset="0"/>
              </a:rPr>
              <a:t>To what extent do you work with colleagues to foster and support the following:</a:t>
            </a:r>
          </a:p>
          <a:p>
            <a:pPr>
              <a:defRPr/>
            </a:pPr>
            <a:endParaRPr lang="en-US" sz="2800" dirty="0">
              <a:solidFill>
                <a:srgbClr val="FFFF99"/>
              </a:solidFill>
              <a:latin typeface="Arial" charset="0"/>
              <a:cs typeface="Arial" charset="0"/>
            </a:endParaRPr>
          </a:p>
          <a:p>
            <a:pPr marL="1597025" lvl="3" indent="-225425">
              <a:buFont typeface="Arial" pitchFamily="34" charset="0"/>
              <a:buChar char="•"/>
              <a:defRPr/>
            </a:pPr>
            <a:r>
              <a:rPr lang="en-US" sz="2800" dirty="0">
                <a:solidFill>
                  <a:srgbClr val="FFFF99"/>
                </a:solidFill>
                <a:latin typeface="Arial" charset="0"/>
                <a:cs typeface="Arial" charset="0"/>
              </a:rPr>
              <a:t>Assigning homework in a way that enhances learning </a:t>
            </a:r>
          </a:p>
          <a:p>
            <a:pPr marL="1597025" lvl="3" indent="-1536700">
              <a:defRPr/>
            </a:pPr>
            <a:endParaRPr lang="en-US" sz="2800" dirty="0">
              <a:solidFill>
                <a:srgbClr val="FFFF99"/>
              </a:solidFill>
              <a:latin typeface="Arial" charset="0"/>
              <a:cs typeface="Arial" charset="0"/>
            </a:endParaRPr>
          </a:p>
        </p:txBody>
      </p:sp>
      <p:pic>
        <p:nvPicPr>
          <p:cNvPr id="180227" name="Picture 7"/>
          <p:cNvPicPr>
            <a:picLocks noChangeAspect="1" noChangeArrowheads="1"/>
          </p:cNvPicPr>
          <p:nvPr/>
        </p:nvPicPr>
        <p:blipFill>
          <a:blip r:embed="rId2"/>
          <a:srcRect/>
          <a:stretch>
            <a:fillRect/>
          </a:stretch>
        </p:blipFill>
        <p:spPr bwMode="auto">
          <a:xfrm>
            <a:off x="8329613" y="0"/>
            <a:ext cx="814387" cy="1143000"/>
          </a:xfrm>
          <a:prstGeom prst="rect">
            <a:avLst/>
          </a:prstGeom>
          <a:solidFill>
            <a:srgbClr val="FFFF99"/>
          </a:solidFill>
          <a:ln w="9525" algn="ctr">
            <a:noFill/>
            <a:miter lim="800000"/>
            <a:headEnd/>
            <a:tailEnd/>
          </a:ln>
        </p:spPr>
      </p:pic>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show="0">
  <p:cSld>
    <p:bg>
      <p:bgPr>
        <a:solidFill>
          <a:schemeClr val="accent1">
            <a:lumMod val="50000"/>
          </a:schemeClr>
        </a:solidFill>
        <a:effectLst/>
      </p:bgPr>
    </p:bg>
    <p:spTree>
      <p:nvGrpSpPr>
        <p:cNvPr id="1" name=""/>
        <p:cNvGrpSpPr/>
        <p:nvPr/>
      </p:nvGrpSpPr>
      <p:grpSpPr>
        <a:xfrm>
          <a:off x="0" y="0"/>
          <a:ext cx="0" cy="0"/>
          <a:chOff x="0" y="0"/>
          <a:chExt cx="0" cy="0"/>
        </a:xfrm>
      </p:grpSpPr>
      <p:pic>
        <p:nvPicPr>
          <p:cNvPr id="8" name="Picture 2" descr="0000016a"/>
          <p:cNvPicPr>
            <a:picLocks noChangeAspect="1" noChangeArrowheads="1"/>
          </p:cNvPicPr>
          <p:nvPr/>
        </p:nvPicPr>
        <p:blipFill>
          <a:blip r:embed="rId3"/>
          <a:srcRect/>
          <a:stretch>
            <a:fillRect/>
          </a:stretch>
        </p:blipFill>
        <p:spPr bwMode="auto">
          <a:xfrm>
            <a:off x="6858000" y="0"/>
            <a:ext cx="3857625" cy="3962400"/>
          </a:xfrm>
          <a:prstGeom prst="rect">
            <a:avLst/>
          </a:prstGeom>
          <a:noFill/>
          <a:ln w="9525">
            <a:solidFill>
              <a:srgbClr val="FFFFFF"/>
            </a:solidFill>
            <a:miter lim="800000"/>
            <a:headEnd/>
            <a:tailEnd/>
          </a:ln>
        </p:spPr>
      </p:pic>
      <p:pic>
        <p:nvPicPr>
          <p:cNvPr id="9" name="Picture 3" descr="Raising flag on Iwo Jima">
            <a:hlinkClick r:id="rId4"/>
          </p:cNvPr>
          <p:cNvPicPr>
            <a:picLocks noChangeAspect="1" noChangeArrowheads="1"/>
          </p:cNvPicPr>
          <p:nvPr/>
        </p:nvPicPr>
        <p:blipFill>
          <a:blip r:embed="rId5"/>
          <a:srcRect/>
          <a:stretch>
            <a:fillRect/>
          </a:stretch>
        </p:blipFill>
        <p:spPr bwMode="auto">
          <a:xfrm>
            <a:off x="0" y="0"/>
            <a:ext cx="3048000" cy="2543175"/>
          </a:xfrm>
          <a:prstGeom prst="rect">
            <a:avLst/>
          </a:prstGeom>
          <a:noFill/>
          <a:ln w="9525">
            <a:solidFill>
              <a:srgbClr val="FFFFFF"/>
            </a:solidFill>
            <a:miter lim="800000"/>
            <a:headEnd/>
            <a:tailEnd/>
          </a:ln>
        </p:spPr>
      </p:pic>
      <p:pic>
        <p:nvPicPr>
          <p:cNvPr id="10" name="Picture 4" descr="SWASTIKA"/>
          <p:cNvPicPr>
            <a:picLocks noChangeAspect="1" noChangeArrowheads="1"/>
          </p:cNvPicPr>
          <p:nvPr/>
        </p:nvPicPr>
        <p:blipFill>
          <a:blip r:embed="rId6"/>
          <a:srcRect/>
          <a:stretch>
            <a:fillRect/>
          </a:stretch>
        </p:blipFill>
        <p:spPr bwMode="auto">
          <a:xfrm>
            <a:off x="533400" y="5181600"/>
            <a:ext cx="2514600" cy="1676400"/>
          </a:xfrm>
          <a:prstGeom prst="rect">
            <a:avLst/>
          </a:prstGeom>
          <a:noFill/>
          <a:ln w="9525">
            <a:solidFill>
              <a:srgbClr val="FFFFFF"/>
            </a:solidFill>
            <a:miter lim="800000"/>
            <a:headEnd/>
            <a:tailEnd/>
          </a:ln>
        </p:spPr>
      </p:pic>
      <p:pic>
        <p:nvPicPr>
          <p:cNvPr id="11" name="Picture 5" descr="A mushroom cloud rising into the air after the atom bomb was dropped on Nagasaki">
            <a:hlinkClick r:id="rId7"/>
          </p:cNvPr>
          <p:cNvPicPr>
            <a:picLocks noChangeAspect="1" noChangeArrowheads="1"/>
          </p:cNvPicPr>
          <p:nvPr/>
        </p:nvPicPr>
        <p:blipFill>
          <a:blip r:embed="rId8"/>
          <a:srcRect/>
          <a:stretch>
            <a:fillRect/>
          </a:stretch>
        </p:blipFill>
        <p:spPr bwMode="auto">
          <a:xfrm>
            <a:off x="3505200" y="0"/>
            <a:ext cx="2952750" cy="2209800"/>
          </a:xfrm>
          <a:prstGeom prst="rect">
            <a:avLst/>
          </a:prstGeom>
          <a:noFill/>
          <a:ln w="9525">
            <a:solidFill>
              <a:srgbClr val="FFFFFF"/>
            </a:solidFill>
            <a:miter lim="800000"/>
            <a:headEnd/>
            <a:tailEnd/>
          </a:ln>
        </p:spPr>
      </p:pic>
      <p:pic>
        <p:nvPicPr>
          <p:cNvPr id="12" name="Picture 6" descr="churchill"/>
          <p:cNvPicPr>
            <a:picLocks noChangeAspect="1" noChangeArrowheads="1"/>
          </p:cNvPicPr>
          <p:nvPr/>
        </p:nvPicPr>
        <p:blipFill>
          <a:blip r:embed="rId9"/>
          <a:srcRect/>
          <a:stretch>
            <a:fillRect/>
          </a:stretch>
        </p:blipFill>
        <p:spPr bwMode="auto">
          <a:xfrm>
            <a:off x="6600825" y="4014788"/>
            <a:ext cx="2543175" cy="2843212"/>
          </a:xfrm>
          <a:prstGeom prst="rect">
            <a:avLst/>
          </a:prstGeom>
          <a:noFill/>
          <a:ln w="9525">
            <a:solidFill>
              <a:srgbClr val="FFFFFF"/>
            </a:solidFill>
            <a:miter lim="800000"/>
            <a:headEnd/>
            <a:tailEnd/>
          </a:ln>
        </p:spPr>
      </p:pic>
      <p:pic>
        <p:nvPicPr>
          <p:cNvPr id="13" name="Picture 7" descr="allies"/>
          <p:cNvPicPr>
            <a:picLocks noChangeAspect="1" noChangeArrowheads="1"/>
          </p:cNvPicPr>
          <p:nvPr/>
        </p:nvPicPr>
        <p:blipFill>
          <a:blip r:embed="rId10"/>
          <a:srcRect/>
          <a:stretch>
            <a:fillRect/>
          </a:stretch>
        </p:blipFill>
        <p:spPr bwMode="auto">
          <a:xfrm>
            <a:off x="3781425" y="2514600"/>
            <a:ext cx="2501900" cy="3657600"/>
          </a:xfrm>
          <a:prstGeom prst="rect">
            <a:avLst/>
          </a:prstGeom>
          <a:noFill/>
          <a:ln w="9525">
            <a:solidFill>
              <a:srgbClr val="FFFFFF"/>
            </a:solidFill>
            <a:miter lim="800000"/>
            <a:headEnd/>
            <a:tailEnd/>
          </a:ln>
        </p:spPr>
      </p:pic>
      <p:grpSp>
        <p:nvGrpSpPr>
          <p:cNvPr id="2" name="Group 8"/>
          <p:cNvGrpSpPr>
            <a:grpSpLocks/>
          </p:cNvGrpSpPr>
          <p:nvPr/>
        </p:nvGrpSpPr>
        <p:grpSpPr bwMode="auto">
          <a:xfrm>
            <a:off x="-914400" y="2667000"/>
            <a:ext cx="4267200" cy="2397125"/>
            <a:chOff x="-240" y="1488"/>
            <a:chExt cx="2688" cy="1510"/>
          </a:xfrm>
        </p:grpSpPr>
        <p:pic>
          <p:nvPicPr>
            <p:cNvPr id="20497" name="Picture 9" descr="Pearl Harbor attack (painting)"/>
            <p:cNvPicPr>
              <a:picLocks noChangeAspect="1" noChangeArrowheads="1"/>
            </p:cNvPicPr>
            <p:nvPr/>
          </p:nvPicPr>
          <p:blipFill>
            <a:blip r:embed="rId11"/>
            <a:srcRect/>
            <a:stretch>
              <a:fillRect/>
            </a:stretch>
          </p:blipFill>
          <p:spPr bwMode="auto">
            <a:xfrm>
              <a:off x="384" y="1488"/>
              <a:ext cx="2064" cy="1510"/>
            </a:xfrm>
            <a:prstGeom prst="rect">
              <a:avLst/>
            </a:prstGeom>
            <a:noFill/>
            <a:ln w="9525">
              <a:solidFill>
                <a:srgbClr val="FFFFFF"/>
              </a:solidFill>
              <a:miter lim="800000"/>
              <a:headEnd/>
              <a:tailEnd/>
            </a:ln>
          </p:spPr>
        </p:pic>
        <p:pic>
          <p:nvPicPr>
            <p:cNvPr id="20498" name="Picture 10" descr="MCNA01635_0000[1]"/>
            <p:cNvPicPr>
              <a:picLocks noChangeAspect="1" noChangeArrowheads="1"/>
            </p:cNvPicPr>
            <p:nvPr/>
          </p:nvPicPr>
          <p:blipFill>
            <a:blip r:embed="rId12"/>
            <a:srcRect/>
            <a:stretch>
              <a:fillRect/>
            </a:stretch>
          </p:blipFill>
          <p:spPr bwMode="auto">
            <a:xfrm>
              <a:off x="-240" y="1584"/>
              <a:ext cx="1104" cy="838"/>
            </a:xfrm>
            <a:prstGeom prst="rect">
              <a:avLst/>
            </a:prstGeom>
            <a:noFill/>
            <a:ln w="9525">
              <a:solidFill>
                <a:srgbClr val="FFFFFF"/>
              </a:solidFill>
              <a:miter lim="800000"/>
              <a:headEnd/>
              <a:tailEnd/>
            </a:ln>
          </p:spPr>
        </p:pic>
      </p:grpSp>
      <p:sp>
        <p:nvSpPr>
          <p:cNvPr id="17" name="Text Box 11"/>
          <p:cNvSpPr txBox="1">
            <a:spLocks noChangeArrowheads="1"/>
          </p:cNvSpPr>
          <p:nvPr/>
        </p:nvSpPr>
        <p:spPr bwMode="auto">
          <a:xfrm>
            <a:off x="0" y="1981200"/>
            <a:ext cx="685800" cy="457200"/>
          </a:xfrm>
          <a:prstGeom prst="rect">
            <a:avLst/>
          </a:prstGeom>
          <a:solidFill>
            <a:srgbClr val="080808"/>
          </a:solidFill>
          <a:ln w="9525">
            <a:noFill/>
            <a:miter lim="800000"/>
            <a:headEnd/>
            <a:tailEnd/>
          </a:ln>
        </p:spPr>
        <p:txBody>
          <a:bodyPr>
            <a:spAutoFit/>
          </a:bodyPr>
          <a:lstStyle/>
          <a:p>
            <a:pPr algn="ctr">
              <a:spcBef>
                <a:spcPct val="50000"/>
              </a:spcBef>
            </a:pPr>
            <a:r>
              <a:rPr lang="en-US" sz="2400">
                <a:solidFill>
                  <a:schemeClr val="hlink"/>
                </a:solidFill>
              </a:rPr>
              <a:t>1</a:t>
            </a:r>
          </a:p>
        </p:txBody>
      </p:sp>
      <p:sp>
        <p:nvSpPr>
          <p:cNvPr id="18" name="Text Box 12"/>
          <p:cNvSpPr txBox="1">
            <a:spLocks noChangeArrowheads="1"/>
          </p:cNvSpPr>
          <p:nvPr/>
        </p:nvSpPr>
        <p:spPr bwMode="auto">
          <a:xfrm>
            <a:off x="3657600" y="1828800"/>
            <a:ext cx="685800" cy="457200"/>
          </a:xfrm>
          <a:prstGeom prst="rect">
            <a:avLst/>
          </a:prstGeom>
          <a:solidFill>
            <a:srgbClr val="080808"/>
          </a:solidFill>
          <a:ln w="9525">
            <a:noFill/>
            <a:miter lim="800000"/>
            <a:headEnd/>
            <a:tailEnd/>
          </a:ln>
        </p:spPr>
        <p:txBody>
          <a:bodyPr>
            <a:spAutoFit/>
          </a:bodyPr>
          <a:lstStyle/>
          <a:p>
            <a:pPr algn="ctr">
              <a:spcBef>
                <a:spcPct val="50000"/>
              </a:spcBef>
            </a:pPr>
            <a:r>
              <a:rPr lang="en-US" sz="2400">
                <a:solidFill>
                  <a:schemeClr val="hlink"/>
                </a:solidFill>
              </a:rPr>
              <a:t>2</a:t>
            </a:r>
          </a:p>
        </p:txBody>
      </p:sp>
      <p:sp>
        <p:nvSpPr>
          <p:cNvPr id="19" name="Text Box 13"/>
          <p:cNvSpPr txBox="1">
            <a:spLocks noChangeArrowheads="1"/>
          </p:cNvSpPr>
          <p:nvPr/>
        </p:nvSpPr>
        <p:spPr bwMode="auto">
          <a:xfrm>
            <a:off x="3810000" y="5486400"/>
            <a:ext cx="685800" cy="457200"/>
          </a:xfrm>
          <a:prstGeom prst="rect">
            <a:avLst/>
          </a:prstGeom>
          <a:solidFill>
            <a:srgbClr val="080808"/>
          </a:solidFill>
          <a:ln w="9525">
            <a:noFill/>
            <a:miter lim="800000"/>
            <a:headEnd/>
            <a:tailEnd/>
          </a:ln>
        </p:spPr>
        <p:txBody>
          <a:bodyPr>
            <a:spAutoFit/>
          </a:bodyPr>
          <a:lstStyle/>
          <a:p>
            <a:pPr algn="ctr">
              <a:spcBef>
                <a:spcPct val="50000"/>
              </a:spcBef>
            </a:pPr>
            <a:r>
              <a:rPr lang="en-US" sz="2400">
                <a:solidFill>
                  <a:schemeClr val="hlink"/>
                </a:solidFill>
              </a:rPr>
              <a:t>6</a:t>
            </a:r>
          </a:p>
        </p:txBody>
      </p:sp>
      <p:sp>
        <p:nvSpPr>
          <p:cNvPr id="20" name="Text Box 14"/>
          <p:cNvSpPr txBox="1">
            <a:spLocks noChangeArrowheads="1"/>
          </p:cNvSpPr>
          <p:nvPr/>
        </p:nvSpPr>
        <p:spPr bwMode="auto">
          <a:xfrm>
            <a:off x="457200" y="6400800"/>
            <a:ext cx="685800" cy="457200"/>
          </a:xfrm>
          <a:prstGeom prst="rect">
            <a:avLst/>
          </a:prstGeom>
          <a:solidFill>
            <a:srgbClr val="080808"/>
          </a:solidFill>
          <a:ln w="9525">
            <a:noFill/>
            <a:miter lim="800000"/>
            <a:headEnd/>
            <a:tailEnd/>
          </a:ln>
        </p:spPr>
        <p:txBody>
          <a:bodyPr>
            <a:spAutoFit/>
          </a:bodyPr>
          <a:lstStyle/>
          <a:p>
            <a:pPr algn="ctr">
              <a:spcBef>
                <a:spcPct val="50000"/>
              </a:spcBef>
            </a:pPr>
            <a:r>
              <a:rPr lang="en-US" sz="2400">
                <a:solidFill>
                  <a:schemeClr val="hlink"/>
                </a:solidFill>
              </a:rPr>
              <a:t>5</a:t>
            </a:r>
          </a:p>
        </p:txBody>
      </p:sp>
      <p:sp>
        <p:nvSpPr>
          <p:cNvPr id="21" name="Text Box 15"/>
          <p:cNvSpPr txBox="1">
            <a:spLocks noChangeArrowheads="1"/>
          </p:cNvSpPr>
          <p:nvPr/>
        </p:nvSpPr>
        <p:spPr bwMode="auto">
          <a:xfrm>
            <a:off x="6858000" y="2667000"/>
            <a:ext cx="685800" cy="457200"/>
          </a:xfrm>
          <a:prstGeom prst="rect">
            <a:avLst/>
          </a:prstGeom>
          <a:solidFill>
            <a:srgbClr val="080808"/>
          </a:solidFill>
          <a:ln w="9525">
            <a:noFill/>
            <a:miter lim="800000"/>
            <a:headEnd/>
            <a:tailEnd/>
          </a:ln>
        </p:spPr>
        <p:txBody>
          <a:bodyPr>
            <a:spAutoFit/>
          </a:bodyPr>
          <a:lstStyle/>
          <a:p>
            <a:pPr algn="ctr">
              <a:spcBef>
                <a:spcPct val="50000"/>
              </a:spcBef>
            </a:pPr>
            <a:r>
              <a:rPr lang="en-US" sz="2400">
                <a:solidFill>
                  <a:schemeClr val="hlink"/>
                </a:solidFill>
              </a:rPr>
              <a:t>3</a:t>
            </a:r>
          </a:p>
        </p:txBody>
      </p:sp>
      <p:sp>
        <p:nvSpPr>
          <p:cNvPr id="22" name="Text Box 16"/>
          <p:cNvSpPr txBox="1">
            <a:spLocks noChangeArrowheads="1"/>
          </p:cNvSpPr>
          <p:nvPr/>
        </p:nvSpPr>
        <p:spPr bwMode="auto">
          <a:xfrm>
            <a:off x="228600" y="4267200"/>
            <a:ext cx="685800" cy="457200"/>
          </a:xfrm>
          <a:prstGeom prst="rect">
            <a:avLst/>
          </a:prstGeom>
          <a:solidFill>
            <a:srgbClr val="080808"/>
          </a:solidFill>
          <a:ln w="9525">
            <a:noFill/>
            <a:miter lim="800000"/>
            <a:headEnd/>
            <a:tailEnd/>
          </a:ln>
        </p:spPr>
        <p:txBody>
          <a:bodyPr>
            <a:spAutoFit/>
          </a:bodyPr>
          <a:lstStyle/>
          <a:p>
            <a:pPr algn="ctr">
              <a:spcBef>
                <a:spcPct val="50000"/>
              </a:spcBef>
            </a:pPr>
            <a:r>
              <a:rPr lang="en-US" sz="2400">
                <a:solidFill>
                  <a:schemeClr val="hlink"/>
                </a:solidFill>
              </a:rPr>
              <a:t>4</a:t>
            </a:r>
          </a:p>
        </p:txBody>
      </p:sp>
      <p:sp>
        <p:nvSpPr>
          <p:cNvPr id="23" name="Text Box 17"/>
          <p:cNvSpPr txBox="1">
            <a:spLocks noChangeArrowheads="1"/>
          </p:cNvSpPr>
          <p:nvPr/>
        </p:nvSpPr>
        <p:spPr bwMode="auto">
          <a:xfrm>
            <a:off x="6629400" y="6400800"/>
            <a:ext cx="685800" cy="457200"/>
          </a:xfrm>
          <a:prstGeom prst="rect">
            <a:avLst/>
          </a:prstGeom>
          <a:solidFill>
            <a:srgbClr val="080808"/>
          </a:solidFill>
          <a:ln w="9525">
            <a:noFill/>
            <a:miter lim="800000"/>
            <a:headEnd/>
            <a:tailEnd/>
          </a:ln>
        </p:spPr>
        <p:txBody>
          <a:bodyPr>
            <a:spAutoFit/>
          </a:bodyPr>
          <a:lstStyle/>
          <a:p>
            <a:pPr algn="ctr">
              <a:spcBef>
                <a:spcPct val="50000"/>
              </a:spcBef>
            </a:pPr>
            <a:r>
              <a:rPr lang="en-US" sz="2400">
                <a:solidFill>
                  <a:schemeClr val="hlink"/>
                </a:solidFill>
              </a:rPr>
              <a:t>7</a:t>
            </a:r>
          </a:p>
        </p:txBody>
      </p:sp>
      <p:sp>
        <p:nvSpPr>
          <p:cNvPr id="20496" name="Text Box 18"/>
          <p:cNvSpPr txBox="1">
            <a:spLocks noChangeArrowheads="1"/>
          </p:cNvSpPr>
          <p:nvPr/>
        </p:nvSpPr>
        <p:spPr bwMode="auto">
          <a:xfrm>
            <a:off x="3657600" y="6461125"/>
            <a:ext cx="2743200" cy="396875"/>
          </a:xfrm>
          <a:prstGeom prst="rect">
            <a:avLst/>
          </a:prstGeom>
          <a:noFill/>
          <a:ln w="9525">
            <a:noFill/>
            <a:miter lim="800000"/>
            <a:headEnd/>
            <a:tailEnd/>
          </a:ln>
        </p:spPr>
        <p:txBody>
          <a:bodyPr>
            <a:spAutoFit/>
          </a:bodyPr>
          <a:lstStyle/>
          <a:p>
            <a:pPr>
              <a:spcBef>
                <a:spcPct val="50000"/>
              </a:spcBef>
            </a:pPr>
            <a:r>
              <a:rPr lang="en-US">
                <a:solidFill>
                  <a:schemeClr val="bg1"/>
                </a:solidFill>
              </a:rPr>
              <a:t>World War 2</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dissolve">
                                      <p:cBhvr>
                                        <p:cTn id="7" dur="500"/>
                                        <p:tgtEl>
                                          <p:spTgt spid="17"/>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dissolve">
                                      <p:cBhvr>
                                        <p:cTn id="11" dur="500"/>
                                        <p:tgtEl>
                                          <p:spTgt spid="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dissolve">
                                      <p:cBhvr>
                                        <p:cTn id="15" dur="500"/>
                                        <p:tgtEl>
                                          <p:spTgt spid="18"/>
                                        </p:tgtEl>
                                      </p:cBhvr>
                                    </p:animEffect>
                                  </p:childTnLst>
                                </p:cTn>
                              </p:par>
                            </p:childTnLst>
                          </p:cTn>
                        </p:par>
                        <p:par>
                          <p:cTn id="16" fill="hold">
                            <p:stCondLst>
                              <p:cond delay="1500"/>
                            </p:stCondLst>
                            <p:childTnLst>
                              <p:par>
                                <p:cTn id="17" presetID="9" presetClass="entr" presetSubtype="0"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dissolve">
                                      <p:cBhvr>
                                        <p:cTn id="19" dur="500"/>
                                        <p:tgtEl>
                                          <p:spTgt spid="11"/>
                                        </p:tgtEl>
                                      </p:cBhvr>
                                    </p:animEffect>
                                  </p:childTnLst>
                                </p:cTn>
                              </p:par>
                            </p:childTnLst>
                          </p:cTn>
                        </p:par>
                        <p:par>
                          <p:cTn id="20" fill="hold">
                            <p:stCondLst>
                              <p:cond delay="2000"/>
                            </p:stCondLst>
                            <p:childTnLst>
                              <p:par>
                                <p:cTn id="21" presetID="9"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dissolve">
                                      <p:cBhvr>
                                        <p:cTn id="23" dur="500"/>
                                        <p:tgtEl>
                                          <p:spTgt spid="21"/>
                                        </p:tgtEl>
                                      </p:cBhvr>
                                    </p:animEffect>
                                  </p:childTnLst>
                                </p:cTn>
                              </p:par>
                            </p:childTnLst>
                          </p:cTn>
                        </p:par>
                        <p:par>
                          <p:cTn id="24" fill="hold">
                            <p:stCondLst>
                              <p:cond delay="2500"/>
                            </p:stCondLst>
                            <p:childTnLst>
                              <p:par>
                                <p:cTn id="25" presetID="9" presetClass="entr" presetSubtype="0" fill="hold"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dissolve">
                                      <p:cBhvr>
                                        <p:cTn id="27" dur="500"/>
                                        <p:tgtEl>
                                          <p:spTgt spid="8"/>
                                        </p:tgtEl>
                                      </p:cBhvr>
                                    </p:animEffect>
                                  </p:childTnLst>
                                </p:cTn>
                              </p:par>
                            </p:childTnLst>
                          </p:cTn>
                        </p:par>
                        <p:par>
                          <p:cTn id="28" fill="hold">
                            <p:stCondLst>
                              <p:cond delay="3000"/>
                            </p:stCondLst>
                            <p:childTnLst>
                              <p:par>
                                <p:cTn id="29" presetID="9" presetClass="entr" presetSubtype="0"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dissolve">
                                      <p:cBhvr>
                                        <p:cTn id="31" dur="500"/>
                                        <p:tgtEl>
                                          <p:spTgt spid="22"/>
                                        </p:tgtEl>
                                      </p:cBhvr>
                                    </p:animEffect>
                                  </p:childTnLst>
                                </p:cTn>
                              </p:par>
                            </p:childTnLst>
                          </p:cTn>
                        </p:par>
                        <p:par>
                          <p:cTn id="32" fill="hold">
                            <p:stCondLst>
                              <p:cond delay="3500"/>
                            </p:stCondLst>
                            <p:childTnLst>
                              <p:par>
                                <p:cTn id="33" presetID="9" presetClass="entr" presetSubtype="0"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Effect transition="in" filter="dissolve">
                                      <p:cBhvr>
                                        <p:cTn id="35" dur="500"/>
                                        <p:tgtEl>
                                          <p:spTgt spid="2"/>
                                        </p:tgtEl>
                                      </p:cBhvr>
                                    </p:animEffect>
                                  </p:childTnLst>
                                </p:cTn>
                              </p:par>
                            </p:childTnLst>
                          </p:cTn>
                        </p:par>
                        <p:par>
                          <p:cTn id="36" fill="hold">
                            <p:stCondLst>
                              <p:cond delay="4000"/>
                            </p:stCondLst>
                            <p:childTnLst>
                              <p:par>
                                <p:cTn id="37" presetID="9" presetClass="entr" presetSubtype="0"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dissolve">
                                      <p:cBhvr>
                                        <p:cTn id="39" dur="500"/>
                                        <p:tgtEl>
                                          <p:spTgt spid="20"/>
                                        </p:tgtEl>
                                      </p:cBhvr>
                                    </p:animEffect>
                                  </p:childTnLst>
                                </p:cTn>
                              </p:par>
                            </p:childTnLst>
                          </p:cTn>
                        </p:par>
                        <p:par>
                          <p:cTn id="40" fill="hold">
                            <p:stCondLst>
                              <p:cond delay="4500"/>
                            </p:stCondLst>
                            <p:childTnLst>
                              <p:par>
                                <p:cTn id="41" presetID="9" presetClass="entr" presetSubtype="0" fill="hold" nodeType="after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dissolve">
                                      <p:cBhvr>
                                        <p:cTn id="43" dur="500"/>
                                        <p:tgtEl>
                                          <p:spTgt spid="10"/>
                                        </p:tgtEl>
                                      </p:cBhvr>
                                    </p:animEffect>
                                  </p:childTnLst>
                                </p:cTn>
                              </p:par>
                            </p:childTnLst>
                          </p:cTn>
                        </p:par>
                        <p:par>
                          <p:cTn id="44" fill="hold">
                            <p:stCondLst>
                              <p:cond delay="5000"/>
                            </p:stCondLst>
                            <p:childTnLst>
                              <p:par>
                                <p:cTn id="45" presetID="9" presetClass="entr" presetSubtype="0"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dissolve">
                                      <p:cBhvr>
                                        <p:cTn id="47" dur="500"/>
                                        <p:tgtEl>
                                          <p:spTgt spid="19"/>
                                        </p:tgtEl>
                                      </p:cBhvr>
                                    </p:animEffect>
                                  </p:childTnLst>
                                </p:cTn>
                              </p:par>
                            </p:childTnLst>
                          </p:cTn>
                        </p:par>
                        <p:par>
                          <p:cTn id="48" fill="hold">
                            <p:stCondLst>
                              <p:cond delay="5500"/>
                            </p:stCondLst>
                            <p:childTnLst>
                              <p:par>
                                <p:cTn id="49" presetID="9" presetClass="entr" presetSubtype="0"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dissolve">
                                      <p:cBhvr>
                                        <p:cTn id="51" dur="500"/>
                                        <p:tgtEl>
                                          <p:spTgt spid="13"/>
                                        </p:tgtEl>
                                      </p:cBhvr>
                                    </p:animEffect>
                                  </p:childTnLst>
                                </p:cTn>
                              </p:par>
                            </p:childTnLst>
                          </p:cTn>
                        </p:par>
                        <p:par>
                          <p:cTn id="52" fill="hold">
                            <p:stCondLst>
                              <p:cond delay="6000"/>
                            </p:stCondLst>
                            <p:childTnLst>
                              <p:par>
                                <p:cTn id="53" presetID="9"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dissolve">
                                      <p:cBhvr>
                                        <p:cTn id="55" dur="500"/>
                                        <p:tgtEl>
                                          <p:spTgt spid="23"/>
                                        </p:tgtEl>
                                      </p:cBhvr>
                                    </p:animEffect>
                                  </p:childTnLst>
                                </p:cTn>
                              </p:par>
                            </p:childTnLst>
                          </p:cTn>
                        </p:par>
                        <p:par>
                          <p:cTn id="56" fill="hold">
                            <p:stCondLst>
                              <p:cond delay="6500"/>
                            </p:stCondLst>
                            <p:childTnLst>
                              <p:par>
                                <p:cTn id="57" presetID="9" presetClass="entr" presetSubtype="0" fill="hold" nodeType="afterEffect">
                                  <p:stCondLst>
                                    <p:cond delay="0"/>
                                  </p:stCondLst>
                                  <p:childTnLst>
                                    <p:set>
                                      <p:cBhvr>
                                        <p:cTn id="58" dur="1" fill="hold">
                                          <p:stCondLst>
                                            <p:cond delay="0"/>
                                          </p:stCondLst>
                                        </p:cTn>
                                        <p:tgtEl>
                                          <p:spTgt spid="12"/>
                                        </p:tgtEl>
                                        <p:attrNameLst>
                                          <p:attrName>style.visibility</p:attrName>
                                        </p:attrNameLst>
                                      </p:cBhvr>
                                      <p:to>
                                        <p:strVal val="visible"/>
                                      </p:to>
                                    </p:set>
                                    <p:animEffect transition="in" filter="dissolve">
                                      <p:cBhvr>
                                        <p:cTn id="5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22" grpId="0" animBg="1"/>
      <p:bldP spid="23" grpId="0" animBg="1"/>
    </p:bldLst>
  </p:timing>
</p:sld>
</file>

<file path=ppt/slides/slide180.xml><?xml version="1.0" encoding="utf-8"?>
<p:sld xmlns:a="http://schemas.openxmlformats.org/drawingml/2006/main" xmlns:r="http://schemas.openxmlformats.org/officeDocument/2006/relationships" xmlns:p="http://schemas.openxmlformats.org/presentationml/2006/main" show="0">
  <p:cSld>
    <p:bg>
      <p:bgPr>
        <a:solidFill>
          <a:srgbClr val="FF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eaLnBrk="1" hangingPunct="1">
              <a:defRPr/>
            </a:pPr>
            <a:r>
              <a:rPr lang="en-US" b="1" dirty="0" smtClean="0">
                <a:effectLst>
                  <a:outerShdw blurRad="38100" dist="38100" dir="2700000" algn="tl">
                    <a:srgbClr val="000000">
                      <a:alpha val="43137"/>
                    </a:srgbClr>
                  </a:outerShdw>
                </a:effectLst>
              </a:rPr>
              <a:t>Homework and Practice</a:t>
            </a:r>
            <a:endParaRPr lang="en-US" b="1" dirty="0">
              <a:effectLst>
                <a:outerShdw blurRad="38100" dist="38100" dir="2700000" algn="tl">
                  <a:srgbClr val="000000">
                    <a:alpha val="43137"/>
                  </a:srgbClr>
                </a:outerShdw>
              </a:effectLst>
            </a:endParaRPr>
          </a:p>
        </p:txBody>
      </p:sp>
      <p:sp>
        <p:nvSpPr>
          <p:cNvPr id="5" name="Content Placeholder 2"/>
          <p:cNvSpPr>
            <a:spLocks noGrp="1"/>
          </p:cNvSpPr>
          <p:nvPr>
            <p:ph idx="1"/>
          </p:nvPr>
        </p:nvSpPr>
        <p:spPr/>
        <p:txBody>
          <a:bodyPr/>
          <a:lstStyle/>
          <a:p>
            <a:pPr eaLnBrk="1" hangingPunct="1">
              <a:defRPr/>
            </a:pPr>
            <a:r>
              <a:rPr lang="en-US" sz="2400" b="1" u="sng" dirty="0" smtClean="0">
                <a:effectLst>
                  <a:outerShdw blurRad="38100" dist="38100" dir="2700000" algn="tl">
                    <a:srgbClr val="000000">
                      <a:alpha val="43137"/>
                    </a:srgbClr>
                  </a:outerShdw>
                </a:effectLst>
              </a:rPr>
              <a:t>Summative Assessment</a:t>
            </a:r>
          </a:p>
          <a:p>
            <a:pPr eaLnBrk="1" hangingPunct="1">
              <a:defRPr/>
            </a:pPr>
            <a:r>
              <a:rPr lang="en-US" sz="2400" dirty="0" smtClean="0"/>
              <a:t>What percentage gain have students averaged through use of this strategy?</a:t>
            </a:r>
          </a:p>
          <a:p>
            <a:pPr eaLnBrk="1" hangingPunct="1">
              <a:defRPr/>
            </a:pPr>
            <a:r>
              <a:rPr lang="en-US" sz="2400" dirty="0" smtClean="0"/>
              <a:t>Can I give specific examples of this strategy in action?</a:t>
            </a:r>
          </a:p>
          <a:p>
            <a:pPr eaLnBrk="1" hangingPunct="1">
              <a:defRPr/>
            </a:pPr>
            <a:r>
              <a:rPr lang="en-US" sz="2400" dirty="0" smtClean="0"/>
              <a:t>How can I INTENTIONALLY use this strategy in my classroom?</a:t>
            </a:r>
          </a:p>
          <a:p>
            <a:pPr eaLnBrk="1" hangingPunct="1">
              <a:defRPr/>
            </a:pPr>
            <a:r>
              <a:rPr lang="en-US" sz="2400" dirty="0" smtClean="0"/>
              <a:t>Were any other </a:t>
            </a:r>
            <a:r>
              <a:rPr lang="en-US" sz="2400" dirty="0" err="1" smtClean="0"/>
              <a:t>Marzano</a:t>
            </a:r>
            <a:r>
              <a:rPr lang="en-US" sz="2400" dirty="0" smtClean="0"/>
              <a:t> strategies demonstrated in conjunction with this strategy? If so, which ones?</a:t>
            </a:r>
          </a:p>
          <a:p>
            <a:pPr eaLnBrk="1" hangingPunct="1">
              <a:defRPr/>
            </a:pPr>
            <a:r>
              <a:rPr lang="en-US" sz="2400" dirty="0" smtClean="0"/>
              <a:t>What are some other things I would like to know about this strategy?</a:t>
            </a:r>
          </a:p>
          <a:p>
            <a:pPr eaLnBrk="1" hangingPunct="1">
              <a:defRPr/>
            </a:pPr>
            <a:r>
              <a:rPr lang="en-US" sz="2400" dirty="0" smtClean="0"/>
              <a:t>Create a six-word essay concerning this strategy.</a:t>
            </a:r>
          </a:p>
        </p:txBody>
      </p:sp>
    </p:spTree>
  </p:cSld>
  <p:clrMapOvr>
    <a:masterClrMapping/>
  </p:clrMapOvr>
  <p:transition/>
</p:sld>
</file>

<file path=ppt/slides/slide181.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eaLnBrk="1" hangingPunct="1">
              <a:defRPr/>
            </a:pPr>
            <a:r>
              <a:rPr lang="en-US" b="1" dirty="0" smtClean="0">
                <a:effectLst>
                  <a:outerShdw blurRad="38100" dist="38100" dir="2700000" algn="tl">
                    <a:srgbClr val="000000">
                      <a:alpha val="43137"/>
                    </a:srgbClr>
                  </a:outerShdw>
                </a:effectLst>
              </a:rPr>
              <a:t>Nonlinguistic Representations</a:t>
            </a:r>
            <a:endParaRPr lang="en-US" b="1" dirty="0">
              <a:effectLst>
                <a:outerShdw blurRad="38100" dist="38100" dir="2700000" algn="tl">
                  <a:srgbClr val="000000">
                    <a:alpha val="43137"/>
                  </a:srgbClr>
                </a:outerShdw>
              </a:effectLst>
            </a:endParaRPr>
          </a:p>
        </p:txBody>
      </p:sp>
      <p:sp>
        <p:nvSpPr>
          <p:cNvPr id="5" name="Content Placeholder 2"/>
          <p:cNvSpPr>
            <a:spLocks noGrp="1"/>
          </p:cNvSpPr>
          <p:nvPr>
            <p:ph idx="1"/>
          </p:nvPr>
        </p:nvSpPr>
        <p:spPr/>
        <p:txBody>
          <a:bodyPr/>
          <a:lstStyle/>
          <a:p>
            <a:pPr eaLnBrk="1" hangingPunct="1">
              <a:defRPr/>
            </a:pPr>
            <a:r>
              <a:rPr lang="en-US" sz="2800" b="1" u="sng" dirty="0" smtClean="0">
                <a:effectLst>
                  <a:outerShdw blurRad="38100" dist="38100" dir="2700000" algn="tl">
                    <a:srgbClr val="000000">
                      <a:alpha val="43137"/>
                    </a:srgbClr>
                  </a:outerShdw>
                </a:effectLst>
              </a:rPr>
              <a:t>Initial Assessment</a:t>
            </a:r>
          </a:p>
          <a:p>
            <a:pPr eaLnBrk="1" hangingPunct="1">
              <a:defRPr/>
            </a:pPr>
            <a:r>
              <a:rPr lang="en-US" sz="2800" dirty="0" smtClean="0"/>
              <a:t>What percentage gain have students averaged through use of this strategy?</a:t>
            </a:r>
          </a:p>
          <a:p>
            <a:pPr eaLnBrk="1" hangingPunct="1">
              <a:defRPr/>
            </a:pPr>
            <a:r>
              <a:rPr lang="en-US" sz="2800" dirty="0" smtClean="0"/>
              <a:t>Can I give specific examples of this strategy in action?</a:t>
            </a:r>
          </a:p>
          <a:p>
            <a:pPr eaLnBrk="1" hangingPunct="1">
              <a:defRPr/>
            </a:pPr>
            <a:r>
              <a:rPr lang="en-US" sz="2800" dirty="0" smtClean="0"/>
              <a:t>Have I ever used this strategy in my classroom?</a:t>
            </a:r>
          </a:p>
          <a:p>
            <a:pPr eaLnBrk="1" hangingPunct="1">
              <a:defRPr/>
            </a:pPr>
            <a:r>
              <a:rPr lang="en-US" sz="2800" dirty="0" smtClean="0"/>
              <a:t>Was the use of this strategy INTENTIONAL?</a:t>
            </a:r>
          </a:p>
          <a:p>
            <a:pPr eaLnBrk="1" hangingPunct="1">
              <a:defRPr/>
            </a:pPr>
            <a:r>
              <a:rPr lang="en-US" sz="2800" dirty="0" smtClean="0"/>
              <a:t>What else do I already know about this strategy?</a:t>
            </a:r>
          </a:p>
        </p:txBody>
      </p:sp>
    </p:spTree>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8" name="Rectangle 4"/>
          <p:cNvSpPr>
            <a:spLocks noGrp="1" noChangeArrowheads="1"/>
          </p:cNvSpPr>
          <p:nvPr>
            <p:ph type="body" idx="1"/>
            <p:custDataLst>
              <p:tags r:id="rId1"/>
            </p:custDataLst>
          </p:nvPr>
        </p:nvSpPr>
        <p:spPr>
          <a:xfrm>
            <a:off x="228600" y="2133600"/>
            <a:ext cx="8686800" cy="4483100"/>
          </a:xfrm>
        </p:spPr>
        <p:txBody>
          <a:bodyPr anchor="ctr"/>
          <a:lstStyle/>
          <a:p>
            <a:pPr marL="25400" indent="0" eaLnBrk="1" hangingPunct="1">
              <a:tabLst>
                <a:tab pos="876300" algn="l"/>
              </a:tabLst>
            </a:pPr>
            <a:r>
              <a:rPr lang="en-US" sz="2800" smtClean="0"/>
              <a:t>Research says that knowledge is stored in two forms: </a:t>
            </a:r>
            <a:r>
              <a:rPr lang="en-US" sz="2800" u="sng" smtClean="0"/>
              <a:t>linguistic</a:t>
            </a:r>
            <a:r>
              <a:rPr lang="en-US" sz="2800" smtClean="0"/>
              <a:t> (in ways associated with words) and </a:t>
            </a:r>
            <a:r>
              <a:rPr lang="en-US" sz="2800" u="sng" smtClean="0"/>
              <a:t>nonlinguistic</a:t>
            </a:r>
            <a:r>
              <a:rPr lang="en-US" sz="2800" smtClean="0"/>
              <a:t> (mental pictures or even physical sensations like smell, touch, kinesthetic association or sound).</a:t>
            </a:r>
          </a:p>
          <a:p>
            <a:pPr marL="25400" indent="0" eaLnBrk="1" hangingPunct="1">
              <a:tabLst>
                <a:tab pos="876300" algn="l"/>
              </a:tabLst>
            </a:pPr>
            <a:r>
              <a:rPr lang="en-US" sz="2800" smtClean="0"/>
              <a:t>The more we can use nonlinguistic representations while learning, the better we can think about and recall our knowledge.</a:t>
            </a:r>
          </a:p>
        </p:txBody>
      </p:sp>
      <p:sp>
        <p:nvSpPr>
          <p:cNvPr id="36869" name="Rectangle 5"/>
          <p:cNvSpPr>
            <a:spLocks noGrp="1" noChangeArrowheads="1"/>
          </p:cNvSpPr>
          <p:nvPr>
            <p:ph type="title"/>
            <p:custDataLst>
              <p:tags r:id="rId2"/>
            </p:custDataLst>
          </p:nvPr>
        </p:nvSpPr>
        <p:spPr>
          <a:xfrm>
            <a:off x="0" y="304800"/>
            <a:ext cx="9144000" cy="2349500"/>
          </a:xfrm>
        </p:spPr>
        <p:txBody>
          <a:bodyPr/>
          <a:lstStyle/>
          <a:p>
            <a:pPr marL="25400" algn="ctr" eaLnBrk="1" hangingPunct="1">
              <a:tabLst>
                <a:tab pos="1270000" algn="l"/>
              </a:tabLst>
              <a:defRPr/>
            </a:pPr>
            <a:r>
              <a:rPr lang="en-US" sz="3600" b="1" dirty="0" smtClean="0">
                <a:solidFill>
                  <a:schemeClr val="hlink"/>
                </a:solidFill>
                <a:effectLst>
                  <a:outerShdw blurRad="38100" dist="38100" dir="2700000" algn="tl">
                    <a:srgbClr val="C0C0C0"/>
                  </a:outerShdw>
                </a:effectLst>
              </a:rPr>
              <a:t>Best Practice #5</a:t>
            </a:r>
            <a:r>
              <a:rPr lang="en-US" sz="3600" b="1" dirty="0" smtClean="0">
                <a:effectLst>
                  <a:outerShdw blurRad="38100" dist="38100" dir="2700000" algn="tl">
                    <a:srgbClr val="C0C0C0"/>
                  </a:outerShdw>
                </a:effectLst>
              </a:rPr>
              <a:t/>
            </a:r>
            <a:br>
              <a:rPr lang="en-US" sz="3600" b="1" dirty="0" smtClean="0">
                <a:effectLst>
                  <a:outerShdw blurRad="38100" dist="38100" dir="2700000" algn="tl">
                    <a:srgbClr val="C0C0C0"/>
                  </a:outerShdw>
                </a:effectLst>
              </a:rPr>
            </a:br>
            <a:r>
              <a:rPr lang="en-US" sz="3600" b="1" dirty="0" smtClean="0">
                <a:solidFill>
                  <a:srgbClr val="FF3300"/>
                </a:solidFill>
                <a:effectLst>
                  <a:outerShdw blurRad="38100" dist="38100" dir="2700000" algn="tl">
                    <a:srgbClr val="C0C0C0"/>
                  </a:outerShdw>
                </a:effectLst>
              </a:rPr>
              <a:t>Generating Nonlinguistic Representations</a:t>
            </a:r>
            <a:r>
              <a:rPr lang="en-US" sz="3600" b="1" dirty="0" smtClean="0">
                <a:effectLst>
                  <a:outerShdw blurRad="38100" dist="38100" dir="2700000" algn="tl">
                    <a:srgbClr val="C0C0C0"/>
                  </a:outerShdw>
                </a:effectLst>
              </a:rPr>
              <a:t> increases student achievement by 27%</a:t>
            </a:r>
            <a:r>
              <a:rPr lang="en-US" b="1" dirty="0" smtClean="0">
                <a:effectLst>
                  <a:outerShdw blurRad="38100" dist="38100" dir="2700000" algn="tl">
                    <a:srgbClr val="C0C0C0"/>
                  </a:outerShdw>
                </a:effectLst>
              </a:rPr>
              <a:t/>
            </a:r>
            <a:br>
              <a:rPr lang="en-US" b="1" dirty="0" smtClean="0">
                <a:effectLst>
                  <a:outerShdw blurRad="38100" dist="38100" dir="2700000" algn="tl">
                    <a:srgbClr val="C0C0C0"/>
                  </a:outerShdw>
                </a:effectLst>
              </a:rPr>
            </a:br>
            <a:endParaRPr lang="en-US" b="1" dirty="0" smtClean="0">
              <a:effectLst>
                <a:outerShdw blurRad="38100" dist="38100" dir="2700000" algn="tl">
                  <a:srgbClr val="C0C0C0"/>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36869"/>
                                        </p:tgtEl>
                                        <p:attrNameLst>
                                          <p:attrName>style.visibility</p:attrName>
                                        </p:attrNameLst>
                                      </p:cBhvr>
                                      <p:to>
                                        <p:strVal val="visible"/>
                                      </p:to>
                                    </p:set>
                                    <p:anim calcmode="lin" valueType="num">
                                      <p:cBhvr>
                                        <p:cTn id="7" dur="2000" fill="hold"/>
                                        <p:tgtEl>
                                          <p:spTgt spid="36869"/>
                                        </p:tgtEl>
                                        <p:attrNameLst>
                                          <p:attrName>ppt_w</p:attrName>
                                        </p:attrNameLst>
                                      </p:cBhvr>
                                      <p:tavLst>
                                        <p:tav tm="0">
                                          <p:val>
                                            <p:fltVal val="0"/>
                                          </p:val>
                                        </p:tav>
                                        <p:tav tm="100000">
                                          <p:val>
                                            <p:strVal val="#ppt_w"/>
                                          </p:val>
                                        </p:tav>
                                      </p:tavLst>
                                    </p:anim>
                                    <p:anim calcmode="lin" valueType="num">
                                      <p:cBhvr>
                                        <p:cTn id="8" dur="2000" fill="hold"/>
                                        <p:tgtEl>
                                          <p:spTgt spid="36869"/>
                                        </p:tgtEl>
                                        <p:attrNameLst>
                                          <p:attrName>ppt_h</p:attrName>
                                        </p:attrNameLst>
                                      </p:cBhvr>
                                      <p:tavLst>
                                        <p:tav tm="0">
                                          <p:val>
                                            <p:strVal val="#ppt_h"/>
                                          </p:val>
                                        </p:tav>
                                        <p:tav tm="100000">
                                          <p:val>
                                            <p:strVal val="#ppt_h"/>
                                          </p:val>
                                        </p:tav>
                                      </p:tavLst>
                                    </p:anim>
                                  </p:childTnLst>
                                </p:cTn>
                              </p:par>
                            </p:childTnLst>
                          </p:cTn>
                        </p:par>
                        <p:par>
                          <p:cTn id="9" fill="hold">
                            <p:stCondLst>
                              <p:cond delay="2000"/>
                            </p:stCondLst>
                            <p:childTnLst>
                              <p:par>
                                <p:cTn id="10" presetID="9" presetClass="entr" presetSubtype="0" fill="hold" grpId="0" nodeType="afterEffect">
                                  <p:stCondLst>
                                    <p:cond delay="0"/>
                                  </p:stCondLst>
                                  <p:childTnLst>
                                    <p:set>
                                      <p:cBhvr>
                                        <p:cTn id="11" dur="1" fill="hold">
                                          <p:stCondLst>
                                            <p:cond delay="0"/>
                                          </p:stCondLst>
                                        </p:cTn>
                                        <p:tgtEl>
                                          <p:spTgt spid="36868">
                                            <p:txEl>
                                              <p:pRg st="0" end="0"/>
                                            </p:txEl>
                                          </p:spTgt>
                                        </p:tgtEl>
                                        <p:attrNameLst>
                                          <p:attrName>style.visibility</p:attrName>
                                        </p:attrNameLst>
                                      </p:cBhvr>
                                      <p:to>
                                        <p:strVal val="visible"/>
                                      </p:to>
                                    </p:set>
                                    <p:animEffect transition="in" filter="dissolve">
                                      <p:cBhvr>
                                        <p:cTn id="12" dur="500"/>
                                        <p:tgtEl>
                                          <p:spTgt spid="36868">
                                            <p:txEl>
                                              <p:pRg st="0" end="0"/>
                                            </p:txEl>
                                          </p:spTgt>
                                        </p:tgtEl>
                                      </p:cBhvr>
                                    </p:animEffect>
                                  </p:childTnLst>
                                </p:cTn>
                              </p:par>
                            </p:childTnLst>
                          </p:cTn>
                        </p:par>
                        <p:par>
                          <p:cTn id="13" fill="hold">
                            <p:stCondLst>
                              <p:cond delay="2500"/>
                            </p:stCondLst>
                            <p:childTnLst>
                              <p:par>
                                <p:cTn id="14" presetID="9" presetClass="entr" presetSubtype="0" fill="hold" grpId="0" nodeType="afterEffect">
                                  <p:stCondLst>
                                    <p:cond delay="0"/>
                                  </p:stCondLst>
                                  <p:childTnLst>
                                    <p:set>
                                      <p:cBhvr>
                                        <p:cTn id="15" dur="1" fill="hold">
                                          <p:stCondLst>
                                            <p:cond delay="0"/>
                                          </p:stCondLst>
                                        </p:cTn>
                                        <p:tgtEl>
                                          <p:spTgt spid="36868">
                                            <p:txEl>
                                              <p:pRg st="1" end="1"/>
                                            </p:txEl>
                                          </p:spTgt>
                                        </p:tgtEl>
                                        <p:attrNameLst>
                                          <p:attrName>style.visibility</p:attrName>
                                        </p:attrNameLst>
                                      </p:cBhvr>
                                      <p:to>
                                        <p:strVal val="visible"/>
                                      </p:to>
                                    </p:set>
                                    <p:animEffect transition="in" filter="dissolve">
                                      <p:cBhvr>
                                        <p:cTn id="16" dur="500"/>
                                        <p:tgtEl>
                                          <p:spTgt spid="3686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8" grpId="0" build="p"/>
      <p:bldP spid="36869" grpId="0"/>
    </p:bld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pPr algn="ctr">
              <a:defRPr/>
            </a:pPr>
            <a:r>
              <a:rPr lang="en-US" b="1" dirty="0" smtClean="0">
                <a:solidFill>
                  <a:srgbClr val="FF0000"/>
                </a:solidFill>
                <a:effectLst>
                  <a:outerShdw blurRad="38100" dist="38100" dir="2700000" algn="tl">
                    <a:srgbClr val="000000">
                      <a:alpha val="43137"/>
                    </a:srgbClr>
                  </a:outerShdw>
                </a:effectLst>
              </a:rPr>
              <a:t>Nonlinguistic Examples . . .</a:t>
            </a:r>
            <a:endParaRPr lang="en-US" b="1" dirty="0">
              <a:solidFill>
                <a:srgbClr val="FF0000"/>
              </a:solidFill>
              <a:effectLst>
                <a:outerShdw blurRad="38100" dist="38100" dir="2700000" algn="tl">
                  <a:srgbClr val="000000">
                    <a:alpha val="43137"/>
                  </a:srgbClr>
                </a:outerShdw>
              </a:effectLst>
            </a:endParaRPr>
          </a:p>
        </p:txBody>
      </p:sp>
      <p:sp>
        <p:nvSpPr>
          <p:cNvPr id="184323" name="Content Placeholder 2"/>
          <p:cNvSpPr>
            <a:spLocks noGrp="1"/>
          </p:cNvSpPr>
          <p:nvPr>
            <p:ph idx="1"/>
            <p:custDataLst>
              <p:tags r:id="rId2"/>
            </p:custDataLst>
          </p:nvPr>
        </p:nvSpPr>
        <p:spPr/>
        <p:txBody>
          <a:bodyPr/>
          <a:lstStyle/>
          <a:p>
            <a:r>
              <a:rPr lang="en-US" smtClean="0"/>
              <a:t>How is the DOK level of the assignment affected by the use of nonlinguistic representations?</a:t>
            </a:r>
          </a:p>
          <a:p>
            <a:r>
              <a:rPr lang="en-US" smtClean="0"/>
              <a:t>Shoulder partner discussion</a:t>
            </a:r>
          </a:p>
          <a:p>
            <a:r>
              <a:rPr lang="en-US" smtClean="0"/>
              <a:t>“Wheel of Destiny”</a:t>
            </a:r>
          </a:p>
        </p:txBody>
      </p:sp>
    </p:spTree>
  </p:cSld>
  <p:clrMapOvr>
    <a:masterClrMapping/>
  </p:clrMapOvr>
  <p:timing>
    <p:tnLst>
      <p:par>
        <p:cT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5346" name="Picture 2" descr="10D04BB1"/>
          <p:cNvPicPr>
            <a:picLocks noChangeAspect="1" noChangeArrowheads="1"/>
          </p:cNvPicPr>
          <p:nvPr>
            <p:custDataLst>
              <p:tags r:id="rId1"/>
            </p:custDataLst>
          </p:nvPr>
        </p:nvPicPr>
        <p:blipFill>
          <a:blip r:embed="rId3"/>
          <a:srcRect/>
          <a:stretch>
            <a:fillRect/>
          </a:stretch>
        </p:blipFill>
        <p:spPr bwMode="auto">
          <a:xfrm>
            <a:off x="-228600" y="-609600"/>
            <a:ext cx="8967788" cy="12344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6370" name="Picture 2" descr="52EB36B"/>
          <p:cNvPicPr>
            <a:picLocks noChangeAspect="1" noChangeArrowheads="1"/>
          </p:cNvPicPr>
          <p:nvPr>
            <p:custDataLst>
              <p:tags r:id="rId1"/>
            </p:custDataLst>
          </p:nvPr>
        </p:nvPicPr>
        <p:blipFill>
          <a:blip r:embed="rId3"/>
          <a:srcRect/>
          <a:stretch>
            <a:fillRect/>
          </a:stretch>
        </p:blipFill>
        <p:spPr bwMode="auto">
          <a:xfrm>
            <a:off x="381000" y="-838200"/>
            <a:ext cx="8913813" cy="12268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7394" name="Picture 2" descr="52EB36B"/>
          <p:cNvPicPr>
            <a:picLocks noChangeAspect="1" noChangeArrowheads="1"/>
          </p:cNvPicPr>
          <p:nvPr>
            <p:custDataLst>
              <p:tags r:id="rId1"/>
            </p:custDataLst>
          </p:nvPr>
        </p:nvPicPr>
        <p:blipFill>
          <a:blip r:embed="rId3"/>
          <a:srcRect/>
          <a:stretch>
            <a:fillRect/>
          </a:stretch>
        </p:blipFill>
        <p:spPr bwMode="auto">
          <a:xfrm>
            <a:off x="-212725" y="-5105400"/>
            <a:ext cx="9356725" cy="12877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Title 1"/>
          <p:cNvSpPr>
            <a:spLocks noGrp="1"/>
          </p:cNvSpPr>
          <p:nvPr>
            <p:ph type="title"/>
          </p:nvPr>
        </p:nvSpPr>
        <p:spPr/>
        <p:txBody>
          <a:bodyPr/>
          <a:lstStyle/>
          <a:p>
            <a:r>
              <a:rPr lang="en-US" smtClean="0"/>
              <a:t>Vocabulary Template Page</a:t>
            </a:r>
          </a:p>
        </p:txBody>
      </p:sp>
      <p:sp>
        <p:nvSpPr>
          <p:cNvPr id="188419" name="Content Placeholder 2"/>
          <p:cNvSpPr>
            <a:spLocks noGrp="1"/>
          </p:cNvSpPr>
          <p:nvPr>
            <p:ph idx="1"/>
          </p:nvPr>
        </p:nvSpPr>
        <p:spPr/>
        <p:txBody>
          <a:bodyPr/>
          <a:lstStyle/>
          <a:p>
            <a:endParaRPr lang="en-US" smtClean="0"/>
          </a:p>
        </p:txBody>
      </p:sp>
    </p:spTree>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1"/>
          <p:cNvSpPr>
            <a:spLocks noGrp="1"/>
          </p:cNvSpPr>
          <p:nvPr>
            <p:ph type="title"/>
            <p:custDataLst>
              <p:tags r:id="rId1"/>
            </p:custDataLst>
          </p:nvPr>
        </p:nvSpPr>
        <p:spPr/>
        <p:txBody>
          <a:bodyPr/>
          <a:lstStyle/>
          <a:p>
            <a:pPr algn="ctr" eaLnBrk="1" hangingPunct="1">
              <a:defRPr/>
            </a:pPr>
            <a:r>
              <a:rPr lang="en-US" b="1" dirty="0" smtClean="0">
                <a:effectLst>
                  <a:outerShdw blurRad="38100" dist="38100" dir="2700000" algn="tl">
                    <a:srgbClr val="000000">
                      <a:alpha val="43137"/>
                    </a:srgbClr>
                  </a:outerShdw>
                </a:effectLst>
              </a:rPr>
              <a:t>4</a:t>
            </a:r>
            <a:r>
              <a:rPr lang="en-US" b="1" baseline="30000" dirty="0" smtClean="0">
                <a:effectLst>
                  <a:outerShdw blurRad="38100" dist="38100" dir="2700000" algn="tl">
                    <a:srgbClr val="000000">
                      <a:alpha val="43137"/>
                    </a:srgbClr>
                  </a:outerShdw>
                </a:effectLst>
              </a:rPr>
              <a:t>th</a:t>
            </a:r>
            <a:r>
              <a:rPr lang="en-US" b="1" dirty="0" smtClean="0">
                <a:effectLst>
                  <a:outerShdw blurRad="38100" dist="38100" dir="2700000" algn="tl">
                    <a:srgbClr val="000000">
                      <a:alpha val="43137"/>
                    </a:srgbClr>
                  </a:outerShdw>
                </a:effectLst>
              </a:rPr>
              <a:t> Grade Science </a:t>
            </a:r>
            <a:r>
              <a:rPr lang="en-US" b="1" dirty="0" err="1" smtClean="0">
                <a:effectLst>
                  <a:outerShdw blurRad="38100" dist="38100" dir="2700000" algn="tl">
                    <a:srgbClr val="000000">
                      <a:alpha val="43137"/>
                    </a:srgbClr>
                  </a:outerShdw>
                </a:effectLst>
              </a:rPr>
              <a:t>GLE</a:t>
            </a:r>
            <a:endParaRPr lang="en-US" b="1" dirty="0">
              <a:effectLst>
                <a:outerShdw blurRad="38100" dist="38100" dir="2700000" algn="tl">
                  <a:srgbClr val="000000">
                    <a:alpha val="43137"/>
                  </a:srgbClr>
                </a:outerShdw>
              </a:effectLst>
            </a:endParaRPr>
          </a:p>
        </p:txBody>
      </p:sp>
      <p:sp>
        <p:nvSpPr>
          <p:cNvPr id="189443" name="Content Placeholder 2"/>
          <p:cNvSpPr>
            <a:spLocks noGrp="1"/>
          </p:cNvSpPr>
          <p:nvPr>
            <p:ph idx="1"/>
            <p:custDataLst>
              <p:tags r:id="rId2"/>
            </p:custDataLst>
          </p:nvPr>
        </p:nvSpPr>
        <p:spPr/>
        <p:txBody>
          <a:bodyPr/>
          <a:lstStyle/>
          <a:p>
            <a:pPr eaLnBrk="1" hangingPunct="1"/>
            <a:r>
              <a:rPr lang="en-US" smtClean="0"/>
              <a:t>Strand 2, Concept D, Part C</a:t>
            </a:r>
          </a:p>
          <a:p>
            <a:pPr eaLnBrk="1" hangingPunct="1"/>
            <a:r>
              <a:rPr lang="en-US" smtClean="0"/>
              <a:t>Predict how the change in speed of an object (i.e., faster/slower/remains the same) is affected by the amount of force applied to an object and the mass of the object</a:t>
            </a:r>
          </a:p>
          <a:p>
            <a:pPr eaLnBrk="1" hangingPunct="1"/>
            <a:r>
              <a:rPr lang="en-US" smtClean="0"/>
              <a:t>Assessed at DOK Level 2</a:t>
            </a:r>
          </a:p>
          <a:p>
            <a:pPr eaLnBrk="1" hangingPunct="1"/>
            <a:endParaRPr lang="en-US" smtClean="0"/>
          </a:p>
        </p:txBody>
      </p:sp>
    </p:spTree>
  </p:cSld>
  <p:clrMapOvr>
    <a:masterClrMapping/>
  </p:clrMapOvr>
  <p:transition/>
</p:sld>
</file>

<file path=ppt/slides/slide18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Rectangle 2"/>
          <p:cNvSpPr>
            <a:spLocks noGrp="1" noChangeArrowheads="1"/>
          </p:cNvSpPr>
          <p:nvPr>
            <p:ph type="title"/>
            <p:custDataLst>
              <p:tags r:id="rId1"/>
            </p:custDataLst>
          </p:nvPr>
        </p:nvSpPr>
        <p:spPr/>
        <p:txBody>
          <a:bodyPr/>
          <a:lstStyle/>
          <a:p>
            <a:pPr algn="ctr" eaLnBrk="1" hangingPunct="1">
              <a:defRPr/>
            </a:pPr>
            <a:r>
              <a:rPr lang="en-US" b="1" dirty="0" smtClean="0">
                <a:effectLst>
                  <a:outerShdw blurRad="38100" dist="38100" dir="2700000" algn="tl">
                    <a:srgbClr val="C0C0C0"/>
                  </a:outerShdw>
                </a:effectLst>
              </a:rPr>
              <a:t>Build on Background Knowledge</a:t>
            </a:r>
          </a:p>
        </p:txBody>
      </p:sp>
      <p:sp>
        <p:nvSpPr>
          <p:cNvPr id="5" name="Rectangle 3"/>
          <p:cNvSpPr txBox="1">
            <a:spLocks noChangeArrowheads="1"/>
          </p:cNvSpPr>
          <p:nvPr>
            <p:custDataLst>
              <p:tags r:id="rId2"/>
            </p:custDataLst>
          </p:nvPr>
        </p:nvSpPr>
        <p:spPr bwMode="auto">
          <a:xfrm>
            <a:off x="609600" y="1600200"/>
            <a:ext cx="7924800" cy="2667000"/>
          </a:xfrm>
          <a:prstGeom prst="rect">
            <a:avLst/>
          </a:prstGeom>
          <a:noFill/>
          <a:ln w="9525">
            <a:noFill/>
            <a:miter lim="800000"/>
            <a:headEnd/>
            <a:tailEnd/>
          </a:ln>
        </p:spPr>
        <p:txBody>
          <a:bodyPr/>
          <a:lstStyle/>
          <a:p>
            <a:pPr marL="342900" indent="-342900">
              <a:spcBef>
                <a:spcPct val="20000"/>
              </a:spcBef>
              <a:buClr>
                <a:schemeClr val="accent1"/>
              </a:buClr>
              <a:buFont typeface="Wingdings" pitchFamily="2" charset="2"/>
              <a:buChar char="l"/>
              <a:defRPr/>
            </a:pPr>
            <a:r>
              <a:rPr lang="en-US" sz="3200" b="1" u="sng" kern="0">
                <a:solidFill>
                  <a:srgbClr val="FF0000"/>
                </a:solidFill>
                <a:effectLst>
                  <a:outerShdw blurRad="38100" dist="38100" dir="2700000" algn="tl">
                    <a:srgbClr val="C0C0C0"/>
                  </a:outerShdw>
                </a:effectLst>
                <a:latin typeface="+mn-lt"/>
                <a:cs typeface="+mn-cs"/>
              </a:rPr>
              <a:t>FORCE</a:t>
            </a:r>
          </a:p>
          <a:p>
            <a:pPr marL="342900" indent="-342900">
              <a:spcBef>
                <a:spcPct val="20000"/>
              </a:spcBef>
              <a:buClr>
                <a:schemeClr val="accent1"/>
              </a:buClr>
              <a:buFont typeface="Wingdings" pitchFamily="2" charset="2"/>
              <a:buChar char="l"/>
              <a:defRPr/>
            </a:pPr>
            <a:r>
              <a:rPr lang="en-US" sz="3200" kern="0">
                <a:latin typeface="+mn-lt"/>
                <a:cs typeface="+mn-cs"/>
              </a:rPr>
              <a:t>Using only background knowledge, draw a picture that represents this term </a:t>
            </a:r>
          </a:p>
          <a:p>
            <a:pPr marL="342900" indent="-342900">
              <a:spcBef>
                <a:spcPct val="20000"/>
              </a:spcBef>
              <a:buClr>
                <a:schemeClr val="accent1"/>
              </a:buClr>
              <a:buFont typeface="Wingdings" pitchFamily="2" charset="2"/>
              <a:buChar char="l"/>
              <a:defRPr/>
            </a:pPr>
            <a:r>
              <a:rPr lang="en-US" sz="3200" kern="0">
                <a:latin typeface="+mn-lt"/>
                <a:cs typeface="+mn-cs"/>
              </a:rPr>
              <a:t>(1 min.)</a:t>
            </a:r>
            <a:endParaRPr lang="en-US" sz="3200" kern="0" dirty="0">
              <a:latin typeface="+mn-lt"/>
              <a:cs typeface="+mn-cs"/>
            </a:endParaRPr>
          </a:p>
        </p:txBody>
      </p:sp>
      <p:sp>
        <p:nvSpPr>
          <p:cNvPr id="190468" name="Picture 5" descr="http://www.coolarchive.com/icons/gif/movie14.gif"/>
          <p:cNvSpPr>
            <a:spLocks noChangeAspect="1" noChangeArrowheads="1"/>
          </p:cNvSpPr>
          <p:nvPr>
            <p:custDataLst>
              <p:tags r:id="rId3"/>
            </p:custDataLst>
          </p:nvPr>
        </p:nvSpPr>
        <p:spPr bwMode="auto">
          <a:xfrm>
            <a:off x="0" y="-136525"/>
            <a:ext cx="304800" cy="304800"/>
          </a:xfrm>
          <a:prstGeom prst="rect">
            <a:avLst/>
          </a:prstGeom>
          <a:noFill/>
          <a:ln w="9525">
            <a:noFill/>
            <a:miter lim="800000"/>
            <a:headEnd/>
            <a:tailEnd/>
          </a:ln>
        </p:spPr>
        <p:txBody>
          <a:bodyPr/>
          <a:lstStyle/>
          <a:p>
            <a:endParaRPr lang="en-US"/>
          </a:p>
        </p:txBody>
      </p:sp>
      <p:sp>
        <p:nvSpPr>
          <p:cNvPr id="190469" name="Picture 7" descr="http://www.coolarchive.com/icons/gif/movie14.gif"/>
          <p:cNvSpPr>
            <a:spLocks noChangeAspect="1" noChangeArrowheads="1"/>
          </p:cNvSpPr>
          <p:nvPr>
            <p:custDataLst>
              <p:tags r:id="rId4"/>
            </p:custDataLst>
          </p:nvPr>
        </p:nvSpPr>
        <p:spPr bwMode="auto">
          <a:xfrm>
            <a:off x="0" y="-136525"/>
            <a:ext cx="304800" cy="304800"/>
          </a:xfrm>
          <a:prstGeom prst="rect">
            <a:avLst/>
          </a:prstGeom>
          <a:noFill/>
          <a:ln w="9525">
            <a:noFill/>
            <a:miter lim="800000"/>
            <a:headEnd/>
            <a:tailEnd/>
          </a:ln>
        </p:spPr>
        <p:txBody>
          <a:bodyP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9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1"/>
          <p:cNvSpPr>
            <a:spLocks noGrp="1"/>
          </p:cNvSpPr>
          <p:nvPr>
            <p:ph type="title"/>
            <p:custDataLst>
              <p:tags r:id="rId1"/>
            </p:custDataLst>
          </p:nvPr>
        </p:nvSpPr>
        <p:spPr/>
        <p:txBody>
          <a:bodyPr/>
          <a:lstStyle/>
          <a:p>
            <a:pPr algn="ctr" eaLnBrk="1" hangingPunct="1">
              <a:defRPr/>
            </a:pPr>
            <a:r>
              <a:rPr lang="en-US" b="1" dirty="0" smtClean="0">
                <a:solidFill>
                  <a:srgbClr val="FF0000"/>
                </a:solidFill>
                <a:effectLst>
                  <a:outerShdw blurRad="38100" dist="38100" dir="2700000" algn="tl">
                    <a:srgbClr val="000000">
                      <a:alpha val="43137"/>
                    </a:srgbClr>
                  </a:outerShdw>
                </a:effectLst>
              </a:rPr>
              <a:t>FORCE</a:t>
            </a:r>
            <a:endParaRPr lang="en-US" b="1" dirty="0">
              <a:solidFill>
                <a:srgbClr val="FF0000"/>
              </a:solidFill>
              <a:effectLst>
                <a:outerShdw blurRad="38100" dist="38100" dir="2700000" algn="tl">
                  <a:srgbClr val="000000">
                    <a:alpha val="43137"/>
                  </a:srgbClr>
                </a:outerShdw>
              </a:effectLst>
            </a:endParaRPr>
          </a:p>
        </p:txBody>
      </p:sp>
      <p:sp>
        <p:nvSpPr>
          <p:cNvPr id="191491" name="Content Placeholder 2"/>
          <p:cNvSpPr>
            <a:spLocks noGrp="1"/>
          </p:cNvSpPr>
          <p:nvPr>
            <p:ph idx="1"/>
            <p:custDataLst>
              <p:tags r:id="rId2"/>
            </p:custDataLst>
          </p:nvPr>
        </p:nvSpPr>
        <p:spPr/>
        <p:txBody>
          <a:bodyPr/>
          <a:lstStyle/>
          <a:p>
            <a:pPr eaLnBrk="1" hangingPunct="1"/>
            <a:r>
              <a:rPr lang="en-US" sz="2800" smtClean="0"/>
              <a:t>You have to use a force to make things start moving. </a:t>
            </a:r>
          </a:p>
          <a:p>
            <a:pPr eaLnBrk="1" hangingPunct="1"/>
            <a:r>
              <a:rPr lang="en-US" sz="2800" smtClean="0"/>
              <a:t>In the news, when people talk about "using force," they mean violence. </a:t>
            </a:r>
          </a:p>
          <a:p>
            <a:pPr eaLnBrk="1" hangingPunct="1"/>
            <a:r>
              <a:rPr lang="en-US" sz="2800" smtClean="0"/>
              <a:t>To a scientist, however, blowing on something is using a force, and so is patting somebody on the back, and so is friction. </a:t>
            </a:r>
          </a:p>
          <a:p>
            <a:pPr eaLnBrk="1" hangingPunct="1"/>
            <a:r>
              <a:rPr lang="en-US" sz="2800" smtClean="0"/>
              <a:t>A </a:t>
            </a:r>
            <a:r>
              <a:rPr lang="en-US" sz="2800" b="1" smtClean="0">
                <a:hlinkClick r:id="rId4" action="ppaction://hlinkfile"/>
              </a:rPr>
              <a:t>force</a:t>
            </a:r>
            <a:r>
              <a:rPr lang="en-US" sz="2800" smtClean="0"/>
              <a:t> is any push or a pull on an object caused by another object.</a:t>
            </a:r>
          </a:p>
          <a:p>
            <a:pPr eaLnBrk="1" hangingPunct="1"/>
            <a:endParaRPr lang="en-US" smtClean="0"/>
          </a:p>
        </p:txBody>
      </p:sp>
    </p:spTree>
  </p:cSld>
  <p:clrMapOvr>
    <a:masterClrMapping/>
  </p:clrMapOvr>
  <p:transition/>
</p:sld>
</file>

<file path=ppt/slides/slide19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1"/>
          <p:cNvSpPr>
            <a:spLocks noGrp="1"/>
          </p:cNvSpPr>
          <p:nvPr>
            <p:ph type="title"/>
            <p:custDataLst>
              <p:tags r:id="rId1"/>
            </p:custDataLst>
          </p:nvPr>
        </p:nvSpPr>
        <p:spPr/>
        <p:txBody>
          <a:bodyPr/>
          <a:lstStyle/>
          <a:p>
            <a:pPr algn="ctr" eaLnBrk="1" hangingPunct="1">
              <a:defRPr/>
            </a:pPr>
            <a:r>
              <a:rPr lang="en-US" b="1" dirty="0" smtClean="0">
                <a:solidFill>
                  <a:srgbClr val="FF0000"/>
                </a:solidFill>
                <a:effectLst>
                  <a:outerShdw blurRad="38100" dist="38100" dir="2700000" algn="tl">
                    <a:srgbClr val="000000">
                      <a:alpha val="43137"/>
                    </a:srgbClr>
                  </a:outerShdw>
                </a:effectLst>
              </a:rPr>
              <a:t>FORCE</a:t>
            </a:r>
            <a:endParaRPr lang="en-US" b="1" dirty="0">
              <a:solidFill>
                <a:srgbClr val="FF0000"/>
              </a:solidFill>
              <a:effectLst>
                <a:outerShdw blurRad="38100" dist="38100" dir="2700000" algn="tl">
                  <a:srgbClr val="000000">
                    <a:alpha val="43137"/>
                  </a:srgbClr>
                </a:outerShdw>
              </a:effectLst>
            </a:endParaRPr>
          </a:p>
        </p:txBody>
      </p:sp>
      <p:sp>
        <p:nvSpPr>
          <p:cNvPr id="192515" name="Content Placeholder 2"/>
          <p:cNvSpPr>
            <a:spLocks noGrp="1"/>
          </p:cNvSpPr>
          <p:nvPr>
            <p:ph idx="1"/>
            <p:custDataLst>
              <p:tags r:id="rId2"/>
            </p:custDataLst>
          </p:nvPr>
        </p:nvSpPr>
        <p:spPr/>
        <p:txBody>
          <a:bodyPr/>
          <a:lstStyle/>
          <a:p>
            <a:pPr eaLnBrk="1" hangingPunct="1"/>
            <a:r>
              <a:rPr lang="en-US" smtClean="0"/>
              <a:t>FORCE can:</a:t>
            </a:r>
          </a:p>
          <a:p>
            <a:pPr lvl="1" eaLnBrk="1" hangingPunct="1"/>
            <a:r>
              <a:rPr lang="en-US" smtClean="0"/>
              <a:t>make an object start moving </a:t>
            </a:r>
          </a:p>
          <a:p>
            <a:pPr lvl="1" eaLnBrk="1" hangingPunct="1"/>
            <a:r>
              <a:rPr lang="en-US" smtClean="0"/>
              <a:t>make an object stop moving </a:t>
            </a:r>
          </a:p>
          <a:p>
            <a:pPr lvl="1" eaLnBrk="1" hangingPunct="1"/>
            <a:r>
              <a:rPr lang="en-US" smtClean="0"/>
              <a:t>make an object go faster </a:t>
            </a:r>
          </a:p>
          <a:p>
            <a:pPr lvl="1" eaLnBrk="1" hangingPunct="1"/>
            <a:r>
              <a:rPr lang="en-US" smtClean="0"/>
              <a:t>make an object go slower </a:t>
            </a:r>
          </a:p>
          <a:p>
            <a:pPr lvl="1" eaLnBrk="1" hangingPunct="1"/>
            <a:r>
              <a:rPr lang="en-US" smtClean="0"/>
              <a:t>make an object change directions</a:t>
            </a:r>
          </a:p>
          <a:p>
            <a:pPr eaLnBrk="1" hangingPunct="1"/>
            <a:endParaRPr lang="en-US" smtClean="0"/>
          </a:p>
        </p:txBody>
      </p:sp>
    </p:spTree>
  </p:cSld>
  <p:clrMapOvr>
    <a:masterClrMapping/>
  </p:clrMapOvr>
  <p:transition/>
</p:sld>
</file>

<file path=ppt/slides/slide19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Rectangle 3"/>
          <p:cNvSpPr>
            <a:spLocks noGrp="1" noChangeArrowheads="1"/>
          </p:cNvSpPr>
          <p:nvPr>
            <p:ph idx="1"/>
            <p:custDataLst>
              <p:tags r:id="rId1"/>
            </p:custDataLst>
          </p:nvPr>
        </p:nvSpPr>
        <p:spPr>
          <a:xfrm>
            <a:off x="457200" y="1600200"/>
            <a:ext cx="4114800" cy="4530725"/>
          </a:xfrm>
        </p:spPr>
        <p:txBody>
          <a:bodyPr/>
          <a:lstStyle/>
          <a:p>
            <a:pPr eaLnBrk="1" hangingPunct="1">
              <a:defRPr/>
            </a:pPr>
            <a:r>
              <a:rPr lang="en-US" b="1" i="1" u="sng" dirty="0" smtClean="0">
                <a:solidFill>
                  <a:srgbClr val="FF0000"/>
                </a:solidFill>
                <a:effectLst>
                  <a:outerShdw blurRad="38100" dist="38100" dir="2700000" algn="tl">
                    <a:srgbClr val="C0C0C0"/>
                  </a:outerShdw>
                </a:effectLst>
              </a:rPr>
              <a:t>FORCE</a:t>
            </a:r>
          </a:p>
          <a:p>
            <a:pPr eaLnBrk="1" hangingPunct="1">
              <a:defRPr/>
            </a:pPr>
            <a:r>
              <a:rPr lang="en-US" dirty="0" smtClean="0"/>
              <a:t>Now, with the actual definition in mind, draw a new picture (2 min.)</a:t>
            </a:r>
          </a:p>
          <a:p>
            <a:pPr eaLnBrk="1" hangingPunct="1">
              <a:defRPr/>
            </a:pPr>
            <a:r>
              <a:rPr lang="en-US" dirty="0" smtClean="0"/>
              <a:t>What was the same? Different?</a:t>
            </a:r>
            <a:endParaRPr lang="en-US" sz="2000" dirty="0" smtClean="0">
              <a:latin typeface="Berlin Sans FB" pitchFamily="34" charset="0"/>
            </a:endParaRPr>
          </a:p>
        </p:txBody>
      </p:sp>
      <p:sp>
        <p:nvSpPr>
          <p:cNvPr id="5" name="Rectangle 2"/>
          <p:cNvSpPr>
            <a:spLocks noGrp="1" noChangeArrowheads="1"/>
          </p:cNvSpPr>
          <p:nvPr>
            <p:ph type="title"/>
            <p:custDataLst>
              <p:tags r:id="rId2"/>
            </p:custDataLst>
          </p:nvPr>
        </p:nvSpPr>
        <p:spPr/>
        <p:txBody>
          <a:bodyPr/>
          <a:lstStyle/>
          <a:p>
            <a:pPr algn="ctr" eaLnBrk="1" hangingPunct="1">
              <a:defRPr/>
            </a:pPr>
            <a:r>
              <a:rPr lang="en-US" b="1" dirty="0" smtClean="0">
                <a:effectLst>
                  <a:outerShdw blurRad="38100" dist="38100" dir="2700000" algn="tl">
                    <a:srgbClr val="C0C0C0"/>
                  </a:outerShdw>
                </a:effectLst>
              </a:rPr>
              <a:t>Build on Background Knowledge</a:t>
            </a:r>
          </a:p>
        </p:txBody>
      </p:sp>
      <p:pic>
        <p:nvPicPr>
          <p:cNvPr id="193540" name="Picture 7" descr="http://www.cartoonstock.com/lowres/sea0222l.jpg"/>
          <p:cNvPicPr>
            <a:picLocks noChangeAspect="1" noChangeArrowheads="1"/>
          </p:cNvPicPr>
          <p:nvPr>
            <p:custDataLst>
              <p:tags r:id="rId3"/>
            </p:custDataLst>
          </p:nvPr>
        </p:nvPicPr>
        <p:blipFill>
          <a:blip r:embed="rId5"/>
          <a:srcRect/>
          <a:stretch>
            <a:fillRect/>
          </a:stretch>
        </p:blipFill>
        <p:spPr bwMode="auto">
          <a:xfrm>
            <a:off x="4572000" y="1524000"/>
            <a:ext cx="4133850" cy="4892675"/>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1000"/>
                                        <p:tgtEl>
                                          <p:spTgt spid="4">
                                            <p:txEl>
                                              <p:pRg st="2" end="2"/>
                                            </p:txEl>
                                          </p:spTgt>
                                        </p:tgtEl>
                                      </p:cBhvr>
                                    </p:animEffect>
                                    <p:anim calcmode="lin" valueType="num">
                                      <p:cBhvr>
                                        <p:cTn id="2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Rectangle 4"/>
          <p:cNvSpPr>
            <a:spLocks noGrp="1" noChangeArrowheads="1"/>
          </p:cNvSpPr>
          <p:nvPr>
            <p:ph type="title"/>
            <p:custDataLst>
              <p:tags r:id="rId1"/>
            </p:custDataLst>
          </p:nvPr>
        </p:nvSpPr>
        <p:spPr/>
        <p:txBody>
          <a:bodyPr/>
          <a:lstStyle/>
          <a:p>
            <a:pPr algn="ctr" eaLnBrk="1" hangingPunct="1">
              <a:defRPr/>
            </a:pPr>
            <a:r>
              <a:rPr lang="en-US" b="1" smtClean="0">
                <a:effectLst>
                  <a:outerShdw blurRad="38100" dist="38100" dir="2700000" algn="tl">
                    <a:srgbClr val="C0C0C0"/>
                  </a:outerShdw>
                </a:effectLst>
              </a:rPr>
              <a:t>Build on Background Knowledge</a:t>
            </a:r>
          </a:p>
        </p:txBody>
      </p:sp>
      <p:sp>
        <p:nvSpPr>
          <p:cNvPr id="5" name="Rectangle 5"/>
          <p:cNvSpPr txBox="1">
            <a:spLocks noChangeArrowheads="1"/>
          </p:cNvSpPr>
          <p:nvPr>
            <p:custDataLst>
              <p:tags r:id="rId2"/>
            </p:custDataLst>
          </p:nvPr>
        </p:nvSpPr>
        <p:spPr bwMode="auto">
          <a:xfrm>
            <a:off x="457200" y="1600200"/>
            <a:ext cx="8229600" cy="4530725"/>
          </a:xfrm>
          <a:prstGeom prst="rect">
            <a:avLst/>
          </a:prstGeom>
          <a:noFill/>
          <a:ln w="9525">
            <a:noFill/>
            <a:miter lim="800000"/>
            <a:headEnd/>
            <a:tailEnd/>
          </a:ln>
        </p:spPr>
        <p:txBody>
          <a:bodyPr/>
          <a:lstStyle/>
          <a:p>
            <a:pPr marL="342900" indent="-342900">
              <a:spcBef>
                <a:spcPct val="20000"/>
              </a:spcBef>
              <a:buClr>
                <a:schemeClr val="accent1"/>
              </a:buClr>
              <a:buFont typeface="Wingdings" pitchFamily="2" charset="2"/>
              <a:buChar char="l"/>
              <a:defRPr/>
            </a:pPr>
            <a:r>
              <a:rPr lang="en-US" sz="3200" b="1" u="sng" kern="0">
                <a:solidFill>
                  <a:srgbClr val="FF0000"/>
                </a:solidFill>
                <a:effectLst>
                  <a:outerShdw blurRad="38100" dist="38100" dir="2700000" algn="tl">
                    <a:srgbClr val="C0C0C0"/>
                  </a:outerShdw>
                </a:effectLst>
                <a:latin typeface="+mn-lt"/>
                <a:cs typeface="+mn-cs"/>
              </a:rPr>
              <a:t>MASS</a:t>
            </a:r>
          </a:p>
          <a:p>
            <a:pPr marL="342900" indent="-342900">
              <a:spcBef>
                <a:spcPct val="20000"/>
              </a:spcBef>
              <a:buClr>
                <a:schemeClr val="accent1"/>
              </a:buClr>
              <a:buFont typeface="Wingdings" pitchFamily="2" charset="2"/>
              <a:buChar char="l"/>
              <a:defRPr/>
            </a:pPr>
            <a:r>
              <a:rPr lang="en-US" sz="3200" kern="0">
                <a:latin typeface="+mn-lt"/>
                <a:cs typeface="+mn-cs"/>
              </a:rPr>
              <a:t>Using only background knowledge, draw a picture that represents this term </a:t>
            </a:r>
          </a:p>
          <a:p>
            <a:pPr marL="342900" indent="-342900">
              <a:spcBef>
                <a:spcPct val="20000"/>
              </a:spcBef>
              <a:buClr>
                <a:schemeClr val="accent1"/>
              </a:buClr>
              <a:buFont typeface="Wingdings" pitchFamily="2" charset="2"/>
              <a:buChar char="l"/>
              <a:defRPr/>
            </a:pPr>
            <a:r>
              <a:rPr lang="en-US" sz="3200" kern="0">
                <a:latin typeface="+mn-lt"/>
                <a:cs typeface="+mn-cs"/>
              </a:rPr>
              <a:t>(1 min.)</a:t>
            </a:r>
            <a:endParaRPr lang="en-US" sz="3200" kern="0" dirty="0">
              <a:latin typeface="+mn-lt"/>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1"/>
          <p:cNvSpPr>
            <a:spLocks noGrp="1"/>
          </p:cNvSpPr>
          <p:nvPr>
            <p:ph type="title"/>
            <p:custDataLst>
              <p:tags r:id="rId1"/>
            </p:custDataLst>
          </p:nvPr>
        </p:nvSpPr>
        <p:spPr/>
        <p:txBody>
          <a:bodyPr/>
          <a:lstStyle/>
          <a:p>
            <a:pPr algn="ctr" eaLnBrk="1" hangingPunct="1">
              <a:defRPr/>
            </a:pPr>
            <a:r>
              <a:rPr lang="en-US" b="1" dirty="0" smtClean="0">
                <a:solidFill>
                  <a:srgbClr val="FF0000"/>
                </a:solidFill>
                <a:effectLst>
                  <a:outerShdw blurRad="38100" dist="38100" dir="2700000" algn="tl">
                    <a:srgbClr val="000000">
                      <a:alpha val="43137"/>
                    </a:srgbClr>
                  </a:outerShdw>
                </a:effectLst>
              </a:rPr>
              <a:t>Mass</a:t>
            </a:r>
            <a:endParaRPr lang="en-US" b="1" dirty="0">
              <a:solidFill>
                <a:srgbClr val="FF0000"/>
              </a:solidFill>
              <a:effectLst>
                <a:outerShdw blurRad="38100" dist="38100" dir="2700000" algn="tl">
                  <a:srgbClr val="000000">
                    <a:alpha val="43137"/>
                  </a:srgbClr>
                </a:outerShdw>
              </a:effectLst>
            </a:endParaRPr>
          </a:p>
        </p:txBody>
      </p:sp>
      <p:sp>
        <p:nvSpPr>
          <p:cNvPr id="5" name="Content Placeholder 2"/>
          <p:cNvSpPr>
            <a:spLocks noGrp="1"/>
          </p:cNvSpPr>
          <p:nvPr>
            <p:ph idx="1"/>
            <p:custDataLst>
              <p:tags r:id="rId2"/>
            </p:custDataLst>
          </p:nvPr>
        </p:nvSpPr>
        <p:spPr>
          <a:xfrm>
            <a:off x="457200" y="1371600"/>
            <a:ext cx="4800600" cy="4530725"/>
          </a:xfrm>
        </p:spPr>
        <p:txBody>
          <a:bodyPr/>
          <a:lstStyle/>
          <a:p>
            <a:pPr eaLnBrk="1" hangingPunct="1">
              <a:defRPr/>
            </a:pPr>
            <a:r>
              <a:rPr lang="en-US" sz="2800" dirty="0" smtClean="0"/>
              <a:t>A basketball and a bowling ball take up the same amount of space.</a:t>
            </a:r>
          </a:p>
          <a:p>
            <a:pPr eaLnBrk="1" hangingPunct="1">
              <a:defRPr/>
            </a:pPr>
            <a:r>
              <a:rPr lang="en-US" sz="2800" dirty="0" smtClean="0"/>
              <a:t>Which would you rather drop on your foot?</a:t>
            </a:r>
          </a:p>
          <a:p>
            <a:pPr eaLnBrk="1" hangingPunct="1">
              <a:defRPr/>
            </a:pPr>
            <a:r>
              <a:rPr lang="en-US" sz="2800" b="1" u="sng" dirty="0" smtClean="0">
                <a:solidFill>
                  <a:schemeClr val="accent5">
                    <a:lumMod val="50000"/>
                  </a:schemeClr>
                </a:solidFill>
              </a:rPr>
              <a:t>Mass</a:t>
            </a:r>
            <a:r>
              <a:rPr lang="en-US" sz="2800" dirty="0" smtClean="0"/>
              <a:t> is the amount of matter in something.</a:t>
            </a:r>
          </a:p>
          <a:p>
            <a:pPr eaLnBrk="1" hangingPunct="1">
              <a:defRPr/>
            </a:pPr>
            <a:r>
              <a:rPr lang="en-US" sz="2800" dirty="0" smtClean="0"/>
              <a:t>Which has more mass?</a:t>
            </a:r>
          </a:p>
          <a:p>
            <a:pPr eaLnBrk="1" hangingPunct="1">
              <a:defRPr/>
            </a:pPr>
            <a:r>
              <a:rPr lang="en-US" sz="2800" dirty="0" smtClean="0"/>
              <a:t>NOT the same as weight – how hard gravity pulls on you.</a:t>
            </a:r>
          </a:p>
          <a:p>
            <a:pPr eaLnBrk="1" hangingPunct="1">
              <a:defRPr/>
            </a:pPr>
            <a:endParaRPr lang="en-US" dirty="0"/>
          </a:p>
        </p:txBody>
      </p:sp>
      <p:pic>
        <p:nvPicPr>
          <p:cNvPr id="195588" name="Picture 2" descr="C:\Documents and Settings\STARR3\Local Settings\Temporary Internet Files\Content.IE5\DAB9SYXR\MCj04370670000[1].png"/>
          <p:cNvPicPr>
            <a:picLocks noChangeAspect="1" noChangeArrowheads="1"/>
          </p:cNvPicPr>
          <p:nvPr>
            <p:custDataLst>
              <p:tags r:id="rId3"/>
            </p:custDataLst>
          </p:nvPr>
        </p:nvPicPr>
        <p:blipFill>
          <a:blip r:embed="rId7"/>
          <a:srcRect/>
          <a:stretch>
            <a:fillRect/>
          </a:stretch>
        </p:blipFill>
        <p:spPr bwMode="auto">
          <a:xfrm>
            <a:off x="5181600" y="1828800"/>
            <a:ext cx="1714500" cy="1714500"/>
          </a:xfrm>
          <a:prstGeom prst="rect">
            <a:avLst/>
          </a:prstGeom>
          <a:noFill/>
          <a:ln w="9525">
            <a:noFill/>
            <a:miter lim="800000"/>
            <a:headEnd/>
            <a:tailEnd/>
          </a:ln>
        </p:spPr>
      </p:pic>
      <p:pic>
        <p:nvPicPr>
          <p:cNvPr id="195589" name="Picture 3" descr="C:\Documents and Settings\STARR3\Local Settings\Temporary Internet Files\Content.IE5\H3SBHFQW\MCj04370410000[1].png"/>
          <p:cNvPicPr>
            <a:picLocks noChangeAspect="1" noChangeArrowheads="1"/>
          </p:cNvPicPr>
          <p:nvPr>
            <p:custDataLst>
              <p:tags r:id="rId4"/>
            </p:custDataLst>
          </p:nvPr>
        </p:nvPicPr>
        <p:blipFill>
          <a:blip r:embed="rId8"/>
          <a:srcRect/>
          <a:stretch>
            <a:fillRect/>
          </a:stretch>
        </p:blipFill>
        <p:spPr bwMode="auto">
          <a:xfrm>
            <a:off x="7086600" y="4114800"/>
            <a:ext cx="1714500" cy="1714500"/>
          </a:xfrm>
          <a:prstGeom prst="rect">
            <a:avLst/>
          </a:prstGeom>
          <a:noFill/>
          <a:ln w="9525">
            <a:noFill/>
            <a:miter lim="800000"/>
            <a:headEnd/>
            <a:tailEnd/>
          </a:ln>
        </p:spPr>
      </p:pic>
      <p:sp>
        <p:nvSpPr>
          <p:cNvPr id="8" name="TextBox 7"/>
          <p:cNvSpPr txBox="1"/>
          <p:nvPr>
            <p:custDataLst>
              <p:tags r:id="rId5"/>
            </p:custDataLst>
          </p:nvPr>
        </p:nvSpPr>
        <p:spPr>
          <a:xfrm>
            <a:off x="6400800" y="3200400"/>
            <a:ext cx="1295400" cy="1016000"/>
          </a:xfrm>
          <a:prstGeom prst="rect">
            <a:avLst/>
          </a:prstGeom>
          <a:noFill/>
        </p:spPr>
        <p:txBody>
          <a:bodyPr>
            <a:spAutoFit/>
          </a:bodyPr>
          <a:lstStyle/>
          <a:p>
            <a:pPr>
              <a:defRPr/>
            </a:pPr>
            <a:r>
              <a:rPr lang="en-US" sz="6000" dirty="0">
                <a:solidFill>
                  <a:srgbClr val="FF0000"/>
                </a:solidFill>
                <a:effectLst>
                  <a:outerShdw blurRad="38100" dist="38100" dir="2700000" algn="tl">
                    <a:srgbClr val="000000">
                      <a:alpha val="43137"/>
                    </a:srgbClr>
                  </a:outerShdw>
                </a:effectLst>
                <a:latin typeface="Arial" charset="0"/>
                <a:cs typeface="Arial" charset="0"/>
              </a:rPr>
              <a:t>vs.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2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2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20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20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9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Rectangle 3"/>
          <p:cNvSpPr>
            <a:spLocks noGrp="1" noChangeArrowheads="1"/>
          </p:cNvSpPr>
          <p:nvPr>
            <p:ph idx="1"/>
            <p:custDataLst>
              <p:tags r:id="rId1"/>
            </p:custDataLst>
          </p:nvPr>
        </p:nvSpPr>
        <p:spPr>
          <a:xfrm>
            <a:off x="457200" y="1600200"/>
            <a:ext cx="4114800" cy="4530725"/>
          </a:xfrm>
        </p:spPr>
        <p:txBody>
          <a:bodyPr/>
          <a:lstStyle/>
          <a:p>
            <a:pPr eaLnBrk="1" hangingPunct="1">
              <a:defRPr/>
            </a:pPr>
            <a:r>
              <a:rPr lang="en-US" b="1" i="1" u="sng" dirty="0" smtClean="0">
                <a:solidFill>
                  <a:srgbClr val="FF0000"/>
                </a:solidFill>
                <a:effectLst>
                  <a:outerShdw blurRad="38100" dist="38100" dir="2700000" algn="tl">
                    <a:srgbClr val="C0C0C0"/>
                  </a:outerShdw>
                </a:effectLst>
              </a:rPr>
              <a:t>MASS</a:t>
            </a:r>
          </a:p>
          <a:p>
            <a:pPr eaLnBrk="1" hangingPunct="1">
              <a:defRPr/>
            </a:pPr>
            <a:r>
              <a:rPr lang="en-US" dirty="0" smtClean="0"/>
              <a:t>Now, with the actual definition in mind, draw a new picture (2 min.)</a:t>
            </a:r>
          </a:p>
          <a:p>
            <a:pPr eaLnBrk="1" hangingPunct="1">
              <a:defRPr/>
            </a:pPr>
            <a:r>
              <a:rPr lang="en-US" dirty="0" smtClean="0"/>
              <a:t>What was the same? Different?</a:t>
            </a:r>
            <a:endParaRPr lang="en-US" sz="2000" dirty="0" smtClean="0">
              <a:latin typeface="Berlin Sans FB" pitchFamily="34" charset="0"/>
            </a:endParaRPr>
          </a:p>
        </p:txBody>
      </p:sp>
      <p:sp>
        <p:nvSpPr>
          <p:cNvPr id="5" name="Rectangle 2"/>
          <p:cNvSpPr>
            <a:spLocks noGrp="1" noChangeArrowheads="1"/>
          </p:cNvSpPr>
          <p:nvPr>
            <p:ph type="title"/>
            <p:custDataLst>
              <p:tags r:id="rId2"/>
            </p:custDataLst>
          </p:nvPr>
        </p:nvSpPr>
        <p:spPr/>
        <p:txBody>
          <a:bodyPr/>
          <a:lstStyle/>
          <a:p>
            <a:pPr algn="ctr" eaLnBrk="1" hangingPunct="1">
              <a:defRPr/>
            </a:pPr>
            <a:r>
              <a:rPr lang="en-US" b="1" dirty="0" smtClean="0">
                <a:effectLst>
                  <a:outerShdw blurRad="38100" dist="38100" dir="2700000" algn="tl">
                    <a:srgbClr val="C0C0C0"/>
                  </a:outerShdw>
                </a:effectLst>
              </a:rPr>
              <a:t>Build on Background Knowledge</a:t>
            </a:r>
          </a:p>
        </p:txBody>
      </p:sp>
      <p:pic>
        <p:nvPicPr>
          <p:cNvPr id="196612" name="Picture 2" descr="C:\Documents and Settings\STARR3\Local Settings\Temporary Internet Files\Content.IE5\DAB9SYXR\MMj03005750000[1].gif"/>
          <p:cNvPicPr>
            <a:picLocks noChangeAspect="1" noChangeArrowheads="1" noCrop="1"/>
          </p:cNvPicPr>
          <p:nvPr>
            <p:custDataLst>
              <p:tags r:id="rId3"/>
            </p:custDataLst>
          </p:nvPr>
        </p:nvPicPr>
        <p:blipFill>
          <a:blip r:embed="rId5"/>
          <a:srcRect/>
          <a:stretch>
            <a:fillRect/>
          </a:stretch>
        </p:blipFill>
        <p:spPr bwMode="auto">
          <a:xfrm>
            <a:off x="4724400" y="1981200"/>
            <a:ext cx="3810000" cy="32004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1000"/>
                                        <p:tgtEl>
                                          <p:spTgt spid="4">
                                            <p:txEl>
                                              <p:pRg st="2" end="2"/>
                                            </p:txEl>
                                          </p:spTgt>
                                        </p:tgtEl>
                                      </p:cBhvr>
                                    </p:animEffect>
                                    <p:anim calcmode="lin" valueType="num">
                                      <p:cBhvr>
                                        <p:cTn id="2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1"/>
          <p:cNvSpPr>
            <a:spLocks noGrp="1"/>
          </p:cNvSpPr>
          <p:nvPr>
            <p:ph type="title"/>
            <p:custDataLst>
              <p:tags r:id="rId1"/>
            </p:custDataLst>
          </p:nvPr>
        </p:nvSpPr>
        <p:spPr/>
        <p:txBody>
          <a:bodyPr/>
          <a:lstStyle/>
          <a:p>
            <a:pPr algn="ctr" eaLnBrk="1" hangingPunct="1">
              <a:defRPr/>
            </a:pPr>
            <a:r>
              <a:rPr lang="en-US" b="1" dirty="0" smtClean="0">
                <a:solidFill>
                  <a:srgbClr val="FF0000"/>
                </a:solidFill>
                <a:effectLst>
                  <a:outerShdw blurRad="38100" dist="38100" dir="2700000" algn="tl">
                    <a:srgbClr val="000000">
                      <a:alpha val="43137"/>
                    </a:srgbClr>
                  </a:outerShdw>
                </a:effectLst>
              </a:rPr>
              <a:t>Predict</a:t>
            </a:r>
            <a:endParaRPr lang="en-US" b="1" dirty="0">
              <a:solidFill>
                <a:srgbClr val="FF0000"/>
              </a:solidFill>
              <a:effectLst>
                <a:outerShdw blurRad="38100" dist="38100" dir="2700000" algn="tl">
                  <a:srgbClr val="000000">
                    <a:alpha val="43137"/>
                  </a:srgbClr>
                </a:outerShdw>
              </a:effectLst>
            </a:endParaRPr>
          </a:p>
        </p:txBody>
      </p:sp>
      <p:sp>
        <p:nvSpPr>
          <p:cNvPr id="197635" name="Content Placeholder 2"/>
          <p:cNvSpPr>
            <a:spLocks noGrp="1"/>
          </p:cNvSpPr>
          <p:nvPr>
            <p:ph idx="1"/>
            <p:custDataLst>
              <p:tags r:id="rId2"/>
            </p:custDataLst>
          </p:nvPr>
        </p:nvSpPr>
        <p:spPr>
          <a:xfrm>
            <a:off x="457200" y="1600200"/>
            <a:ext cx="8229600" cy="1981200"/>
          </a:xfrm>
        </p:spPr>
        <p:txBody>
          <a:bodyPr/>
          <a:lstStyle/>
          <a:p>
            <a:pPr eaLnBrk="1" hangingPunct="1"/>
            <a:r>
              <a:rPr lang="en-US" smtClean="0"/>
              <a:t>Draw a picture of what would happen if, on a flat surface, I pushed a bowling ball and a basketball with equal force at exactly the same time.</a:t>
            </a:r>
          </a:p>
        </p:txBody>
      </p:sp>
      <p:pic>
        <p:nvPicPr>
          <p:cNvPr id="197636" name="Picture 2" descr="C:\Documents and Settings\STARR3\Local Settings\Temporary Internet Files\Content.IE5\DAB9SYXR\MCj04370670000[1].png"/>
          <p:cNvPicPr>
            <a:picLocks noChangeAspect="1" noChangeArrowheads="1"/>
          </p:cNvPicPr>
          <p:nvPr>
            <p:custDataLst>
              <p:tags r:id="rId3"/>
            </p:custDataLst>
          </p:nvPr>
        </p:nvPicPr>
        <p:blipFill>
          <a:blip r:embed="rId7"/>
          <a:srcRect/>
          <a:stretch>
            <a:fillRect/>
          </a:stretch>
        </p:blipFill>
        <p:spPr bwMode="auto">
          <a:xfrm>
            <a:off x="2362200" y="3962400"/>
            <a:ext cx="1714500" cy="1714500"/>
          </a:xfrm>
          <a:prstGeom prst="rect">
            <a:avLst/>
          </a:prstGeom>
          <a:noFill/>
          <a:ln w="9525">
            <a:noFill/>
            <a:miter lim="800000"/>
            <a:headEnd/>
            <a:tailEnd/>
          </a:ln>
        </p:spPr>
      </p:pic>
      <p:pic>
        <p:nvPicPr>
          <p:cNvPr id="197637" name="Picture 3" descr="C:\Documents and Settings\STARR3\Local Settings\Temporary Internet Files\Content.IE5\H3SBHFQW\MCj04370410000[1].png"/>
          <p:cNvPicPr>
            <a:picLocks noChangeAspect="1" noChangeArrowheads="1"/>
          </p:cNvPicPr>
          <p:nvPr>
            <p:custDataLst>
              <p:tags r:id="rId4"/>
            </p:custDataLst>
          </p:nvPr>
        </p:nvPicPr>
        <p:blipFill>
          <a:blip r:embed="rId8"/>
          <a:srcRect/>
          <a:stretch>
            <a:fillRect/>
          </a:stretch>
        </p:blipFill>
        <p:spPr bwMode="auto">
          <a:xfrm>
            <a:off x="5181600" y="3962400"/>
            <a:ext cx="1638300" cy="1638300"/>
          </a:xfrm>
          <a:prstGeom prst="rect">
            <a:avLst/>
          </a:prstGeom>
          <a:noFill/>
          <a:ln w="9525">
            <a:noFill/>
            <a:miter lim="800000"/>
            <a:headEnd/>
            <a:tailEnd/>
          </a:ln>
        </p:spPr>
      </p:pic>
      <p:sp>
        <p:nvSpPr>
          <p:cNvPr id="8" name="TextBox 7"/>
          <p:cNvSpPr txBox="1"/>
          <p:nvPr>
            <p:custDataLst>
              <p:tags r:id="rId5"/>
            </p:custDataLst>
          </p:nvPr>
        </p:nvSpPr>
        <p:spPr>
          <a:xfrm>
            <a:off x="4038600" y="4267200"/>
            <a:ext cx="1295400" cy="1016000"/>
          </a:xfrm>
          <a:prstGeom prst="rect">
            <a:avLst/>
          </a:prstGeom>
          <a:noFill/>
        </p:spPr>
        <p:txBody>
          <a:bodyPr>
            <a:spAutoFit/>
          </a:bodyPr>
          <a:lstStyle/>
          <a:p>
            <a:pPr>
              <a:defRPr/>
            </a:pPr>
            <a:r>
              <a:rPr lang="en-US" sz="6000" dirty="0">
                <a:solidFill>
                  <a:srgbClr val="FF0000"/>
                </a:solidFill>
                <a:effectLst>
                  <a:outerShdw blurRad="38100" dist="38100" dir="2700000" algn="tl">
                    <a:srgbClr val="000000">
                      <a:alpha val="43137"/>
                    </a:srgbClr>
                  </a:outerShdw>
                </a:effectLst>
                <a:latin typeface="Arial" charset="0"/>
                <a:cs typeface="Arial" charset="0"/>
              </a:rPr>
              <a:t>vs.</a:t>
            </a:r>
          </a:p>
        </p:txBody>
      </p:sp>
    </p:spTree>
  </p:cSld>
  <p:clrMapOvr>
    <a:masterClrMapping/>
  </p:clrMapOvr>
  <p:transition/>
</p:sld>
</file>

<file path=ppt/slides/slide19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pPr algn="ctr" eaLnBrk="1" hangingPunct="1">
              <a:defRPr/>
            </a:pPr>
            <a:r>
              <a:rPr lang="en-US" b="1" dirty="0" smtClean="0">
                <a:solidFill>
                  <a:srgbClr val="FF0000"/>
                </a:solidFill>
                <a:effectLst>
                  <a:outerShdw blurRad="38100" dist="38100" dir="2700000" algn="tl">
                    <a:srgbClr val="000000">
                      <a:alpha val="43137"/>
                    </a:srgbClr>
                  </a:outerShdw>
                </a:effectLst>
              </a:rPr>
              <a:t>Process Time</a:t>
            </a:r>
          </a:p>
        </p:txBody>
      </p:sp>
      <p:sp>
        <p:nvSpPr>
          <p:cNvPr id="198659" name="Content Placeholder 2"/>
          <p:cNvSpPr>
            <a:spLocks noGrp="1"/>
          </p:cNvSpPr>
          <p:nvPr>
            <p:ph idx="1"/>
            <p:custDataLst>
              <p:tags r:id="rId2"/>
            </p:custDataLst>
          </p:nvPr>
        </p:nvSpPr>
        <p:spPr/>
        <p:txBody>
          <a:bodyPr/>
          <a:lstStyle/>
          <a:p>
            <a:pPr eaLnBrk="1" hangingPunct="1"/>
            <a:r>
              <a:rPr lang="en-US" smtClean="0"/>
              <a:t>Did the lesson meet the GLE?</a:t>
            </a:r>
          </a:p>
          <a:p>
            <a:pPr eaLnBrk="1" hangingPunct="1"/>
            <a:r>
              <a:rPr lang="en-US" smtClean="0"/>
              <a:t>Was the lesson grade-level appropriate?</a:t>
            </a:r>
          </a:p>
          <a:p>
            <a:pPr eaLnBrk="1" hangingPunct="1"/>
            <a:r>
              <a:rPr lang="en-US" smtClean="0"/>
              <a:t>Did the lesson match or exceed the DOK assessment level?</a:t>
            </a:r>
          </a:p>
        </p:txBody>
      </p:sp>
    </p:spTree>
  </p:cSld>
  <p:clrMapOvr>
    <a:masterClrMapping/>
  </p:clrMapOvr>
  <p:transition/>
</p:sld>
</file>

<file path=ppt/slides/slide198.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eaLnBrk="1" hangingPunct="1">
              <a:defRPr/>
            </a:pPr>
            <a:r>
              <a:rPr lang="en-US" b="1" dirty="0" smtClean="0">
                <a:effectLst>
                  <a:outerShdw blurRad="38100" dist="38100" dir="2700000" algn="tl">
                    <a:srgbClr val="000000">
                      <a:alpha val="43137"/>
                    </a:srgbClr>
                  </a:outerShdw>
                </a:effectLst>
              </a:rPr>
              <a:t>Nonlinguistic Representation</a:t>
            </a:r>
            <a:endParaRPr lang="en-US" b="1" dirty="0">
              <a:effectLst>
                <a:outerShdw blurRad="38100" dist="38100" dir="2700000" algn="tl">
                  <a:srgbClr val="000000">
                    <a:alpha val="43137"/>
                  </a:srgbClr>
                </a:outerShdw>
              </a:effectLst>
            </a:endParaRPr>
          </a:p>
        </p:txBody>
      </p:sp>
      <p:sp>
        <p:nvSpPr>
          <p:cNvPr id="5" name="Content Placeholder 2"/>
          <p:cNvSpPr>
            <a:spLocks noGrp="1"/>
          </p:cNvSpPr>
          <p:nvPr>
            <p:ph idx="1"/>
          </p:nvPr>
        </p:nvSpPr>
        <p:spPr/>
        <p:txBody>
          <a:bodyPr/>
          <a:lstStyle/>
          <a:p>
            <a:pPr eaLnBrk="1" hangingPunct="1">
              <a:defRPr/>
            </a:pPr>
            <a:r>
              <a:rPr lang="en-US" sz="2400" b="1" u="sng" dirty="0" smtClean="0">
                <a:effectLst>
                  <a:outerShdw blurRad="38100" dist="38100" dir="2700000" algn="tl">
                    <a:srgbClr val="000000">
                      <a:alpha val="43137"/>
                    </a:srgbClr>
                  </a:outerShdw>
                </a:effectLst>
              </a:rPr>
              <a:t>Summative Assessment</a:t>
            </a:r>
          </a:p>
          <a:p>
            <a:pPr eaLnBrk="1" hangingPunct="1">
              <a:defRPr/>
            </a:pPr>
            <a:r>
              <a:rPr lang="en-US" sz="2400" dirty="0" smtClean="0"/>
              <a:t>What percentage gain have students averaged through use of this strategy?</a:t>
            </a:r>
          </a:p>
          <a:p>
            <a:pPr eaLnBrk="1" hangingPunct="1">
              <a:defRPr/>
            </a:pPr>
            <a:r>
              <a:rPr lang="en-US" sz="2400" dirty="0" smtClean="0"/>
              <a:t>Can I give specific examples of this strategy in action?</a:t>
            </a:r>
          </a:p>
          <a:p>
            <a:pPr eaLnBrk="1" hangingPunct="1">
              <a:defRPr/>
            </a:pPr>
            <a:r>
              <a:rPr lang="en-US" sz="2400" dirty="0" smtClean="0"/>
              <a:t>How can I INTENTIONALLY use this strategy in my classroom?</a:t>
            </a:r>
          </a:p>
          <a:p>
            <a:pPr eaLnBrk="1" hangingPunct="1">
              <a:defRPr/>
            </a:pPr>
            <a:r>
              <a:rPr lang="en-US" sz="2400" dirty="0" smtClean="0"/>
              <a:t>Were any other </a:t>
            </a:r>
            <a:r>
              <a:rPr lang="en-US" sz="2400" dirty="0" err="1" smtClean="0"/>
              <a:t>Marzano</a:t>
            </a:r>
            <a:r>
              <a:rPr lang="en-US" sz="2400" dirty="0" smtClean="0"/>
              <a:t> strategies demonstrated in conjunction with this strategy? If so, which ones?</a:t>
            </a:r>
          </a:p>
          <a:p>
            <a:pPr eaLnBrk="1" hangingPunct="1">
              <a:defRPr/>
            </a:pPr>
            <a:r>
              <a:rPr lang="en-US" sz="2400" dirty="0" smtClean="0"/>
              <a:t>What are some other things I would like to know about this strategy?</a:t>
            </a:r>
          </a:p>
          <a:p>
            <a:pPr eaLnBrk="1" hangingPunct="1">
              <a:defRPr/>
            </a:pPr>
            <a:r>
              <a:rPr lang="en-US" sz="2400" dirty="0" smtClean="0"/>
              <a:t>Create a six-word essay concerning this strategy.</a:t>
            </a:r>
          </a:p>
        </p:txBody>
      </p:sp>
    </p:spTree>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eaLnBrk="1" hangingPunct="1">
              <a:defRPr/>
            </a:pPr>
            <a:r>
              <a:rPr lang="en-US" b="1" dirty="0" smtClean="0">
                <a:effectLst>
                  <a:outerShdw blurRad="38100" dist="38100" dir="2700000" algn="tl">
                    <a:srgbClr val="000000">
                      <a:alpha val="43137"/>
                    </a:srgbClr>
                  </a:outerShdw>
                </a:effectLst>
              </a:rPr>
              <a:t>Cooperative Learning</a:t>
            </a:r>
            <a:endParaRPr lang="en-US" b="1" dirty="0">
              <a:effectLst>
                <a:outerShdw blurRad="38100" dist="38100" dir="2700000" algn="tl">
                  <a:srgbClr val="000000">
                    <a:alpha val="43137"/>
                  </a:srgbClr>
                </a:outerShdw>
              </a:effectLst>
            </a:endParaRPr>
          </a:p>
        </p:txBody>
      </p:sp>
      <p:sp>
        <p:nvSpPr>
          <p:cNvPr id="7" name="Content Placeholder 2"/>
          <p:cNvSpPr>
            <a:spLocks noGrp="1"/>
          </p:cNvSpPr>
          <p:nvPr>
            <p:ph idx="1"/>
          </p:nvPr>
        </p:nvSpPr>
        <p:spPr/>
        <p:txBody>
          <a:bodyPr/>
          <a:lstStyle/>
          <a:p>
            <a:pPr eaLnBrk="1" hangingPunct="1">
              <a:defRPr/>
            </a:pPr>
            <a:r>
              <a:rPr lang="en-US" sz="2800" b="1" u="sng" dirty="0" smtClean="0">
                <a:effectLst>
                  <a:outerShdw blurRad="38100" dist="38100" dir="2700000" algn="tl">
                    <a:srgbClr val="000000">
                      <a:alpha val="43137"/>
                    </a:srgbClr>
                  </a:outerShdw>
                </a:effectLst>
              </a:rPr>
              <a:t>Initial Assessment</a:t>
            </a:r>
          </a:p>
          <a:p>
            <a:pPr eaLnBrk="1" hangingPunct="1">
              <a:defRPr/>
            </a:pPr>
            <a:r>
              <a:rPr lang="en-US" sz="2800" dirty="0" smtClean="0"/>
              <a:t>What percentage gain have students averaged through use of this strategy?</a:t>
            </a:r>
          </a:p>
          <a:p>
            <a:pPr eaLnBrk="1" hangingPunct="1">
              <a:defRPr/>
            </a:pPr>
            <a:r>
              <a:rPr lang="en-US" sz="2800" dirty="0" smtClean="0"/>
              <a:t>Can I give specific examples of this strategy in action?</a:t>
            </a:r>
          </a:p>
          <a:p>
            <a:pPr eaLnBrk="1" hangingPunct="1">
              <a:defRPr/>
            </a:pPr>
            <a:r>
              <a:rPr lang="en-US" sz="2800" dirty="0" smtClean="0"/>
              <a:t>Have I ever used this strategy in my classroom?</a:t>
            </a:r>
          </a:p>
          <a:p>
            <a:pPr eaLnBrk="1" hangingPunct="1">
              <a:defRPr/>
            </a:pPr>
            <a:r>
              <a:rPr lang="en-US" sz="2800" dirty="0" smtClean="0"/>
              <a:t>Was the use of this strategy INTENTIONAL?</a:t>
            </a:r>
          </a:p>
          <a:p>
            <a:pPr eaLnBrk="1" hangingPunct="1">
              <a:defRPr/>
            </a:pPr>
            <a:r>
              <a:rPr lang="en-US" sz="2800" dirty="0" smtClean="0"/>
              <a:t>What else do I already know about this strategy?</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custDataLst>
              <p:tags r:id="rId1"/>
            </p:custDataLst>
          </p:nvPr>
        </p:nvSpPr>
        <p:spPr/>
        <p:txBody>
          <a:bodyPr/>
          <a:lstStyle/>
          <a:p>
            <a:pPr eaLnBrk="1" hangingPunct="1"/>
            <a:r>
              <a:rPr lang="en-US" smtClean="0"/>
              <a:t>About Me . . .</a:t>
            </a:r>
          </a:p>
        </p:txBody>
      </p:sp>
      <p:sp>
        <p:nvSpPr>
          <p:cNvPr id="9219" name="Content Placeholder 2"/>
          <p:cNvSpPr>
            <a:spLocks noGrp="1"/>
          </p:cNvSpPr>
          <p:nvPr>
            <p:ph idx="1"/>
            <p:custDataLst>
              <p:tags r:id="rId2"/>
            </p:custDataLst>
          </p:nvPr>
        </p:nvSpPr>
        <p:spPr>
          <a:xfrm>
            <a:off x="457200" y="1600200"/>
            <a:ext cx="5181600" cy="4530725"/>
          </a:xfrm>
        </p:spPr>
        <p:txBody>
          <a:bodyPr/>
          <a:lstStyle/>
          <a:p>
            <a:pPr eaLnBrk="1" hangingPunct="1"/>
            <a:r>
              <a:rPr lang="en-US" sz="2800" dirty="0" smtClean="0"/>
              <a:t>Travis Dimmitt</a:t>
            </a:r>
          </a:p>
          <a:p>
            <a:pPr eaLnBrk="1" hangingPunct="1"/>
            <a:r>
              <a:rPr lang="en-US" sz="2800" dirty="0" smtClean="0"/>
              <a:t>Married to Elizabeth</a:t>
            </a:r>
          </a:p>
          <a:p>
            <a:pPr eaLnBrk="1" hangingPunct="1"/>
            <a:r>
              <a:rPr lang="en-US" sz="2800" dirty="0" smtClean="0"/>
              <a:t>Daughter Mattie (almost </a:t>
            </a:r>
            <a:r>
              <a:rPr lang="en-US" sz="2800" dirty="0" smtClean="0"/>
              <a:t>4)</a:t>
            </a:r>
            <a:endParaRPr lang="en-US" sz="2800" dirty="0" smtClean="0"/>
          </a:p>
          <a:p>
            <a:pPr eaLnBrk="1" hangingPunct="1"/>
            <a:r>
              <a:rPr lang="en-US" sz="2800" dirty="0" smtClean="0"/>
              <a:t>Son Charlie </a:t>
            </a:r>
            <a:r>
              <a:rPr lang="en-US" sz="2800" dirty="0" smtClean="0"/>
              <a:t>(19 </a:t>
            </a:r>
            <a:r>
              <a:rPr lang="en-US" sz="2800" dirty="0" smtClean="0"/>
              <a:t>months)</a:t>
            </a:r>
          </a:p>
          <a:p>
            <a:pPr eaLnBrk="1" hangingPunct="1"/>
            <a:r>
              <a:rPr lang="en-US" sz="2800" dirty="0" smtClean="0"/>
              <a:t>From Iowa, live in Maryville</a:t>
            </a:r>
          </a:p>
          <a:p>
            <a:pPr eaLnBrk="1" hangingPunct="1"/>
            <a:r>
              <a:rPr lang="en-US" sz="2800" dirty="0" smtClean="0"/>
              <a:t>7-12 social studies</a:t>
            </a:r>
          </a:p>
          <a:p>
            <a:pPr eaLnBrk="1" hangingPunct="1"/>
            <a:r>
              <a:rPr lang="en-US" sz="2800" dirty="0" smtClean="0"/>
              <a:t>PBS/RPDC consultant</a:t>
            </a:r>
          </a:p>
          <a:p>
            <a:pPr eaLnBrk="1" hangingPunct="1"/>
            <a:r>
              <a:rPr lang="en-US" sz="2800" dirty="0" smtClean="0"/>
              <a:t>13 </a:t>
            </a:r>
            <a:r>
              <a:rPr lang="en-US" sz="2800" dirty="0" smtClean="0"/>
              <a:t>years of experience</a:t>
            </a:r>
          </a:p>
          <a:p>
            <a:pPr eaLnBrk="1" hangingPunct="1"/>
            <a:r>
              <a:rPr lang="en-US" sz="2800" dirty="0" smtClean="0"/>
              <a:t>Now 6-12 principal</a:t>
            </a:r>
          </a:p>
          <a:p>
            <a:pPr eaLnBrk="1" hangingPunct="1"/>
            <a:endParaRPr lang="en-US" dirty="0" smtClean="0"/>
          </a:p>
        </p:txBody>
      </p:sp>
      <p:pic>
        <p:nvPicPr>
          <p:cNvPr id="9220" name="Picture 3" descr="Travis Dimmitt">
            <a:hlinkClick r:id="rId6"/>
          </p:cNvPr>
          <p:cNvPicPr>
            <a:picLocks noChangeAspect="1" noChangeArrowheads="1"/>
          </p:cNvPicPr>
          <p:nvPr>
            <p:custDataLst>
              <p:tags r:id="rId3"/>
            </p:custDataLst>
          </p:nvPr>
        </p:nvPicPr>
        <p:blipFill>
          <a:blip r:embed="rId7"/>
          <a:srcRect/>
          <a:stretch>
            <a:fillRect/>
          </a:stretch>
        </p:blipFill>
        <p:spPr bwMode="auto">
          <a:xfrm>
            <a:off x="5486400" y="1828800"/>
            <a:ext cx="3059113" cy="3013075"/>
          </a:xfrm>
          <a:prstGeom prst="rect">
            <a:avLst/>
          </a:prstGeom>
          <a:noFill/>
          <a:ln w="9525">
            <a:noFill/>
            <a:miter lim="800000"/>
            <a:headEnd/>
            <a:tailEnd/>
          </a:ln>
        </p:spPr>
      </p:pic>
      <p:sp>
        <p:nvSpPr>
          <p:cNvPr id="9221" name="TextBox 5"/>
          <p:cNvSpPr txBox="1">
            <a:spLocks noChangeArrowheads="1"/>
          </p:cNvSpPr>
          <p:nvPr>
            <p:custDataLst>
              <p:tags r:id="rId4"/>
            </p:custDataLst>
          </p:nvPr>
        </p:nvSpPr>
        <p:spPr bwMode="auto">
          <a:xfrm>
            <a:off x="5486400" y="4876800"/>
            <a:ext cx="3048000" cy="369888"/>
          </a:xfrm>
          <a:prstGeom prst="rect">
            <a:avLst/>
          </a:prstGeom>
          <a:noFill/>
          <a:ln w="9525">
            <a:noFill/>
            <a:miter lim="800000"/>
            <a:headEnd/>
            <a:tailEnd/>
          </a:ln>
        </p:spPr>
        <p:txBody>
          <a:bodyPr>
            <a:spAutoFit/>
          </a:bodyPr>
          <a:lstStyle/>
          <a:p>
            <a:pPr algn="ctr"/>
            <a:r>
              <a:rPr lang="en-US"/>
              <a:t>E and I in Florida, 2007.</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bg>
      <p:bgPr>
        <a:solidFill>
          <a:srgbClr val="7030A0"/>
        </a:solidFill>
        <a:effectLst/>
      </p:bgPr>
    </p:bg>
    <p:spTree>
      <p:nvGrpSpPr>
        <p:cNvPr id="1" name=""/>
        <p:cNvGrpSpPr/>
        <p:nvPr/>
      </p:nvGrpSpPr>
      <p:grpSpPr>
        <a:xfrm>
          <a:off x="0" y="0"/>
          <a:ext cx="0" cy="0"/>
          <a:chOff x="0" y="0"/>
          <a:chExt cx="0" cy="0"/>
        </a:xfrm>
      </p:grpSpPr>
      <p:pic>
        <p:nvPicPr>
          <p:cNvPr id="4" name="Picture 9" descr="200px-Donald_duck_stor_121201c"/>
          <p:cNvPicPr>
            <a:picLocks noChangeAspect="1" noChangeArrowheads="1"/>
          </p:cNvPicPr>
          <p:nvPr>
            <p:custDataLst>
              <p:tags r:id="rId1"/>
            </p:custDataLst>
          </p:nvPr>
        </p:nvPicPr>
        <p:blipFill>
          <a:blip r:embed="rId20"/>
          <a:srcRect/>
          <a:stretch>
            <a:fillRect/>
          </a:stretch>
        </p:blipFill>
        <p:spPr bwMode="auto">
          <a:xfrm>
            <a:off x="4572000" y="1981200"/>
            <a:ext cx="1905000" cy="2219325"/>
          </a:xfrm>
          <a:prstGeom prst="rect">
            <a:avLst/>
          </a:prstGeom>
          <a:noFill/>
          <a:ln w="57150">
            <a:solidFill>
              <a:srgbClr val="000000"/>
            </a:solidFill>
            <a:miter lim="800000"/>
            <a:headEnd/>
            <a:tailEnd/>
          </a:ln>
        </p:spPr>
      </p:pic>
      <p:pic>
        <p:nvPicPr>
          <p:cNvPr id="5" name="Picture 11" descr="shrek%20kul%201"/>
          <p:cNvPicPr>
            <a:picLocks noChangeAspect="1" noChangeArrowheads="1"/>
          </p:cNvPicPr>
          <p:nvPr>
            <p:custDataLst>
              <p:tags r:id="rId2"/>
            </p:custDataLst>
          </p:nvPr>
        </p:nvPicPr>
        <p:blipFill>
          <a:blip r:embed="rId21"/>
          <a:srcRect/>
          <a:stretch>
            <a:fillRect/>
          </a:stretch>
        </p:blipFill>
        <p:spPr bwMode="auto">
          <a:xfrm>
            <a:off x="0" y="3733800"/>
            <a:ext cx="2667000" cy="2667000"/>
          </a:xfrm>
          <a:prstGeom prst="rect">
            <a:avLst/>
          </a:prstGeom>
          <a:noFill/>
          <a:ln w="57150">
            <a:solidFill>
              <a:srgbClr val="080808"/>
            </a:solidFill>
            <a:miter lim="800000"/>
            <a:headEnd/>
            <a:tailEnd/>
          </a:ln>
        </p:spPr>
      </p:pic>
      <p:pic>
        <p:nvPicPr>
          <p:cNvPr id="6" name="Picture 15" descr="pepe1"/>
          <p:cNvPicPr>
            <a:picLocks noChangeAspect="1" noChangeArrowheads="1"/>
          </p:cNvPicPr>
          <p:nvPr>
            <p:custDataLst>
              <p:tags r:id="rId3"/>
            </p:custDataLst>
          </p:nvPr>
        </p:nvPicPr>
        <p:blipFill>
          <a:blip r:embed="rId22"/>
          <a:srcRect/>
          <a:stretch>
            <a:fillRect/>
          </a:stretch>
        </p:blipFill>
        <p:spPr bwMode="auto">
          <a:xfrm>
            <a:off x="6232525" y="3733800"/>
            <a:ext cx="2911475" cy="3276600"/>
          </a:xfrm>
          <a:prstGeom prst="rect">
            <a:avLst/>
          </a:prstGeom>
          <a:noFill/>
          <a:ln w="9525">
            <a:noFill/>
            <a:miter lim="800000"/>
            <a:headEnd/>
            <a:tailEnd/>
          </a:ln>
        </p:spPr>
      </p:pic>
      <p:pic>
        <p:nvPicPr>
          <p:cNvPr id="7" name="Picture 17" descr="fat%20albert"/>
          <p:cNvPicPr>
            <a:picLocks noChangeAspect="1" noChangeArrowheads="1"/>
          </p:cNvPicPr>
          <p:nvPr>
            <p:custDataLst>
              <p:tags r:id="rId4"/>
            </p:custDataLst>
          </p:nvPr>
        </p:nvPicPr>
        <p:blipFill>
          <a:blip r:embed="rId23"/>
          <a:srcRect/>
          <a:stretch>
            <a:fillRect/>
          </a:stretch>
        </p:blipFill>
        <p:spPr bwMode="auto">
          <a:xfrm>
            <a:off x="6743700" y="0"/>
            <a:ext cx="2400300" cy="3200400"/>
          </a:xfrm>
          <a:prstGeom prst="rect">
            <a:avLst/>
          </a:prstGeom>
          <a:noFill/>
          <a:ln w="57150">
            <a:solidFill>
              <a:srgbClr val="000000"/>
            </a:solidFill>
            <a:miter lim="800000"/>
            <a:headEnd/>
            <a:tailEnd/>
          </a:ln>
        </p:spPr>
      </p:pic>
      <p:sp>
        <p:nvSpPr>
          <p:cNvPr id="21510" name="AutoShape 19" descr=" at Kidrobot"/>
          <p:cNvSpPr>
            <a:spLocks noChangeAspect="1" noChangeArrowheads="1"/>
          </p:cNvSpPr>
          <p:nvPr>
            <p:custDataLst>
              <p:tags r:id="rId5"/>
            </p:custDataLst>
          </p:nvPr>
        </p:nvSpPr>
        <p:spPr bwMode="auto">
          <a:xfrm>
            <a:off x="4419600" y="3276600"/>
            <a:ext cx="304800" cy="304800"/>
          </a:xfrm>
          <a:prstGeom prst="rect">
            <a:avLst/>
          </a:prstGeom>
          <a:noFill/>
          <a:ln w="9525">
            <a:noFill/>
            <a:miter lim="800000"/>
            <a:headEnd/>
            <a:tailEnd/>
          </a:ln>
        </p:spPr>
        <p:txBody>
          <a:bodyPr/>
          <a:lstStyle/>
          <a:p>
            <a:endParaRPr lang="en-US"/>
          </a:p>
        </p:txBody>
      </p:sp>
      <p:sp>
        <p:nvSpPr>
          <p:cNvPr id="21511" name="AutoShape 21" descr=" at Kidrobot"/>
          <p:cNvSpPr>
            <a:spLocks noChangeAspect="1" noChangeArrowheads="1"/>
          </p:cNvSpPr>
          <p:nvPr>
            <p:custDataLst>
              <p:tags r:id="rId6"/>
            </p:custDataLst>
          </p:nvPr>
        </p:nvSpPr>
        <p:spPr bwMode="auto">
          <a:xfrm>
            <a:off x="4419600" y="3276600"/>
            <a:ext cx="304800" cy="304800"/>
          </a:xfrm>
          <a:prstGeom prst="rect">
            <a:avLst/>
          </a:prstGeom>
          <a:noFill/>
          <a:ln w="9525">
            <a:noFill/>
            <a:miter lim="800000"/>
            <a:headEnd/>
            <a:tailEnd/>
          </a:ln>
        </p:spPr>
        <p:txBody>
          <a:bodyPr/>
          <a:lstStyle/>
          <a:p>
            <a:endParaRPr lang="en-US"/>
          </a:p>
        </p:txBody>
      </p:sp>
      <p:sp>
        <p:nvSpPr>
          <p:cNvPr id="21512" name="AutoShape 23" descr=" at Kidrobot"/>
          <p:cNvSpPr>
            <a:spLocks noChangeAspect="1" noChangeArrowheads="1"/>
          </p:cNvSpPr>
          <p:nvPr>
            <p:custDataLst>
              <p:tags r:id="rId7"/>
            </p:custDataLst>
          </p:nvPr>
        </p:nvSpPr>
        <p:spPr bwMode="auto">
          <a:xfrm>
            <a:off x="4419600" y="3276600"/>
            <a:ext cx="304800" cy="304800"/>
          </a:xfrm>
          <a:prstGeom prst="rect">
            <a:avLst/>
          </a:prstGeom>
          <a:noFill/>
          <a:ln w="9525">
            <a:noFill/>
            <a:miter lim="800000"/>
            <a:headEnd/>
            <a:tailEnd/>
          </a:ln>
        </p:spPr>
        <p:txBody>
          <a:bodyPr/>
          <a:lstStyle/>
          <a:p>
            <a:endParaRPr lang="en-US"/>
          </a:p>
        </p:txBody>
      </p:sp>
      <p:pic>
        <p:nvPicPr>
          <p:cNvPr id="11" name="Picture 25" descr="s-8098-1"/>
          <p:cNvPicPr>
            <a:picLocks noChangeAspect="1" noChangeArrowheads="1"/>
          </p:cNvPicPr>
          <p:nvPr>
            <p:custDataLst>
              <p:tags r:id="rId8"/>
            </p:custDataLst>
          </p:nvPr>
        </p:nvPicPr>
        <p:blipFill>
          <a:blip r:embed="rId24"/>
          <a:srcRect/>
          <a:stretch>
            <a:fillRect/>
          </a:stretch>
        </p:blipFill>
        <p:spPr bwMode="auto">
          <a:xfrm>
            <a:off x="2020888" y="0"/>
            <a:ext cx="2370137" cy="3581400"/>
          </a:xfrm>
          <a:prstGeom prst="rect">
            <a:avLst/>
          </a:prstGeom>
          <a:noFill/>
          <a:ln w="57150">
            <a:solidFill>
              <a:srgbClr val="000000"/>
            </a:solidFill>
            <a:miter lim="800000"/>
            <a:headEnd/>
            <a:tailEnd/>
          </a:ln>
        </p:spPr>
      </p:pic>
      <p:pic>
        <p:nvPicPr>
          <p:cNvPr id="12" name="Picture 27" descr="SnowWhite7"/>
          <p:cNvPicPr>
            <a:picLocks noChangeAspect="1" noChangeArrowheads="1"/>
          </p:cNvPicPr>
          <p:nvPr>
            <p:custDataLst>
              <p:tags r:id="rId9"/>
            </p:custDataLst>
          </p:nvPr>
        </p:nvPicPr>
        <p:blipFill>
          <a:blip r:embed="rId25"/>
          <a:srcRect/>
          <a:stretch>
            <a:fillRect/>
          </a:stretch>
        </p:blipFill>
        <p:spPr bwMode="auto">
          <a:xfrm>
            <a:off x="0" y="0"/>
            <a:ext cx="2228850" cy="2876550"/>
          </a:xfrm>
          <a:prstGeom prst="rect">
            <a:avLst/>
          </a:prstGeom>
          <a:noFill/>
          <a:ln w="9525">
            <a:noFill/>
            <a:miter lim="800000"/>
            <a:headEnd/>
            <a:tailEnd/>
          </a:ln>
        </p:spPr>
      </p:pic>
      <p:pic>
        <p:nvPicPr>
          <p:cNvPr id="13" name="Picture 35" descr="roadrunner"/>
          <p:cNvPicPr>
            <a:picLocks noChangeAspect="1" noChangeArrowheads="1"/>
          </p:cNvPicPr>
          <p:nvPr>
            <p:custDataLst>
              <p:tags r:id="rId10"/>
            </p:custDataLst>
          </p:nvPr>
        </p:nvPicPr>
        <p:blipFill>
          <a:blip r:embed="rId26"/>
          <a:srcRect/>
          <a:stretch>
            <a:fillRect/>
          </a:stretch>
        </p:blipFill>
        <p:spPr bwMode="auto">
          <a:xfrm>
            <a:off x="2819400" y="4343400"/>
            <a:ext cx="3352800" cy="2128838"/>
          </a:xfrm>
          <a:prstGeom prst="rect">
            <a:avLst/>
          </a:prstGeom>
          <a:noFill/>
          <a:ln w="57150">
            <a:solidFill>
              <a:srgbClr val="000000"/>
            </a:solidFill>
            <a:miter lim="800000"/>
            <a:headEnd/>
            <a:tailEnd/>
          </a:ln>
        </p:spPr>
      </p:pic>
      <p:sp>
        <p:nvSpPr>
          <p:cNvPr id="14" name="Text Box 36"/>
          <p:cNvSpPr txBox="1">
            <a:spLocks noChangeArrowheads="1"/>
          </p:cNvSpPr>
          <p:nvPr>
            <p:custDataLst>
              <p:tags r:id="rId11"/>
            </p:custDataLst>
          </p:nvPr>
        </p:nvSpPr>
        <p:spPr bwMode="auto">
          <a:xfrm>
            <a:off x="0" y="2438400"/>
            <a:ext cx="685800" cy="457200"/>
          </a:xfrm>
          <a:prstGeom prst="rect">
            <a:avLst/>
          </a:prstGeom>
          <a:solidFill>
            <a:srgbClr val="080808"/>
          </a:solidFill>
          <a:ln w="9525">
            <a:noFill/>
            <a:miter lim="800000"/>
            <a:headEnd/>
            <a:tailEnd/>
          </a:ln>
        </p:spPr>
        <p:txBody>
          <a:bodyPr>
            <a:spAutoFit/>
          </a:bodyPr>
          <a:lstStyle/>
          <a:p>
            <a:pPr algn="ctr">
              <a:spcBef>
                <a:spcPct val="50000"/>
              </a:spcBef>
            </a:pPr>
            <a:r>
              <a:rPr lang="en-US" sz="2400">
                <a:solidFill>
                  <a:schemeClr val="hlink"/>
                </a:solidFill>
              </a:rPr>
              <a:t>1</a:t>
            </a:r>
          </a:p>
        </p:txBody>
      </p:sp>
      <p:sp>
        <p:nvSpPr>
          <p:cNvPr id="15" name="Text Box 37"/>
          <p:cNvSpPr txBox="1">
            <a:spLocks noChangeArrowheads="1"/>
          </p:cNvSpPr>
          <p:nvPr>
            <p:custDataLst>
              <p:tags r:id="rId12"/>
            </p:custDataLst>
          </p:nvPr>
        </p:nvSpPr>
        <p:spPr bwMode="auto">
          <a:xfrm>
            <a:off x="2057400" y="2971800"/>
            <a:ext cx="685800" cy="457200"/>
          </a:xfrm>
          <a:prstGeom prst="rect">
            <a:avLst/>
          </a:prstGeom>
          <a:solidFill>
            <a:srgbClr val="080808"/>
          </a:solidFill>
          <a:ln w="9525">
            <a:noFill/>
            <a:miter lim="800000"/>
            <a:headEnd/>
            <a:tailEnd/>
          </a:ln>
        </p:spPr>
        <p:txBody>
          <a:bodyPr>
            <a:spAutoFit/>
          </a:bodyPr>
          <a:lstStyle/>
          <a:p>
            <a:pPr algn="ctr">
              <a:spcBef>
                <a:spcPct val="50000"/>
              </a:spcBef>
            </a:pPr>
            <a:r>
              <a:rPr lang="en-US" sz="2400">
                <a:solidFill>
                  <a:schemeClr val="hlink"/>
                </a:solidFill>
              </a:rPr>
              <a:t>2</a:t>
            </a:r>
          </a:p>
        </p:txBody>
      </p:sp>
      <p:sp>
        <p:nvSpPr>
          <p:cNvPr id="16" name="Text Box 38"/>
          <p:cNvSpPr txBox="1">
            <a:spLocks noChangeArrowheads="1"/>
          </p:cNvSpPr>
          <p:nvPr>
            <p:custDataLst>
              <p:tags r:id="rId13"/>
            </p:custDataLst>
          </p:nvPr>
        </p:nvSpPr>
        <p:spPr bwMode="auto">
          <a:xfrm>
            <a:off x="2819400" y="6019800"/>
            <a:ext cx="685800" cy="457200"/>
          </a:xfrm>
          <a:prstGeom prst="rect">
            <a:avLst/>
          </a:prstGeom>
          <a:solidFill>
            <a:srgbClr val="080808"/>
          </a:solidFill>
          <a:ln w="9525">
            <a:noFill/>
            <a:miter lim="800000"/>
            <a:headEnd/>
            <a:tailEnd/>
          </a:ln>
        </p:spPr>
        <p:txBody>
          <a:bodyPr>
            <a:spAutoFit/>
          </a:bodyPr>
          <a:lstStyle/>
          <a:p>
            <a:pPr algn="ctr">
              <a:spcBef>
                <a:spcPct val="50000"/>
              </a:spcBef>
            </a:pPr>
            <a:r>
              <a:rPr lang="en-US" sz="2400">
                <a:solidFill>
                  <a:schemeClr val="hlink"/>
                </a:solidFill>
              </a:rPr>
              <a:t>6</a:t>
            </a:r>
          </a:p>
        </p:txBody>
      </p:sp>
      <p:sp>
        <p:nvSpPr>
          <p:cNvPr id="17" name="Text Box 39"/>
          <p:cNvSpPr txBox="1">
            <a:spLocks noChangeArrowheads="1"/>
          </p:cNvSpPr>
          <p:nvPr>
            <p:custDataLst>
              <p:tags r:id="rId14"/>
            </p:custDataLst>
          </p:nvPr>
        </p:nvSpPr>
        <p:spPr bwMode="auto">
          <a:xfrm>
            <a:off x="0" y="6019800"/>
            <a:ext cx="685800" cy="457200"/>
          </a:xfrm>
          <a:prstGeom prst="rect">
            <a:avLst/>
          </a:prstGeom>
          <a:solidFill>
            <a:srgbClr val="080808"/>
          </a:solidFill>
          <a:ln w="9525">
            <a:noFill/>
            <a:miter lim="800000"/>
            <a:headEnd/>
            <a:tailEnd/>
          </a:ln>
        </p:spPr>
        <p:txBody>
          <a:bodyPr>
            <a:spAutoFit/>
          </a:bodyPr>
          <a:lstStyle/>
          <a:p>
            <a:pPr algn="ctr">
              <a:spcBef>
                <a:spcPct val="50000"/>
              </a:spcBef>
            </a:pPr>
            <a:r>
              <a:rPr lang="en-US" sz="2400">
                <a:solidFill>
                  <a:schemeClr val="hlink"/>
                </a:solidFill>
              </a:rPr>
              <a:t>5</a:t>
            </a:r>
          </a:p>
        </p:txBody>
      </p:sp>
      <p:sp>
        <p:nvSpPr>
          <p:cNvPr id="18" name="Text Box 40"/>
          <p:cNvSpPr txBox="1">
            <a:spLocks noChangeArrowheads="1"/>
          </p:cNvSpPr>
          <p:nvPr>
            <p:custDataLst>
              <p:tags r:id="rId15"/>
            </p:custDataLst>
          </p:nvPr>
        </p:nvSpPr>
        <p:spPr bwMode="auto">
          <a:xfrm>
            <a:off x="4572000" y="3733800"/>
            <a:ext cx="685800" cy="457200"/>
          </a:xfrm>
          <a:prstGeom prst="rect">
            <a:avLst/>
          </a:prstGeom>
          <a:solidFill>
            <a:srgbClr val="080808"/>
          </a:solidFill>
          <a:ln w="9525">
            <a:noFill/>
            <a:miter lim="800000"/>
            <a:headEnd/>
            <a:tailEnd/>
          </a:ln>
        </p:spPr>
        <p:txBody>
          <a:bodyPr>
            <a:spAutoFit/>
          </a:bodyPr>
          <a:lstStyle/>
          <a:p>
            <a:pPr algn="ctr">
              <a:spcBef>
                <a:spcPct val="50000"/>
              </a:spcBef>
            </a:pPr>
            <a:r>
              <a:rPr lang="en-US" sz="2400">
                <a:solidFill>
                  <a:schemeClr val="hlink"/>
                </a:solidFill>
              </a:rPr>
              <a:t>3</a:t>
            </a:r>
          </a:p>
        </p:txBody>
      </p:sp>
      <p:sp>
        <p:nvSpPr>
          <p:cNvPr id="19" name="Text Box 41"/>
          <p:cNvSpPr txBox="1">
            <a:spLocks noChangeArrowheads="1"/>
          </p:cNvSpPr>
          <p:nvPr>
            <p:custDataLst>
              <p:tags r:id="rId16"/>
            </p:custDataLst>
          </p:nvPr>
        </p:nvSpPr>
        <p:spPr bwMode="auto">
          <a:xfrm>
            <a:off x="6705600" y="2743200"/>
            <a:ext cx="685800" cy="457200"/>
          </a:xfrm>
          <a:prstGeom prst="rect">
            <a:avLst/>
          </a:prstGeom>
          <a:solidFill>
            <a:srgbClr val="080808"/>
          </a:solidFill>
          <a:ln w="9525">
            <a:noFill/>
            <a:miter lim="800000"/>
            <a:headEnd/>
            <a:tailEnd/>
          </a:ln>
        </p:spPr>
        <p:txBody>
          <a:bodyPr>
            <a:spAutoFit/>
          </a:bodyPr>
          <a:lstStyle/>
          <a:p>
            <a:pPr algn="ctr">
              <a:spcBef>
                <a:spcPct val="50000"/>
              </a:spcBef>
            </a:pPr>
            <a:r>
              <a:rPr lang="en-US" sz="2400">
                <a:solidFill>
                  <a:schemeClr val="hlink"/>
                </a:solidFill>
              </a:rPr>
              <a:t>4</a:t>
            </a:r>
          </a:p>
        </p:txBody>
      </p:sp>
      <p:sp>
        <p:nvSpPr>
          <p:cNvPr id="20" name="Text Box 42"/>
          <p:cNvSpPr txBox="1">
            <a:spLocks noChangeArrowheads="1"/>
          </p:cNvSpPr>
          <p:nvPr>
            <p:custDataLst>
              <p:tags r:id="rId17"/>
            </p:custDataLst>
          </p:nvPr>
        </p:nvSpPr>
        <p:spPr bwMode="auto">
          <a:xfrm>
            <a:off x="6781800" y="6400800"/>
            <a:ext cx="685800" cy="457200"/>
          </a:xfrm>
          <a:prstGeom prst="rect">
            <a:avLst/>
          </a:prstGeom>
          <a:solidFill>
            <a:srgbClr val="080808"/>
          </a:solidFill>
          <a:ln w="9525">
            <a:noFill/>
            <a:miter lim="800000"/>
            <a:headEnd/>
            <a:tailEnd/>
          </a:ln>
        </p:spPr>
        <p:txBody>
          <a:bodyPr>
            <a:spAutoFit/>
          </a:bodyPr>
          <a:lstStyle/>
          <a:p>
            <a:pPr algn="ctr">
              <a:spcBef>
                <a:spcPct val="50000"/>
              </a:spcBef>
            </a:pPr>
            <a:r>
              <a:rPr lang="en-US" sz="2400">
                <a:solidFill>
                  <a:schemeClr val="hlink"/>
                </a:solidFill>
              </a:rPr>
              <a:t>7</a:t>
            </a:r>
          </a:p>
        </p:txBody>
      </p:sp>
      <p:sp>
        <p:nvSpPr>
          <p:cNvPr id="21" name="TextBox 20"/>
          <p:cNvSpPr txBox="1"/>
          <p:nvPr>
            <p:custDataLst>
              <p:tags r:id="rId18"/>
            </p:custDataLst>
          </p:nvPr>
        </p:nvSpPr>
        <p:spPr>
          <a:xfrm>
            <a:off x="4495800" y="0"/>
            <a:ext cx="2133600" cy="954088"/>
          </a:xfrm>
          <a:prstGeom prst="rect">
            <a:avLst/>
          </a:prstGeom>
          <a:noFill/>
        </p:spPr>
        <p:txBody>
          <a:bodyPr>
            <a:spAutoFit/>
          </a:bodyPr>
          <a:lstStyle/>
          <a:p>
            <a:pPr fontAlgn="auto">
              <a:spcBef>
                <a:spcPts val="0"/>
              </a:spcBef>
              <a:spcAft>
                <a:spcPts val="0"/>
              </a:spcAft>
              <a:defRPr/>
            </a:pPr>
            <a:r>
              <a:rPr lang="en-US" sz="2800" b="1" dirty="0">
                <a:solidFill>
                  <a:srgbClr val="FFFF00"/>
                </a:solidFill>
                <a:effectLst>
                  <a:outerShdw blurRad="38100" dist="38100" dir="2700000" algn="tl">
                    <a:srgbClr val="000000">
                      <a:alpha val="43137"/>
                    </a:srgbClr>
                  </a:outerShdw>
                </a:effectLst>
                <a:latin typeface="+mn-lt"/>
                <a:cs typeface="+mn-cs"/>
              </a:rPr>
              <a:t>Cartoon Characters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linds(horizontal)">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dissolve">
                                      <p:cBhvr>
                                        <p:cTn id="12" dur="500"/>
                                        <p:tgtEl>
                                          <p:spTgt spid="14"/>
                                        </p:tgtEl>
                                      </p:cBhvr>
                                    </p:animEffect>
                                  </p:childTnLst>
                                </p:cTn>
                              </p:par>
                            </p:childTnLst>
                          </p:cTn>
                        </p:par>
                        <p:par>
                          <p:cTn id="13" fill="hold">
                            <p:stCondLst>
                              <p:cond delay="500"/>
                            </p:stCondLst>
                            <p:childTnLst>
                              <p:par>
                                <p:cTn id="14" presetID="9" presetClass="entr" presetSubtype="0" fill="hold"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dissolve">
                                      <p:cBhvr>
                                        <p:cTn id="16" dur="500"/>
                                        <p:tgtEl>
                                          <p:spTgt spid="12"/>
                                        </p:tgtEl>
                                      </p:cBhvr>
                                    </p:animEffect>
                                  </p:childTnLst>
                                </p:cTn>
                              </p:par>
                            </p:childTnLst>
                          </p:cTn>
                        </p:par>
                        <p:par>
                          <p:cTn id="17" fill="hold">
                            <p:stCondLst>
                              <p:cond delay="1000"/>
                            </p:stCondLst>
                            <p:childTnLst>
                              <p:par>
                                <p:cTn id="18" presetID="9" presetClass="entr" presetSubtype="0" fill="hold" grpId="0" nodeType="after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dissolve">
                                      <p:cBhvr>
                                        <p:cTn id="20" dur="500"/>
                                        <p:tgtEl>
                                          <p:spTgt spid="15"/>
                                        </p:tgtEl>
                                      </p:cBhvr>
                                    </p:animEffect>
                                  </p:childTnLst>
                                </p:cTn>
                              </p:par>
                            </p:childTnLst>
                          </p:cTn>
                        </p:par>
                        <p:par>
                          <p:cTn id="21" fill="hold">
                            <p:stCondLst>
                              <p:cond delay="1500"/>
                            </p:stCondLst>
                            <p:childTnLst>
                              <p:par>
                                <p:cTn id="22" presetID="9" presetClass="entr" presetSubtype="0" fill="hold"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dissolve">
                                      <p:cBhvr>
                                        <p:cTn id="24" dur="500"/>
                                        <p:tgtEl>
                                          <p:spTgt spid="11"/>
                                        </p:tgtEl>
                                      </p:cBhvr>
                                    </p:animEffect>
                                  </p:childTnLst>
                                </p:cTn>
                              </p:par>
                            </p:childTnLst>
                          </p:cTn>
                        </p:par>
                        <p:par>
                          <p:cTn id="25" fill="hold">
                            <p:stCondLst>
                              <p:cond delay="2000"/>
                            </p:stCondLst>
                            <p:childTnLst>
                              <p:par>
                                <p:cTn id="26" presetID="9" presetClass="entr" presetSubtype="0" fill="hold" grpId="0" nodeType="after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dissolve">
                                      <p:cBhvr>
                                        <p:cTn id="28" dur="500"/>
                                        <p:tgtEl>
                                          <p:spTgt spid="18"/>
                                        </p:tgtEl>
                                      </p:cBhvr>
                                    </p:animEffect>
                                  </p:childTnLst>
                                </p:cTn>
                              </p:par>
                            </p:childTnLst>
                          </p:cTn>
                        </p:par>
                        <p:par>
                          <p:cTn id="29" fill="hold">
                            <p:stCondLst>
                              <p:cond delay="2500"/>
                            </p:stCondLst>
                            <p:childTnLst>
                              <p:par>
                                <p:cTn id="30" presetID="9" presetClass="entr" presetSubtype="0" fill="hold" nodeType="after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dissolve">
                                      <p:cBhvr>
                                        <p:cTn id="32" dur="500"/>
                                        <p:tgtEl>
                                          <p:spTgt spid="4"/>
                                        </p:tgtEl>
                                      </p:cBhvr>
                                    </p:animEffect>
                                  </p:childTnLst>
                                </p:cTn>
                              </p:par>
                            </p:childTnLst>
                          </p:cTn>
                        </p:par>
                        <p:par>
                          <p:cTn id="33" fill="hold">
                            <p:stCondLst>
                              <p:cond delay="3000"/>
                            </p:stCondLst>
                            <p:childTnLst>
                              <p:par>
                                <p:cTn id="34" presetID="9" presetClass="entr" presetSubtype="0"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dissolve">
                                      <p:cBhvr>
                                        <p:cTn id="36" dur="500"/>
                                        <p:tgtEl>
                                          <p:spTgt spid="19"/>
                                        </p:tgtEl>
                                      </p:cBhvr>
                                    </p:animEffect>
                                  </p:childTnLst>
                                </p:cTn>
                              </p:par>
                            </p:childTnLst>
                          </p:cTn>
                        </p:par>
                        <p:par>
                          <p:cTn id="37" fill="hold">
                            <p:stCondLst>
                              <p:cond delay="3500"/>
                            </p:stCondLst>
                            <p:childTnLst>
                              <p:par>
                                <p:cTn id="38" presetID="9" presetClass="entr" presetSubtype="0" fill="hold" nodeType="after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dissolve">
                                      <p:cBhvr>
                                        <p:cTn id="40" dur="500"/>
                                        <p:tgtEl>
                                          <p:spTgt spid="7"/>
                                        </p:tgtEl>
                                      </p:cBhvr>
                                    </p:animEffect>
                                  </p:childTnLst>
                                </p:cTn>
                              </p:par>
                            </p:childTnLst>
                          </p:cTn>
                        </p:par>
                        <p:par>
                          <p:cTn id="41" fill="hold">
                            <p:stCondLst>
                              <p:cond delay="4000"/>
                            </p:stCondLst>
                            <p:childTnLst>
                              <p:par>
                                <p:cTn id="42" presetID="9" presetClass="entr" presetSubtype="0" fill="hold" grpId="0" nodeType="after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dissolve">
                                      <p:cBhvr>
                                        <p:cTn id="44" dur="500"/>
                                        <p:tgtEl>
                                          <p:spTgt spid="17"/>
                                        </p:tgtEl>
                                      </p:cBhvr>
                                    </p:animEffect>
                                  </p:childTnLst>
                                </p:cTn>
                              </p:par>
                            </p:childTnLst>
                          </p:cTn>
                        </p:par>
                        <p:par>
                          <p:cTn id="45" fill="hold">
                            <p:stCondLst>
                              <p:cond delay="4500"/>
                            </p:stCondLst>
                            <p:childTnLst>
                              <p:par>
                                <p:cTn id="46" presetID="9" presetClass="entr" presetSubtype="0" fill="hold" nodeType="afterEffect">
                                  <p:stCondLst>
                                    <p:cond delay="0"/>
                                  </p:stCondLst>
                                  <p:childTnLst>
                                    <p:set>
                                      <p:cBhvr>
                                        <p:cTn id="47" dur="1" fill="hold">
                                          <p:stCondLst>
                                            <p:cond delay="0"/>
                                          </p:stCondLst>
                                        </p:cTn>
                                        <p:tgtEl>
                                          <p:spTgt spid="5"/>
                                        </p:tgtEl>
                                        <p:attrNameLst>
                                          <p:attrName>style.visibility</p:attrName>
                                        </p:attrNameLst>
                                      </p:cBhvr>
                                      <p:to>
                                        <p:strVal val="visible"/>
                                      </p:to>
                                    </p:set>
                                    <p:animEffect transition="in" filter="dissolve">
                                      <p:cBhvr>
                                        <p:cTn id="48" dur="500"/>
                                        <p:tgtEl>
                                          <p:spTgt spid="5"/>
                                        </p:tgtEl>
                                      </p:cBhvr>
                                    </p:animEffect>
                                  </p:childTnLst>
                                </p:cTn>
                              </p:par>
                            </p:childTnLst>
                          </p:cTn>
                        </p:par>
                        <p:par>
                          <p:cTn id="49" fill="hold">
                            <p:stCondLst>
                              <p:cond delay="5000"/>
                            </p:stCondLst>
                            <p:childTnLst>
                              <p:par>
                                <p:cTn id="50" presetID="9" presetClass="entr" presetSubtype="0" fill="hold" grpId="0" nodeType="after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dissolve">
                                      <p:cBhvr>
                                        <p:cTn id="52" dur="500"/>
                                        <p:tgtEl>
                                          <p:spTgt spid="16"/>
                                        </p:tgtEl>
                                      </p:cBhvr>
                                    </p:animEffect>
                                  </p:childTnLst>
                                </p:cTn>
                              </p:par>
                            </p:childTnLst>
                          </p:cTn>
                        </p:par>
                        <p:par>
                          <p:cTn id="53" fill="hold">
                            <p:stCondLst>
                              <p:cond delay="5500"/>
                            </p:stCondLst>
                            <p:childTnLst>
                              <p:par>
                                <p:cTn id="54" presetID="9" presetClass="entr" presetSubtype="0"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Effect transition="in" filter="dissolve">
                                      <p:cBhvr>
                                        <p:cTn id="56" dur="500"/>
                                        <p:tgtEl>
                                          <p:spTgt spid="13"/>
                                        </p:tgtEl>
                                      </p:cBhvr>
                                    </p:animEffect>
                                  </p:childTnLst>
                                </p:cTn>
                              </p:par>
                            </p:childTnLst>
                          </p:cTn>
                        </p:par>
                        <p:par>
                          <p:cTn id="57" fill="hold">
                            <p:stCondLst>
                              <p:cond delay="6000"/>
                            </p:stCondLst>
                            <p:childTnLst>
                              <p:par>
                                <p:cTn id="58" presetID="9" presetClass="entr" presetSubtype="0" fill="hold" grpId="0" nodeType="afterEffect">
                                  <p:stCondLst>
                                    <p:cond delay="0"/>
                                  </p:stCondLst>
                                  <p:childTnLst>
                                    <p:set>
                                      <p:cBhvr>
                                        <p:cTn id="59" dur="1" fill="hold">
                                          <p:stCondLst>
                                            <p:cond delay="0"/>
                                          </p:stCondLst>
                                        </p:cTn>
                                        <p:tgtEl>
                                          <p:spTgt spid="20"/>
                                        </p:tgtEl>
                                        <p:attrNameLst>
                                          <p:attrName>style.visibility</p:attrName>
                                        </p:attrNameLst>
                                      </p:cBhvr>
                                      <p:to>
                                        <p:strVal val="visible"/>
                                      </p:to>
                                    </p:set>
                                    <p:animEffect transition="in" filter="dissolve">
                                      <p:cBhvr>
                                        <p:cTn id="60" dur="500"/>
                                        <p:tgtEl>
                                          <p:spTgt spid="20"/>
                                        </p:tgtEl>
                                      </p:cBhvr>
                                    </p:animEffect>
                                  </p:childTnLst>
                                </p:cTn>
                              </p:par>
                            </p:childTnLst>
                          </p:cTn>
                        </p:par>
                        <p:par>
                          <p:cTn id="61" fill="hold">
                            <p:stCondLst>
                              <p:cond delay="6500"/>
                            </p:stCondLst>
                            <p:childTnLst>
                              <p:par>
                                <p:cTn id="62" presetID="9" presetClass="entr" presetSubtype="0" fill="hold" nodeType="afterEffect">
                                  <p:stCondLst>
                                    <p:cond delay="0"/>
                                  </p:stCondLst>
                                  <p:childTnLst>
                                    <p:set>
                                      <p:cBhvr>
                                        <p:cTn id="63" dur="1" fill="hold">
                                          <p:stCondLst>
                                            <p:cond delay="0"/>
                                          </p:stCondLst>
                                        </p:cTn>
                                        <p:tgtEl>
                                          <p:spTgt spid="6"/>
                                        </p:tgtEl>
                                        <p:attrNameLst>
                                          <p:attrName>style.visibility</p:attrName>
                                        </p:attrNameLst>
                                      </p:cBhvr>
                                      <p:to>
                                        <p:strVal val="visible"/>
                                      </p:to>
                                    </p:set>
                                    <p:animEffect transition="in" filter="dissolve">
                                      <p:cBhvr>
                                        <p:cTn id="6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p:bld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6" name="Rectangle 4"/>
          <p:cNvSpPr>
            <a:spLocks noGrp="1" noChangeArrowheads="1"/>
          </p:cNvSpPr>
          <p:nvPr>
            <p:ph type="body" idx="1"/>
            <p:custDataLst>
              <p:tags r:id="rId1"/>
            </p:custDataLst>
          </p:nvPr>
        </p:nvSpPr>
        <p:spPr>
          <a:xfrm>
            <a:off x="152400" y="2209800"/>
            <a:ext cx="8763000" cy="3352800"/>
          </a:xfrm>
        </p:spPr>
        <p:txBody>
          <a:bodyPr anchor="ctr"/>
          <a:lstStyle/>
          <a:p>
            <a:pPr marL="25400" indent="0" eaLnBrk="1" hangingPunct="1">
              <a:buFont typeface="Wingdings" pitchFamily="2" charset="2"/>
              <a:buNone/>
              <a:tabLst>
                <a:tab pos="876300" algn="l"/>
              </a:tabLst>
            </a:pPr>
            <a:endParaRPr lang="en-US" smtClean="0"/>
          </a:p>
          <a:p>
            <a:pPr marL="25400" indent="0" eaLnBrk="1" hangingPunct="1">
              <a:tabLst>
                <a:tab pos="876300" algn="l"/>
              </a:tabLst>
            </a:pPr>
            <a:r>
              <a:rPr lang="en-US" sz="2800" smtClean="0"/>
              <a:t>Do not group for grouping’s sake.</a:t>
            </a:r>
          </a:p>
          <a:p>
            <a:pPr marL="25400" indent="0" eaLnBrk="1" hangingPunct="1">
              <a:tabLst>
                <a:tab pos="876300" algn="l"/>
              </a:tabLst>
            </a:pPr>
            <a:r>
              <a:rPr lang="en-US" sz="2800" smtClean="0">
                <a:solidFill>
                  <a:srgbClr val="FF0000"/>
                </a:solidFill>
              </a:rPr>
              <a:t>P</a:t>
            </a:r>
            <a:r>
              <a:rPr lang="en-US" sz="2800" smtClean="0"/>
              <a:t>ositive Interdependence</a:t>
            </a:r>
          </a:p>
          <a:p>
            <a:pPr marL="25400" indent="0" eaLnBrk="1" hangingPunct="1">
              <a:tabLst>
                <a:tab pos="876300" algn="l"/>
              </a:tabLst>
            </a:pPr>
            <a:r>
              <a:rPr lang="en-US" sz="2800" smtClean="0">
                <a:solidFill>
                  <a:srgbClr val="FF0000"/>
                </a:solidFill>
              </a:rPr>
              <a:t>I</a:t>
            </a:r>
            <a:r>
              <a:rPr lang="en-US" sz="2800" smtClean="0"/>
              <a:t>ndividual and Group Accountability</a:t>
            </a:r>
          </a:p>
          <a:p>
            <a:pPr marL="25400" indent="0" eaLnBrk="1" hangingPunct="1">
              <a:tabLst>
                <a:tab pos="876300" algn="l"/>
              </a:tabLst>
            </a:pPr>
            <a:r>
              <a:rPr lang="en-US" sz="2800" smtClean="0">
                <a:solidFill>
                  <a:srgbClr val="FF0000"/>
                </a:solidFill>
              </a:rPr>
              <a:t>E</a:t>
            </a:r>
            <a:r>
              <a:rPr lang="en-US" sz="2800" smtClean="0"/>
              <a:t>qual Participation</a:t>
            </a:r>
          </a:p>
          <a:p>
            <a:pPr marL="25400" indent="0" eaLnBrk="1" hangingPunct="1">
              <a:tabLst>
                <a:tab pos="876300" algn="l"/>
              </a:tabLst>
            </a:pPr>
            <a:r>
              <a:rPr lang="en-US" sz="2800" smtClean="0">
                <a:solidFill>
                  <a:srgbClr val="FF0000"/>
                </a:solidFill>
              </a:rPr>
              <a:t>S</a:t>
            </a:r>
            <a:r>
              <a:rPr lang="en-US" sz="2800" smtClean="0"/>
              <a:t>imultaneous Interaction</a:t>
            </a:r>
          </a:p>
          <a:p>
            <a:pPr marL="25400" indent="0" eaLnBrk="1" hangingPunct="1">
              <a:tabLst>
                <a:tab pos="876300" algn="l"/>
              </a:tabLst>
            </a:pPr>
            <a:r>
              <a:rPr lang="en-US" sz="2800" smtClean="0"/>
              <a:t>Marzano mentions these coop learning necessities, but describes them in a different manner</a:t>
            </a:r>
          </a:p>
          <a:p>
            <a:pPr marL="25400" indent="0" eaLnBrk="1" hangingPunct="1">
              <a:tabLst>
                <a:tab pos="876300" algn="l"/>
              </a:tabLst>
            </a:pPr>
            <a:endParaRPr lang="en-US" sz="2800" smtClean="0"/>
          </a:p>
        </p:txBody>
      </p:sp>
      <p:sp>
        <p:nvSpPr>
          <p:cNvPr id="33797" name="Rectangle 5"/>
          <p:cNvSpPr>
            <a:spLocks noGrp="1" noChangeArrowheads="1"/>
          </p:cNvSpPr>
          <p:nvPr>
            <p:ph type="title"/>
            <p:custDataLst>
              <p:tags r:id="rId2"/>
            </p:custDataLst>
          </p:nvPr>
        </p:nvSpPr>
        <p:spPr>
          <a:xfrm>
            <a:off x="0" y="0"/>
            <a:ext cx="9067800" cy="2501900"/>
          </a:xfrm>
        </p:spPr>
        <p:txBody>
          <a:bodyPr/>
          <a:lstStyle/>
          <a:p>
            <a:pPr marL="25400" algn="ctr" eaLnBrk="1" hangingPunct="1">
              <a:tabLst>
                <a:tab pos="1270000" algn="l"/>
              </a:tabLst>
              <a:defRPr/>
            </a:pPr>
            <a:r>
              <a:rPr lang="en-US" b="1" dirty="0" smtClean="0">
                <a:solidFill>
                  <a:schemeClr val="hlink"/>
                </a:solidFill>
                <a:effectLst>
                  <a:outerShdw blurRad="38100" dist="38100" dir="2700000" algn="tl">
                    <a:srgbClr val="C0C0C0"/>
                  </a:outerShdw>
                </a:effectLst>
              </a:rPr>
              <a:t>Best Practice #6</a:t>
            </a:r>
            <a:br>
              <a:rPr lang="en-US" b="1" dirty="0" smtClean="0">
                <a:solidFill>
                  <a:schemeClr val="hlink"/>
                </a:solidFill>
                <a:effectLst>
                  <a:outerShdw blurRad="38100" dist="38100" dir="2700000" algn="tl">
                    <a:srgbClr val="C0C0C0"/>
                  </a:outerShdw>
                </a:effectLst>
              </a:rPr>
            </a:br>
            <a:r>
              <a:rPr lang="en-US" b="1" dirty="0" smtClean="0">
                <a:effectLst>
                  <a:outerShdw blurRad="38100" dist="38100" dir="2700000" algn="tl">
                    <a:srgbClr val="C0C0C0"/>
                  </a:outerShdw>
                </a:effectLst>
              </a:rPr>
              <a:t> </a:t>
            </a:r>
            <a:r>
              <a:rPr lang="en-US" sz="3600" b="1" dirty="0" smtClean="0">
                <a:solidFill>
                  <a:srgbClr val="FF3300"/>
                </a:solidFill>
                <a:effectLst>
                  <a:outerShdw blurRad="38100" dist="38100" dir="2700000" algn="tl">
                    <a:srgbClr val="C0C0C0"/>
                  </a:outerShdw>
                </a:effectLst>
              </a:rPr>
              <a:t>Cooperative Learning</a:t>
            </a:r>
            <a:r>
              <a:rPr lang="en-US" sz="3600" b="1" dirty="0" smtClean="0">
                <a:effectLst>
                  <a:outerShdw blurRad="38100" dist="38100" dir="2700000" algn="tl">
                    <a:srgbClr val="C0C0C0"/>
                  </a:outerShdw>
                </a:effectLst>
              </a:rPr>
              <a:t> increases student achievement by 27%</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33797"/>
                                        </p:tgtEl>
                                        <p:attrNameLst>
                                          <p:attrName>style.visibility</p:attrName>
                                        </p:attrNameLst>
                                      </p:cBhvr>
                                      <p:to>
                                        <p:strVal val="visible"/>
                                      </p:to>
                                    </p:set>
                                    <p:anim calcmode="lin" valueType="num">
                                      <p:cBhvr>
                                        <p:cTn id="7" dur="2000" fill="hold"/>
                                        <p:tgtEl>
                                          <p:spTgt spid="33797"/>
                                        </p:tgtEl>
                                        <p:attrNameLst>
                                          <p:attrName>ppt_w</p:attrName>
                                        </p:attrNameLst>
                                      </p:cBhvr>
                                      <p:tavLst>
                                        <p:tav tm="0">
                                          <p:val>
                                            <p:fltVal val="0"/>
                                          </p:val>
                                        </p:tav>
                                        <p:tav tm="100000">
                                          <p:val>
                                            <p:strVal val="#ppt_w"/>
                                          </p:val>
                                        </p:tav>
                                      </p:tavLst>
                                    </p:anim>
                                    <p:anim calcmode="lin" valueType="num">
                                      <p:cBhvr>
                                        <p:cTn id="8" dur="2000" fill="hold"/>
                                        <p:tgtEl>
                                          <p:spTgt spid="33797"/>
                                        </p:tgtEl>
                                        <p:attrNameLst>
                                          <p:attrName>ppt_h</p:attrName>
                                        </p:attrNameLst>
                                      </p:cBhvr>
                                      <p:tavLst>
                                        <p:tav tm="0">
                                          <p:val>
                                            <p:strVal val="#ppt_h"/>
                                          </p:val>
                                        </p:tav>
                                        <p:tav tm="100000">
                                          <p:val>
                                            <p:strVal val="#ppt_h"/>
                                          </p:val>
                                        </p:tav>
                                      </p:tavLst>
                                    </p:anim>
                                  </p:childTnLst>
                                </p:cTn>
                              </p:par>
                            </p:childTnLst>
                          </p:cTn>
                        </p:par>
                        <p:par>
                          <p:cTn id="9" fill="hold">
                            <p:stCondLst>
                              <p:cond delay="2000"/>
                            </p:stCondLst>
                            <p:childTnLst>
                              <p:par>
                                <p:cTn id="10" presetID="9" presetClass="entr" presetSubtype="0" fill="hold" grpId="0" nodeType="afterEffect">
                                  <p:stCondLst>
                                    <p:cond delay="0"/>
                                  </p:stCondLst>
                                  <p:childTnLst>
                                    <p:set>
                                      <p:cBhvr>
                                        <p:cTn id="11" dur="1" fill="hold">
                                          <p:stCondLst>
                                            <p:cond delay="0"/>
                                          </p:stCondLst>
                                        </p:cTn>
                                        <p:tgtEl>
                                          <p:spTgt spid="33796">
                                            <p:txEl>
                                              <p:pRg st="1" end="1"/>
                                            </p:txEl>
                                          </p:spTgt>
                                        </p:tgtEl>
                                        <p:attrNameLst>
                                          <p:attrName>style.visibility</p:attrName>
                                        </p:attrNameLst>
                                      </p:cBhvr>
                                      <p:to>
                                        <p:strVal val="visible"/>
                                      </p:to>
                                    </p:set>
                                    <p:animEffect transition="in" filter="dissolve">
                                      <p:cBhvr>
                                        <p:cTn id="12" dur="500"/>
                                        <p:tgtEl>
                                          <p:spTgt spid="33796">
                                            <p:txEl>
                                              <p:pRg st="1" end="1"/>
                                            </p:txEl>
                                          </p:spTgt>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33796">
                                            <p:txEl>
                                              <p:pRg st="2" end="2"/>
                                            </p:txEl>
                                          </p:spTgt>
                                        </p:tgtEl>
                                        <p:attrNameLst>
                                          <p:attrName>style.visibility</p:attrName>
                                        </p:attrNameLst>
                                      </p:cBhvr>
                                      <p:to>
                                        <p:strVal val="visible"/>
                                      </p:to>
                                    </p:set>
                                    <p:animEffect transition="in" filter="dissolve">
                                      <p:cBhvr>
                                        <p:cTn id="15" dur="500"/>
                                        <p:tgtEl>
                                          <p:spTgt spid="33796">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33796">
                                            <p:txEl>
                                              <p:pRg st="3" end="3"/>
                                            </p:txEl>
                                          </p:spTgt>
                                        </p:tgtEl>
                                        <p:attrNameLst>
                                          <p:attrName>style.visibility</p:attrName>
                                        </p:attrNameLst>
                                      </p:cBhvr>
                                      <p:to>
                                        <p:strVal val="visible"/>
                                      </p:to>
                                    </p:set>
                                    <p:animEffect transition="in" filter="dissolve">
                                      <p:cBhvr>
                                        <p:cTn id="20" dur="500"/>
                                        <p:tgtEl>
                                          <p:spTgt spid="33796">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33796">
                                            <p:txEl>
                                              <p:pRg st="4" end="4"/>
                                            </p:txEl>
                                          </p:spTgt>
                                        </p:tgtEl>
                                        <p:attrNameLst>
                                          <p:attrName>style.visibility</p:attrName>
                                        </p:attrNameLst>
                                      </p:cBhvr>
                                      <p:to>
                                        <p:strVal val="visible"/>
                                      </p:to>
                                    </p:set>
                                    <p:animEffect transition="in" filter="dissolve">
                                      <p:cBhvr>
                                        <p:cTn id="25" dur="500"/>
                                        <p:tgtEl>
                                          <p:spTgt spid="33796">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grpId="0" nodeType="clickEffect">
                                  <p:stCondLst>
                                    <p:cond delay="0"/>
                                  </p:stCondLst>
                                  <p:childTnLst>
                                    <p:set>
                                      <p:cBhvr>
                                        <p:cTn id="29" dur="1" fill="hold">
                                          <p:stCondLst>
                                            <p:cond delay="0"/>
                                          </p:stCondLst>
                                        </p:cTn>
                                        <p:tgtEl>
                                          <p:spTgt spid="33796">
                                            <p:txEl>
                                              <p:pRg st="5" end="5"/>
                                            </p:txEl>
                                          </p:spTgt>
                                        </p:tgtEl>
                                        <p:attrNameLst>
                                          <p:attrName>style.visibility</p:attrName>
                                        </p:attrNameLst>
                                      </p:cBhvr>
                                      <p:to>
                                        <p:strVal val="visible"/>
                                      </p:to>
                                    </p:set>
                                    <p:animEffect transition="in" filter="dissolve">
                                      <p:cBhvr>
                                        <p:cTn id="30" dur="500"/>
                                        <p:tgtEl>
                                          <p:spTgt spid="33796">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grpId="0" nodeType="clickEffect">
                                  <p:stCondLst>
                                    <p:cond delay="0"/>
                                  </p:stCondLst>
                                  <p:childTnLst>
                                    <p:set>
                                      <p:cBhvr>
                                        <p:cTn id="34" dur="1" fill="hold">
                                          <p:stCondLst>
                                            <p:cond delay="0"/>
                                          </p:stCondLst>
                                        </p:cTn>
                                        <p:tgtEl>
                                          <p:spTgt spid="33796">
                                            <p:txEl>
                                              <p:pRg st="6" end="6"/>
                                            </p:txEl>
                                          </p:spTgt>
                                        </p:tgtEl>
                                        <p:attrNameLst>
                                          <p:attrName>style.visibility</p:attrName>
                                        </p:attrNameLst>
                                      </p:cBhvr>
                                      <p:to>
                                        <p:strVal val="visible"/>
                                      </p:to>
                                    </p:set>
                                    <p:animEffect transition="in" filter="dissolve">
                                      <p:cBhvr>
                                        <p:cTn id="35" dur="500"/>
                                        <p:tgtEl>
                                          <p:spTgt spid="3379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6" grpId="0" build="p" bldLvl="5" autoUpdateAnimBg="0"/>
      <p:bldP spid="33797" grpId="0"/>
    </p:bldLst>
  </p:timing>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Title 1"/>
          <p:cNvSpPr>
            <a:spLocks noGrp="1"/>
          </p:cNvSpPr>
          <p:nvPr>
            <p:ph type="title"/>
          </p:nvPr>
        </p:nvSpPr>
        <p:spPr/>
        <p:txBody>
          <a:bodyPr/>
          <a:lstStyle/>
          <a:p>
            <a:r>
              <a:rPr lang="en-US" smtClean="0"/>
              <a:t>Cooperative Learning</a:t>
            </a:r>
          </a:p>
        </p:txBody>
      </p:sp>
      <p:sp>
        <p:nvSpPr>
          <p:cNvPr id="202755" name="Content Placeholder 2"/>
          <p:cNvSpPr>
            <a:spLocks noGrp="1"/>
          </p:cNvSpPr>
          <p:nvPr>
            <p:ph idx="1"/>
          </p:nvPr>
        </p:nvSpPr>
        <p:spPr/>
        <p:txBody>
          <a:bodyPr/>
          <a:lstStyle/>
          <a:p>
            <a:r>
              <a:rPr lang="en-US" smtClean="0"/>
              <a:t>What structures have we already used?</a:t>
            </a:r>
          </a:p>
          <a:p>
            <a:r>
              <a:rPr lang="en-US" smtClean="0"/>
              <a:t>Find Someone Who</a:t>
            </a:r>
          </a:p>
          <a:p>
            <a:r>
              <a:rPr lang="en-US" smtClean="0"/>
              <a:t>Quiz, Quiz, Trade</a:t>
            </a:r>
          </a:p>
          <a:p>
            <a:r>
              <a:rPr lang="en-US" smtClean="0"/>
              <a:t>Find The Fiction</a:t>
            </a:r>
          </a:p>
          <a:p>
            <a:r>
              <a:rPr lang="en-US" smtClean="0"/>
              <a:t>Which of these have you found the most useful?</a:t>
            </a:r>
          </a:p>
          <a:p>
            <a:r>
              <a:rPr lang="en-US" smtClean="0"/>
              <a:t>Many, many, many others . . . </a:t>
            </a:r>
          </a:p>
          <a:p>
            <a:r>
              <a:rPr lang="en-US" smtClean="0"/>
              <a:t>Kagan Conference Plug Now</a:t>
            </a:r>
          </a:p>
        </p:txBody>
      </p:sp>
    </p:spTree>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eaLnBrk="1" hangingPunct="1">
              <a:defRPr/>
            </a:pPr>
            <a:r>
              <a:rPr lang="en-US" b="1" dirty="0" smtClean="0">
                <a:effectLst>
                  <a:outerShdw blurRad="38100" dist="38100" dir="2700000" algn="tl">
                    <a:srgbClr val="000000">
                      <a:alpha val="43137"/>
                    </a:srgbClr>
                  </a:outerShdw>
                </a:effectLst>
              </a:rPr>
              <a:t>Cooperative Learning</a:t>
            </a:r>
            <a:endParaRPr lang="en-US" b="1" dirty="0">
              <a:effectLst>
                <a:outerShdw blurRad="38100" dist="38100" dir="2700000" algn="tl">
                  <a:srgbClr val="000000">
                    <a:alpha val="43137"/>
                  </a:srgbClr>
                </a:outerShdw>
              </a:effectLst>
            </a:endParaRPr>
          </a:p>
        </p:txBody>
      </p:sp>
      <p:sp>
        <p:nvSpPr>
          <p:cNvPr id="5" name="Content Placeholder 2"/>
          <p:cNvSpPr>
            <a:spLocks noGrp="1"/>
          </p:cNvSpPr>
          <p:nvPr>
            <p:ph idx="1"/>
          </p:nvPr>
        </p:nvSpPr>
        <p:spPr/>
        <p:txBody>
          <a:bodyPr/>
          <a:lstStyle/>
          <a:p>
            <a:pPr eaLnBrk="1" hangingPunct="1">
              <a:defRPr/>
            </a:pPr>
            <a:r>
              <a:rPr lang="en-US" sz="2400" b="1" u="sng" dirty="0" smtClean="0">
                <a:effectLst>
                  <a:outerShdw blurRad="38100" dist="38100" dir="2700000" algn="tl">
                    <a:srgbClr val="000000">
                      <a:alpha val="43137"/>
                    </a:srgbClr>
                  </a:outerShdw>
                </a:effectLst>
              </a:rPr>
              <a:t>Summative Assessment</a:t>
            </a:r>
          </a:p>
          <a:p>
            <a:pPr eaLnBrk="1" hangingPunct="1">
              <a:defRPr/>
            </a:pPr>
            <a:r>
              <a:rPr lang="en-US" sz="2400" dirty="0" smtClean="0"/>
              <a:t>What percentage gain have students averaged through use of this strategy?</a:t>
            </a:r>
          </a:p>
          <a:p>
            <a:pPr eaLnBrk="1" hangingPunct="1">
              <a:defRPr/>
            </a:pPr>
            <a:r>
              <a:rPr lang="en-US" sz="2400" dirty="0" smtClean="0"/>
              <a:t>Can I give specific examples of this strategy in action?</a:t>
            </a:r>
          </a:p>
          <a:p>
            <a:pPr eaLnBrk="1" hangingPunct="1">
              <a:defRPr/>
            </a:pPr>
            <a:r>
              <a:rPr lang="en-US" sz="2400" dirty="0" smtClean="0"/>
              <a:t>How can I INTENTIONALLY use this strategy in my classroom?</a:t>
            </a:r>
          </a:p>
          <a:p>
            <a:pPr eaLnBrk="1" hangingPunct="1">
              <a:defRPr/>
            </a:pPr>
            <a:r>
              <a:rPr lang="en-US" sz="2400" dirty="0" smtClean="0"/>
              <a:t>Were any other </a:t>
            </a:r>
            <a:r>
              <a:rPr lang="en-US" sz="2400" dirty="0" err="1" smtClean="0"/>
              <a:t>Marzano</a:t>
            </a:r>
            <a:r>
              <a:rPr lang="en-US" sz="2400" dirty="0" smtClean="0"/>
              <a:t> strategies demonstrated in conjunction with this strategy? If so, which ones?</a:t>
            </a:r>
          </a:p>
          <a:p>
            <a:pPr eaLnBrk="1" hangingPunct="1">
              <a:defRPr/>
            </a:pPr>
            <a:r>
              <a:rPr lang="en-US" sz="2400" dirty="0" smtClean="0"/>
              <a:t>What are some other things I would like to know about this strategy?</a:t>
            </a:r>
          </a:p>
          <a:p>
            <a:pPr eaLnBrk="1" hangingPunct="1">
              <a:defRPr/>
            </a:pPr>
            <a:r>
              <a:rPr lang="en-US" sz="2400" dirty="0" smtClean="0"/>
              <a:t>Create a six-word essay concerning this strategy.</a:t>
            </a:r>
          </a:p>
        </p:txBody>
      </p:sp>
    </p:spTree>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show="0">
  <p:cSld>
    <p:bg>
      <p:bgPr>
        <a:solidFill>
          <a:srgbClr val="00B05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eaLnBrk="1" hangingPunct="1">
              <a:defRPr/>
            </a:pPr>
            <a:r>
              <a:rPr lang="en-US" b="1" dirty="0" smtClean="0">
                <a:effectLst>
                  <a:outerShdw blurRad="38100" dist="38100" dir="2700000" algn="tl">
                    <a:srgbClr val="000000">
                      <a:alpha val="43137"/>
                    </a:srgbClr>
                  </a:outerShdw>
                </a:effectLst>
              </a:rPr>
              <a:t>Setting Objectives and Providing Feedback</a:t>
            </a:r>
            <a:endParaRPr lang="en-US" b="1" dirty="0">
              <a:effectLst>
                <a:outerShdw blurRad="38100" dist="38100" dir="2700000" algn="tl">
                  <a:srgbClr val="000000">
                    <a:alpha val="43137"/>
                  </a:srgbClr>
                </a:outerShdw>
              </a:effectLst>
            </a:endParaRPr>
          </a:p>
        </p:txBody>
      </p:sp>
      <p:sp>
        <p:nvSpPr>
          <p:cNvPr id="5" name="Content Placeholder 2"/>
          <p:cNvSpPr>
            <a:spLocks noGrp="1"/>
          </p:cNvSpPr>
          <p:nvPr>
            <p:ph idx="1"/>
          </p:nvPr>
        </p:nvSpPr>
        <p:spPr/>
        <p:txBody>
          <a:bodyPr/>
          <a:lstStyle/>
          <a:p>
            <a:pPr eaLnBrk="1" hangingPunct="1">
              <a:defRPr/>
            </a:pPr>
            <a:r>
              <a:rPr lang="en-US" sz="2800" b="1" u="sng" dirty="0" smtClean="0">
                <a:effectLst>
                  <a:outerShdw blurRad="38100" dist="38100" dir="2700000" algn="tl">
                    <a:srgbClr val="000000">
                      <a:alpha val="43137"/>
                    </a:srgbClr>
                  </a:outerShdw>
                </a:effectLst>
              </a:rPr>
              <a:t>Initial Assessment</a:t>
            </a:r>
          </a:p>
          <a:p>
            <a:pPr eaLnBrk="1" hangingPunct="1">
              <a:defRPr/>
            </a:pPr>
            <a:r>
              <a:rPr lang="en-US" sz="2800" dirty="0" smtClean="0"/>
              <a:t>What percentage gain have students averaged through use of this strategy?</a:t>
            </a:r>
          </a:p>
          <a:p>
            <a:pPr eaLnBrk="1" hangingPunct="1">
              <a:defRPr/>
            </a:pPr>
            <a:r>
              <a:rPr lang="en-US" sz="2800" dirty="0" smtClean="0"/>
              <a:t>Can I give specific examples of this strategy in action?</a:t>
            </a:r>
          </a:p>
          <a:p>
            <a:pPr eaLnBrk="1" hangingPunct="1">
              <a:defRPr/>
            </a:pPr>
            <a:r>
              <a:rPr lang="en-US" sz="2800" dirty="0" smtClean="0"/>
              <a:t>Have I ever used this strategy in my classroom?</a:t>
            </a:r>
          </a:p>
          <a:p>
            <a:pPr eaLnBrk="1" hangingPunct="1">
              <a:defRPr/>
            </a:pPr>
            <a:r>
              <a:rPr lang="en-US" sz="2800" dirty="0" smtClean="0"/>
              <a:t>Was the use of this strategy INTENTIONAL?</a:t>
            </a:r>
          </a:p>
          <a:p>
            <a:pPr eaLnBrk="1" hangingPunct="1">
              <a:defRPr/>
            </a:pPr>
            <a:r>
              <a:rPr lang="en-US" sz="2800" dirty="0" smtClean="0"/>
              <a:t>What else do I already know about this strategy?</a:t>
            </a:r>
          </a:p>
        </p:txBody>
      </p:sp>
    </p:spTree>
  </p:cSld>
  <p:clrMapOvr>
    <a:masterClrMapping/>
  </p:clrMapOvr>
  <p:transition/>
</p:sld>
</file>

<file path=ppt/slides/slide20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3796" name="Rectangle 4"/>
          <p:cNvSpPr>
            <a:spLocks noGrp="1" noChangeArrowheads="1"/>
          </p:cNvSpPr>
          <p:nvPr>
            <p:ph type="body" idx="1"/>
            <p:custDataLst>
              <p:tags r:id="rId1"/>
            </p:custDataLst>
          </p:nvPr>
        </p:nvSpPr>
        <p:spPr>
          <a:xfrm>
            <a:off x="152400" y="2209800"/>
            <a:ext cx="8763000" cy="3352800"/>
          </a:xfrm>
        </p:spPr>
        <p:txBody>
          <a:bodyPr anchor="ctr"/>
          <a:lstStyle/>
          <a:p>
            <a:pPr marL="25400" indent="0" eaLnBrk="1" hangingPunct="1">
              <a:buFont typeface="Wingdings" pitchFamily="2" charset="2"/>
              <a:buNone/>
              <a:tabLst>
                <a:tab pos="876300" algn="l"/>
              </a:tabLst>
            </a:pPr>
            <a:endParaRPr lang="en-US" smtClean="0"/>
          </a:p>
          <a:p>
            <a:pPr marL="25400" indent="0" eaLnBrk="1" hangingPunct="1">
              <a:tabLst>
                <a:tab pos="876300" algn="l"/>
              </a:tabLst>
            </a:pPr>
            <a:r>
              <a:rPr lang="en-US" sz="2800" smtClean="0"/>
              <a:t>If students know what they are supposed to learn and why, they will likely be more successful in accomplishing what their teacher desires.</a:t>
            </a:r>
          </a:p>
          <a:p>
            <a:pPr marL="25400" indent="0" eaLnBrk="1" hangingPunct="1">
              <a:tabLst>
                <a:tab pos="876300" algn="l"/>
              </a:tabLst>
            </a:pPr>
            <a:r>
              <a:rPr lang="en-US" sz="2800" smtClean="0"/>
              <a:t>If regular feedback comes, informing students of their progress in accomplishing goals, students will use this formative assessment to become better.</a:t>
            </a:r>
          </a:p>
        </p:txBody>
      </p:sp>
      <p:sp>
        <p:nvSpPr>
          <p:cNvPr id="33797" name="Rectangle 5"/>
          <p:cNvSpPr>
            <a:spLocks noGrp="1" noChangeArrowheads="1"/>
          </p:cNvSpPr>
          <p:nvPr>
            <p:ph type="title"/>
            <p:custDataLst>
              <p:tags r:id="rId2"/>
            </p:custDataLst>
          </p:nvPr>
        </p:nvSpPr>
        <p:spPr>
          <a:xfrm>
            <a:off x="0" y="0"/>
            <a:ext cx="9067800" cy="2501900"/>
          </a:xfrm>
        </p:spPr>
        <p:txBody>
          <a:bodyPr/>
          <a:lstStyle/>
          <a:p>
            <a:pPr marL="25400" algn="ctr" eaLnBrk="1" hangingPunct="1">
              <a:tabLst>
                <a:tab pos="1270000" algn="l"/>
              </a:tabLst>
              <a:defRPr/>
            </a:pPr>
            <a:r>
              <a:rPr lang="en-US" b="1" dirty="0" smtClean="0">
                <a:solidFill>
                  <a:schemeClr val="hlink"/>
                </a:solidFill>
                <a:effectLst>
                  <a:outerShdw blurRad="38100" dist="38100" dir="2700000" algn="tl">
                    <a:srgbClr val="C0C0C0"/>
                  </a:outerShdw>
                </a:effectLst>
              </a:rPr>
              <a:t>Best Practice #7</a:t>
            </a:r>
            <a:br>
              <a:rPr lang="en-US" b="1" dirty="0" smtClean="0">
                <a:solidFill>
                  <a:schemeClr val="hlink"/>
                </a:solidFill>
                <a:effectLst>
                  <a:outerShdw blurRad="38100" dist="38100" dir="2700000" algn="tl">
                    <a:srgbClr val="C0C0C0"/>
                  </a:outerShdw>
                </a:effectLst>
              </a:rPr>
            </a:br>
            <a:r>
              <a:rPr lang="en-US" b="1" dirty="0" smtClean="0">
                <a:effectLst>
                  <a:outerShdw blurRad="38100" dist="38100" dir="2700000" algn="tl">
                    <a:srgbClr val="C0C0C0"/>
                  </a:outerShdw>
                </a:effectLst>
              </a:rPr>
              <a:t> </a:t>
            </a:r>
            <a:r>
              <a:rPr lang="en-US" sz="3600" b="1" dirty="0" smtClean="0">
                <a:solidFill>
                  <a:srgbClr val="FF3300"/>
                </a:solidFill>
                <a:effectLst>
                  <a:outerShdw blurRad="38100" dist="38100" dir="2700000" algn="tl">
                    <a:srgbClr val="C0C0C0"/>
                  </a:outerShdw>
                </a:effectLst>
              </a:rPr>
              <a:t>Setting Objectives</a:t>
            </a:r>
            <a:r>
              <a:rPr lang="en-US" sz="3600" b="1" dirty="0" smtClean="0">
                <a:effectLst>
                  <a:outerShdw blurRad="38100" dist="38100" dir="2700000" algn="tl">
                    <a:srgbClr val="C0C0C0"/>
                  </a:outerShdw>
                </a:effectLst>
              </a:rPr>
              <a:t> and </a:t>
            </a:r>
            <a:r>
              <a:rPr lang="en-US" sz="3600" b="1" dirty="0" smtClean="0">
                <a:solidFill>
                  <a:srgbClr val="FF3300"/>
                </a:solidFill>
                <a:effectLst>
                  <a:outerShdw blurRad="38100" dist="38100" dir="2700000" algn="tl">
                    <a:srgbClr val="C0C0C0"/>
                  </a:outerShdw>
                </a:effectLst>
              </a:rPr>
              <a:t>Providing Feedback</a:t>
            </a:r>
            <a:r>
              <a:rPr lang="en-US" sz="3600" b="1" dirty="0" smtClean="0">
                <a:effectLst>
                  <a:outerShdw blurRad="38100" dist="38100" dir="2700000" algn="tl">
                    <a:srgbClr val="C0C0C0"/>
                  </a:outerShdw>
                </a:effectLst>
              </a:rPr>
              <a:t> increases student achievement by 23%</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33797"/>
                                        </p:tgtEl>
                                        <p:attrNameLst>
                                          <p:attrName>style.visibility</p:attrName>
                                        </p:attrNameLst>
                                      </p:cBhvr>
                                      <p:to>
                                        <p:strVal val="visible"/>
                                      </p:to>
                                    </p:set>
                                    <p:anim calcmode="lin" valueType="num">
                                      <p:cBhvr>
                                        <p:cTn id="7" dur="2000" fill="hold"/>
                                        <p:tgtEl>
                                          <p:spTgt spid="33797"/>
                                        </p:tgtEl>
                                        <p:attrNameLst>
                                          <p:attrName>ppt_w</p:attrName>
                                        </p:attrNameLst>
                                      </p:cBhvr>
                                      <p:tavLst>
                                        <p:tav tm="0">
                                          <p:val>
                                            <p:fltVal val="0"/>
                                          </p:val>
                                        </p:tav>
                                        <p:tav tm="100000">
                                          <p:val>
                                            <p:strVal val="#ppt_w"/>
                                          </p:val>
                                        </p:tav>
                                      </p:tavLst>
                                    </p:anim>
                                    <p:anim calcmode="lin" valueType="num">
                                      <p:cBhvr>
                                        <p:cTn id="8" dur="2000" fill="hold"/>
                                        <p:tgtEl>
                                          <p:spTgt spid="33797"/>
                                        </p:tgtEl>
                                        <p:attrNameLst>
                                          <p:attrName>ppt_h</p:attrName>
                                        </p:attrNameLst>
                                      </p:cBhvr>
                                      <p:tavLst>
                                        <p:tav tm="0">
                                          <p:val>
                                            <p:strVal val="#ppt_h"/>
                                          </p:val>
                                        </p:tav>
                                        <p:tav tm="100000">
                                          <p:val>
                                            <p:strVal val="#ppt_h"/>
                                          </p:val>
                                        </p:tav>
                                      </p:tavLst>
                                    </p:anim>
                                  </p:childTnLst>
                                </p:cTn>
                              </p:par>
                            </p:childTnLst>
                          </p:cTn>
                        </p:par>
                        <p:par>
                          <p:cTn id="9" fill="hold">
                            <p:stCondLst>
                              <p:cond delay="2000"/>
                            </p:stCondLst>
                            <p:childTnLst>
                              <p:par>
                                <p:cTn id="10" presetID="9" presetClass="entr" presetSubtype="0" fill="hold" grpId="0" nodeType="afterEffect">
                                  <p:stCondLst>
                                    <p:cond delay="0"/>
                                  </p:stCondLst>
                                  <p:childTnLst>
                                    <p:set>
                                      <p:cBhvr>
                                        <p:cTn id="11" dur="1" fill="hold">
                                          <p:stCondLst>
                                            <p:cond delay="0"/>
                                          </p:stCondLst>
                                        </p:cTn>
                                        <p:tgtEl>
                                          <p:spTgt spid="33796">
                                            <p:txEl>
                                              <p:pRg st="1" end="1"/>
                                            </p:txEl>
                                          </p:spTgt>
                                        </p:tgtEl>
                                        <p:attrNameLst>
                                          <p:attrName>style.visibility</p:attrName>
                                        </p:attrNameLst>
                                      </p:cBhvr>
                                      <p:to>
                                        <p:strVal val="visible"/>
                                      </p:to>
                                    </p:set>
                                    <p:animEffect transition="in" filter="dissolve">
                                      <p:cBhvr>
                                        <p:cTn id="12" dur="500"/>
                                        <p:tgtEl>
                                          <p:spTgt spid="33796">
                                            <p:txEl>
                                              <p:pRg st="1" end="1"/>
                                            </p:txEl>
                                          </p:spTgt>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33796">
                                            <p:txEl>
                                              <p:pRg st="2" end="2"/>
                                            </p:txEl>
                                          </p:spTgt>
                                        </p:tgtEl>
                                        <p:attrNameLst>
                                          <p:attrName>style.visibility</p:attrName>
                                        </p:attrNameLst>
                                      </p:cBhvr>
                                      <p:to>
                                        <p:strVal val="visible"/>
                                      </p:to>
                                    </p:set>
                                    <p:animEffect transition="in" filter="dissolve">
                                      <p:cBhvr>
                                        <p:cTn id="15" dur="500"/>
                                        <p:tgtEl>
                                          <p:spTgt spid="3379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6" grpId="0" build="p" bldLvl="5" autoUpdateAnimBg="0"/>
      <p:bldP spid="33797" grpId="0"/>
    </p:bldLst>
  </p:timing>
</p:sld>
</file>

<file path=ppt/slides/slide20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6850" name="Title 1"/>
          <p:cNvSpPr>
            <a:spLocks noGrp="1"/>
          </p:cNvSpPr>
          <p:nvPr>
            <p:ph type="title"/>
          </p:nvPr>
        </p:nvSpPr>
        <p:spPr/>
        <p:txBody>
          <a:bodyPr/>
          <a:lstStyle/>
          <a:p>
            <a:r>
              <a:rPr lang="en-US" smtClean="0"/>
              <a:t>A Question</a:t>
            </a:r>
          </a:p>
        </p:txBody>
      </p:sp>
      <p:sp>
        <p:nvSpPr>
          <p:cNvPr id="206851" name="Content Placeholder 2"/>
          <p:cNvSpPr>
            <a:spLocks noGrp="1"/>
          </p:cNvSpPr>
          <p:nvPr>
            <p:ph idx="1"/>
          </p:nvPr>
        </p:nvSpPr>
        <p:spPr/>
        <p:txBody>
          <a:bodyPr/>
          <a:lstStyle/>
          <a:p>
            <a:r>
              <a:rPr lang="en-US" smtClean="0"/>
              <a:t>How do we let our students know what it is we want them to learn?</a:t>
            </a:r>
          </a:p>
          <a:p>
            <a:r>
              <a:rPr lang="en-US" smtClean="0"/>
              <a:t>Do we hold students accountable for these learning goals in any other way than end of unit tests?</a:t>
            </a:r>
          </a:p>
        </p:txBody>
      </p:sp>
    </p:spTree>
  </p:cSld>
  <p:clrMapOvr>
    <a:masterClrMapping/>
  </p:clrMapOvr>
  <p:transition/>
</p:sld>
</file>

<file path=ppt/slides/slide206.xml><?xml version="1.0" encoding="utf-8"?>
<p:sld xmlns:a="http://schemas.openxmlformats.org/drawingml/2006/main" xmlns:r="http://schemas.openxmlformats.org/officeDocument/2006/relationships" xmlns:p="http://schemas.openxmlformats.org/presentationml/2006/main" showMasterSp="0" show="0">
  <p:cSld>
    <p:bg>
      <p:bgPr>
        <a:solidFill>
          <a:schemeClr val="tx1"/>
        </a:solidFill>
        <a:effectLst/>
      </p:bgPr>
    </p:bg>
    <p:spTree>
      <p:nvGrpSpPr>
        <p:cNvPr id="1" name=""/>
        <p:cNvGrpSpPr/>
        <p:nvPr/>
      </p:nvGrpSpPr>
      <p:grpSpPr>
        <a:xfrm>
          <a:off x="0" y="0"/>
          <a:ext cx="0" cy="0"/>
          <a:chOff x="0" y="0"/>
          <a:chExt cx="0" cy="0"/>
        </a:xfrm>
      </p:grpSpPr>
      <p:sp>
        <p:nvSpPr>
          <p:cNvPr id="207874" name="Text Box 3"/>
          <p:cNvSpPr txBox="1">
            <a:spLocks noChangeArrowheads="1"/>
          </p:cNvSpPr>
          <p:nvPr/>
        </p:nvSpPr>
        <p:spPr bwMode="auto">
          <a:xfrm>
            <a:off x="0" y="1371600"/>
            <a:ext cx="9144000" cy="822325"/>
          </a:xfrm>
          <a:prstGeom prst="rect">
            <a:avLst/>
          </a:prstGeom>
          <a:solidFill>
            <a:schemeClr val="tx2"/>
          </a:solidFill>
          <a:ln w="9525">
            <a:noFill/>
            <a:miter lim="800000"/>
            <a:headEnd/>
            <a:tailEnd/>
          </a:ln>
        </p:spPr>
        <p:txBody>
          <a:bodyPr>
            <a:spAutoFit/>
          </a:bodyPr>
          <a:lstStyle/>
          <a:p>
            <a:pPr marL="2343150" indent="-2343150"/>
            <a:r>
              <a:rPr lang="en-US">
                <a:solidFill>
                  <a:srgbClr val="FFFF66"/>
                </a:solidFill>
              </a:rPr>
              <a:t>Commitment #1: Provide </a:t>
            </a:r>
            <a:r>
              <a:rPr lang="en-US" u="sng">
                <a:solidFill>
                  <a:srgbClr val="FFFF66"/>
                </a:solidFill>
              </a:rPr>
              <a:t>Feedback</a:t>
            </a:r>
            <a:r>
              <a:rPr lang="en-US">
                <a:solidFill>
                  <a:srgbClr val="FFFF66"/>
                </a:solidFill>
              </a:rPr>
              <a:t> Through Classroom Formative Assessment and Grading</a:t>
            </a:r>
            <a:endParaRPr lang="en-US"/>
          </a:p>
        </p:txBody>
      </p:sp>
      <p:sp>
        <p:nvSpPr>
          <p:cNvPr id="207875" name="Text Box 4"/>
          <p:cNvSpPr txBox="1">
            <a:spLocks noChangeArrowheads="1"/>
          </p:cNvSpPr>
          <p:nvPr/>
        </p:nvSpPr>
        <p:spPr bwMode="auto">
          <a:xfrm>
            <a:off x="0" y="3429000"/>
            <a:ext cx="9144000" cy="1370013"/>
          </a:xfrm>
          <a:prstGeom prst="rect">
            <a:avLst/>
          </a:prstGeom>
          <a:solidFill>
            <a:schemeClr val="tx2"/>
          </a:solidFill>
          <a:ln w="9525">
            <a:noFill/>
            <a:miter lim="800000"/>
            <a:headEnd/>
            <a:tailEnd/>
          </a:ln>
        </p:spPr>
        <p:txBody>
          <a:bodyPr>
            <a:spAutoFit/>
          </a:bodyPr>
          <a:lstStyle/>
          <a:p>
            <a:pPr marL="2343150" indent="-2343150">
              <a:tabLst>
                <a:tab pos="1771650" algn="l"/>
                <a:tab pos="2060575" algn="l"/>
                <a:tab pos="2176463" algn="l"/>
              </a:tabLst>
            </a:pPr>
            <a:r>
              <a:rPr lang="en-US">
                <a:solidFill>
                  <a:srgbClr val="FFFF66"/>
                </a:solidFill>
              </a:rPr>
              <a:t>Commitment #2: Foster and Support </a:t>
            </a:r>
            <a:r>
              <a:rPr lang="en-US" u="sng">
                <a:solidFill>
                  <a:srgbClr val="FFFF66"/>
                </a:solidFill>
              </a:rPr>
              <a:t>Effective Teaching</a:t>
            </a:r>
            <a:r>
              <a:rPr lang="en-US">
                <a:solidFill>
                  <a:srgbClr val="FFFF66"/>
                </a:solidFill>
              </a:rPr>
              <a:t> in Every Classroom</a:t>
            </a:r>
          </a:p>
          <a:p>
            <a:pPr marL="2343150" indent="-2343150">
              <a:tabLst>
                <a:tab pos="1771650" algn="l"/>
                <a:tab pos="2060575" algn="l"/>
                <a:tab pos="2176463" algn="l"/>
              </a:tabLst>
            </a:pPr>
            <a:endParaRPr lang="en-US">
              <a:solidFill>
                <a:srgbClr val="FFFF66"/>
              </a:solidFill>
            </a:endParaRPr>
          </a:p>
        </p:txBody>
      </p:sp>
      <p:pic>
        <p:nvPicPr>
          <p:cNvPr id="207876" name="Picture 6"/>
          <p:cNvPicPr>
            <a:picLocks noChangeAspect="1" noChangeArrowheads="1"/>
          </p:cNvPicPr>
          <p:nvPr/>
        </p:nvPicPr>
        <p:blipFill>
          <a:blip r:embed="rId2"/>
          <a:srcRect/>
          <a:stretch>
            <a:fillRect/>
          </a:stretch>
        </p:blipFill>
        <p:spPr bwMode="auto">
          <a:xfrm>
            <a:off x="0" y="2170113"/>
            <a:ext cx="1066800" cy="877887"/>
          </a:xfrm>
          <a:prstGeom prst="rect">
            <a:avLst/>
          </a:prstGeom>
          <a:solidFill>
            <a:schemeClr val="folHlink"/>
          </a:solidFill>
          <a:ln w="9525">
            <a:noFill/>
            <a:miter lim="800000"/>
            <a:headEnd/>
            <a:tailEnd/>
          </a:ln>
        </p:spPr>
      </p:pic>
      <p:sp>
        <p:nvSpPr>
          <p:cNvPr id="207877" name="Text Box 17"/>
          <p:cNvSpPr txBox="1">
            <a:spLocks noChangeArrowheads="1"/>
          </p:cNvSpPr>
          <p:nvPr/>
        </p:nvSpPr>
        <p:spPr bwMode="auto">
          <a:xfrm>
            <a:off x="0" y="87313"/>
            <a:ext cx="9144000" cy="390525"/>
          </a:xfrm>
          <a:prstGeom prst="rect">
            <a:avLst/>
          </a:prstGeom>
          <a:noFill/>
          <a:ln w="9525">
            <a:noFill/>
            <a:miter lim="800000"/>
            <a:headEnd/>
            <a:tailEnd/>
          </a:ln>
        </p:spPr>
        <p:txBody>
          <a:bodyPr>
            <a:spAutoFit/>
          </a:bodyPr>
          <a:lstStyle/>
          <a:p>
            <a:pPr algn="ctr">
              <a:lnSpc>
                <a:spcPct val="70000"/>
              </a:lnSpc>
            </a:pPr>
            <a:r>
              <a:rPr lang="en-US" sz="2800" i="1">
                <a:solidFill>
                  <a:schemeClr val="bg1"/>
                </a:solidFill>
                <a:cs typeface="Times New Roman" pitchFamily="18" charset="0"/>
              </a:rPr>
              <a:t>Three Commitments to Students</a:t>
            </a:r>
            <a:endParaRPr lang="en-US" sz="2800">
              <a:solidFill>
                <a:schemeClr val="bg1"/>
              </a:solidFill>
              <a:cs typeface="Times New Roman" pitchFamily="18" charset="0"/>
            </a:endParaRPr>
          </a:p>
        </p:txBody>
      </p:sp>
      <p:sp>
        <p:nvSpPr>
          <p:cNvPr id="18" name="Text Box 3"/>
          <p:cNvSpPr txBox="1">
            <a:spLocks noChangeArrowheads="1"/>
          </p:cNvSpPr>
          <p:nvPr/>
        </p:nvSpPr>
        <p:spPr bwMode="auto">
          <a:xfrm>
            <a:off x="0" y="1103313"/>
            <a:ext cx="9144000" cy="3508375"/>
          </a:xfrm>
          <a:prstGeom prst="rect">
            <a:avLst/>
          </a:prstGeom>
          <a:solidFill>
            <a:schemeClr val="tx2"/>
          </a:solidFill>
          <a:ln w="9525">
            <a:noFill/>
            <a:miter lim="800000"/>
            <a:headEnd/>
            <a:tailEnd/>
          </a:ln>
        </p:spPr>
        <p:txBody>
          <a:bodyPr>
            <a:spAutoFit/>
          </a:bodyPr>
          <a:lstStyle/>
          <a:p>
            <a:pPr marL="2343150" indent="-2343150">
              <a:defRPr/>
            </a:pPr>
            <a:endParaRPr lang="en-US" dirty="0">
              <a:solidFill>
                <a:srgbClr val="FFFF66"/>
              </a:solidFill>
              <a:latin typeface="Arial" charset="0"/>
              <a:cs typeface="Arial" charset="0"/>
            </a:endParaRPr>
          </a:p>
          <a:p>
            <a:pPr marL="2343150" indent="-2343150">
              <a:defRPr/>
            </a:pPr>
            <a:endParaRPr lang="en-US" dirty="0">
              <a:solidFill>
                <a:srgbClr val="FFFF66"/>
              </a:solidFill>
              <a:latin typeface="Arial" charset="0"/>
              <a:cs typeface="Arial" charset="0"/>
            </a:endParaRPr>
          </a:p>
          <a:p>
            <a:pPr marL="2343150" indent="-2343150">
              <a:defRPr/>
            </a:pPr>
            <a:endParaRPr lang="en-US" dirty="0">
              <a:solidFill>
                <a:srgbClr val="FFFF66"/>
              </a:solidFill>
              <a:latin typeface="Arial" charset="0"/>
              <a:cs typeface="Arial" charset="0"/>
            </a:endParaRPr>
          </a:p>
          <a:p>
            <a:pPr marL="2343150" indent="-2343150" algn="ctr">
              <a:defRPr/>
            </a:pPr>
            <a:r>
              <a:rPr lang="en-US" sz="3200" dirty="0">
                <a:solidFill>
                  <a:srgbClr val="FFFF99"/>
                </a:solidFill>
                <a:latin typeface="Arial" charset="0"/>
                <a:cs typeface="Arial" charset="0"/>
              </a:rPr>
              <a:t>Commitment: </a:t>
            </a:r>
          </a:p>
          <a:p>
            <a:pPr algn="ctr">
              <a:defRPr/>
            </a:pPr>
            <a:r>
              <a:rPr lang="en-US" sz="3200" dirty="0">
                <a:solidFill>
                  <a:srgbClr val="FFFF99"/>
                </a:solidFill>
                <a:latin typeface="Arial" charset="0"/>
                <a:cs typeface="Arial" charset="0"/>
              </a:rPr>
              <a:t>Provide </a:t>
            </a:r>
            <a:r>
              <a:rPr lang="en-US" sz="3200" u="sng" dirty="0">
                <a:solidFill>
                  <a:srgbClr val="FFFF99"/>
                </a:solidFill>
                <a:latin typeface="Arial" charset="0"/>
                <a:cs typeface="Arial" charset="0"/>
              </a:rPr>
              <a:t>Feedback</a:t>
            </a:r>
            <a:r>
              <a:rPr lang="en-US" sz="3200" dirty="0">
                <a:solidFill>
                  <a:srgbClr val="FFFF99"/>
                </a:solidFill>
                <a:latin typeface="Arial" charset="0"/>
                <a:cs typeface="Arial" charset="0"/>
              </a:rPr>
              <a:t> Through Classroom Formative Assessment and Grading</a:t>
            </a:r>
          </a:p>
          <a:p>
            <a:pPr marL="2343150" indent="-2343150">
              <a:defRPr/>
            </a:pPr>
            <a:endParaRPr lang="en-US" dirty="0">
              <a:solidFill>
                <a:srgbClr val="FFFF66"/>
              </a:solidFill>
              <a:latin typeface="Arial" charset="0"/>
              <a:cs typeface="Arial" charset="0"/>
            </a:endParaRPr>
          </a:p>
          <a:p>
            <a:pPr marL="2343150" indent="-2343150">
              <a:defRPr/>
            </a:pPr>
            <a:endParaRPr lang="en-US" dirty="0">
              <a:solidFill>
                <a:srgbClr val="FFFF66"/>
              </a:solidFill>
              <a:latin typeface="Arial" charset="0"/>
              <a:cs typeface="Arial" charset="0"/>
            </a:endParaRPr>
          </a:p>
          <a:p>
            <a:pPr marL="2343150" indent="-2343150">
              <a:defRPr/>
            </a:pPr>
            <a:endParaRPr lang="en-US" dirty="0">
              <a:solidFill>
                <a:srgbClr val="FFFF66"/>
              </a:solidFill>
              <a:latin typeface="Arial" charset="0"/>
              <a:cs typeface="Arial" charset="0"/>
            </a:endParaRPr>
          </a:p>
          <a:p>
            <a:pPr marL="2343150" indent="-2343150">
              <a:defRPr/>
            </a:pPr>
            <a:endParaRPr lang="en-US" dirty="0">
              <a:latin typeface="Arial" charset="0"/>
              <a:cs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20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08898" name="Picture 8" descr="Slide2.GIF"/>
          <p:cNvPicPr>
            <a:picLocks noChangeAspect="1"/>
          </p:cNvPicPr>
          <p:nvPr/>
        </p:nvPicPr>
        <p:blipFill>
          <a:blip r:embed="rId2"/>
          <a:srcRect/>
          <a:stretch>
            <a:fillRect/>
          </a:stretch>
        </p:blipFill>
        <p:spPr bwMode="auto">
          <a:xfrm>
            <a:off x="3200400" y="0"/>
            <a:ext cx="5143500" cy="6858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0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4994" name="Footer Placeholder 2"/>
          <p:cNvSpPr>
            <a:spLocks noGrp="1"/>
          </p:cNvSpPr>
          <p:nvPr>
            <p:ph type="ftr" sz="quarter" idx="11"/>
          </p:nvPr>
        </p:nvSpPr>
        <p:spPr/>
        <p:txBody>
          <a:bodyPr/>
          <a:lstStyle/>
          <a:p>
            <a:pPr>
              <a:defRPr/>
            </a:pPr>
            <a:r>
              <a:rPr lang="en-US" smtClean="0"/>
              <a:t>©Marzano&amp;Associates</a:t>
            </a:r>
          </a:p>
        </p:txBody>
      </p:sp>
      <p:pic>
        <p:nvPicPr>
          <p:cNvPr id="209923" name="Picture 2" descr="119CB9F9"/>
          <p:cNvPicPr>
            <a:picLocks noChangeAspect="1" noChangeArrowheads="1"/>
          </p:cNvPicPr>
          <p:nvPr/>
        </p:nvPicPr>
        <p:blipFill>
          <a:blip r:embed="rId2"/>
          <a:srcRect/>
          <a:stretch>
            <a:fillRect/>
          </a:stretch>
        </p:blipFill>
        <p:spPr bwMode="auto">
          <a:xfrm>
            <a:off x="1752600" y="0"/>
            <a:ext cx="5259388" cy="6858000"/>
          </a:xfrm>
          <a:prstGeom prst="rect">
            <a:avLst/>
          </a:prstGeom>
          <a:noFill/>
          <a:ln w="9525">
            <a:noFill/>
            <a:miter lim="800000"/>
            <a:headEnd/>
            <a:tailEnd/>
          </a:ln>
        </p:spPr>
      </p:pic>
      <p:sp>
        <p:nvSpPr>
          <p:cNvPr id="209924" name="Right Arrow 3"/>
          <p:cNvSpPr>
            <a:spLocks noChangeArrowheads="1"/>
          </p:cNvSpPr>
          <p:nvPr/>
        </p:nvSpPr>
        <p:spPr bwMode="auto">
          <a:xfrm>
            <a:off x="1066800" y="1219200"/>
            <a:ext cx="977900" cy="484188"/>
          </a:xfrm>
          <a:prstGeom prst="rightArrow">
            <a:avLst>
              <a:gd name="adj1" fmla="val 50000"/>
              <a:gd name="adj2" fmla="val 50024"/>
            </a:avLst>
          </a:prstGeom>
          <a:solidFill>
            <a:srgbClr val="FF0000"/>
          </a:solidFill>
          <a:ln w="9525" algn="ctr">
            <a:solidFill>
              <a:schemeClr val="tx1"/>
            </a:solidFill>
            <a:round/>
            <a:headEnd/>
            <a:tailEnd/>
          </a:ln>
        </p:spPr>
        <p:txBody>
          <a:bodyPr/>
          <a:lstStyle/>
          <a:p>
            <a:endParaRPr lang="en-US" i="1"/>
          </a:p>
        </p:txBody>
      </p:sp>
    </p:spTree>
  </p:cSld>
  <p:clrMapOvr>
    <a:masterClrMapping/>
  </p:clrMapOvr>
  <p:transition/>
  <p:timing>
    <p:tnLst>
      <p:par>
        <p:cTn id="1" dur="indefinite" restart="never" nodeType="tmRoot"/>
      </p:par>
    </p:tnLst>
  </p:timing>
</p:sld>
</file>

<file path=ppt/slides/slide20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6018" name="Footer Placeholder 2"/>
          <p:cNvSpPr>
            <a:spLocks noGrp="1"/>
          </p:cNvSpPr>
          <p:nvPr>
            <p:ph type="ftr" sz="quarter" idx="11"/>
          </p:nvPr>
        </p:nvSpPr>
        <p:spPr/>
        <p:txBody>
          <a:bodyPr/>
          <a:lstStyle/>
          <a:p>
            <a:pPr>
              <a:defRPr/>
            </a:pPr>
            <a:r>
              <a:rPr lang="en-US" smtClean="0"/>
              <a:t>©Marzano&amp;Associates</a:t>
            </a:r>
          </a:p>
        </p:txBody>
      </p:sp>
      <p:pic>
        <p:nvPicPr>
          <p:cNvPr id="210947" name="Picture 2" descr="DDA76F"/>
          <p:cNvPicPr>
            <a:picLocks noChangeAspect="1" noChangeArrowheads="1"/>
          </p:cNvPicPr>
          <p:nvPr/>
        </p:nvPicPr>
        <p:blipFill>
          <a:blip r:embed="rId2"/>
          <a:srcRect/>
          <a:stretch>
            <a:fillRect/>
          </a:stretch>
        </p:blipFill>
        <p:spPr bwMode="auto">
          <a:xfrm>
            <a:off x="1719263" y="0"/>
            <a:ext cx="5138737" cy="6858000"/>
          </a:xfrm>
          <a:prstGeom prst="rect">
            <a:avLst/>
          </a:prstGeom>
          <a:noFill/>
          <a:ln w="9525">
            <a:noFill/>
            <a:miter lim="800000"/>
            <a:headEnd/>
            <a:tailEnd/>
          </a:ln>
        </p:spPr>
      </p:pic>
      <p:sp>
        <p:nvSpPr>
          <p:cNvPr id="210948" name="Right Arrow 3"/>
          <p:cNvSpPr>
            <a:spLocks noChangeArrowheads="1"/>
          </p:cNvSpPr>
          <p:nvPr/>
        </p:nvSpPr>
        <p:spPr bwMode="auto">
          <a:xfrm>
            <a:off x="1066800" y="1219200"/>
            <a:ext cx="977900" cy="484188"/>
          </a:xfrm>
          <a:prstGeom prst="rightArrow">
            <a:avLst>
              <a:gd name="adj1" fmla="val 50000"/>
              <a:gd name="adj2" fmla="val 50024"/>
            </a:avLst>
          </a:prstGeom>
          <a:solidFill>
            <a:srgbClr val="FF0000"/>
          </a:solidFill>
          <a:ln w="9525" algn="ctr">
            <a:solidFill>
              <a:schemeClr val="tx1"/>
            </a:solidFill>
            <a:round/>
            <a:headEnd/>
            <a:tailEnd/>
          </a:ln>
        </p:spPr>
        <p:txBody>
          <a:bodyPr/>
          <a:lstStyle/>
          <a:p>
            <a:endParaRPr lang="en-US" i="1"/>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4" name="Text Box 4"/>
          <p:cNvSpPr txBox="1">
            <a:spLocks noChangeArrowheads="1"/>
          </p:cNvSpPr>
          <p:nvPr>
            <p:custDataLst>
              <p:tags r:id="rId1"/>
            </p:custDataLst>
          </p:nvPr>
        </p:nvSpPr>
        <p:spPr bwMode="auto">
          <a:xfrm>
            <a:off x="914400" y="685800"/>
            <a:ext cx="7315200" cy="4832350"/>
          </a:xfrm>
          <a:prstGeom prst="rect">
            <a:avLst/>
          </a:prstGeom>
          <a:noFill/>
          <a:ln w="12700" cap="sq">
            <a:noFill/>
            <a:miter lim="800000"/>
            <a:headEnd type="none" w="sm" len="sm"/>
            <a:tailEnd type="none" w="sm" len="sm"/>
          </a:ln>
          <a:effectLst/>
        </p:spPr>
        <p:txBody>
          <a:bodyPr>
            <a:spAutoFit/>
          </a:bodyPr>
          <a:lstStyle/>
          <a:p>
            <a:pPr fontAlgn="auto">
              <a:spcBef>
                <a:spcPct val="50000"/>
              </a:spcBef>
              <a:spcAft>
                <a:spcPts val="0"/>
              </a:spcAft>
              <a:defRPr/>
            </a:pPr>
            <a:r>
              <a:rPr lang="en-US" sz="2800" b="1" dirty="0">
                <a:solidFill>
                  <a:schemeClr val="bg1"/>
                </a:solidFill>
                <a:effectLst>
                  <a:outerShdw blurRad="38100" dist="38100" dir="2700000" algn="tl">
                    <a:srgbClr val="808080"/>
                  </a:outerShdw>
                </a:effectLst>
                <a:latin typeface="+mn-lt"/>
                <a:cs typeface="+mn-cs"/>
              </a:rPr>
              <a:t>As a giver, how did you get your receiver to figure out the terms?</a:t>
            </a:r>
          </a:p>
          <a:p>
            <a:pPr fontAlgn="auto">
              <a:spcBef>
                <a:spcPct val="50000"/>
              </a:spcBef>
              <a:spcAft>
                <a:spcPts val="0"/>
              </a:spcAft>
              <a:defRPr/>
            </a:pPr>
            <a:endParaRPr lang="en-US" sz="2800" b="1" dirty="0">
              <a:solidFill>
                <a:schemeClr val="bg1"/>
              </a:solidFill>
              <a:effectLst>
                <a:outerShdw blurRad="38100" dist="38100" dir="2700000" algn="tl">
                  <a:srgbClr val="808080"/>
                </a:outerShdw>
              </a:effectLst>
              <a:latin typeface="+mn-lt"/>
              <a:cs typeface="+mn-cs"/>
            </a:endParaRPr>
          </a:p>
          <a:p>
            <a:pPr fontAlgn="auto">
              <a:spcBef>
                <a:spcPct val="50000"/>
              </a:spcBef>
              <a:spcAft>
                <a:spcPts val="0"/>
              </a:spcAft>
              <a:defRPr/>
            </a:pPr>
            <a:r>
              <a:rPr lang="en-US" sz="2800" b="1" dirty="0">
                <a:solidFill>
                  <a:schemeClr val="bg1"/>
                </a:solidFill>
                <a:effectLst>
                  <a:outerShdw blurRad="38100" dist="38100" dir="2700000" algn="tl">
                    <a:srgbClr val="808080"/>
                  </a:outerShdw>
                </a:effectLst>
                <a:latin typeface="+mn-lt"/>
                <a:cs typeface="+mn-cs"/>
              </a:rPr>
              <a:t>As a receiver, what mental process did you follow in order to figure out each term correctly?</a:t>
            </a:r>
          </a:p>
          <a:p>
            <a:pPr fontAlgn="auto">
              <a:spcBef>
                <a:spcPct val="50000"/>
              </a:spcBef>
              <a:spcAft>
                <a:spcPts val="0"/>
              </a:spcAft>
              <a:defRPr/>
            </a:pPr>
            <a:endParaRPr lang="en-US" sz="2800" b="1" dirty="0">
              <a:solidFill>
                <a:schemeClr val="bg1"/>
              </a:solidFill>
              <a:effectLst>
                <a:outerShdw blurRad="38100" dist="38100" dir="2700000" algn="tl">
                  <a:srgbClr val="808080"/>
                </a:outerShdw>
              </a:effectLst>
              <a:latin typeface="+mn-lt"/>
              <a:cs typeface="+mn-cs"/>
            </a:endParaRPr>
          </a:p>
          <a:p>
            <a:pPr fontAlgn="auto">
              <a:spcBef>
                <a:spcPct val="50000"/>
              </a:spcBef>
              <a:spcAft>
                <a:spcPts val="0"/>
              </a:spcAft>
              <a:defRPr/>
            </a:pPr>
            <a:r>
              <a:rPr lang="en-US" sz="2800" b="1" dirty="0">
                <a:solidFill>
                  <a:schemeClr val="bg1"/>
                </a:solidFill>
                <a:effectLst>
                  <a:outerShdw blurRad="38100" dist="38100" dir="2700000" algn="tl">
                    <a:srgbClr val="808080"/>
                  </a:outerShdw>
                </a:effectLst>
                <a:latin typeface="+mn-lt"/>
                <a:cs typeface="+mn-cs"/>
              </a:rPr>
              <a:t>Using info in your packet, what </a:t>
            </a:r>
            <a:r>
              <a:rPr lang="en-US" sz="2800" b="1" dirty="0" err="1">
                <a:solidFill>
                  <a:schemeClr val="bg1"/>
                </a:solidFill>
                <a:effectLst>
                  <a:outerShdw blurRad="38100" dist="38100" dir="2700000" algn="tl">
                    <a:srgbClr val="808080"/>
                  </a:outerShdw>
                </a:effectLst>
                <a:latin typeface="+mn-lt"/>
                <a:cs typeface="+mn-cs"/>
              </a:rPr>
              <a:t>Marzano</a:t>
            </a:r>
            <a:r>
              <a:rPr lang="en-US" sz="2800" b="1" dirty="0">
                <a:solidFill>
                  <a:schemeClr val="bg1"/>
                </a:solidFill>
                <a:effectLst>
                  <a:outerShdw blurRad="38100" dist="38100" dir="2700000" algn="tl">
                    <a:srgbClr val="808080"/>
                  </a:outerShdw>
                </a:effectLst>
                <a:latin typeface="+mn-lt"/>
                <a:cs typeface="+mn-cs"/>
              </a:rPr>
              <a:t> strategy did we just use?</a:t>
            </a:r>
          </a:p>
        </p:txBody>
      </p:sp>
      <p:sp>
        <p:nvSpPr>
          <p:cNvPr id="5" name="Text Box 5"/>
          <p:cNvSpPr txBox="1">
            <a:spLocks noChangeArrowheads="1"/>
          </p:cNvSpPr>
          <p:nvPr>
            <p:custDataLst>
              <p:tags r:id="rId2"/>
            </p:custDataLst>
          </p:nvPr>
        </p:nvSpPr>
        <p:spPr bwMode="auto">
          <a:xfrm>
            <a:off x="1524000" y="5715000"/>
            <a:ext cx="6096000" cy="366713"/>
          </a:xfrm>
          <a:prstGeom prst="rect">
            <a:avLst/>
          </a:prstGeom>
          <a:noFill/>
          <a:ln w="12700" cap="sq">
            <a:noFill/>
            <a:miter lim="800000"/>
            <a:headEnd type="none" w="sm" len="sm"/>
            <a:tailEnd type="none" w="sm" len="sm"/>
          </a:ln>
          <a:effectLst/>
        </p:spPr>
        <p:txBody>
          <a:bodyPr>
            <a:spAutoFit/>
          </a:bodyPr>
          <a:lstStyle/>
          <a:p>
            <a:pPr algn="ctr" fontAlgn="auto">
              <a:spcBef>
                <a:spcPct val="50000"/>
              </a:spcBef>
              <a:spcAft>
                <a:spcPts val="0"/>
              </a:spcAft>
              <a:defRPr/>
            </a:pPr>
            <a:r>
              <a:rPr lang="en-US" b="1" dirty="0">
                <a:solidFill>
                  <a:schemeClr val="bg1"/>
                </a:solidFill>
                <a:effectLst>
                  <a:outerShdw blurRad="38100" dist="38100" dir="2700000" algn="tl">
                    <a:srgbClr val="808080"/>
                  </a:outerShdw>
                </a:effectLst>
                <a:latin typeface="+mn-lt"/>
                <a:cs typeface="+mn-cs"/>
              </a:rPr>
              <a:t>We’ll come back to this in a few minutes . .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1000"/>
                                        <p:tgtEl>
                                          <p:spTgt spid="5">
                                            <p:txEl>
                                              <p:pRg st="0" end="0"/>
                                            </p:txEl>
                                          </p:spTgt>
                                        </p:tgtEl>
                                      </p:cBhvr>
                                    </p:animEffect>
                                    <p:anim calcmode="lin" valueType="num">
                                      <p:cBhvr>
                                        <p:cTn id="13"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7042" name="Footer Placeholder 2"/>
          <p:cNvSpPr>
            <a:spLocks noGrp="1"/>
          </p:cNvSpPr>
          <p:nvPr>
            <p:ph type="ftr" sz="quarter" idx="11"/>
          </p:nvPr>
        </p:nvSpPr>
        <p:spPr/>
        <p:txBody>
          <a:bodyPr/>
          <a:lstStyle/>
          <a:p>
            <a:pPr>
              <a:defRPr/>
            </a:pPr>
            <a:r>
              <a:rPr lang="en-US" smtClean="0"/>
              <a:t>©Marzano&amp;Associates</a:t>
            </a:r>
          </a:p>
        </p:txBody>
      </p:sp>
      <p:pic>
        <p:nvPicPr>
          <p:cNvPr id="211971" name="Picture 2" descr="DE9A271"/>
          <p:cNvPicPr>
            <a:picLocks noChangeAspect="1" noChangeArrowheads="1"/>
          </p:cNvPicPr>
          <p:nvPr/>
        </p:nvPicPr>
        <p:blipFill>
          <a:blip r:embed="rId2"/>
          <a:srcRect/>
          <a:stretch>
            <a:fillRect/>
          </a:stretch>
        </p:blipFill>
        <p:spPr bwMode="auto">
          <a:xfrm>
            <a:off x="1684338" y="0"/>
            <a:ext cx="5106987" cy="6858000"/>
          </a:xfrm>
          <a:prstGeom prst="rect">
            <a:avLst/>
          </a:prstGeom>
          <a:noFill/>
          <a:ln w="9525">
            <a:noFill/>
            <a:miter lim="800000"/>
            <a:headEnd/>
            <a:tailEnd/>
          </a:ln>
        </p:spPr>
      </p:pic>
      <p:sp>
        <p:nvSpPr>
          <p:cNvPr id="211972" name="Right Arrow 3"/>
          <p:cNvSpPr>
            <a:spLocks noChangeArrowheads="1"/>
          </p:cNvSpPr>
          <p:nvPr/>
        </p:nvSpPr>
        <p:spPr bwMode="auto">
          <a:xfrm>
            <a:off x="990600" y="838200"/>
            <a:ext cx="977900" cy="484188"/>
          </a:xfrm>
          <a:prstGeom prst="rightArrow">
            <a:avLst>
              <a:gd name="adj1" fmla="val 50000"/>
              <a:gd name="adj2" fmla="val 50024"/>
            </a:avLst>
          </a:prstGeom>
          <a:solidFill>
            <a:srgbClr val="FF0000"/>
          </a:solidFill>
          <a:ln w="9525" algn="ctr">
            <a:solidFill>
              <a:schemeClr val="tx1"/>
            </a:solidFill>
            <a:round/>
            <a:headEnd/>
            <a:tailEnd/>
          </a:ln>
        </p:spPr>
        <p:txBody>
          <a:bodyPr/>
          <a:lstStyle/>
          <a:p>
            <a:endParaRPr lang="en-US" i="1"/>
          </a:p>
        </p:txBody>
      </p:sp>
      <p:sp>
        <p:nvSpPr>
          <p:cNvPr id="211973" name="Right Arrow 4"/>
          <p:cNvSpPr>
            <a:spLocks noChangeArrowheads="1"/>
          </p:cNvSpPr>
          <p:nvPr/>
        </p:nvSpPr>
        <p:spPr bwMode="auto">
          <a:xfrm>
            <a:off x="990600" y="4267200"/>
            <a:ext cx="977900" cy="484188"/>
          </a:xfrm>
          <a:prstGeom prst="rightArrow">
            <a:avLst>
              <a:gd name="adj1" fmla="val 50000"/>
              <a:gd name="adj2" fmla="val 50024"/>
            </a:avLst>
          </a:prstGeom>
          <a:solidFill>
            <a:srgbClr val="FF0000"/>
          </a:solidFill>
          <a:ln w="9525" algn="ctr">
            <a:solidFill>
              <a:schemeClr val="tx1"/>
            </a:solidFill>
            <a:round/>
            <a:headEnd/>
            <a:tailEnd/>
          </a:ln>
        </p:spPr>
        <p:txBody>
          <a:bodyPr/>
          <a:lstStyle/>
          <a:p>
            <a:endParaRPr lang="en-US" i="1"/>
          </a:p>
        </p:txBody>
      </p:sp>
    </p:spTree>
  </p:cSld>
  <p:clrMapOvr>
    <a:masterClrMapping/>
  </p:clrMapOvr>
  <p:transition/>
  <p:timing>
    <p:tnLst>
      <p:par>
        <p:cTn id="1" dur="indefinite" restart="never" nodeType="tmRoot"/>
      </p:par>
    </p:tnLst>
  </p:timing>
</p:sld>
</file>

<file path=ppt/slides/slide2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8066" name="Footer Placeholder 2"/>
          <p:cNvSpPr>
            <a:spLocks noGrp="1"/>
          </p:cNvSpPr>
          <p:nvPr>
            <p:ph type="ftr" sz="quarter" idx="11"/>
          </p:nvPr>
        </p:nvSpPr>
        <p:spPr/>
        <p:txBody>
          <a:bodyPr/>
          <a:lstStyle/>
          <a:p>
            <a:pPr>
              <a:defRPr/>
            </a:pPr>
            <a:r>
              <a:rPr lang="en-US" smtClean="0"/>
              <a:t>©Marzano&amp;Associates</a:t>
            </a:r>
          </a:p>
        </p:txBody>
      </p:sp>
      <p:pic>
        <p:nvPicPr>
          <p:cNvPr id="212995" name="Picture 2" descr="D3E0D255"/>
          <p:cNvPicPr>
            <a:picLocks noChangeAspect="1" noChangeArrowheads="1"/>
          </p:cNvPicPr>
          <p:nvPr/>
        </p:nvPicPr>
        <p:blipFill>
          <a:blip r:embed="rId2"/>
          <a:srcRect/>
          <a:stretch>
            <a:fillRect/>
          </a:stretch>
        </p:blipFill>
        <p:spPr bwMode="auto">
          <a:xfrm>
            <a:off x="2062163" y="0"/>
            <a:ext cx="5302250" cy="6858000"/>
          </a:xfrm>
          <a:prstGeom prst="rect">
            <a:avLst/>
          </a:prstGeom>
          <a:noFill/>
          <a:ln w="9525">
            <a:noFill/>
            <a:miter lim="800000"/>
            <a:headEnd/>
            <a:tailEnd/>
          </a:ln>
        </p:spPr>
      </p:pic>
      <p:sp>
        <p:nvSpPr>
          <p:cNvPr id="212996" name="Right Arrow 3"/>
          <p:cNvSpPr>
            <a:spLocks noChangeArrowheads="1"/>
          </p:cNvSpPr>
          <p:nvPr/>
        </p:nvSpPr>
        <p:spPr bwMode="auto">
          <a:xfrm>
            <a:off x="1600200" y="990600"/>
            <a:ext cx="977900" cy="484188"/>
          </a:xfrm>
          <a:prstGeom prst="rightArrow">
            <a:avLst>
              <a:gd name="adj1" fmla="val 50000"/>
              <a:gd name="adj2" fmla="val 50024"/>
            </a:avLst>
          </a:prstGeom>
          <a:solidFill>
            <a:srgbClr val="FF0000"/>
          </a:solidFill>
          <a:ln w="9525" algn="ctr">
            <a:solidFill>
              <a:schemeClr val="tx1"/>
            </a:solidFill>
            <a:round/>
            <a:headEnd/>
            <a:tailEnd/>
          </a:ln>
        </p:spPr>
        <p:txBody>
          <a:bodyPr/>
          <a:lstStyle/>
          <a:p>
            <a:endParaRPr lang="en-US" i="1"/>
          </a:p>
        </p:txBody>
      </p:sp>
      <p:sp>
        <p:nvSpPr>
          <p:cNvPr id="212997" name="Right Arrow 4"/>
          <p:cNvSpPr>
            <a:spLocks noChangeArrowheads="1"/>
          </p:cNvSpPr>
          <p:nvPr/>
        </p:nvSpPr>
        <p:spPr bwMode="auto">
          <a:xfrm>
            <a:off x="1600200" y="3886200"/>
            <a:ext cx="977900" cy="484188"/>
          </a:xfrm>
          <a:prstGeom prst="rightArrow">
            <a:avLst>
              <a:gd name="adj1" fmla="val 50000"/>
              <a:gd name="adj2" fmla="val 50024"/>
            </a:avLst>
          </a:prstGeom>
          <a:solidFill>
            <a:srgbClr val="FF0000"/>
          </a:solidFill>
          <a:ln w="9525" algn="ctr">
            <a:solidFill>
              <a:schemeClr val="tx1"/>
            </a:solidFill>
            <a:round/>
            <a:headEnd/>
            <a:tailEnd/>
          </a:ln>
        </p:spPr>
        <p:txBody>
          <a:bodyPr/>
          <a:lstStyle/>
          <a:p>
            <a:endParaRPr lang="en-US" i="1"/>
          </a:p>
        </p:txBody>
      </p:sp>
    </p:spTree>
  </p:cSld>
  <p:clrMapOvr>
    <a:masterClrMapping/>
  </p:clrMapOvr>
  <p:transition/>
  <p:timing>
    <p:tnLst>
      <p:par>
        <p:cTn id="1" dur="indefinite" restart="never" nodeType="tmRoot"/>
      </p:par>
    </p:tnLst>
  </p:timing>
</p:sld>
</file>

<file path=ppt/slides/slide212.xml><?xml version="1.0" encoding="utf-8"?>
<p:sld xmlns:a="http://schemas.openxmlformats.org/drawingml/2006/main" xmlns:r="http://schemas.openxmlformats.org/officeDocument/2006/relationships" xmlns:p="http://schemas.openxmlformats.org/presentationml/2006/main" show="0">
  <p:cSld>
    <p:bg>
      <p:bgPr>
        <a:solidFill>
          <a:srgbClr val="FF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eaLnBrk="1" hangingPunct="1">
              <a:defRPr/>
            </a:pPr>
            <a:r>
              <a:rPr lang="en-US" b="1" dirty="0" smtClean="0">
                <a:effectLst>
                  <a:outerShdw blurRad="38100" dist="38100" dir="2700000" algn="tl">
                    <a:srgbClr val="000000">
                      <a:alpha val="43137"/>
                    </a:srgbClr>
                  </a:outerShdw>
                </a:effectLst>
              </a:rPr>
              <a:t>Setting Objectives and Providing Feedback</a:t>
            </a:r>
            <a:endParaRPr lang="en-US" b="1" dirty="0">
              <a:effectLst>
                <a:outerShdw blurRad="38100" dist="38100" dir="2700000" algn="tl">
                  <a:srgbClr val="000000">
                    <a:alpha val="43137"/>
                  </a:srgbClr>
                </a:outerShdw>
              </a:effectLst>
            </a:endParaRPr>
          </a:p>
        </p:txBody>
      </p:sp>
      <p:sp>
        <p:nvSpPr>
          <p:cNvPr id="5" name="Content Placeholder 2"/>
          <p:cNvSpPr>
            <a:spLocks noGrp="1"/>
          </p:cNvSpPr>
          <p:nvPr>
            <p:ph idx="1"/>
          </p:nvPr>
        </p:nvSpPr>
        <p:spPr/>
        <p:txBody>
          <a:bodyPr/>
          <a:lstStyle/>
          <a:p>
            <a:pPr eaLnBrk="1" hangingPunct="1">
              <a:defRPr/>
            </a:pPr>
            <a:r>
              <a:rPr lang="en-US" sz="2400" b="1" u="sng" dirty="0" smtClean="0">
                <a:effectLst>
                  <a:outerShdw blurRad="38100" dist="38100" dir="2700000" algn="tl">
                    <a:srgbClr val="000000">
                      <a:alpha val="43137"/>
                    </a:srgbClr>
                  </a:outerShdw>
                </a:effectLst>
              </a:rPr>
              <a:t>Summative Assessment</a:t>
            </a:r>
          </a:p>
          <a:p>
            <a:pPr eaLnBrk="1" hangingPunct="1">
              <a:defRPr/>
            </a:pPr>
            <a:r>
              <a:rPr lang="en-US" sz="2400" dirty="0" smtClean="0"/>
              <a:t>What percentage gain have students averaged through use of this strategy?</a:t>
            </a:r>
          </a:p>
          <a:p>
            <a:pPr eaLnBrk="1" hangingPunct="1">
              <a:defRPr/>
            </a:pPr>
            <a:r>
              <a:rPr lang="en-US" sz="2400" dirty="0" smtClean="0"/>
              <a:t>Can I give specific examples of this strategy in action?</a:t>
            </a:r>
          </a:p>
          <a:p>
            <a:pPr eaLnBrk="1" hangingPunct="1">
              <a:defRPr/>
            </a:pPr>
            <a:r>
              <a:rPr lang="en-US" sz="2400" dirty="0" smtClean="0"/>
              <a:t>How can I INTENTIONALLY use this strategy in my classroom?</a:t>
            </a:r>
          </a:p>
          <a:p>
            <a:pPr eaLnBrk="1" hangingPunct="1">
              <a:defRPr/>
            </a:pPr>
            <a:r>
              <a:rPr lang="en-US" sz="2400" dirty="0" smtClean="0"/>
              <a:t>Were any other </a:t>
            </a:r>
            <a:r>
              <a:rPr lang="en-US" sz="2400" dirty="0" err="1" smtClean="0"/>
              <a:t>Marzano</a:t>
            </a:r>
            <a:r>
              <a:rPr lang="en-US" sz="2400" dirty="0" smtClean="0"/>
              <a:t> strategies demonstrated in conjunction with this strategy? If so, which ones?</a:t>
            </a:r>
          </a:p>
          <a:p>
            <a:pPr eaLnBrk="1" hangingPunct="1">
              <a:defRPr/>
            </a:pPr>
            <a:r>
              <a:rPr lang="en-US" sz="2400" dirty="0" smtClean="0"/>
              <a:t>What are some other things I would like to know about this strategy?</a:t>
            </a:r>
          </a:p>
          <a:p>
            <a:pPr eaLnBrk="1" hangingPunct="1">
              <a:defRPr/>
            </a:pPr>
            <a:r>
              <a:rPr lang="en-US" sz="2400" dirty="0" smtClean="0"/>
              <a:t>Create a six-word essay concerning this strategy.</a:t>
            </a:r>
          </a:p>
        </p:txBody>
      </p:sp>
    </p:spTree>
  </p:cSld>
  <p:clrMapOvr>
    <a:masterClrMapping/>
  </p:clrMapOvr>
  <p:transition/>
</p:sld>
</file>

<file path=ppt/slides/slide213.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eaLnBrk="1" hangingPunct="1">
              <a:defRPr/>
            </a:pPr>
            <a:r>
              <a:rPr lang="en-US" b="1" dirty="0" smtClean="0">
                <a:effectLst>
                  <a:outerShdw blurRad="38100" dist="38100" dir="2700000" algn="tl">
                    <a:srgbClr val="000000">
                      <a:alpha val="43137"/>
                    </a:srgbClr>
                  </a:outerShdw>
                </a:effectLst>
              </a:rPr>
              <a:t>Generating and Testing Hypotheses</a:t>
            </a:r>
            <a:endParaRPr lang="en-US" b="1" dirty="0">
              <a:effectLst>
                <a:outerShdw blurRad="38100" dist="38100" dir="2700000" algn="tl">
                  <a:srgbClr val="000000">
                    <a:alpha val="43137"/>
                  </a:srgbClr>
                </a:outerShdw>
              </a:effectLst>
            </a:endParaRPr>
          </a:p>
        </p:txBody>
      </p:sp>
      <p:sp>
        <p:nvSpPr>
          <p:cNvPr id="5" name="Content Placeholder 2"/>
          <p:cNvSpPr>
            <a:spLocks noGrp="1"/>
          </p:cNvSpPr>
          <p:nvPr>
            <p:ph idx="1"/>
          </p:nvPr>
        </p:nvSpPr>
        <p:spPr/>
        <p:txBody>
          <a:bodyPr/>
          <a:lstStyle/>
          <a:p>
            <a:pPr eaLnBrk="1" hangingPunct="1">
              <a:defRPr/>
            </a:pPr>
            <a:r>
              <a:rPr lang="en-US" sz="2800" b="1" u="sng" dirty="0" smtClean="0">
                <a:effectLst>
                  <a:outerShdw blurRad="38100" dist="38100" dir="2700000" algn="tl">
                    <a:srgbClr val="000000">
                      <a:alpha val="43137"/>
                    </a:srgbClr>
                  </a:outerShdw>
                </a:effectLst>
              </a:rPr>
              <a:t>Initial Assessment</a:t>
            </a:r>
          </a:p>
          <a:p>
            <a:pPr eaLnBrk="1" hangingPunct="1">
              <a:defRPr/>
            </a:pPr>
            <a:r>
              <a:rPr lang="en-US" sz="2800" dirty="0" smtClean="0"/>
              <a:t>What percentage gain have students averaged through use of this strategy?</a:t>
            </a:r>
          </a:p>
          <a:p>
            <a:pPr eaLnBrk="1" hangingPunct="1">
              <a:defRPr/>
            </a:pPr>
            <a:r>
              <a:rPr lang="en-US" sz="2800" dirty="0" smtClean="0"/>
              <a:t>Can I give specific examples of this strategy in action?</a:t>
            </a:r>
          </a:p>
          <a:p>
            <a:pPr eaLnBrk="1" hangingPunct="1">
              <a:defRPr/>
            </a:pPr>
            <a:r>
              <a:rPr lang="en-US" sz="2800" dirty="0" smtClean="0"/>
              <a:t>Have I ever used this strategy in my classroom?</a:t>
            </a:r>
          </a:p>
          <a:p>
            <a:pPr eaLnBrk="1" hangingPunct="1">
              <a:defRPr/>
            </a:pPr>
            <a:r>
              <a:rPr lang="en-US" sz="2800" dirty="0" smtClean="0"/>
              <a:t>Was the use of this strategy INTENTIONAL?</a:t>
            </a:r>
          </a:p>
          <a:p>
            <a:pPr eaLnBrk="1" hangingPunct="1">
              <a:defRPr/>
            </a:pPr>
            <a:r>
              <a:rPr lang="en-US" sz="2800" dirty="0" smtClean="0"/>
              <a:t>What else do I already know about this strategy?</a:t>
            </a:r>
          </a:p>
        </p:txBody>
      </p:sp>
    </p:spTree>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6" name="Rectangle 4"/>
          <p:cNvSpPr>
            <a:spLocks noGrp="1" noChangeArrowheads="1"/>
          </p:cNvSpPr>
          <p:nvPr>
            <p:ph type="body" idx="1"/>
            <p:custDataLst>
              <p:tags r:id="rId1"/>
            </p:custDataLst>
          </p:nvPr>
        </p:nvSpPr>
        <p:spPr>
          <a:xfrm>
            <a:off x="152400" y="2209800"/>
            <a:ext cx="8763000" cy="3352800"/>
          </a:xfrm>
        </p:spPr>
        <p:txBody>
          <a:bodyPr anchor="ctr"/>
          <a:lstStyle/>
          <a:p>
            <a:pPr marL="25400" indent="0" eaLnBrk="1" hangingPunct="1">
              <a:buFont typeface="Wingdings" pitchFamily="2" charset="2"/>
              <a:buNone/>
              <a:tabLst>
                <a:tab pos="876300" algn="l"/>
              </a:tabLst>
            </a:pPr>
            <a:endParaRPr lang="en-US" smtClean="0"/>
          </a:p>
          <a:p>
            <a:pPr marL="25400" indent="0" eaLnBrk="1" hangingPunct="1">
              <a:tabLst>
                <a:tab pos="876300" algn="l"/>
              </a:tabLst>
            </a:pPr>
            <a:r>
              <a:rPr lang="en-US" sz="2800" smtClean="0"/>
              <a:t>“Knowing what to do when you don’t know what to do” is how Piaget defined intelligent behavior.  When students generate and test hypotheses they are </a:t>
            </a:r>
            <a:r>
              <a:rPr lang="en-US" sz="2800" smtClean="0">
                <a:solidFill>
                  <a:srgbClr val="FF3300"/>
                </a:solidFill>
              </a:rPr>
              <a:t>applying knowledge</a:t>
            </a:r>
            <a:r>
              <a:rPr lang="en-US" sz="2800" smtClean="0"/>
              <a:t>.</a:t>
            </a:r>
          </a:p>
          <a:p>
            <a:pPr marL="25400" indent="0" eaLnBrk="1" hangingPunct="1">
              <a:tabLst>
                <a:tab pos="876300" algn="l"/>
              </a:tabLst>
            </a:pPr>
            <a:r>
              <a:rPr lang="en-US" sz="2800" smtClean="0"/>
              <a:t>Teachers can keep student engaged with problems, puzzles, and riddles by using open ended examples.  By considering several courses of action, the mind is exercised and the learner engaged.</a:t>
            </a:r>
          </a:p>
        </p:txBody>
      </p:sp>
      <p:sp>
        <p:nvSpPr>
          <p:cNvPr id="33797" name="Rectangle 5"/>
          <p:cNvSpPr>
            <a:spLocks noGrp="1" noChangeArrowheads="1"/>
          </p:cNvSpPr>
          <p:nvPr>
            <p:ph type="title"/>
            <p:custDataLst>
              <p:tags r:id="rId2"/>
            </p:custDataLst>
          </p:nvPr>
        </p:nvSpPr>
        <p:spPr>
          <a:xfrm>
            <a:off x="0" y="0"/>
            <a:ext cx="9067800" cy="2501900"/>
          </a:xfrm>
        </p:spPr>
        <p:txBody>
          <a:bodyPr/>
          <a:lstStyle/>
          <a:p>
            <a:pPr marL="25400" algn="ctr" eaLnBrk="1" hangingPunct="1">
              <a:tabLst>
                <a:tab pos="1270000" algn="l"/>
              </a:tabLst>
              <a:defRPr/>
            </a:pPr>
            <a:r>
              <a:rPr lang="en-US" b="1" dirty="0" smtClean="0">
                <a:solidFill>
                  <a:schemeClr val="hlink"/>
                </a:solidFill>
                <a:effectLst>
                  <a:outerShdw blurRad="38100" dist="38100" dir="2700000" algn="tl">
                    <a:srgbClr val="C0C0C0"/>
                  </a:outerShdw>
                </a:effectLst>
              </a:rPr>
              <a:t>Best Practice #8</a:t>
            </a:r>
            <a:br>
              <a:rPr lang="en-US" b="1" dirty="0" smtClean="0">
                <a:solidFill>
                  <a:schemeClr val="hlink"/>
                </a:solidFill>
                <a:effectLst>
                  <a:outerShdw blurRad="38100" dist="38100" dir="2700000" algn="tl">
                    <a:srgbClr val="C0C0C0"/>
                  </a:outerShdw>
                </a:effectLst>
              </a:rPr>
            </a:br>
            <a:r>
              <a:rPr lang="en-US" b="1" dirty="0" smtClean="0">
                <a:effectLst>
                  <a:outerShdw blurRad="38100" dist="38100" dir="2700000" algn="tl">
                    <a:srgbClr val="C0C0C0"/>
                  </a:outerShdw>
                </a:effectLst>
              </a:rPr>
              <a:t> </a:t>
            </a:r>
            <a:r>
              <a:rPr lang="en-US" sz="3600" b="1" dirty="0" smtClean="0">
                <a:solidFill>
                  <a:srgbClr val="FF3300"/>
                </a:solidFill>
                <a:effectLst>
                  <a:outerShdw blurRad="38100" dist="38100" dir="2700000" algn="tl">
                    <a:srgbClr val="C0C0C0"/>
                  </a:outerShdw>
                </a:effectLst>
              </a:rPr>
              <a:t>Generating</a:t>
            </a:r>
            <a:r>
              <a:rPr lang="en-US" sz="3600" b="1" dirty="0" smtClean="0">
                <a:effectLst>
                  <a:outerShdw blurRad="38100" dist="38100" dir="2700000" algn="tl">
                    <a:srgbClr val="C0C0C0"/>
                  </a:outerShdw>
                </a:effectLst>
              </a:rPr>
              <a:t> and </a:t>
            </a:r>
            <a:r>
              <a:rPr lang="en-US" sz="3600" b="1" dirty="0" smtClean="0">
                <a:solidFill>
                  <a:srgbClr val="FF3300"/>
                </a:solidFill>
                <a:effectLst>
                  <a:outerShdw blurRad="38100" dist="38100" dir="2700000" algn="tl">
                    <a:srgbClr val="C0C0C0"/>
                  </a:outerShdw>
                </a:effectLst>
              </a:rPr>
              <a:t>Testing Hypotheses</a:t>
            </a:r>
            <a:r>
              <a:rPr lang="en-US" sz="3600" b="1" dirty="0" smtClean="0">
                <a:effectLst>
                  <a:outerShdw blurRad="38100" dist="38100" dir="2700000" algn="tl">
                    <a:srgbClr val="C0C0C0"/>
                  </a:outerShdw>
                </a:effectLst>
              </a:rPr>
              <a:t> increases student achievement by 23%</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33797"/>
                                        </p:tgtEl>
                                        <p:attrNameLst>
                                          <p:attrName>style.visibility</p:attrName>
                                        </p:attrNameLst>
                                      </p:cBhvr>
                                      <p:to>
                                        <p:strVal val="visible"/>
                                      </p:to>
                                    </p:set>
                                    <p:anim calcmode="lin" valueType="num">
                                      <p:cBhvr>
                                        <p:cTn id="7" dur="2000" fill="hold"/>
                                        <p:tgtEl>
                                          <p:spTgt spid="33797"/>
                                        </p:tgtEl>
                                        <p:attrNameLst>
                                          <p:attrName>ppt_w</p:attrName>
                                        </p:attrNameLst>
                                      </p:cBhvr>
                                      <p:tavLst>
                                        <p:tav tm="0">
                                          <p:val>
                                            <p:fltVal val="0"/>
                                          </p:val>
                                        </p:tav>
                                        <p:tav tm="100000">
                                          <p:val>
                                            <p:strVal val="#ppt_w"/>
                                          </p:val>
                                        </p:tav>
                                      </p:tavLst>
                                    </p:anim>
                                    <p:anim calcmode="lin" valueType="num">
                                      <p:cBhvr>
                                        <p:cTn id="8" dur="2000" fill="hold"/>
                                        <p:tgtEl>
                                          <p:spTgt spid="33797"/>
                                        </p:tgtEl>
                                        <p:attrNameLst>
                                          <p:attrName>ppt_h</p:attrName>
                                        </p:attrNameLst>
                                      </p:cBhvr>
                                      <p:tavLst>
                                        <p:tav tm="0">
                                          <p:val>
                                            <p:strVal val="#ppt_h"/>
                                          </p:val>
                                        </p:tav>
                                        <p:tav tm="100000">
                                          <p:val>
                                            <p:strVal val="#ppt_h"/>
                                          </p:val>
                                        </p:tav>
                                      </p:tavLst>
                                    </p:anim>
                                  </p:childTnLst>
                                </p:cTn>
                              </p:par>
                            </p:childTnLst>
                          </p:cTn>
                        </p:par>
                        <p:par>
                          <p:cTn id="9" fill="hold">
                            <p:stCondLst>
                              <p:cond delay="2000"/>
                            </p:stCondLst>
                            <p:childTnLst>
                              <p:par>
                                <p:cTn id="10" presetID="9" presetClass="entr" presetSubtype="0" fill="hold" grpId="0" nodeType="afterEffect">
                                  <p:stCondLst>
                                    <p:cond delay="0"/>
                                  </p:stCondLst>
                                  <p:childTnLst>
                                    <p:set>
                                      <p:cBhvr>
                                        <p:cTn id="11" dur="1" fill="hold">
                                          <p:stCondLst>
                                            <p:cond delay="0"/>
                                          </p:stCondLst>
                                        </p:cTn>
                                        <p:tgtEl>
                                          <p:spTgt spid="33796">
                                            <p:txEl>
                                              <p:pRg st="1" end="1"/>
                                            </p:txEl>
                                          </p:spTgt>
                                        </p:tgtEl>
                                        <p:attrNameLst>
                                          <p:attrName>style.visibility</p:attrName>
                                        </p:attrNameLst>
                                      </p:cBhvr>
                                      <p:to>
                                        <p:strVal val="visible"/>
                                      </p:to>
                                    </p:set>
                                    <p:animEffect transition="in" filter="dissolve">
                                      <p:cBhvr>
                                        <p:cTn id="12" dur="500"/>
                                        <p:tgtEl>
                                          <p:spTgt spid="33796">
                                            <p:txEl>
                                              <p:pRg st="1" end="1"/>
                                            </p:txEl>
                                          </p:spTgt>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33796">
                                            <p:txEl>
                                              <p:pRg st="2" end="2"/>
                                            </p:txEl>
                                          </p:spTgt>
                                        </p:tgtEl>
                                        <p:attrNameLst>
                                          <p:attrName>style.visibility</p:attrName>
                                        </p:attrNameLst>
                                      </p:cBhvr>
                                      <p:to>
                                        <p:strVal val="visible"/>
                                      </p:to>
                                    </p:set>
                                    <p:animEffect transition="in" filter="dissolve">
                                      <p:cBhvr>
                                        <p:cTn id="15" dur="500"/>
                                        <p:tgtEl>
                                          <p:spTgt spid="3379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6" grpId="0" build="p" bldLvl="5" autoUpdateAnimBg="0"/>
      <p:bldP spid="33797" grpId="0"/>
    </p:bldLst>
  </p:timing>
</p:sld>
</file>

<file path=ppt/slides/slide2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17090" name="Title 1"/>
          <p:cNvSpPr>
            <a:spLocks noGrp="1"/>
          </p:cNvSpPr>
          <p:nvPr>
            <p:ph type="title"/>
          </p:nvPr>
        </p:nvSpPr>
        <p:spPr/>
        <p:txBody>
          <a:bodyPr/>
          <a:lstStyle/>
          <a:p>
            <a:pPr algn="ctr"/>
            <a:r>
              <a:rPr lang="en-US" smtClean="0"/>
              <a:t>Bleak House Example</a:t>
            </a:r>
          </a:p>
        </p:txBody>
      </p:sp>
      <p:sp>
        <p:nvSpPr>
          <p:cNvPr id="217091" name="Content Placeholder 2"/>
          <p:cNvSpPr>
            <a:spLocks noGrp="1"/>
          </p:cNvSpPr>
          <p:nvPr>
            <p:ph idx="1"/>
          </p:nvPr>
        </p:nvSpPr>
        <p:spPr/>
        <p:txBody>
          <a:bodyPr/>
          <a:lstStyle/>
          <a:p>
            <a:r>
              <a:rPr lang="en-US" smtClean="0"/>
              <a:t>When students create hypotheses, stress to them that it doesn’t matter whether they are right or wrong. </a:t>
            </a:r>
          </a:p>
          <a:p>
            <a:r>
              <a:rPr lang="en-US" smtClean="0"/>
              <a:t>Learning comes from the analysis of the event result in comparison to what they thought the result would be.</a:t>
            </a:r>
          </a:p>
        </p:txBody>
      </p:sp>
    </p:spTree>
  </p:cSld>
  <p:clrMapOvr>
    <a:masterClrMapping/>
  </p:clrMapOvr>
  <p:transition/>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custDataLst>
              <p:tags r:id="rId1"/>
            </p:custDataLst>
          </p:nvPr>
        </p:nvSpPr>
        <p:spPr/>
        <p:txBody>
          <a:bodyPr/>
          <a:lstStyle/>
          <a:p>
            <a:pPr algn="ctr" eaLnBrk="1" hangingPunct="1">
              <a:defRPr/>
            </a:pPr>
            <a:r>
              <a:rPr lang="en-US" b="1" dirty="0" smtClean="0">
                <a:effectLst>
                  <a:outerShdw blurRad="38100" dist="38100" dir="2700000" algn="tl">
                    <a:srgbClr val="C0C0C0"/>
                  </a:outerShdw>
                </a:effectLst>
              </a:rPr>
              <a:t>STRUCTURE/STRATEGY</a:t>
            </a:r>
          </a:p>
        </p:txBody>
      </p:sp>
      <p:sp>
        <p:nvSpPr>
          <p:cNvPr id="5" name="Rectangle 3"/>
          <p:cNvSpPr txBox="1">
            <a:spLocks noChangeArrowheads="1"/>
          </p:cNvSpPr>
          <p:nvPr>
            <p:custDataLst>
              <p:tags r:id="rId2"/>
            </p:custDataLst>
          </p:nvPr>
        </p:nvSpPr>
        <p:spPr bwMode="auto">
          <a:xfrm>
            <a:off x="457200" y="1600200"/>
            <a:ext cx="8229600" cy="1752600"/>
          </a:xfrm>
          <a:prstGeom prst="rect">
            <a:avLst/>
          </a:prstGeom>
          <a:noFill/>
          <a:ln w="9525">
            <a:noFill/>
            <a:miter lim="800000"/>
            <a:headEnd/>
            <a:tailEnd/>
          </a:ln>
          <a:effectLst/>
        </p:spPr>
        <p:txBody>
          <a:bodyPr/>
          <a:lstStyle/>
          <a:p>
            <a:pPr marL="342900" indent="-342900" algn="ctr">
              <a:spcBef>
                <a:spcPct val="20000"/>
              </a:spcBef>
              <a:buClr>
                <a:schemeClr val="accent1"/>
              </a:buClr>
              <a:buFont typeface="Wingdings" pitchFamily="2" charset="2"/>
              <a:buNone/>
              <a:defRPr/>
            </a:pPr>
            <a:r>
              <a:rPr lang="en-US" sz="8000" b="1" kern="0" dirty="0">
                <a:solidFill>
                  <a:srgbClr val="FF0000"/>
                </a:solidFill>
                <a:effectLst>
                  <a:outerShdw blurRad="38100" dist="38100" dir="2700000" algn="tl">
                    <a:srgbClr val="C0C0C0"/>
                  </a:outerShdw>
                </a:effectLst>
                <a:latin typeface="+mn-lt"/>
                <a:cs typeface="+mn-cs"/>
              </a:rPr>
              <a:t>Four Square</a:t>
            </a:r>
          </a:p>
          <a:p>
            <a:pPr marL="342900" indent="-342900">
              <a:spcBef>
                <a:spcPct val="20000"/>
              </a:spcBef>
              <a:buClr>
                <a:schemeClr val="accent1"/>
              </a:buClr>
              <a:buFont typeface="Wingdings" pitchFamily="2" charset="2"/>
              <a:buNone/>
              <a:defRPr/>
            </a:pPr>
            <a:endParaRPr lang="en-US" sz="3200" kern="0" dirty="0">
              <a:latin typeface="+mn-lt"/>
              <a:cs typeface="+mn-cs"/>
            </a:endParaRPr>
          </a:p>
        </p:txBody>
      </p:sp>
      <p:pic>
        <p:nvPicPr>
          <p:cNvPr id="6" name="Picture 2" descr="C:\Documents and Settings\STARR3\Local Settings\Temporary Internet Files\Content.IE5\0TZV2E4I\MPj03904380000[1].jpg"/>
          <p:cNvPicPr>
            <a:picLocks noChangeAspect="1" noChangeArrowheads="1"/>
          </p:cNvPicPr>
          <p:nvPr>
            <p:custDataLst>
              <p:tags r:id="rId3"/>
            </p:custDataLst>
          </p:nvPr>
        </p:nvPicPr>
        <p:blipFill>
          <a:blip r:embed="rId5"/>
          <a:srcRect/>
          <a:stretch>
            <a:fillRect/>
          </a:stretch>
        </p:blipFill>
        <p:spPr bwMode="auto">
          <a:xfrm>
            <a:off x="2743200" y="3124200"/>
            <a:ext cx="3657600" cy="26098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1000"/>
                                        <p:tgtEl>
                                          <p:spTgt spid="5">
                                            <p:txEl>
                                              <p:pRg st="0" end="0"/>
                                            </p:txEl>
                                          </p:spTgt>
                                        </p:tgtEl>
                                      </p:cBhvr>
                                    </p:animEffect>
                                    <p:anim calcmode="lin" valueType="num">
                                      <p:cBhvr>
                                        <p:cTn id="12"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 presetClass="entr" presetSubtype="16"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ox(in)">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pPr algn="ctr">
              <a:defRPr/>
            </a:pPr>
            <a:r>
              <a:rPr lang="en-US" b="1" dirty="0" smtClean="0">
                <a:solidFill>
                  <a:schemeClr val="tx1"/>
                </a:solidFill>
                <a:effectLst>
                  <a:outerShdw blurRad="38100" dist="38100" dir="2700000" algn="tl">
                    <a:srgbClr val="000000">
                      <a:alpha val="43137"/>
                    </a:srgbClr>
                  </a:outerShdw>
                </a:effectLst>
              </a:rPr>
              <a:t>Four Square Information</a:t>
            </a:r>
            <a:endParaRPr lang="en-US" b="1" dirty="0">
              <a:solidFill>
                <a:schemeClr val="tx1"/>
              </a:solidFill>
              <a:effectLst>
                <a:outerShdw blurRad="38100" dist="38100" dir="2700000" algn="tl">
                  <a:srgbClr val="000000">
                    <a:alpha val="43137"/>
                  </a:srgbClr>
                </a:outerShdw>
              </a:effectLst>
            </a:endParaRPr>
          </a:p>
        </p:txBody>
      </p:sp>
      <p:sp>
        <p:nvSpPr>
          <p:cNvPr id="219139" name="Content Placeholder 2"/>
          <p:cNvSpPr>
            <a:spLocks noGrp="1"/>
          </p:cNvSpPr>
          <p:nvPr>
            <p:ph idx="1"/>
            <p:custDataLst>
              <p:tags r:id="rId2"/>
            </p:custDataLst>
          </p:nvPr>
        </p:nvSpPr>
        <p:spPr/>
        <p:txBody>
          <a:bodyPr/>
          <a:lstStyle/>
          <a:p>
            <a:r>
              <a:rPr lang="en-US" sz="2400" smtClean="0"/>
              <a:t>Notes on page 11</a:t>
            </a:r>
          </a:p>
          <a:p>
            <a:r>
              <a:rPr lang="en-US" sz="2400" smtClean="0"/>
              <a:t>Graphic organizer </a:t>
            </a:r>
            <a:r>
              <a:rPr lang="en-US" sz="2400" smtClean="0">
                <a:solidFill>
                  <a:srgbClr val="FF0000"/>
                </a:solidFill>
              </a:rPr>
              <a:t>(27% achievement increase)</a:t>
            </a:r>
          </a:p>
          <a:p>
            <a:r>
              <a:rPr lang="en-US" sz="2400" smtClean="0"/>
              <a:t>Can be used to gather and store information</a:t>
            </a:r>
          </a:p>
          <a:p>
            <a:r>
              <a:rPr lang="en-US" sz="2400" smtClean="0"/>
              <a:t>Can be used to analyze findings</a:t>
            </a:r>
          </a:p>
          <a:p>
            <a:r>
              <a:rPr lang="en-US" sz="2400" smtClean="0"/>
              <a:t>Can be used to compare similarities and differences </a:t>
            </a:r>
            <a:r>
              <a:rPr lang="en-US" sz="2400" smtClean="0">
                <a:solidFill>
                  <a:srgbClr val="FF0000"/>
                </a:solidFill>
              </a:rPr>
              <a:t>(45% achievement increase)</a:t>
            </a:r>
          </a:p>
          <a:p>
            <a:r>
              <a:rPr lang="en-US" sz="2400" smtClean="0"/>
              <a:t>Can be used to summarize and synthesize information that has been learned </a:t>
            </a:r>
            <a:r>
              <a:rPr lang="en-US" sz="2400" smtClean="0">
                <a:solidFill>
                  <a:srgbClr val="FF0000"/>
                </a:solidFill>
              </a:rPr>
              <a:t>(34% achievement increase)</a:t>
            </a:r>
          </a:p>
          <a:p>
            <a:r>
              <a:rPr lang="en-US" sz="2400" smtClean="0"/>
              <a:t>Can be used to inform and record predictions           </a:t>
            </a:r>
            <a:r>
              <a:rPr lang="en-US" sz="2400" smtClean="0">
                <a:solidFill>
                  <a:srgbClr val="FF0000"/>
                </a:solidFill>
              </a:rPr>
              <a:t>(23% achievement increase)</a:t>
            </a:r>
            <a:endParaRPr lang="en-US" sz="2400" smtClean="0"/>
          </a:p>
          <a:p>
            <a:r>
              <a:rPr lang="en-US" sz="2400" smtClean="0"/>
              <a:t>Our sample activity will use it to do all these things         (I think)</a:t>
            </a:r>
          </a:p>
        </p:txBody>
      </p:sp>
      <p:pic>
        <p:nvPicPr>
          <p:cNvPr id="219140" name="Picture 2" descr="C:\Documents and Settings\STARR3\Local Settings\Temporary Internet Files\Content.IE5\BTVDS7DA\MCj04298270000[1].wmf"/>
          <p:cNvPicPr>
            <a:picLocks noChangeAspect="1" noChangeArrowheads="1"/>
          </p:cNvPicPr>
          <p:nvPr>
            <p:custDataLst>
              <p:tags r:id="rId3"/>
            </p:custDataLst>
          </p:nvPr>
        </p:nvPicPr>
        <p:blipFill>
          <a:blip r:embed="rId5"/>
          <a:srcRect/>
          <a:stretch>
            <a:fillRect/>
          </a:stretch>
        </p:blipFill>
        <p:spPr bwMode="auto">
          <a:xfrm>
            <a:off x="7620000" y="304800"/>
            <a:ext cx="914400" cy="11176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pPr algn="ctr">
              <a:defRPr/>
            </a:pPr>
            <a:r>
              <a:rPr lang="en-US" b="1" dirty="0" smtClean="0">
                <a:effectLst>
                  <a:outerShdw blurRad="38100" dist="38100" dir="2700000" algn="tl">
                    <a:srgbClr val="000000">
                      <a:alpha val="43137"/>
                    </a:srgbClr>
                  </a:outerShdw>
                </a:effectLst>
              </a:rPr>
              <a:t>Let’s Talk About Mood!</a:t>
            </a:r>
            <a:endParaRPr lang="en-US" b="1" dirty="0">
              <a:effectLst>
                <a:outerShdw blurRad="38100" dist="38100" dir="2700000" algn="tl">
                  <a:srgbClr val="000000">
                    <a:alpha val="43137"/>
                  </a:srgbClr>
                </a:outerShdw>
              </a:effectLst>
            </a:endParaRPr>
          </a:p>
        </p:txBody>
      </p:sp>
      <p:sp>
        <p:nvSpPr>
          <p:cNvPr id="220163" name="Content Placeholder 2"/>
          <p:cNvSpPr>
            <a:spLocks noGrp="1"/>
          </p:cNvSpPr>
          <p:nvPr>
            <p:ph idx="1"/>
            <p:custDataLst>
              <p:tags r:id="rId2"/>
            </p:custDataLst>
          </p:nvPr>
        </p:nvSpPr>
        <p:spPr/>
        <p:txBody>
          <a:bodyPr/>
          <a:lstStyle/>
          <a:p>
            <a:r>
              <a:rPr lang="en-US" smtClean="0"/>
              <a:t>In a story, what is “mood”?</a:t>
            </a:r>
          </a:p>
          <a:p>
            <a:r>
              <a:rPr lang="en-US" smtClean="0"/>
              <a:t>In what ways can an author create mood in a story?</a:t>
            </a:r>
          </a:p>
          <a:p>
            <a:r>
              <a:rPr lang="en-US" smtClean="0"/>
              <a:t>Watch the first Mary Poppins trailer.</a:t>
            </a:r>
          </a:p>
        </p:txBody>
      </p:sp>
    </p:spTree>
  </p:cSld>
  <p:clrMapOvr>
    <a:masterClrMapping/>
  </p:clrMapOvr>
  <p:transition/>
  <p:timing>
    <p:tnLst>
      <p:par>
        <p:cTn id="1" dur="indefinite" restart="never" nodeType="tmRoot"/>
      </p:par>
    </p:tnLst>
  </p:timing>
</p:sld>
</file>

<file path=ppt/slides/slide2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pPr algn="ctr">
              <a:defRPr/>
            </a:pPr>
            <a:r>
              <a:rPr lang="en-US" b="1" dirty="0" smtClean="0">
                <a:solidFill>
                  <a:srgbClr val="FF0000"/>
                </a:solidFill>
                <a:effectLst>
                  <a:outerShdw blurRad="38100" dist="38100" dir="2700000" algn="tl">
                    <a:srgbClr val="000000">
                      <a:alpha val="43137"/>
                    </a:srgbClr>
                  </a:outerShdw>
                </a:effectLst>
              </a:rPr>
              <a:t>Mary </a:t>
            </a:r>
            <a:r>
              <a:rPr lang="en-US" b="1" dirty="0" err="1" smtClean="0">
                <a:solidFill>
                  <a:srgbClr val="FF0000"/>
                </a:solidFill>
                <a:effectLst>
                  <a:outerShdw blurRad="38100" dist="38100" dir="2700000" algn="tl">
                    <a:srgbClr val="000000">
                      <a:alpha val="43137"/>
                    </a:srgbClr>
                  </a:outerShdw>
                </a:effectLst>
              </a:rPr>
              <a:t>Poppins</a:t>
            </a:r>
            <a:r>
              <a:rPr lang="en-US" b="1" dirty="0" smtClean="0">
                <a:solidFill>
                  <a:srgbClr val="FF0000"/>
                </a:solidFill>
                <a:effectLst>
                  <a:outerShdw blurRad="38100" dist="38100" dir="2700000" algn="tl">
                    <a:srgbClr val="000000">
                      <a:alpha val="43137"/>
                    </a:srgbClr>
                  </a:outerShdw>
                </a:effectLst>
              </a:rPr>
              <a:t> #1</a:t>
            </a:r>
            <a:endParaRPr lang="en-US" b="1" dirty="0">
              <a:solidFill>
                <a:srgbClr val="FF0000"/>
              </a:solidFill>
              <a:effectLst>
                <a:outerShdw blurRad="38100" dist="38100" dir="2700000" algn="tl">
                  <a:srgbClr val="000000">
                    <a:alpha val="43137"/>
                  </a:srgbClr>
                </a:outerShdw>
              </a:effectLst>
            </a:endParaRPr>
          </a:p>
        </p:txBody>
      </p:sp>
      <p:pic>
        <p:nvPicPr>
          <p:cNvPr id="221187" name="Picture 2" descr="http://www.littlegoldenguy.com/posters/1964/1964_Mary_Poppins.jpg"/>
          <p:cNvPicPr>
            <a:picLocks noChangeAspect="1" noChangeArrowheads="1"/>
          </p:cNvPicPr>
          <p:nvPr>
            <p:custDataLst>
              <p:tags r:id="rId2"/>
            </p:custDataLst>
          </p:nvPr>
        </p:nvPicPr>
        <p:blipFill>
          <a:blip r:embed="rId4"/>
          <a:srcRect/>
          <a:stretch>
            <a:fillRect/>
          </a:stretch>
        </p:blipFill>
        <p:spPr bwMode="auto">
          <a:xfrm>
            <a:off x="2743200" y="1219200"/>
            <a:ext cx="3724275" cy="53721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noChangeArrowheads="1"/>
          </p:cNvSpPr>
          <p:nvPr>
            <p:ph type="title"/>
            <p:custDataLst>
              <p:tags r:id="rId1"/>
            </p:custDataLst>
          </p:nvPr>
        </p:nvSpPr>
        <p:spPr/>
        <p:txBody>
          <a:bodyPr/>
          <a:lstStyle/>
          <a:p>
            <a:pPr eaLnBrk="1" hangingPunct="1">
              <a:defRPr/>
            </a:pPr>
            <a:r>
              <a:rPr lang="en-US" b="1" smtClean="0">
                <a:effectLst>
                  <a:outerShdw blurRad="38100" dist="38100" dir="2700000" algn="tl">
                    <a:srgbClr val="C0C0C0"/>
                  </a:outerShdw>
                </a:effectLst>
              </a:rPr>
              <a:t>PRESENTATION GOALS</a:t>
            </a:r>
          </a:p>
        </p:txBody>
      </p:sp>
      <p:sp>
        <p:nvSpPr>
          <p:cNvPr id="5" name="Rectangle 5"/>
          <p:cNvSpPr txBox="1">
            <a:spLocks noChangeArrowheads="1"/>
          </p:cNvSpPr>
          <p:nvPr>
            <p:custDataLst>
              <p:tags r:id="rId2"/>
            </p:custDataLst>
          </p:nvPr>
        </p:nvSpPr>
        <p:spPr bwMode="auto">
          <a:xfrm>
            <a:off x="457200" y="1600200"/>
            <a:ext cx="4572000" cy="4530725"/>
          </a:xfrm>
          <a:prstGeom prst="rect">
            <a:avLst/>
          </a:prstGeom>
          <a:noFill/>
          <a:ln w="9525">
            <a:noFill/>
            <a:miter lim="800000"/>
            <a:headEnd/>
            <a:tailEnd/>
          </a:ln>
        </p:spPr>
        <p:txBody>
          <a:bodyPr/>
          <a:lstStyle/>
          <a:p>
            <a:pPr marL="342900" indent="-342900">
              <a:spcBef>
                <a:spcPct val="20000"/>
              </a:spcBef>
              <a:buClr>
                <a:schemeClr val="accent1"/>
              </a:buClr>
              <a:buFont typeface="Wingdings" pitchFamily="2" charset="2"/>
              <a:buChar char="l"/>
              <a:defRPr/>
            </a:pPr>
            <a:r>
              <a:rPr lang="en-US" sz="2400" b="1" kern="0" dirty="0">
                <a:effectLst>
                  <a:outerShdw blurRad="38100" dist="38100" dir="2700000" algn="tl">
                    <a:srgbClr val="000000">
                      <a:alpha val="43137"/>
                    </a:srgbClr>
                  </a:outerShdw>
                </a:effectLst>
                <a:latin typeface="+mn-lt"/>
                <a:cs typeface="+mn-cs"/>
              </a:rPr>
              <a:t>Put more tools in your “teacher toolbox”</a:t>
            </a:r>
          </a:p>
          <a:p>
            <a:pPr marL="342900" indent="-342900">
              <a:spcBef>
                <a:spcPct val="20000"/>
              </a:spcBef>
              <a:buClr>
                <a:schemeClr val="accent1"/>
              </a:buClr>
              <a:buFont typeface="Wingdings" pitchFamily="2" charset="2"/>
              <a:buChar char="l"/>
              <a:defRPr/>
            </a:pPr>
            <a:r>
              <a:rPr lang="en-US" sz="2400" b="1" kern="0" dirty="0">
                <a:effectLst>
                  <a:outerShdw blurRad="38100" dist="38100" dir="2700000" algn="tl">
                    <a:srgbClr val="000000">
                      <a:alpha val="43137"/>
                    </a:srgbClr>
                  </a:outerShdw>
                </a:effectLst>
                <a:latin typeface="+mn-lt"/>
                <a:cs typeface="+mn-cs"/>
              </a:rPr>
              <a:t>Present information to enhance teaching through use of </a:t>
            </a:r>
            <a:r>
              <a:rPr lang="en-US" sz="2400" b="1" kern="0" dirty="0" err="1">
                <a:effectLst>
                  <a:outerShdw blurRad="38100" dist="38100" dir="2700000" algn="tl">
                    <a:srgbClr val="000000">
                      <a:alpha val="43137"/>
                    </a:srgbClr>
                  </a:outerShdw>
                </a:effectLst>
                <a:latin typeface="+mn-lt"/>
                <a:cs typeface="+mn-cs"/>
              </a:rPr>
              <a:t>Marzano</a:t>
            </a:r>
            <a:r>
              <a:rPr lang="en-US" sz="2400" b="1" kern="0" dirty="0">
                <a:effectLst>
                  <a:outerShdw blurRad="38100" dist="38100" dir="2700000" algn="tl">
                    <a:srgbClr val="000000">
                      <a:alpha val="43137"/>
                    </a:srgbClr>
                  </a:outerShdw>
                </a:effectLst>
                <a:latin typeface="+mn-lt"/>
                <a:cs typeface="+mn-cs"/>
              </a:rPr>
              <a:t> strategies</a:t>
            </a:r>
          </a:p>
          <a:p>
            <a:pPr marL="342900" indent="-342900">
              <a:spcBef>
                <a:spcPct val="20000"/>
              </a:spcBef>
              <a:buClr>
                <a:schemeClr val="accent1"/>
              </a:buClr>
              <a:buFont typeface="Wingdings" pitchFamily="2" charset="2"/>
              <a:buChar char="l"/>
              <a:defRPr/>
            </a:pPr>
            <a:r>
              <a:rPr lang="en-US" sz="2400" b="1" kern="0" dirty="0">
                <a:effectLst>
                  <a:outerShdw blurRad="38100" dist="38100" dir="2700000" algn="tl">
                    <a:srgbClr val="000000">
                      <a:alpha val="43137"/>
                    </a:srgbClr>
                  </a:outerShdw>
                </a:effectLst>
                <a:latin typeface="+mn-lt"/>
                <a:cs typeface="+mn-cs"/>
              </a:rPr>
              <a:t>Model effective strategies through in-workshop activities</a:t>
            </a:r>
          </a:p>
          <a:p>
            <a:pPr marL="342900" indent="-342900">
              <a:spcBef>
                <a:spcPct val="20000"/>
              </a:spcBef>
              <a:buClr>
                <a:schemeClr val="accent1"/>
              </a:buClr>
              <a:buFont typeface="Wingdings" pitchFamily="2" charset="2"/>
              <a:buChar char="l"/>
              <a:defRPr/>
            </a:pPr>
            <a:r>
              <a:rPr lang="en-US" sz="2400" b="1" kern="0" dirty="0">
                <a:effectLst>
                  <a:outerShdw blurRad="38100" dist="38100" dir="2700000" algn="tl">
                    <a:srgbClr val="000000">
                      <a:alpha val="43137"/>
                    </a:srgbClr>
                  </a:outerShdw>
                </a:effectLst>
                <a:latin typeface="+mn-lt"/>
                <a:cs typeface="+mn-cs"/>
              </a:rPr>
              <a:t>Enhance ability </a:t>
            </a:r>
            <a:r>
              <a:rPr lang="en-US" sz="2400" b="1" kern="0">
                <a:effectLst>
                  <a:outerShdw blurRad="38100" dist="38100" dir="2700000" algn="tl">
                    <a:srgbClr val="000000">
                      <a:alpha val="43137"/>
                    </a:srgbClr>
                  </a:outerShdw>
                </a:effectLst>
                <a:latin typeface="+mn-lt"/>
                <a:cs typeface="+mn-cs"/>
              </a:rPr>
              <a:t>to provide students </a:t>
            </a:r>
            <a:r>
              <a:rPr lang="en-US" sz="2400" b="1" kern="0" dirty="0">
                <a:effectLst>
                  <a:outerShdw blurRad="38100" dist="38100" dir="2700000" algn="tl">
                    <a:srgbClr val="000000">
                      <a:alpha val="43137"/>
                    </a:srgbClr>
                  </a:outerShdw>
                </a:effectLst>
                <a:latin typeface="+mn-lt"/>
                <a:cs typeface="+mn-cs"/>
              </a:rPr>
              <a:t>“multiple opportunities to respond”</a:t>
            </a:r>
          </a:p>
        </p:txBody>
      </p:sp>
      <p:pic>
        <p:nvPicPr>
          <p:cNvPr id="6" name="Picture 6" descr="j0336631"/>
          <p:cNvPicPr>
            <a:picLocks noChangeAspect="1" noChangeArrowheads="1" noCrop="1"/>
          </p:cNvPicPr>
          <p:nvPr>
            <p:custDataLst>
              <p:tags r:id="rId3"/>
            </p:custDataLst>
          </p:nvPr>
        </p:nvPicPr>
        <p:blipFill>
          <a:blip r:embed="rId5"/>
          <a:srcRect/>
          <a:stretch>
            <a:fillRect/>
          </a:stretch>
        </p:blipFill>
        <p:spPr bwMode="auto">
          <a:xfrm>
            <a:off x="5257800" y="1981200"/>
            <a:ext cx="2951163" cy="31242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checkerboard(across)">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nodeType="clickEffect">
                                  <p:stCondLst>
                                    <p:cond delay="0"/>
                                  </p:stCondLst>
                                  <p:childTnLst>
                                    <p:set>
                                      <p:cBhvr>
                                        <p:cTn id="17" dur="1" fill="hold">
                                          <p:stCondLst>
                                            <p:cond delay="0"/>
                                          </p:stCondLst>
                                        </p:cTn>
                                        <p:tgtEl>
                                          <p:spTgt spid="5">
                                            <p:txEl>
                                              <p:pRg st="1" end="1"/>
                                            </p:txEl>
                                          </p:spTgt>
                                        </p:tgtEl>
                                        <p:attrNameLst>
                                          <p:attrName>style.visibility</p:attrName>
                                        </p:attrNameLst>
                                      </p:cBhvr>
                                      <p:to>
                                        <p:strVal val="visible"/>
                                      </p:to>
                                    </p:set>
                                    <p:animEffect transition="in" filter="checkerboard(across)">
                                      <p:cBhvr>
                                        <p:cTn id="18" dur="500"/>
                                        <p:tgtEl>
                                          <p:spTgt spid="5">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5" presetClass="entr" presetSubtype="10" fill="hold" nodeType="clickEffect">
                                  <p:stCondLst>
                                    <p:cond delay="0"/>
                                  </p:stCondLst>
                                  <p:childTnLst>
                                    <p:set>
                                      <p:cBhvr>
                                        <p:cTn id="22" dur="1" fill="hold">
                                          <p:stCondLst>
                                            <p:cond delay="0"/>
                                          </p:stCondLst>
                                        </p:cTn>
                                        <p:tgtEl>
                                          <p:spTgt spid="5">
                                            <p:txEl>
                                              <p:pRg st="2" end="2"/>
                                            </p:txEl>
                                          </p:spTgt>
                                        </p:tgtEl>
                                        <p:attrNameLst>
                                          <p:attrName>style.visibility</p:attrName>
                                        </p:attrNameLst>
                                      </p:cBhvr>
                                      <p:to>
                                        <p:strVal val="visible"/>
                                      </p:to>
                                    </p:set>
                                    <p:animEffect transition="in" filter="checkerboard(across)">
                                      <p:cBhvr>
                                        <p:cTn id="23" dur="5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 presetClass="entr" presetSubtype="10"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checkerboard(across)">
                                      <p:cBhvr>
                                        <p:cTn id="28"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0.xml><?xml version="1.0" encoding="utf-8"?>
<p:sld xmlns:a="http://schemas.openxmlformats.org/drawingml/2006/main" xmlns:r="http://schemas.openxmlformats.org/officeDocument/2006/relationships" xmlns:p="http://schemas.openxmlformats.org/presentationml/2006/main" showMasterSp="0" show="0">
  <p:cSld>
    <p:bg>
      <p:bgPr>
        <a:solidFill>
          <a:schemeClr val="accent1">
            <a:lumMod val="50000"/>
          </a:schemeClr>
        </a:solidFill>
        <a:effectLst/>
      </p:bgPr>
    </p:bg>
    <p:spTree>
      <p:nvGrpSpPr>
        <p:cNvPr id="1" name=""/>
        <p:cNvGrpSpPr/>
        <p:nvPr/>
      </p:nvGrpSpPr>
      <p:grpSpPr>
        <a:xfrm>
          <a:off x="0" y="0"/>
          <a:ext cx="0" cy="0"/>
          <a:chOff x="0" y="0"/>
          <a:chExt cx="0" cy="0"/>
        </a:xfrm>
      </p:grpSpPr>
      <p:pic>
        <p:nvPicPr>
          <p:cNvPr id="3" name="OriginalMaryPoppinsTrailer.mpeg">
            <a:hlinkClick r:id="" action="ppaction://media"/>
          </p:cNvPr>
          <p:cNvPicPr>
            <a:picLocks noRot="1" noChangeAspect="1"/>
          </p:cNvPicPr>
          <p:nvPr>
            <a:videoFile r:link="rId1"/>
          </p:nvPr>
        </p:nvPicPr>
        <p:blipFill>
          <a:blip r:embed="rId3"/>
          <a:srcRect/>
          <a:stretch>
            <a:fillRect/>
          </a:stretch>
        </p:blipFill>
        <p:spPr bwMode="auto">
          <a:xfrm>
            <a:off x="914400" y="571500"/>
            <a:ext cx="7467600" cy="56007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3"/>
                                        </p:tgtEl>
                                      </p:cBhvr>
                                    </p:cmd>
                                  </p:childTnLst>
                                </p:cTn>
                              </p:par>
                            </p:childTnLst>
                          </p:cTn>
                        </p:par>
                      </p:childTnLst>
                    </p:cTn>
                  </p:par>
                </p:childTnLst>
              </p:cTn>
              <p:nextCondLst>
                <p:cond evt="onClick" delay="0">
                  <p:tgtEl>
                    <p:spTgt spid="3"/>
                  </p:tgtEl>
                </p:cond>
              </p:nextCondLst>
            </p:seq>
            <p:video>
              <p:cMediaNode>
                <p:cTn id="7" fill="hold" display="0">
                  <p:stCondLst>
                    <p:cond delay="indefinite"/>
                  </p:stCondLst>
                  <p:endCondLst>
                    <p:cond evt="onNext" delay="0">
                      <p:tgtEl>
                        <p:sldTgt/>
                      </p:tgtEl>
                    </p:cond>
                    <p:cond evt="onPrev" delay="0">
                      <p:tgtEl>
                        <p:sldTgt/>
                      </p:tgtEl>
                    </p:cond>
                  </p:endCondLst>
                </p:cTn>
                <p:tgtEl>
                  <p:spTgt spid="3"/>
                </p:tgtEl>
              </p:cMediaNode>
            </p:video>
          </p:childTnLst>
        </p:cTn>
      </p:par>
    </p:tnLst>
  </p:timing>
</p:sld>
</file>

<file path=ppt/slides/slide2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pPr algn="ctr">
              <a:defRPr/>
            </a:pPr>
            <a:r>
              <a:rPr lang="en-US" b="1" dirty="0" smtClean="0">
                <a:effectLst>
                  <a:outerShdw blurRad="38100" dist="38100" dir="2700000" algn="tl">
                    <a:srgbClr val="000000">
                      <a:alpha val="43137"/>
                    </a:srgbClr>
                  </a:outerShdw>
                </a:effectLst>
              </a:rPr>
              <a:t>Question Time</a:t>
            </a:r>
            <a:endParaRPr lang="en-US" b="1" dirty="0">
              <a:effectLst>
                <a:outerShdw blurRad="38100" dist="38100" dir="2700000" algn="tl">
                  <a:srgbClr val="000000">
                    <a:alpha val="43137"/>
                  </a:srgbClr>
                </a:outerShdw>
              </a:effectLst>
            </a:endParaRPr>
          </a:p>
        </p:txBody>
      </p:sp>
      <p:sp>
        <p:nvSpPr>
          <p:cNvPr id="223235" name="Content Placeholder 2"/>
          <p:cNvSpPr>
            <a:spLocks noGrp="1"/>
          </p:cNvSpPr>
          <p:nvPr>
            <p:ph idx="1"/>
            <p:custDataLst>
              <p:tags r:id="rId2"/>
            </p:custDataLst>
          </p:nvPr>
        </p:nvSpPr>
        <p:spPr/>
        <p:txBody>
          <a:bodyPr/>
          <a:lstStyle/>
          <a:p>
            <a:r>
              <a:rPr lang="en-US" smtClean="0"/>
              <a:t>What are words you would use to describe the mood of the previous trailer?</a:t>
            </a:r>
          </a:p>
          <a:p>
            <a:r>
              <a:rPr lang="en-US" smtClean="0"/>
              <a:t>Watch the second Mary Poppins trailer.</a:t>
            </a:r>
          </a:p>
        </p:txBody>
      </p:sp>
    </p:spTree>
  </p:cSld>
  <p:clrMapOvr>
    <a:masterClrMapping/>
  </p:clrMapOvr>
  <p:transition/>
  <p:timing>
    <p:tnLst>
      <p:par>
        <p:cTn id="1" dur="indefinite" restart="never" nodeType="tmRoot"/>
      </p:par>
    </p:tnLst>
  </p:timing>
</p:sld>
</file>

<file path=ppt/slides/slide2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pPr algn="ctr">
              <a:defRPr/>
            </a:pPr>
            <a:r>
              <a:rPr lang="en-US" b="1" dirty="0" smtClean="0">
                <a:solidFill>
                  <a:srgbClr val="FF0000"/>
                </a:solidFill>
                <a:effectLst>
                  <a:outerShdw blurRad="38100" dist="38100" dir="2700000" algn="tl">
                    <a:srgbClr val="000000">
                      <a:alpha val="43137"/>
                    </a:srgbClr>
                  </a:outerShdw>
                </a:effectLst>
              </a:rPr>
              <a:t>Mary </a:t>
            </a:r>
            <a:r>
              <a:rPr lang="en-US" b="1" dirty="0" err="1" smtClean="0">
                <a:solidFill>
                  <a:srgbClr val="FF0000"/>
                </a:solidFill>
                <a:effectLst>
                  <a:outerShdw blurRad="38100" dist="38100" dir="2700000" algn="tl">
                    <a:srgbClr val="000000">
                      <a:alpha val="43137"/>
                    </a:srgbClr>
                  </a:outerShdw>
                </a:effectLst>
              </a:rPr>
              <a:t>Poppins</a:t>
            </a:r>
            <a:r>
              <a:rPr lang="en-US" b="1" dirty="0" smtClean="0">
                <a:solidFill>
                  <a:srgbClr val="FF0000"/>
                </a:solidFill>
                <a:effectLst>
                  <a:outerShdw blurRad="38100" dist="38100" dir="2700000" algn="tl">
                    <a:srgbClr val="000000">
                      <a:alpha val="43137"/>
                    </a:srgbClr>
                  </a:outerShdw>
                </a:effectLst>
              </a:rPr>
              <a:t> #2</a:t>
            </a:r>
            <a:endParaRPr lang="en-US" b="1" dirty="0">
              <a:solidFill>
                <a:srgbClr val="FF0000"/>
              </a:solidFill>
              <a:effectLst>
                <a:outerShdw blurRad="38100" dist="38100" dir="2700000" algn="tl">
                  <a:srgbClr val="000000">
                    <a:alpha val="43137"/>
                  </a:srgbClr>
                </a:outerShdw>
              </a:effectLst>
            </a:endParaRPr>
          </a:p>
        </p:txBody>
      </p:sp>
      <p:pic>
        <p:nvPicPr>
          <p:cNvPr id="224259" name="Picture 2" descr="http://www.littlegoldenguy.com/posters/1964/1964_Mary_Poppins.jpg"/>
          <p:cNvPicPr>
            <a:picLocks noChangeAspect="1" noChangeArrowheads="1"/>
          </p:cNvPicPr>
          <p:nvPr>
            <p:custDataLst>
              <p:tags r:id="rId2"/>
            </p:custDataLst>
          </p:nvPr>
        </p:nvPicPr>
        <p:blipFill>
          <a:blip r:embed="rId4"/>
          <a:srcRect/>
          <a:stretch>
            <a:fillRect/>
          </a:stretch>
        </p:blipFill>
        <p:spPr bwMode="auto">
          <a:xfrm>
            <a:off x="2743200" y="1219200"/>
            <a:ext cx="3724275" cy="53721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23.xml><?xml version="1.0" encoding="utf-8"?>
<p:sld xmlns:a="http://schemas.openxmlformats.org/drawingml/2006/main" xmlns:r="http://schemas.openxmlformats.org/officeDocument/2006/relationships" xmlns:p="http://schemas.openxmlformats.org/presentationml/2006/main" showMasterSp="0" show="0">
  <p:cSld>
    <p:bg>
      <p:bgPr>
        <a:solidFill>
          <a:schemeClr val="accent1">
            <a:lumMod val="50000"/>
          </a:schemeClr>
        </a:solidFill>
        <a:effectLst/>
      </p:bgPr>
    </p:bg>
    <p:spTree>
      <p:nvGrpSpPr>
        <p:cNvPr id="1" name=""/>
        <p:cNvGrpSpPr/>
        <p:nvPr/>
      </p:nvGrpSpPr>
      <p:grpSpPr>
        <a:xfrm>
          <a:off x="0" y="0"/>
          <a:ext cx="0" cy="0"/>
          <a:chOff x="0" y="0"/>
          <a:chExt cx="0" cy="0"/>
        </a:xfrm>
      </p:grpSpPr>
      <p:pic>
        <p:nvPicPr>
          <p:cNvPr id="3" name="ScaryMaryTrailer.mpeg">
            <a:hlinkClick r:id="" action="ppaction://media"/>
          </p:cNvPr>
          <p:cNvPicPr>
            <a:picLocks noRot="1" noChangeAspect="1"/>
          </p:cNvPicPr>
          <p:nvPr>
            <a:videoFile r:link="rId1"/>
          </p:nvPr>
        </p:nvPicPr>
        <p:blipFill>
          <a:blip r:embed="rId3"/>
          <a:srcRect/>
          <a:stretch>
            <a:fillRect/>
          </a:stretch>
        </p:blipFill>
        <p:spPr bwMode="auto">
          <a:xfrm>
            <a:off x="685800" y="533400"/>
            <a:ext cx="7721600" cy="57912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3"/>
                                        </p:tgtEl>
                                      </p:cBhvr>
                                    </p:cmd>
                                  </p:childTnLst>
                                </p:cTn>
                              </p:par>
                            </p:childTnLst>
                          </p:cTn>
                        </p:par>
                      </p:childTnLst>
                    </p:cTn>
                  </p:par>
                </p:childTnLst>
              </p:cTn>
              <p:nextCondLst>
                <p:cond evt="onClick" delay="0">
                  <p:tgtEl>
                    <p:spTgt spid="3"/>
                  </p:tgtEl>
                </p:cond>
              </p:nextCondLst>
            </p:seq>
            <p:video>
              <p:cMediaNode>
                <p:cTn id="7" fill="hold" display="0">
                  <p:stCondLst>
                    <p:cond delay="indefinite"/>
                  </p:stCondLst>
                  <p:endCondLst>
                    <p:cond evt="onNext" delay="0">
                      <p:tgtEl>
                        <p:sldTgt/>
                      </p:tgtEl>
                    </p:cond>
                    <p:cond evt="onPrev" delay="0">
                      <p:tgtEl>
                        <p:sldTgt/>
                      </p:tgtEl>
                    </p:cond>
                  </p:endCondLst>
                </p:cTn>
                <p:tgtEl>
                  <p:spTgt spid="3"/>
                </p:tgtEl>
              </p:cMediaNode>
            </p:video>
          </p:childTnLst>
        </p:cTn>
      </p:par>
    </p:tnLst>
  </p:timing>
</p:sld>
</file>

<file path=ppt/slides/slide2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pPr algn="ctr">
              <a:defRPr/>
            </a:pPr>
            <a:r>
              <a:rPr lang="en-US" b="1" dirty="0" smtClean="0">
                <a:effectLst>
                  <a:outerShdw blurRad="38100" dist="38100" dir="2700000" algn="tl">
                    <a:srgbClr val="000000">
                      <a:alpha val="43137"/>
                    </a:srgbClr>
                  </a:outerShdw>
                </a:effectLst>
              </a:rPr>
              <a:t>Question Time</a:t>
            </a:r>
            <a:endParaRPr lang="en-US" b="1" dirty="0">
              <a:effectLst>
                <a:outerShdw blurRad="38100" dist="38100" dir="2700000" algn="tl">
                  <a:srgbClr val="000000">
                    <a:alpha val="43137"/>
                  </a:srgbClr>
                </a:outerShdw>
              </a:effectLst>
            </a:endParaRPr>
          </a:p>
        </p:txBody>
      </p:sp>
      <p:sp>
        <p:nvSpPr>
          <p:cNvPr id="226307" name="Content Placeholder 2"/>
          <p:cNvSpPr>
            <a:spLocks noGrp="1"/>
          </p:cNvSpPr>
          <p:nvPr>
            <p:ph idx="1"/>
            <p:custDataLst>
              <p:tags r:id="rId2"/>
            </p:custDataLst>
          </p:nvPr>
        </p:nvSpPr>
        <p:spPr/>
        <p:txBody>
          <a:bodyPr/>
          <a:lstStyle/>
          <a:p>
            <a:r>
              <a:rPr lang="en-US" smtClean="0"/>
              <a:t>How did the mood differ from the first trailer?</a:t>
            </a:r>
          </a:p>
          <a:p>
            <a:r>
              <a:rPr lang="en-US" smtClean="0"/>
              <a:t>What are some words you would use to describe the overall mood of the second trailer?</a:t>
            </a:r>
          </a:p>
          <a:p>
            <a:r>
              <a:rPr lang="en-US" smtClean="0"/>
              <a:t>What most affected the overall mood from one trailer to the next?</a:t>
            </a:r>
          </a:p>
          <a:p>
            <a:r>
              <a:rPr lang="en-US" smtClean="0"/>
              <a:t>Now, let’s use our knowledge of mood . . .</a:t>
            </a:r>
          </a:p>
        </p:txBody>
      </p:sp>
    </p:spTree>
  </p:cSld>
  <p:clrMapOvr>
    <a:masterClrMapping/>
  </p:clrMapOvr>
  <p:transition/>
  <p:timing>
    <p:tnLst>
      <p:par>
        <p:cTn id="1" dur="indefinite" restart="never" nodeType="tmRoot"/>
      </p:par>
    </p:tnLst>
  </p:timing>
</p:sld>
</file>

<file path=ppt/slides/slide2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pPr algn="ctr">
              <a:defRPr/>
            </a:pPr>
            <a:r>
              <a:rPr lang="en-US" b="1" dirty="0" smtClean="0">
                <a:effectLst>
                  <a:outerShdw blurRad="38100" dist="38100" dir="2700000" algn="tl">
                    <a:srgbClr val="000000">
                      <a:alpha val="43137"/>
                    </a:srgbClr>
                  </a:outerShdw>
                </a:effectLst>
              </a:rPr>
              <a:t>Four Square Summary</a:t>
            </a:r>
            <a:endParaRPr lang="en-US" b="1" dirty="0">
              <a:effectLst>
                <a:outerShdw blurRad="38100" dist="38100" dir="2700000" algn="tl">
                  <a:srgbClr val="000000">
                    <a:alpha val="43137"/>
                  </a:srgbClr>
                </a:outerShdw>
              </a:effectLst>
            </a:endParaRPr>
          </a:p>
        </p:txBody>
      </p:sp>
      <p:graphicFrame>
        <p:nvGraphicFramePr>
          <p:cNvPr id="4" name="Content Placeholder 8"/>
          <p:cNvGraphicFramePr>
            <a:graphicFrameLocks noGrp="1"/>
          </p:cNvGraphicFramePr>
          <p:nvPr>
            <p:ph idx="1"/>
            <p:custDataLst>
              <p:tags r:id="rId2"/>
            </p:custDataLst>
          </p:nvPr>
        </p:nvGraphicFramePr>
        <p:xfrm>
          <a:off x="457200" y="1524000"/>
          <a:ext cx="8305800" cy="5105400"/>
        </p:xfrm>
        <a:graphic>
          <a:graphicData uri="http://schemas.openxmlformats.org/drawingml/2006/table">
            <a:tbl>
              <a:tblPr firstRow="1" bandRow="1">
                <a:tableStyleId>{073A0DAA-6AF3-43AB-8588-CEC1D06C72B9}</a:tableStyleId>
              </a:tblPr>
              <a:tblGrid>
                <a:gridCol w="4152900"/>
                <a:gridCol w="4152900"/>
              </a:tblGrid>
              <a:tr h="983609">
                <a:tc>
                  <a:txBody>
                    <a:bodyPr/>
                    <a:lstStyle/>
                    <a:p>
                      <a:r>
                        <a:rPr lang="en-US" dirty="0" smtClean="0"/>
                        <a:t>Topic:</a:t>
                      </a:r>
                      <a:r>
                        <a:rPr lang="en-US" baseline="0" dirty="0" smtClean="0"/>
                        <a:t> </a:t>
                      </a:r>
                      <a:r>
                        <a:rPr lang="en-US" i="1" baseline="0" dirty="0" smtClean="0"/>
                        <a:t>BLEAK HOUSE </a:t>
                      </a:r>
                    </a:p>
                    <a:p>
                      <a:r>
                        <a:rPr lang="en-US" baseline="0" dirty="0" smtClean="0"/>
                        <a:t>by Charles Dickens</a:t>
                      </a:r>
                      <a:endParaRPr lang="en-US" dirty="0"/>
                    </a:p>
                  </a:txBody>
                  <a:tcPr/>
                </a:tc>
                <a:tc>
                  <a:txBody>
                    <a:bodyPr/>
                    <a:lstStyle/>
                    <a:p>
                      <a:r>
                        <a:rPr lang="en-US" dirty="0" smtClean="0"/>
                        <a:t>An excerpt of </a:t>
                      </a:r>
                      <a:r>
                        <a:rPr lang="en-US" i="1" dirty="0" smtClean="0"/>
                        <a:t>Bleak</a:t>
                      </a:r>
                      <a:r>
                        <a:rPr lang="en-US" i="1" baseline="0" dirty="0" smtClean="0"/>
                        <a:t> House</a:t>
                      </a:r>
                      <a:r>
                        <a:rPr lang="en-US" i="0" baseline="0" dirty="0" smtClean="0"/>
                        <a:t> can be found on page 6 of your handout.</a:t>
                      </a:r>
                      <a:endParaRPr lang="en-US" dirty="0"/>
                    </a:p>
                  </a:txBody>
                  <a:tcPr/>
                </a:tc>
              </a:tr>
              <a:tr h="2060895">
                <a:tc>
                  <a:txBody>
                    <a:bodyPr/>
                    <a:lstStyle/>
                    <a:p>
                      <a:r>
                        <a:rPr lang="en-US" dirty="0" smtClean="0"/>
                        <a:t>1. Predict the overall mood of </a:t>
                      </a:r>
                    </a:p>
                    <a:p>
                      <a:r>
                        <a:rPr lang="en-US" i="1" dirty="0" smtClean="0"/>
                        <a:t>Bleak House. </a:t>
                      </a:r>
                      <a:r>
                        <a:rPr lang="en-US" i="0" dirty="0" smtClean="0"/>
                        <a:t>(1 minute)</a:t>
                      </a:r>
                      <a:endParaRPr lang="en-US" i="0" dirty="0"/>
                    </a:p>
                  </a:txBody>
                  <a:tcPr/>
                </a:tc>
                <a:tc>
                  <a:txBody>
                    <a:bodyPr/>
                    <a:lstStyle/>
                    <a:p>
                      <a:r>
                        <a:rPr lang="en-US" dirty="0" smtClean="0"/>
                        <a:t>2. What are ten words you expect to see in the story that will help create that mood? (2 minutes)</a:t>
                      </a:r>
                      <a:endParaRPr lang="en-US" dirty="0"/>
                    </a:p>
                  </a:txBody>
                  <a:tcPr/>
                </a:tc>
              </a:tr>
              <a:tr h="2060895">
                <a:tc>
                  <a:txBody>
                    <a:bodyPr/>
                    <a:lstStyle/>
                    <a:p>
                      <a:r>
                        <a:rPr lang="en-US" sz="1800" kern="1200" dirty="0" smtClean="0">
                          <a:solidFill>
                            <a:schemeClr val="dk1"/>
                          </a:solidFill>
                          <a:latin typeface="+mn-lt"/>
                          <a:ea typeface="+mn-ea"/>
                          <a:cs typeface="+mn-cs"/>
                        </a:rPr>
                        <a:t>3. Write ten words or phrases that are used in the story to create mood </a:t>
                      </a:r>
                    </a:p>
                    <a:p>
                      <a:r>
                        <a:rPr lang="en-US" sz="1800" kern="1200" dirty="0" smtClean="0">
                          <a:solidFill>
                            <a:schemeClr val="dk1"/>
                          </a:solidFill>
                          <a:latin typeface="+mn-lt"/>
                          <a:ea typeface="+mn-ea"/>
                          <a:cs typeface="+mn-cs"/>
                        </a:rPr>
                        <a:t>(3 minutes)</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dk1"/>
                          </a:solidFill>
                          <a:latin typeface="+mn-lt"/>
                          <a:ea typeface="+mn-ea"/>
                          <a:cs typeface="+mn-cs"/>
                        </a:rPr>
                        <a:t>4. SUM UP – How close were your words to the story’s words? Were any similar or the same? Was your mood prediction correct? Why? </a:t>
                      </a:r>
                    </a:p>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dk1"/>
                          </a:solidFill>
                          <a:latin typeface="+mn-lt"/>
                          <a:ea typeface="+mn-ea"/>
                          <a:cs typeface="+mn-cs"/>
                        </a:rPr>
                        <a:t>(4 minutes)</a:t>
                      </a:r>
                    </a:p>
                    <a:p>
                      <a:endParaRPr lang="en-US" dirty="0"/>
                    </a:p>
                  </a:txBody>
                  <a:tcPr/>
                </a:tc>
              </a:tr>
            </a:tbl>
          </a:graphicData>
        </a:graphic>
      </p:graphicFrame>
    </p:spTree>
  </p:cSld>
  <p:clrMapOvr>
    <a:masterClrMapping/>
  </p:clrMapOvr>
  <p:transition/>
  <p:timing>
    <p:tnLst>
      <p:par>
        <p:cTn id="1" dur="indefinite" restart="never" nodeType="tmRoot"/>
      </p:par>
    </p:tnLst>
  </p:timing>
</p:sld>
</file>

<file path=ppt/slides/slide2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pPr algn="ctr">
              <a:defRPr/>
            </a:pPr>
            <a:r>
              <a:rPr lang="en-US" b="1" dirty="0" smtClean="0">
                <a:solidFill>
                  <a:srgbClr val="FF0000"/>
                </a:solidFill>
                <a:effectLst>
                  <a:outerShdw blurRad="38100" dist="38100" dir="2700000" algn="tl">
                    <a:srgbClr val="000000">
                      <a:alpha val="43137"/>
                    </a:srgbClr>
                  </a:outerShdw>
                </a:effectLst>
              </a:rPr>
              <a:t>Process as Students</a:t>
            </a:r>
            <a:endParaRPr lang="en-US" b="1" dirty="0">
              <a:solidFill>
                <a:srgbClr val="FF0000"/>
              </a:solidFill>
              <a:effectLst>
                <a:outerShdw blurRad="38100" dist="38100" dir="2700000" algn="tl">
                  <a:srgbClr val="000000">
                    <a:alpha val="43137"/>
                  </a:srgbClr>
                </a:outerShdw>
              </a:effectLst>
            </a:endParaRPr>
          </a:p>
        </p:txBody>
      </p:sp>
      <p:sp>
        <p:nvSpPr>
          <p:cNvPr id="228355" name="Content Placeholder 2"/>
          <p:cNvSpPr>
            <a:spLocks noGrp="1"/>
          </p:cNvSpPr>
          <p:nvPr>
            <p:ph idx="1"/>
            <p:custDataLst>
              <p:tags r:id="rId2"/>
            </p:custDataLst>
          </p:nvPr>
        </p:nvSpPr>
        <p:spPr/>
        <p:txBody>
          <a:bodyPr/>
          <a:lstStyle/>
          <a:p>
            <a:r>
              <a:rPr lang="en-US" sz="2800" smtClean="0"/>
              <a:t>Small group process through </a:t>
            </a:r>
            <a:r>
              <a:rPr lang="en-US" sz="2800" u="sng" smtClean="0"/>
              <a:t>Round Robin*</a:t>
            </a:r>
          </a:p>
          <a:p>
            <a:r>
              <a:rPr lang="en-US" sz="2800" smtClean="0"/>
              <a:t>One minute each</a:t>
            </a:r>
          </a:p>
          <a:p>
            <a:r>
              <a:rPr lang="en-US" sz="2800" smtClean="0"/>
              <a:t>1. What was my prediction?</a:t>
            </a:r>
          </a:p>
          <a:p>
            <a:r>
              <a:rPr lang="en-US" sz="2800" smtClean="0"/>
              <a:t>2. What words did I expect to see?</a:t>
            </a:r>
          </a:p>
          <a:p>
            <a:r>
              <a:rPr lang="en-US" sz="2800" smtClean="0"/>
              <a:t>3. What words did I actually see?</a:t>
            </a:r>
          </a:p>
          <a:p>
            <a:r>
              <a:rPr lang="en-US" sz="2800" smtClean="0"/>
              <a:t>4. Were the words similar or the same?</a:t>
            </a:r>
          </a:p>
          <a:p>
            <a:r>
              <a:rPr lang="en-US" sz="2800" smtClean="0"/>
              <a:t>Overall, was your prediction correct?</a:t>
            </a:r>
          </a:p>
          <a:p>
            <a:r>
              <a:rPr lang="en-US" sz="2800" smtClean="0"/>
              <a:t>Class process (Wheel of Destiny)</a:t>
            </a:r>
          </a:p>
          <a:p>
            <a:r>
              <a:rPr lang="en-US" sz="2000" smtClean="0"/>
              <a:t>* Cooperative Learning = </a:t>
            </a:r>
            <a:r>
              <a:rPr lang="en-US" sz="2000" smtClean="0">
                <a:solidFill>
                  <a:srgbClr val="FF0000"/>
                </a:solidFill>
              </a:rPr>
              <a:t>27% achievement increase</a:t>
            </a:r>
          </a:p>
          <a:p>
            <a:endParaRPr lang="en-US" smtClean="0"/>
          </a:p>
          <a:p>
            <a:endParaRPr lang="en-US" smtClean="0"/>
          </a:p>
        </p:txBody>
      </p:sp>
      <p:pic>
        <p:nvPicPr>
          <p:cNvPr id="228356" name="Picture 2" descr="C:\Documents and Settings\STARR3\Local Settings\Temporary Internet Files\Content.IE5\STWS7U5H\MCj04238280000[1].wmf"/>
          <p:cNvPicPr>
            <a:picLocks noChangeAspect="1" noChangeArrowheads="1"/>
          </p:cNvPicPr>
          <p:nvPr>
            <p:custDataLst>
              <p:tags r:id="rId3"/>
            </p:custDataLst>
          </p:nvPr>
        </p:nvPicPr>
        <p:blipFill>
          <a:blip r:embed="rId5"/>
          <a:srcRect/>
          <a:stretch>
            <a:fillRect/>
          </a:stretch>
        </p:blipFill>
        <p:spPr bwMode="auto">
          <a:xfrm>
            <a:off x="7239000" y="2209800"/>
            <a:ext cx="1257300" cy="19939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pPr algn="ctr">
              <a:defRPr/>
            </a:pPr>
            <a:r>
              <a:rPr lang="en-US" b="1" dirty="0" smtClean="0">
                <a:solidFill>
                  <a:srgbClr val="FF0000"/>
                </a:solidFill>
                <a:effectLst>
                  <a:outerShdw blurRad="38100" dist="38100" dir="2700000" algn="tl">
                    <a:srgbClr val="000000">
                      <a:alpha val="43137"/>
                    </a:srgbClr>
                  </a:outerShdw>
                </a:effectLst>
              </a:rPr>
              <a:t>Process as Teachers</a:t>
            </a:r>
            <a:endParaRPr lang="en-US" b="1" dirty="0">
              <a:solidFill>
                <a:srgbClr val="FF0000"/>
              </a:solidFill>
              <a:effectLst>
                <a:outerShdw blurRad="38100" dist="38100" dir="2700000" algn="tl">
                  <a:srgbClr val="000000">
                    <a:alpha val="43137"/>
                  </a:srgbClr>
                </a:outerShdw>
              </a:effectLst>
            </a:endParaRPr>
          </a:p>
        </p:txBody>
      </p:sp>
      <p:sp>
        <p:nvSpPr>
          <p:cNvPr id="229379" name="Content Placeholder 2"/>
          <p:cNvSpPr>
            <a:spLocks noGrp="1"/>
          </p:cNvSpPr>
          <p:nvPr>
            <p:ph idx="1"/>
            <p:custDataLst>
              <p:tags r:id="rId2"/>
            </p:custDataLst>
          </p:nvPr>
        </p:nvSpPr>
        <p:spPr>
          <a:xfrm>
            <a:off x="457200" y="1600200"/>
            <a:ext cx="5562600" cy="4530725"/>
          </a:xfrm>
        </p:spPr>
        <p:txBody>
          <a:bodyPr/>
          <a:lstStyle/>
          <a:p>
            <a:r>
              <a:rPr lang="en-US" smtClean="0"/>
              <a:t>With your shoulder partner:</a:t>
            </a:r>
          </a:p>
          <a:p>
            <a:pPr lvl="1"/>
            <a:r>
              <a:rPr lang="en-US" smtClean="0"/>
              <a:t>What GLEs/CLEs match this assignment?</a:t>
            </a:r>
          </a:p>
          <a:p>
            <a:pPr lvl="1"/>
            <a:r>
              <a:rPr lang="en-US" smtClean="0"/>
              <a:t>Pages 3-4</a:t>
            </a:r>
          </a:p>
          <a:p>
            <a:pPr lvl="1"/>
            <a:r>
              <a:rPr lang="en-US" i="1" smtClean="0">
                <a:solidFill>
                  <a:srgbClr val="FF0000"/>
                </a:solidFill>
              </a:rPr>
              <a:t>What is at least one way you can adapt the four square tool for use in your classroom?</a:t>
            </a:r>
          </a:p>
        </p:txBody>
      </p:sp>
      <p:pic>
        <p:nvPicPr>
          <p:cNvPr id="229380" name="Picture 3" descr="C:\Program Files\Microsoft Office\MEDIA\CAGCAT10\j0199727.wmf"/>
          <p:cNvPicPr>
            <a:picLocks noChangeAspect="1" noChangeArrowheads="1"/>
          </p:cNvPicPr>
          <p:nvPr>
            <p:custDataLst>
              <p:tags r:id="rId3"/>
            </p:custDataLst>
          </p:nvPr>
        </p:nvPicPr>
        <p:blipFill>
          <a:blip r:embed="rId5"/>
          <a:srcRect/>
          <a:stretch>
            <a:fillRect/>
          </a:stretch>
        </p:blipFill>
        <p:spPr bwMode="auto">
          <a:xfrm flipH="1">
            <a:off x="6096000" y="1905000"/>
            <a:ext cx="2389188" cy="2349500"/>
          </a:xfrm>
          <a:prstGeom prst="rect">
            <a:avLst/>
          </a:prstGeom>
          <a:noFill/>
          <a:ln w="9525">
            <a:noFill/>
            <a:miter lim="800000"/>
            <a:headEnd/>
            <a:tailEnd/>
          </a:ln>
        </p:spPr>
      </p:pic>
    </p:spTree>
  </p:cSld>
  <p:clrMapOvr>
    <a:masterClrMapping/>
  </p:clrMapOvr>
  <p:transition/>
</p:sld>
</file>

<file path=ppt/slides/slide2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Rectangle 4"/>
          <p:cNvSpPr>
            <a:spLocks noGrp="1" noChangeArrowheads="1"/>
          </p:cNvSpPr>
          <p:nvPr>
            <p:ph type="title"/>
            <p:custDataLst>
              <p:tags r:id="rId1"/>
            </p:custDataLst>
          </p:nvPr>
        </p:nvSpPr>
        <p:spPr/>
        <p:txBody>
          <a:bodyPr/>
          <a:lstStyle/>
          <a:p>
            <a:pPr algn="ctr" eaLnBrk="1" hangingPunct="1">
              <a:defRPr/>
            </a:pPr>
            <a:r>
              <a:rPr lang="en-US" sz="4800" b="1" smtClean="0">
                <a:solidFill>
                  <a:srgbClr val="FF0000"/>
                </a:solidFill>
                <a:effectLst>
                  <a:outerShdw blurRad="38100" dist="38100" dir="2700000" algn="tl">
                    <a:srgbClr val="C0C0C0"/>
                  </a:outerShdw>
                </a:effectLst>
              </a:rPr>
              <a:t>QUESTIONS?</a:t>
            </a:r>
          </a:p>
        </p:txBody>
      </p:sp>
      <p:pic>
        <p:nvPicPr>
          <p:cNvPr id="230403" name="Picture 5" descr="j0284095"/>
          <p:cNvPicPr>
            <a:picLocks noChangeAspect="1" noChangeArrowheads="1" noCrop="1"/>
          </p:cNvPicPr>
          <p:nvPr>
            <p:custDataLst>
              <p:tags r:id="rId2"/>
            </p:custDataLst>
          </p:nvPr>
        </p:nvPicPr>
        <p:blipFill>
          <a:blip r:embed="rId4"/>
          <a:srcRect/>
          <a:stretch>
            <a:fillRect/>
          </a:stretch>
        </p:blipFill>
        <p:spPr bwMode="auto">
          <a:xfrm>
            <a:off x="3352800" y="1600200"/>
            <a:ext cx="2392363" cy="3614738"/>
          </a:xfrm>
          <a:prstGeom prst="rect">
            <a:avLst/>
          </a:prstGeom>
          <a:noFill/>
          <a:ln w="9525">
            <a:noFill/>
            <a:miter lim="800000"/>
            <a:headEnd/>
            <a:tailEnd/>
          </a:ln>
        </p:spPr>
      </p:pic>
    </p:spTree>
  </p:cSld>
  <p:clrMapOvr>
    <a:masterClrMapping/>
  </p:clrMapOvr>
  <p:transition/>
</p:sld>
</file>

<file path=ppt/slides/slide229.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eaLnBrk="1" hangingPunct="1">
              <a:defRPr/>
            </a:pPr>
            <a:r>
              <a:rPr lang="en-US" b="1" dirty="0" smtClean="0">
                <a:effectLst>
                  <a:outerShdw blurRad="38100" dist="38100" dir="2700000" algn="tl">
                    <a:srgbClr val="000000">
                      <a:alpha val="43137"/>
                    </a:srgbClr>
                  </a:outerShdw>
                </a:effectLst>
              </a:rPr>
              <a:t>Generating and Testing Hypotheses</a:t>
            </a:r>
            <a:endParaRPr lang="en-US" b="1" dirty="0">
              <a:effectLst>
                <a:outerShdw blurRad="38100" dist="38100" dir="2700000" algn="tl">
                  <a:srgbClr val="000000">
                    <a:alpha val="43137"/>
                  </a:srgbClr>
                </a:outerShdw>
              </a:effectLst>
            </a:endParaRPr>
          </a:p>
        </p:txBody>
      </p:sp>
      <p:sp>
        <p:nvSpPr>
          <p:cNvPr id="5" name="Content Placeholder 2"/>
          <p:cNvSpPr>
            <a:spLocks noGrp="1"/>
          </p:cNvSpPr>
          <p:nvPr>
            <p:ph idx="1"/>
          </p:nvPr>
        </p:nvSpPr>
        <p:spPr/>
        <p:txBody>
          <a:bodyPr/>
          <a:lstStyle/>
          <a:p>
            <a:pPr eaLnBrk="1" hangingPunct="1">
              <a:defRPr/>
            </a:pPr>
            <a:r>
              <a:rPr lang="en-US" sz="2400" b="1" u="sng" dirty="0" smtClean="0">
                <a:effectLst>
                  <a:outerShdw blurRad="38100" dist="38100" dir="2700000" algn="tl">
                    <a:srgbClr val="000000">
                      <a:alpha val="43137"/>
                    </a:srgbClr>
                  </a:outerShdw>
                </a:effectLst>
              </a:rPr>
              <a:t>Summative Assessment</a:t>
            </a:r>
          </a:p>
          <a:p>
            <a:pPr eaLnBrk="1" hangingPunct="1">
              <a:defRPr/>
            </a:pPr>
            <a:r>
              <a:rPr lang="en-US" sz="2400" dirty="0" smtClean="0"/>
              <a:t>What percentage gain have students averaged through use of this strategy?</a:t>
            </a:r>
          </a:p>
          <a:p>
            <a:pPr eaLnBrk="1" hangingPunct="1">
              <a:defRPr/>
            </a:pPr>
            <a:r>
              <a:rPr lang="en-US" sz="2400" dirty="0" smtClean="0"/>
              <a:t>Can I give specific examples of this strategy in action?</a:t>
            </a:r>
          </a:p>
          <a:p>
            <a:pPr eaLnBrk="1" hangingPunct="1">
              <a:defRPr/>
            </a:pPr>
            <a:r>
              <a:rPr lang="en-US" sz="2400" dirty="0" smtClean="0"/>
              <a:t>How can I INTENTIONALLY use this strategy in my classroom?</a:t>
            </a:r>
          </a:p>
          <a:p>
            <a:pPr eaLnBrk="1" hangingPunct="1">
              <a:defRPr/>
            </a:pPr>
            <a:r>
              <a:rPr lang="en-US" sz="2400" dirty="0" smtClean="0"/>
              <a:t>Were any other </a:t>
            </a:r>
            <a:r>
              <a:rPr lang="en-US" sz="2400" dirty="0" err="1" smtClean="0"/>
              <a:t>Marzano</a:t>
            </a:r>
            <a:r>
              <a:rPr lang="en-US" sz="2400" dirty="0" smtClean="0"/>
              <a:t> strategies demonstrated in conjunction with this strategy? If so, which ones?</a:t>
            </a:r>
          </a:p>
          <a:p>
            <a:pPr eaLnBrk="1" hangingPunct="1">
              <a:defRPr/>
            </a:pPr>
            <a:r>
              <a:rPr lang="en-US" sz="2400" dirty="0" smtClean="0"/>
              <a:t>What are some other things I would like to know about this strategy?</a:t>
            </a:r>
          </a:p>
          <a:p>
            <a:pPr eaLnBrk="1" hangingPunct="1">
              <a:defRPr/>
            </a:pPr>
            <a:r>
              <a:rPr lang="en-US" sz="2400" dirty="0" smtClean="0"/>
              <a:t>Create a six-word essay concerning this strategy.</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Rectangle 4"/>
          <p:cNvSpPr>
            <a:spLocks noGrp="1" noChangeArrowheads="1"/>
          </p:cNvSpPr>
          <p:nvPr>
            <p:ph type="title"/>
            <p:custDataLst>
              <p:tags r:id="rId1"/>
            </p:custDataLst>
          </p:nvPr>
        </p:nvSpPr>
        <p:spPr/>
        <p:txBody>
          <a:bodyPr/>
          <a:lstStyle/>
          <a:p>
            <a:pPr eaLnBrk="1" hangingPunct="1">
              <a:defRPr/>
            </a:pPr>
            <a:r>
              <a:rPr lang="en-US" b="1" smtClean="0">
                <a:effectLst>
                  <a:outerShdw blurRad="38100" dist="38100" dir="2700000" algn="tl">
                    <a:srgbClr val="C0C0C0"/>
                  </a:outerShdw>
                </a:effectLst>
              </a:rPr>
              <a:t>PRESENTATION GOALS</a:t>
            </a:r>
          </a:p>
        </p:txBody>
      </p:sp>
      <p:sp>
        <p:nvSpPr>
          <p:cNvPr id="5" name="Rectangle 5"/>
          <p:cNvSpPr txBox="1">
            <a:spLocks noChangeArrowheads="1"/>
          </p:cNvSpPr>
          <p:nvPr>
            <p:custDataLst>
              <p:tags r:id="rId2"/>
            </p:custDataLst>
          </p:nvPr>
        </p:nvSpPr>
        <p:spPr bwMode="auto">
          <a:xfrm>
            <a:off x="457200" y="1600200"/>
            <a:ext cx="4572000" cy="4530725"/>
          </a:xfrm>
          <a:prstGeom prst="rect">
            <a:avLst/>
          </a:prstGeom>
          <a:noFill/>
          <a:ln w="9525">
            <a:noFill/>
            <a:miter lim="800000"/>
            <a:headEnd/>
            <a:tailEnd/>
          </a:ln>
        </p:spPr>
        <p:txBody>
          <a:bodyPr/>
          <a:lstStyle/>
          <a:p>
            <a:pPr marL="342900" indent="-342900">
              <a:spcBef>
                <a:spcPct val="20000"/>
              </a:spcBef>
              <a:buClr>
                <a:schemeClr val="accent1"/>
              </a:buClr>
              <a:buFont typeface="Wingdings" pitchFamily="2" charset="2"/>
              <a:buChar char="l"/>
              <a:defRPr/>
            </a:pPr>
            <a:r>
              <a:rPr lang="en-US" sz="2400" kern="0" dirty="0">
                <a:latin typeface="+mn-lt"/>
                <a:cs typeface="+mn-cs"/>
              </a:rPr>
              <a:t>Put more tools in your “teacher toolbox”</a:t>
            </a:r>
          </a:p>
          <a:p>
            <a:pPr marL="342900" indent="-342900">
              <a:spcBef>
                <a:spcPct val="20000"/>
              </a:spcBef>
              <a:buClr>
                <a:schemeClr val="accent1"/>
              </a:buClr>
              <a:buFont typeface="Wingdings" pitchFamily="2" charset="2"/>
              <a:buChar char="l"/>
              <a:defRPr/>
            </a:pPr>
            <a:r>
              <a:rPr lang="en-US" sz="2400" kern="0" dirty="0">
                <a:latin typeface="+mn-lt"/>
                <a:cs typeface="+mn-cs"/>
              </a:rPr>
              <a:t>Present information to enhance teaching social studies through </a:t>
            </a:r>
            <a:r>
              <a:rPr lang="en-US" sz="2400" kern="0" dirty="0" err="1">
                <a:latin typeface="+mn-lt"/>
                <a:cs typeface="+mn-cs"/>
              </a:rPr>
              <a:t>Marzano</a:t>
            </a:r>
            <a:r>
              <a:rPr lang="en-US" sz="2400" kern="0" dirty="0">
                <a:latin typeface="+mn-lt"/>
                <a:cs typeface="+mn-cs"/>
              </a:rPr>
              <a:t> strategies</a:t>
            </a:r>
          </a:p>
          <a:p>
            <a:pPr marL="342900" indent="-342900">
              <a:spcBef>
                <a:spcPct val="20000"/>
              </a:spcBef>
              <a:buClr>
                <a:schemeClr val="accent1"/>
              </a:buClr>
              <a:buFont typeface="Wingdings" pitchFamily="2" charset="2"/>
              <a:buChar char="l"/>
              <a:defRPr/>
            </a:pPr>
            <a:r>
              <a:rPr lang="en-US" sz="2400" kern="0" dirty="0">
                <a:latin typeface="+mn-lt"/>
                <a:cs typeface="+mn-cs"/>
              </a:rPr>
              <a:t>Model effective strategies through in-workshop activities</a:t>
            </a:r>
          </a:p>
          <a:p>
            <a:pPr marL="342900" indent="-342900">
              <a:spcBef>
                <a:spcPct val="20000"/>
              </a:spcBef>
              <a:buClr>
                <a:schemeClr val="accent1"/>
              </a:buClr>
              <a:buFont typeface="Wingdings" pitchFamily="2" charset="2"/>
              <a:buChar char="l"/>
              <a:defRPr/>
            </a:pPr>
            <a:r>
              <a:rPr lang="en-US" sz="2400" kern="0" dirty="0">
                <a:latin typeface="+mn-lt"/>
                <a:cs typeface="+mn-cs"/>
              </a:rPr>
              <a:t>Provide in-workshop time to process new learning and design lessons intentionally using strategies</a:t>
            </a:r>
          </a:p>
        </p:txBody>
      </p:sp>
      <p:pic>
        <p:nvPicPr>
          <p:cNvPr id="6" name="Picture 6" descr="j0336631"/>
          <p:cNvPicPr>
            <a:picLocks noChangeAspect="1" noChangeArrowheads="1" noCrop="1"/>
          </p:cNvPicPr>
          <p:nvPr>
            <p:custDataLst>
              <p:tags r:id="rId3"/>
            </p:custDataLst>
          </p:nvPr>
        </p:nvPicPr>
        <p:blipFill>
          <a:blip r:embed="rId5"/>
          <a:srcRect/>
          <a:stretch>
            <a:fillRect/>
          </a:stretch>
        </p:blipFill>
        <p:spPr bwMode="auto">
          <a:xfrm>
            <a:off x="5257800" y="1981200"/>
            <a:ext cx="2951163" cy="31242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checkerboard(across)">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nodeType="clickEffect">
                                  <p:stCondLst>
                                    <p:cond delay="0"/>
                                  </p:stCondLst>
                                  <p:childTnLst>
                                    <p:set>
                                      <p:cBhvr>
                                        <p:cTn id="17" dur="1" fill="hold">
                                          <p:stCondLst>
                                            <p:cond delay="0"/>
                                          </p:stCondLst>
                                        </p:cTn>
                                        <p:tgtEl>
                                          <p:spTgt spid="5">
                                            <p:txEl>
                                              <p:pRg st="1" end="1"/>
                                            </p:txEl>
                                          </p:spTgt>
                                        </p:tgtEl>
                                        <p:attrNameLst>
                                          <p:attrName>style.visibility</p:attrName>
                                        </p:attrNameLst>
                                      </p:cBhvr>
                                      <p:to>
                                        <p:strVal val="visible"/>
                                      </p:to>
                                    </p:set>
                                    <p:animEffect transition="in" filter="checkerboard(across)">
                                      <p:cBhvr>
                                        <p:cTn id="18" dur="500"/>
                                        <p:tgtEl>
                                          <p:spTgt spid="5">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5" presetClass="entr" presetSubtype="10" fill="hold" nodeType="clickEffect">
                                  <p:stCondLst>
                                    <p:cond delay="0"/>
                                  </p:stCondLst>
                                  <p:childTnLst>
                                    <p:set>
                                      <p:cBhvr>
                                        <p:cTn id="22" dur="1" fill="hold">
                                          <p:stCondLst>
                                            <p:cond delay="0"/>
                                          </p:stCondLst>
                                        </p:cTn>
                                        <p:tgtEl>
                                          <p:spTgt spid="5">
                                            <p:txEl>
                                              <p:pRg st="2" end="2"/>
                                            </p:txEl>
                                          </p:spTgt>
                                        </p:tgtEl>
                                        <p:attrNameLst>
                                          <p:attrName>style.visibility</p:attrName>
                                        </p:attrNameLst>
                                      </p:cBhvr>
                                      <p:to>
                                        <p:strVal val="visible"/>
                                      </p:to>
                                    </p:set>
                                    <p:animEffect transition="in" filter="checkerboard(across)">
                                      <p:cBhvr>
                                        <p:cTn id="23" dur="5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 presetClass="entr" presetSubtype="10"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checkerboard(across)">
                                      <p:cBhvr>
                                        <p:cTn id="28"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0.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eaLnBrk="1" hangingPunct="1">
              <a:defRPr/>
            </a:pPr>
            <a:r>
              <a:rPr lang="en-US" b="1" dirty="0" smtClean="0">
                <a:effectLst>
                  <a:outerShdw blurRad="38100" dist="38100" dir="2700000" algn="tl">
                    <a:srgbClr val="000000">
                      <a:alpha val="43137"/>
                    </a:srgbClr>
                  </a:outerShdw>
                </a:effectLst>
              </a:rPr>
              <a:t>Questions, Cues and Advance Organizers</a:t>
            </a:r>
            <a:endParaRPr lang="en-US" b="1" dirty="0">
              <a:effectLst>
                <a:outerShdw blurRad="38100" dist="38100" dir="2700000" algn="tl">
                  <a:srgbClr val="000000">
                    <a:alpha val="43137"/>
                  </a:srgbClr>
                </a:outerShdw>
              </a:effectLst>
            </a:endParaRPr>
          </a:p>
        </p:txBody>
      </p:sp>
      <p:sp>
        <p:nvSpPr>
          <p:cNvPr id="5" name="Content Placeholder 2"/>
          <p:cNvSpPr>
            <a:spLocks noGrp="1"/>
          </p:cNvSpPr>
          <p:nvPr>
            <p:ph idx="1"/>
          </p:nvPr>
        </p:nvSpPr>
        <p:spPr/>
        <p:txBody>
          <a:bodyPr/>
          <a:lstStyle/>
          <a:p>
            <a:pPr eaLnBrk="1" hangingPunct="1">
              <a:defRPr/>
            </a:pPr>
            <a:r>
              <a:rPr lang="en-US" sz="2800" b="1" u="sng" dirty="0" smtClean="0">
                <a:effectLst>
                  <a:outerShdw blurRad="38100" dist="38100" dir="2700000" algn="tl">
                    <a:srgbClr val="000000">
                      <a:alpha val="43137"/>
                    </a:srgbClr>
                  </a:outerShdw>
                </a:effectLst>
              </a:rPr>
              <a:t>Initial Assessment</a:t>
            </a:r>
          </a:p>
          <a:p>
            <a:pPr eaLnBrk="1" hangingPunct="1">
              <a:defRPr/>
            </a:pPr>
            <a:r>
              <a:rPr lang="en-US" sz="2800" dirty="0" smtClean="0"/>
              <a:t>What percentage gain have students averaged through use of this strategy?</a:t>
            </a:r>
          </a:p>
          <a:p>
            <a:pPr eaLnBrk="1" hangingPunct="1">
              <a:defRPr/>
            </a:pPr>
            <a:r>
              <a:rPr lang="en-US" sz="2800" dirty="0" smtClean="0"/>
              <a:t>Can I give specific examples of this strategy in action?</a:t>
            </a:r>
          </a:p>
          <a:p>
            <a:pPr eaLnBrk="1" hangingPunct="1">
              <a:defRPr/>
            </a:pPr>
            <a:r>
              <a:rPr lang="en-US" sz="2800" dirty="0" smtClean="0"/>
              <a:t>Have I ever used this strategy in my classroom?</a:t>
            </a:r>
          </a:p>
          <a:p>
            <a:pPr eaLnBrk="1" hangingPunct="1">
              <a:defRPr/>
            </a:pPr>
            <a:r>
              <a:rPr lang="en-US" sz="2800" dirty="0" smtClean="0"/>
              <a:t>Was the use of this strategy INTENTIONAL?</a:t>
            </a:r>
          </a:p>
          <a:p>
            <a:pPr eaLnBrk="1" hangingPunct="1">
              <a:defRPr/>
            </a:pPr>
            <a:r>
              <a:rPr lang="en-US" sz="2800" dirty="0" smtClean="0"/>
              <a:t>What else do I already know about this strategy?</a:t>
            </a:r>
          </a:p>
        </p:txBody>
      </p:sp>
    </p:spTree>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8" name="Rectangle 4"/>
          <p:cNvSpPr>
            <a:spLocks noGrp="1" noChangeArrowheads="1"/>
          </p:cNvSpPr>
          <p:nvPr>
            <p:ph type="body" idx="1"/>
            <p:custDataLst>
              <p:tags r:id="rId1"/>
            </p:custDataLst>
          </p:nvPr>
        </p:nvSpPr>
        <p:spPr>
          <a:xfrm>
            <a:off x="228600" y="1828800"/>
            <a:ext cx="8610600" cy="4483100"/>
          </a:xfrm>
        </p:spPr>
        <p:txBody>
          <a:bodyPr anchor="ctr"/>
          <a:lstStyle/>
          <a:p>
            <a:pPr marL="25400" indent="0" eaLnBrk="1" hangingPunct="1">
              <a:tabLst>
                <a:tab pos="876300" algn="l"/>
              </a:tabLst>
            </a:pPr>
            <a:endParaRPr lang="en-US" smtClean="0"/>
          </a:p>
          <a:p>
            <a:pPr marL="25400" indent="0" eaLnBrk="1" hangingPunct="1">
              <a:tabLst>
                <a:tab pos="876300" algn="l"/>
              </a:tabLst>
            </a:pPr>
            <a:r>
              <a:rPr lang="en-US" smtClean="0"/>
              <a:t>Cues, questions, and advance organizers help </a:t>
            </a:r>
            <a:r>
              <a:rPr lang="en-US" smtClean="0">
                <a:solidFill>
                  <a:srgbClr val="FF3300"/>
                </a:solidFill>
              </a:rPr>
              <a:t>students use what they already know</a:t>
            </a:r>
            <a:r>
              <a:rPr lang="en-US" smtClean="0"/>
              <a:t> about a topic to enhance further learning.</a:t>
            </a:r>
          </a:p>
          <a:p>
            <a:pPr marL="25400" indent="0" eaLnBrk="1" hangingPunct="1">
              <a:tabLst>
                <a:tab pos="876300" algn="l"/>
              </a:tabLst>
            </a:pPr>
            <a:r>
              <a:rPr lang="en-US" smtClean="0"/>
              <a:t>These tools should be analytical, focus on what is important, and are most effective before a learning experience.</a:t>
            </a:r>
          </a:p>
        </p:txBody>
      </p:sp>
      <p:sp>
        <p:nvSpPr>
          <p:cNvPr id="47109" name="Rectangle 5"/>
          <p:cNvSpPr>
            <a:spLocks noGrp="1" noChangeArrowheads="1"/>
          </p:cNvSpPr>
          <p:nvPr>
            <p:ph type="title"/>
            <p:custDataLst>
              <p:tags r:id="rId2"/>
            </p:custDataLst>
          </p:nvPr>
        </p:nvSpPr>
        <p:spPr>
          <a:xfrm>
            <a:off x="228600" y="0"/>
            <a:ext cx="8686800" cy="2578100"/>
          </a:xfrm>
        </p:spPr>
        <p:txBody>
          <a:bodyPr/>
          <a:lstStyle/>
          <a:p>
            <a:pPr marL="25400" algn="ctr" eaLnBrk="1" hangingPunct="1">
              <a:tabLst>
                <a:tab pos="1270000" algn="l"/>
              </a:tabLst>
              <a:defRPr/>
            </a:pPr>
            <a:r>
              <a:rPr lang="en-US" dirty="0" smtClean="0">
                <a:solidFill>
                  <a:schemeClr val="hlink"/>
                </a:solidFill>
                <a:effectLst>
                  <a:outerShdw blurRad="38100" dist="38100" dir="2700000" algn="tl">
                    <a:srgbClr val="C0C0C0"/>
                  </a:outerShdw>
                </a:effectLst>
              </a:rPr>
              <a:t>Best Practice #9</a:t>
            </a:r>
            <a:r>
              <a:rPr lang="en-US" dirty="0" smtClean="0">
                <a:solidFill>
                  <a:schemeClr val="accent1"/>
                </a:solidFill>
                <a:effectLst>
                  <a:outerShdw blurRad="38100" dist="38100" dir="2700000" algn="tl">
                    <a:srgbClr val="C0C0C0"/>
                  </a:outerShdw>
                </a:effectLst>
              </a:rPr>
              <a:t/>
            </a:r>
            <a:br>
              <a:rPr lang="en-US" dirty="0" smtClean="0">
                <a:solidFill>
                  <a:schemeClr val="accent1"/>
                </a:solidFill>
                <a:effectLst>
                  <a:outerShdw blurRad="38100" dist="38100" dir="2700000" algn="tl">
                    <a:srgbClr val="C0C0C0"/>
                  </a:outerShdw>
                </a:effectLst>
              </a:rPr>
            </a:br>
            <a:r>
              <a:rPr lang="en-US" dirty="0" smtClean="0"/>
              <a:t> </a:t>
            </a:r>
            <a:r>
              <a:rPr lang="en-US" b="1" dirty="0" smtClean="0">
                <a:solidFill>
                  <a:srgbClr val="FF3300"/>
                </a:solidFill>
                <a:effectLst>
                  <a:outerShdw blurRad="38100" dist="38100" dir="2700000" algn="tl">
                    <a:srgbClr val="C0C0C0"/>
                  </a:outerShdw>
                </a:effectLst>
              </a:rPr>
              <a:t>Cues</a:t>
            </a:r>
            <a:r>
              <a:rPr lang="en-US" b="1" dirty="0" smtClean="0">
                <a:effectLst>
                  <a:outerShdw blurRad="38100" dist="38100" dir="2700000" algn="tl">
                    <a:srgbClr val="C0C0C0"/>
                  </a:outerShdw>
                </a:effectLst>
              </a:rPr>
              <a:t>, </a:t>
            </a:r>
            <a:r>
              <a:rPr lang="en-US" b="1" dirty="0" smtClean="0">
                <a:solidFill>
                  <a:srgbClr val="FF3300"/>
                </a:solidFill>
                <a:effectLst>
                  <a:outerShdw blurRad="38100" dist="38100" dir="2700000" algn="tl">
                    <a:srgbClr val="C0C0C0"/>
                  </a:outerShdw>
                </a:effectLst>
              </a:rPr>
              <a:t>Questions</a:t>
            </a:r>
            <a:r>
              <a:rPr lang="en-US" b="1" dirty="0" smtClean="0">
                <a:effectLst>
                  <a:outerShdw blurRad="38100" dist="38100" dir="2700000" algn="tl">
                    <a:srgbClr val="C0C0C0"/>
                  </a:outerShdw>
                </a:effectLst>
              </a:rPr>
              <a:t>, and </a:t>
            </a:r>
            <a:r>
              <a:rPr lang="en-US" b="1" dirty="0" smtClean="0">
                <a:solidFill>
                  <a:srgbClr val="FF3300"/>
                </a:solidFill>
                <a:effectLst>
                  <a:outerShdw blurRad="38100" dist="38100" dir="2700000" algn="tl">
                    <a:srgbClr val="C0C0C0"/>
                  </a:outerShdw>
                </a:effectLst>
              </a:rPr>
              <a:t>Advance Organizers</a:t>
            </a:r>
            <a:r>
              <a:rPr lang="en-US" b="1" dirty="0" smtClean="0">
                <a:effectLst>
                  <a:outerShdw blurRad="38100" dist="38100" dir="2700000" algn="tl">
                    <a:srgbClr val="C0C0C0"/>
                  </a:outerShdw>
                </a:effectLst>
              </a:rPr>
              <a:t> increases student achievement by 22%</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47109"/>
                                        </p:tgtEl>
                                        <p:attrNameLst>
                                          <p:attrName>style.visibility</p:attrName>
                                        </p:attrNameLst>
                                      </p:cBhvr>
                                      <p:to>
                                        <p:strVal val="visible"/>
                                      </p:to>
                                    </p:set>
                                    <p:anim calcmode="lin" valueType="num">
                                      <p:cBhvr>
                                        <p:cTn id="7" dur="2000" fill="hold"/>
                                        <p:tgtEl>
                                          <p:spTgt spid="47109"/>
                                        </p:tgtEl>
                                        <p:attrNameLst>
                                          <p:attrName>ppt_w</p:attrName>
                                        </p:attrNameLst>
                                      </p:cBhvr>
                                      <p:tavLst>
                                        <p:tav tm="0">
                                          <p:val>
                                            <p:fltVal val="0"/>
                                          </p:val>
                                        </p:tav>
                                        <p:tav tm="100000">
                                          <p:val>
                                            <p:strVal val="#ppt_w"/>
                                          </p:val>
                                        </p:tav>
                                      </p:tavLst>
                                    </p:anim>
                                    <p:anim calcmode="lin" valueType="num">
                                      <p:cBhvr>
                                        <p:cTn id="8" dur="2000" fill="hold"/>
                                        <p:tgtEl>
                                          <p:spTgt spid="47109"/>
                                        </p:tgtEl>
                                        <p:attrNameLst>
                                          <p:attrName>ppt_h</p:attrName>
                                        </p:attrNameLst>
                                      </p:cBhvr>
                                      <p:tavLst>
                                        <p:tav tm="0">
                                          <p:val>
                                            <p:strVal val="#ppt_h"/>
                                          </p:val>
                                        </p:tav>
                                        <p:tav tm="100000">
                                          <p:val>
                                            <p:strVal val="#ppt_h"/>
                                          </p:val>
                                        </p:tav>
                                      </p:tavLst>
                                    </p:anim>
                                  </p:childTnLst>
                                </p:cTn>
                              </p:par>
                            </p:childTnLst>
                          </p:cTn>
                        </p:par>
                        <p:par>
                          <p:cTn id="9" fill="hold">
                            <p:stCondLst>
                              <p:cond delay="2000"/>
                            </p:stCondLst>
                            <p:childTnLst>
                              <p:par>
                                <p:cTn id="10" presetID="9" presetClass="entr" presetSubtype="0" fill="hold" grpId="0" nodeType="afterEffect">
                                  <p:stCondLst>
                                    <p:cond delay="0"/>
                                  </p:stCondLst>
                                  <p:childTnLst>
                                    <p:set>
                                      <p:cBhvr>
                                        <p:cTn id="11" dur="1" fill="hold">
                                          <p:stCondLst>
                                            <p:cond delay="0"/>
                                          </p:stCondLst>
                                        </p:cTn>
                                        <p:tgtEl>
                                          <p:spTgt spid="47108">
                                            <p:txEl>
                                              <p:pRg st="1" end="1"/>
                                            </p:txEl>
                                          </p:spTgt>
                                        </p:tgtEl>
                                        <p:attrNameLst>
                                          <p:attrName>style.visibility</p:attrName>
                                        </p:attrNameLst>
                                      </p:cBhvr>
                                      <p:to>
                                        <p:strVal val="visible"/>
                                      </p:to>
                                    </p:set>
                                    <p:animEffect transition="in" filter="dissolve">
                                      <p:cBhvr>
                                        <p:cTn id="12" dur="500"/>
                                        <p:tgtEl>
                                          <p:spTgt spid="47108">
                                            <p:txEl>
                                              <p:pRg st="1" end="1"/>
                                            </p:txEl>
                                          </p:spTgt>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47108">
                                            <p:txEl>
                                              <p:pRg st="2" end="2"/>
                                            </p:txEl>
                                          </p:spTgt>
                                        </p:tgtEl>
                                        <p:attrNameLst>
                                          <p:attrName>style.visibility</p:attrName>
                                        </p:attrNameLst>
                                      </p:cBhvr>
                                      <p:to>
                                        <p:strVal val="visible"/>
                                      </p:to>
                                    </p:set>
                                    <p:animEffect transition="in" filter="dissolve">
                                      <p:cBhvr>
                                        <p:cTn id="15" dur="500"/>
                                        <p:tgtEl>
                                          <p:spTgt spid="4710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8" grpId="0" build="p"/>
      <p:bldP spid="47109" grpId="0"/>
    </p:bldLst>
  </p:timing>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Title 1"/>
          <p:cNvSpPr>
            <a:spLocks noGrp="1"/>
          </p:cNvSpPr>
          <p:nvPr>
            <p:ph type="title"/>
          </p:nvPr>
        </p:nvSpPr>
        <p:spPr/>
        <p:txBody>
          <a:bodyPr/>
          <a:lstStyle/>
          <a:p>
            <a:r>
              <a:rPr lang="en-US" smtClean="0"/>
              <a:t>Questions</a:t>
            </a:r>
          </a:p>
        </p:txBody>
      </p:sp>
      <p:sp>
        <p:nvSpPr>
          <p:cNvPr id="234499" name="Content Placeholder 2"/>
          <p:cNvSpPr>
            <a:spLocks noGrp="1"/>
          </p:cNvSpPr>
          <p:nvPr>
            <p:ph idx="1"/>
          </p:nvPr>
        </p:nvSpPr>
        <p:spPr/>
        <p:txBody>
          <a:bodyPr/>
          <a:lstStyle/>
          <a:p>
            <a:r>
              <a:rPr lang="en-US" smtClean="0"/>
              <a:t>What have we done over the past few hours that could fall under the category of cues, questions and advance organizers?</a:t>
            </a:r>
          </a:p>
          <a:p>
            <a:r>
              <a:rPr lang="en-US" smtClean="0"/>
              <a:t>How do you use cues, questions or advance organizers in your classroom?</a:t>
            </a:r>
          </a:p>
        </p:txBody>
      </p:sp>
    </p:spTree>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eaLnBrk="1" hangingPunct="1">
              <a:defRPr/>
            </a:pPr>
            <a:r>
              <a:rPr lang="en-US" b="1" dirty="0" smtClean="0">
                <a:effectLst>
                  <a:outerShdw blurRad="38100" dist="38100" dir="2700000" algn="tl">
                    <a:srgbClr val="000000">
                      <a:alpha val="43137"/>
                    </a:srgbClr>
                  </a:outerShdw>
                </a:effectLst>
              </a:rPr>
              <a:t>Questions, Cues and Advance Organizers</a:t>
            </a:r>
            <a:endParaRPr lang="en-US" b="1" dirty="0">
              <a:effectLst>
                <a:outerShdw blurRad="38100" dist="38100" dir="2700000" algn="tl">
                  <a:srgbClr val="000000">
                    <a:alpha val="43137"/>
                  </a:srgbClr>
                </a:outerShdw>
              </a:effectLst>
            </a:endParaRPr>
          </a:p>
        </p:txBody>
      </p:sp>
      <p:sp>
        <p:nvSpPr>
          <p:cNvPr id="5" name="Content Placeholder 2"/>
          <p:cNvSpPr>
            <a:spLocks noGrp="1"/>
          </p:cNvSpPr>
          <p:nvPr>
            <p:ph idx="1"/>
          </p:nvPr>
        </p:nvSpPr>
        <p:spPr/>
        <p:txBody>
          <a:bodyPr/>
          <a:lstStyle/>
          <a:p>
            <a:pPr eaLnBrk="1" hangingPunct="1">
              <a:defRPr/>
            </a:pPr>
            <a:r>
              <a:rPr lang="en-US" sz="2400" b="1" u="sng" dirty="0" smtClean="0">
                <a:effectLst>
                  <a:outerShdw blurRad="38100" dist="38100" dir="2700000" algn="tl">
                    <a:srgbClr val="000000">
                      <a:alpha val="43137"/>
                    </a:srgbClr>
                  </a:outerShdw>
                </a:effectLst>
              </a:rPr>
              <a:t>Summative Assessment</a:t>
            </a:r>
          </a:p>
          <a:p>
            <a:pPr eaLnBrk="1" hangingPunct="1">
              <a:defRPr/>
            </a:pPr>
            <a:r>
              <a:rPr lang="en-US" sz="2400" dirty="0" smtClean="0"/>
              <a:t>What percentage gain have students averaged through use of this strategy?</a:t>
            </a:r>
          </a:p>
          <a:p>
            <a:pPr eaLnBrk="1" hangingPunct="1">
              <a:defRPr/>
            </a:pPr>
            <a:r>
              <a:rPr lang="en-US" sz="2400" dirty="0" smtClean="0"/>
              <a:t>Can I give specific examples of this strategy in action?</a:t>
            </a:r>
          </a:p>
          <a:p>
            <a:pPr eaLnBrk="1" hangingPunct="1">
              <a:defRPr/>
            </a:pPr>
            <a:r>
              <a:rPr lang="en-US" sz="2400" dirty="0" smtClean="0"/>
              <a:t>How can I INTENTIONALLY use this strategy in my classroom?</a:t>
            </a:r>
          </a:p>
          <a:p>
            <a:pPr eaLnBrk="1" hangingPunct="1">
              <a:defRPr/>
            </a:pPr>
            <a:r>
              <a:rPr lang="en-US" sz="2400" dirty="0" smtClean="0"/>
              <a:t>Were any other </a:t>
            </a:r>
            <a:r>
              <a:rPr lang="en-US" sz="2400" dirty="0" err="1" smtClean="0"/>
              <a:t>Marzano</a:t>
            </a:r>
            <a:r>
              <a:rPr lang="en-US" sz="2400" dirty="0" smtClean="0"/>
              <a:t> strategies demonstrated in conjunction with this strategy? If so, which ones?</a:t>
            </a:r>
          </a:p>
          <a:p>
            <a:pPr eaLnBrk="1" hangingPunct="1">
              <a:defRPr/>
            </a:pPr>
            <a:r>
              <a:rPr lang="en-US" sz="2400" dirty="0" smtClean="0"/>
              <a:t>What are some other things I would like to know about this strategy?</a:t>
            </a:r>
          </a:p>
          <a:p>
            <a:pPr eaLnBrk="1" hangingPunct="1">
              <a:defRPr/>
            </a:pPr>
            <a:r>
              <a:rPr lang="en-US" sz="2400" dirty="0" smtClean="0"/>
              <a:t>Create a six-word essay concerning this strategy.</a:t>
            </a:r>
          </a:p>
        </p:txBody>
      </p:sp>
    </p:spTree>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custDataLst>
              <p:tags r:id="rId1"/>
            </p:custDataLst>
          </p:nvPr>
        </p:nvSpPr>
        <p:spPr/>
        <p:txBody>
          <a:bodyPr/>
          <a:lstStyle/>
          <a:p>
            <a:pPr algn="ctr" eaLnBrk="1" hangingPunct="1">
              <a:defRPr/>
            </a:pPr>
            <a:r>
              <a:rPr lang="en-US" b="1" dirty="0" err="1" smtClean="0">
                <a:solidFill>
                  <a:srgbClr val="FF0000"/>
                </a:solidFill>
                <a:effectLst>
                  <a:outerShdw blurRad="38100" dist="38100" dir="2700000" algn="tl">
                    <a:srgbClr val="000000">
                      <a:alpha val="43137"/>
                    </a:srgbClr>
                  </a:outerShdw>
                </a:effectLst>
              </a:rPr>
              <a:t>Marzano</a:t>
            </a:r>
            <a:r>
              <a:rPr lang="en-US" b="1" dirty="0" smtClean="0">
                <a:solidFill>
                  <a:srgbClr val="FF0000"/>
                </a:solidFill>
                <a:effectLst>
                  <a:outerShdw blurRad="38100" dist="38100" dir="2700000" algn="tl">
                    <a:srgbClr val="000000">
                      <a:alpha val="43137"/>
                    </a:srgbClr>
                  </a:outerShdw>
                </a:effectLst>
              </a:rPr>
              <a:t> Strategies Continuum</a:t>
            </a:r>
            <a:endParaRPr lang="en-US" b="1" dirty="0">
              <a:solidFill>
                <a:srgbClr val="FF0000"/>
              </a:solidFill>
              <a:effectLst>
                <a:outerShdw blurRad="38100" dist="38100" dir="2700000" algn="tl">
                  <a:srgbClr val="000000">
                    <a:alpha val="43137"/>
                  </a:srgbClr>
                </a:outerShdw>
              </a:effectLst>
            </a:endParaRPr>
          </a:p>
        </p:txBody>
      </p:sp>
      <p:sp>
        <p:nvSpPr>
          <p:cNvPr id="236547" name="Left-Right Arrow 4"/>
          <p:cNvSpPr>
            <a:spLocks noChangeArrowheads="1"/>
          </p:cNvSpPr>
          <p:nvPr>
            <p:custDataLst>
              <p:tags r:id="rId2"/>
            </p:custDataLst>
          </p:nvPr>
        </p:nvSpPr>
        <p:spPr bwMode="auto">
          <a:xfrm>
            <a:off x="0" y="3276600"/>
            <a:ext cx="9144000" cy="457200"/>
          </a:xfrm>
          <a:prstGeom prst="leftRightArrow">
            <a:avLst>
              <a:gd name="adj1" fmla="val 50000"/>
              <a:gd name="adj2" fmla="val 50000"/>
            </a:avLst>
          </a:prstGeom>
          <a:solidFill>
            <a:schemeClr val="tx1"/>
          </a:solidFill>
          <a:ln w="9525" algn="ctr">
            <a:solidFill>
              <a:srgbClr val="FF0000"/>
            </a:solidFill>
            <a:round/>
            <a:headEnd/>
            <a:tailEnd/>
          </a:ln>
        </p:spPr>
        <p:txBody>
          <a:bodyPr/>
          <a:lstStyle/>
          <a:p>
            <a:endParaRPr lang="en-US" i="1"/>
          </a:p>
        </p:txBody>
      </p:sp>
      <p:sp>
        <p:nvSpPr>
          <p:cNvPr id="236548" name="TextBox 5"/>
          <p:cNvSpPr txBox="1">
            <a:spLocks noChangeArrowheads="1"/>
          </p:cNvSpPr>
          <p:nvPr>
            <p:custDataLst>
              <p:tags r:id="rId3"/>
            </p:custDataLst>
          </p:nvPr>
        </p:nvSpPr>
        <p:spPr bwMode="auto">
          <a:xfrm>
            <a:off x="228600" y="2743200"/>
            <a:ext cx="1828800" cy="646113"/>
          </a:xfrm>
          <a:prstGeom prst="rect">
            <a:avLst/>
          </a:prstGeom>
          <a:noFill/>
          <a:ln w="9525">
            <a:noFill/>
            <a:miter lim="800000"/>
            <a:headEnd/>
            <a:tailEnd/>
          </a:ln>
        </p:spPr>
        <p:txBody>
          <a:bodyPr>
            <a:spAutoFit/>
          </a:bodyPr>
          <a:lstStyle/>
          <a:p>
            <a:r>
              <a:rPr lang="en-US"/>
              <a:t>No </a:t>
            </a:r>
          </a:p>
          <a:p>
            <a:r>
              <a:rPr lang="en-US"/>
              <a:t>knowledge</a:t>
            </a:r>
          </a:p>
        </p:txBody>
      </p:sp>
      <p:sp>
        <p:nvSpPr>
          <p:cNvPr id="236549" name="TextBox 6"/>
          <p:cNvSpPr txBox="1">
            <a:spLocks noChangeArrowheads="1"/>
          </p:cNvSpPr>
          <p:nvPr>
            <p:custDataLst>
              <p:tags r:id="rId4"/>
            </p:custDataLst>
          </p:nvPr>
        </p:nvSpPr>
        <p:spPr bwMode="auto">
          <a:xfrm>
            <a:off x="6705600" y="2743200"/>
            <a:ext cx="2209800" cy="646113"/>
          </a:xfrm>
          <a:prstGeom prst="rect">
            <a:avLst/>
          </a:prstGeom>
          <a:noFill/>
          <a:ln w="9525">
            <a:noFill/>
            <a:miter lim="800000"/>
            <a:headEnd/>
            <a:tailEnd/>
          </a:ln>
        </p:spPr>
        <p:txBody>
          <a:bodyPr>
            <a:spAutoFit/>
          </a:bodyPr>
          <a:lstStyle/>
          <a:p>
            <a:pPr algn="r"/>
            <a:r>
              <a:rPr lang="en-US"/>
              <a:t>Expert </a:t>
            </a:r>
          </a:p>
          <a:p>
            <a:pPr algn="r"/>
            <a:r>
              <a:rPr lang="en-US"/>
              <a:t>knowledge</a:t>
            </a:r>
          </a:p>
        </p:txBody>
      </p:sp>
      <p:sp>
        <p:nvSpPr>
          <p:cNvPr id="236550" name="TextBox 7"/>
          <p:cNvSpPr txBox="1">
            <a:spLocks noChangeArrowheads="1"/>
          </p:cNvSpPr>
          <p:nvPr>
            <p:custDataLst>
              <p:tags r:id="rId5"/>
            </p:custDataLst>
          </p:nvPr>
        </p:nvSpPr>
        <p:spPr bwMode="auto">
          <a:xfrm>
            <a:off x="228600" y="3657600"/>
            <a:ext cx="1828800" cy="381000"/>
          </a:xfrm>
          <a:prstGeom prst="rect">
            <a:avLst/>
          </a:prstGeom>
          <a:noFill/>
          <a:ln w="9525">
            <a:noFill/>
            <a:miter lim="800000"/>
            <a:headEnd/>
            <a:tailEnd/>
          </a:ln>
        </p:spPr>
        <p:txBody>
          <a:bodyPr>
            <a:spAutoFit/>
          </a:bodyPr>
          <a:lstStyle/>
          <a:p>
            <a:r>
              <a:rPr lang="en-US"/>
              <a:t>0%</a:t>
            </a:r>
          </a:p>
        </p:txBody>
      </p:sp>
      <p:sp>
        <p:nvSpPr>
          <p:cNvPr id="236551" name="TextBox 8"/>
          <p:cNvSpPr txBox="1">
            <a:spLocks noChangeArrowheads="1"/>
          </p:cNvSpPr>
          <p:nvPr>
            <p:custDataLst>
              <p:tags r:id="rId6"/>
            </p:custDataLst>
          </p:nvPr>
        </p:nvSpPr>
        <p:spPr bwMode="auto">
          <a:xfrm>
            <a:off x="6705600" y="3657600"/>
            <a:ext cx="2209800" cy="369888"/>
          </a:xfrm>
          <a:prstGeom prst="rect">
            <a:avLst/>
          </a:prstGeom>
          <a:noFill/>
          <a:ln w="9525">
            <a:noFill/>
            <a:miter lim="800000"/>
            <a:headEnd/>
            <a:tailEnd/>
          </a:ln>
        </p:spPr>
        <p:txBody>
          <a:bodyPr>
            <a:spAutoFit/>
          </a:bodyPr>
          <a:lstStyle/>
          <a:p>
            <a:pPr algn="r"/>
            <a:r>
              <a:rPr lang="en-US"/>
              <a:t>100%</a:t>
            </a:r>
          </a:p>
        </p:txBody>
      </p:sp>
      <p:cxnSp>
        <p:nvCxnSpPr>
          <p:cNvPr id="236552" name="Straight Connector 9"/>
          <p:cNvCxnSpPr>
            <a:cxnSpLocks noChangeShapeType="1"/>
          </p:cNvCxnSpPr>
          <p:nvPr>
            <p:custDataLst>
              <p:tags r:id="rId7"/>
            </p:custDataLst>
          </p:nvPr>
        </p:nvCxnSpPr>
        <p:spPr bwMode="auto">
          <a:xfrm rot="5400000">
            <a:off x="3924300" y="3543300"/>
            <a:ext cx="1295400" cy="0"/>
          </a:xfrm>
          <a:prstGeom prst="line">
            <a:avLst/>
          </a:prstGeom>
          <a:noFill/>
          <a:ln w="114300" algn="ctr">
            <a:solidFill>
              <a:schemeClr val="tx1"/>
            </a:solidFill>
            <a:round/>
            <a:headEnd/>
            <a:tailEnd/>
          </a:ln>
        </p:spPr>
      </p:cxnSp>
      <p:sp>
        <p:nvSpPr>
          <p:cNvPr id="11" name="TextBox 10"/>
          <p:cNvSpPr txBox="1"/>
          <p:nvPr>
            <p:custDataLst>
              <p:tags r:id="rId8"/>
            </p:custDataLst>
          </p:nvPr>
        </p:nvSpPr>
        <p:spPr>
          <a:xfrm>
            <a:off x="2667000" y="4343400"/>
            <a:ext cx="3733800" cy="461963"/>
          </a:xfrm>
          <a:prstGeom prst="rect">
            <a:avLst/>
          </a:prstGeom>
          <a:noFill/>
        </p:spPr>
        <p:txBody>
          <a:bodyPr>
            <a:spAutoFit/>
          </a:bodyPr>
          <a:lstStyle/>
          <a:p>
            <a:pPr algn="ctr" fontAlgn="auto">
              <a:spcBef>
                <a:spcPts val="0"/>
              </a:spcBef>
              <a:spcAft>
                <a:spcPts val="0"/>
              </a:spcAft>
              <a:defRPr/>
            </a:pPr>
            <a:r>
              <a:rPr lang="en-US" sz="2400" b="1" dirty="0">
                <a:effectLst>
                  <a:outerShdw blurRad="38100" dist="38100" dir="2700000" algn="tl">
                    <a:srgbClr val="000000">
                      <a:alpha val="43137"/>
                    </a:srgbClr>
                  </a:outerShdw>
                </a:effectLst>
                <a:latin typeface="+mn-lt"/>
                <a:cs typeface="+mn-cs"/>
              </a:rPr>
              <a:t>Where do you fit?</a:t>
            </a:r>
          </a:p>
        </p:txBody>
      </p:sp>
    </p:spTree>
  </p:cSld>
  <p:clrMapOvr>
    <a:masterClrMapping/>
  </p:clrMapOvr>
</p:sld>
</file>

<file path=ppt/slides/slide235.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37570" name="TextBox 1"/>
          <p:cNvSpPr txBox="1">
            <a:spLocks noChangeArrowheads="1"/>
          </p:cNvSpPr>
          <p:nvPr/>
        </p:nvSpPr>
        <p:spPr bwMode="auto">
          <a:xfrm>
            <a:off x="152400" y="0"/>
            <a:ext cx="8991600" cy="6494463"/>
          </a:xfrm>
          <a:prstGeom prst="rect">
            <a:avLst/>
          </a:prstGeom>
          <a:solidFill>
            <a:schemeClr val="tx1"/>
          </a:solidFill>
          <a:ln w="9525">
            <a:noFill/>
            <a:miter lim="800000"/>
            <a:headEnd/>
            <a:tailEnd/>
          </a:ln>
        </p:spPr>
        <p:txBody>
          <a:bodyPr>
            <a:spAutoFit/>
          </a:bodyPr>
          <a:lstStyle/>
          <a:p>
            <a:r>
              <a:rPr lang="en-US" sz="3200">
                <a:solidFill>
                  <a:srgbClr val="FFFF99"/>
                </a:solidFill>
              </a:rPr>
              <a:t>I am going to try…..</a:t>
            </a:r>
          </a:p>
          <a:p>
            <a:r>
              <a:rPr lang="en-US" sz="3200">
                <a:solidFill>
                  <a:srgbClr val="FFFF99"/>
                </a:solidFill>
              </a:rPr>
              <a:t>because…..</a:t>
            </a:r>
          </a:p>
          <a:p>
            <a:endParaRPr lang="en-US" sz="3200">
              <a:solidFill>
                <a:srgbClr val="FFFF99"/>
              </a:solidFill>
            </a:endParaRPr>
          </a:p>
          <a:p>
            <a:r>
              <a:rPr lang="en-US" sz="3200">
                <a:solidFill>
                  <a:srgbClr val="FFFF99"/>
                </a:solidFill>
              </a:rPr>
              <a:t>I think I will see/find/discover/learn</a:t>
            </a:r>
          </a:p>
          <a:p>
            <a:endParaRPr lang="en-US" sz="3200">
              <a:solidFill>
                <a:srgbClr val="FFFF99"/>
              </a:solidFill>
            </a:endParaRPr>
          </a:p>
          <a:p>
            <a:r>
              <a:rPr lang="en-US" sz="3200">
                <a:solidFill>
                  <a:schemeClr val="bg1"/>
                </a:solidFill>
              </a:rPr>
              <a:t>Notes: </a:t>
            </a:r>
          </a:p>
          <a:p>
            <a:endParaRPr lang="en-US" sz="3200">
              <a:solidFill>
                <a:schemeClr val="bg1"/>
              </a:solidFill>
            </a:endParaRPr>
          </a:p>
          <a:p>
            <a:r>
              <a:rPr lang="en-US" sz="3200">
                <a:solidFill>
                  <a:schemeClr val="bg1"/>
                </a:solidFill>
              </a:rPr>
              <a:t>Effect on me…</a:t>
            </a:r>
          </a:p>
          <a:p>
            <a:r>
              <a:rPr lang="en-US" sz="3200">
                <a:solidFill>
                  <a:schemeClr val="bg1"/>
                </a:solidFill>
              </a:rPr>
              <a:t>Effect on students</a:t>
            </a:r>
            <a:r>
              <a:rPr lang="en-US" sz="3200">
                <a:solidFill>
                  <a:srgbClr val="FFFF99"/>
                </a:solidFill>
              </a:rPr>
              <a:t>…</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custDataLst>
              <p:tags r:id="rId1"/>
            </p:custDataLst>
          </p:nvPr>
        </p:nvSpPr>
        <p:spPr/>
        <p:txBody>
          <a:bodyPr/>
          <a:lstStyle/>
          <a:p>
            <a:pPr eaLnBrk="1" hangingPunct="1">
              <a:defRPr/>
            </a:pPr>
            <a:r>
              <a:rPr lang="en-US" b="1" smtClean="0">
                <a:effectLst>
                  <a:outerShdw blurRad="38100" dist="38100" dir="2700000" algn="tl">
                    <a:srgbClr val="C0C0C0"/>
                  </a:outerShdw>
                </a:effectLst>
              </a:rPr>
              <a:t>Today’s Norms</a:t>
            </a:r>
          </a:p>
        </p:txBody>
      </p:sp>
      <p:sp>
        <p:nvSpPr>
          <p:cNvPr id="5" name="Rectangle 3"/>
          <p:cNvSpPr txBox="1">
            <a:spLocks noChangeArrowheads="1"/>
          </p:cNvSpPr>
          <p:nvPr>
            <p:custDataLst>
              <p:tags r:id="rId2"/>
            </p:custDataLst>
          </p:nvPr>
        </p:nvSpPr>
        <p:spPr bwMode="auto">
          <a:xfrm>
            <a:off x="457200" y="1600200"/>
            <a:ext cx="4495800" cy="4530725"/>
          </a:xfrm>
          <a:prstGeom prst="rect">
            <a:avLst/>
          </a:prstGeom>
          <a:noFill/>
          <a:ln w="9525">
            <a:noFill/>
            <a:miter lim="800000"/>
            <a:headEnd/>
            <a:tailEnd/>
          </a:ln>
        </p:spPr>
        <p:txBody>
          <a:bodyPr/>
          <a:lstStyle/>
          <a:p>
            <a:pPr marL="342900" indent="-342900" fontAlgn="auto">
              <a:spcBef>
                <a:spcPct val="20000"/>
              </a:spcBef>
              <a:spcAft>
                <a:spcPts val="0"/>
              </a:spcAft>
              <a:buClr>
                <a:schemeClr val="accent1"/>
              </a:buClr>
              <a:buFont typeface="Wingdings" pitchFamily="2" charset="2"/>
              <a:buChar char="l"/>
              <a:defRPr/>
            </a:pPr>
            <a:r>
              <a:rPr lang="en-US" sz="3200" kern="0" dirty="0">
                <a:latin typeface="+mn-lt"/>
                <a:cs typeface="+mn-cs"/>
              </a:rPr>
              <a:t>Active Learning</a:t>
            </a:r>
          </a:p>
          <a:p>
            <a:pPr marL="342900" indent="-342900" fontAlgn="auto">
              <a:spcBef>
                <a:spcPct val="20000"/>
              </a:spcBef>
              <a:spcAft>
                <a:spcPts val="0"/>
              </a:spcAft>
              <a:buClr>
                <a:schemeClr val="accent1"/>
              </a:buClr>
              <a:buFont typeface="Wingdings" pitchFamily="2" charset="2"/>
              <a:buChar char="l"/>
              <a:defRPr/>
            </a:pPr>
            <a:r>
              <a:rPr lang="en-US" sz="3200" kern="0" dirty="0">
                <a:latin typeface="+mn-lt"/>
                <a:cs typeface="+mn-cs"/>
              </a:rPr>
              <a:t>Participation</a:t>
            </a:r>
          </a:p>
          <a:p>
            <a:pPr marL="342900" indent="-342900" fontAlgn="auto">
              <a:spcBef>
                <a:spcPct val="20000"/>
              </a:spcBef>
              <a:spcAft>
                <a:spcPts val="0"/>
              </a:spcAft>
              <a:buClr>
                <a:schemeClr val="accent1"/>
              </a:buClr>
              <a:buFont typeface="Wingdings" pitchFamily="2" charset="2"/>
              <a:buChar char="l"/>
              <a:defRPr/>
            </a:pPr>
            <a:r>
              <a:rPr lang="en-US" sz="3200" kern="0" dirty="0">
                <a:latin typeface="+mn-lt"/>
                <a:cs typeface="+mn-cs"/>
              </a:rPr>
              <a:t>Equity of Opinions</a:t>
            </a:r>
          </a:p>
          <a:p>
            <a:pPr marL="342900" indent="-342900" fontAlgn="auto">
              <a:spcBef>
                <a:spcPct val="20000"/>
              </a:spcBef>
              <a:spcAft>
                <a:spcPts val="0"/>
              </a:spcAft>
              <a:buClr>
                <a:schemeClr val="accent1"/>
              </a:buClr>
              <a:buFont typeface="Wingdings" pitchFamily="2" charset="2"/>
              <a:buChar char="l"/>
              <a:defRPr/>
            </a:pPr>
            <a:r>
              <a:rPr lang="en-US" sz="3200" kern="0" dirty="0">
                <a:latin typeface="+mn-lt"/>
                <a:cs typeface="+mn-cs"/>
              </a:rPr>
              <a:t>Take Care of YOU</a:t>
            </a:r>
          </a:p>
          <a:p>
            <a:pPr marL="342900" indent="-342900" fontAlgn="auto">
              <a:spcBef>
                <a:spcPct val="20000"/>
              </a:spcBef>
              <a:spcAft>
                <a:spcPts val="0"/>
              </a:spcAft>
              <a:buClr>
                <a:schemeClr val="accent1"/>
              </a:buClr>
              <a:buFont typeface="Wingdings" pitchFamily="2" charset="2"/>
              <a:buChar char="l"/>
              <a:defRPr/>
            </a:pPr>
            <a:r>
              <a:rPr lang="en-US" sz="3200" kern="0" dirty="0">
                <a:latin typeface="+mn-lt"/>
                <a:cs typeface="+mn-cs"/>
              </a:rPr>
              <a:t>Quiet Signal</a:t>
            </a:r>
          </a:p>
        </p:txBody>
      </p:sp>
      <p:pic>
        <p:nvPicPr>
          <p:cNvPr id="25604" name="Picture 4" descr="MPj04395510000[1]"/>
          <p:cNvPicPr>
            <a:picLocks noChangeAspect="1" noChangeArrowheads="1"/>
          </p:cNvPicPr>
          <p:nvPr>
            <p:custDataLst>
              <p:tags r:id="rId3"/>
            </p:custDataLst>
          </p:nvPr>
        </p:nvPicPr>
        <p:blipFill>
          <a:blip r:embed="rId5"/>
          <a:srcRect/>
          <a:stretch>
            <a:fillRect/>
          </a:stretch>
        </p:blipFill>
        <p:spPr bwMode="auto">
          <a:xfrm>
            <a:off x="5105400" y="1524000"/>
            <a:ext cx="3352800" cy="4876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lang="en-US" sz="6000" b="1" dirty="0" smtClean="0">
                <a:effectLst>
                  <a:outerShdw blurRad="38100" dist="38100" dir="2700000" algn="tl">
                    <a:srgbClr val="000000">
                      <a:alpha val="43137"/>
                    </a:srgbClr>
                  </a:outerShdw>
                </a:effectLst>
              </a:rPr>
              <a:t>Today’s Format</a:t>
            </a:r>
            <a:endParaRPr lang="en-US" sz="6000" b="1" dirty="0">
              <a:effectLst>
                <a:outerShdw blurRad="38100" dist="38100" dir="2700000" algn="tl">
                  <a:srgbClr val="000000">
                    <a:alpha val="43137"/>
                  </a:srgbClr>
                </a:outerShdw>
              </a:effectLst>
            </a:endParaRPr>
          </a:p>
        </p:txBody>
      </p:sp>
      <p:sp>
        <p:nvSpPr>
          <p:cNvPr id="26627" name="Content Placeholder 2"/>
          <p:cNvSpPr>
            <a:spLocks noGrp="1"/>
          </p:cNvSpPr>
          <p:nvPr>
            <p:ph idx="1"/>
          </p:nvPr>
        </p:nvSpPr>
        <p:spPr/>
        <p:txBody>
          <a:bodyPr/>
          <a:lstStyle/>
          <a:p>
            <a:r>
              <a:rPr lang="en-US" smtClean="0"/>
              <a:t>Student Mode/Teacher Mode (We’ll switch back and forth)</a:t>
            </a:r>
          </a:p>
          <a:p>
            <a:r>
              <a:rPr lang="en-US" smtClean="0"/>
              <a:t>Instruction</a:t>
            </a:r>
          </a:p>
          <a:p>
            <a:r>
              <a:rPr lang="en-US" smtClean="0"/>
              <a:t>Practice</a:t>
            </a:r>
          </a:p>
          <a:p>
            <a:r>
              <a:rPr lang="en-US" smtClean="0"/>
              <a:t>“Assessment”</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pPr eaLnBrk="1" hangingPunct="1"/>
            <a:r>
              <a:rPr lang="en-US" sz="3600" smtClean="0">
                <a:latin typeface="Times New Roman" pitchFamily="18" charset="0"/>
              </a:rPr>
              <a:t>Why Provide Multiple </a:t>
            </a:r>
            <a:br>
              <a:rPr lang="en-US" sz="3600" smtClean="0">
                <a:latin typeface="Times New Roman" pitchFamily="18" charset="0"/>
              </a:rPr>
            </a:br>
            <a:r>
              <a:rPr lang="en-US" sz="3600" smtClean="0">
                <a:latin typeface="Times New Roman" pitchFamily="18" charset="0"/>
              </a:rPr>
              <a:t>Opportunities to Respond?</a:t>
            </a:r>
            <a:r>
              <a:rPr lang="en-US" sz="4000" smtClean="0">
                <a:latin typeface="Times New Roman" pitchFamily="18" charset="0"/>
              </a:rPr>
              <a:t> </a:t>
            </a:r>
          </a:p>
        </p:txBody>
      </p:sp>
      <p:sp>
        <p:nvSpPr>
          <p:cNvPr id="27651" name="Content Placeholder 2"/>
          <p:cNvSpPr>
            <a:spLocks noGrp="1"/>
          </p:cNvSpPr>
          <p:nvPr>
            <p:ph idx="1"/>
          </p:nvPr>
        </p:nvSpPr>
        <p:spPr>
          <a:xfrm>
            <a:off x="381000" y="1752600"/>
            <a:ext cx="8229600" cy="4525963"/>
          </a:xfrm>
        </p:spPr>
        <p:txBody>
          <a:bodyPr/>
          <a:lstStyle/>
          <a:p>
            <a:pPr eaLnBrk="1" hangingPunct="1">
              <a:buFont typeface="Arial" pitchFamily="34" charset="0"/>
              <a:buNone/>
            </a:pPr>
            <a:r>
              <a:rPr lang="en-US" smtClean="0">
                <a:latin typeface="Times New Roman" pitchFamily="18" charset="0"/>
              </a:rPr>
              <a:t>Behavioral Outcomes:</a:t>
            </a:r>
          </a:p>
          <a:p>
            <a:pPr eaLnBrk="1" hangingPunct="1"/>
            <a:r>
              <a:rPr lang="en-US" smtClean="0">
                <a:latin typeface="Times New Roman" pitchFamily="18" charset="0"/>
              </a:rPr>
              <a:t>Increases student engagement with instruction</a:t>
            </a:r>
          </a:p>
          <a:p>
            <a:pPr eaLnBrk="1" hangingPunct="1"/>
            <a:r>
              <a:rPr lang="en-US" smtClean="0">
                <a:latin typeface="Times New Roman" pitchFamily="18" charset="0"/>
              </a:rPr>
              <a:t>Allows for high rates of positive, specific feedback </a:t>
            </a:r>
          </a:p>
          <a:p>
            <a:pPr eaLnBrk="1" hangingPunct="1"/>
            <a:r>
              <a:rPr lang="en-US" smtClean="0">
                <a:latin typeface="Times New Roman" pitchFamily="18" charset="0"/>
              </a:rPr>
              <a:t>Limits student time for engaging in inappropriate behavior  </a:t>
            </a:r>
          </a:p>
          <a:p>
            <a:pPr eaLnBrk="1" hangingPunct="1"/>
            <a:r>
              <a:rPr lang="en-US" smtClean="0">
                <a:latin typeface="Times New Roman" pitchFamily="18" charset="0"/>
              </a:rPr>
              <a:t>Is an efficient use of instructional time</a:t>
            </a:r>
          </a:p>
          <a:p>
            <a:pPr algn="r" eaLnBrk="1" hangingPunct="1">
              <a:buFont typeface="Arial" pitchFamily="34" charset="0"/>
              <a:buNone/>
            </a:pPr>
            <a:r>
              <a:rPr lang="en-US" sz="1600" smtClean="0">
                <a:latin typeface="Times New Roman" pitchFamily="18" charset="0"/>
              </a:rPr>
              <a:t>(Heward, 1994)</a:t>
            </a:r>
          </a:p>
          <a:p>
            <a:pPr eaLnBrk="1" hangingPunct="1">
              <a:buFont typeface="Arial" pitchFamily="34" charset="0"/>
              <a:buNone/>
            </a:pPr>
            <a:endParaRPr lang="en-US" smtClean="0">
              <a:latin typeface="Times New Roman" pitchFamily="18" charset="0"/>
            </a:endParaRPr>
          </a:p>
          <a:p>
            <a:pPr eaLnBrk="1" hangingPunct="1">
              <a:buFont typeface="Arial" pitchFamily="34" charset="0"/>
              <a:buNone/>
            </a:pPr>
            <a:endParaRPr lang="en-US" smtClean="0">
              <a:latin typeface="Times New Roman" pitchFamily="18" charset="0"/>
            </a:endParaRPr>
          </a:p>
          <a:p>
            <a:pPr eaLnBrk="1" hangingPunct="1"/>
            <a:endParaRPr lang="en-US" smtClean="0">
              <a:latin typeface="Times New Roman" pitchFamily="18" charset="0"/>
            </a:endParaRPr>
          </a:p>
        </p:txBody>
      </p:sp>
      <p:pic>
        <p:nvPicPr>
          <p:cNvPr id="27652" name="Picture 6"/>
          <p:cNvPicPr>
            <a:picLocks noChangeAspect="1"/>
          </p:cNvPicPr>
          <p:nvPr/>
        </p:nvPicPr>
        <p:blipFill>
          <a:blip r:embed="rId3"/>
          <a:srcRect/>
          <a:stretch>
            <a:fillRect/>
          </a:stretch>
        </p:blipFill>
        <p:spPr bwMode="auto">
          <a:xfrm>
            <a:off x="8064500" y="6110288"/>
            <a:ext cx="857250" cy="7477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custDataLst>
              <p:tags r:id="rId1"/>
            </p:custDataLst>
          </p:nvPr>
        </p:nvSpPr>
        <p:spPr/>
        <p:txBody>
          <a:bodyPr/>
          <a:lstStyle/>
          <a:p>
            <a:pPr algn="ctr" eaLnBrk="1" hangingPunct="1">
              <a:defRPr/>
            </a:pPr>
            <a:r>
              <a:rPr lang="en-US" b="1" dirty="0" err="1" smtClean="0">
                <a:solidFill>
                  <a:srgbClr val="FF0000"/>
                </a:solidFill>
                <a:effectLst>
                  <a:outerShdw blurRad="38100" dist="38100" dir="2700000" algn="tl">
                    <a:srgbClr val="000000">
                      <a:alpha val="43137"/>
                    </a:srgbClr>
                  </a:outerShdw>
                </a:effectLst>
              </a:rPr>
              <a:t>Marzano</a:t>
            </a:r>
            <a:r>
              <a:rPr lang="en-US" b="1" dirty="0" smtClean="0">
                <a:solidFill>
                  <a:srgbClr val="FF0000"/>
                </a:solidFill>
                <a:effectLst>
                  <a:outerShdw blurRad="38100" dist="38100" dir="2700000" algn="tl">
                    <a:srgbClr val="000000">
                      <a:alpha val="43137"/>
                    </a:srgbClr>
                  </a:outerShdw>
                </a:effectLst>
              </a:rPr>
              <a:t> Strategies Continuum</a:t>
            </a:r>
            <a:endParaRPr lang="en-US" b="1" dirty="0">
              <a:solidFill>
                <a:srgbClr val="FF0000"/>
              </a:solidFill>
              <a:effectLst>
                <a:outerShdw blurRad="38100" dist="38100" dir="2700000" algn="tl">
                  <a:srgbClr val="000000">
                    <a:alpha val="43137"/>
                  </a:srgbClr>
                </a:outerShdw>
              </a:effectLst>
            </a:endParaRPr>
          </a:p>
        </p:txBody>
      </p:sp>
      <p:sp>
        <p:nvSpPr>
          <p:cNvPr id="28675" name="Left-Right Arrow 4"/>
          <p:cNvSpPr>
            <a:spLocks noChangeArrowheads="1"/>
          </p:cNvSpPr>
          <p:nvPr>
            <p:custDataLst>
              <p:tags r:id="rId2"/>
            </p:custDataLst>
          </p:nvPr>
        </p:nvSpPr>
        <p:spPr bwMode="auto">
          <a:xfrm>
            <a:off x="0" y="3276600"/>
            <a:ext cx="9144000" cy="457200"/>
          </a:xfrm>
          <a:prstGeom prst="leftRightArrow">
            <a:avLst>
              <a:gd name="adj1" fmla="val 50000"/>
              <a:gd name="adj2" fmla="val 50000"/>
            </a:avLst>
          </a:prstGeom>
          <a:solidFill>
            <a:schemeClr val="tx1"/>
          </a:solidFill>
          <a:ln w="9525" algn="ctr">
            <a:solidFill>
              <a:srgbClr val="FF0000"/>
            </a:solidFill>
            <a:round/>
            <a:headEnd/>
            <a:tailEnd/>
          </a:ln>
        </p:spPr>
        <p:txBody>
          <a:bodyPr/>
          <a:lstStyle/>
          <a:p>
            <a:endParaRPr lang="en-US" i="1"/>
          </a:p>
        </p:txBody>
      </p:sp>
      <p:sp>
        <p:nvSpPr>
          <p:cNvPr id="28676" name="TextBox 5"/>
          <p:cNvSpPr txBox="1">
            <a:spLocks noChangeArrowheads="1"/>
          </p:cNvSpPr>
          <p:nvPr>
            <p:custDataLst>
              <p:tags r:id="rId3"/>
            </p:custDataLst>
          </p:nvPr>
        </p:nvSpPr>
        <p:spPr bwMode="auto">
          <a:xfrm>
            <a:off x="228600" y="2743200"/>
            <a:ext cx="1828800" cy="646113"/>
          </a:xfrm>
          <a:prstGeom prst="rect">
            <a:avLst/>
          </a:prstGeom>
          <a:noFill/>
          <a:ln w="9525">
            <a:noFill/>
            <a:miter lim="800000"/>
            <a:headEnd/>
            <a:tailEnd/>
          </a:ln>
        </p:spPr>
        <p:txBody>
          <a:bodyPr>
            <a:spAutoFit/>
          </a:bodyPr>
          <a:lstStyle/>
          <a:p>
            <a:r>
              <a:rPr lang="en-US"/>
              <a:t>No </a:t>
            </a:r>
          </a:p>
          <a:p>
            <a:r>
              <a:rPr lang="en-US"/>
              <a:t>knowledge</a:t>
            </a:r>
          </a:p>
        </p:txBody>
      </p:sp>
      <p:sp>
        <p:nvSpPr>
          <p:cNvPr id="28677" name="TextBox 6"/>
          <p:cNvSpPr txBox="1">
            <a:spLocks noChangeArrowheads="1"/>
          </p:cNvSpPr>
          <p:nvPr>
            <p:custDataLst>
              <p:tags r:id="rId4"/>
            </p:custDataLst>
          </p:nvPr>
        </p:nvSpPr>
        <p:spPr bwMode="auto">
          <a:xfrm>
            <a:off x="6705600" y="2743200"/>
            <a:ext cx="2209800" cy="646113"/>
          </a:xfrm>
          <a:prstGeom prst="rect">
            <a:avLst/>
          </a:prstGeom>
          <a:noFill/>
          <a:ln w="9525">
            <a:noFill/>
            <a:miter lim="800000"/>
            <a:headEnd/>
            <a:tailEnd/>
          </a:ln>
        </p:spPr>
        <p:txBody>
          <a:bodyPr>
            <a:spAutoFit/>
          </a:bodyPr>
          <a:lstStyle/>
          <a:p>
            <a:pPr algn="r"/>
            <a:r>
              <a:rPr lang="en-US"/>
              <a:t>Expert </a:t>
            </a:r>
          </a:p>
          <a:p>
            <a:pPr algn="r"/>
            <a:r>
              <a:rPr lang="en-US"/>
              <a:t>knowledge</a:t>
            </a:r>
          </a:p>
        </p:txBody>
      </p:sp>
      <p:sp>
        <p:nvSpPr>
          <p:cNvPr id="28678" name="TextBox 7"/>
          <p:cNvSpPr txBox="1">
            <a:spLocks noChangeArrowheads="1"/>
          </p:cNvSpPr>
          <p:nvPr>
            <p:custDataLst>
              <p:tags r:id="rId5"/>
            </p:custDataLst>
          </p:nvPr>
        </p:nvSpPr>
        <p:spPr bwMode="auto">
          <a:xfrm>
            <a:off x="228600" y="3657600"/>
            <a:ext cx="1828800" cy="381000"/>
          </a:xfrm>
          <a:prstGeom prst="rect">
            <a:avLst/>
          </a:prstGeom>
          <a:noFill/>
          <a:ln w="9525">
            <a:noFill/>
            <a:miter lim="800000"/>
            <a:headEnd/>
            <a:tailEnd/>
          </a:ln>
        </p:spPr>
        <p:txBody>
          <a:bodyPr>
            <a:spAutoFit/>
          </a:bodyPr>
          <a:lstStyle/>
          <a:p>
            <a:r>
              <a:rPr lang="en-US"/>
              <a:t>0%</a:t>
            </a:r>
          </a:p>
        </p:txBody>
      </p:sp>
      <p:sp>
        <p:nvSpPr>
          <p:cNvPr id="28679" name="TextBox 8"/>
          <p:cNvSpPr txBox="1">
            <a:spLocks noChangeArrowheads="1"/>
          </p:cNvSpPr>
          <p:nvPr>
            <p:custDataLst>
              <p:tags r:id="rId6"/>
            </p:custDataLst>
          </p:nvPr>
        </p:nvSpPr>
        <p:spPr bwMode="auto">
          <a:xfrm>
            <a:off x="6705600" y="3657600"/>
            <a:ext cx="2209800" cy="369888"/>
          </a:xfrm>
          <a:prstGeom prst="rect">
            <a:avLst/>
          </a:prstGeom>
          <a:noFill/>
          <a:ln w="9525">
            <a:noFill/>
            <a:miter lim="800000"/>
            <a:headEnd/>
            <a:tailEnd/>
          </a:ln>
        </p:spPr>
        <p:txBody>
          <a:bodyPr>
            <a:spAutoFit/>
          </a:bodyPr>
          <a:lstStyle/>
          <a:p>
            <a:pPr algn="r"/>
            <a:r>
              <a:rPr lang="en-US"/>
              <a:t>100%</a:t>
            </a:r>
          </a:p>
        </p:txBody>
      </p:sp>
      <p:cxnSp>
        <p:nvCxnSpPr>
          <p:cNvPr id="28680" name="Straight Connector 9"/>
          <p:cNvCxnSpPr>
            <a:cxnSpLocks noChangeShapeType="1"/>
          </p:cNvCxnSpPr>
          <p:nvPr>
            <p:custDataLst>
              <p:tags r:id="rId7"/>
            </p:custDataLst>
          </p:nvPr>
        </p:nvCxnSpPr>
        <p:spPr bwMode="auto">
          <a:xfrm rot="5400000">
            <a:off x="3924300" y="3543300"/>
            <a:ext cx="1295400" cy="0"/>
          </a:xfrm>
          <a:prstGeom prst="line">
            <a:avLst/>
          </a:prstGeom>
          <a:noFill/>
          <a:ln w="114300" algn="ctr">
            <a:solidFill>
              <a:schemeClr val="tx1"/>
            </a:solidFill>
            <a:round/>
            <a:headEnd/>
            <a:tailEnd/>
          </a:ln>
        </p:spPr>
      </p:cxnSp>
      <p:sp>
        <p:nvSpPr>
          <p:cNvPr id="11" name="TextBox 10"/>
          <p:cNvSpPr txBox="1"/>
          <p:nvPr>
            <p:custDataLst>
              <p:tags r:id="rId8"/>
            </p:custDataLst>
          </p:nvPr>
        </p:nvSpPr>
        <p:spPr>
          <a:xfrm>
            <a:off x="2667000" y="4343400"/>
            <a:ext cx="3733800" cy="461963"/>
          </a:xfrm>
          <a:prstGeom prst="rect">
            <a:avLst/>
          </a:prstGeom>
          <a:noFill/>
        </p:spPr>
        <p:txBody>
          <a:bodyPr>
            <a:spAutoFit/>
          </a:bodyPr>
          <a:lstStyle/>
          <a:p>
            <a:pPr algn="ctr" fontAlgn="auto">
              <a:spcBef>
                <a:spcPts val="0"/>
              </a:spcBef>
              <a:spcAft>
                <a:spcPts val="0"/>
              </a:spcAft>
              <a:defRPr/>
            </a:pPr>
            <a:r>
              <a:rPr lang="en-US" sz="2400" b="1" dirty="0">
                <a:effectLst>
                  <a:outerShdw blurRad="38100" dist="38100" dir="2700000" algn="tl">
                    <a:srgbClr val="000000">
                      <a:alpha val="43137"/>
                    </a:srgbClr>
                  </a:outerShdw>
                </a:effectLst>
                <a:latin typeface="+mn-lt"/>
                <a:cs typeface="+mn-cs"/>
              </a:rPr>
              <a:t>Where do you fit?</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4" name="Text Box 4"/>
          <p:cNvSpPr txBox="1">
            <a:spLocks noChangeArrowheads="1"/>
          </p:cNvSpPr>
          <p:nvPr>
            <p:custDataLst>
              <p:tags r:id="rId1"/>
            </p:custDataLst>
          </p:nvPr>
        </p:nvSpPr>
        <p:spPr bwMode="auto">
          <a:xfrm>
            <a:off x="914400" y="685800"/>
            <a:ext cx="7315200" cy="4486275"/>
          </a:xfrm>
          <a:prstGeom prst="rect">
            <a:avLst/>
          </a:prstGeom>
          <a:noFill/>
          <a:ln w="12700" cap="sq">
            <a:noFill/>
            <a:miter lim="800000"/>
            <a:headEnd type="none" w="sm" len="sm"/>
            <a:tailEnd type="none" w="sm" len="sm"/>
          </a:ln>
          <a:effectLst/>
        </p:spPr>
        <p:txBody>
          <a:bodyPr>
            <a:spAutoFit/>
          </a:bodyPr>
          <a:lstStyle/>
          <a:p>
            <a:pPr fontAlgn="auto">
              <a:spcBef>
                <a:spcPct val="50000"/>
              </a:spcBef>
              <a:spcAft>
                <a:spcPts val="0"/>
              </a:spcAft>
              <a:defRPr/>
            </a:pPr>
            <a:r>
              <a:rPr lang="en-US" sz="3600" b="1" dirty="0">
                <a:solidFill>
                  <a:schemeClr val="bg1"/>
                </a:solidFill>
                <a:effectLst>
                  <a:outerShdw blurRad="38100" dist="38100" dir="2700000" algn="tl">
                    <a:srgbClr val="808080"/>
                  </a:outerShdw>
                </a:effectLst>
                <a:latin typeface="+mn-lt"/>
                <a:cs typeface="+mn-cs"/>
              </a:rPr>
              <a:t>As a giver, how did you get your receiver to figure out the terms?</a:t>
            </a:r>
          </a:p>
          <a:p>
            <a:pPr fontAlgn="auto">
              <a:spcBef>
                <a:spcPct val="50000"/>
              </a:spcBef>
              <a:spcAft>
                <a:spcPts val="0"/>
              </a:spcAft>
              <a:defRPr/>
            </a:pPr>
            <a:endParaRPr lang="en-US" sz="3600" b="1" dirty="0">
              <a:solidFill>
                <a:schemeClr val="bg1"/>
              </a:solidFill>
              <a:effectLst>
                <a:outerShdw blurRad="38100" dist="38100" dir="2700000" algn="tl">
                  <a:srgbClr val="808080"/>
                </a:outerShdw>
              </a:effectLst>
              <a:latin typeface="+mn-lt"/>
              <a:cs typeface="+mn-cs"/>
            </a:endParaRPr>
          </a:p>
          <a:p>
            <a:pPr fontAlgn="auto">
              <a:spcBef>
                <a:spcPct val="50000"/>
              </a:spcBef>
              <a:spcAft>
                <a:spcPts val="0"/>
              </a:spcAft>
              <a:defRPr/>
            </a:pPr>
            <a:r>
              <a:rPr lang="en-US" sz="3600" b="1" dirty="0">
                <a:solidFill>
                  <a:schemeClr val="bg1"/>
                </a:solidFill>
                <a:effectLst>
                  <a:outerShdw blurRad="38100" dist="38100" dir="2700000" algn="tl">
                    <a:srgbClr val="808080"/>
                  </a:outerShdw>
                </a:effectLst>
                <a:latin typeface="+mn-lt"/>
                <a:cs typeface="+mn-cs"/>
              </a:rPr>
              <a:t>As a receiver, what mental process did you follow in order to figure out each term correctly?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custDataLst>
              <p:tags r:id="rId1"/>
            </p:custDataLst>
          </p:nvPr>
        </p:nvSpPr>
        <p:spPr/>
        <p:txBody>
          <a:bodyPr/>
          <a:lstStyle/>
          <a:p>
            <a:pPr algn="ctr" eaLnBrk="1" hangingPunct="1">
              <a:defRPr/>
            </a:pPr>
            <a:r>
              <a:rPr lang="en-US" sz="3400" b="1" smtClean="0">
                <a:effectLst>
                  <a:outerShdw blurRad="38100" dist="38100" dir="2700000" algn="tl">
                    <a:srgbClr val="C0C0C0"/>
                  </a:outerShdw>
                </a:effectLst>
              </a:rPr>
              <a:t>The Marzano Strategies from </a:t>
            </a:r>
            <a:r>
              <a:rPr lang="en-US" sz="3400" b="1" i="1" smtClean="0">
                <a:effectLst>
                  <a:outerShdw blurRad="38100" dist="38100" dir="2700000" algn="tl">
                    <a:srgbClr val="C0C0C0"/>
                  </a:outerShdw>
                </a:effectLst>
              </a:rPr>
              <a:t>Classroom Instruction that Works</a:t>
            </a:r>
            <a:endParaRPr lang="en-US" sz="3400" b="1" smtClean="0">
              <a:effectLst>
                <a:outerShdw blurRad="38100" dist="38100" dir="2700000" algn="tl">
                  <a:srgbClr val="C0C0C0"/>
                </a:outerShdw>
              </a:effectLst>
            </a:endParaRPr>
          </a:p>
        </p:txBody>
      </p:sp>
      <p:sp>
        <p:nvSpPr>
          <p:cNvPr id="5" name="Rectangle 3"/>
          <p:cNvSpPr txBox="1">
            <a:spLocks noChangeArrowheads="1"/>
          </p:cNvSpPr>
          <p:nvPr>
            <p:custDataLst>
              <p:tags r:id="rId2"/>
            </p:custDataLst>
          </p:nvPr>
        </p:nvSpPr>
        <p:spPr bwMode="auto">
          <a:xfrm>
            <a:off x="457200" y="1600200"/>
            <a:ext cx="8229600" cy="4530725"/>
          </a:xfrm>
          <a:prstGeom prst="rect">
            <a:avLst/>
          </a:prstGeom>
          <a:noFill/>
          <a:ln w="9525">
            <a:noFill/>
            <a:miter lim="800000"/>
            <a:headEnd/>
            <a:tailEnd/>
          </a:ln>
        </p:spPr>
        <p:txBody>
          <a:bodyPr/>
          <a:lstStyle/>
          <a:p>
            <a:pPr marL="342900" indent="-342900">
              <a:lnSpc>
                <a:spcPct val="90000"/>
              </a:lnSpc>
              <a:spcBef>
                <a:spcPct val="20000"/>
              </a:spcBef>
              <a:buClr>
                <a:schemeClr val="accent1"/>
              </a:buClr>
              <a:buFont typeface="Wingdings" pitchFamily="2" charset="2"/>
              <a:buChar char="l"/>
              <a:defRPr/>
            </a:pPr>
            <a:r>
              <a:rPr lang="en-US" sz="2800" kern="0">
                <a:latin typeface="+mn-lt"/>
                <a:cs typeface="+mn-cs"/>
              </a:rPr>
              <a:t>1. Identifying Similarities and Differences</a:t>
            </a:r>
          </a:p>
          <a:p>
            <a:pPr marL="342900" indent="-342900">
              <a:lnSpc>
                <a:spcPct val="90000"/>
              </a:lnSpc>
              <a:spcBef>
                <a:spcPct val="20000"/>
              </a:spcBef>
              <a:buClr>
                <a:schemeClr val="accent1"/>
              </a:buClr>
              <a:buFont typeface="Wingdings" pitchFamily="2" charset="2"/>
              <a:buChar char="l"/>
              <a:defRPr/>
            </a:pPr>
            <a:r>
              <a:rPr lang="en-US" sz="2800" kern="0">
                <a:latin typeface="+mn-lt"/>
                <a:cs typeface="+mn-cs"/>
              </a:rPr>
              <a:t>2. Summarizing and Note Taking</a:t>
            </a:r>
          </a:p>
          <a:p>
            <a:pPr marL="342900" indent="-342900">
              <a:lnSpc>
                <a:spcPct val="90000"/>
              </a:lnSpc>
              <a:spcBef>
                <a:spcPct val="20000"/>
              </a:spcBef>
              <a:buClr>
                <a:schemeClr val="accent1"/>
              </a:buClr>
              <a:buFont typeface="Wingdings" pitchFamily="2" charset="2"/>
              <a:buChar char="l"/>
              <a:defRPr/>
            </a:pPr>
            <a:r>
              <a:rPr lang="en-US" sz="2800" kern="0">
                <a:latin typeface="+mn-lt"/>
                <a:cs typeface="+mn-cs"/>
              </a:rPr>
              <a:t>3. Reinforcing Effort and Providing Recognition</a:t>
            </a:r>
          </a:p>
          <a:p>
            <a:pPr marL="342900" indent="-342900">
              <a:lnSpc>
                <a:spcPct val="90000"/>
              </a:lnSpc>
              <a:spcBef>
                <a:spcPct val="20000"/>
              </a:spcBef>
              <a:buClr>
                <a:schemeClr val="accent1"/>
              </a:buClr>
              <a:buFont typeface="Wingdings" pitchFamily="2" charset="2"/>
              <a:buChar char="l"/>
              <a:defRPr/>
            </a:pPr>
            <a:r>
              <a:rPr lang="en-US" sz="2800" kern="0">
                <a:latin typeface="+mn-lt"/>
                <a:cs typeface="+mn-cs"/>
              </a:rPr>
              <a:t>4. Homework and Practice</a:t>
            </a:r>
          </a:p>
          <a:p>
            <a:pPr marL="342900" indent="-342900">
              <a:lnSpc>
                <a:spcPct val="90000"/>
              </a:lnSpc>
              <a:spcBef>
                <a:spcPct val="20000"/>
              </a:spcBef>
              <a:buClr>
                <a:schemeClr val="accent1"/>
              </a:buClr>
              <a:buFont typeface="Wingdings" pitchFamily="2" charset="2"/>
              <a:buChar char="l"/>
              <a:defRPr/>
            </a:pPr>
            <a:r>
              <a:rPr lang="en-US" sz="2800" kern="0">
                <a:latin typeface="+mn-lt"/>
                <a:cs typeface="+mn-cs"/>
              </a:rPr>
              <a:t>5. Nonlinguistic Representations</a:t>
            </a:r>
          </a:p>
          <a:p>
            <a:pPr marL="342900" indent="-342900">
              <a:lnSpc>
                <a:spcPct val="90000"/>
              </a:lnSpc>
              <a:spcBef>
                <a:spcPct val="20000"/>
              </a:spcBef>
              <a:buClr>
                <a:schemeClr val="accent1"/>
              </a:buClr>
              <a:buFont typeface="Wingdings" pitchFamily="2" charset="2"/>
              <a:buChar char="l"/>
              <a:defRPr/>
            </a:pPr>
            <a:r>
              <a:rPr lang="en-US" sz="2800" kern="0">
                <a:latin typeface="+mn-lt"/>
                <a:cs typeface="+mn-cs"/>
              </a:rPr>
              <a:t>6. Cooperative Learning</a:t>
            </a:r>
          </a:p>
          <a:p>
            <a:pPr marL="342900" indent="-342900">
              <a:lnSpc>
                <a:spcPct val="90000"/>
              </a:lnSpc>
              <a:spcBef>
                <a:spcPct val="20000"/>
              </a:spcBef>
              <a:buClr>
                <a:schemeClr val="accent1"/>
              </a:buClr>
              <a:buFont typeface="Wingdings" pitchFamily="2" charset="2"/>
              <a:buChar char="l"/>
              <a:defRPr/>
            </a:pPr>
            <a:r>
              <a:rPr lang="en-US" sz="2800" kern="0">
                <a:latin typeface="+mn-lt"/>
                <a:cs typeface="+mn-cs"/>
              </a:rPr>
              <a:t>7. Setting Objectives and Providing Feedback</a:t>
            </a:r>
          </a:p>
          <a:p>
            <a:pPr marL="342900" indent="-342900">
              <a:lnSpc>
                <a:spcPct val="90000"/>
              </a:lnSpc>
              <a:spcBef>
                <a:spcPct val="20000"/>
              </a:spcBef>
              <a:buClr>
                <a:schemeClr val="accent1"/>
              </a:buClr>
              <a:buFont typeface="Wingdings" pitchFamily="2" charset="2"/>
              <a:buChar char="l"/>
              <a:defRPr/>
            </a:pPr>
            <a:r>
              <a:rPr lang="en-US" sz="2800" kern="0">
                <a:latin typeface="+mn-lt"/>
                <a:cs typeface="+mn-cs"/>
              </a:rPr>
              <a:t>8. Generating and Testing Hypotheses</a:t>
            </a:r>
          </a:p>
          <a:p>
            <a:pPr marL="342900" indent="-342900">
              <a:lnSpc>
                <a:spcPct val="90000"/>
              </a:lnSpc>
              <a:spcBef>
                <a:spcPct val="20000"/>
              </a:spcBef>
              <a:buClr>
                <a:schemeClr val="accent1"/>
              </a:buClr>
              <a:buFont typeface="Wingdings" pitchFamily="2" charset="2"/>
              <a:buChar char="l"/>
              <a:defRPr/>
            </a:pPr>
            <a:r>
              <a:rPr lang="en-US" sz="2800" kern="0">
                <a:latin typeface="+mn-lt"/>
                <a:cs typeface="+mn-cs"/>
              </a:rPr>
              <a:t>9. Questions, Cues and Advance Organizers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10242" name="Content Placeholder 3" descr="travis cartoon001.tif"/>
          <p:cNvPicPr>
            <a:picLocks noGrp="1" noChangeAspect="1"/>
          </p:cNvPicPr>
          <p:nvPr>
            <p:ph idx="1"/>
          </p:nvPr>
        </p:nvPicPr>
        <p:blipFill>
          <a:blip r:embed="rId2"/>
          <a:srcRect/>
          <a:stretch>
            <a:fillRect/>
          </a:stretch>
        </p:blipFill>
        <p:spPr>
          <a:xfrm>
            <a:off x="1905000" y="0"/>
            <a:ext cx="5546725" cy="6858000"/>
          </a:xfr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noChangeArrowheads="1"/>
          </p:cNvSpPr>
          <p:nvPr>
            <p:ph type="title"/>
            <p:custDataLst>
              <p:tags r:id="rId1"/>
            </p:custDataLst>
          </p:nvPr>
        </p:nvSpPr>
        <p:spPr/>
        <p:txBody>
          <a:bodyPr/>
          <a:lstStyle/>
          <a:p>
            <a:pPr algn="ctr" eaLnBrk="1" hangingPunct="1">
              <a:defRPr/>
            </a:pPr>
            <a:r>
              <a:rPr lang="en-US" b="1" smtClean="0">
                <a:effectLst>
                  <a:outerShdw blurRad="38100" dist="38100" dir="2700000" algn="tl">
                    <a:srgbClr val="C0C0C0"/>
                  </a:outerShdw>
                </a:effectLst>
              </a:rPr>
              <a:t>The Montillation of Traxoline</a:t>
            </a:r>
          </a:p>
        </p:txBody>
      </p:sp>
      <p:sp>
        <p:nvSpPr>
          <p:cNvPr id="5" name="Rectangle 5"/>
          <p:cNvSpPr txBox="1">
            <a:spLocks noChangeArrowheads="1"/>
          </p:cNvSpPr>
          <p:nvPr>
            <p:custDataLst>
              <p:tags r:id="rId2"/>
            </p:custDataLst>
          </p:nvPr>
        </p:nvSpPr>
        <p:spPr bwMode="auto">
          <a:xfrm>
            <a:off x="457200" y="1600200"/>
            <a:ext cx="4114800" cy="4530725"/>
          </a:xfrm>
          <a:prstGeom prst="rect">
            <a:avLst/>
          </a:prstGeom>
          <a:noFill/>
          <a:ln w="9525">
            <a:noFill/>
            <a:miter lim="800000"/>
            <a:headEnd/>
            <a:tailEnd/>
          </a:ln>
        </p:spPr>
        <p:txBody>
          <a:bodyPr/>
          <a:lstStyle/>
          <a:p>
            <a:pPr marL="342900" indent="-342900">
              <a:lnSpc>
                <a:spcPct val="90000"/>
              </a:lnSpc>
              <a:spcBef>
                <a:spcPct val="20000"/>
              </a:spcBef>
              <a:buClr>
                <a:schemeClr val="accent1"/>
              </a:buClr>
              <a:buFont typeface="Wingdings" pitchFamily="2" charset="2"/>
              <a:buChar char="l"/>
              <a:defRPr/>
            </a:pPr>
            <a:r>
              <a:rPr lang="en-US" sz="2400" kern="0">
                <a:latin typeface="+mn-lt"/>
                <a:cs typeface="+mn-cs"/>
              </a:rPr>
              <a:t>It is very important that you learn about traxoline. Traxoline is a new form of zionter. It is montilled in Ceristanna. The Ceristannians gristeriate large amounts of fevon and then bracter it to quasel traxoline. Traxoline may well be one of our most lukized snezlaus in the future because of our zionter lescelidge.</a:t>
            </a:r>
          </a:p>
        </p:txBody>
      </p:sp>
      <p:sp>
        <p:nvSpPr>
          <p:cNvPr id="6" name="Text Box 6"/>
          <p:cNvSpPr txBox="1">
            <a:spLocks noChangeArrowheads="1"/>
          </p:cNvSpPr>
          <p:nvPr>
            <p:custDataLst>
              <p:tags r:id="rId3"/>
            </p:custDataLst>
          </p:nvPr>
        </p:nvSpPr>
        <p:spPr bwMode="auto">
          <a:xfrm>
            <a:off x="4572000" y="1600200"/>
            <a:ext cx="4114800" cy="2987675"/>
          </a:xfrm>
          <a:prstGeom prst="rect">
            <a:avLst/>
          </a:prstGeom>
          <a:noFill/>
          <a:ln w="12700" cap="sq">
            <a:noFill/>
            <a:miter lim="800000"/>
            <a:headEnd type="none" w="sm" len="sm"/>
            <a:tailEnd type="none" w="sm" len="sm"/>
          </a:ln>
        </p:spPr>
        <p:txBody>
          <a:bodyPr>
            <a:spAutoFit/>
          </a:bodyPr>
          <a:lstStyle/>
          <a:p>
            <a:pPr marL="342900" indent="-342900">
              <a:spcBef>
                <a:spcPct val="50000"/>
              </a:spcBef>
              <a:buFontTx/>
              <a:buAutoNum type="arabicPeriod"/>
            </a:pPr>
            <a:r>
              <a:rPr lang="en-US" sz="2000" i="1"/>
              <a:t>Traxoline is a new form of what?</a:t>
            </a:r>
          </a:p>
          <a:p>
            <a:pPr marL="342900" indent="-342900">
              <a:spcBef>
                <a:spcPct val="50000"/>
              </a:spcBef>
              <a:buFontTx/>
              <a:buAutoNum type="arabicPeriod"/>
            </a:pPr>
            <a:r>
              <a:rPr lang="en-US" sz="2000" i="1"/>
              <a:t>Where is traxoline montilled?</a:t>
            </a:r>
          </a:p>
          <a:p>
            <a:pPr marL="342900" indent="-342900">
              <a:spcBef>
                <a:spcPct val="50000"/>
              </a:spcBef>
              <a:buFontTx/>
              <a:buAutoNum type="arabicPeriod"/>
            </a:pPr>
            <a:r>
              <a:rPr lang="en-US" sz="2000" i="1"/>
              <a:t>What must be bractered to quasel traxoline?</a:t>
            </a:r>
          </a:p>
          <a:p>
            <a:pPr marL="342900" indent="-342900">
              <a:spcBef>
                <a:spcPct val="50000"/>
              </a:spcBef>
              <a:buFontTx/>
              <a:buAutoNum type="arabicPeriod"/>
            </a:pPr>
            <a:r>
              <a:rPr lang="en-US" sz="2000" i="1"/>
              <a:t>Why might traxoline be one of our most lukized snezlaus in the future?</a:t>
            </a:r>
          </a:p>
        </p:txBody>
      </p:sp>
      <p:sp>
        <p:nvSpPr>
          <p:cNvPr id="7" name="Text Box 7"/>
          <p:cNvSpPr txBox="1">
            <a:spLocks noChangeArrowheads="1"/>
          </p:cNvSpPr>
          <p:nvPr>
            <p:custDataLst>
              <p:tags r:id="rId4"/>
            </p:custDataLst>
          </p:nvPr>
        </p:nvSpPr>
        <p:spPr bwMode="auto">
          <a:xfrm>
            <a:off x="4648200" y="4876800"/>
            <a:ext cx="3810000" cy="1466850"/>
          </a:xfrm>
          <a:prstGeom prst="rect">
            <a:avLst/>
          </a:prstGeom>
          <a:noFill/>
          <a:ln w="12700" cap="sq">
            <a:noFill/>
            <a:miter lim="800000"/>
            <a:headEnd type="none" w="sm" len="sm"/>
            <a:tailEnd type="none" w="sm" len="sm"/>
          </a:ln>
          <a:effectLst/>
        </p:spPr>
        <p:txBody>
          <a:bodyPr>
            <a:spAutoFit/>
          </a:bodyPr>
          <a:lstStyle/>
          <a:p>
            <a:pPr algn="ctr" fontAlgn="auto">
              <a:spcBef>
                <a:spcPct val="50000"/>
              </a:spcBef>
              <a:spcAft>
                <a:spcPts val="0"/>
              </a:spcAft>
              <a:defRPr/>
            </a:pPr>
            <a:r>
              <a:rPr lang="en-US" b="1">
                <a:effectLst>
                  <a:outerShdw blurRad="38100" dist="38100" dir="2700000" algn="tl">
                    <a:srgbClr val="C0C0C0"/>
                  </a:outerShdw>
                </a:effectLst>
                <a:latin typeface="+mn-lt"/>
                <a:cs typeface="+mn-cs"/>
              </a:rPr>
              <a:t>DID YOU GET ALL THE ANSWERS CORRECT?</a:t>
            </a:r>
          </a:p>
          <a:p>
            <a:pPr algn="ctr" fontAlgn="auto">
              <a:spcBef>
                <a:spcPct val="50000"/>
              </a:spcBef>
              <a:spcAft>
                <a:spcPts val="0"/>
              </a:spcAft>
              <a:defRPr/>
            </a:pPr>
            <a:endParaRPr lang="en-US" b="1">
              <a:effectLst>
                <a:outerShdw blurRad="38100" dist="38100" dir="2700000" algn="tl">
                  <a:srgbClr val="C0C0C0"/>
                </a:outerShdw>
              </a:effectLst>
              <a:latin typeface="+mn-lt"/>
              <a:cs typeface="+mn-cs"/>
            </a:endParaRPr>
          </a:p>
          <a:p>
            <a:pPr algn="ctr" fontAlgn="auto">
              <a:spcBef>
                <a:spcPct val="50000"/>
              </a:spcBef>
              <a:spcAft>
                <a:spcPts val="0"/>
              </a:spcAft>
              <a:defRPr/>
            </a:pPr>
            <a:r>
              <a:rPr lang="en-US" b="1">
                <a:effectLst>
                  <a:outerShdw blurRad="38100" dist="38100" dir="2700000" algn="tl">
                    <a:srgbClr val="C0C0C0"/>
                  </a:outerShdw>
                </a:effectLst>
                <a:latin typeface="+mn-lt"/>
                <a:cs typeface="+mn-cs"/>
              </a:rPr>
              <a:t>DID YOU LEARN ANYTHING?</a:t>
            </a:r>
          </a:p>
        </p:txBody>
      </p:sp>
      <p:sp>
        <p:nvSpPr>
          <p:cNvPr id="8" name="Text Box 8"/>
          <p:cNvSpPr txBox="1">
            <a:spLocks noChangeArrowheads="1"/>
          </p:cNvSpPr>
          <p:nvPr>
            <p:custDataLst>
              <p:tags r:id="rId5"/>
            </p:custDataLst>
          </p:nvPr>
        </p:nvSpPr>
        <p:spPr bwMode="auto">
          <a:xfrm>
            <a:off x="3048000" y="1219200"/>
            <a:ext cx="2971800" cy="366713"/>
          </a:xfrm>
          <a:prstGeom prst="rect">
            <a:avLst/>
          </a:prstGeom>
          <a:noFill/>
          <a:ln w="12700" cap="sq">
            <a:noFill/>
            <a:miter lim="800000"/>
            <a:headEnd type="none" w="sm" len="sm"/>
            <a:tailEnd type="none" w="sm" len="sm"/>
          </a:ln>
          <a:effectLst/>
        </p:spPr>
        <p:txBody>
          <a:bodyPr>
            <a:spAutoFit/>
          </a:bodyPr>
          <a:lstStyle/>
          <a:p>
            <a:pPr algn="ctr" fontAlgn="auto">
              <a:spcBef>
                <a:spcPct val="50000"/>
              </a:spcBef>
              <a:spcAft>
                <a:spcPts val="0"/>
              </a:spcAft>
              <a:defRPr/>
            </a:pPr>
            <a:r>
              <a:rPr lang="en-US" b="1">
                <a:effectLst>
                  <a:outerShdw blurRad="38100" dist="38100" dir="2700000" algn="tl">
                    <a:srgbClr val="C0C0C0"/>
                  </a:outerShdw>
                </a:effectLst>
                <a:latin typeface="+mn-lt"/>
                <a:cs typeface="+mn-cs"/>
              </a:rPr>
              <a:t>Judy Lanier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checkerboard(across)">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checkerboard(across)">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checkerboard(across)">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checkerboard(across)">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7">
                                            <p:txEl>
                                              <p:pRg st="0" end="0"/>
                                            </p:txEl>
                                          </p:spTgt>
                                        </p:tgtEl>
                                        <p:attrNameLst>
                                          <p:attrName>style.visibility</p:attrName>
                                        </p:attrNameLst>
                                      </p:cBhvr>
                                      <p:to>
                                        <p:strVal val="visible"/>
                                      </p:to>
                                    </p:set>
                                    <p:animEffect transition="in" filter="checkerboard(across)">
                                      <p:cBhvr>
                                        <p:cTn id="27" dur="500"/>
                                        <p:tgtEl>
                                          <p:spTgt spid="7">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nodeType="clickEffect">
                                  <p:stCondLst>
                                    <p:cond delay="0"/>
                                  </p:stCondLst>
                                  <p:childTnLst>
                                    <p:set>
                                      <p:cBhvr>
                                        <p:cTn id="31" dur="1" fill="hold">
                                          <p:stCondLst>
                                            <p:cond delay="0"/>
                                          </p:stCondLst>
                                        </p:cTn>
                                        <p:tgtEl>
                                          <p:spTgt spid="7">
                                            <p:txEl>
                                              <p:pRg st="2" end="2"/>
                                            </p:txEl>
                                          </p:spTgt>
                                        </p:tgtEl>
                                        <p:attrNameLst>
                                          <p:attrName>style.visibility</p:attrName>
                                        </p:attrNameLst>
                                      </p:cBhvr>
                                      <p:to>
                                        <p:strVal val="visible"/>
                                      </p:to>
                                    </p:set>
                                    <p:animEffect transition="in" filter="checkerboard(across)">
                                      <p:cBhvr>
                                        <p:cTn id="32"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noChangeArrowheads="1"/>
          </p:cNvSpPr>
          <p:nvPr>
            <p:ph type="title"/>
            <p:custDataLst>
              <p:tags r:id="rId1"/>
            </p:custDataLst>
          </p:nvPr>
        </p:nvSpPr>
        <p:spPr/>
        <p:txBody>
          <a:bodyPr/>
          <a:lstStyle/>
          <a:p>
            <a:pPr algn="ctr" eaLnBrk="1" hangingPunct="1">
              <a:defRPr/>
            </a:pPr>
            <a:r>
              <a:rPr lang="en-US" b="1" smtClean="0">
                <a:effectLst>
                  <a:outerShdw blurRad="38100" dist="38100" dir="2700000" algn="tl">
                    <a:srgbClr val="C0C0C0"/>
                  </a:outerShdw>
                </a:effectLst>
              </a:rPr>
              <a:t>Information Processing Model</a:t>
            </a:r>
          </a:p>
        </p:txBody>
      </p:sp>
      <p:pic>
        <p:nvPicPr>
          <p:cNvPr id="32771" name="Picture 5" descr="infomodel"/>
          <p:cNvPicPr>
            <a:picLocks noChangeAspect="1" noChangeArrowheads="1"/>
          </p:cNvPicPr>
          <p:nvPr>
            <p:custDataLst>
              <p:tags r:id="rId2"/>
            </p:custDataLst>
          </p:nvPr>
        </p:nvPicPr>
        <p:blipFill>
          <a:blip r:embed="rId4"/>
          <a:srcRect/>
          <a:stretch>
            <a:fillRect/>
          </a:stretch>
        </p:blipFill>
        <p:spPr bwMode="auto">
          <a:xfrm>
            <a:off x="228600" y="2181225"/>
            <a:ext cx="8915400" cy="3444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bg>
      <p:bgPr>
        <a:solidFill>
          <a:schemeClr val="accent1">
            <a:lumMod val="75000"/>
          </a:schemeClr>
        </a:solidFill>
        <a:effectLst/>
      </p:bgPr>
    </p:bg>
    <p:spTree>
      <p:nvGrpSpPr>
        <p:cNvPr id="1" name=""/>
        <p:cNvGrpSpPr/>
        <p:nvPr/>
      </p:nvGrpSpPr>
      <p:grpSpPr>
        <a:xfrm>
          <a:off x="0" y="0"/>
          <a:ext cx="0" cy="0"/>
          <a:chOff x="0" y="0"/>
          <a:chExt cx="0" cy="0"/>
        </a:xfrm>
      </p:grpSpPr>
      <p:sp>
        <p:nvSpPr>
          <p:cNvPr id="33794" name="Oval 2"/>
          <p:cNvSpPr>
            <a:spLocks noChangeArrowheads="1"/>
          </p:cNvSpPr>
          <p:nvPr>
            <p:custDataLst>
              <p:tags r:id="rId1"/>
            </p:custDataLst>
          </p:nvPr>
        </p:nvSpPr>
        <p:spPr bwMode="auto">
          <a:xfrm rot="963748">
            <a:off x="3505200" y="3657600"/>
            <a:ext cx="1828800" cy="2819400"/>
          </a:xfrm>
          <a:prstGeom prst="ellipse">
            <a:avLst/>
          </a:prstGeom>
          <a:solidFill>
            <a:schemeClr val="accent1"/>
          </a:solidFill>
          <a:ln w="9525" algn="ctr">
            <a:solidFill>
              <a:schemeClr val="tx1"/>
            </a:solidFill>
            <a:round/>
            <a:headEnd/>
            <a:tailEnd/>
          </a:ln>
        </p:spPr>
        <p:txBody>
          <a:bodyPr wrap="none" anchor="ctr"/>
          <a:lstStyle/>
          <a:p>
            <a:pPr>
              <a:spcBef>
                <a:spcPct val="50000"/>
              </a:spcBef>
            </a:pPr>
            <a:endParaRPr lang="en-US" sz="2400"/>
          </a:p>
        </p:txBody>
      </p:sp>
      <p:sp>
        <p:nvSpPr>
          <p:cNvPr id="33795" name="Freeform 3"/>
          <p:cNvSpPr>
            <a:spLocks/>
          </p:cNvSpPr>
          <p:nvPr>
            <p:custDataLst>
              <p:tags r:id="rId2"/>
            </p:custDataLst>
          </p:nvPr>
        </p:nvSpPr>
        <p:spPr bwMode="auto">
          <a:xfrm>
            <a:off x="4343400" y="4419600"/>
            <a:ext cx="273050" cy="457200"/>
          </a:xfrm>
          <a:custGeom>
            <a:avLst/>
            <a:gdLst>
              <a:gd name="T0" fmla="*/ 2147483647 w 72"/>
              <a:gd name="T1" fmla="*/ 0 h 156"/>
              <a:gd name="T2" fmla="*/ 2147483647 w 72"/>
              <a:gd name="T3" fmla="*/ 2147483647 h 156"/>
              <a:gd name="T4" fmla="*/ 2147483647 w 72"/>
              <a:gd name="T5" fmla="*/ 2147483647 h 156"/>
              <a:gd name="T6" fmla="*/ 2147483647 w 72"/>
              <a:gd name="T7" fmla="*/ 0 h 156"/>
              <a:gd name="T8" fmla="*/ 0 60000 65536"/>
              <a:gd name="T9" fmla="*/ 0 60000 65536"/>
              <a:gd name="T10" fmla="*/ 0 60000 65536"/>
              <a:gd name="T11" fmla="*/ 0 60000 65536"/>
              <a:gd name="T12" fmla="*/ 0 w 72"/>
              <a:gd name="T13" fmla="*/ 0 h 156"/>
              <a:gd name="T14" fmla="*/ 72 w 72"/>
              <a:gd name="T15" fmla="*/ 156 h 156"/>
            </a:gdLst>
            <a:ahLst/>
            <a:cxnLst>
              <a:cxn ang="T8">
                <a:pos x="T0" y="T1"/>
              </a:cxn>
              <a:cxn ang="T9">
                <a:pos x="T2" y="T3"/>
              </a:cxn>
              <a:cxn ang="T10">
                <a:pos x="T4" y="T5"/>
              </a:cxn>
              <a:cxn ang="T11">
                <a:pos x="T6" y="T7"/>
              </a:cxn>
            </a:cxnLst>
            <a:rect l="T12" t="T13" r="T14" b="T15"/>
            <a:pathLst>
              <a:path w="72" h="156">
                <a:moveTo>
                  <a:pt x="4" y="0"/>
                </a:moveTo>
                <a:cubicBezTo>
                  <a:pt x="8" y="48"/>
                  <a:pt x="0" y="99"/>
                  <a:pt x="16" y="144"/>
                </a:cubicBezTo>
                <a:cubicBezTo>
                  <a:pt x="20" y="156"/>
                  <a:pt x="50" y="144"/>
                  <a:pt x="52" y="132"/>
                </a:cubicBezTo>
                <a:cubicBezTo>
                  <a:pt x="72" y="32"/>
                  <a:pt x="57" y="35"/>
                  <a:pt x="4" y="0"/>
                </a:cubicBezTo>
                <a:close/>
              </a:path>
            </a:pathLst>
          </a:custGeom>
          <a:solidFill>
            <a:srgbClr val="663300"/>
          </a:solidFill>
          <a:ln w="9525">
            <a:solidFill>
              <a:schemeClr val="tx1"/>
            </a:solidFill>
            <a:round/>
            <a:headEnd/>
            <a:tailEnd/>
          </a:ln>
        </p:spPr>
        <p:txBody>
          <a:bodyPr wrap="none" anchor="ctr"/>
          <a:lstStyle/>
          <a:p>
            <a:endParaRPr lang="en-US"/>
          </a:p>
        </p:txBody>
      </p:sp>
      <p:sp>
        <p:nvSpPr>
          <p:cNvPr id="33796" name="Freeform 4" descr="Parchment"/>
          <p:cNvSpPr>
            <a:spLocks/>
          </p:cNvSpPr>
          <p:nvPr>
            <p:custDataLst>
              <p:tags r:id="rId3"/>
            </p:custDataLst>
          </p:nvPr>
        </p:nvSpPr>
        <p:spPr bwMode="auto">
          <a:xfrm>
            <a:off x="5295900" y="4610100"/>
            <a:ext cx="114300" cy="342900"/>
          </a:xfrm>
          <a:custGeom>
            <a:avLst/>
            <a:gdLst>
              <a:gd name="T0" fmla="*/ 2147483647 w 72"/>
              <a:gd name="T1" fmla="*/ 0 h 216"/>
              <a:gd name="T2" fmla="*/ 2147483647 w 72"/>
              <a:gd name="T3" fmla="*/ 2147483647 h 216"/>
              <a:gd name="T4" fmla="*/ 0 w 72"/>
              <a:gd name="T5" fmla="*/ 2147483647 h 216"/>
              <a:gd name="T6" fmla="*/ 0 60000 65536"/>
              <a:gd name="T7" fmla="*/ 0 60000 65536"/>
              <a:gd name="T8" fmla="*/ 0 60000 65536"/>
              <a:gd name="T9" fmla="*/ 0 w 72"/>
              <a:gd name="T10" fmla="*/ 0 h 216"/>
              <a:gd name="T11" fmla="*/ 72 w 72"/>
              <a:gd name="T12" fmla="*/ 216 h 216"/>
            </a:gdLst>
            <a:ahLst/>
            <a:cxnLst>
              <a:cxn ang="T6">
                <a:pos x="T0" y="T1"/>
              </a:cxn>
              <a:cxn ang="T7">
                <a:pos x="T2" y="T3"/>
              </a:cxn>
              <a:cxn ang="T8">
                <a:pos x="T4" y="T5"/>
              </a:cxn>
            </a:cxnLst>
            <a:rect l="T9" t="T10" r="T11" b="T12"/>
            <a:pathLst>
              <a:path w="72" h="216">
                <a:moveTo>
                  <a:pt x="72" y="0"/>
                </a:moveTo>
                <a:cubicBezTo>
                  <a:pt x="68" y="24"/>
                  <a:pt x="68" y="49"/>
                  <a:pt x="60" y="72"/>
                </a:cubicBezTo>
                <a:cubicBezTo>
                  <a:pt x="42" y="126"/>
                  <a:pt x="0" y="152"/>
                  <a:pt x="0" y="216"/>
                </a:cubicBezTo>
              </a:path>
            </a:pathLst>
          </a:custGeom>
          <a:noFill/>
          <a:ln w="9525">
            <a:solidFill>
              <a:srgbClr val="FFFF00"/>
            </a:solidFill>
            <a:round/>
            <a:headEnd/>
            <a:tailEnd/>
          </a:ln>
        </p:spPr>
        <p:txBody>
          <a:bodyPr wrap="none" anchor="ctr"/>
          <a:lstStyle/>
          <a:p>
            <a:endParaRPr lang="en-US"/>
          </a:p>
        </p:txBody>
      </p:sp>
      <p:sp>
        <p:nvSpPr>
          <p:cNvPr id="33797" name="Freeform 5" descr="Parchment"/>
          <p:cNvSpPr>
            <a:spLocks/>
          </p:cNvSpPr>
          <p:nvPr>
            <p:custDataLst>
              <p:tags r:id="rId4"/>
            </p:custDataLst>
          </p:nvPr>
        </p:nvSpPr>
        <p:spPr bwMode="auto">
          <a:xfrm>
            <a:off x="4800600" y="5486400"/>
            <a:ext cx="114300" cy="457200"/>
          </a:xfrm>
          <a:custGeom>
            <a:avLst/>
            <a:gdLst>
              <a:gd name="T0" fmla="*/ 0 w 72"/>
              <a:gd name="T1" fmla="*/ 0 h 288"/>
              <a:gd name="T2" fmla="*/ 2147483647 w 72"/>
              <a:gd name="T3" fmla="*/ 2147483647 h 288"/>
              <a:gd name="T4" fmla="*/ 2147483647 w 72"/>
              <a:gd name="T5" fmla="*/ 2147483647 h 288"/>
              <a:gd name="T6" fmla="*/ 0 60000 65536"/>
              <a:gd name="T7" fmla="*/ 0 60000 65536"/>
              <a:gd name="T8" fmla="*/ 0 60000 65536"/>
              <a:gd name="T9" fmla="*/ 0 w 72"/>
              <a:gd name="T10" fmla="*/ 0 h 288"/>
              <a:gd name="T11" fmla="*/ 72 w 72"/>
              <a:gd name="T12" fmla="*/ 288 h 288"/>
            </a:gdLst>
            <a:ahLst/>
            <a:cxnLst>
              <a:cxn ang="T6">
                <a:pos x="T0" y="T1"/>
              </a:cxn>
              <a:cxn ang="T7">
                <a:pos x="T2" y="T3"/>
              </a:cxn>
              <a:cxn ang="T8">
                <a:pos x="T4" y="T5"/>
              </a:cxn>
            </a:cxnLst>
            <a:rect l="T9" t="T10" r="T11" b="T12"/>
            <a:pathLst>
              <a:path w="72" h="288">
                <a:moveTo>
                  <a:pt x="0" y="0"/>
                </a:moveTo>
                <a:cubicBezTo>
                  <a:pt x="4" y="72"/>
                  <a:pt x="5" y="144"/>
                  <a:pt x="12" y="216"/>
                </a:cubicBezTo>
                <a:cubicBezTo>
                  <a:pt x="15" y="253"/>
                  <a:pt x="35" y="288"/>
                  <a:pt x="72" y="288"/>
                </a:cubicBezTo>
              </a:path>
            </a:pathLst>
          </a:custGeom>
          <a:noFill/>
          <a:ln w="57150">
            <a:solidFill>
              <a:srgbClr val="A50021"/>
            </a:solidFill>
            <a:round/>
            <a:headEnd/>
            <a:tailEnd/>
          </a:ln>
        </p:spPr>
        <p:txBody>
          <a:bodyPr wrap="none" anchor="ctr"/>
          <a:lstStyle/>
          <a:p>
            <a:endParaRPr lang="en-US"/>
          </a:p>
        </p:txBody>
      </p:sp>
      <p:sp>
        <p:nvSpPr>
          <p:cNvPr id="33798" name="AutoShape 6"/>
          <p:cNvSpPr>
            <a:spLocks noChangeArrowheads="1"/>
          </p:cNvSpPr>
          <p:nvPr>
            <p:custDataLst>
              <p:tags r:id="rId5"/>
            </p:custDataLst>
          </p:nvPr>
        </p:nvSpPr>
        <p:spPr bwMode="auto">
          <a:xfrm>
            <a:off x="6781800" y="2209800"/>
            <a:ext cx="2362200" cy="2286000"/>
          </a:xfrm>
          <a:prstGeom prst="cloudCallout">
            <a:avLst>
              <a:gd name="adj1" fmla="val -29838"/>
              <a:gd name="adj2" fmla="val 1528"/>
            </a:avLst>
          </a:prstGeom>
          <a:solidFill>
            <a:srgbClr val="993300"/>
          </a:solidFill>
          <a:ln w="9525">
            <a:solidFill>
              <a:schemeClr val="tx1"/>
            </a:solidFill>
            <a:round/>
            <a:headEnd/>
            <a:tailEnd/>
          </a:ln>
        </p:spPr>
        <p:txBody>
          <a:bodyPr anchor="ctr"/>
          <a:lstStyle/>
          <a:p>
            <a:pPr algn="ctr">
              <a:spcBef>
                <a:spcPct val="50000"/>
              </a:spcBef>
            </a:pPr>
            <a:r>
              <a:rPr lang="en-US" sz="2000" b="1">
                <a:solidFill>
                  <a:schemeClr val="bg1"/>
                </a:solidFill>
              </a:rPr>
              <a:t>Sensory </a:t>
            </a:r>
          </a:p>
          <a:p>
            <a:pPr algn="ctr">
              <a:spcBef>
                <a:spcPct val="50000"/>
              </a:spcBef>
            </a:pPr>
            <a:r>
              <a:rPr lang="en-US" sz="2000" b="1">
                <a:solidFill>
                  <a:schemeClr val="bg1"/>
                </a:solidFill>
              </a:rPr>
              <a:t>Memory</a:t>
            </a:r>
          </a:p>
        </p:txBody>
      </p:sp>
      <p:sp>
        <p:nvSpPr>
          <p:cNvPr id="33799" name="AutoShape 7"/>
          <p:cNvSpPr>
            <a:spLocks noChangeArrowheads="1"/>
          </p:cNvSpPr>
          <p:nvPr>
            <p:custDataLst>
              <p:tags r:id="rId6"/>
            </p:custDataLst>
          </p:nvPr>
        </p:nvSpPr>
        <p:spPr bwMode="auto">
          <a:xfrm>
            <a:off x="0" y="685800"/>
            <a:ext cx="3429000" cy="3657600"/>
          </a:xfrm>
          <a:prstGeom prst="cloudCallout">
            <a:avLst>
              <a:gd name="adj1" fmla="val 30000"/>
              <a:gd name="adj2" fmla="val 954"/>
            </a:avLst>
          </a:prstGeom>
          <a:solidFill>
            <a:srgbClr val="008000"/>
          </a:solidFill>
          <a:ln w="9525">
            <a:solidFill>
              <a:schemeClr val="tx1"/>
            </a:solidFill>
            <a:round/>
            <a:headEnd/>
            <a:tailEnd/>
          </a:ln>
        </p:spPr>
        <p:txBody>
          <a:bodyPr anchor="ctr"/>
          <a:lstStyle/>
          <a:p>
            <a:pPr algn="ctr">
              <a:spcBef>
                <a:spcPct val="50000"/>
              </a:spcBef>
            </a:pPr>
            <a:r>
              <a:rPr lang="en-US" sz="2000" b="1">
                <a:solidFill>
                  <a:schemeClr val="bg1"/>
                </a:solidFill>
              </a:rPr>
              <a:t>Permanent </a:t>
            </a:r>
          </a:p>
          <a:p>
            <a:pPr algn="ctr">
              <a:spcBef>
                <a:spcPct val="50000"/>
              </a:spcBef>
            </a:pPr>
            <a:r>
              <a:rPr lang="en-US" sz="2000" b="1">
                <a:solidFill>
                  <a:schemeClr val="bg1"/>
                </a:solidFill>
              </a:rPr>
              <a:t>Memory</a:t>
            </a:r>
          </a:p>
        </p:txBody>
      </p:sp>
      <p:grpSp>
        <p:nvGrpSpPr>
          <p:cNvPr id="33800" name="Group 8"/>
          <p:cNvGrpSpPr>
            <a:grpSpLocks/>
          </p:cNvGrpSpPr>
          <p:nvPr>
            <p:custDataLst>
              <p:tags r:id="rId7"/>
            </p:custDataLst>
          </p:nvPr>
        </p:nvGrpSpPr>
        <p:grpSpPr bwMode="auto">
          <a:xfrm>
            <a:off x="3733800" y="1676400"/>
            <a:ext cx="2057400" cy="2362200"/>
            <a:chOff x="1920" y="672"/>
            <a:chExt cx="1680" cy="1680"/>
          </a:xfrm>
        </p:grpSpPr>
        <p:sp>
          <p:nvSpPr>
            <p:cNvPr id="33807" name="AutoShape 9"/>
            <p:cNvSpPr>
              <a:spLocks noChangeArrowheads="1"/>
            </p:cNvSpPr>
            <p:nvPr/>
          </p:nvSpPr>
          <p:spPr bwMode="auto">
            <a:xfrm>
              <a:off x="1920" y="672"/>
              <a:ext cx="1680" cy="1680"/>
            </a:xfrm>
            <a:prstGeom prst="cloudCallout">
              <a:avLst>
                <a:gd name="adj1" fmla="val -41431"/>
                <a:gd name="adj2" fmla="val 18454"/>
              </a:avLst>
            </a:prstGeom>
            <a:solidFill>
              <a:srgbClr val="FFCC66"/>
            </a:solidFill>
            <a:ln w="9525">
              <a:solidFill>
                <a:schemeClr val="tx1"/>
              </a:solidFill>
              <a:round/>
              <a:headEnd/>
              <a:tailEnd/>
            </a:ln>
          </p:spPr>
          <p:txBody>
            <a:bodyPr anchor="ctr"/>
            <a:lstStyle/>
            <a:p>
              <a:pPr algn="ctr">
                <a:spcBef>
                  <a:spcPct val="50000"/>
                </a:spcBef>
              </a:pPr>
              <a:endParaRPr lang="en-US" sz="2000" b="1"/>
            </a:p>
            <a:p>
              <a:pPr algn="ctr">
                <a:spcBef>
                  <a:spcPct val="50000"/>
                </a:spcBef>
              </a:pPr>
              <a:endParaRPr lang="en-US" sz="2000" b="1"/>
            </a:p>
            <a:p>
              <a:pPr algn="ctr">
                <a:spcBef>
                  <a:spcPct val="50000"/>
                </a:spcBef>
              </a:pPr>
              <a:endParaRPr lang="en-US" sz="2000" b="1"/>
            </a:p>
            <a:p>
              <a:pPr algn="ctr">
                <a:spcBef>
                  <a:spcPct val="50000"/>
                </a:spcBef>
              </a:pPr>
              <a:endParaRPr lang="en-US" sz="2000" b="1"/>
            </a:p>
            <a:p>
              <a:pPr algn="ctr">
                <a:spcBef>
                  <a:spcPct val="50000"/>
                </a:spcBef>
              </a:pPr>
              <a:r>
                <a:rPr lang="en-US" sz="2000" b="1"/>
                <a:t>Working </a:t>
              </a:r>
            </a:p>
            <a:p>
              <a:pPr algn="ctr">
                <a:spcBef>
                  <a:spcPct val="50000"/>
                </a:spcBef>
              </a:pPr>
              <a:r>
                <a:rPr lang="en-US" sz="2000" b="1"/>
                <a:t>Memory</a:t>
              </a:r>
            </a:p>
          </p:txBody>
        </p:sp>
        <p:pic>
          <p:nvPicPr>
            <p:cNvPr id="33808" name="Picture 10" descr="j0173958"/>
            <p:cNvPicPr>
              <a:picLocks noChangeAspect="1" noChangeArrowheads="1" noCrop="1"/>
            </p:cNvPicPr>
            <p:nvPr/>
          </p:nvPicPr>
          <p:blipFill>
            <a:blip r:embed="rId12"/>
            <a:srcRect/>
            <a:stretch>
              <a:fillRect/>
            </a:stretch>
          </p:blipFill>
          <p:spPr bwMode="auto">
            <a:xfrm>
              <a:off x="2448" y="804"/>
              <a:ext cx="630" cy="780"/>
            </a:xfrm>
            <a:prstGeom prst="rect">
              <a:avLst/>
            </a:prstGeom>
            <a:noFill/>
            <a:ln w="9525">
              <a:noFill/>
              <a:miter lim="800000"/>
              <a:headEnd/>
              <a:tailEnd/>
            </a:ln>
          </p:spPr>
        </p:pic>
      </p:grpSp>
      <p:sp>
        <p:nvSpPr>
          <p:cNvPr id="13" name="AutoShape 11"/>
          <p:cNvSpPr>
            <a:spLocks noChangeArrowheads="1"/>
          </p:cNvSpPr>
          <p:nvPr>
            <p:custDataLst>
              <p:tags r:id="rId8"/>
            </p:custDataLst>
          </p:nvPr>
        </p:nvSpPr>
        <p:spPr bwMode="auto">
          <a:xfrm>
            <a:off x="5257800" y="2438400"/>
            <a:ext cx="1981200" cy="1524000"/>
          </a:xfrm>
          <a:prstGeom prst="irregularSeal1">
            <a:avLst/>
          </a:prstGeom>
          <a:solidFill>
            <a:srgbClr val="FFFF66"/>
          </a:solidFill>
          <a:ln w="9525">
            <a:solidFill>
              <a:schemeClr val="tx1"/>
            </a:solidFill>
            <a:miter lim="800000"/>
            <a:headEnd/>
            <a:tailEnd/>
          </a:ln>
        </p:spPr>
        <p:txBody>
          <a:bodyPr wrap="none" anchor="ctr"/>
          <a:lstStyle/>
          <a:p>
            <a:pPr algn="ctr">
              <a:spcBef>
                <a:spcPct val="50000"/>
              </a:spcBef>
            </a:pPr>
            <a:r>
              <a:rPr lang="en-US" sz="2400"/>
              <a:t>New </a:t>
            </a:r>
          </a:p>
          <a:p>
            <a:pPr algn="ctr">
              <a:spcBef>
                <a:spcPct val="50000"/>
              </a:spcBef>
            </a:pPr>
            <a:r>
              <a:rPr lang="en-US" sz="2400"/>
              <a:t>Information</a:t>
            </a:r>
          </a:p>
        </p:txBody>
      </p:sp>
      <p:sp>
        <p:nvSpPr>
          <p:cNvPr id="33802" name="Text Box 13" descr="Parchment"/>
          <p:cNvSpPr txBox="1">
            <a:spLocks noChangeArrowheads="1"/>
          </p:cNvSpPr>
          <p:nvPr>
            <p:custDataLst>
              <p:tags r:id="rId9"/>
            </p:custDataLst>
          </p:nvPr>
        </p:nvSpPr>
        <p:spPr bwMode="auto">
          <a:xfrm>
            <a:off x="6324600" y="0"/>
            <a:ext cx="2819400" cy="946150"/>
          </a:xfrm>
          <a:prstGeom prst="rect">
            <a:avLst/>
          </a:prstGeom>
          <a:noFill/>
          <a:ln w="9525" algn="ctr">
            <a:noFill/>
            <a:miter lim="800000"/>
            <a:headEnd/>
            <a:tailEnd/>
          </a:ln>
        </p:spPr>
        <p:txBody>
          <a:bodyPr>
            <a:spAutoFit/>
          </a:bodyPr>
          <a:lstStyle/>
          <a:p>
            <a:pPr algn="ctr">
              <a:spcBef>
                <a:spcPct val="50000"/>
              </a:spcBef>
            </a:pPr>
            <a:r>
              <a:rPr lang="en-US" sz="2800">
                <a:solidFill>
                  <a:srgbClr val="FFFF00"/>
                </a:solidFill>
              </a:rPr>
              <a:t>Background Knowledge</a:t>
            </a:r>
          </a:p>
        </p:txBody>
      </p:sp>
      <p:grpSp>
        <p:nvGrpSpPr>
          <p:cNvPr id="33803" name="Group 14"/>
          <p:cNvGrpSpPr>
            <a:grpSpLocks/>
          </p:cNvGrpSpPr>
          <p:nvPr>
            <p:custDataLst>
              <p:tags r:id="rId10"/>
            </p:custDataLst>
          </p:nvPr>
        </p:nvGrpSpPr>
        <p:grpSpPr bwMode="auto">
          <a:xfrm>
            <a:off x="6096000" y="4495800"/>
            <a:ext cx="3352800" cy="2362200"/>
            <a:chOff x="3408" y="2688"/>
            <a:chExt cx="2592" cy="1920"/>
          </a:xfrm>
        </p:grpSpPr>
        <p:sp>
          <p:nvSpPr>
            <p:cNvPr id="33804" name="AutoShape 15"/>
            <p:cNvSpPr>
              <a:spLocks noChangeArrowheads="1"/>
            </p:cNvSpPr>
            <p:nvPr/>
          </p:nvSpPr>
          <p:spPr bwMode="auto">
            <a:xfrm>
              <a:off x="3408" y="2688"/>
              <a:ext cx="2592" cy="1920"/>
            </a:xfrm>
            <a:prstGeom prst="cloudCallout">
              <a:avLst>
                <a:gd name="adj1" fmla="val -40278"/>
                <a:gd name="adj2" fmla="val -11352"/>
              </a:avLst>
            </a:prstGeom>
            <a:solidFill>
              <a:schemeClr val="bg1"/>
            </a:solidFill>
            <a:ln w="9525">
              <a:noFill/>
              <a:round/>
              <a:headEnd/>
              <a:tailEnd/>
            </a:ln>
          </p:spPr>
          <p:txBody>
            <a:bodyPr anchor="ctr"/>
            <a:lstStyle/>
            <a:p>
              <a:pPr algn="ctr">
                <a:spcBef>
                  <a:spcPct val="50000"/>
                </a:spcBef>
              </a:pPr>
              <a:endParaRPr lang="en-US" sz="2000" b="1">
                <a:solidFill>
                  <a:schemeClr val="bg1"/>
                </a:solidFill>
              </a:endParaRPr>
            </a:p>
          </p:txBody>
        </p:sp>
        <p:pic>
          <p:nvPicPr>
            <p:cNvPr id="33805" name="Picture 16" descr="AG00495_"/>
            <p:cNvPicPr>
              <a:picLocks noChangeAspect="1" noChangeArrowheads="1" noCrop="1"/>
            </p:cNvPicPr>
            <p:nvPr/>
          </p:nvPicPr>
          <p:blipFill>
            <a:blip r:embed="rId13"/>
            <a:srcRect/>
            <a:stretch>
              <a:fillRect/>
            </a:stretch>
          </p:blipFill>
          <p:spPr bwMode="auto">
            <a:xfrm>
              <a:off x="4704" y="2880"/>
              <a:ext cx="1056" cy="994"/>
            </a:xfrm>
            <a:prstGeom prst="rect">
              <a:avLst/>
            </a:prstGeom>
            <a:noFill/>
            <a:ln w="9525">
              <a:noFill/>
              <a:miter lim="800000"/>
              <a:headEnd/>
              <a:tailEnd/>
            </a:ln>
          </p:spPr>
        </p:pic>
        <p:pic>
          <p:nvPicPr>
            <p:cNvPr id="33806" name="Picture 17"/>
            <p:cNvPicPr>
              <a:picLocks noChangeAspect="1" noChangeArrowheads="1"/>
            </p:cNvPicPr>
            <p:nvPr/>
          </p:nvPicPr>
          <p:blipFill>
            <a:blip r:embed="rId14"/>
            <a:srcRect/>
            <a:stretch>
              <a:fillRect/>
            </a:stretch>
          </p:blipFill>
          <p:spPr bwMode="auto">
            <a:xfrm>
              <a:off x="3648" y="3252"/>
              <a:ext cx="1068" cy="1068"/>
            </a:xfrm>
            <a:prstGeom prst="rect">
              <a:avLst/>
            </a:prstGeom>
            <a:noFill/>
            <a:ln w="9525">
              <a:noFill/>
              <a:miter lim="800000"/>
              <a:headEnd/>
              <a:tailEnd/>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dissolv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0" presetClass="path" presetSubtype="0" accel="50000" decel="50000" fill="hold" grpId="2" nodeType="clickEffect">
                                  <p:stCondLst>
                                    <p:cond delay="0"/>
                                  </p:stCondLst>
                                  <p:childTnLst>
                                    <p:animMotion origin="layout" path="M -3.33333E-6 -1.15607E-7 L -0.08333 -0.12231 " pathEditMode="relative" rAng="0" ptsTypes="AA">
                                      <p:cBhvr>
                                        <p:cTn id="11" dur="2000" fill="hold"/>
                                        <p:tgtEl>
                                          <p:spTgt spid="13"/>
                                        </p:tgtEl>
                                        <p:attrNameLst>
                                          <p:attrName>ppt_x</p:attrName>
                                          <p:attrName>ppt_y</p:attrName>
                                        </p:attrNameLst>
                                      </p:cBhvr>
                                      <p:rCtr x="-42" y="-61"/>
                                    </p:animMotion>
                                  </p:childTnLst>
                                </p:cTn>
                              </p:par>
                            </p:childTnLst>
                          </p:cTn>
                        </p:par>
                        <p:par>
                          <p:cTn id="12" fill="hold">
                            <p:stCondLst>
                              <p:cond delay="2000"/>
                            </p:stCondLst>
                            <p:childTnLst>
                              <p:par>
                                <p:cTn id="13" presetID="0" presetClass="path" presetSubtype="0" accel="50000" decel="50000" fill="hold" grpId="1" nodeType="afterEffect">
                                  <p:stCondLst>
                                    <p:cond delay="0"/>
                                  </p:stCondLst>
                                  <p:childTnLst>
                                    <p:animMotion origin="layout" path="M -0.08333 -0.12231 L -0.375 -0.13318 " pathEditMode="relative" rAng="0" ptsTypes="AA">
                                      <p:cBhvr>
                                        <p:cTn id="14" dur="2000" fill="hold"/>
                                        <p:tgtEl>
                                          <p:spTgt spid="13"/>
                                        </p:tgtEl>
                                        <p:attrNameLst>
                                          <p:attrName>ppt_x</p:attrName>
                                          <p:attrName>ppt_y</p:attrName>
                                        </p:attrNameLst>
                                      </p:cBhvr>
                                      <p:rCtr x="-146" y="-6"/>
                                    </p:animMotion>
                                  </p:childTnLst>
                                </p:cTn>
                              </p:par>
                            </p:childTnLst>
                          </p:cTn>
                        </p:par>
                        <p:par>
                          <p:cTn id="15" fill="hold">
                            <p:stCondLst>
                              <p:cond delay="4000"/>
                            </p:stCondLst>
                            <p:childTnLst>
                              <p:par>
                                <p:cTn id="16" presetID="16" presetClass="path" presetSubtype="0" accel="50000" decel="50000" fill="hold" grpId="3" nodeType="afterEffect">
                                  <p:stCondLst>
                                    <p:cond delay="0"/>
                                  </p:stCondLst>
                                  <p:childTnLst>
                                    <p:animMotion origin="layout" path="M -0.375 -0.13318 L -0.46598 -0.08786 L -0.5 0.03329 L -0.53299 -0.08786 L -0.62396 -0.13318 L -0.53299 -0.1785 L -0.5 -0.29966 L -0.46598 -0.1785 L -0.375 -0.13318 Z " pathEditMode="relative" rAng="10800000" ptsTypes="FFFFFFFFF">
                                      <p:cBhvr>
                                        <p:cTn id="17" dur="5000" fill="hold"/>
                                        <p:tgtEl>
                                          <p:spTgt spid="13"/>
                                        </p:tgtEl>
                                        <p:attrNameLst>
                                          <p:attrName>ppt_x</p:attrName>
                                          <p:attrName>ppt_y</p:attrName>
                                        </p:attrNameLst>
                                      </p:cBhvr>
                                      <p:rCtr x="-124"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P spid="13" grpId="2" animBg="1"/>
      <p:bldP spid="13" grpId="3" animBg="1"/>
    </p:bldLst>
  </p:timing>
</p:sld>
</file>

<file path=ppt/slides/slide33.xml><?xml version="1.0" encoding="utf-8"?>
<p:sld xmlns:a="http://schemas.openxmlformats.org/drawingml/2006/main" xmlns:r="http://schemas.openxmlformats.org/officeDocument/2006/relationships" xmlns:p="http://schemas.openxmlformats.org/presentationml/2006/main" showMasterSp="0">
  <p:cSld>
    <p:bg>
      <p:bgPr>
        <a:solidFill>
          <a:schemeClr val="accent1">
            <a:lumMod val="75000"/>
          </a:schemeClr>
        </a:solidFill>
        <a:effectLst/>
      </p:bgPr>
    </p:bg>
    <p:spTree>
      <p:nvGrpSpPr>
        <p:cNvPr id="1" name=""/>
        <p:cNvGrpSpPr/>
        <p:nvPr/>
      </p:nvGrpSpPr>
      <p:grpSpPr>
        <a:xfrm>
          <a:off x="0" y="0"/>
          <a:ext cx="0" cy="0"/>
          <a:chOff x="0" y="0"/>
          <a:chExt cx="0" cy="0"/>
        </a:xfrm>
      </p:grpSpPr>
      <p:sp>
        <p:nvSpPr>
          <p:cNvPr id="34818" name="AutoShape 2"/>
          <p:cNvSpPr>
            <a:spLocks noChangeArrowheads="1"/>
          </p:cNvSpPr>
          <p:nvPr>
            <p:custDataLst>
              <p:tags r:id="rId1"/>
            </p:custDataLst>
          </p:nvPr>
        </p:nvSpPr>
        <p:spPr bwMode="auto">
          <a:xfrm>
            <a:off x="5257800" y="3200400"/>
            <a:ext cx="2362200" cy="2286000"/>
          </a:xfrm>
          <a:prstGeom prst="cloudCallout">
            <a:avLst>
              <a:gd name="adj1" fmla="val 34676"/>
              <a:gd name="adj2" fmla="val -41806"/>
            </a:avLst>
          </a:prstGeom>
          <a:solidFill>
            <a:srgbClr val="993300"/>
          </a:solidFill>
          <a:ln w="9525">
            <a:solidFill>
              <a:schemeClr val="tx1"/>
            </a:solidFill>
            <a:round/>
            <a:headEnd/>
            <a:tailEnd/>
          </a:ln>
        </p:spPr>
        <p:txBody>
          <a:bodyPr anchor="ctr"/>
          <a:lstStyle/>
          <a:p>
            <a:pPr algn="ctr">
              <a:spcBef>
                <a:spcPct val="50000"/>
              </a:spcBef>
            </a:pPr>
            <a:r>
              <a:rPr lang="en-US" sz="2000" b="1">
                <a:solidFill>
                  <a:schemeClr val="bg1"/>
                </a:solidFill>
              </a:rPr>
              <a:t>Sensory </a:t>
            </a:r>
          </a:p>
          <a:p>
            <a:pPr algn="ctr">
              <a:spcBef>
                <a:spcPct val="50000"/>
              </a:spcBef>
            </a:pPr>
            <a:r>
              <a:rPr lang="en-US" sz="2000" b="1">
                <a:solidFill>
                  <a:schemeClr val="bg1"/>
                </a:solidFill>
              </a:rPr>
              <a:t>Memory</a:t>
            </a:r>
          </a:p>
        </p:txBody>
      </p:sp>
      <p:grpSp>
        <p:nvGrpSpPr>
          <p:cNvPr id="34819" name="Group 4"/>
          <p:cNvGrpSpPr>
            <a:grpSpLocks/>
          </p:cNvGrpSpPr>
          <p:nvPr>
            <p:custDataLst>
              <p:tags r:id="rId2"/>
            </p:custDataLst>
          </p:nvPr>
        </p:nvGrpSpPr>
        <p:grpSpPr bwMode="auto">
          <a:xfrm>
            <a:off x="3657600" y="3429000"/>
            <a:ext cx="1447800" cy="2209800"/>
            <a:chOff x="2400" y="1920"/>
            <a:chExt cx="912" cy="1392"/>
          </a:xfrm>
        </p:grpSpPr>
        <p:sp>
          <p:nvSpPr>
            <p:cNvPr id="34832" name="Oval 5"/>
            <p:cNvSpPr>
              <a:spLocks noChangeArrowheads="1"/>
            </p:cNvSpPr>
            <p:nvPr/>
          </p:nvSpPr>
          <p:spPr bwMode="auto">
            <a:xfrm rot="680532">
              <a:off x="2400" y="1920"/>
              <a:ext cx="912" cy="1392"/>
            </a:xfrm>
            <a:prstGeom prst="ellipse">
              <a:avLst/>
            </a:prstGeom>
            <a:solidFill>
              <a:schemeClr val="accent1"/>
            </a:solidFill>
            <a:ln w="9525">
              <a:solidFill>
                <a:schemeClr val="tx1"/>
              </a:solidFill>
              <a:round/>
              <a:headEnd/>
              <a:tailEnd/>
            </a:ln>
          </p:spPr>
          <p:txBody>
            <a:bodyPr wrap="none" anchor="ctr"/>
            <a:lstStyle/>
            <a:p>
              <a:pPr>
                <a:spcBef>
                  <a:spcPct val="50000"/>
                </a:spcBef>
              </a:pPr>
              <a:endParaRPr lang="en-US" sz="2400"/>
            </a:p>
          </p:txBody>
        </p:sp>
        <p:sp>
          <p:nvSpPr>
            <p:cNvPr id="34833" name="Oval 6"/>
            <p:cNvSpPr>
              <a:spLocks noChangeArrowheads="1"/>
            </p:cNvSpPr>
            <p:nvPr/>
          </p:nvSpPr>
          <p:spPr bwMode="auto">
            <a:xfrm>
              <a:off x="2880" y="2400"/>
              <a:ext cx="96" cy="96"/>
            </a:xfrm>
            <a:prstGeom prst="ellipse">
              <a:avLst/>
            </a:prstGeom>
            <a:solidFill>
              <a:srgbClr val="663300"/>
            </a:solidFill>
            <a:ln w="9525">
              <a:solidFill>
                <a:schemeClr val="tx1"/>
              </a:solidFill>
              <a:round/>
              <a:headEnd/>
              <a:tailEnd/>
            </a:ln>
          </p:spPr>
          <p:txBody>
            <a:bodyPr wrap="none" anchor="ctr"/>
            <a:lstStyle/>
            <a:p>
              <a:pPr>
                <a:spcBef>
                  <a:spcPct val="50000"/>
                </a:spcBef>
              </a:pPr>
              <a:endParaRPr lang="en-US" sz="2400"/>
            </a:p>
          </p:txBody>
        </p:sp>
        <p:sp>
          <p:nvSpPr>
            <p:cNvPr id="34834" name="Freeform 7"/>
            <p:cNvSpPr>
              <a:spLocks/>
            </p:cNvSpPr>
            <p:nvPr/>
          </p:nvSpPr>
          <p:spPr bwMode="auto">
            <a:xfrm>
              <a:off x="2784" y="2248"/>
              <a:ext cx="288" cy="152"/>
            </a:xfrm>
            <a:custGeom>
              <a:avLst/>
              <a:gdLst>
                <a:gd name="T0" fmla="*/ 0 w 288"/>
                <a:gd name="T1" fmla="*/ 104 h 152"/>
                <a:gd name="T2" fmla="*/ 240 w 288"/>
                <a:gd name="T3" fmla="*/ 8 h 152"/>
                <a:gd name="T4" fmla="*/ 288 w 288"/>
                <a:gd name="T5" fmla="*/ 152 h 152"/>
                <a:gd name="T6" fmla="*/ 0 60000 65536"/>
                <a:gd name="T7" fmla="*/ 0 60000 65536"/>
                <a:gd name="T8" fmla="*/ 0 60000 65536"/>
                <a:gd name="T9" fmla="*/ 0 w 288"/>
                <a:gd name="T10" fmla="*/ 0 h 152"/>
                <a:gd name="T11" fmla="*/ 288 w 288"/>
                <a:gd name="T12" fmla="*/ 152 h 152"/>
              </a:gdLst>
              <a:ahLst/>
              <a:cxnLst>
                <a:cxn ang="T6">
                  <a:pos x="T0" y="T1"/>
                </a:cxn>
                <a:cxn ang="T7">
                  <a:pos x="T2" y="T3"/>
                </a:cxn>
                <a:cxn ang="T8">
                  <a:pos x="T4" y="T5"/>
                </a:cxn>
              </a:cxnLst>
              <a:rect l="T9" t="T10" r="T11" b="T12"/>
              <a:pathLst>
                <a:path w="288" h="152">
                  <a:moveTo>
                    <a:pt x="0" y="104"/>
                  </a:moveTo>
                  <a:cubicBezTo>
                    <a:pt x="96" y="52"/>
                    <a:pt x="192" y="0"/>
                    <a:pt x="240" y="8"/>
                  </a:cubicBezTo>
                  <a:cubicBezTo>
                    <a:pt x="288" y="16"/>
                    <a:pt x="280" y="128"/>
                    <a:pt x="288" y="152"/>
                  </a:cubicBezTo>
                </a:path>
              </a:pathLst>
            </a:custGeom>
            <a:noFill/>
            <a:ln w="9525">
              <a:solidFill>
                <a:schemeClr val="tx1"/>
              </a:solidFill>
              <a:round/>
              <a:headEnd/>
              <a:tailEnd/>
            </a:ln>
          </p:spPr>
          <p:txBody>
            <a:bodyPr/>
            <a:lstStyle/>
            <a:p>
              <a:endParaRPr lang="en-US"/>
            </a:p>
          </p:txBody>
        </p:sp>
        <p:sp>
          <p:nvSpPr>
            <p:cNvPr id="34835" name="Freeform 8"/>
            <p:cNvSpPr>
              <a:spLocks/>
            </p:cNvSpPr>
            <p:nvPr/>
          </p:nvSpPr>
          <p:spPr bwMode="auto">
            <a:xfrm>
              <a:off x="2976" y="2976"/>
              <a:ext cx="96" cy="192"/>
            </a:xfrm>
            <a:custGeom>
              <a:avLst/>
              <a:gdLst>
                <a:gd name="T0" fmla="*/ 0 w 96"/>
                <a:gd name="T1" fmla="*/ 0 h 192"/>
                <a:gd name="T2" fmla="*/ 96 w 96"/>
                <a:gd name="T3" fmla="*/ 192 h 192"/>
                <a:gd name="T4" fmla="*/ 0 60000 65536"/>
                <a:gd name="T5" fmla="*/ 0 60000 65536"/>
                <a:gd name="T6" fmla="*/ 0 w 96"/>
                <a:gd name="T7" fmla="*/ 0 h 192"/>
                <a:gd name="T8" fmla="*/ 96 w 96"/>
                <a:gd name="T9" fmla="*/ 192 h 192"/>
              </a:gdLst>
              <a:ahLst/>
              <a:cxnLst>
                <a:cxn ang="T4">
                  <a:pos x="T0" y="T1"/>
                </a:cxn>
                <a:cxn ang="T5">
                  <a:pos x="T2" y="T3"/>
                </a:cxn>
              </a:cxnLst>
              <a:rect l="T6" t="T7" r="T8" b="T9"/>
              <a:pathLst>
                <a:path w="96" h="192">
                  <a:moveTo>
                    <a:pt x="0" y="0"/>
                  </a:moveTo>
                  <a:cubicBezTo>
                    <a:pt x="40" y="84"/>
                    <a:pt x="80" y="168"/>
                    <a:pt x="96" y="192"/>
                  </a:cubicBezTo>
                </a:path>
              </a:pathLst>
            </a:custGeom>
            <a:noFill/>
            <a:ln w="9525">
              <a:solidFill>
                <a:srgbClr val="FF3300"/>
              </a:solidFill>
              <a:round/>
              <a:headEnd/>
              <a:tailEnd/>
            </a:ln>
          </p:spPr>
          <p:txBody>
            <a:bodyPr/>
            <a:lstStyle/>
            <a:p>
              <a:endParaRPr lang="en-US"/>
            </a:p>
          </p:txBody>
        </p:sp>
      </p:grpSp>
      <p:sp>
        <p:nvSpPr>
          <p:cNvPr id="34820" name="AutoShape 9"/>
          <p:cNvSpPr>
            <a:spLocks noChangeArrowheads="1"/>
          </p:cNvSpPr>
          <p:nvPr>
            <p:custDataLst>
              <p:tags r:id="rId3"/>
            </p:custDataLst>
          </p:nvPr>
        </p:nvSpPr>
        <p:spPr bwMode="auto">
          <a:xfrm>
            <a:off x="0" y="0"/>
            <a:ext cx="4038600" cy="3962400"/>
          </a:xfrm>
          <a:prstGeom prst="cloudCallout">
            <a:avLst>
              <a:gd name="adj1" fmla="val -39468"/>
              <a:gd name="adj2" fmla="val 25361"/>
            </a:avLst>
          </a:prstGeom>
          <a:solidFill>
            <a:srgbClr val="009900"/>
          </a:solidFill>
          <a:ln w="9525">
            <a:solidFill>
              <a:schemeClr val="tx1"/>
            </a:solidFill>
            <a:round/>
            <a:headEnd/>
            <a:tailEnd/>
          </a:ln>
        </p:spPr>
        <p:txBody>
          <a:bodyPr/>
          <a:lstStyle/>
          <a:p>
            <a:pPr algn="ctr">
              <a:spcBef>
                <a:spcPct val="50000"/>
              </a:spcBef>
            </a:pPr>
            <a:r>
              <a:rPr lang="en-US" sz="2800" b="1">
                <a:solidFill>
                  <a:schemeClr val="bg1"/>
                </a:solidFill>
              </a:rPr>
              <a:t>Permanent</a:t>
            </a:r>
          </a:p>
          <a:p>
            <a:pPr algn="ctr">
              <a:spcBef>
                <a:spcPct val="50000"/>
              </a:spcBef>
            </a:pPr>
            <a:r>
              <a:rPr lang="en-US" sz="2800" b="1">
                <a:solidFill>
                  <a:schemeClr val="bg1"/>
                </a:solidFill>
              </a:rPr>
              <a:t>Memory</a:t>
            </a:r>
          </a:p>
        </p:txBody>
      </p:sp>
      <p:sp>
        <p:nvSpPr>
          <p:cNvPr id="34821" name="Text Box 15" descr="Parchment"/>
          <p:cNvSpPr txBox="1">
            <a:spLocks noChangeArrowheads="1"/>
          </p:cNvSpPr>
          <p:nvPr>
            <p:custDataLst>
              <p:tags r:id="rId4"/>
            </p:custDataLst>
          </p:nvPr>
        </p:nvSpPr>
        <p:spPr bwMode="auto">
          <a:xfrm>
            <a:off x="6324600" y="0"/>
            <a:ext cx="2819400" cy="946150"/>
          </a:xfrm>
          <a:prstGeom prst="rect">
            <a:avLst/>
          </a:prstGeom>
          <a:noFill/>
          <a:ln w="9525" algn="ctr">
            <a:noFill/>
            <a:miter lim="800000"/>
            <a:headEnd/>
            <a:tailEnd/>
          </a:ln>
        </p:spPr>
        <p:txBody>
          <a:bodyPr>
            <a:spAutoFit/>
          </a:bodyPr>
          <a:lstStyle/>
          <a:p>
            <a:pPr algn="ctr">
              <a:spcBef>
                <a:spcPct val="50000"/>
              </a:spcBef>
            </a:pPr>
            <a:r>
              <a:rPr lang="en-US" sz="2800">
                <a:solidFill>
                  <a:srgbClr val="FFFF00"/>
                </a:solidFill>
              </a:rPr>
              <a:t>Background Knowledge</a:t>
            </a:r>
          </a:p>
        </p:txBody>
      </p:sp>
      <p:sp>
        <p:nvSpPr>
          <p:cNvPr id="27" name="AutoShape 16"/>
          <p:cNvSpPr>
            <a:spLocks noChangeArrowheads="1"/>
          </p:cNvSpPr>
          <p:nvPr>
            <p:custDataLst>
              <p:tags r:id="rId5"/>
            </p:custDataLst>
          </p:nvPr>
        </p:nvSpPr>
        <p:spPr bwMode="auto">
          <a:xfrm>
            <a:off x="457200" y="609600"/>
            <a:ext cx="1981200" cy="1524000"/>
          </a:xfrm>
          <a:prstGeom prst="irregularSeal1">
            <a:avLst/>
          </a:prstGeom>
          <a:solidFill>
            <a:schemeClr val="bg1"/>
          </a:solidFill>
          <a:ln w="9525">
            <a:solidFill>
              <a:schemeClr val="tx1"/>
            </a:solidFill>
            <a:miter lim="800000"/>
            <a:headEnd/>
            <a:tailEnd/>
          </a:ln>
        </p:spPr>
        <p:txBody>
          <a:bodyPr wrap="none" anchor="ctr"/>
          <a:lstStyle/>
          <a:p>
            <a:pPr algn="ctr">
              <a:spcBef>
                <a:spcPct val="50000"/>
              </a:spcBef>
            </a:pPr>
            <a:r>
              <a:rPr lang="en-US" sz="2400" b="1"/>
              <a:t>Background</a:t>
            </a:r>
          </a:p>
          <a:p>
            <a:pPr algn="ctr">
              <a:spcBef>
                <a:spcPct val="50000"/>
              </a:spcBef>
            </a:pPr>
            <a:r>
              <a:rPr lang="en-US" sz="2400" b="1"/>
              <a:t>Knowledge</a:t>
            </a:r>
          </a:p>
        </p:txBody>
      </p:sp>
      <p:sp>
        <p:nvSpPr>
          <p:cNvPr id="28" name="AutoShape 17"/>
          <p:cNvSpPr>
            <a:spLocks noChangeArrowheads="1"/>
          </p:cNvSpPr>
          <p:nvPr>
            <p:custDataLst>
              <p:tags r:id="rId6"/>
            </p:custDataLst>
          </p:nvPr>
        </p:nvSpPr>
        <p:spPr bwMode="auto">
          <a:xfrm>
            <a:off x="2209800" y="533400"/>
            <a:ext cx="1524000" cy="1447800"/>
          </a:xfrm>
          <a:prstGeom prst="irregularSeal1">
            <a:avLst/>
          </a:prstGeom>
          <a:solidFill>
            <a:schemeClr val="bg1"/>
          </a:solidFill>
          <a:ln w="9525">
            <a:solidFill>
              <a:schemeClr val="tx1"/>
            </a:solidFill>
            <a:miter lim="800000"/>
            <a:headEnd/>
            <a:tailEnd/>
          </a:ln>
        </p:spPr>
        <p:txBody>
          <a:bodyPr wrap="none" anchor="ctr"/>
          <a:lstStyle/>
          <a:p>
            <a:pPr algn="ctr">
              <a:spcBef>
                <a:spcPct val="50000"/>
              </a:spcBef>
            </a:pPr>
            <a:r>
              <a:rPr lang="en-US" sz="2400" b="1"/>
              <a:t>Background</a:t>
            </a:r>
          </a:p>
          <a:p>
            <a:pPr algn="ctr">
              <a:spcBef>
                <a:spcPct val="50000"/>
              </a:spcBef>
            </a:pPr>
            <a:r>
              <a:rPr lang="en-US" sz="2400" b="1"/>
              <a:t>Knowledge</a:t>
            </a:r>
          </a:p>
        </p:txBody>
      </p:sp>
      <p:grpSp>
        <p:nvGrpSpPr>
          <p:cNvPr id="34824" name="Group 19"/>
          <p:cNvGrpSpPr>
            <a:grpSpLocks/>
          </p:cNvGrpSpPr>
          <p:nvPr>
            <p:custDataLst>
              <p:tags r:id="rId7"/>
            </p:custDataLst>
          </p:nvPr>
        </p:nvGrpSpPr>
        <p:grpSpPr bwMode="auto">
          <a:xfrm>
            <a:off x="4114800" y="1447800"/>
            <a:ext cx="2057400" cy="2362200"/>
            <a:chOff x="1920" y="672"/>
            <a:chExt cx="1680" cy="1680"/>
          </a:xfrm>
        </p:grpSpPr>
        <p:sp>
          <p:nvSpPr>
            <p:cNvPr id="34830" name="AutoShape 20"/>
            <p:cNvSpPr>
              <a:spLocks noChangeArrowheads="1"/>
            </p:cNvSpPr>
            <p:nvPr/>
          </p:nvSpPr>
          <p:spPr bwMode="auto">
            <a:xfrm>
              <a:off x="1920" y="672"/>
              <a:ext cx="1680" cy="1680"/>
            </a:xfrm>
            <a:prstGeom prst="cloudCallout">
              <a:avLst>
                <a:gd name="adj1" fmla="val -41431"/>
                <a:gd name="adj2" fmla="val 18454"/>
              </a:avLst>
            </a:prstGeom>
            <a:solidFill>
              <a:srgbClr val="FFCC66"/>
            </a:solidFill>
            <a:ln w="9525">
              <a:solidFill>
                <a:schemeClr val="tx1"/>
              </a:solidFill>
              <a:round/>
              <a:headEnd/>
              <a:tailEnd/>
            </a:ln>
          </p:spPr>
          <p:txBody>
            <a:bodyPr anchor="ctr"/>
            <a:lstStyle/>
            <a:p>
              <a:pPr algn="ctr">
                <a:spcBef>
                  <a:spcPct val="50000"/>
                </a:spcBef>
              </a:pPr>
              <a:endParaRPr lang="en-US" sz="2000" b="1"/>
            </a:p>
            <a:p>
              <a:pPr algn="ctr">
                <a:spcBef>
                  <a:spcPct val="50000"/>
                </a:spcBef>
              </a:pPr>
              <a:endParaRPr lang="en-US" sz="2000" b="1"/>
            </a:p>
            <a:p>
              <a:pPr algn="ctr">
                <a:spcBef>
                  <a:spcPct val="50000"/>
                </a:spcBef>
              </a:pPr>
              <a:endParaRPr lang="en-US" sz="2000" b="1"/>
            </a:p>
            <a:p>
              <a:pPr algn="ctr">
                <a:spcBef>
                  <a:spcPct val="50000"/>
                </a:spcBef>
              </a:pPr>
              <a:endParaRPr lang="en-US" sz="2000" b="1"/>
            </a:p>
            <a:p>
              <a:pPr algn="ctr">
                <a:spcBef>
                  <a:spcPct val="50000"/>
                </a:spcBef>
              </a:pPr>
              <a:r>
                <a:rPr lang="en-US" sz="2000" b="1"/>
                <a:t>Working </a:t>
              </a:r>
            </a:p>
            <a:p>
              <a:pPr algn="ctr">
                <a:spcBef>
                  <a:spcPct val="50000"/>
                </a:spcBef>
              </a:pPr>
              <a:r>
                <a:rPr lang="en-US" sz="2000" b="1"/>
                <a:t>Memory</a:t>
              </a:r>
            </a:p>
          </p:txBody>
        </p:sp>
        <p:pic>
          <p:nvPicPr>
            <p:cNvPr id="34831" name="Picture 21" descr="j0173958"/>
            <p:cNvPicPr>
              <a:picLocks noChangeAspect="1" noChangeArrowheads="1" noCrop="1"/>
            </p:cNvPicPr>
            <p:nvPr/>
          </p:nvPicPr>
          <p:blipFill>
            <a:blip r:embed="rId11"/>
            <a:srcRect/>
            <a:stretch>
              <a:fillRect/>
            </a:stretch>
          </p:blipFill>
          <p:spPr bwMode="auto">
            <a:xfrm>
              <a:off x="2448" y="804"/>
              <a:ext cx="630" cy="780"/>
            </a:xfrm>
            <a:prstGeom prst="rect">
              <a:avLst/>
            </a:prstGeom>
            <a:noFill/>
            <a:ln w="9525">
              <a:noFill/>
              <a:miter lim="800000"/>
              <a:headEnd/>
              <a:tailEnd/>
            </a:ln>
          </p:spPr>
        </p:pic>
      </p:grpSp>
      <p:sp>
        <p:nvSpPr>
          <p:cNvPr id="32" name="AutoShape 18"/>
          <p:cNvSpPr>
            <a:spLocks noChangeArrowheads="1"/>
          </p:cNvSpPr>
          <p:nvPr>
            <p:custDataLst>
              <p:tags r:id="rId8"/>
            </p:custDataLst>
          </p:nvPr>
        </p:nvSpPr>
        <p:spPr bwMode="auto">
          <a:xfrm>
            <a:off x="3276600" y="1752600"/>
            <a:ext cx="1371600" cy="1371600"/>
          </a:xfrm>
          <a:prstGeom prst="irregularSeal1">
            <a:avLst/>
          </a:prstGeom>
          <a:solidFill>
            <a:srgbClr val="FFFF66"/>
          </a:solidFill>
          <a:ln w="9525">
            <a:solidFill>
              <a:schemeClr val="tx1"/>
            </a:solidFill>
            <a:miter lim="800000"/>
            <a:headEnd/>
            <a:tailEnd/>
          </a:ln>
        </p:spPr>
        <p:txBody>
          <a:bodyPr wrap="none" anchor="ctr"/>
          <a:lstStyle/>
          <a:p>
            <a:pPr algn="ctr">
              <a:spcBef>
                <a:spcPct val="50000"/>
              </a:spcBef>
            </a:pPr>
            <a:r>
              <a:rPr lang="en-US" sz="2400"/>
              <a:t>New</a:t>
            </a:r>
          </a:p>
          <a:p>
            <a:pPr algn="ctr">
              <a:spcBef>
                <a:spcPct val="50000"/>
              </a:spcBef>
            </a:pPr>
            <a:r>
              <a:rPr lang="en-US" sz="2400"/>
              <a:t>Information</a:t>
            </a:r>
          </a:p>
        </p:txBody>
      </p:sp>
      <p:grpSp>
        <p:nvGrpSpPr>
          <p:cNvPr id="34826" name="Group 22"/>
          <p:cNvGrpSpPr>
            <a:grpSpLocks/>
          </p:cNvGrpSpPr>
          <p:nvPr>
            <p:custDataLst>
              <p:tags r:id="rId9"/>
            </p:custDataLst>
          </p:nvPr>
        </p:nvGrpSpPr>
        <p:grpSpPr bwMode="auto">
          <a:xfrm>
            <a:off x="6553200" y="4495800"/>
            <a:ext cx="2971800" cy="2362200"/>
            <a:chOff x="3408" y="2688"/>
            <a:chExt cx="2592" cy="1920"/>
          </a:xfrm>
        </p:grpSpPr>
        <p:sp>
          <p:nvSpPr>
            <p:cNvPr id="34827" name="AutoShape 23"/>
            <p:cNvSpPr>
              <a:spLocks noChangeArrowheads="1"/>
            </p:cNvSpPr>
            <p:nvPr/>
          </p:nvSpPr>
          <p:spPr bwMode="auto">
            <a:xfrm>
              <a:off x="3408" y="2688"/>
              <a:ext cx="2592" cy="1920"/>
            </a:xfrm>
            <a:prstGeom prst="cloudCallout">
              <a:avLst>
                <a:gd name="adj1" fmla="val -40278"/>
                <a:gd name="adj2" fmla="val -11352"/>
              </a:avLst>
            </a:prstGeom>
            <a:solidFill>
              <a:schemeClr val="bg1"/>
            </a:solidFill>
            <a:ln w="9525">
              <a:noFill/>
              <a:round/>
              <a:headEnd/>
              <a:tailEnd/>
            </a:ln>
          </p:spPr>
          <p:txBody>
            <a:bodyPr anchor="ctr"/>
            <a:lstStyle/>
            <a:p>
              <a:pPr algn="ctr">
                <a:spcBef>
                  <a:spcPct val="50000"/>
                </a:spcBef>
              </a:pPr>
              <a:endParaRPr lang="en-US" sz="2000" b="1">
                <a:solidFill>
                  <a:schemeClr val="bg1"/>
                </a:solidFill>
              </a:endParaRPr>
            </a:p>
          </p:txBody>
        </p:sp>
        <p:pic>
          <p:nvPicPr>
            <p:cNvPr id="34828" name="Picture 24" descr="AG00495_"/>
            <p:cNvPicPr>
              <a:picLocks noChangeAspect="1" noChangeArrowheads="1" noCrop="1"/>
            </p:cNvPicPr>
            <p:nvPr/>
          </p:nvPicPr>
          <p:blipFill>
            <a:blip r:embed="rId12"/>
            <a:srcRect/>
            <a:stretch>
              <a:fillRect/>
            </a:stretch>
          </p:blipFill>
          <p:spPr bwMode="auto">
            <a:xfrm>
              <a:off x="4704" y="2880"/>
              <a:ext cx="1056" cy="994"/>
            </a:xfrm>
            <a:prstGeom prst="rect">
              <a:avLst/>
            </a:prstGeom>
            <a:noFill/>
            <a:ln w="9525">
              <a:noFill/>
              <a:miter lim="800000"/>
              <a:headEnd/>
              <a:tailEnd/>
            </a:ln>
          </p:spPr>
        </p:pic>
        <p:pic>
          <p:nvPicPr>
            <p:cNvPr id="34829" name="Picture 25"/>
            <p:cNvPicPr>
              <a:picLocks noChangeAspect="1" noChangeArrowheads="1"/>
            </p:cNvPicPr>
            <p:nvPr/>
          </p:nvPicPr>
          <p:blipFill>
            <a:blip r:embed="rId13"/>
            <a:srcRect/>
            <a:stretch>
              <a:fillRect/>
            </a:stretch>
          </p:blipFill>
          <p:spPr bwMode="auto">
            <a:xfrm>
              <a:off x="3648" y="3252"/>
              <a:ext cx="1068" cy="1068"/>
            </a:xfrm>
            <a:prstGeom prst="rect">
              <a:avLst/>
            </a:prstGeom>
            <a:noFill/>
            <a:ln w="9525">
              <a:noFill/>
              <a:miter lim="800000"/>
              <a:headEnd/>
              <a:tailEnd/>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0" presetClass="path" presetSubtype="0" accel="50000" decel="50000" fill="hold" grpId="1" nodeType="clickEffect">
                                  <p:stCondLst>
                                    <p:cond delay="0"/>
                                  </p:stCondLst>
                                  <p:childTnLst>
                                    <p:animMotion origin="layout" path="M -3.33333E-6 -4.50867E-6 L -0.18333 -0.09988 " pathEditMode="relative" rAng="0" ptsTypes="AA">
                                      <p:cBhvr>
                                        <p:cTn id="11" dur="2000" fill="hold"/>
                                        <p:tgtEl>
                                          <p:spTgt spid="32"/>
                                        </p:tgtEl>
                                        <p:attrNameLst>
                                          <p:attrName>ppt_x</p:attrName>
                                          <p:attrName>ppt_y</p:attrName>
                                        </p:attrNameLst>
                                      </p:cBhvr>
                                      <p:rCtr x="-92" y="-50"/>
                                    </p:animMotion>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500"/>
                                        <p:tgtEl>
                                          <p:spTgt spid="27"/>
                                        </p:tgtEl>
                                      </p:cBhvr>
                                    </p:animEffect>
                                  </p:childTnLst>
                                </p:cTn>
                              </p:par>
                            </p:childTnLst>
                          </p:cTn>
                        </p:par>
                        <p:par>
                          <p:cTn id="16" fill="hold">
                            <p:stCondLst>
                              <p:cond delay="2500"/>
                            </p:stCondLst>
                            <p:childTnLst>
                              <p:par>
                                <p:cTn id="17" presetID="9" presetClass="entr" presetSubtype="0" fill="hold" grpId="1" nodeType="after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dissolve">
                                      <p:cBhvr>
                                        <p:cTn id="19" dur="500"/>
                                        <p:tgtEl>
                                          <p:spTgt spid="27"/>
                                        </p:tgtEl>
                                      </p:cBhvr>
                                    </p:animEffect>
                                  </p:childTnLst>
                                </p:cTn>
                              </p:par>
                            </p:childTnLst>
                          </p:cTn>
                        </p:par>
                        <p:par>
                          <p:cTn id="20" fill="hold">
                            <p:stCondLst>
                              <p:cond delay="3000"/>
                            </p:stCondLst>
                            <p:childTnLst>
                              <p:par>
                                <p:cTn id="21" presetID="10"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500"/>
                                        <p:tgtEl>
                                          <p:spTgt spid="28"/>
                                        </p:tgtEl>
                                      </p:cBhvr>
                                    </p:animEffect>
                                  </p:childTnLst>
                                </p:cTn>
                              </p:par>
                            </p:childTnLst>
                          </p:cTn>
                        </p:par>
                        <p:par>
                          <p:cTn id="24" fill="hold">
                            <p:stCondLst>
                              <p:cond delay="3500"/>
                            </p:stCondLst>
                            <p:childTnLst>
                              <p:par>
                                <p:cTn id="25" presetID="9" presetClass="entr" presetSubtype="0" fill="hold" grpId="1"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dissolve">
                                      <p:cBhvr>
                                        <p:cTn id="27" dur="500"/>
                                        <p:tgtEl>
                                          <p:spTgt spid="28"/>
                                        </p:tgtEl>
                                      </p:cBhvr>
                                    </p:animEffect>
                                  </p:childTnLst>
                                </p:cTn>
                              </p:par>
                            </p:childTnLst>
                          </p:cTn>
                        </p:par>
                        <p:par>
                          <p:cTn id="28" fill="hold">
                            <p:stCondLst>
                              <p:cond delay="4000"/>
                            </p:stCondLst>
                            <p:childTnLst>
                              <p:par>
                                <p:cTn id="29" presetID="26" presetClass="emph" presetSubtype="0" fill="hold" grpId="2" nodeType="afterEffect">
                                  <p:stCondLst>
                                    <p:cond delay="0"/>
                                  </p:stCondLst>
                                  <p:childTnLst>
                                    <p:animEffect transition="out" filter="fade">
                                      <p:cBhvr>
                                        <p:cTn id="30" dur="500" tmFilter="0, 0; .2, .5; .8, .5; 1, 0"/>
                                        <p:tgtEl>
                                          <p:spTgt spid="32"/>
                                        </p:tgtEl>
                                      </p:cBhvr>
                                    </p:animEffect>
                                    <p:animScale>
                                      <p:cBhvr>
                                        <p:cTn id="31" dur="250" autoRev="1" fill="hold"/>
                                        <p:tgtEl>
                                          <p:spTgt spid="32"/>
                                        </p:tgtEl>
                                      </p:cBhvr>
                                      <p:by x="105000" y="105000"/>
                                    </p:animScale>
                                  </p:childTnLst>
                                </p:cTn>
                              </p:par>
                            </p:childTnLst>
                          </p:cTn>
                        </p:par>
                        <p:par>
                          <p:cTn id="32" fill="hold">
                            <p:stCondLst>
                              <p:cond delay="4500"/>
                            </p:stCondLst>
                            <p:childTnLst>
                              <p:par>
                                <p:cTn id="33" presetID="26" presetClass="emph" presetSubtype="0" fill="hold" grpId="3" nodeType="afterEffect">
                                  <p:stCondLst>
                                    <p:cond delay="0"/>
                                  </p:stCondLst>
                                  <p:childTnLst>
                                    <p:animEffect transition="out" filter="fade">
                                      <p:cBhvr>
                                        <p:cTn id="34" dur="500" tmFilter="0, 0; .2, .5; .8, .5; 1, 0"/>
                                        <p:tgtEl>
                                          <p:spTgt spid="32"/>
                                        </p:tgtEl>
                                      </p:cBhvr>
                                    </p:animEffect>
                                    <p:animScale>
                                      <p:cBhvr>
                                        <p:cTn id="35" dur="250" autoRev="1" fill="hold"/>
                                        <p:tgtEl>
                                          <p:spTgt spid="3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7" grpId="1" animBg="1"/>
      <p:bldP spid="28" grpId="0" animBg="1"/>
      <p:bldP spid="28" grpId="1" animBg="1"/>
      <p:bldP spid="32" grpId="0" animBg="1"/>
      <p:bldP spid="32" grpId="1" animBg="1"/>
      <p:bldP spid="32" grpId="2" animBg="1"/>
      <p:bldP spid="32" grpId="3" animBg="1"/>
    </p:bldLst>
  </p:timing>
</p:sld>
</file>

<file path=ppt/slides/slide34.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4" name="Text Box 4"/>
          <p:cNvSpPr txBox="1">
            <a:spLocks noChangeArrowheads="1"/>
          </p:cNvSpPr>
          <p:nvPr>
            <p:custDataLst>
              <p:tags r:id="rId1"/>
            </p:custDataLst>
          </p:nvPr>
        </p:nvSpPr>
        <p:spPr bwMode="auto">
          <a:xfrm>
            <a:off x="914400" y="685800"/>
            <a:ext cx="7315200" cy="3970338"/>
          </a:xfrm>
          <a:prstGeom prst="rect">
            <a:avLst/>
          </a:prstGeom>
          <a:noFill/>
          <a:ln w="12700" cap="sq">
            <a:noFill/>
            <a:miter lim="800000"/>
            <a:headEnd type="none" w="sm" len="sm"/>
            <a:tailEnd type="none" w="sm" len="sm"/>
          </a:ln>
          <a:effectLst/>
        </p:spPr>
        <p:txBody>
          <a:bodyPr>
            <a:spAutoFit/>
          </a:bodyPr>
          <a:lstStyle/>
          <a:p>
            <a:pPr fontAlgn="auto">
              <a:spcBef>
                <a:spcPct val="50000"/>
              </a:spcBef>
              <a:spcAft>
                <a:spcPts val="0"/>
              </a:spcAft>
              <a:defRPr/>
            </a:pPr>
            <a:r>
              <a:rPr lang="en-US" sz="3600" b="1" dirty="0">
                <a:solidFill>
                  <a:schemeClr val="bg1"/>
                </a:solidFill>
                <a:effectLst>
                  <a:outerShdw blurRad="38100" dist="38100" dir="2700000" algn="tl">
                    <a:srgbClr val="808080"/>
                  </a:outerShdw>
                </a:effectLst>
                <a:latin typeface="+mn-lt"/>
                <a:cs typeface="+mn-cs"/>
              </a:rPr>
              <a:t>Using info in your packet, what </a:t>
            </a:r>
            <a:r>
              <a:rPr lang="en-US" sz="3600" b="1" dirty="0" err="1">
                <a:solidFill>
                  <a:schemeClr val="bg1"/>
                </a:solidFill>
                <a:effectLst>
                  <a:outerShdw blurRad="38100" dist="38100" dir="2700000" algn="tl">
                    <a:srgbClr val="808080"/>
                  </a:outerShdw>
                </a:effectLst>
                <a:latin typeface="+mn-lt"/>
                <a:cs typeface="+mn-cs"/>
              </a:rPr>
              <a:t>Marzano</a:t>
            </a:r>
            <a:r>
              <a:rPr lang="en-US" sz="3600" b="1" dirty="0">
                <a:solidFill>
                  <a:schemeClr val="bg1"/>
                </a:solidFill>
                <a:effectLst>
                  <a:outerShdw blurRad="38100" dist="38100" dir="2700000" algn="tl">
                    <a:srgbClr val="808080"/>
                  </a:outerShdw>
                </a:effectLst>
                <a:latin typeface="+mn-lt"/>
                <a:cs typeface="+mn-cs"/>
              </a:rPr>
              <a:t> strategy did we use in our opener?</a:t>
            </a:r>
          </a:p>
          <a:p>
            <a:pPr fontAlgn="auto">
              <a:spcBef>
                <a:spcPct val="50000"/>
              </a:spcBef>
              <a:spcAft>
                <a:spcPts val="0"/>
              </a:spcAft>
              <a:defRPr/>
            </a:pPr>
            <a:endParaRPr lang="en-US" sz="3600" b="1" dirty="0">
              <a:solidFill>
                <a:schemeClr val="bg1"/>
              </a:solidFill>
              <a:effectLst>
                <a:outerShdw blurRad="38100" dist="38100" dir="2700000" algn="tl">
                  <a:srgbClr val="808080"/>
                </a:outerShdw>
              </a:effectLst>
              <a:latin typeface="+mn-lt"/>
              <a:cs typeface="+mn-cs"/>
            </a:endParaRPr>
          </a:p>
          <a:p>
            <a:pPr algn="ctr" fontAlgn="auto">
              <a:spcBef>
                <a:spcPct val="50000"/>
              </a:spcBef>
              <a:spcAft>
                <a:spcPts val="0"/>
              </a:spcAft>
              <a:defRPr/>
            </a:pPr>
            <a:r>
              <a:rPr lang="en-US" sz="3600" b="1" dirty="0">
                <a:solidFill>
                  <a:srgbClr val="FF0000"/>
                </a:solidFill>
                <a:effectLst>
                  <a:outerShdw blurRad="38100" dist="38100" dir="2700000" algn="tl">
                    <a:srgbClr val="808080"/>
                  </a:outerShdw>
                </a:effectLst>
                <a:latin typeface="+mn-lt"/>
                <a:cs typeface="+mn-cs"/>
              </a:rPr>
              <a:t>Identifying Similarities and Differences</a:t>
            </a:r>
          </a:p>
        </p:txBody>
      </p:sp>
      <p:sp>
        <p:nvSpPr>
          <p:cNvPr id="5" name="TextBox 4"/>
          <p:cNvSpPr txBox="1"/>
          <p:nvPr>
            <p:custDataLst>
              <p:tags r:id="rId2"/>
            </p:custDataLst>
          </p:nvPr>
        </p:nvSpPr>
        <p:spPr>
          <a:xfrm>
            <a:off x="685800" y="5410200"/>
            <a:ext cx="8001000" cy="523875"/>
          </a:xfrm>
          <a:prstGeom prst="rect">
            <a:avLst/>
          </a:prstGeom>
          <a:noFill/>
        </p:spPr>
        <p:txBody>
          <a:bodyPr>
            <a:spAutoFit/>
          </a:bodyPr>
          <a:lstStyle/>
          <a:p>
            <a:pPr algn="ctr" fontAlgn="auto">
              <a:spcBef>
                <a:spcPts val="0"/>
              </a:spcBef>
              <a:spcAft>
                <a:spcPts val="0"/>
              </a:spcAft>
              <a:defRPr/>
            </a:pPr>
            <a:r>
              <a:rPr lang="en-US" sz="2800" b="1" i="1" dirty="0">
                <a:solidFill>
                  <a:schemeClr val="bg1"/>
                </a:solidFill>
                <a:effectLst>
                  <a:outerShdw blurRad="38100" dist="38100" dir="2700000" algn="tl">
                    <a:srgbClr val="000000">
                      <a:alpha val="43137"/>
                    </a:srgbClr>
                  </a:outerShdw>
                </a:effectLst>
                <a:latin typeface="+mn-lt"/>
                <a:cs typeface="+mn-cs"/>
              </a:rPr>
              <a:t>What other strategies have we already used?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20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4" descr="Vincent van Gogh's Self-Portrait Painting"/>
          <p:cNvPicPr>
            <a:picLocks noChangeAspect="1" noChangeArrowheads="1"/>
          </p:cNvPicPr>
          <p:nvPr>
            <p:custDataLst>
              <p:tags r:id="rId1"/>
            </p:custDataLst>
          </p:nvPr>
        </p:nvPicPr>
        <p:blipFill>
          <a:blip r:embed="rId5"/>
          <a:srcRect/>
          <a:stretch>
            <a:fillRect/>
          </a:stretch>
        </p:blipFill>
        <p:spPr bwMode="auto">
          <a:xfrm>
            <a:off x="1752600" y="1524000"/>
            <a:ext cx="1416050" cy="1676400"/>
          </a:xfrm>
          <a:prstGeom prst="rect">
            <a:avLst/>
          </a:prstGeom>
          <a:noFill/>
          <a:ln w="9525">
            <a:noFill/>
            <a:miter lim="800000"/>
            <a:headEnd/>
            <a:tailEnd/>
          </a:ln>
        </p:spPr>
      </p:pic>
      <p:sp>
        <p:nvSpPr>
          <p:cNvPr id="36867" name="Rectangle 2"/>
          <p:cNvSpPr>
            <a:spLocks noGrp="1" noChangeArrowheads="1"/>
          </p:cNvSpPr>
          <p:nvPr>
            <p:ph type="ctrTitle"/>
            <p:custDataLst>
              <p:tags r:id="rId2"/>
            </p:custDataLst>
          </p:nvPr>
        </p:nvSpPr>
        <p:spPr/>
        <p:txBody>
          <a:bodyPr/>
          <a:lstStyle/>
          <a:p>
            <a:pPr eaLnBrk="1" hangingPunct="1"/>
            <a:r>
              <a:rPr lang="en-US" smtClean="0"/>
              <a:t>High-Order Thinking to Gogh</a:t>
            </a:r>
          </a:p>
        </p:txBody>
      </p:sp>
      <p:sp>
        <p:nvSpPr>
          <p:cNvPr id="36868" name="Rectangle 3"/>
          <p:cNvSpPr>
            <a:spLocks noGrp="1" noChangeArrowheads="1"/>
          </p:cNvSpPr>
          <p:nvPr>
            <p:ph type="subTitle" idx="1"/>
            <p:custDataLst>
              <p:tags r:id="rId3"/>
            </p:custDataLst>
          </p:nvPr>
        </p:nvSpPr>
        <p:spPr>
          <a:xfrm>
            <a:off x="1828800" y="3505200"/>
            <a:ext cx="6629400" cy="1981200"/>
          </a:xfrm>
        </p:spPr>
        <p:txBody>
          <a:bodyPr/>
          <a:lstStyle/>
          <a:p>
            <a:pPr eaLnBrk="1" hangingPunct="1"/>
            <a:r>
              <a:rPr lang="en-US" sz="2800" smtClean="0"/>
              <a:t>Using Marzano Strategies </a:t>
            </a:r>
          </a:p>
          <a:p>
            <a:pPr eaLnBrk="1" hangingPunct="1"/>
            <a:r>
              <a:rPr lang="en-US" sz="2800" smtClean="0"/>
              <a:t>(and a special guest) </a:t>
            </a:r>
          </a:p>
          <a:p>
            <a:pPr eaLnBrk="1" hangingPunct="1"/>
            <a:r>
              <a:rPr lang="en-US" sz="2800" smtClean="0"/>
              <a:t>to Build High-Order Thinking Skills and Provide Multiple Opportunities to Respond</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Rectangle 4"/>
          <p:cNvSpPr>
            <a:spLocks noGrp="1" noChangeArrowheads="1"/>
          </p:cNvSpPr>
          <p:nvPr>
            <p:ph type="title"/>
            <p:custDataLst>
              <p:tags r:id="rId1"/>
            </p:custDataLst>
          </p:nvPr>
        </p:nvSpPr>
        <p:spPr/>
        <p:txBody>
          <a:bodyPr/>
          <a:lstStyle/>
          <a:p>
            <a:pPr eaLnBrk="1" hangingPunct="1">
              <a:defRPr/>
            </a:pPr>
            <a:r>
              <a:rPr lang="en-US" b="1" smtClean="0">
                <a:effectLst>
                  <a:outerShdw blurRad="38100" dist="38100" dir="2700000" algn="tl">
                    <a:srgbClr val="C0C0C0"/>
                  </a:outerShdw>
                </a:effectLst>
              </a:rPr>
              <a:t>Get Into Teams . . .</a:t>
            </a:r>
            <a:r>
              <a:rPr lang="en-US" smtClean="0"/>
              <a:t> </a:t>
            </a:r>
          </a:p>
        </p:txBody>
      </p:sp>
      <p:sp>
        <p:nvSpPr>
          <p:cNvPr id="5" name="Rectangle 5"/>
          <p:cNvSpPr txBox="1">
            <a:spLocks noChangeArrowheads="1"/>
          </p:cNvSpPr>
          <p:nvPr>
            <p:custDataLst>
              <p:tags r:id="rId2"/>
            </p:custDataLst>
          </p:nvPr>
        </p:nvSpPr>
        <p:spPr bwMode="auto">
          <a:xfrm>
            <a:off x="2438400" y="5410200"/>
            <a:ext cx="4038600" cy="609600"/>
          </a:xfrm>
          <a:prstGeom prst="rect">
            <a:avLst/>
          </a:prstGeom>
          <a:noFill/>
          <a:ln w="9525">
            <a:noFill/>
            <a:miter lim="800000"/>
            <a:headEnd/>
            <a:tailEnd/>
          </a:ln>
        </p:spPr>
        <p:txBody>
          <a:bodyPr/>
          <a:lstStyle/>
          <a:p>
            <a:pPr marL="342900" indent="-342900" algn="ctr">
              <a:spcBef>
                <a:spcPct val="20000"/>
              </a:spcBef>
              <a:buClr>
                <a:schemeClr val="accent1"/>
              </a:buClr>
              <a:buFont typeface="Wingdings" pitchFamily="2" charset="2"/>
              <a:buNone/>
              <a:defRPr/>
            </a:pPr>
            <a:r>
              <a:rPr lang="en-US" sz="2800" b="1" kern="0">
                <a:effectLst>
                  <a:outerShdw blurRad="38100" dist="38100" dir="2700000" algn="tl">
                    <a:srgbClr val="C0C0C0"/>
                  </a:outerShdw>
                </a:effectLst>
                <a:latin typeface="+mn-lt"/>
                <a:cs typeface="+mn-cs"/>
              </a:rPr>
              <a:t>LINEUP!</a:t>
            </a:r>
          </a:p>
        </p:txBody>
      </p:sp>
      <p:pic>
        <p:nvPicPr>
          <p:cNvPr id="37892" name="Picture 6" descr="MCBD06995_0000[1]"/>
          <p:cNvPicPr>
            <a:picLocks noChangeAspect="1" noChangeArrowheads="1"/>
          </p:cNvPicPr>
          <p:nvPr>
            <p:custDataLst>
              <p:tags r:id="rId3"/>
            </p:custDataLst>
          </p:nvPr>
        </p:nvPicPr>
        <p:blipFill>
          <a:blip r:embed="rId6"/>
          <a:srcRect/>
          <a:stretch>
            <a:fillRect/>
          </a:stretch>
        </p:blipFill>
        <p:spPr bwMode="auto">
          <a:xfrm>
            <a:off x="3635375" y="2762250"/>
            <a:ext cx="1873250" cy="1333500"/>
          </a:xfrm>
          <a:prstGeom prst="rect">
            <a:avLst/>
          </a:prstGeom>
          <a:noFill/>
          <a:ln w="9525">
            <a:noFill/>
            <a:miter lim="800000"/>
            <a:headEnd/>
            <a:tailEnd/>
          </a:ln>
        </p:spPr>
      </p:pic>
      <p:pic>
        <p:nvPicPr>
          <p:cNvPr id="37893" name="Picture 7" descr="MCBD06995_0000[1]"/>
          <p:cNvPicPr>
            <a:picLocks noChangeAspect="1" noChangeArrowheads="1"/>
          </p:cNvPicPr>
          <p:nvPr>
            <p:custDataLst>
              <p:tags r:id="rId4"/>
            </p:custDataLst>
          </p:nvPr>
        </p:nvPicPr>
        <p:blipFill>
          <a:blip r:embed="rId6"/>
          <a:srcRect/>
          <a:stretch>
            <a:fillRect/>
          </a:stretch>
        </p:blipFill>
        <p:spPr bwMode="auto">
          <a:xfrm>
            <a:off x="1828800" y="1608138"/>
            <a:ext cx="5432425" cy="3649662"/>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custDataLst>
              <p:tags r:id="rId1"/>
            </p:custDataLst>
          </p:nvPr>
        </p:nvSpPr>
        <p:spPr/>
        <p:txBody>
          <a:bodyPr/>
          <a:lstStyle/>
          <a:p>
            <a:pPr algn="ctr" eaLnBrk="1" hangingPunct="1">
              <a:defRPr/>
            </a:pPr>
            <a:r>
              <a:rPr lang="en-US" sz="3400" b="1" smtClean="0">
                <a:effectLst>
                  <a:outerShdw blurRad="38100" dist="38100" dir="2700000" algn="tl">
                    <a:srgbClr val="C0C0C0"/>
                  </a:outerShdw>
                </a:effectLst>
              </a:rPr>
              <a:t>The Marzano Strategies from </a:t>
            </a:r>
            <a:r>
              <a:rPr lang="en-US" sz="3400" b="1" i="1" smtClean="0">
                <a:effectLst>
                  <a:outerShdw blurRad="38100" dist="38100" dir="2700000" algn="tl">
                    <a:srgbClr val="C0C0C0"/>
                  </a:outerShdw>
                </a:effectLst>
              </a:rPr>
              <a:t>Classroom Instruction that Works</a:t>
            </a:r>
            <a:endParaRPr lang="en-US" sz="3400" b="1" smtClean="0">
              <a:effectLst>
                <a:outerShdw blurRad="38100" dist="38100" dir="2700000" algn="tl">
                  <a:srgbClr val="C0C0C0"/>
                </a:outerShdw>
              </a:effectLst>
            </a:endParaRPr>
          </a:p>
        </p:txBody>
      </p:sp>
      <p:sp>
        <p:nvSpPr>
          <p:cNvPr id="44035" name="Rectangle 3"/>
          <p:cNvSpPr>
            <a:spLocks noGrp="1" noChangeArrowheads="1"/>
          </p:cNvSpPr>
          <p:nvPr>
            <p:ph type="body" idx="1"/>
            <p:custDataLst>
              <p:tags r:id="rId2"/>
            </p:custDataLst>
          </p:nvPr>
        </p:nvSpPr>
        <p:spPr/>
        <p:txBody>
          <a:bodyPr/>
          <a:lstStyle/>
          <a:p>
            <a:pPr eaLnBrk="1" hangingPunct="1">
              <a:lnSpc>
                <a:spcPct val="90000"/>
              </a:lnSpc>
            </a:pPr>
            <a:r>
              <a:rPr lang="en-US" sz="2800" smtClean="0"/>
              <a:t>1. Identifying Similarities and Differences</a:t>
            </a:r>
          </a:p>
          <a:p>
            <a:pPr eaLnBrk="1" hangingPunct="1">
              <a:lnSpc>
                <a:spcPct val="90000"/>
              </a:lnSpc>
            </a:pPr>
            <a:r>
              <a:rPr lang="en-US" sz="2800" smtClean="0"/>
              <a:t>2. Summarizing and Note Taking</a:t>
            </a:r>
          </a:p>
          <a:p>
            <a:pPr eaLnBrk="1" hangingPunct="1">
              <a:lnSpc>
                <a:spcPct val="90000"/>
              </a:lnSpc>
            </a:pPr>
            <a:r>
              <a:rPr lang="en-US" sz="2800" smtClean="0"/>
              <a:t>3. Reinforcing Effort and Providing Recognition</a:t>
            </a:r>
          </a:p>
          <a:p>
            <a:pPr eaLnBrk="1" hangingPunct="1">
              <a:lnSpc>
                <a:spcPct val="90000"/>
              </a:lnSpc>
            </a:pPr>
            <a:r>
              <a:rPr lang="en-US" sz="2800" smtClean="0"/>
              <a:t>4. Homework and Practice</a:t>
            </a:r>
          </a:p>
          <a:p>
            <a:pPr eaLnBrk="1" hangingPunct="1">
              <a:lnSpc>
                <a:spcPct val="90000"/>
              </a:lnSpc>
            </a:pPr>
            <a:r>
              <a:rPr lang="en-US" sz="2800" smtClean="0"/>
              <a:t>5. Nonlinguistic Representations</a:t>
            </a:r>
          </a:p>
          <a:p>
            <a:pPr eaLnBrk="1" hangingPunct="1">
              <a:lnSpc>
                <a:spcPct val="90000"/>
              </a:lnSpc>
            </a:pPr>
            <a:r>
              <a:rPr lang="en-US" sz="2800" smtClean="0"/>
              <a:t>6. Cooperative Learning</a:t>
            </a:r>
          </a:p>
          <a:p>
            <a:pPr eaLnBrk="1" hangingPunct="1">
              <a:lnSpc>
                <a:spcPct val="90000"/>
              </a:lnSpc>
            </a:pPr>
            <a:r>
              <a:rPr lang="en-US" sz="2800" smtClean="0"/>
              <a:t>7. Setting Objectives and Providing Feedback</a:t>
            </a:r>
          </a:p>
          <a:p>
            <a:pPr eaLnBrk="1" hangingPunct="1">
              <a:lnSpc>
                <a:spcPct val="90000"/>
              </a:lnSpc>
            </a:pPr>
            <a:r>
              <a:rPr lang="en-US" sz="2800" smtClean="0"/>
              <a:t>8. Generating and Testing Hypotheses</a:t>
            </a:r>
          </a:p>
          <a:p>
            <a:pPr eaLnBrk="1" hangingPunct="1">
              <a:lnSpc>
                <a:spcPct val="90000"/>
              </a:lnSpc>
            </a:pPr>
            <a:r>
              <a:rPr lang="en-US" sz="2800" smtClean="0"/>
              <a:t>9. Questions, Cues and Advance Organizers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44035">
                                            <p:txEl>
                                              <p:pRg st="0" end="0"/>
                                            </p:txEl>
                                          </p:spTgt>
                                        </p:tgtEl>
                                        <p:attrNameLst>
                                          <p:attrName>style.color</p:attrName>
                                        </p:attrNameLst>
                                      </p:cBhvr>
                                      <p:to>
                                        <a:srgbClr val="FF3300"/>
                                      </p:to>
                                    </p:animClr>
                                  </p:childTnLst>
                                </p:cTn>
                              </p:par>
                            </p:childTnLst>
                          </p:cTn>
                        </p:par>
                      </p:childTnLst>
                    </p:cTn>
                  </p:par>
                  <p:par>
                    <p:cTn id="7" fill="hold">
                      <p:stCondLst>
                        <p:cond delay="indefinite"/>
                      </p:stCondLst>
                      <p:childTnLst>
                        <p:par>
                          <p:cTn id="8" fill="hold">
                            <p:stCondLst>
                              <p:cond delay="0"/>
                            </p:stCondLst>
                            <p:childTnLst>
                              <p:par>
                                <p:cTn id="9" presetID="3" presetClass="emph" presetSubtype="2" fill="hold" nodeType="clickEffect">
                                  <p:stCondLst>
                                    <p:cond delay="0"/>
                                  </p:stCondLst>
                                  <p:childTnLst>
                                    <p:animClr clrSpc="rgb" dir="cw">
                                      <p:cBhvr override="childStyle">
                                        <p:cTn id="10" dur="2000" fill="hold"/>
                                        <p:tgtEl>
                                          <p:spTgt spid="44035">
                                            <p:txEl>
                                              <p:pRg st="1" end="1"/>
                                            </p:txEl>
                                          </p:spTgt>
                                        </p:tgtEl>
                                        <p:attrNameLst>
                                          <p:attrName>style.color</p:attrName>
                                        </p:attrNameLst>
                                      </p:cBhvr>
                                      <p:to>
                                        <a:srgbClr val="FF3300"/>
                                      </p:to>
                                    </p:animClr>
                                  </p:childTnLst>
                                </p:cTn>
                              </p:par>
                            </p:childTnLst>
                          </p:cTn>
                        </p:par>
                      </p:childTnLst>
                    </p:cTn>
                  </p:par>
                  <p:par>
                    <p:cTn id="11" fill="hold">
                      <p:stCondLst>
                        <p:cond delay="indefinite"/>
                      </p:stCondLst>
                      <p:childTnLst>
                        <p:par>
                          <p:cTn id="12" fill="hold">
                            <p:stCondLst>
                              <p:cond delay="0"/>
                            </p:stCondLst>
                            <p:childTnLst>
                              <p:par>
                                <p:cTn id="13" presetID="3" presetClass="emph" presetSubtype="2" fill="hold" nodeType="clickEffect">
                                  <p:stCondLst>
                                    <p:cond delay="0"/>
                                  </p:stCondLst>
                                  <p:childTnLst>
                                    <p:animClr clrSpc="rgb" dir="cw">
                                      <p:cBhvr override="childStyle">
                                        <p:cTn id="14" dur="2000" fill="hold"/>
                                        <p:tgtEl>
                                          <p:spTgt spid="44035">
                                            <p:txEl>
                                              <p:pRg st="4" end="4"/>
                                            </p:txEl>
                                          </p:spTgt>
                                        </p:tgtEl>
                                        <p:attrNameLst>
                                          <p:attrName>style.color</p:attrName>
                                        </p:attrNameLst>
                                      </p:cBhvr>
                                      <p:to>
                                        <a:srgbClr val="FF3300"/>
                                      </p:to>
                                    </p:animClr>
                                  </p:childTnLst>
                                </p:cTn>
                              </p:par>
                            </p:childTnLst>
                          </p:cTn>
                        </p:par>
                      </p:childTnLst>
                    </p:cTn>
                  </p:par>
                  <p:par>
                    <p:cTn id="15" fill="hold">
                      <p:stCondLst>
                        <p:cond delay="indefinite"/>
                      </p:stCondLst>
                      <p:childTnLst>
                        <p:par>
                          <p:cTn id="16" fill="hold">
                            <p:stCondLst>
                              <p:cond delay="0"/>
                            </p:stCondLst>
                            <p:childTnLst>
                              <p:par>
                                <p:cTn id="17" presetID="3" presetClass="emph" presetSubtype="2" fill="hold" nodeType="clickEffect">
                                  <p:stCondLst>
                                    <p:cond delay="0"/>
                                  </p:stCondLst>
                                  <p:childTnLst>
                                    <p:animClr clrSpc="rgb" dir="cw">
                                      <p:cBhvr override="childStyle">
                                        <p:cTn id="18" dur="2000" fill="hold"/>
                                        <p:tgtEl>
                                          <p:spTgt spid="44035">
                                            <p:txEl>
                                              <p:pRg st="5" end="5"/>
                                            </p:txEl>
                                          </p:spTgt>
                                        </p:tgtEl>
                                        <p:attrNameLst>
                                          <p:attrName>style.color</p:attrName>
                                        </p:attrNameLst>
                                      </p:cBhvr>
                                      <p:to>
                                        <a:srgbClr val="FF3300"/>
                                      </p:to>
                                    </p:animClr>
                                  </p:childTnLst>
                                </p:cTn>
                              </p:par>
                            </p:childTnLst>
                          </p:cTn>
                        </p:par>
                      </p:childTnLst>
                    </p:cTn>
                  </p:par>
                  <p:par>
                    <p:cTn id="19" fill="hold">
                      <p:stCondLst>
                        <p:cond delay="indefinite"/>
                      </p:stCondLst>
                      <p:childTnLst>
                        <p:par>
                          <p:cTn id="20" fill="hold">
                            <p:stCondLst>
                              <p:cond delay="0"/>
                            </p:stCondLst>
                            <p:childTnLst>
                              <p:par>
                                <p:cTn id="21" presetID="3" presetClass="emph" presetSubtype="2" fill="hold" nodeType="clickEffect">
                                  <p:stCondLst>
                                    <p:cond delay="0"/>
                                  </p:stCondLst>
                                  <p:childTnLst>
                                    <p:animClr clrSpc="rgb" dir="cw">
                                      <p:cBhvr override="childStyle">
                                        <p:cTn id="22" dur="2000" fill="hold"/>
                                        <p:tgtEl>
                                          <p:spTgt spid="44035">
                                            <p:txEl>
                                              <p:pRg st="7" end="7"/>
                                            </p:txEl>
                                          </p:spTgt>
                                        </p:tgtEl>
                                        <p:attrNameLst>
                                          <p:attrName>style.color</p:attrName>
                                        </p:attrNameLst>
                                      </p:cBhvr>
                                      <p:to>
                                        <a:srgbClr val="FF3300"/>
                                      </p:to>
                                    </p:animClr>
                                  </p:childTnLst>
                                </p:cTn>
                              </p:par>
                            </p:childTnLst>
                          </p:cTn>
                        </p:par>
                      </p:childTnLst>
                    </p:cTn>
                  </p:par>
                  <p:par>
                    <p:cTn id="23" fill="hold">
                      <p:stCondLst>
                        <p:cond delay="indefinite"/>
                      </p:stCondLst>
                      <p:childTnLst>
                        <p:par>
                          <p:cTn id="24" fill="hold">
                            <p:stCondLst>
                              <p:cond delay="0"/>
                            </p:stCondLst>
                            <p:childTnLst>
                              <p:par>
                                <p:cTn id="25" presetID="3" presetClass="emph" presetSubtype="2" fill="hold" nodeType="clickEffect">
                                  <p:stCondLst>
                                    <p:cond delay="0"/>
                                  </p:stCondLst>
                                  <p:childTnLst>
                                    <p:animClr clrSpc="rgb" dir="cw">
                                      <p:cBhvr override="childStyle">
                                        <p:cTn id="26" dur="2000" fill="hold"/>
                                        <p:tgtEl>
                                          <p:spTgt spid="44035">
                                            <p:txEl>
                                              <p:pRg st="8" end="8"/>
                                            </p:txEl>
                                          </p:spTgt>
                                        </p:tgtEl>
                                        <p:attrNameLst>
                                          <p:attrName>style.color</p:attrName>
                                        </p:attrNameLst>
                                      </p:cBhvr>
                                      <p:to>
                                        <a:srgbClr val="FF3300"/>
                                      </p:to>
                                    </p:animClr>
                                  </p:childTnLst>
                                </p:cTn>
                              </p:par>
                            </p:childTnLst>
                          </p:cTn>
                        </p:par>
                      </p:childTnLst>
                    </p:cTn>
                  </p:par>
                  <p:par>
                    <p:cTn id="27" fill="hold">
                      <p:stCondLst>
                        <p:cond delay="indefinite"/>
                      </p:stCondLst>
                      <p:childTnLst>
                        <p:par>
                          <p:cTn id="28" fill="hold">
                            <p:stCondLst>
                              <p:cond delay="0"/>
                            </p:stCondLst>
                            <p:childTnLst>
                              <p:par>
                                <p:cTn id="29" presetID="2" presetClass="exit" presetSubtype="4" fill="hold" nodeType="clickEffect">
                                  <p:stCondLst>
                                    <p:cond delay="0"/>
                                  </p:stCondLst>
                                  <p:childTnLst>
                                    <p:anim calcmode="lin" valueType="num">
                                      <p:cBhvr additive="base">
                                        <p:cTn id="30" dur="500"/>
                                        <p:tgtEl>
                                          <p:spTgt spid="44035">
                                            <p:txEl>
                                              <p:pRg st="2" end="2"/>
                                            </p:txEl>
                                          </p:spTgt>
                                        </p:tgtEl>
                                        <p:attrNameLst>
                                          <p:attrName>ppt_x</p:attrName>
                                        </p:attrNameLst>
                                      </p:cBhvr>
                                      <p:tavLst>
                                        <p:tav tm="0">
                                          <p:val>
                                            <p:strVal val="ppt_x"/>
                                          </p:val>
                                        </p:tav>
                                        <p:tav tm="100000">
                                          <p:val>
                                            <p:strVal val="ppt_x"/>
                                          </p:val>
                                        </p:tav>
                                      </p:tavLst>
                                    </p:anim>
                                    <p:anim calcmode="lin" valueType="num">
                                      <p:cBhvr additive="base">
                                        <p:cTn id="31" dur="500"/>
                                        <p:tgtEl>
                                          <p:spTgt spid="44035">
                                            <p:txEl>
                                              <p:pRg st="2" end="2"/>
                                            </p:txEl>
                                          </p:spTgt>
                                        </p:tgtEl>
                                        <p:attrNameLst>
                                          <p:attrName>ppt_y</p:attrName>
                                        </p:attrNameLst>
                                      </p:cBhvr>
                                      <p:tavLst>
                                        <p:tav tm="0">
                                          <p:val>
                                            <p:strVal val="ppt_y"/>
                                          </p:val>
                                        </p:tav>
                                        <p:tav tm="100000">
                                          <p:val>
                                            <p:strVal val="1+ppt_h/2"/>
                                          </p:val>
                                        </p:tav>
                                      </p:tavLst>
                                    </p:anim>
                                    <p:set>
                                      <p:cBhvr>
                                        <p:cTn id="32" dur="1" fill="hold">
                                          <p:stCondLst>
                                            <p:cond delay="499"/>
                                          </p:stCondLst>
                                        </p:cTn>
                                        <p:tgtEl>
                                          <p:spTgt spid="44035">
                                            <p:txEl>
                                              <p:pRg st="2" end="2"/>
                                            </p:txEl>
                                          </p:spTgt>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2" presetClass="exit" presetSubtype="4" fill="hold" nodeType="clickEffect">
                                  <p:stCondLst>
                                    <p:cond delay="0"/>
                                  </p:stCondLst>
                                  <p:childTnLst>
                                    <p:anim calcmode="lin" valueType="num">
                                      <p:cBhvr additive="base">
                                        <p:cTn id="36" dur="500"/>
                                        <p:tgtEl>
                                          <p:spTgt spid="44035">
                                            <p:txEl>
                                              <p:pRg st="3" end="3"/>
                                            </p:txEl>
                                          </p:spTgt>
                                        </p:tgtEl>
                                        <p:attrNameLst>
                                          <p:attrName>ppt_x</p:attrName>
                                        </p:attrNameLst>
                                      </p:cBhvr>
                                      <p:tavLst>
                                        <p:tav tm="0">
                                          <p:val>
                                            <p:strVal val="ppt_x"/>
                                          </p:val>
                                        </p:tav>
                                        <p:tav tm="100000">
                                          <p:val>
                                            <p:strVal val="ppt_x"/>
                                          </p:val>
                                        </p:tav>
                                      </p:tavLst>
                                    </p:anim>
                                    <p:anim calcmode="lin" valueType="num">
                                      <p:cBhvr additive="base">
                                        <p:cTn id="37" dur="500"/>
                                        <p:tgtEl>
                                          <p:spTgt spid="44035">
                                            <p:txEl>
                                              <p:pRg st="3" end="3"/>
                                            </p:txEl>
                                          </p:spTgt>
                                        </p:tgtEl>
                                        <p:attrNameLst>
                                          <p:attrName>ppt_y</p:attrName>
                                        </p:attrNameLst>
                                      </p:cBhvr>
                                      <p:tavLst>
                                        <p:tav tm="0">
                                          <p:val>
                                            <p:strVal val="ppt_y"/>
                                          </p:val>
                                        </p:tav>
                                        <p:tav tm="100000">
                                          <p:val>
                                            <p:strVal val="1+ppt_h/2"/>
                                          </p:val>
                                        </p:tav>
                                      </p:tavLst>
                                    </p:anim>
                                    <p:set>
                                      <p:cBhvr>
                                        <p:cTn id="38" dur="1" fill="hold">
                                          <p:stCondLst>
                                            <p:cond delay="499"/>
                                          </p:stCondLst>
                                        </p:cTn>
                                        <p:tgtEl>
                                          <p:spTgt spid="44035">
                                            <p:txEl>
                                              <p:pRg st="3" end="3"/>
                                            </p:txEl>
                                          </p:spTgt>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2" presetClass="exit" presetSubtype="4" fill="hold" nodeType="clickEffect">
                                  <p:stCondLst>
                                    <p:cond delay="0"/>
                                  </p:stCondLst>
                                  <p:childTnLst>
                                    <p:anim calcmode="lin" valueType="num">
                                      <p:cBhvr additive="base">
                                        <p:cTn id="42" dur="500"/>
                                        <p:tgtEl>
                                          <p:spTgt spid="44035">
                                            <p:txEl>
                                              <p:pRg st="6" end="6"/>
                                            </p:txEl>
                                          </p:spTgt>
                                        </p:tgtEl>
                                        <p:attrNameLst>
                                          <p:attrName>ppt_x</p:attrName>
                                        </p:attrNameLst>
                                      </p:cBhvr>
                                      <p:tavLst>
                                        <p:tav tm="0">
                                          <p:val>
                                            <p:strVal val="ppt_x"/>
                                          </p:val>
                                        </p:tav>
                                        <p:tav tm="100000">
                                          <p:val>
                                            <p:strVal val="ppt_x"/>
                                          </p:val>
                                        </p:tav>
                                      </p:tavLst>
                                    </p:anim>
                                    <p:anim calcmode="lin" valueType="num">
                                      <p:cBhvr additive="base">
                                        <p:cTn id="43" dur="500"/>
                                        <p:tgtEl>
                                          <p:spTgt spid="44035">
                                            <p:txEl>
                                              <p:pRg st="6" end="6"/>
                                            </p:txEl>
                                          </p:spTgt>
                                        </p:tgtEl>
                                        <p:attrNameLst>
                                          <p:attrName>ppt_y</p:attrName>
                                        </p:attrNameLst>
                                      </p:cBhvr>
                                      <p:tavLst>
                                        <p:tav tm="0">
                                          <p:val>
                                            <p:strVal val="ppt_y"/>
                                          </p:val>
                                        </p:tav>
                                        <p:tav tm="100000">
                                          <p:val>
                                            <p:strVal val="1+ppt_h/2"/>
                                          </p:val>
                                        </p:tav>
                                      </p:tavLst>
                                    </p:anim>
                                    <p:set>
                                      <p:cBhvr>
                                        <p:cTn id="44" dur="1" fill="hold">
                                          <p:stCondLst>
                                            <p:cond delay="499"/>
                                          </p:stCondLst>
                                        </p:cTn>
                                        <p:tgtEl>
                                          <p:spTgt spid="44035">
                                            <p:txEl>
                                              <p:pRg st="6" end="6"/>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8" name="Rectangle 4"/>
          <p:cNvSpPr>
            <a:spLocks noGrp="1" noChangeArrowheads="1"/>
          </p:cNvSpPr>
          <p:nvPr>
            <p:ph type="body" idx="1"/>
            <p:custDataLst>
              <p:tags r:id="rId1"/>
            </p:custDataLst>
          </p:nvPr>
        </p:nvSpPr>
        <p:spPr>
          <a:xfrm>
            <a:off x="228600" y="1676400"/>
            <a:ext cx="8686800" cy="4483100"/>
          </a:xfrm>
        </p:spPr>
        <p:txBody>
          <a:bodyPr anchor="ctr"/>
          <a:lstStyle/>
          <a:p>
            <a:pPr marL="25400" indent="0" eaLnBrk="1" hangingPunct="1">
              <a:tabLst>
                <a:tab pos="876300" algn="l"/>
              </a:tabLst>
            </a:pPr>
            <a:r>
              <a:rPr lang="en-US" smtClean="0"/>
              <a:t>The brain seeks </a:t>
            </a:r>
            <a:r>
              <a:rPr lang="en-US" smtClean="0">
                <a:solidFill>
                  <a:srgbClr val="FF3300"/>
                </a:solidFill>
              </a:rPr>
              <a:t>patterns</a:t>
            </a:r>
            <a:r>
              <a:rPr lang="en-US" smtClean="0"/>
              <a:t>, </a:t>
            </a:r>
            <a:r>
              <a:rPr lang="en-US" smtClean="0">
                <a:solidFill>
                  <a:srgbClr val="FF3300"/>
                </a:solidFill>
              </a:rPr>
              <a:t>connections</a:t>
            </a:r>
            <a:r>
              <a:rPr lang="en-US" smtClean="0"/>
              <a:t>, and </a:t>
            </a:r>
            <a:r>
              <a:rPr lang="en-US" smtClean="0">
                <a:solidFill>
                  <a:srgbClr val="FF3300"/>
                </a:solidFill>
              </a:rPr>
              <a:t>relationships</a:t>
            </a:r>
            <a:r>
              <a:rPr lang="en-US" smtClean="0"/>
              <a:t> between and among prior and new learning. (BACKGROUND KNOWLEDGE)</a:t>
            </a:r>
          </a:p>
          <a:p>
            <a:pPr marL="25400" indent="0" eaLnBrk="1" hangingPunct="1">
              <a:tabLst>
                <a:tab pos="876300" algn="l"/>
              </a:tabLst>
            </a:pPr>
            <a:r>
              <a:rPr lang="en-US" smtClean="0"/>
              <a:t>The ability to break a concept into its similar and dissimilar characteristics allows students to understand and often solve complex problems by analyzing them in a more simple way.</a:t>
            </a:r>
          </a:p>
        </p:txBody>
      </p:sp>
      <p:sp>
        <p:nvSpPr>
          <p:cNvPr id="41989" name="Rectangle 5"/>
          <p:cNvSpPr>
            <a:spLocks noGrp="1" noChangeArrowheads="1"/>
          </p:cNvSpPr>
          <p:nvPr>
            <p:ph type="title"/>
            <p:custDataLst>
              <p:tags r:id="rId2"/>
            </p:custDataLst>
          </p:nvPr>
        </p:nvSpPr>
        <p:spPr>
          <a:xfrm>
            <a:off x="381000" y="0"/>
            <a:ext cx="8534400" cy="1981200"/>
          </a:xfrm>
        </p:spPr>
        <p:txBody>
          <a:bodyPr/>
          <a:lstStyle/>
          <a:p>
            <a:pPr marL="25400" algn="ctr" eaLnBrk="1" hangingPunct="1">
              <a:tabLst>
                <a:tab pos="1270000" algn="l"/>
              </a:tabLst>
              <a:defRPr/>
            </a:pPr>
            <a:r>
              <a:rPr lang="en-US" b="1" dirty="0" smtClean="0">
                <a:solidFill>
                  <a:schemeClr val="hlink"/>
                </a:solidFill>
                <a:effectLst>
                  <a:outerShdw blurRad="38100" dist="38100" dir="2700000" algn="tl">
                    <a:srgbClr val="C0C0C0"/>
                  </a:outerShdw>
                </a:effectLst>
              </a:rPr>
              <a:t>Best Practice #1</a:t>
            </a:r>
            <a:r>
              <a:rPr lang="en-US" b="1" dirty="0" smtClean="0">
                <a:effectLst>
                  <a:outerShdw blurRad="38100" dist="38100" dir="2700000" algn="tl">
                    <a:srgbClr val="C0C0C0"/>
                  </a:outerShdw>
                </a:effectLst>
              </a:rPr>
              <a:t/>
            </a:r>
            <a:br>
              <a:rPr lang="en-US" b="1" dirty="0" smtClean="0">
                <a:effectLst>
                  <a:outerShdw blurRad="38100" dist="38100" dir="2700000" algn="tl">
                    <a:srgbClr val="C0C0C0"/>
                  </a:outerShdw>
                </a:effectLst>
              </a:rPr>
            </a:br>
            <a:r>
              <a:rPr lang="en-US" b="1" dirty="0" smtClean="0">
                <a:effectLst>
                  <a:outerShdw blurRad="38100" dist="38100" dir="2700000" algn="tl">
                    <a:srgbClr val="C0C0C0"/>
                  </a:outerShdw>
                </a:effectLst>
              </a:rPr>
              <a:t>Finding </a:t>
            </a:r>
            <a:r>
              <a:rPr lang="en-US" b="1" dirty="0" smtClean="0">
                <a:solidFill>
                  <a:srgbClr val="FF3300"/>
                </a:solidFill>
                <a:effectLst>
                  <a:outerShdw blurRad="38100" dist="38100" dir="2700000" algn="tl">
                    <a:srgbClr val="C0C0C0"/>
                  </a:outerShdw>
                </a:effectLst>
              </a:rPr>
              <a:t>Similarities</a:t>
            </a:r>
            <a:r>
              <a:rPr lang="en-US" b="1" dirty="0" smtClean="0">
                <a:effectLst>
                  <a:outerShdw blurRad="38100" dist="38100" dir="2700000" algn="tl">
                    <a:srgbClr val="C0C0C0"/>
                  </a:outerShdw>
                </a:effectLst>
              </a:rPr>
              <a:t> and </a:t>
            </a:r>
            <a:r>
              <a:rPr lang="en-US" b="1" dirty="0" smtClean="0">
                <a:solidFill>
                  <a:srgbClr val="FF3300"/>
                </a:solidFill>
                <a:effectLst>
                  <a:outerShdw blurRad="38100" dist="38100" dir="2700000" algn="tl">
                    <a:srgbClr val="C0C0C0"/>
                  </a:outerShdw>
                </a:effectLst>
              </a:rPr>
              <a:t>Differences</a:t>
            </a:r>
          </a:p>
        </p:txBody>
      </p:sp>
      <p:sp>
        <p:nvSpPr>
          <p:cNvPr id="4" name="Rectangle 3"/>
          <p:cNvSpPr/>
          <p:nvPr>
            <p:custDataLst>
              <p:tags r:id="rId3"/>
            </p:custDataLst>
          </p:nvPr>
        </p:nvSpPr>
        <p:spPr>
          <a:xfrm>
            <a:off x="3733800" y="5638800"/>
            <a:ext cx="1569661" cy="923330"/>
          </a:xfrm>
          <a:prstGeom prst="rect">
            <a:avLst/>
          </a:prstGeom>
          <a:noFill/>
        </p:spPr>
        <p:txBody>
          <a:bodyPr wrap="none">
            <a:spAutoFit/>
          </a:bodyPr>
          <a:lstStyle/>
          <a:p>
            <a:pPr algn="ctr">
              <a:defRPr/>
            </a:pPr>
            <a:r>
              <a:rPr lang="en-US"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charset="0"/>
                <a:cs typeface="Arial" charset="0"/>
              </a:rPr>
              <a:t>45%</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withEffect">
                                  <p:stCondLst>
                                    <p:cond delay="0"/>
                                  </p:stCondLst>
                                  <p:childTnLst>
                                    <p:set>
                                      <p:cBhvr>
                                        <p:cTn id="6" dur="1" fill="hold">
                                          <p:stCondLst>
                                            <p:cond delay="0"/>
                                          </p:stCondLst>
                                        </p:cTn>
                                        <p:tgtEl>
                                          <p:spTgt spid="41989"/>
                                        </p:tgtEl>
                                        <p:attrNameLst>
                                          <p:attrName>style.visibility</p:attrName>
                                        </p:attrNameLst>
                                      </p:cBhvr>
                                      <p:to>
                                        <p:strVal val="visible"/>
                                      </p:to>
                                    </p:set>
                                    <p:anim calcmode="lin" valueType="num">
                                      <p:cBhvr>
                                        <p:cTn id="7" dur="1000" fill="hold"/>
                                        <p:tgtEl>
                                          <p:spTgt spid="41989"/>
                                        </p:tgtEl>
                                        <p:attrNameLst>
                                          <p:attrName>ppt_w</p:attrName>
                                        </p:attrNameLst>
                                      </p:cBhvr>
                                      <p:tavLst>
                                        <p:tav tm="0">
                                          <p:val>
                                            <p:fltVal val="0"/>
                                          </p:val>
                                        </p:tav>
                                        <p:tav tm="100000">
                                          <p:val>
                                            <p:strVal val="#ppt_w"/>
                                          </p:val>
                                        </p:tav>
                                      </p:tavLst>
                                    </p:anim>
                                    <p:anim calcmode="lin" valueType="num">
                                      <p:cBhvr>
                                        <p:cTn id="8" dur="1000" fill="hold"/>
                                        <p:tgtEl>
                                          <p:spTgt spid="41989"/>
                                        </p:tgtEl>
                                        <p:attrNameLst>
                                          <p:attrName>ppt_h</p:attrName>
                                        </p:attrNameLst>
                                      </p:cBhvr>
                                      <p:tavLst>
                                        <p:tav tm="0">
                                          <p:val>
                                            <p:strVal val="#ppt_h"/>
                                          </p:val>
                                        </p:tav>
                                        <p:tav tm="100000">
                                          <p:val>
                                            <p:strVal val="#ppt_h"/>
                                          </p:val>
                                        </p:tav>
                                      </p:tavLst>
                                    </p:anim>
                                  </p:childTnLst>
                                </p:cTn>
                              </p:par>
                            </p:childTnLst>
                          </p:cTn>
                        </p:par>
                        <p:par>
                          <p:cTn id="9" fill="hold">
                            <p:stCondLst>
                              <p:cond delay="1000"/>
                            </p:stCondLst>
                            <p:childTnLst>
                              <p:par>
                                <p:cTn id="10" presetID="9" presetClass="entr" presetSubtype="0" fill="hold" grpId="0" nodeType="afterEffect">
                                  <p:stCondLst>
                                    <p:cond delay="0"/>
                                  </p:stCondLst>
                                  <p:childTnLst>
                                    <p:set>
                                      <p:cBhvr>
                                        <p:cTn id="11" dur="1" fill="hold">
                                          <p:stCondLst>
                                            <p:cond delay="0"/>
                                          </p:stCondLst>
                                        </p:cTn>
                                        <p:tgtEl>
                                          <p:spTgt spid="41988">
                                            <p:txEl>
                                              <p:pRg st="0" end="0"/>
                                            </p:txEl>
                                          </p:spTgt>
                                        </p:tgtEl>
                                        <p:attrNameLst>
                                          <p:attrName>style.visibility</p:attrName>
                                        </p:attrNameLst>
                                      </p:cBhvr>
                                      <p:to>
                                        <p:strVal val="visible"/>
                                      </p:to>
                                    </p:set>
                                    <p:animEffect transition="in" filter="dissolve">
                                      <p:cBhvr>
                                        <p:cTn id="12" dur="500"/>
                                        <p:tgtEl>
                                          <p:spTgt spid="41988">
                                            <p:txEl>
                                              <p:pRg st="0" end="0"/>
                                            </p:txEl>
                                          </p:spTgt>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41988">
                                            <p:txEl>
                                              <p:pRg st="1" end="1"/>
                                            </p:txEl>
                                          </p:spTgt>
                                        </p:tgtEl>
                                        <p:attrNameLst>
                                          <p:attrName>style.visibility</p:attrName>
                                        </p:attrNameLst>
                                      </p:cBhvr>
                                      <p:to>
                                        <p:strVal val="visible"/>
                                      </p:to>
                                    </p:set>
                                    <p:animEffect transition="in" filter="dissolve">
                                      <p:cBhvr>
                                        <p:cTn id="15" dur="500"/>
                                        <p:tgtEl>
                                          <p:spTgt spid="4198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8" grpId="0" build="p" bldLvl="5" autoUpdateAnimBg="0"/>
      <p:bldP spid="41989"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2" name="Rectangle 4"/>
          <p:cNvSpPr>
            <a:spLocks noGrp="1" noChangeArrowheads="1"/>
          </p:cNvSpPr>
          <p:nvPr>
            <p:ph type="body" idx="1"/>
            <p:custDataLst>
              <p:tags r:id="rId1"/>
            </p:custDataLst>
          </p:nvPr>
        </p:nvSpPr>
        <p:spPr>
          <a:xfrm>
            <a:off x="406400" y="1765300"/>
            <a:ext cx="8178800" cy="2197100"/>
          </a:xfrm>
        </p:spPr>
        <p:txBody>
          <a:bodyPr anchor="ctr"/>
          <a:lstStyle/>
          <a:p>
            <a:pPr marL="25400" indent="0" eaLnBrk="1" hangingPunct="1">
              <a:tabLst>
                <a:tab pos="876300" algn="l"/>
              </a:tabLst>
            </a:pPr>
            <a:r>
              <a:rPr lang="en-US" b="1" smtClean="0"/>
              <a:t>Compare</a:t>
            </a:r>
          </a:p>
          <a:p>
            <a:pPr marL="25400" indent="0" eaLnBrk="1" hangingPunct="1">
              <a:tabLst>
                <a:tab pos="876300" algn="l"/>
              </a:tabLst>
            </a:pPr>
            <a:r>
              <a:rPr lang="en-US" b="1" smtClean="0"/>
              <a:t>Classify</a:t>
            </a:r>
          </a:p>
          <a:p>
            <a:pPr marL="25400" indent="0" eaLnBrk="1" hangingPunct="1">
              <a:tabLst>
                <a:tab pos="876300" algn="l"/>
              </a:tabLst>
            </a:pPr>
            <a:r>
              <a:rPr lang="en-US" b="1" smtClean="0"/>
              <a:t>Create metaphors and analogies</a:t>
            </a:r>
          </a:p>
          <a:p>
            <a:pPr marL="25400" indent="0" eaLnBrk="1" hangingPunct="1">
              <a:tabLst>
                <a:tab pos="876300" algn="l"/>
              </a:tabLst>
            </a:pPr>
            <a:endParaRPr lang="en-US" b="1" smtClean="0"/>
          </a:p>
        </p:txBody>
      </p:sp>
      <p:sp>
        <p:nvSpPr>
          <p:cNvPr id="43013" name="Rectangle 5"/>
          <p:cNvSpPr>
            <a:spLocks noGrp="1" noChangeArrowheads="1"/>
          </p:cNvSpPr>
          <p:nvPr>
            <p:ph type="title"/>
            <p:custDataLst>
              <p:tags r:id="rId2"/>
            </p:custDataLst>
          </p:nvPr>
        </p:nvSpPr>
        <p:spPr>
          <a:xfrm>
            <a:off x="431800" y="228600"/>
            <a:ext cx="8483600" cy="1752600"/>
          </a:xfrm>
        </p:spPr>
        <p:txBody>
          <a:bodyPr/>
          <a:lstStyle/>
          <a:p>
            <a:pPr marL="25400" algn="ctr" eaLnBrk="1" hangingPunct="1">
              <a:tabLst>
                <a:tab pos="1270000" algn="l"/>
              </a:tabLst>
            </a:pPr>
            <a:r>
              <a:rPr lang="en-US" smtClean="0"/>
              <a:t> </a:t>
            </a:r>
            <a:r>
              <a:rPr lang="en-US" b="1" smtClean="0">
                <a:solidFill>
                  <a:srgbClr val="FF3300"/>
                </a:solidFill>
              </a:rPr>
              <a:t>Finding similarities and differences</a:t>
            </a:r>
            <a:r>
              <a:rPr lang="en-US" smtClean="0">
                <a:solidFill>
                  <a:srgbClr val="FF3300"/>
                </a:solidFill>
              </a:rPr>
              <a:t> </a:t>
            </a:r>
            <a:r>
              <a:rPr lang="en-US" b="1" smtClean="0">
                <a:solidFill>
                  <a:srgbClr val="FF3300"/>
                </a:solidFill>
              </a:rPr>
              <a:t>can increase student achievement by</a:t>
            </a:r>
            <a:r>
              <a:rPr lang="en-US" smtClean="0">
                <a:solidFill>
                  <a:srgbClr val="FF3300"/>
                </a:solidFill>
              </a:rPr>
              <a:t> </a:t>
            </a:r>
            <a:r>
              <a:rPr lang="en-US" b="1" smtClean="0">
                <a:solidFill>
                  <a:srgbClr val="FF3300"/>
                </a:solidFill>
              </a:rPr>
              <a:t>45%</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withEffect">
                                  <p:stCondLst>
                                    <p:cond delay="0"/>
                                  </p:stCondLst>
                                  <p:childTnLst>
                                    <p:set>
                                      <p:cBhvr>
                                        <p:cTn id="6" dur="1" fill="hold">
                                          <p:stCondLst>
                                            <p:cond delay="0"/>
                                          </p:stCondLst>
                                        </p:cTn>
                                        <p:tgtEl>
                                          <p:spTgt spid="43013"/>
                                        </p:tgtEl>
                                        <p:attrNameLst>
                                          <p:attrName>style.visibility</p:attrName>
                                        </p:attrNameLst>
                                      </p:cBhvr>
                                      <p:to>
                                        <p:strVal val="visible"/>
                                      </p:to>
                                    </p:set>
                                    <p:anim calcmode="lin" valueType="num">
                                      <p:cBhvr>
                                        <p:cTn id="7" dur="1000" fill="hold"/>
                                        <p:tgtEl>
                                          <p:spTgt spid="43013"/>
                                        </p:tgtEl>
                                        <p:attrNameLst>
                                          <p:attrName>ppt_w</p:attrName>
                                        </p:attrNameLst>
                                      </p:cBhvr>
                                      <p:tavLst>
                                        <p:tav tm="0">
                                          <p:val>
                                            <p:fltVal val="0"/>
                                          </p:val>
                                        </p:tav>
                                        <p:tav tm="100000">
                                          <p:val>
                                            <p:strVal val="#ppt_w"/>
                                          </p:val>
                                        </p:tav>
                                      </p:tavLst>
                                    </p:anim>
                                    <p:anim calcmode="lin" valueType="num">
                                      <p:cBhvr>
                                        <p:cTn id="8" dur="1000" fill="hold"/>
                                        <p:tgtEl>
                                          <p:spTgt spid="43013"/>
                                        </p:tgtEl>
                                        <p:attrNameLst>
                                          <p:attrName>ppt_h</p:attrName>
                                        </p:attrNameLst>
                                      </p:cBhvr>
                                      <p:tavLst>
                                        <p:tav tm="0">
                                          <p:val>
                                            <p:strVal val="#ppt_h"/>
                                          </p:val>
                                        </p:tav>
                                        <p:tav tm="100000">
                                          <p:val>
                                            <p:strVal val="#ppt_h"/>
                                          </p:val>
                                        </p:tav>
                                      </p:tavLst>
                                    </p:anim>
                                  </p:childTnLst>
                                </p:cTn>
                              </p:par>
                            </p:childTnLst>
                          </p:cTn>
                        </p:par>
                        <p:par>
                          <p:cTn id="9" fill="hold">
                            <p:stCondLst>
                              <p:cond delay="1000"/>
                            </p:stCondLst>
                            <p:childTnLst>
                              <p:par>
                                <p:cTn id="10" presetID="9" presetClass="entr" presetSubtype="0" fill="hold" nodeType="afterEffect">
                                  <p:stCondLst>
                                    <p:cond delay="0"/>
                                  </p:stCondLst>
                                  <p:childTnLst>
                                    <p:set>
                                      <p:cBhvr>
                                        <p:cTn id="11" dur="1" fill="hold">
                                          <p:stCondLst>
                                            <p:cond delay="0"/>
                                          </p:stCondLst>
                                        </p:cTn>
                                        <p:tgtEl>
                                          <p:spTgt spid="43012">
                                            <p:txEl>
                                              <p:pRg st="0" end="0"/>
                                            </p:txEl>
                                          </p:spTgt>
                                        </p:tgtEl>
                                        <p:attrNameLst>
                                          <p:attrName>style.visibility</p:attrName>
                                        </p:attrNameLst>
                                      </p:cBhvr>
                                      <p:to>
                                        <p:strVal val="visible"/>
                                      </p:to>
                                    </p:set>
                                    <p:animEffect transition="in" filter="dissolve">
                                      <p:cBhvr>
                                        <p:cTn id="12" dur="500"/>
                                        <p:tgtEl>
                                          <p:spTgt spid="43012">
                                            <p:txEl>
                                              <p:pRg st="0" end="0"/>
                                            </p:txEl>
                                          </p:spTgt>
                                        </p:tgtEl>
                                      </p:cBhvr>
                                    </p:animEffect>
                                  </p:childTnLst>
                                </p:cTn>
                              </p:par>
                            </p:childTnLst>
                          </p:cTn>
                        </p:par>
                        <p:par>
                          <p:cTn id="13" fill="hold">
                            <p:stCondLst>
                              <p:cond delay="1500"/>
                            </p:stCondLst>
                            <p:childTnLst>
                              <p:par>
                                <p:cTn id="14" presetID="9" presetClass="entr" presetSubtype="0" fill="hold" nodeType="afterEffect">
                                  <p:stCondLst>
                                    <p:cond delay="0"/>
                                  </p:stCondLst>
                                  <p:childTnLst>
                                    <p:set>
                                      <p:cBhvr>
                                        <p:cTn id="15" dur="1" fill="hold">
                                          <p:stCondLst>
                                            <p:cond delay="0"/>
                                          </p:stCondLst>
                                        </p:cTn>
                                        <p:tgtEl>
                                          <p:spTgt spid="43012">
                                            <p:txEl>
                                              <p:pRg st="1" end="1"/>
                                            </p:txEl>
                                          </p:spTgt>
                                        </p:tgtEl>
                                        <p:attrNameLst>
                                          <p:attrName>style.visibility</p:attrName>
                                        </p:attrNameLst>
                                      </p:cBhvr>
                                      <p:to>
                                        <p:strVal val="visible"/>
                                      </p:to>
                                    </p:set>
                                    <p:animEffect transition="in" filter="dissolve">
                                      <p:cBhvr>
                                        <p:cTn id="16" dur="500"/>
                                        <p:tgtEl>
                                          <p:spTgt spid="43012">
                                            <p:txEl>
                                              <p:pRg st="1" end="1"/>
                                            </p:txEl>
                                          </p:spTgt>
                                        </p:tgtEl>
                                      </p:cBhvr>
                                    </p:animEffect>
                                  </p:childTnLst>
                                </p:cTn>
                              </p:par>
                            </p:childTnLst>
                          </p:cTn>
                        </p:par>
                        <p:par>
                          <p:cTn id="17" fill="hold">
                            <p:stCondLst>
                              <p:cond delay="2000"/>
                            </p:stCondLst>
                            <p:childTnLst>
                              <p:par>
                                <p:cTn id="18" presetID="9" presetClass="entr" presetSubtype="0" fill="hold" nodeType="afterEffect">
                                  <p:stCondLst>
                                    <p:cond delay="0"/>
                                  </p:stCondLst>
                                  <p:childTnLst>
                                    <p:set>
                                      <p:cBhvr>
                                        <p:cTn id="19" dur="1" fill="hold">
                                          <p:stCondLst>
                                            <p:cond delay="0"/>
                                          </p:stCondLst>
                                        </p:cTn>
                                        <p:tgtEl>
                                          <p:spTgt spid="43012">
                                            <p:txEl>
                                              <p:pRg st="2" end="2"/>
                                            </p:txEl>
                                          </p:spTgt>
                                        </p:tgtEl>
                                        <p:attrNameLst>
                                          <p:attrName>style.visibility</p:attrName>
                                        </p:attrNameLst>
                                      </p:cBhvr>
                                      <p:to>
                                        <p:strVal val="visible"/>
                                      </p:to>
                                    </p:set>
                                    <p:animEffect transition="in" filter="dissolve">
                                      <p:cBhvr>
                                        <p:cTn id="20" dur="500"/>
                                        <p:tgtEl>
                                          <p:spTgt spid="4301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3"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11266" name="Content Placeholder 3" descr="Farside_-_Ice_Cream_Truck.gif"/>
          <p:cNvPicPr>
            <a:picLocks noGrp="1" noChangeAspect="1"/>
          </p:cNvPicPr>
          <p:nvPr>
            <p:ph idx="1"/>
          </p:nvPr>
        </p:nvPicPr>
        <p:blipFill>
          <a:blip r:embed="rId2"/>
          <a:srcRect/>
          <a:stretch>
            <a:fillRect/>
          </a:stretch>
        </p:blipFill>
        <p:spPr>
          <a:xfrm>
            <a:off x="1752600" y="0"/>
            <a:ext cx="5715000" cy="6805613"/>
          </a:xfrm>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8" name="Rectangle 4"/>
          <p:cNvSpPr>
            <a:spLocks noGrp="1" noChangeArrowheads="1"/>
          </p:cNvSpPr>
          <p:nvPr>
            <p:ph type="body" idx="1"/>
            <p:custDataLst>
              <p:tags r:id="rId1"/>
            </p:custDataLst>
          </p:nvPr>
        </p:nvSpPr>
        <p:spPr>
          <a:xfrm>
            <a:off x="228600" y="2133600"/>
            <a:ext cx="8686800" cy="4483100"/>
          </a:xfrm>
        </p:spPr>
        <p:txBody>
          <a:bodyPr anchor="ctr"/>
          <a:lstStyle/>
          <a:p>
            <a:pPr marL="25400" indent="0" eaLnBrk="1" hangingPunct="1">
              <a:tabLst>
                <a:tab pos="876300" algn="l"/>
              </a:tabLst>
            </a:pPr>
            <a:r>
              <a:rPr lang="en-US" sz="2800" smtClean="0"/>
              <a:t>Research says that knowledge is stored in two forms: </a:t>
            </a:r>
            <a:r>
              <a:rPr lang="en-US" sz="2800" u="sng" smtClean="0"/>
              <a:t>linguistic</a:t>
            </a:r>
            <a:r>
              <a:rPr lang="en-US" sz="2800" smtClean="0"/>
              <a:t> (in ways associated with words) and </a:t>
            </a:r>
            <a:r>
              <a:rPr lang="en-US" sz="2800" u="sng" smtClean="0"/>
              <a:t>nonlinguistic</a:t>
            </a:r>
            <a:r>
              <a:rPr lang="en-US" sz="2800" smtClean="0"/>
              <a:t> (mental pictures or even physical sensations like smell, touch, kinesthetic association or sound).</a:t>
            </a:r>
          </a:p>
          <a:p>
            <a:pPr marL="25400" indent="0" eaLnBrk="1" hangingPunct="1">
              <a:tabLst>
                <a:tab pos="876300" algn="l"/>
              </a:tabLst>
            </a:pPr>
            <a:r>
              <a:rPr lang="en-US" sz="2800" smtClean="0"/>
              <a:t>The more we can use nonlinguistic representations while learning, the better we can think about and recall our knowledge.</a:t>
            </a:r>
          </a:p>
        </p:txBody>
      </p:sp>
      <p:sp>
        <p:nvSpPr>
          <p:cNvPr id="36869" name="Rectangle 5"/>
          <p:cNvSpPr>
            <a:spLocks noGrp="1" noChangeArrowheads="1"/>
          </p:cNvSpPr>
          <p:nvPr>
            <p:ph type="title"/>
            <p:custDataLst>
              <p:tags r:id="rId2"/>
            </p:custDataLst>
          </p:nvPr>
        </p:nvSpPr>
        <p:spPr>
          <a:xfrm>
            <a:off x="0" y="304800"/>
            <a:ext cx="9144000" cy="2349500"/>
          </a:xfrm>
        </p:spPr>
        <p:txBody>
          <a:bodyPr/>
          <a:lstStyle/>
          <a:p>
            <a:pPr marL="25400" algn="ctr" eaLnBrk="1" hangingPunct="1">
              <a:tabLst>
                <a:tab pos="1270000" algn="l"/>
              </a:tabLst>
              <a:defRPr/>
            </a:pPr>
            <a:r>
              <a:rPr lang="en-US" sz="3600" b="1" dirty="0" smtClean="0">
                <a:solidFill>
                  <a:schemeClr val="hlink"/>
                </a:solidFill>
                <a:effectLst>
                  <a:outerShdw blurRad="38100" dist="38100" dir="2700000" algn="tl">
                    <a:srgbClr val="C0C0C0"/>
                  </a:outerShdw>
                </a:effectLst>
              </a:rPr>
              <a:t>Best Practice #6</a:t>
            </a:r>
            <a:r>
              <a:rPr lang="en-US" sz="3600" b="1" dirty="0" smtClean="0">
                <a:effectLst>
                  <a:outerShdw blurRad="38100" dist="38100" dir="2700000" algn="tl">
                    <a:srgbClr val="C0C0C0"/>
                  </a:outerShdw>
                </a:effectLst>
              </a:rPr>
              <a:t/>
            </a:r>
            <a:br>
              <a:rPr lang="en-US" sz="3600" b="1" dirty="0" smtClean="0">
                <a:effectLst>
                  <a:outerShdw blurRad="38100" dist="38100" dir="2700000" algn="tl">
                    <a:srgbClr val="C0C0C0"/>
                  </a:outerShdw>
                </a:effectLst>
              </a:rPr>
            </a:br>
            <a:r>
              <a:rPr lang="en-US" sz="3600" b="1" dirty="0" smtClean="0">
                <a:solidFill>
                  <a:srgbClr val="FF3300"/>
                </a:solidFill>
                <a:effectLst>
                  <a:outerShdw blurRad="38100" dist="38100" dir="2700000" algn="tl">
                    <a:srgbClr val="C0C0C0"/>
                  </a:outerShdw>
                </a:effectLst>
              </a:rPr>
              <a:t>Generating Nonlinguistic Representations</a:t>
            </a:r>
            <a:r>
              <a:rPr lang="en-US" sz="3600" b="1" dirty="0" smtClean="0">
                <a:effectLst>
                  <a:outerShdw blurRad="38100" dist="38100" dir="2700000" algn="tl">
                    <a:srgbClr val="C0C0C0"/>
                  </a:outerShdw>
                </a:effectLst>
              </a:rPr>
              <a:t> increases student achievement by 27%</a:t>
            </a:r>
            <a:r>
              <a:rPr lang="en-US" b="1" dirty="0" smtClean="0">
                <a:effectLst>
                  <a:outerShdw blurRad="38100" dist="38100" dir="2700000" algn="tl">
                    <a:srgbClr val="C0C0C0"/>
                  </a:outerShdw>
                </a:effectLst>
              </a:rPr>
              <a:t/>
            </a:r>
            <a:br>
              <a:rPr lang="en-US" b="1" dirty="0" smtClean="0">
                <a:effectLst>
                  <a:outerShdw blurRad="38100" dist="38100" dir="2700000" algn="tl">
                    <a:srgbClr val="C0C0C0"/>
                  </a:outerShdw>
                </a:effectLst>
              </a:rPr>
            </a:br>
            <a:endParaRPr lang="en-US" b="1" dirty="0" smtClean="0">
              <a:effectLst>
                <a:outerShdw blurRad="38100" dist="38100" dir="2700000" algn="tl">
                  <a:srgbClr val="C0C0C0"/>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36869"/>
                                        </p:tgtEl>
                                        <p:attrNameLst>
                                          <p:attrName>style.visibility</p:attrName>
                                        </p:attrNameLst>
                                      </p:cBhvr>
                                      <p:to>
                                        <p:strVal val="visible"/>
                                      </p:to>
                                    </p:set>
                                    <p:anim calcmode="lin" valueType="num">
                                      <p:cBhvr>
                                        <p:cTn id="7" dur="2000" fill="hold"/>
                                        <p:tgtEl>
                                          <p:spTgt spid="36869"/>
                                        </p:tgtEl>
                                        <p:attrNameLst>
                                          <p:attrName>ppt_w</p:attrName>
                                        </p:attrNameLst>
                                      </p:cBhvr>
                                      <p:tavLst>
                                        <p:tav tm="0">
                                          <p:val>
                                            <p:fltVal val="0"/>
                                          </p:val>
                                        </p:tav>
                                        <p:tav tm="100000">
                                          <p:val>
                                            <p:strVal val="#ppt_w"/>
                                          </p:val>
                                        </p:tav>
                                      </p:tavLst>
                                    </p:anim>
                                    <p:anim calcmode="lin" valueType="num">
                                      <p:cBhvr>
                                        <p:cTn id="8" dur="2000" fill="hold"/>
                                        <p:tgtEl>
                                          <p:spTgt spid="36869"/>
                                        </p:tgtEl>
                                        <p:attrNameLst>
                                          <p:attrName>ppt_h</p:attrName>
                                        </p:attrNameLst>
                                      </p:cBhvr>
                                      <p:tavLst>
                                        <p:tav tm="0">
                                          <p:val>
                                            <p:strVal val="#ppt_h"/>
                                          </p:val>
                                        </p:tav>
                                        <p:tav tm="100000">
                                          <p:val>
                                            <p:strVal val="#ppt_h"/>
                                          </p:val>
                                        </p:tav>
                                      </p:tavLst>
                                    </p:anim>
                                  </p:childTnLst>
                                </p:cTn>
                              </p:par>
                            </p:childTnLst>
                          </p:cTn>
                        </p:par>
                        <p:par>
                          <p:cTn id="9" fill="hold">
                            <p:stCondLst>
                              <p:cond delay="2000"/>
                            </p:stCondLst>
                            <p:childTnLst>
                              <p:par>
                                <p:cTn id="10" presetID="9" presetClass="entr" presetSubtype="0" fill="hold" grpId="0" nodeType="afterEffect">
                                  <p:stCondLst>
                                    <p:cond delay="0"/>
                                  </p:stCondLst>
                                  <p:childTnLst>
                                    <p:set>
                                      <p:cBhvr>
                                        <p:cTn id="11" dur="1" fill="hold">
                                          <p:stCondLst>
                                            <p:cond delay="0"/>
                                          </p:stCondLst>
                                        </p:cTn>
                                        <p:tgtEl>
                                          <p:spTgt spid="36868">
                                            <p:txEl>
                                              <p:pRg st="0" end="0"/>
                                            </p:txEl>
                                          </p:spTgt>
                                        </p:tgtEl>
                                        <p:attrNameLst>
                                          <p:attrName>style.visibility</p:attrName>
                                        </p:attrNameLst>
                                      </p:cBhvr>
                                      <p:to>
                                        <p:strVal val="visible"/>
                                      </p:to>
                                    </p:set>
                                    <p:animEffect transition="in" filter="dissolve">
                                      <p:cBhvr>
                                        <p:cTn id="12" dur="500"/>
                                        <p:tgtEl>
                                          <p:spTgt spid="36868">
                                            <p:txEl>
                                              <p:pRg st="0" end="0"/>
                                            </p:txEl>
                                          </p:spTgt>
                                        </p:tgtEl>
                                      </p:cBhvr>
                                    </p:animEffect>
                                  </p:childTnLst>
                                </p:cTn>
                              </p:par>
                            </p:childTnLst>
                          </p:cTn>
                        </p:par>
                        <p:par>
                          <p:cTn id="13" fill="hold">
                            <p:stCondLst>
                              <p:cond delay="2500"/>
                            </p:stCondLst>
                            <p:childTnLst>
                              <p:par>
                                <p:cTn id="14" presetID="9" presetClass="entr" presetSubtype="0" fill="hold" grpId="0" nodeType="afterEffect">
                                  <p:stCondLst>
                                    <p:cond delay="0"/>
                                  </p:stCondLst>
                                  <p:childTnLst>
                                    <p:set>
                                      <p:cBhvr>
                                        <p:cTn id="15" dur="1" fill="hold">
                                          <p:stCondLst>
                                            <p:cond delay="0"/>
                                          </p:stCondLst>
                                        </p:cTn>
                                        <p:tgtEl>
                                          <p:spTgt spid="36868">
                                            <p:txEl>
                                              <p:pRg st="1" end="1"/>
                                            </p:txEl>
                                          </p:spTgt>
                                        </p:tgtEl>
                                        <p:attrNameLst>
                                          <p:attrName>style.visibility</p:attrName>
                                        </p:attrNameLst>
                                      </p:cBhvr>
                                      <p:to>
                                        <p:strVal val="visible"/>
                                      </p:to>
                                    </p:set>
                                    <p:animEffect transition="in" filter="dissolve">
                                      <p:cBhvr>
                                        <p:cTn id="16" dur="500"/>
                                        <p:tgtEl>
                                          <p:spTgt spid="3686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8" grpId="0" build="p"/>
      <p:bldP spid="36869"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6" name="Rectangle 4"/>
          <p:cNvSpPr>
            <a:spLocks noGrp="1" noChangeArrowheads="1"/>
          </p:cNvSpPr>
          <p:nvPr>
            <p:ph type="body" idx="1"/>
            <p:custDataLst>
              <p:tags r:id="rId1"/>
            </p:custDataLst>
          </p:nvPr>
        </p:nvSpPr>
        <p:spPr>
          <a:xfrm>
            <a:off x="152400" y="2209800"/>
            <a:ext cx="8763000" cy="3352800"/>
          </a:xfrm>
        </p:spPr>
        <p:txBody>
          <a:bodyPr anchor="ctr"/>
          <a:lstStyle/>
          <a:p>
            <a:pPr marL="25400" indent="0" eaLnBrk="1" hangingPunct="1">
              <a:buFont typeface="Wingdings" pitchFamily="2" charset="2"/>
              <a:buNone/>
              <a:tabLst>
                <a:tab pos="876300" algn="l"/>
              </a:tabLst>
            </a:pPr>
            <a:endParaRPr lang="en-US" smtClean="0"/>
          </a:p>
          <a:p>
            <a:pPr marL="25400" indent="0" eaLnBrk="1" hangingPunct="1">
              <a:tabLst>
                <a:tab pos="876300" algn="l"/>
              </a:tabLst>
            </a:pPr>
            <a:r>
              <a:rPr lang="en-US" sz="2800" smtClean="0"/>
              <a:t>“Knowing what to do when you don’t know what to do” is how Piaget defined intelligent behavior.  When students generate and test hypotheses they are </a:t>
            </a:r>
            <a:r>
              <a:rPr lang="en-US" sz="2800" smtClean="0">
                <a:solidFill>
                  <a:srgbClr val="FF3300"/>
                </a:solidFill>
              </a:rPr>
              <a:t>applying knowledge</a:t>
            </a:r>
            <a:r>
              <a:rPr lang="en-US" sz="2800" smtClean="0"/>
              <a:t>.</a:t>
            </a:r>
          </a:p>
          <a:p>
            <a:pPr marL="25400" indent="0" eaLnBrk="1" hangingPunct="1">
              <a:tabLst>
                <a:tab pos="876300" algn="l"/>
              </a:tabLst>
            </a:pPr>
            <a:r>
              <a:rPr lang="en-US" sz="2800" smtClean="0"/>
              <a:t>Teachers can keep kids engaged with problems, puzzles, and riddles by using open ended examples.  By considering several courses of action, the mind is exercised and the learner engaged.</a:t>
            </a:r>
          </a:p>
        </p:txBody>
      </p:sp>
      <p:sp>
        <p:nvSpPr>
          <p:cNvPr id="33797" name="Rectangle 5"/>
          <p:cNvSpPr>
            <a:spLocks noGrp="1" noChangeArrowheads="1"/>
          </p:cNvSpPr>
          <p:nvPr>
            <p:ph type="title"/>
            <p:custDataLst>
              <p:tags r:id="rId2"/>
            </p:custDataLst>
          </p:nvPr>
        </p:nvSpPr>
        <p:spPr>
          <a:xfrm>
            <a:off x="0" y="0"/>
            <a:ext cx="9067800" cy="2501900"/>
          </a:xfrm>
        </p:spPr>
        <p:txBody>
          <a:bodyPr/>
          <a:lstStyle/>
          <a:p>
            <a:pPr marL="25400" algn="ctr" eaLnBrk="1" hangingPunct="1">
              <a:tabLst>
                <a:tab pos="1270000" algn="l"/>
              </a:tabLst>
              <a:defRPr/>
            </a:pPr>
            <a:r>
              <a:rPr lang="en-US" b="1" dirty="0" smtClean="0">
                <a:solidFill>
                  <a:schemeClr val="hlink"/>
                </a:solidFill>
                <a:effectLst>
                  <a:outerShdw blurRad="38100" dist="38100" dir="2700000" algn="tl">
                    <a:srgbClr val="C0C0C0"/>
                  </a:outerShdw>
                </a:effectLst>
              </a:rPr>
              <a:t>Best Practice #8</a:t>
            </a:r>
            <a:br>
              <a:rPr lang="en-US" b="1" dirty="0" smtClean="0">
                <a:solidFill>
                  <a:schemeClr val="hlink"/>
                </a:solidFill>
                <a:effectLst>
                  <a:outerShdw blurRad="38100" dist="38100" dir="2700000" algn="tl">
                    <a:srgbClr val="C0C0C0"/>
                  </a:outerShdw>
                </a:effectLst>
              </a:rPr>
            </a:br>
            <a:r>
              <a:rPr lang="en-US" b="1" dirty="0" smtClean="0">
                <a:effectLst>
                  <a:outerShdw blurRad="38100" dist="38100" dir="2700000" algn="tl">
                    <a:srgbClr val="C0C0C0"/>
                  </a:outerShdw>
                </a:effectLst>
              </a:rPr>
              <a:t> </a:t>
            </a:r>
            <a:r>
              <a:rPr lang="en-US" sz="3600" b="1" dirty="0" smtClean="0">
                <a:solidFill>
                  <a:srgbClr val="FF3300"/>
                </a:solidFill>
                <a:effectLst>
                  <a:outerShdw blurRad="38100" dist="38100" dir="2700000" algn="tl">
                    <a:srgbClr val="C0C0C0"/>
                  </a:outerShdw>
                </a:effectLst>
              </a:rPr>
              <a:t>Generating</a:t>
            </a:r>
            <a:r>
              <a:rPr lang="en-US" sz="3600" b="1" dirty="0" smtClean="0">
                <a:effectLst>
                  <a:outerShdw blurRad="38100" dist="38100" dir="2700000" algn="tl">
                    <a:srgbClr val="C0C0C0"/>
                  </a:outerShdw>
                </a:effectLst>
              </a:rPr>
              <a:t> and </a:t>
            </a:r>
            <a:r>
              <a:rPr lang="en-US" sz="3600" b="1" dirty="0" smtClean="0">
                <a:solidFill>
                  <a:srgbClr val="FF3300"/>
                </a:solidFill>
                <a:effectLst>
                  <a:outerShdw blurRad="38100" dist="38100" dir="2700000" algn="tl">
                    <a:srgbClr val="C0C0C0"/>
                  </a:outerShdw>
                </a:effectLst>
              </a:rPr>
              <a:t>Testing Hypotheses</a:t>
            </a:r>
            <a:r>
              <a:rPr lang="en-US" sz="3600" b="1" dirty="0" smtClean="0">
                <a:effectLst>
                  <a:outerShdw blurRad="38100" dist="38100" dir="2700000" algn="tl">
                    <a:srgbClr val="C0C0C0"/>
                  </a:outerShdw>
                </a:effectLst>
              </a:rPr>
              <a:t> increases student achievement by 23%</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33797"/>
                                        </p:tgtEl>
                                        <p:attrNameLst>
                                          <p:attrName>style.visibility</p:attrName>
                                        </p:attrNameLst>
                                      </p:cBhvr>
                                      <p:to>
                                        <p:strVal val="visible"/>
                                      </p:to>
                                    </p:set>
                                    <p:anim calcmode="lin" valueType="num">
                                      <p:cBhvr>
                                        <p:cTn id="7" dur="2000" fill="hold"/>
                                        <p:tgtEl>
                                          <p:spTgt spid="33797"/>
                                        </p:tgtEl>
                                        <p:attrNameLst>
                                          <p:attrName>ppt_w</p:attrName>
                                        </p:attrNameLst>
                                      </p:cBhvr>
                                      <p:tavLst>
                                        <p:tav tm="0">
                                          <p:val>
                                            <p:fltVal val="0"/>
                                          </p:val>
                                        </p:tav>
                                        <p:tav tm="100000">
                                          <p:val>
                                            <p:strVal val="#ppt_w"/>
                                          </p:val>
                                        </p:tav>
                                      </p:tavLst>
                                    </p:anim>
                                    <p:anim calcmode="lin" valueType="num">
                                      <p:cBhvr>
                                        <p:cTn id="8" dur="2000" fill="hold"/>
                                        <p:tgtEl>
                                          <p:spTgt spid="33797"/>
                                        </p:tgtEl>
                                        <p:attrNameLst>
                                          <p:attrName>ppt_h</p:attrName>
                                        </p:attrNameLst>
                                      </p:cBhvr>
                                      <p:tavLst>
                                        <p:tav tm="0">
                                          <p:val>
                                            <p:strVal val="#ppt_h"/>
                                          </p:val>
                                        </p:tav>
                                        <p:tav tm="100000">
                                          <p:val>
                                            <p:strVal val="#ppt_h"/>
                                          </p:val>
                                        </p:tav>
                                      </p:tavLst>
                                    </p:anim>
                                  </p:childTnLst>
                                </p:cTn>
                              </p:par>
                            </p:childTnLst>
                          </p:cTn>
                        </p:par>
                        <p:par>
                          <p:cTn id="9" fill="hold">
                            <p:stCondLst>
                              <p:cond delay="2000"/>
                            </p:stCondLst>
                            <p:childTnLst>
                              <p:par>
                                <p:cTn id="10" presetID="9" presetClass="entr" presetSubtype="0" fill="hold" grpId="0" nodeType="afterEffect">
                                  <p:stCondLst>
                                    <p:cond delay="0"/>
                                  </p:stCondLst>
                                  <p:childTnLst>
                                    <p:set>
                                      <p:cBhvr>
                                        <p:cTn id="11" dur="1" fill="hold">
                                          <p:stCondLst>
                                            <p:cond delay="0"/>
                                          </p:stCondLst>
                                        </p:cTn>
                                        <p:tgtEl>
                                          <p:spTgt spid="33796">
                                            <p:txEl>
                                              <p:pRg st="1" end="1"/>
                                            </p:txEl>
                                          </p:spTgt>
                                        </p:tgtEl>
                                        <p:attrNameLst>
                                          <p:attrName>style.visibility</p:attrName>
                                        </p:attrNameLst>
                                      </p:cBhvr>
                                      <p:to>
                                        <p:strVal val="visible"/>
                                      </p:to>
                                    </p:set>
                                    <p:animEffect transition="in" filter="dissolve">
                                      <p:cBhvr>
                                        <p:cTn id="12" dur="500"/>
                                        <p:tgtEl>
                                          <p:spTgt spid="33796">
                                            <p:txEl>
                                              <p:pRg st="1" end="1"/>
                                            </p:txEl>
                                          </p:spTgt>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33796">
                                            <p:txEl>
                                              <p:pRg st="2" end="2"/>
                                            </p:txEl>
                                          </p:spTgt>
                                        </p:tgtEl>
                                        <p:attrNameLst>
                                          <p:attrName>style.visibility</p:attrName>
                                        </p:attrNameLst>
                                      </p:cBhvr>
                                      <p:to>
                                        <p:strVal val="visible"/>
                                      </p:to>
                                    </p:set>
                                    <p:animEffect transition="in" filter="dissolve">
                                      <p:cBhvr>
                                        <p:cTn id="15" dur="500"/>
                                        <p:tgtEl>
                                          <p:spTgt spid="3379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6" grpId="0" build="p" bldLvl="5" autoUpdateAnimBg="0"/>
      <p:bldP spid="33797"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6" name="Rectangle 4"/>
          <p:cNvSpPr>
            <a:spLocks noGrp="1" noChangeArrowheads="1"/>
          </p:cNvSpPr>
          <p:nvPr>
            <p:ph type="body" idx="1"/>
            <p:custDataLst>
              <p:tags r:id="rId1"/>
            </p:custDataLst>
          </p:nvPr>
        </p:nvSpPr>
        <p:spPr>
          <a:xfrm>
            <a:off x="381000" y="2133600"/>
            <a:ext cx="8458200" cy="4330700"/>
          </a:xfrm>
        </p:spPr>
        <p:txBody>
          <a:bodyPr anchor="ctr"/>
          <a:lstStyle/>
          <a:p>
            <a:pPr marL="25400" indent="0" eaLnBrk="1" hangingPunct="1">
              <a:tabLst>
                <a:tab pos="876300" algn="l"/>
              </a:tabLst>
            </a:pPr>
            <a:r>
              <a:rPr lang="en-US" smtClean="0"/>
              <a:t>Research shows that organizing students into cooperative groups yields a positive effect on overall learning.</a:t>
            </a:r>
          </a:p>
          <a:p>
            <a:pPr marL="25400" indent="0" eaLnBrk="1" hangingPunct="1">
              <a:tabLst>
                <a:tab pos="876300" algn="l"/>
              </a:tabLst>
            </a:pPr>
            <a:r>
              <a:rPr lang="en-US" smtClean="0"/>
              <a:t>Round Robin</a:t>
            </a:r>
          </a:p>
          <a:p>
            <a:pPr marL="25400" indent="0" eaLnBrk="1" hangingPunct="1">
              <a:tabLst>
                <a:tab pos="876300" algn="l"/>
              </a:tabLst>
            </a:pPr>
            <a:r>
              <a:rPr lang="en-US" smtClean="0"/>
              <a:t>Stand Up, Hand Up, Pair Up</a:t>
            </a:r>
          </a:p>
          <a:p>
            <a:pPr marL="25400" indent="0" eaLnBrk="1" hangingPunct="1">
              <a:tabLst>
                <a:tab pos="876300" algn="l"/>
              </a:tabLst>
            </a:pPr>
            <a:r>
              <a:rPr lang="en-US" smtClean="0"/>
              <a:t>Kagan!</a:t>
            </a:r>
          </a:p>
          <a:p>
            <a:pPr marL="25400" indent="0" eaLnBrk="1" hangingPunct="1">
              <a:tabLst>
                <a:tab pos="876300" algn="l"/>
              </a:tabLst>
            </a:pPr>
            <a:r>
              <a:rPr lang="en-US" smtClean="0"/>
              <a:t>PIES – </a:t>
            </a:r>
            <a:r>
              <a:rPr lang="en-US" sz="1800" smtClean="0"/>
              <a:t>positive interdependence, individual accountability, equal participation, simultaneous interaction</a:t>
            </a:r>
            <a:endParaRPr lang="en-US" smtClean="0"/>
          </a:p>
          <a:p>
            <a:pPr marL="25400" indent="0" eaLnBrk="1" hangingPunct="1">
              <a:tabLst>
                <a:tab pos="876300" algn="l"/>
              </a:tabLst>
            </a:pPr>
            <a:endParaRPr lang="en-US" smtClean="0"/>
          </a:p>
        </p:txBody>
      </p:sp>
      <p:sp>
        <p:nvSpPr>
          <p:cNvPr id="59397" name="Rectangle 5"/>
          <p:cNvSpPr>
            <a:spLocks noGrp="1" noChangeArrowheads="1"/>
          </p:cNvSpPr>
          <p:nvPr>
            <p:ph type="title"/>
            <p:custDataLst>
              <p:tags r:id="rId2"/>
            </p:custDataLst>
          </p:nvPr>
        </p:nvSpPr>
        <p:spPr>
          <a:xfrm>
            <a:off x="457200" y="-228600"/>
            <a:ext cx="8686800" cy="2743200"/>
          </a:xfrm>
        </p:spPr>
        <p:txBody>
          <a:bodyPr/>
          <a:lstStyle/>
          <a:p>
            <a:pPr marL="25400" algn="ctr" eaLnBrk="1" hangingPunct="1">
              <a:tabLst>
                <a:tab pos="1270000" algn="l"/>
              </a:tabLst>
              <a:defRPr/>
            </a:pPr>
            <a:r>
              <a:rPr lang="en-US" b="1" dirty="0" smtClean="0">
                <a:solidFill>
                  <a:schemeClr val="hlink"/>
                </a:solidFill>
                <a:effectLst>
                  <a:outerShdw blurRad="38100" dist="38100" dir="2700000" algn="tl">
                    <a:srgbClr val="C0C0C0"/>
                  </a:outerShdw>
                </a:effectLst>
              </a:rPr>
              <a:t>Best Practice #5 </a:t>
            </a:r>
            <a:br>
              <a:rPr lang="en-US" b="1" dirty="0" smtClean="0">
                <a:solidFill>
                  <a:schemeClr val="hlink"/>
                </a:solidFill>
                <a:effectLst>
                  <a:outerShdw blurRad="38100" dist="38100" dir="2700000" algn="tl">
                    <a:srgbClr val="C0C0C0"/>
                  </a:outerShdw>
                </a:effectLst>
              </a:rPr>
            </a:br>
            <a:r>
              <a:rPr lang="en-US" b="1" dirty="0" smtClean="0">
                <a:solidFill>
                  <a:srgbClr val="FF3300"/>
                </a:solidFill>
                <a:effectLst>
                  <a:outerShdw blurRad="38100" dist="38100" dir="2700000" algn="tl">
                    <a:srgbClr val="C0C0C0"/>
                  </a:outerShdw>
                </a:effectLst>
              </a:rPr>
              <a:t>Cooperative Learning</a:t>
            </a:r>
            <a:r>
              <a:rPr lang="en-US" dirty="0" smtClean="0"/>
              <a:t> </a:t>
            </a:r>
            <a:r>
              <a:rPr lang="en-US" b="1" dirty="0" smtClean="0"/>
              <a:t>Increases Student Achievement by</a:t>
            </a:r>
            <a:r>
              <a:rPr lang="en-US" dirty="0" smtClean="0"/>
              <a:t> </a:t>
            </a:r>
            <a:r>
              <a:rPr lang="en-US" b="1" dirty="0" smtClean="0"/>
              <a:t>27%</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59397"/>
                                        </p:tgtEl>
                                        <p:attrNameLst>
                                          <p:attrName>style.visibility</p:attrName>
                                        </p:attrNameLst>
                                      </p:cBhvr>
                                      <p:to>
                                        <p:strVal val="visible"/>
                                      </p:to>
                                    </p:set>
                                    <p:anim calcmode="lin" valueType="num">
                                      <p:cBhvr>
                                        <p:cTn id="7" dur="2000" fill="hold"/>
                                        <p:tgtEl>
                                          <p:spTgt spid="59397"/>
                                        </p:tgtEl>
                                        <p:attrNameLst>
                                          <p:attrName>ppt_w</p:attrName>
                                        </p:attrNameLst>
                                      </p:cBhvr>
                                      <p:tavLst>
                                        <p:tav tm="0">
                                          <p:val>
                                            <p:fltVal val="0"/>
                                          </p:val>
                                        </p:tav>
                                        <p:tav tm="100000">
                                          <p:val>
                                            <p:strVal val="#ppt_w"/>
                                          </p:val>
                                        </p:tav>
                                      </p:tavLst>
                                    </p:anim>
                                    <p:anim calcmode="lin" valueType="num">
                                      <p:cBhvr>
                                        <p:cTn id="8" dur="2000" fill="hold"/>
                                        <p:tgtEl>
                                          <p:spTgt spid="59397"/>
                                        </p:tgtEl>
                                        <p:attrNameLst>
                                          <p:attrName>ppt_h</p:attrName>
                                        </p:attrNameLst>
                                      </p:cBhvr>
                                      <p:tavLst>
                                        <p:tav tm="0">
                                          <p:val>
                                            <p:strVal val="#ppt_h"/>
                                          </p:val>
                                        </p:tav>
                                        <p:tav tm="100000">
                                          <p:val>
                                            <p:strVal val="#ppt_h"/>
                                          </p:val>
                                        </p:tav>
                                      </p:tavLst>
                                    </p:anim>
                                  </p:childTnLst>
                                </p:cTn>
                              </p:par>
                            </p:childTnLst>
                          </p:cTn>
                        </p:par>
                        <p:par>
                          <p:cTn id="9" fill="hold">
                            <p:stCondLst>
                              <p:cond delay="2000"/>
                            </p:stCondLst>
                            <p:childTnLst>
                              <p:par>
                                <p:cTn id="10" presetID="9" presetClass="entr" presetSubtype="0" fill="hold" grpId="0" nodeType="afterEffect">
                                  <p:stCondLst>
                                    <p:cond delay="0"/>
                                  </p:stCondLst>
                                  <p:childTnLst>
                                    <p:set>
                                      <p:cBhvr>
                                        <p:cTn id="11" dur="1" fill="hold">
                                          <p:stCondLst>
                                            <p:cond delay="0"/>
                                          </p:stCondLst>
                                        </p:cTn>
                                        <p:tgtEl>
                                          <p:spTgt spid="59396">
                                            <p:txEl>
                                              <p:pRg st="0" end="0"/>
                                            </p:txEl>
                                          </p:spTgt>
                                        </p:tgtEl>
                                        <p:attrNameLst>
                                          <p:attrName>style.visibility</p:attrName>
                                        </p:attrNameLst>
                                      </p:cBhvr>
                                      <p:to>
                                        <p:strVal val="visible"/>
                                      </p:to>
                                    </p:set>
                                    <p:animEffect transition="in" filter="dissolve">
                                      <p:cBhvr>
                                        <p:cTn id="12" dur="500"/>
                                        <p:tgtEl>
                                          <p:spTgt spid="5939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59396">
                                            <p:txEl>
                                              <p:pRg st="1" end="1"/>
                                            </p:txEl>
                                          </p:spTgt>
                                        </p:tgtEl>
                                        <p:attrNameLst>
                                          <p:attrName>style.visibility</p:attrName>
                                        </p:attrNameLst>
                                      </p:cBhvr>
                                      <p:to>
                                        <p:strVal val="visible"/>
                                      </p:to>
                                    </p:set>
                                    <p:animEffect transition="in" filter="dissolve">
                                      <p:cBhvr>
                                        <p:cTn id="17" dur="500"/>
                                        <p:tgtEl>
                                          <p:spTgt spid="5939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59396">
                                            <p:txEl>
                                              <p:pRg st="2" end="2"/>
                                            </p:txEl>
                                          </p:spTgt>
                                        </p:tgtEl>
                                        <p:attrNameLst>
                                          <p:attrName>style.visibility</p:attrName>
                                        </p:attrNameLst>
                                      </p:cBhvr>
                                      <p:to>
                                        <p:strVal val="visible"/>
                                      </p:to>
                                    </p:set>
                                    <p:animEffect transition="in" filter="dissolve">
                                      <p:cBhvr>
                                        <p:cTn id="22" dur="500"/>
                                        <p:tgtEl>
                                          <p:spTgt spid="59396">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59396">
                                            <p:txEl>
                                              <p:pRg st="3" end="3"/>
                                            </p:txEl>
                                          </p:spTgt>
                                        </p:tgtEl>
                                        <p:attrNameLst>
                                          <p:attrName>style.visibility</p:attrName>
                                        </p:attrNameLst>
                                      </p:cBhvr>
                                      <p:to>
                                        <p:strVal val="visible"/>
                                      </p:to>
                                    </p:set>
                                    <p:animEffect transition="in" filter="dissolve">
                                      <p:cBhvr>
                                        <p:cTn id="27" dur="500"/>
                                        <p:tgtEl>
                                          <p:spTgt spid="59396">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59396">
                                            <p:txEl>
                                              <p:pRg st="4" end="4"/>
                                            </p:txEl>
                                          </p:spTgt>
                                        </p:tgtEl>
                                        <p:attrNameLst>
                                          <p:attrName>style.visibility</p:attrName>
                                        </p:attrNameLst>
                                      </p:cBhvr>
                                      <p:to>
                                        <p:strVal val="visible"/>
                                      </p:to>
                                    </p:set>
                                    <p:animEffect transition="in" filter="dissolve">
                                      <p:cBhvr>
                                        <p:cTn id="32" dur="500"/>
                                        <p:tgtEl>
                                          <p:spTgt spid="5939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6" grpId="0" build="p"/>
      <p:bldP spid="59397"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custDataLst>
              <p:tags r:id="rId1"/>
            </p:custDataLst>
          </p:nvPr>
        </p:nvSpPr>
        <p:spPr>
          <a:xfrm>
            <a:off x="457200" y="2819400"/>
            <a:ext cx="8229600" cy="1143000"/>
          </a:xfrm>
        </p:spPr>
        <p:txBody>
          <a:bodyPr/>
          <a:lstStyle/>
          <a:p>
            <a:pPr algn="ctr" eaLnBrk="1" hangingPunct="1">
              <a:defRPr/>
            </a:pPr>
            <a:r>
              <a:rPr lang="en-US" sz="4800" b="1" dirty="0" smtClean="0">
                <a:solidFill>
                  <a:srgbClr val="FF3300"/>
                </a:solidFill>
                <a:effectLst>
                  <a:outerShdw blurRad="38100" dist="38100" dir="2700000" algn="tl">
                    <a:srgbClr val="C0C0C0"/>
                  </a:outerShdw>
                </a:effectLst>
              </a:rPr>
              <a:t>Talk a mile a minute . . . </a:t>
            </a:r>
          </a:p>
        </p:txBody>
      </p:sp>
      <p:sp>
        <p:nvSpPr>
          <p:cNvPr id="26628" name="Text Box 4"/>
          <p:cNvSpPr txBox="1">
            <a:spLocks noChangeArrowheads="1"/>
          </p:cNvSpPr>
          <p:nvPr>
            <p:custDataLst>
              <p:tags r:id="rId2"/>
            </p:custDataLst>
          </p:nvPr>
        </p:nvSpPr>
        <p:spPr bwMode="auto">
          <a:xfrm>
            <a:off x="914400" y="533400"/>
            <a:ext cx="7315200" cy="1190625"/>
          </a:xfrm>
          <a:prstGeom prst="rect">
            <a:avLst/>
          </a:prstGeom>
          <a:noFill/>
          <a:ln w="9525">
            <a:noFill/>
            <a:miter lim="800000"/>
            <a:headEnd/>
            <a:tailEnd/>
          </a:ln>
          <a:effectLst/>
        </p:spPr>
        <p:txBody>
          <a:bodyPr>
            <a:spAutoFit/>
          </a:bodyPr>
          <a:lstStyle/>
          <a:p>
            <a:pPr algn="ctr">
              <a:spcBef>
                <a:spcPct val="50000"/>
              </a:spcBef>
              <a:defRPr/>
            </a:pPr>
            <a:r>
              <a:rPr lang="en-US" sz="3600" b="1" dirty="0">
                <a:effectLst>
                  <a:outerShdw blurRad="38100" dist="38100" dir="2700000" algn="tl">
                    <a:srgbClr val="C0C0C0"/>
                  </a:outerShdw>
                </a:effectLst>
                <a:latin typeface="Arial" charset="0"/>
                <a:cs typeface="Arial" charset="0"/>
              </a:rPr>
              <a:t>Assessing Initial Background Knowledge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6626"/>
                                        </p:tgtEl>
                                        <p:attrNameLst>
                                          <p:attrName>style.visibility</p:attrName>
                                        </p:attrNameLst>
                                      </p:cBhvr>
                                      <p:to>
                                        <p:strVal val="visible"/>
                                      </p:to>
                                    </p:set>
                                    <p:anim calcmode="lin" valueType="num">
                                      <p:cBhvr>
                                        <p:cTn id="7" dur="500" fill="hold"/>
                                        <p:tgtEl>
                                          <p:spTgt spid="26626"/>
                                        </p:tgtEl>
                                        <p:attrNameLst>
                                          <p:attrName>ppt_w</p:attrName>
                                        </p:attrNameLst>
                                      </p:cBhvr>
                                      <p:tavLst>
                                        <p:tav tm="0">
                                          <p:val>
                                            <p:fltVal val="0"/>
                                          </p:val>
                                        </p:tav>
                                        <p:tav tm="100000">
                                          <p:val>
                                            <p:strVal val="#ppt_w"/>
                                          </p:val>
                                        </p:tav>
                                      </p:tavLst>
                                    </p:anim>
                                    <p:anim calcmode="lin" valueType="num">
                                      <p:cBhvr>
                                        <p:cTn id="8" dur="500" fill="hold"/>
                                        <p:tgtEl>
                                          <p:spTgt spid="2662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6"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pPr algn="ctr" eaLnBrk="1" hangingPunct="1">
              <a:defRPr/>
            </a:pPr>
            <a:r>
              <a:rPr lang="en-US" b="1" dirty="0" smtClean="0">
                <a:solidFill>
                  <a:schemeClr val="accent1">
                    <a:lumMod val="50000"/>
                  </a:schemeClr>
                </a:solidFill>
                <a:effectLst>
                  <a:outerShdw blurRad="38100" dist="38100" dir="2700000" algn="tl">
                    <a:srgbClr val="000000">
                      <a:alpha val="43137"/>
                    </a:srgbClr>
                  </a:outerShdw>
                </a:effectLst>
              </a:rPr>
              <a:t>Things associated with </a:t>
            </a:r>
            <a:br>
              <a:rPr lang="en-US" b="1" dirty="0" smtClean="0">
                <a:solidFill>
                  <a:schemeClr val="accent1">
                    <a:lumMod val="50000"/>
                  </a:schemeClr>
                </a:solidFill>
                <a:effectLst>
                  <a:outerShdw blurRad="38100" dist="38100" dir="2700000" algn="tl">
                    <a:srgbClr val="000000">
                      <a:alpha val="43137"/>
                    </a:srgbClr>
                  </a:outerShdw>
                </a:effectLst>
              </a:rPr>
            </a:br>
            <a:r>
              <a:rPr lang="en-US" b="1" dirty="0" smtClean="0">
                <a:solidFill>
                  <a:schemeClr val="accent1">
                    <a:lumMod val="50000"/>
                  </a:schemeClr>
                </a:solidFill>
                <a:effectLst>
                  <a:outerShdw blurRad="38100" dist="38100" dir="2700000" algn="tl">
                    <a:srgbClr val="000000">
                      <a:alpha val="43137"/>
                    </a:srgbClr>
                  </a:outerShdw>
                </a:effectLst>
              </a:rPr>
              <a:t>Vincent van Gogh</a:t>
            </a:r>
            <a:endParaRPr lang="en-US" b="1" dirty="0">
              <a:solidFill>
                <a:schemeClr val="accent1">
                  <a:lumMod val="50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custDataLst>
              <p:tags r:id="rId2"/>
            </p:custDataLst>
          </p:nvPr>
        </p:nvSpPr>
        <p:spPr>
          <a:xfrm>
            <a:off x="457200" y="1600200"/>
            <a:ext cx="4114800" cy="4530725"/>
          </a:xfrm>
        </p:spPr>
        <p:txBody>
          <a:bodyPr/>
          <a:lstStyle/>
          <a:p>
            <a:pPr eaLnBrk="1" hangingPunct="1"/>
            <a:r>
              <a:rPr lang="en-US" smtClean="0"/>
              <a:t>Artist</a:t>
            </a:r>
          </a:p>
          <a:p>
            <a:pPr eaLnBrk="1" hangingPunct="1"/>
            <a:r>
              <a:rPr lang="en-US" smtClean="0"/>
              <a:t>“Starry Night”</a:t>
            </a:r>
          </a:p>
          <a:p>
            <a:pPr eaLnBrk="1" hangingPunct="1"/>
            <a:r>
              <a:rPr lang="en-US" smtClean="0"/>
              <a:t>Absinthe</a:t>
            </a:r>
          </a:p>
          <a:p>
            <a:pPr eaLnBrk="1" hangingPunct="1"/>
            <a:r>
              <a:rPr lang="en-US" smtClean="0"/>
              <a:t>Missing Ear</a:t>
            </a:r>
          </a:p>
          <a:p>
            <a:pPr eaLnBrk="1" hangingPunct="1"/>
            <a:r>
              <a:rPr lang="en-US" smtClean="0"/>
              <a:t>Bipolar</a:t>
            </a:r>
          </a:p>
          <a:p>
            <a:pPr eaLnBrk="1" hangingPunct="1"/>
            <a:r>
              <a:rPr lang="en-US" smtClean="0"/>
              <a:t>Flowers</a:t>
            </a:r>
          </a:p>
          <a:p>
            <a:pPr eaLnBrk="1" hangingPunct="1"/>
            <a:r>
              <a:rPr lang="en-US" smtClean="0"/>
              <a:t>Shades of Yellow</a:t>
            </a:r>
          </a:p>
        </p:txBody>
      </p:sp>
      <p:pic>
        <p:nvPicPr>
          <p:cNvPr id="46084" name="Picture 6" descr="Vincent van Gogh's Self-Portrait Painting"/>
          <p:cNvPicPr>
            <a:picLocks noChangeAspect="1" noChangeArrowheads="1"/>
          </p:cNvPicPr>
          <p:nvPr>
            <p:custDataLst>
              <p:tags r:id="rId3"/>
            </p:custDataLst>
          </p:nvPr>
        </p:nvPicPr>
        <p:blipFill>
          <a:blip r:embed="rId5"/>
          <a:srcRect/>
          <a:stretch>
            <a:fillRect/>
          </a:stretch>
        </p:blipFill>
        <p:spPr bwMode="auto">
          <a:xfrm>
            <a:off x="4648200" y="1600200"/>
            <a:ext cx="3973513" cy="470693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20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20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20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2000"/>
                                        <p:tgtEl>
                                          <p:spTgt spid="3">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2000"/>
                                        <p:tgtEl>
                                          <p:spTgt spid="3">
                                            <p:txEl>
                                              <p:pRg st="5" end="5"/>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custDataLst>
              <p:tags r:id="rId1"/>
            </p:custDataLst>
          </p:nvPr>
        </p:nvSpPr>
        <p:spPr/>
        <p:txBody>
          <a:bodyPr/>
          <a:lstStyle/>
          <a:p>
            <a:pPr algn="ctr" eaLnBrk="1" hangingPunct="1">
              <a:defRPr/>
            </a:pPr>
            <a:r>
              <a:rPr lang="en-US" b="1" smtClean="0">
                <a:solidFill>
                  <a:srgbClr val="FF3300"/>
                </a:solidFill>
                <a:effectLst>
                  <a:outerShdw blurRad="38100" dist="38100" dir="2700000" algn="tl">
                    <a:srgbClr val="C0C0C0"/>
                  </a:outerShdw>
                </a:effectLst>
              </a:rPr>
              <a:t>Assignment</a:t>
            </a:r>
          </a:p>
        </p:txBody>
      </p:sp>
      <p:sp>
        <p:nvSpPr>
          <p:cNvPr id="47107" name="Rectangle 3"/>
          <p:cNvSpPr>
            <a:spLocks noGrp="1" noChangeArrowheads="1"/>
          </p:cNvSpPr>
          <p:nvPr>
            <p:ph type="body" idx="1"/>
            <p:custDataLst>
              <p:tags r:id="rId2"/>
            </p:custDataLst>
          </p:nvPr>
        </p:nvSpPr>
        <p:spPr/>
        <p:txBody>
          <a:bodyPr/>
          <a:lstStyle/>
          <a:p>
            <a:pPr eaLnBrk="1" hangingPunct="1">
              <a:lnSpc>
                <a:spcPct val="90000"/>
              </a:lnSpc>
            </a:pPr>
            <a:r>
              <a:rPr lang="en-US" smtClean="0"/>
              <a:t>Listen to the song “Starry, Starry Night” while viewing some of Vincent van Gogh’s paintings.</a:t>
            </a:r>
          </a:p>
          <a:p>
            <a:pPr eaLnBrk="1" hangingPunct="1">
              <a:lnSpc>
                <a:spcPct val="90000"/>
              </a:lnSpc>
            </a:pPr>
            <a:r>
              <a:rPr lang="en-US" smtClean="0"/>
              <a:t>We will be generating and testing a hypothesis, as well as drawing a picture at the song’s conclusion.</a:t>
            </a:r>
          </a:p>
          <a:p>
            <a:pPr eaLnBrk="1" hangingPunct="1">
              <a:lnSpc>
                <a:spcPct val="90000"/>
              </a:lnSpc>
            </a:pPr>
            <a:r>
              <a:rPr lang="en-US" smtClean="0"/>
              <a:t>Feel free to jot down any ideas or emotions as you are listening and watching you think might help. </a:t>
            </a:r>
          </a:p>
          <a:p>
            <a:pPr eaLnBrk="1" hangingPunct="1">
              <a:lnSpc>
                <a:spcPct val="90000"/>
              </a:lnSpc>
            </a:pPr>
            <a:r>
              <a:rPr lang="en-US" smtClean="0"/>
              <a:t>(Packet p. 5)</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8130" name="Picture 5" descr="VanGogh-starry_night_edit"/>
          <p:cNvPicPr>
            <a:picLocks noChangeAspect="1" noChangeArrowheads="1"/>
          </p:cNvPicPr>
          <p:nvPr>
            <p:custDataLst>
              <p:tags r:id="rId1"/>
            </p:custDataLst>
          </p:nvPr>
        </p:nvPicPr>
        <p:blipFill>
          <a:blip r:embed="rId3"/>
          <a:srcRect/>
          <a:stretch>
            <a:fillRect/>
          </a:stretch>
        </p:blipFill>
        <p:spPr bwMode="auto">
          <a:xfrm>
            <a:off x="304800" y="-7938"/>
            <a:ext cx="8601075" cy="6865938"/>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9154" name="Picture 5" descr="Vincent van Gogh's Still Life: Vase with Fifteen Sunflowers Painting"/>
          <p:cNvPicPr>
            <a:picLocks noChangeAspect="1" noChangeArrowheads="1"/>
          </p:cNvPicPr>
          <p:nvPr>
            <p:custDataLst>
              <p:tags r:id="rId1"/>
            </p:custDataLst>
          </p:nvPr>
        </p:nvPicPr>
        <p:blipFill>
          <a:blip r:embed="rId3"/>
          <a:srcRect/>
          <a:stretch>
            <a:fillRect/>
          </a:stretch>
        </p:blipFill>
        <p:spPr bwMode="auto">
          <a:xfrm>
            <a:off x="1828800" y="0"/>
            <a:ext cx="5486400" cy="6858000"/>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50178" name="Picture 5" descr="Vincent van Gogh's Mountainous Landscape Behind Saint-Paul Hospital Painting"/>
          <p:cNvPicPr>
            <a:picLocks noChangeAspect="1" noChangeArrowheads="1"/>
          </p:cNvPicPr>
          <p:nvPr>
            <p:custDataLst>
              <p:tags r:id="rId1"/>
            </p:custDataLst>
          </p:nvPr>
        </p:nvPicPr>
        <p:blipFill>
          <a:blip r:embed="rId3"/>
          <a:srcRect/>
          <a:stretch>
            <a:fillRect/>
          </a:stretch>
        </p:blipFill>
        <p:spPr bwMode="auto">
          <a:xfrm>
            <a:off x="304800" y="0"/>
            <a:ext cx="8534400" cy="6858000"/>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51202" name="Picture 5" descr="Vincent van Gogh's Self-Portrait Painting"/>
          <p:cNvPicPr>
            <a:picLocks noChangeAspect="1" noChangeArrowheads="1"/>
          </p:cNvPicPr>
          <p:nvPr>
            <p:custDataLst>
              <p:tags r:id="rId1"/>
            </p:custDataLst>
          </p:nvPr>
        </p:nvPicPr>
        <p:blipFill>
          <a:blip r:embed="rId3"/>
          <a:srcRect/>
          <a:stretch>
            <a:fillRect/>
          </a:stretch>
        </p:blipFill>
        <p:spPr bwMode="auto">
          <a:xfrm>
            <a:off x="1828800" y="304800"/>
            <a:ext cx="5534025" cy="6553200"/>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custDataLst>
              <p:tags r:id="rId1"/>
            </p:custDataLst>
          </p:nvPr>
        </p:nvSpPr>
        <p:spPr/>
        <p:txBody>
          <a:bodyPr/>
          <a:lstStyle/>
          <a:p>
            <a:pPr eaLnBrk="1" hangingPunct="1"/>
            <a:r>
              <a:rPr lang="en-US" smtClean="0"/>
              <a:t>About YOU . . .</a:t>
            </a:r>
          </a:p>
        </p:txBody>
      </p:sp>
      <p:sp>
        <p:nvSpPr>
          <p:cNvPr id="12291" name="Content Placeholder 2"/>
          <p:cNvSpPr>
            <a:spLocks noGrp="1"/>
          </p:cNvSpPr>
          <p:nvPr>
            <p:ph idx="1"/>
            <p:custDataLst>
              <p:tags r:id="rId2"/>
            </p:custDataLst>
          </p:nvPr>
        </p:nvSpPr>
        <p:spPr/>
        <p:txBody>
          <a:bodyPr/>
          <a:lstStyle/>
          <a:p>
            <a:pPr eaLnBrk="1" hangingPunct="1"/>
            <a:r>
              <a:rPr lang="en-US" sz="2800" smtClean="0"/>
              <a:t>Turn to the people around you</a:t>
            </a:r>
          </a:p>
          <a:p>
            <a:pPr eaLnBrk="1" hangingPunct="1"/>
            <a:r>
              <a:rPr lang="en-US" sz="2800" smtClean="0"/>
              <a:t>Name</a:t>
            </a:r>
          </a:p>
          <a:p>
            <a:pPr eaLnBrk="1" hangingPunct="1"/>
            <a:r>
              <a:rPr lang="en-US" sz="2800" smtClean="0"/>
              <a:t>Where are you from?</a:t>
            </a:r>
          </a:p>
          <a:p>
            <a:pPr eaLnBrk="1" hangingPunct="1"/>
            <a:r>
              <a:rPr lang="en-US" sz="2800" smtClean="0"/>
              <a:t>Where do you live now?</a:t>
            </a:r>
          </a:p>
          <a:p>
            <a:pPr eaLnBrk="1" hangingPunct="1"/>
            <a:r>
              <a:rPr lang="en-US" sz="2800" smtClean="0"/>
              <a:t>Where do you teach? (Where DID you teach?)</a:t>
            </a:r>
          </a:p>
          <a:p>
            <a:pPr eaLnBrk="1" hangingPunct="1"/>
            <a:r>
              <a:rPr lang="en-US" sz="2800" smtClean="0"/>
              <a:t>What grades/subjects? (Back in the day…)</a:t>
            </a:r>
          </a:p>
          <a:p>
            <a:pPr eaLnBrk="1" hangingPunct="1"/>
            <a:r>
              <a:rPr lang="en-US" sz="2800" smtClean="0"/>
              <a:t>How many years have you taught?</a:t>
            </a:r>
          </a:p>
          <a:p>
            <a:pPr eaLnBrk="1" hangingPunct="1"/>
            <a:r>
              <a:rPr lang="en-US" sz="2800" smtClean="0"/>
              <a:t>Complete the Marzano strategies continuum</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52226" name="Picture 5" descr="Vincent van Gogh's Wheat Field with Crows Painting"/>
          <p:cNvPicPr>
            <a:picLocks noChangeAspect="1" noChangeArrowheads="1"/>
          </p:cNvPicPr>
          <p:nvPr>
            <p:custDataLst>
              <p:tags r:id="rId1"/>
            </p:custDataLst>
          </p:nvPr>
        </p:nvPicPr>
        <p:blipFill>
          <a:blip r:embed="rId3"/>
          <a:srcRect/>
          <a:stretch>
            <a:fillRect/>
          </a:stretch>
        </p:blipFill>
        <p:spPr bwMode="auto">
          <a:xfrm>
            <a:off x="0" y="1235075"/>
            <a:ext cx="9144000" cy="4387850"/>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53250" name="Picture 2" descr="http://communitas.princeton.edu/blogs/writingart4/The%20Potato%20Eaters.jpg"/>
          <p:cNvPicPr>
            <a:picLocks noChangeAspect="1" noChangeArrowheads="1"/>
          </p:cNvPicPr>
          <p:nvPr/>
        </p:nvPicPr>
        <p:blipFill>
          <a:blip r:embed="rId2"/>
          <a:srcRect/>
          <a:stretch>
            <a:fillRect/>
          </a:stretch>
        </p:blipFill>
        <p:spPr bwMode="auto">
          <a:xfrm>
            <a:off x="0" y="260350"/>
            <a:ext cx="9144000" cy="6369050"/>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54274" name="Picture 2" descr="http://bp3.blogger.com/_Nr5E8-1kMNM/ReLdDbCe5UI/AAAAAAAAACY/n7ear1oxxsk/s320/Van+Gogh+painting+Sunflowers.jpg"/>
          <p:cNvPicPr>
            <a:picLocks noChangeAspect="1" noChangeArrowheads="1"/>
          </p:cNvPicPr>
          <p:nvPr/>
        </p:nvPicPr>
        <p:blipFill>
          <a:blip r:embed="rId2"/>
          <a:srcRect/>
          <a:stretch>
            <a:fillRect/>
          </a:stretch>
        </p:blipFill>
        <p:spPr bwMode="auto">
          <a:xfrm>
            <a:off x="895350" y="511175"/>
            <a:ext cx="7334250" cy="5889625"/>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55298" name="Picture 4" descr="VanGogh-starry_night_edit"/>
          <p:cNvPicPr>
            <a:picLocks noChangeAspect="1" noChangeArrowheads="1"/>
          </p:cNvPicPr>
          <p:nvPr>
            <p:custDataLst>
              <p:tags r:id="rId1"/>
            </p:custDataLst>
          </p:nvPr>
        </p:nvPicPr>
        <p:blipFill>
          <a:blip r:embed="rId3"/>
          <a:srcRect/>
          <a:stretch>
            <a:fillRect/>
          </a:stretch>
        </p:blipFill>
        <p:spPr bwMode="auto">
          <a:xfrm>
            <a:off x="304800" y="68263"/>
            <a:ext cx="8601075" cy="6865937"/>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custDataLst>
              <p:tags r:id="rId1"/>
            </p:custDataLst>
          </p:nvPr>
        </p:nvSpPr>
        <p:spPr/>
        <p:txBody>
          <a:bodyPr/>
          <a:lstStyle/>
          <a:p>
            <a:pPr eaLnBrk="1" hangingPunct="1">
              <a:defRPr/>
            </a:pPr>
            <a:r>
              <a:rPr lang="en-US" b="1" smtClean="0">
                <a:effectLst>
                  <a:outerShdw blurRad="38100" dist="38100" dir="2700000" algn="tl">
                    <a:srgbClr val="C0C0C0"/>
                  </a:outerShdw>
                </a:effectLst>
              </a:rPr>
              <a:t>The Paintings</a:t>
            </a:r>
          </a:p>
        </p:txBody>
      </p:sp>
      <p:sp>
        <p:nvSpPr>
          <p:cNvPr id="56323" name="Rectangle 3"/>
          <p:cNvSpPr>
            <a:spLocks noGrp="1" noChangeArrowheads="1"/>
          </p:cNvSpPr>
          <p:nvPr>
            <p:ph type="body" idx="1"/>
            <p:custDataLst>
              <p:tags r:id="rId2"/>
            </p:custDataLst>
          </p:nvPr>
        </p:nvSpPr>
        <p:spPr/>
        <p:txBody>
          <a:bodyPr/>
          <a:lstStyle/>
          <a:p>
            <a:pPr eaLnBrk="1" hangingPunct="1"/>
            <a:r>
              <a:rPr lang="en-US" smtClean="0"/>
              <a:t>Starry Night (1889)</a:t>
            </a:r>
          </a:p>
          <a:p>
            <a:pPr eaLnBrk="1" hangingPunct="1"/>
            <a:r>
              <a:rPr lang="en-US" smtClean="0"/>
              <a:t>Vase With Fifteen Flowers (1888)</a:t>
            </a:r>
          </a:p>
          <a:p>
            <a:pPr eaLnBrk="1" hangingPunct="1"/>
            <a:r>
              <a:rPr lang="en-US" smtClean="0"/>
              <a:t>Mountainous Landscape Behind Saint-Paul Hospital (1889)</a:t>
            </a:r>
          </a:p>
          <a:p>
            <a:pPr eaLnBrk="1" hangingPunct="1"/>
            <a:r>
              <a:rPr lang="en-US" smtClean="0"/>
              <a:t>Self-Portrait (1889)</a:t>
            </a:r>
          </a:p>
          <a:p>
            <a:pPr eaLnBrk="1" hangingPunct="1"/>
            <a:r>
              <a:rPr lang="en-US" smtClean="0"/>
              <a:t>Wheat Field With Crows (1890)</a:t>
            </a:r>
          </a:p>
          <a:p>
            <a:pPr eaLnBrk="1" hangingPunct="1"/>
            <a:r>
              <a:rPr lang="en-US" smtClean="0"/>
              <a:t>The Potato Eaters (1885)</a:t>
            </a:r>
          </a:p>
          <a:p>
            <a:pPr eaLnBrk="1" hangingPunct="1"/>
            <a:r>
              <a:rPr lang="en-US" smtClean="0"/>
              <a:t>Van Gogh Painting Sunflowers** (1888)</a:t>
            </a:r>
          </a:p>
          <a:p>
            <a:pPr lvl="1" eaLnBrk="1" hangingPunct="1"/>
            <a:r>
              <a:rPr lang="en-US" smtClean="0"/>
              <a:t>** by Paul Gauguin</a:t>
            </a:r>
          </a:p>
          <a:p>
            <a:pPr eaLnBrk="1" hangingPunct="1"/>
            <a:endParaRPr lang="en-US" smtClean="0"/>
          </a:p>
          <a:p>
            <a:pPr eaLnBrk="1" hangingPunct="1"/>
            <a:endParaRPr lang="en-US" smtClean="0"/>
          </a:p>
          <a:p>
            <a:pPr eaLnBrk="1" hangingPunct="1"/>
            <a:endParaRPr lang="en-US" smtClean="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custDataLst>
              <p:tags r:id="rId1"/>
            </p:custDataLst>
          </p:nvPr>
        </p:nvSpPr>
        <p:spPr/>
        <p:txBody>
          <a:bodyPr/>
          <a:lstStyle/>
          <a:p>
            <a:pPr algn="ctr" eaLnBrk="1" hangingPunct="1">
              <a:defRPr/>
            </a:pPr>
            <a:r>
              <a:rPr lang="en-US" b="1" smtClean="0">
                <a:effectLst>
                  <a:outerShdw blurRad="38100" dist="38100" dir="2700000" algn="tl">
                    <a:srgbClr val="C0C0C0"/>
                  </a:outerShdw>
                </a:effectLst>
              </a:rPr>
              <a:t>Time To Hypothesize . . . </a:t>
            </a:r>
          </a:p>
        </p:txBody>
      </p:sp>
      <p:sp>
        <p:nvSpPr>
          <p:cNvPr id="57347" name="Rectangle 3"/>
          <p:cNvSpPr>
            <a:spLocks noGrp="1" noChangeArrowheads="1"/>
          </p:cNvSpPr>
          <p:nvPr>
            <p:ph type="body" idx="1"/>
            <p:custDataLst>
              <p:tags r:id="rId2"/>
            </p:custDataLst>
          </p:nvPr>
        </p:nvSpPr>
        <p:spPr/>
        <p:txBody>
          <a:bodyPr/>
          <a:lstStyle/>
          <a:p>
            <a:pPr eaLnBrk="1" hangingPunct="1"/>
            <a:r>
              <a:rPr lang="en-US" smtClean="0"/>
              <a:t>Based on what you just heard and saw, what kind of life do you believe Vincent van Gogh led? Why?</a:t>
            </a:r>
          </a:p>
          <a:p>
            <a:pPr eaLnBrk="1" hangingPunct="1"/>
            <a:r>
              <a:rPr lang="en-US" smtClean="0"/>
              <a:t>Draw a picture that illustrates what you believe to have been Vincent’s single overwhelming emotion throughout his life.</a:t>
            </a:r>
          </a:p>
          <a:p>
            <a:pPr eaLnBrk="1" hangingPunct="1"/>
            <a:r>
              <a:rPr lang="en-US" smtClean="0"/>
              <a:t>5 minutes</a:t>
            </a:r>
          </a:p>
          <a:p>
            <a:pPr eaLnBrk="1" hangingPunct="1"/>
            <a:endParaRPr lang="en-US" smtClean="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custDataLst>
              <p:tags r:id="rId1"/>
            </p:custDataLst>
          </p:nvPr>
        </p:nvSpPr>
        <p:spPr/>
        <p:txBody>
          <a:bodyPr/>
          <a:lstStyle/>
          <a:p>
            <a:pPr algn="ctr" eaLnBrk="1" hangingPunct="1">
              <a:defRPr/>
            </a:pPr>
            <a:r>
              <a:rPr lang="en-US" b="1" smtClean="0">
                <a:effectLst>
                  <a:outerShdw blurRad="38100" dist="38100" dir="2700000" algn="tl">
                    <a:srgbClr val="C0C0C0"/>
                  </a:outerShdw>
                </a:effectLst>
              </a:rPr>
              <a:t>Read Vincent’s Biography</a:t>
            </a:r>
          </a:p>
        </p:txBody>
      </p:sp>
      <p:sp>
        <p:nvSpPr>
          <p:cNvPr id="58371" name="Rectangle 3"/>
          <p:cNvSpPr>
            <a:spLocks noGrp="1" noChangeArrowheads="1"/>
          </p:cNvSpPr>
          <p:nvPr>
            <p:ph type="body" idx="1"/>
            <p:custDataLst>
              <p:tags r:id="rId2"/>
            </p:custDataLst>
          </p:nvPr>
        </p:nvSpPr>
        <p:spPr/>
        <p:txBody>
          <a:bodyPr/>
          <a:lstStyle/>
          <a:p>
            <a:pPr eaLnBrk="1" hangingPunct="1"/>
            <a:r>
              <a:rPr lang="en-US" sz="2800" smtClean="0"/>
              <a:t>Underline anything in the reading that supports your hypotheses (both written and drawn)</a:t>
            </a:r>
          </a:p>
          <a:p>
            <a:pPr eaLnBrk="1" hangingPunct="1"/>
            <a:r>
              <a:rPr lang="en-US" sz="2800" smtClean="0"/>
              <a:t>Circle anything in the reading that directly contradicts your hypotheses</a:t>
            </a:r>
          </a:p>
          <a:p>
            <a:pPr eaLnBrk="1" hangingPunct="1"/>
            <a:r>
              <a:rPr lang="en-US" sz="2800" smtClean="0"/>
              <a:t>In your opinion, do your hypotheses concerning Vincent van Gogh seem correct? Why?</a:t>
            </a:r>
          </a:p>
          <a:p>
            <a:pPr eaLnBrk="1" hangingPunct="1"/>
            <a:r>
              <a:rPr lang="en-US" sz="2800" smtClean="0"/>
              <a:t>Stand Up, Hand Up, Pair Up</a:t>
            </a:r>
          </a:p>
          <a:p>
            <a:pPr eaLnBrk="1" hangingPunct="1"/>
            <a:r>
              <a:rPr lang="en-US" sz="2800" smtClean="0"/>
              <a:t>Assess: You in comparison to others</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custDataLst>
              <p:tags r:id="rId1"/>
            </p:custDataLst>
          </p:nvPr>
        </p:nvSpPr>
        <p:spPr/>
        <p:txBody>
          <a:bodyPr/>
          <a:lstStyle/>
          <a:p>
            <a:pPr algn="ctr" eaLnBrk="1" hangingPunct="1">
              <a:defRPr/>
            </a:pPr>
            <a:r>
              <a:rPr lang="en-US" b="1" smtClean="0">
                <a:solidFill>
                  <a:srgbClr val="FF3300"/>
                </a:solidFill>
                <a:effectLst>
                  <a:outerShdw blurRad="38100" dist="38100" dir="2700000" algn="tl">
                    <a:srgbClr val="C0C0C0"/>
                  </a:outerShdw>
                </a:effectLst>
              </a:rPr>
              <a:t>PROCESS TIME</a:t>
            </a:r>
          </a:p>
        </p:txBody>
      </p:sp>
      <p:sp>
        <p:nvSpPr>
          <p:cNvPr id="59395" name="Rectangle 3"/>
          <p:cNvSpPr>
            <a:spLocks noGrp="1" noChangeArrowheads="1"/>
          </p:cNvSpPr>
          <p:nvPr>
            <p:ph type="body" idx="1"/>
            <p:custDataLst>
              <p:tags r:id="rId2"/>
            </p:custDataLst>
          </p:nvPr>
        </p:nvSpPr>
        <p:spPr>
          <a:xfrm>
            <a:off x="457200" y="1600200"/>
            <a:ext cx="4953000" cy="4530725"/>
          </a:xfrm>
        </p:spPr>
        <p:txBody>
          <a:bodyPr/>
          <a:lstStyle/>
          <a:p>
            <a:pPr eaLnBrk="1" hangingPunct="1">
              <a:lnSpc>
                <a:spcPct val="90000"/>
              </a:lnSpc>
            </a:pPr>
            <a:r>
              <a:rPr lang="en-US" sz="2800" b="1" smtClean="0">
                <a:solidFill>
                  <a:schemeClr val="hlink"/>
                </a:solidFill>
              </a:rPr>
              <a:t>Which four Marzano strategies were used with the previous assignment? Give examples.</a:t>
            </a:r>
          </a:p>
          <a:p>
            <a:pPr eaLnBrk="1" hangingPunct="1">
              <a:lnSpc>
                <a:spcPct val="90000"/>
              </a:lnSpc>
            </a:pPr>
            <a:r>
              <a:rPr lang="en-US" sz="2800" b="1" smtClean="0">
                <a:solidFill>
                  <a:schemeClr val="hlink"/>
                </a:solidFill>
              </a:rPr>
              <a:t>Shoulder Partner</a:t>
            </a:r>
          </a:p>
          <a:p>
            <a:pPr eaLnBrk="1" hangingPunct="1">
              <a:lnSpc>
                <a:spcPct val="90000"/>
              </a:lnSpc>
            </a:pPr>
            <a:r>
              <a:rPr lang="en-US" sz="2800" b="1" smtClean="0">
                <a:solidFill>
                  <a:schemeClr val="hlink"/>
                </a:solidFill>
              </a:rPr>
              <a:t>Process as a whole</a:t>
            </a:r>
          </a:p>
          <a:p>
            <a:pPr eaLnBrk="1" hangingPunct="1">
              <a:lnSpc>
                <a:spcPct val="90000"/>
              </a:lnSpc>
            </a:pPr>
            <a:r>
              <a:rPr lang="en-US" sz="2000" b="1" smtClean="0">
                <a:solidFill>
                  <a:srgbClr val="FF0000"/>
                </a:solidFill>
              </a:rPr>
              <a:t>Pages 11-12 in packet</a:t>
            </a:r>
          </a:p>
          <a:p>
            <a:pPr eaLnBrk="1" hangingPunct="1">
              <a:lnSpc>
                <a:spcPct val="90000"/>
              </a:lnSpc>
            </a:pPr>
            <a:r>
              <a:rPr lang="en-US" sz="2000" b="1" smtClean="0">
                <a:solidFill>
                  <a:srgbClr val="FF0000"/>
                </a:solidFill>
              </a:rPr>
              <a:t>Simple way to incorporate non-linguistic representation into classrooms</a:t>
            </a:r>
          </a:p>
        </p:txBody>
      </p:sp>
      <p:pic>
        <p:nvPicPr>
          <p:cNvPr id="59396" name="Picture 6" descr="Vincent van Gogh's Self-Portrait Painting"/>
          <p:cNvPicPr>
            <a:picLocks noChangeAspect="1" noChangeArrowheads="1"/>
          </p:cNvPicPr>
          <p:nvPr>
            <p:custDataLst>
              <p:tags r:id="rId3"/>
            </p:custDataLst>
          </p:nvPr>
        </p:nvPicPr>
        <p:blipFill>
          <a:blip r:embed="rId6"/>
          <a:srcRect/>
          <a:stretch>
            <a:fillRect/>
          </a:stretch>
        </p:blipFill>
        <p:spPr bwMode="auto">
          <a:xfrm>
            <a:off x="5791200" y="2209800"/>
            <a:ext cx="2830513" cy="3352800"/>
          </a:xfrm>
          <a:prstGeom prst="rect">
            <a:avLst/>
          </a:prstGeom>
          <a:noFill/>
          <a:ln w="9525">
            <a:noFill/>
            <a:miter lim="800000"/>
            <a:headEnd/>
            <a:tailEnd/>
          </a:ln>
        </p:spPr>
      </p:pic>
      <p:pic>
        <p:nvPicPr>
          <p:cNvPr id="59397" name="Picture 7" descr="MCj03841720000[1]"/>
          <p:cNvPicPr>
            <a:picLocks noChangeAspect="1" noChangeArrowheads="1"/>
          </p:cNvPicPr>
          <p:nvPr>
            <p:custDataLst>
              <p:tags r:id="rId4"/>
            </p:custDataLst>
          </p:nvPr>
        </p:nvPicPr>
        <p:blipFill>
          <a:blip r:embed="rId7"/>
          <a:srcRect/>
          <a:stretch>
            <a:fillRect/>
          </a:stretch>
        </p:blipFill>
        <p:spPr bwMode="auto">
          <a:xfrm>
            <a:off x="6858000" y="1295400"/>
            <a:ext cx="1538288" cy="1825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8" name="Rectangle 4"/>
          <p:cNvSpPr>
            <a:spLocks noGrp="1" noChangeArrowheads="1"/>
          </p:cNvSpPr>
          <p:nvPr>
            <p:ph type="body" idx="1"/>
            <p:custDataLst>
              <p:tags r:id="rId1"/>
            </p:custDataLst>
          </p:nvPr>
        </p:nvSpPr>
        <p:spPr>
          <a:xfrm>
            <a:off x="228600" y="1828800"/>
            <a:ext cx="8610600" cy="4483100"/>
          </a:xfrm>
        </p:spPr>
        <p:txBody>
          <a:bodyPr anchor="ctr"/>
          <a:lstStyle/>
          <a:p>
            <a:pPr marL="25400" indent="0" eaLnBrk="1" hangingPunct="1">
              <a:tabLst>
                <a:tab pos="876300" algn="l"/>
              </a:tabLst>
            </a:pPr>
            <a:endParaRPr lang="en-US" smtClean="0"/>
          </a:p>
          <a:p>
            <a:pPr marL="25400" indent="0" eaLnBrk="1" hangingPunct="1">
              <a:tabLst>
                <a:tab pos="876300" algn="l"/>
              </a:tabLst>
            </a:pPr>
            <a:r>
              <a:rPr lang="en-US" smtClean="0"/>
              <a:t>Cues, questions, and advance organizers help </a:t>
            </a:r>
            <a:r>
              <a:rPr lang="en-US" smtClean="0">
                <a:solidFill>
                  <a:srgbClr val="FF3300"/>
                </a:solidFill>
              </a:rPr>
              <a:t>students use what they already know</a:t>
            </a:r>
            <a:r>
              <a:rPr lang="en-US" smtClean="0"/>
              <a:t> about a topic to enhance further learning.</a:t>
            </a:r>
          </a:p>
          <a:p>
            <a:pPr marL="25400" indent="0" eaLnBrk="1" hangingPunct="1">
              <a:tabLst>
                <a:tab pos="876300" algn="l"/>
              </a:tabLst>
            </a:pPr>
            <a:r>
              <a:rPr lang="en-US" smtClean="0"/>
              <a:t>These tools should be analytical, focus on what is important, and are most effective before a learning experience.</a:t>
            </a:r>
          </a:p>
        </p:txBody>
      </p:sp>
      <p:sp>
        <p:nvSpPr>
          <p:cNvPr id="47109" name="Rectangle 5"/>
          <p:cNvSpPr>
            <a:spLocks noGrp="1" noChangeArrowheads="1"/>
          </p:cNvSpPr>
          <p:nvPr>
            <p:ph type="title"/>
            <p:custDataLst>
              <p:tags r:id="rId2"/>
            </p:custDataLst>
          </p:nvPr>
        </p:nvSpPr>
        <p:spPr>
          <a:xfrm>
            <a:off x="228600" y="0"/>
            <a:ext cx="8686800" cy="2578100"/>
          </a:xfrm>
        </p:spPr>
        <p:txBody>
          <a:bodyPr/>
          <a:lstStyle/>
          <a:p>
            <a:pPr marL="25400" algn="ctr" eaLnBrk="1" hangingPunct="1">
              <a:tabLst>
                <a:tab pos="1270000" algn="l"/>
              </a:tabLst>
              <a:defRPr/>
            </a:pPr>
            <a:r>
              <a:rPr lang="en-US" dirty="0" smtClean="0">
                <a:solidFill>
                  <a:schemeClr val="hlink"/>
                </a:solidFill>
                <a:effectLst>
                  <a:outerShdw blurRad="38100" dist="38100" dir="2700000" algn="tl">
                    <a:srgbClr val="C0C0C0"/>
                  </a:outerShdw>
                </a:effectLst>
              </a:rPr>
              <a:t>Best Practice #9</a:t>
            </a:r>
            <a:r>
              <a:rPr lang="en-US" dirty="0" smtClean="0">
                <a:solidFill>
                  <a:schemeClr val="accent1"/>
                </a:solidFill>
                <a:effectLst>
                  <a:outerShdw blurRad="38100" dist="38100" dir="2700000" algn="tl">
                    <a:srgbClr val="C0C0C0"/>
                  </a:outerShdw>
                </a:effectLst>
              </a:rPr>
              <a:t/>
            </a:r>
            <a:br>
              <a:rPr lang="en-US" dirty="0" smtClean="0">
                <a:solidFill>
                  <a:schemeClr val="accent1"/>
                </a:solidFill>
                <a:effectLst>
                  <a:outerShdw blurRad="38100" dist="38100" dir="2700000" algn="tl">
                    <a:srgbClr val="C0C0C0"/>
                  </a:outerShdw>
                </a:effectLst>
              </a:rPr>
            </a:br>
            <a:r>
              <a:rPr lang="en-US" dirty="0" smtClean="0"/>
              <a:t> </a:t>
            </a:r>
            <a:r>
              <a:rPr lang="en-US" b="1" dirty="0" smtClean="0">
                <a:solidFill>
                  <a:srgbClr val="FF3300"/>
                </a:solidFill>
                <a:effectLst>
                  <a:outerShdw blurRad="38100" dist="38100" dir="2700000" algn="tl">
                    <a:srgbClr val="C0C0C0"/>
                  </a:outerShdw>
                </a:effectLst>
              </a:rPr>
              <a:t>Cues</a:t>
            </a:r>
            <a:r>
              <a:rPr lang="en-US" b="1" dirty="0" smtClean="0">
                <a:effectLst>
                  <a:outerShdw blurRad="38100" dist="38100" dir="2700000" algn="tl">
                    <a:srgbClr val="C0C0C0"/>
                  </a:outerShdw>
                </a:effectLst>
              </a:rPr>
              <a:t>, </a:t>
            </a:r>
            <a:r>
              <a:rPr lang="en-US" b="1" dirty="0" smtClean="0">
                <a:solidFill>
                  <a:srgbClr val="FF3300"/>
                </a:solidFill>
                <a:effectLst>
                  <a:outerShdw blurRad="38100" dist="38100" dir="2700000" algn="tl">
                    <a:srgbClr val="C0C0C0"/>
                  </a:outerShdw>
                </a:effectLst>
              </a:rPr>
              <a:t>Questions</a:t>
            </a:r>
            <a:r>
              <a:rPr lang="en-US" b="1" dirty="0" smtClean="0">
                <a:effectLst>
                  <a:outerShdw blurRad="38100" dist="38100" dir="2700000" algn="tl">
                    <a:srgbClr val="C0C0C0"/>
                  </a:outerShdw>
                </a:effectLst>
              </a:rPr>
              <a:t>, and </a:t>
            </a:r>
            <a:r>
              <a:rPr lang="en-US" b="1" dirty="0" smtClean="0">
                <a:solidFill>
                  <a:srgbClr val="FF3300"/>
                </a:solidFill>
                <a:effectLst>
                  <a:outerShdw blurRad="38100" dist="38100" dir="2700000" algn="tl">
                    <a:srgbClr val="C0C0C0"/>
                  </a:outerShdw>
                </a:effectLst>
              </a:rPr>
              <a:t>Advance Organizers</a:t>
            </a:r>
            <a:r>
              <a:rPr lang="en-US" b="1" dirty="0" smtClean="0">
                <a:effectLst>
                  <a:outerShdw blurRad="38100" dist="38100" dir="2700000" algn="tl">
                    <a:srgbClr val="C0C0C0"/>
                  </a:outerShdw>
                </a:effectLst>
              </a:rPr>
              <a:t> increases student achievement by 22%</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47109"/>
                                        </p:tgtEl>
                                        <p:attrNameLst>
                                          <p:attrName>style.visibility</p:attrName>
                                        </p:attrNameLst>
                                      </p:cBhvr>
                                      <p:to>
                                        <p:strVal val="visible"/>
                                      </p:to>
                                    </p:set>
                                    <p:anim calcmode="lin" valueType="num">
                                      <p:cBhvr>
                                        <p:cTn id="7" dur="2000" fill="hold"/>
                                        <p:tgtEl>
                                          <p:spTgt spid="47109"/>
                                        </p:tgtEl>
                                        <p:attrNameLst>
                                          <p:attrName>ppt_w</p:attrName>
                                        </p:attrNameLst>
                                      </p:cBhvr>
                                      <p:tavLst>
                                        <p:tav tm="0">
                                          <p:val>
                                            <p:fltVal val="0"/>
                                          </p:val>
                                        </p:tav>
                                        <p:tav tm="100000">
                                          <p:val>
                                            <p:strVal val="#ppt_w"/>
                                          </p:val>
                                        </p:tav>
                                      </p:tavLst>
                                    </p:anim>
                                    <p:anim calcmode="lin" valueType="num">
                                      <p:cBhvr>
                                        <p:cTn id="8" dur="2000" fill="hold"/>
                                        <p:tgtEl>
                                          <p:spTgt spid="47109"/>
                                        </p:tgtEl>
                                        <p:attrNameLst>
                                          <p:attrName>ppt_h</p:attrName>
                                        </p:attrNameLst>
                                      </p:cBhvr>
                                      <p:tavLst>
                                        <p:tav tm="0">
                                          <p:val>
                                            <p:strVal val="#ppt_h"/>
                                          </p:val>
                                        </p:tav>
                                        <p:tav tm="100000">
                                          <p:val>
                                            <p:strVal val="#ppt_h"/>
                                          </p:val>
                                        </p:tav>
                                      </p:tavLst>
                                    </p:anim>
                                  </p:childTnLst>
                                </p:cTn>
                              </p:par>
                            </p:childTnLst>
                          </p:cTn>
                        </p:par>
                        <p:par>
                          <p:cTn id="9" fill="hold">
                            <p:stCondLst>
                              <p:cond delay="2000"/>
                            </p:stCondLst>
                            <p:childTnLst>
                              <p:par>
                                <p:cTn id="10" presetID="9" presetClass="entr" presetSubtype="0" fill="hold" grpId="0" nodeType="afterEffect">
                                  <p:stCondLst>
                                    <p:cond delay="0"/>
                                  </p:stCondLst>
                                  <p:childTnLst>
                                    <p:set>
                                      <p:cBhvr>
                                        <p:cTn id="11" dur="1" fill="hold">
                                          <p:stCondLst>
                                            <p:cond delay="0"/>
                                          </p:stCondLst>
                                        </p:cTn>
                                        <p:tgtEl>
                                          <p:spTgt spid="47108">
                                            <p:txEl>
                                              <p:pRg st="1" end="1"/>
                                            </p:txEl>
                                          </p:spTgt>
                                        </p:tgtEl>
                                        <p:attrNameLst>
                                          <p:attrName>style.visibility</p:attrName>
                                        </p:attrNameLst>
                                      </p:cBhvr>
                                      <p:to>
                                        <p:strVal val="visible"/>
                                      </p:to>
                                    </p:set>
                                    <p:animEffect transition="in" filter="dissolve">
                                      <p:cBhvr>
                                        <p:cTn id="12" dur="500"/>
                                        <p:tgtEl>
                                          <p:spTgt spid="47108">
                                            <p:txEl>
                                              <p:pRg st="1" end="1"/>
                                            </p:txEl>
                                          </p:spTgt>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47108">
                                            <p:txEl>
                                              <p:pRg st="2" end="2"/>
                                            </p:txEl>
                                          </p:spTgt>
                                        </p:tgtEl>
                                        <p:attrNameLst>
                                          <p:attrName>style.visibility</p:attrName>
                                        </p:attrNameLst>
                                      </p:cBhvr>
                                      <p:to>
                                        <p:strVal val="visible"/>
                                      </p:to>
                                    </p:set>
                                    <p:animEffect transition="in" filter="dissolve">
                                      <p:cBhvr>
                                        <p:cTn id="15" dur="500"/>
                                        <p:tgtEl>
                                          <p:spTgt spid="4710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8" grpId="0" build="p"/>
      <p:bldP spid="47109"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2" name="Rectangle 4"/>
          <p:cNvSpPr>
            <a:spLocks noGrp="1" noChangeArrowheads="1"/>
          </p:cNvSpPr>
          <p:nvPr>
            <p:ph type="title"/>
            <p:custDataLst>
              <p:tags r:id="rId1"/>
            </p:custDataLst>
          </p:nvPr>
        </p:nvSpPr>
        <p:spPr/>
        <p:txBody>
          <a:bodyPr/>
          <a:lstStyle/>
          <a:p>
            <a:pPr algn="ctr" eaLnBrk="1" hangingPunct="1">
              <a:defRPr/>
            </a:pPr>
            <a:r>
              <a:rPr lang="en-US" b="1" smtClean="0">
                <a:solidFill>
                  <a:srgbClr val="FF3300"/>
                </a:solidFill>
                <a:effectLst>
                  <a:outerShdw blurRad="38100" dist="38100" dir="2700000" algn="tl">
                    <a:srgbClr val="C0C0C0"/>
                  </a:outerShdw>
                </a:effectLst>
              </a:rPr>
              <a:t>PROCESS TIME</a:t>
            </a:r>
          </a:p>
        </p:txBody>
      </p:sp>
      <p:sp>
        <p:nvSpPr>
          <p:cNvPr id="61443" name="Rectangle 5"/>
          <p:cNvSpPr>
            <a:spLocks noChangeArrowheads="1"/>
          </p:cNvSpPr>
          <p:nvPr>
            <p:custDataLst>
              <p:tags r:id="rId2"/>
            </p:custDataLst>
          </p:nvPr>
        </p:nvSpPr>
        <p:spPr bwMode="auto">
          <a:xfrm>
            <a:off x="457200" y="1600200"/>
            <a:ext cx="4953000" cy="4530725"/>
          </a:xfrm>
          <a:prstGeom prst="rect">
            <a:avLst/>
          </a:prstGeom>
          <a:noFill/>
          <a:ln w="9525">
            <a:noFill/>
            <a:miter lim="800000"/>
            <a:headEnd/>
            <a:tailEnd/>
          </a:ln>
        </p:spPr>
        <p:txBody>
          <a:bodyPr/>
          <a:lstStyle/>
          <a:p>
            <a:pPr marL="342900" indent="-342900">
              <a:spcBef>
                <a:spcPct val="20000"/>
              </a:spcBef>
              <a:buClr>
                <a:schemeClr val="accent1"/>
              </a:buClr>
              <a:buFont typeface="Wingdings" pitchFamily="2" charset="2"/>
              <a:buChar char="l"/>
            </a:pPr>
            <a:r>
              <a:rPr lang="en-US" sz="2800" b="1"/>
              <a:t>What have I done today that could be considered an advance organizer?</a:t>
            </a:r>
          </a:p>
          <a:p>
            <a:pPr marL="342900" indent="-342900">
              <a:spcBef>
                <a:spcPct val="20000"/>
              </a:spcBef>
              <a:buClr>
                <a:schemeClr val="accent1"/>
              </a:buClr>
              <a:buFont typeface="Wingdings" pitchFamily="2" charset="2"/>
              <a:buChar char="l"/>
            </a:pPr>
            <a:r>
              <a:rPr lang="en-US" sz="2800" b="1">
                <a:solidFill>
                  <a:schemeClr val="hlink"/>
                </a:solidFill>
              </a:rPr>
              <a:t>Discuss things you have done in class to cue students in to what they were about to learn.</a:t>
            </a:r>
          </a:p>
          <a:p>
            <a:pPr marL="342900" indent="-342900">
              <a:spcBef>
                <a:spcPct val="20000"/>
              </a:spcBef>
              <a:buClr>
                <a:schemeClr val="accent1"/>
              </a:buClr>
              <a:buFont typeface="Wingdings" pitchFamily="2" charset="2"/>
              <a:buChar char="l"/>
            </a:pPr>
            <a:r>
              <a:rPr lang="en-US" sz="2800" b="1">
                <a:solidFill>
                  <a:schemeClr val="hlink"/>
                </a:solidFill>
              </a:rPr>
              <a:t>1 minute each</a:t>
            </a:r>
          </a:p>
          <a:p>
            <a:pPr marL="342900" indent="-342900">
              <a:lnSpc>
                <a:spcPct val="90000"/>
              </a:lnSpc>
              <a:spcBef>
                <a:spcPct val="20000"/>
              </a:spcBef>
              <a:buClr>
                <a:schemeClr val="accent1"/>
              </a:buClr>
              <a:buFont typeface="Wingdings" pitchFamily="2" charset="2"/>
              <a:buChar char="l"/>
            </a:pPr>
            <a:r>
              <a:rPr lang="en-US" sz="2800" b="1">
                <a:solidFill>
                  <a:schemeClr val="hlink"/>
                </a:solidFill>
              </a:rPr>
              <a:t>Shoulder Partner</a:t>
            </a:r>
          </a:p>
          <a:p>
            <a:pPr marL="342900" indent="-342900">
              <a:lnSpc>
                <a:spcPct val="90000"/>
              </a:lnSpc>
              <a:spcBef>
                <a:spcPct val="20000"/>
              </a:spcBef>
              <a:buClr>
                <a:schemeClr val="accent1"/>
              </a:buClr>
              <a:buFont typeface="Wingdings" pitchFamily="2" charset="2"/>
              <a:buChar char="l"/>
            </a:pPr>
            <a:r>
              <a:rPr lang="en-US" sz="2800" b="1">
                <a:solidFill>
                  <a:schemeClr val="hlink"/>
                </a:solidFill>
              </a:rPr>
              <a:t>Process as a whole</a:t>
            </a:r>
          </a:p>
        </p:txBody>
      </p:sp>
      <p:pic>
        <p:nvPicPr>
          <p:cNvPr id="61444" name="Picture 6" descr="Vincent van Gogh's Self-Portrait Painting"/>
          <p:cNvPicPr>
            <a:picLocks noChangeAspect="1" noChangeArrowheads="1"/>
          </p:cNvPicPr>
          <p:nvPr>
            <p:custDataLst>
              <p:tags r:id="rId3"/>
            </p:custDataLst>
          </p:nvPr>
        </p:nvPicPr>
        <p:blipFill>
          <a:blip r:embed="rId6"/>
          <a:srcRect/>
          <a:stretch>
            <a:fillRect/>
          </a:stretch>
        </p:blipFill>
        <p:spPr bwMode="auto">
          <a:xfrm>
            <a:off x="5791200" y="2209800"/>
            <a:ext cx="2830513" cy="3352800"/>
          </a:xfrm>
          <a:prstGeom prst="rect">
            <a:avLst/>
          </a:prstGeom>
          <a:noFill/>
          <a:ln w="9525">
            <a:noFill/>
            <a:miter lim="800000"/>
            <a:headEnd/>
            <a:tailEnd/>
          </a:ln>
        </p:spPr>
      </p:pic>
      <p:pic>
        <p:nvPicPr>
          <p:cNvPr id="61445" name="Picture 7" descr="MCj03841720000[1]"/>
          <p:cNvPicPr>
            <a:picLocks noChangeAspect="1" noChangeArrowheads="1"/>
          </p:cNvPicPr>
          <p:nvPr>
            <p:custDataLst>
              <p:tags r:id="rId4"/>
            </p:custDataLst>
          </p:nvPr>
        </p:nvPicPr>
        <p:blipFill>
          <a:blip r:embed="rId7"/>
          <a:srcRect/>
          <a:stretch>
            <a:fillRect/>
          </a:stretch>
        </p:blipFill>
        <p:spPr bwMode="auto">
          <a:xfrm>
            <a:off x="6858000" y="1295400"/>
            <a:ext cx="1538288" cy="1825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pPr algn="ctr" eaLnBrk="1" hangingPunct="1">
              <a:defRPr/>
            </a:pPr>
            <a:r>
              <a:rPr lang="en-US" b="1" dirty="0" err="1" smtClean="0">
                <a:solidFill>
                  <a:srgbClr val="FF0000"/>
                </a:solidFill>
                <a:effectLst>
                  <a:outerShdw blurRad="38100" dist="38100" dir="2700000" algn="tl">
                    <a:srgbClr val="000000">
                      <a:alpha val="43137"/>
                    </a:srgbClr>
                  </a:outerShdw>
                </a:effectLst>
              </a:rPr>
              <a:t>Marzano</a:t>
            </a:r>
            <a:r>
              <a:rPr lang="en-US" b="1" dirty="0" smtClean="0">
                <a:solidFill>
                  <a:srgbClr val="FF0000"/>
                </a:solidFill>
                <a:effectLst>
                  <a:outerShdw blurRad="38100" dist="38100" dir="2700000" algn="tl">
                    <a:srgbClr val="000000">
                      <a:alpha val="43137"/>
                    </a:srgbClr>
                  </a:outerShdw>
                </a:effectLst>
              </a:rPr>
              <a:t> Strategies Continuum</a:t>
            </a:r>
            <a:endParaRPr lang="en-US" b="1" dirty="0">
              <a:solidFill>
                <a:srgbClr val="FF0000"/>
              </a:solidFill>
              <a:effectLst>
                <a:outerShdw blurRad="38100" dist="38100" dir="2700000" algn="tl">
                  <a:srgbClr val="000000">
                    <a:alpha val="43137"/>
                  </a:srgbClr>
                </a:outerShdw>
              </a:effectLst>
            </a:endParaRPr>
          </a:p>
        </p:txBody>
      </p:sp>
      <p:sp>
        <p:nvSpPr>
          <p:cNvPr id="13315" name="Left-Right Arrow 3"/>
          <p:cNvSpPr>
            <a:spLocks noChangeArrowheads="1"/>
          </p:cNvSpPr>
          <p:nvPr>
            <p:custDataLst>
              <p:tags r:id="rId2"/>
            </p:custDataLst>
          </p:nvPr>
        </p:nvSpPr>
        <p:spPr bwMode="auto">
          <a:xfrm>
            <a:off x="0" y="3276600"/>
            <a:ext cx="9144000" cy="457200"/>
          </a:xfrm>
          <a:prstGeom prst="leftRightArrow">
            <a:avLst>
              <a:gd name="adj1" fmla="val 50000"/>
              <a:gd name="adj2" fmla="val 50000"/>
            </a:avLst>
          </a:prstGeom>
          <a:solidFill>
            <a:schemeClr val="tx1"/>
          </a:solidFill>
          <a:ln w="9525" algn="ctr">
            <a:solidFill>
              <a:srgbClr val="FF0000"/>
            </a:solidFill>
            <a:round/>
            <a:headEnd/>
            <a:tailEnd/>
          </a:ln>
        </p:spPr>
        <p:txBody>
          <a:bodyPr/>
          <a:lstStyle/>
          <a:p>
            <a:endParaRPr lang="en-US" i="1"/>
          </a:p>
        </p:txBody>
      </p:sp>
      <p:sp>
        <p:nvSpPr>
          <p:cNvPr id="13316" name="TextBox 4"/>
          <p:cNvSpPr txBox="1">
            <a:spLocks noChangeArrowheads="1"/>
          </p:cNvSpPr>
          <p:nvPr>
            <p:custDataLst>
              <p:tags r:id="rId3"/>
            </p:custDataLst>
          </p:nvPr>
        </p:nvSpPr>
        <p:spPr bwMode="auto">
          <a:xfrm>
            <a:off x="228600" y="2743200"/>
            <a:ext cx="1828800" cy="646113"/>
          </a:xfrm>
          <a:prstGeom prst="rect">
            <a:avLst/>
          </a:prstGeom>
          <a:noFill/>
          <a:ln w="9525">
            <a:noFill/>
            <a:miter lim="800000"/>
            <a:headEnd/>
            <a:tailEnd/>
          </a:ln>
        </p:spPr>
        <p:txBody>
          <a:bodyPr>
            <a:spAutoFit/>
          </a:bodyPr>
          <a:lstStyle/>
          <a:p>
            <a:r>
              <a:rPr lang="en-US"/>
              <a:t>No </a:t>
            </a:r>
          </a:p>
          <a:p>
            <a:r>
              <a:rPr lang="en-US"/>
              <a:t>knowledge</a:t>
            </a:r>
          </a:p>
        </p:txBody>
      </p:sp>
      <p:sp>
        <p:nvSpPr>
          <p:cNvPr id="13317" name="TextBox 5"/>
          <p:cNvSpPr txBox="1">
            <a:spLocks noChangeArrowheads="1"/>
          </p:cNvSpPr>
          <p:nvPr>
            <p:custDataLst>
              <p:tags r:id="rId4"/>
            </p:custDataLst>
          </p:nvPr>
        </p:nvSpPr>
        <p:spPr bwMode="auto">
          <a:xfrm>
            <a:off x="6705600" y="2743200"/>
            <a:ext cx="2209800" cy="646113"/>
          </a:xfrm>
          <a:prstGeom prst="rect">
            <a:avLst/>
          </a:prstGeom>
          <a:noFill/>
          <a:ln w="9525">
            <a:noFill/>
            <a:miter lim="800000"/>
            <a:headEnd/>
            <a:tailEnd/>
          </a:ln>
        </p:spPr>
        <p:txBody>
          <a:bodyPr>
            <a:spAutoFit/>
          </a:bodyPr>
          <a:lstStyle/>
          <a:p>
            <a:pPr algn="r"/>
            <a:r>
              <a:rPr lang="en-US"/>
              <a:t>Expert </a:t>
            </a:r>
          </a:p>
          <a:p>
            <a:pPr algn="r"/>
            <a:r>
              <a:rPr lang="en-US"/>
              <a:t>knowledge</a:t>
            </a:r>
          </a:p>
        </p:txBody>
      </p:sp>
      <p:sp>
        <p:nvSpPr>
          <p:cNvPr id="13318" name="TextBox 6"/>
          <p:cNvSpPr txBox="1">
            <a:spLocks noChangeArrowheads="1"/>
          </p:cNvSpPr>
          <p:nvPr>
            <p:custDataLst>
              <p:tags r:id="rId5"/>
            </p:custDataLst>
          </p:nvPr>
        </p:nvSpPr>
        <p:spPr bwMode="auto">
          <a:xfrm>
            <a:off x="228600" y="3657600"/>
            <a:ext cx="1828800" cy="381000"/>
          </a:xfrm>
          <a:prstGeom prst="rect">
            <a:avLst/>
          </a:prstGeom>
          <a:noFill/>
          <a:ln w="9525">
            <a:noFill/>
            <a:miter lim="800000"/>
            <a:headEnd/>
            <a:tailEnd/>
          </a:ln>
        </p:spPr>
        <p:txBody>
          <a:bodyPr>
            <a:spAutoFit/>
          </a:bodyPr>
          <a:lstStyle/>
          <a:p>
            <a:r>
              <a:rPr lang="en-US"/>
              <a:t>0%</a:t>
            </a:r>
          </a:p>
        </p:txBody>
      </p:sp>
      <p:sp>
        <p:nvSpPr>
          <p:cNvPr id="13319" name="TextBox 7"/>
          <p:cNvSpPr txBox="1">
            <a:spLocks noChangeArrowheads="1"/>
          </p:cNvSpPr>
          <p:nvPr>
            <p:custDataLst>
              <p:tags r:id="rId6"/>
            </p:custDataLst>
          </p:nvPr>
        </p:nvSpPr>
        <p:spPr bwMode="auto">
          <a:xfrm>
            <a:off x="6705600" y="3657600"/>
            <a:ext cx="2209800" cy="369888"/>
          </a:xfrm>
          <a:prstGeom prst="rect">
            <a:avLst/>
          </a:prstGeom>
          <a:noFill/>
          <a:ln w="9525">
            <a:noFill/>
            <a:miter lim="800000"/>
            <a:headEnd/>
            <a:tailEnd/>
          </a:ln>
        </p:spPr>
        <p:txBody>
          <a:bodyPr>
            <a:spAutoFit/>
          </a:bodyPr>
          <a:lstStyle/>
          <a:p>
            <a:pPr algn="r"/>
            <a:r>
              <a:rPr lang="en-US"/>
              <a:t>100%</a:t>
            </a:r>
          </a:p>
        </p:txBody>
      </p:sp>
      <p:cxnSp>
        <p:nvCxnSpPr>
          <p:cNvPr id="13320" name="Straight Connector 9"/>
          <p:cNvCxnSpPr>
            <a:cxnSpLocks noChangeShapeType="1"/>
          </p:cNvCxnSpPr>
          <p:nvPr>
            <p:custDataLst>
              <p:tags r:id="rId7"/>
            </p:custDataLst>
          </p:nvPr>
        </p:nvCxnSpPr>
        <p:spPr bwMode="auto">
          <a:xfrm rot="5400000">
            <a:off x="3924300" y="3543300"/>
            <a:ext cx="1295400" cy="0"/>
          </a:xfrm>
          <a:prstGeom prst="line">
            <a:avLst/>
          </a:prstGeom>
          <a:noFill/>
          <a:ln w="114300" algn="ctr">
            <a:solidFill>
              <a:schemeClr val="tx1"/>
            </a:solidFill>
            <a:round/>
            <a:headEnd/>
            <a:tailEnd/>
          </a:ln>
        </p:spPr>
      </p:cxnSp>
      <p:sp>
        <p:nvSpPr>
          <p:cNvPr id="11" name="TextBox 10"/>
          <p:cNvSpPr txBox="1"/>
          <p:nvPr>
            <p:custDataLst>
              <p:tags r:id="rId8"/>
            </p:custDataLst>
          </p:nvPr>
        </p:nvSpPr>
        <p:spPr>
          <a:xfrm>
            <a:off x="2667000" y="4343400"/>
            <a:ext cx="3733800" cy="1570038"/>
          </a:xfrm>
          <a:prstGeom prst="rect">
            <a:avLst/>
          </a:prstGeom>
          <a:noFill/>
        </p:spPr>
        <p:txBody>
          <a:bodyPr>
            <a:spAutoFit/>
          </a:bodyPr>
          <a:lstStyle/>
          <a:p>
            <a:pPr algn="ctr" fontAlgn="auto">
              <a:spcBef>
                <a:spcPts val="0"/>
              </a:spcBef>
              <a:spcAft>
                <a:spcPts val="0"/>
              </a:spcAft>
              <a:defRPr/>
            </a:pPr>
            <a:r>
              <a:rPr lang="en-US" sz="2400" b="1" dirty="0">
                <a:effectLst>
                  <a:outerShdw blurRad="38100" dist="38100" dir="2700000" algn="tl">
                    <a:srgbClr val="000000">
                      <a:alpha val="43137"/>
                    </a:srgbClr>
                  </a:outerShdw>
                </a:effectLst>
                <a:latin typeface="+mn-lt"/>
                <a:cs typeface="+mn-cs"/>
              </a:rPr>
              <a:t>Where do you fit?</a:t>
            </a:r>
          </a:p>
          <a:p>
            <a:pPr algn="ctr" fontAlgn="auto">
              <a:spcBef>
                <a:spcPts val="0"/>
              </a:spcBef>
              <a:spcAft>
                <a:spcPts val="0"/>
              </a:spcAft>
              <a:defRPr/>
            </a:pPr>
            <a:endParaRPr lang="en-US" sz="2400" b="1" dirty="0">
              <a:effectLst>
                <a:outerShdw blurRad="38100" dist="38100" dir="2700000" algn="tl">
                  <a:srgbClr val="000000">
                    <a:alpha val="43137"/>
                  </a:srgbClr>
                </a:outerShdw>
              </a:effectLst>
              <a:latin typeface="+mn-lt"/>
              <a:cs typeface="+mn-cs"/>
            </a:endParaRPr>
          </a:p>
          <a:p>
            <a:pPr algn="ctr" fontAlgn="auto">
              <a:spcBef>
                <a:spcPts val="0"/>
              </a:spcBef>
              <a:spcAft>
                <a:spcPts val="0"/>
              </a:spcAft>
              <a:defRPr/>
            </a:pPr>
            <a:r>
              <a:rPr lang="en-US" sz="2400" b="1" dirty="0">
                <a:effectLst>
                  <a:outerShdw blurRad="38100" dist="38100" dir="2700000" algn="tl">
                    <a:srgbClr val="000000">
                      <a:alpha val="43137"/>
                    </a:srgbClr>
                  </a:outerShdw>
                </a:effectLst>
                <a:latin typeface="+mn-lt"/>
                <a:cs typeface="+mn-cs"/>
              </a:rPr>
              <a:t>(We’ll come back to this in a few minutes.)</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descr="C:\Documents and Settings\STARR3\Local Settings\Temporary Internet Files\Content.IE5\TX3I9Y3T\MPj04225810000[1].jpg"/>
          <p:cNvPicPr>
            <a:picLocks noChangeAspect="1" noChangeArrowheads="1"/>
          </p:cNvPicPr>
          <p:nvPr>
            <p:custDataLst>
              <p:tags r:id="rId1"/>
            </p:custDataLst>
          </p:nvPr>
        </p:nvPicPr>
        <p:blipFill>
          <a:blip r:embed="rId6"/>
          <a:srcRect/>
          <a:stretch>
            <a:fillRect/>
          </a:stretch>
        </p:blipFill>
        <p:spPr bwMode="auto">
          <a:xfrm>
            <a:off x="1371600" y="1295400"/>
            <a:ext cx="6348413" cy="5259388"/>
          </a:xfrm>
          <a:prstGeom prst="rect">
            <a:avLst/>
          </a:prstGeom>
          <a:noFill/>
          <a:ln w="9525">
            <a:noFill/>
            <a:miter lim="800000"/>
            <a:headEnd/>
            <a:tailEnd/>
          </a:ln>
        </p:spPr>
      </p:pic>
      <p:sp>
        <p:nvSpPr>
          <p:cNvPr id="2" name="Title 1"/>
          <p:cNvSpPr>
            <a:spLocks noGrp="1"/>
          </p:cNvSpPr>
          <p:nvPr>
            <p:ph type="title"/>
            <p:custDataLst>
              <p:tags r:id="rId2"/>
            </p:custDataLst>
          </p:nvPr>
        </p:nvSpPr>
        <p:spPr/>
        <p:txBody>
          <a:bodyPr/>
          <a:lstStyle/>
          <a:p>
            <a:pPr algn="ctr" eaLnBrk="1" hangingPunct="1">
              <a:defRPr/>
            </a:pPr>
            <a:r>
              <a:rPr lang="en-US" b="1" dirty="0" smtClean="0">
                <a:effectLst>
                  <a:outerShdw blurRad="38100" dist="38100" dir="2700000" algn="tl">
                    <a:srgbClr val="000000">
                      <a:alpha val="43137"/>
                    </a:srgbClr>
                  </a:outerShdw>
                </a:effectLst>
              </a:rPr>
              <a:t>Lecture . . .</a:t>
            </a:r>
            <a:endParaRPr lang="en-US" b="1" dirty="0">
              <a:effectLst>
                <a:outerShdw blurRad="38100" dist="38100" dir="2700000" algn="tl">
                  <a:srgbClr val="000000">
                    <a:alpha val="43137"/>
                  </a:srgbClr>
                </a:outerShdw>
              </a:effectLst>
            </a:endParaRPr>
          </a:p>
        </p:txBody>
      </p:sp>
      <p:pic>
        <p:nvPicPr>
          <p:cNvPr id="4" name="peanuts_teacher.wav">
            <a:hlinkClick r:id="" action="ppaction://media"/>
          </p:cNvPr>
          <p:cNvPicPr>
            <a:picLocks noRot="1" noChangeAspect="1"/>
          </p:cNvPicPr>
          <p:nvPr>
            <a:wavAudioFile r:embed="rId3" name="peanuts_teacher.wav"/>
            <p:custDataLst>
              <p:tags r:id="rId4"/>
            </p:custDataLst>
          </p:nvPr>
        </p:nvPicPr>
        <p:blipFill>
          <a:blip r:embed="rId7"/>
          <a:srcRect/>
          <a:stretch>
            <a:fillRect/>
          </a:stretch>
        </p:blipFill>
        <p:spPr bwMode="auto">
          <a:xfrm>
            <a:off x="4648200" y="2286000"/>
            <a:ext cx="381000" cy="381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160" fill="hold"/>
                                        <p:tgtEl>
                                          <p:spTgt spid="4"/>
                                        </p:tgtEl>
                                      </p:cBhvr>
                                    </p:cmd>
                                  </p:childTnLst>
                                </p:cTn>
                              </p:par>
                            </p:childTnLst>
                          </p:cTn>
                        </p:par>
                      </p:childTnLst>
                    </p:cTn>
                  </p:par>
                </p:childTnLst>
              </p:cTn>
              <p:nextCondLst>
                <p:cond evt="onClick" delay="0">
                  <p:tgtEl>
                    <p:spTgt spid="4"/>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9" name="Rectangle 7"/>
          <p:cNvSpPr>
            <a:spLocks noGrp="1" noChangeArrowheads="1"/>
          </p:cNvSpPr>
          <p:nvPr>
            <p:ph type="body" idx="1"/>
            <p:custDataLst>
              <p:tags r:id="rId1"/>
            </p:custDataLst>
          </p:nvPr>
        </p:nvSpPr>
        <p:spPr>
          <a:xfrm>
            <a:off x="228600" y="2133600"/>
            <a:ext cx="8686800" cy="4724400"/>
          </a:xfrm>
        </p:spPr>
        <p:txBody>
          <a:bodyPr anchor="ctr"/>
          <a:lstStyle/>
          <a:p>
            <a:pPr marL="25400" indent="0" eaLnBrk="1" hangingPunct="1">
              <a:tabLst>
                <a:tab pos="876300" algn="l"/>
              </a:tabLst>
            </a:pPr>
            <a:r>
              <a:rPr lang="en-US" smtClean="0"/>
              <a:t>These skills promote greater comprehension by asking students to analyze a subject to expose what’s essential and then put it into their own words.</a:t>
            </a:r>
          </a:p>
          <a:p>
            <a:pPr marL="25400" indent="0" eaLnBrk="1" hangingPunct="1">
              <a:tabLst>
                <a:tab pos="876300" algn="l"/>
              </a:tabLst>
            </a:pPr>
            <a:r>
              <a:rPr lang="en-US" smtClean="0"/>
              <a:t>Research shows that taking more notes is better than fewer notes, though verbatim note taking is ineffective because it does not allow time for processing the information.</a:t>
            </a:r>
          </a:p>
        </p:txBody>
      </p:sp>
      <p:sp>
        <p:nvSpPr>
          <p:cNvPr id="49160" name="Rectangle 8"/>
          <p:cNvSpPr>
            <a:spLocks noGrp="1" noChangeArrowheads="1"/>
          </p:cNvSpPr>
          <p:nvPr>
            <p:ph type="title"/>
            <p:custDataLst>
              <p:tags r:id="rId2"/>
            </p:custDataLst>
          </p:nvPr>
        </p:nvSpPr>
        <p:spPr>
          <a:xfrm>
            <a:off x="304800" y="0"/>
            <a:ext cx="8534400" cy="2349500"/>
          </a:xfrm>
        </p:spPr>
        <p:txBody>
          <a:bodyPr/>
          <a:lstStyle/>
          <a:p>
            <a:pPr marL="25400" algn="ctr" eaLnBrk="1" hangingPunct="1">
              <a:tabLst>
                <a:tab pos="1270000" algn="l"/>
              </a:tabLst>
              <a:defRPr/>
            </a:pPr>
            <a:r>
              <a:rPr lang="en-US" b="1" dirty="0" smtClean="0">
                <a:solidFill>
                  <a:schemeClr val="hlink"/>
                </a:solidFill>
                <a:effectLst>
                  <a:outerShdw blurRad="38100" dist="38100" dir="2700000" algn="tl">
                    <a:srgbClr val="C0C0C0"/>
                  </a:outerShdw>
                </a:effectLst>
              </a:rPr>
              <a:t>Best Practice #2</a:t>
            </a:r>
            <a:r>
              <a:rPr lang="en-US" b="1" dirty="0" smtClean="0">
                <a:effectLst>
                  <a:outerShdw blurRad="38100" dist="38100" dir="2700000" algn="tl">
                    <a:srgbClr val="C0C0C0"/>
                  </a:outerShdw>
                </a:effectLst>
              </a:rPr>
              <a:t> </a:t>
            </a:r>
            <a:br>
              <a:rPr lang="en-US" b="1" dirty="0" smtClean="0">
                <a:effectLst>
                  <a:outerShdw blurRad="38100" dist="38100" dir="2700000" algn="tl">
                    <a:srgbClr val="C0C0C0"/>
                  </a:outerShdw>
                </a:effectLst>
              </a:rPr>
            </a:br>
            <a:r>
              <a:rPr lang="en-US" b="1" dirty="0" smtClean="0">
                <a:solidFill>
                  <a:srgbClr val="FF3300"/>
                </a:solidFill>
                <a:effectLst>
                  <a:outerShdw blurRad="38100" dist="38100" dir="2700000" algn="tl">
                    <a:srgbClr val="C0C0C0"/>
                  </a:outerShdw>
                </a:effectLst>
              </a:rPr>
              <a:t>Summarizing</a:t>
            </a:r>
            <a:r>
              <a:rPr lang="en-US" b="1" dirty="0" smtClean="0">
                <a:effectLst>
                  <a:outerShdw blurRad="38100" dist="38100" dir="2700000" algn="tl">
                    <a:srgbClr val="C0C0C0"/>
                  </a:outerShdw>
                </a:effectLst>
              </a:rPr>
              <a:t> and </a:t>
            </a:r>
            <a:r>
              <a:rPr lang="en-US" b="1" dirty="0" smtClean="0">
                <a:solidFill>
                  <a:srgbClr val="FF3300"/>
                </a:solidFill>
                <a:effectLst>
                  <a:outerShdw blurRad="38100" dist="38100" dir="2700000" algn="tl">
                    <a:srgbClr val="C0C0C0"/>
                  </a:outerShdw>
                </a:effectLst>
              </a:rPr>
              <a:t>Note Taking</a:t>
            </a:r>
            <a:r>
              <a:rPr lang="en-US" b="1" dirty="0" smtClean="0">
                <a:effectLst>
                  <a:outerShdw blurRad="38100" dist="38100" dir="2700000" algn="tl">
                    <a:srgbClr val="C0C0C0"/>
                  </a:outerShdw>
                </a:effectLst>
              </a:rPr>
              <a:t> increases student achievement </a:t>
            </a:r>
            <a:br>
              <a:rPr lang="en-US" b="1" dirty="0" smtClean="0">
                <a:effectLst>
                  <a:outerShdw blurRad="38100" dist="38100" dir="2700000" algn="tl">
                    <a:srgbClr val="C0C0C0"/>
                  </a:outerShdw>
                </a:effectLst>
              </a:rPr>
            </a:br>
            <a:r>
              <a:rPr lang="en-US" b="1" dirty="0" smtClean="0">
                <a:effectLst>
                  <a:outerShdw blurRad="38100" dist="38100" dir="2700000" algn="tl">
                    <a:srgbClr val="C0C0C0"/>
                  </a:outerShdw>
                </a:effectLst>
              </a:rPr>
              <a:t>by 34%</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withEffect">
                                  <p:stCondLst>
                                    <p:cond delay="0"/>
                                  </p:stCondLst>
                                  <p:childTnLst>
                                    <p:set>
                                      <p:cBhvr>
                                        <p:cTn id="6" dur="1" fill="hold">
                                          <p:stCondLst>
                                            <p:cond delay="0"/>
                                          </p:stCondLst>
                                        </p:cTn>
                                        <p:tgtEl>
                                          <p:spTgt spid="49160"/>
                                        </p:tgtEl>
                                        <p:attrNameLst>
                                          <p:attrName>style.visibility</p:attrName>
                                        </p:attrNameLst>
                                      </p:cBhvr>
                                      <p:to>
                                        <p:strVal val="visible"/>
                                      </p:to>
                                    </p:set>
                                    <p:anim calcmode="lin" valueType="num">
                                      <p:cBhvr>
                                        <p:cTn id="7" dur="2000" fill="hold"/>
                                        <p:tgtEl>
                                          <p:spTgt spid="49160"/>
                                        </p:tgtEl>
                                        <p:attrNameLst>
                                          <p:attrName>ppt_w</p:attrName>
                                        </p:attrNameLst>
                                      </p:cBhvr>
                                      <p:tavLst>
                                        <p:tav tm="0">
                                          <p:val>
                                            <p:fltVal val="0"/>
                                          </p:val>
                                        </p:tav>
                                        <p:tav tm="100000">
                                          <p:val>
                                            <p:strVal val="#ppt_w"/>
                                          </p:val>
                                        </p:tav>
                                      </p:tavLst>
                                    </p:anim>
                                    <p:anim calcmode="lin" valueType="num">
                                      <p:cBhvr>
                                        <p:cTn id="8" dur="2000" fill="hold"/>
                                        <p:tgtEl>
                                          <p:spTgt spid="49160"/>
                                        </p:tgtEl>
                                        <p:attrNameLst>
                                          <p:attrName>ppt_h</p:attrName>
                                        </p:attrNameLst>
                                      </p:cBhvr>
                                      <p:tavLst>
                                        <p:tav tm="0">
                                          <p:val>
                                            <p:strVal val="#ppt_h"/>
                                          </p:val>
                                        </p:tav>
                                        <p:tav tm="100000">
                                          <p:val>
                                            <p:strVal val="#ppt_h"/>
                                          </p:val>
                                        </p:tav>
                                      </p:tavLst>
                                    </p:anim>
                                  </p:childTnLst>
                                </p:cTn>
                              </p:par>
                            </p:childTnLst>
                          </p:cTn>
                        </p:par>
                        <p:par>
                          <p:cTn id="9" fill="hold">
                            <p:stCondLst>
                              <p:cond delay="2000"/>
                            </p:stCondLst>
                            <p:childTnLst>
                              <p:par>
                                <p:cTn id="10" presetID="9" presetClass="entr" presetSubtype="0" fill="hold" nodeType="afterEffect">
                                  <p:stCondLst>
                                    <p:cond delay="0"/>
                                  </p:stCondLst>
                                  <p:childTnLst>
                                    <p:set>
                                      <p:cBhvr>
                                        <p:cTn id="11" dur="1" fill="hold">
                                          <p:stCondLst>
                                            <p:cond delay="0"/>
                                          </p:stCondLst>
                                        </p:cTn>
                                        <p:tgtEl>
                                          <p:spTgt spid="49159">
                                            <p:txEl>
                                              <p:pRg st="0" end="0"/>
                                            </p:txEl>
                                          </p:spTgt>
                                        </p:tgtEl>
                                        <p:attrNameLst>
                                          <p:attrName>style.visibility</p:attrName>
                                        </p:attrNameLst>
                                      </p:cBhvr>
                                      <p:to>
                                        <p:strVal val="visible"/>
                                      </p:to>
                                    </p:set>
                                    <p:animEffect transition="in" filter="dissolve">
                                      <p:cBhvr>
                                        <p:cTn id="12" dur="500"/>
                                        <p:tgtEl>
                                          <p:spTgt spid="49159">
                                            <p:txEl>
                                              <p:pRg st="0" end="0"/>
                                            </p:txEl>
                                          </p:spTgt>
                                        </p:tgtEl>
                                      </p:cBhvr>
                                    </p:animEffect>
                                  </p:childTnLst>
                                </p:cTn>
                              </p:par>
                            </p:childTnLst>
                          </p:cTn>
                        </p:par>
                        <p:par>
                          <p:cTn id="13" fill="hold">
                            <p:stCondLst>
                              <p:cond delay="2500"/>
                            </p:stCondLst>
                            <p:childTnLst>
                              <p:par>
                                <p:cTn id="14" presetID="9" presetClass="entr" presetSubtype="0" fill="hold" nodeType="afterEffect">
                                  <p:stCondLst>
                                    <p:cond delay="0"/>
                                  </p:stCondLst>
                                  <p:childTnLst>
                                    <p:set>
                                      <p:cBhvr>
                                        <p:cTn id="15" dur="1" fill="hold">
                                          <p:stCondLst>
                                            <p:cond delay="0"/>
                                          </p:stCondLst>
                                        </p:cTn>
                                        <p:tgtEl>
                                          <p:spTgt spid="49159">
                                            <p:txEl>
                                              <p:pRg st="1" end="1"/>
                                            </p:txEl>
                                          </p:spTgt>
                                        </p:tgtEl>
                                        <p:attrNameLst>
                                          <p:attrName>style.visibility</p:attrName>
                                        </p:attrNameLst>
                                      </p:cBhvr>
                                      <p:to>
                                        <p:strVal val="visible"/>
                                      </p:to>
                                    </p:set>
                                    <p:animEffect transition="in" filter="dissolve">
                                      <p:cBhvr>
                                        <p:cTn id="16" dur="500"/>
                                        <p:tgtEl>
                                          <p:spTgt spid="4915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60"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80" name="Rectangle 4"/>
          <p:cNvSpPr>
            <a:spLocks noGrp="1" noChangeArrowheads="1"/>
          </p:cNvSpPr>
          <p:nvPr>
            <p:ph type="title"/>
            <p:custDataLst>
              <p:tags r:id="rId1"/>
            </p:custDataLst>
          </p:nvPr>
        </p:nvSpPr>
        <p:spPr>
          <a:xfrm>
            <a:off x="0" y="0"/>
            <a:ext cx="9144000" cy="1981200"/>
          </a:xfrm>
        </p:spPr>
        <p:txBody>
          <a:bodyPr/>
          <a:lstStyle/>
          <a:p>
            <a:pPr algn="ctr" eaLnBrk="1" hangingPunct="1">
              <a:defRPr/>
            </a:pPr>
            <a:r>
              <a:rPr lang="en-US" b="1" smtClean="0">
                <a:solidFill>
                  <a:srgbClr val="FF3300"/>
                </a:solidFill>
                <a:effectLst>
                  <a:outerShdw blurRad="38100" dist="38100" dir="2700000" algn="tl">
                    <a:srgbClr val="C0C0C0"/>
                  </a:outerShdw>
                </a:effectLst>
              </a:rPr>
              <a:t>Summarizing and Note Taking</a:t>
            </a:r>
          </a:p>
        </p:txBody>
      </p:sp>
      <p:sp>
        <p:nvSpPr>
          <p:cNvPr id="50181" name="Rectangle 5"/>
          <p:cNvSpPr>
            <a:spLocks noGrp="1" noChangeArrowheads="1"/>
          </p:cNvSpPr>
          <p:nvPr>
            <p:ph type="body" idx="1"/>
            <p:custDataLst>
              <p:tags r:id="rId2"/>
            </p:custDataLst>
          </p:nvPr>
        </p:nvSpPr>
        <p:spPr>
          <a:xfrm>
            <a:off x="228600" y="990600"/>
            <a:ext cx="8686800" cy="4864100"/>
          </a:xfrm>
        </p:spPr>
        <p:txBody>
          <a:bodyPr anchor="ctr"/>
          <a:lstStyle/>
          <a:p>
            <a:pPr eaLnBrk="1" hangingPunct="1"/>
            <a:r>
              <a:rPr lang="en-US" smtClean="0"/>
              <a:t>To effectively summarize, students must </a:t>
            </a:r>
            <a:r>
              <a:rPr lang="en-US" u="sng" smtClean="0"/>
              <a:t>delete</a:t>
            </a:r>
            <a:r>
              <a:rPr lang="en-US" smtClean="0"/>
              <a:t> some information, </a:t>
            </a:r>
            <a:r>
              <a:rPr lang="en-US" u="sng" smtClean="0"/>
              <a:t>substitute</a:t>
            </a:r>
            <a:r>
              <a:rPr lang="en-US" smtClean="0"/>
              <a:t> some information, and </a:t>
            </a:r>
            <a:r>
              <a:rPr lang="en-US" u="sng" smtClean="0"/>
              <a:t>keep</a:t>
            </a:r>
            <a:r>
              <a:rPr lang="en-US" smtClean="0"/>
              <a:t> some information.</a:t>
            </a:r>
          </a:p>
          <a:p>
            <a:pPr eaLnBrk="1" hangingPunct="1"/>
            <a:r>
              <a:rPr lang="en-US" smtClean="0"/>
              <a:t>To effectively delete, substitute, and keep information, students must </a:t>
            </a:r>
            <a:r>
              <a:rPr lang="en-US" u="sng" smtClean="0"/>
              <a:t>analyze</a:t>
            </a:r>
            <a:r>
              <a:rPr lang="en-US" smtClean="0"/>
              <a:t> the information thoroughly.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50181">
                                            <p:txEl>
                                              <p:pRg st="0" end="0"/>
                                            </p:txEl>
                                          </p:spTgt>
                                        </p:tgtEl>
                                        <p:attrNameLst>
                                          <p:attrName>style.visibility</p:attrName>
                                        </p:attrNameLst>
                                      </p:cBhvr>
                                      <p:to>
                                        <p:strVal val="visible"/>
                                      </p:to>
                                    </p:set>
                                    <p:animEffect transition="in" filter="dissolve">
                                      <p:cBhvr>
                                        <p:cTn id="7" dur="500"/>
                                        <p:tgtEl>
                                          <p:spTgt spid="50181">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50181">
                                            <p:txEl>
                                              <p:pRg st="1" end="1"/>
                                            </p:txEl>
                                          </p:spTgt>
                                        </p:tgtEl>
                                        <p:attrNameLst>
                                          <p:attrName>style.visibility</p:attrName>
                                        </p:attrNameLst>
                                      </p:cBhvr>
                                      <p:to>
                                        <p:strVal val="visible"/>
                                      </p:to>
                                    </p:set>
                                    <p:animEffect transition="in" filter="dissolve">
                                      <p:cBhvr>
                                        <p:cTn id="10" dur="500"/>
                                        <p:tgtEl>
                                          <p:spTgt spid="5018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81" grpId="0" build="p"/>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custDataLst>
              <p:tags r:id="rId1"/>
            </p:custDataLst>
          </p:nvPr>
        </p:nvSpPr>
        <p:spPr/>
        <p:txBody>
          <a:bodyPr/>
          <a:lstStyle/>
          <a:p>
            <a:pPr algn="ctr" eaLnBrk="1" hangingPunct="1">
              <a:defRPr/>
            </a:pPr>
            <a:r>
              <a:rPr lang="en-US" b="1" smtClean="0">
                <a:effectLst>
                  <a:outerShdw blurRad="38100" dist="38100" dir="2700000" algn="tl">
                    <a:srgbClr val="C0C0C0"/>
                  </a:outerShdw>
                </a:effectLst>
              </a:rPr>
              <a:t>A Note-Taking Technique . . .</a:t>
            </a:r>
          </a:p>
        </p:txBody>
      </p:sp>
      <p:sp>
        <p:nvSpPr>
          <p:cNvPr id="65539" name="Rectangle 3"/>
          <p:cNvSpPr>
            <a:spLocks noGrp="1" noChangeArrowheads="1"/>
          </p:cNvSpPr>
          <p:nvPr>
            <p:ph type="body" idx="1"/>
            <p:custDataLst>
              <p:tags r:id="rId2"/>
            </p:custDataLst>
          </p:nvPr>
        </p:nvSpPr>
        <p:spPr/>
        <p:txBody>
          <a:bodyPr/>
          <a:lstStyle/>
          <a:p>
            <a:pPr eaLnBrk="1" hangingPunct="1"/>
            <a:r>
              <a:rPr lang="en-US" sz="2800" smtClean="0"/>
              <a:t>1. Cornell 2-Column Notes (packet page 8)</a:t>
            </a:r>
          </a:p>
          <a:p>
            <a:pPr eaLnBrk="1" hangingPunct="1"/>
            <a:r>
              <a:rPr lang="en-US" sz="2800" smtClean="0"/>
              <a:t>2. Watch and listen</a:t>
            </a:r>
          </a:p>
          <a:p>
            <a:pPr eaLnBrk="1" hangingPunct="1"/>
            <a:r>
              <a:rPr lang="en-US" sz="2800" smtClean="0"/>
              <a:t>3. With partner, summarize what you remember</a:t>
            </a:r>
          </a:p>
          <a:p>
            <a:pPr eaLnBrk="1" hangingPunct="1"/>
            <a:r>
              <a:rPr lang="en-US" sz="2800" smtClean="0"/>
              <a:t>4. Return to the PowerPoint</a:t>
            </a:r>
          </a:p>
          <a:p>
            <a:pPr eaLnBrk="1" hangingPunct="1"/>
            <a:r>
              <a:rPr lang="en-US" sz="2800" smtClean="0"/>
              <a:t>5. Fill in the “blanks” (NOT word for word)</a:t>
            </a:r>
          </a:p>
          <a:p>
            <a:pPr eaLnBrk="1" hangingPunct="1"/>
            <a:r>
              <a:rPr lang="en-US" sz="2800" smtClean="0"/>
              <a:t>6. Write at least one question about the material in the margin</a:t>
            </a:r>
          </a:p>
          <a:p>
            <a:pPr eaLnBrk="1" hangingPunct="1"/>
            <a:r>
              <a:rPr lang="en-US" sz="2800" smtClean="0"/>
              <a:t>7. Write a summary sentence describing the material learned</a:t>
            </a:r>
          </a:p>
          <a:p>
            <a:pPr eaLnBrk="1" hangingPunct="1"/>
            <a:r>
              <a:rPr lang="en-US" sz="2800" smtClean="0"/>
              <a:t>8. Variations?</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custDataLst>
              <p:tags r:id="rId1"/>
            </p:custDataLst>
          </p:nvPr>
        </p:nvSpPr>
        <p:spPr/>
        <p:txBody>
          <a:bodyPr/>
          <a:lstStyle/>
          <a:p>
            <a:pPr algn="ctr" eaLnBrk="1" hangingPunct="1">
              <a:defRPr/>
            </a:pPr>
            <a:r>
              <a:rPr lang="en-US" sz="3400" b="1" smtClean="0">
                <a:effectLst>
                  <a:outerShdw blurRad="38100" dist="38100" dir="2700000" algn="tl">
                    <a:srgbClr val="C0C0C0"/>
                  </a:outerShdw>
                </a:effectLst>
              </a:rPr>
              <a:t>Vincent van Gogh’s Possible Illnesses</a:t>
            </a:r>
          </a:p>
        </p:txBody>
      </p:sp>
      <p:sp>
        <p:nvSpPr>
          <p:cNvPr id="52227" name="Rectangle 3"/>
          <p:cNvSpPr>
            <a:spLocks noGrp="1" noChangeArrowheads="1"/>
          </p:cNvSpPr>
          <p:nvPr>
            <p:ph type="body" idx="1"/>
            <p:custDataLst>
              <p:tags r:id="rId2"/>
            </p:custDataLst>
          </p:nvPr>
        </p:nvSpPr>
        <p:spPr/>
        <p:txBody>
          <a:bodyPr/>
          <a:lstStyle/>
          <a:p>
            <a:pPr eaLnBrk="1" hangingPunct="1">
              <a:lnSpc>
                <a:spcPct val="80000"/>
              </a:lnSpc>
              <a:defRPr/>
            </a:pPr>
            <a:r>
              <a:rPr lang="en-US" sz="2400" b="1" smtClean="0">
                <a:effectLst>
                  <a:outerShdw blurRad="38100" dist="38100" dir="2700000" algn="tl">
                    <a:srgbClr val="C0C0C0"/>
                  </a:outerShdw>
                </a:effectLst>
              </a:rPr>
              <a:t>Temporal Lobe Epilepsy</a:t>
            </a:r>
          </a:p>
          <a:p>
            <a:pPr lvl="1" eaLnBrk="1" hangingPunct="1">
              <a:lnSpc>
                <a:spcPct val="80000"/>
              </a:lnSpc>
              <a:defRPr/>
            </a:pPr>
            <a:r>
              <a:rPr lang="en-US" sz="2000" smtClean="0"/>
              <a:t>Suffered from seizures</a:t>
            </a:r>
          </a:p>
          <a:p>
            <a:pPr lvl="1" eaLnBrk="1" hangingPunct="1">
              <a:lnSpc>
                <a:spcPct val="80000"/>
              </a:lnSpc>
              <a:defRPr/>
            </a:pPr>
            <a:r>
              <a:rPr lang="en-US" sz="2000" smtClean="0"/>
              <a:t>Born with a brain lesion that was made worse by use of absinthe</a:t>
            </a:r>
          </a:p>
          <a:p>
            <a:pPr lvl="1" eaLnBrk="1" hangingPunct="1">
              <a:lnSpc>
                <a:spcPct val="80000"/>
              </a:lnSpc>
              <a:defRPr/>
            </a:pPr>
            <a:r>
              <a:rPr lang="en-US" sz="2000" smtClean="0"/>
              <a:t>Epilepsy treated with digitalis, which causes patients to see yellow spots</a:t>
            </a:r>
          </a:p>
          <a:p>
            <a:pPr lvl="1" eaLnBrk="1" hangingPunct="1">
              <a:lnSpc>
                <a:spcPct val="80000"/>
              </a:lnSpc>
              <a:defRPr/>
            </a:pPr>
            <a:r>
              <a:rPr lang="en-US" sz="2000" smtClean="0"/>
              <a:t>Vincent often used the color yellow in his paintings</a:t>
            </a:r>
          </a:p>
          <a:p>
            <a:pPr eaLnBrk="1" hangingPunct="1">
              <a:lnSpc>
                <a:spcPct val="80000"/>
              </a:lnSpc>
              <a:defRPr/>
            </a:pPr>
            <a:r>
              <a:rPr lang="en-US" sz="2400" b="1" smtClean="0">
                <a:effectLst>
                  <a:outerShdw blurRad="38100" dist="38100" dir="2700000" algn="tl">
                    <a:srgbClr val="C0C0C0"/>
                  </a:outerShdw>
                </a:effectLst>
              </a:rPr>
              <a:t>Bipolar Disorder</a:t>
            </a:r>
          </a:p>
          <a:p>
            <a:pPr lvl="1" eaLnBrk="1" hangingPunct="1">
              <a:lnSpc>
                <a:spcPct val="80000"/>
              </a:lnSpc>
              <a:defRPr/>
            </a:pPr>
            <a:r>
              <a:rPr lang="en-US" sz="2000" smtClean="0"/>
              <a:t>Extreme enthusiasm and dedication to religion and, later, art</a:t>
            </a:r>
          </a:p>
          <a:p>
            <a:pPr lvl="1" eaLnBrk="1" hangingPunct="1">
              <a:lnSpc>
                <a:spcPct val="80000"/>
              </a:lnSpc>
              <a:defRPr/>
            </a:pPr>
            <a:r>
              <a:rPr lang="en-US" sz="2000" smtClean="0"/>
              <a:t>Art created at feverish (manic) pace (900 paintings in 9 years)</a:t>
            </a:r>
          </a:p>
          <a:p>
            <a:pPr lvl="1" eaLnBrk="1" hangingPunct="1">
              <a:lnSpc>
                <a:spcPct val="80000"/>
              </a:lnSpc>
              <a:defRPr/>
            </a:pPr>
            <a:r>
              <a:rPr lang="en-US" sz="2000" smtClean="0"/>
              <a:t>Frantic pace always followed by exhaustion, depression and, ultimately, suicide</a:t>
            </a:r>
          </a:p>
          <a:p>
            <a:pPr eaLnBrk="1" hangingPunct="1">
              <a:lnSpc>
                <a:spcPct val="80000"/>
              </a:lnSpc>
              <a:defRPr/>
            </a:pPr>
            <a:r>
              <a:rPr lang="en-US" sz="2400" b="1" smtClean="0">
                <a:effectLst>
                  <a:outerShdw blurRad="38100" dist="38100" dir="2700000" algn="tl">
                    <a:srgbClr val="C0C0C0"/>
                  </a:outerShdw>
                </a:effectLst>
              </a:rPr>
              <a:t>Thujone Poisoning</a:t>
            </a:r>
          </a:p>
          <a:p>
            <a:pPr lvl="1" eaLnBrk="1" hangingPunct="1">
              <a:lnSpc>
                <a:spcPct val="80000"/>
              </a:lnSpc>
              <a:defRPr/>
            </a:pPr>
            <a:r>
              <a:rPr lang="en-US" sz="2000" smtClean="0"/>
              <a:t>Thujone is in absinthe and is toxic</a:t>
            </a:r>
          </a:p>
          <a:p>
            <a:pPr lvl="1" eaLnBrk="1" hangingPunct="1">
              <a:lnSpc>
                <a:spcPct val="80000"/>
              </a:lnSpc>
              <a:defRPr/>
            </a:pPr>
            <a:r>
              <a:rPr lang="en-US" sz="2000" smtClean="0"/>
              <a:t>Can aggravate depression and mania</a:t>
            </a:r>
          </a:p>
          <a:p>
            <a:pPr lvl="1" eaLnBrk="1" hangingPunct="1">
              <a:lnSpc>
                <a:spcPct val="80000"/>
              </a:lnSpc>
              <a:defRPr/>
            </a:pPr>
            <a:r>
              <a:rPr lang="en-US" sz="2000" smtClean="0"/>
              <a:t>Can also cause users to see objects in yellow</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53250" name="Rectangle 2"/>
          <p:cNvSpPr>
            <a:spLocks noGrp="1" noChangeArrowheads="1"/>
          </p:cNvSpPr>
          <p:nvPr>
            <p:ph type="title"/>
            <p:custDataLst>
              <p:tags r:id="rId1"/>
            </p:custDataLst>
          </p:nvPr>
        </p:nvSpPr>
        <p:spPr>
          <a:xfrm>
            <a:off x="0" y="381000"/>
            <a:ext cx="9144000" cy="1143000"/>
          </a:xfrm>
        </p:spPr>
        <p:txBody>
          <a:bodyPr/>
          <a:lstStyle/>
          <a:p>
            <a:pPr algn="ctr" eaLnBrk="1" hangingPunct="1">
              <a:defRPr/>
            </a:pPr>
            <a:r>
              <a:rPr lang="en-US" sz="3400" b="1" dirty="0" smtClean="0">
                <a:solidFill>
                  <a:schemeClr val="bg1"/>
                </a:solidFill>
                <a:effectLst>
                  <a:outerShdw blurRad="38100" dist="38100" dir="2700000" algn="tl">
                    <a:srgbClr val="808080"/>
                  </a:outerShdw>
                </a:effectLst>
              </a:rPr>
              <a:t>With a partner: summarize what you just saw and heard.</a:t>
            </a:r>
          </a:p>
        </p:txBody>
      </p:sp>
      <p:sp>
        <p:nvSpPr>
          <p:cNvPr id="53252" name="Rectangle 4"/>
          <p:cNvSpPr>
            <a:spLocks noChangeArrowheads="1"/>
          </p:cNvSpPr>
          <p:nvPr>
            <p:custDataLst>
              <p:tags r:id="rId2"/>
            </p:custDataLst>
          </p:nvPr>
        </p:nvSpPr>
        <p:spPr bwMode="auto">
          <a:xfrm>
            <a:off x="0" y="2514600"/>
            <a:ext cx="9144000" cy="1143000"/>
          </a:xfrm>
          <a:prstGeom prst="rect">
            <a:avLst/>
          </a:prstGeom>
          <a:noFill/>
          <a:ln w="9525">
            <a:noFill/>
            <a:miter lim="800000"/>
            <a:headEnd/>
            <a:tailEnd/>
          </a:ln>
          <a:effectLst/>
        </p:spPr>
        <p:txBody>
          <a:bodyPr anchor="ctr"/>
          <a:lstStyle/>
          <a:p>
            <a:pPr algn="ctr">
              <a:defRPr/>
            </a:pPr>
            <a:r>
              <a:rPr lang="en-US" sz="3400" b="1" dirty="0">
                <a:solidFill>
                  <a:schemeClr val="bg1"/>
                </a:solidFill>
                <a:effectLst>
                  <a:outerShdw blurRad="38100" dist="38100" dir="2700000" algn="tl">
                    <a:srgbClr val="808080"/>
                  </a:outerShdw>
                </a:effectLst>
                <a:latin typeface="Arial" charset="0"/>
                <a:cs typeface="Arial" charset="0"/>
              </a:rPr>
              <a:t>Process: What do you think of this technique? How could it be used in your classroom?</a:t>
            </a:r>
          </a:p>
          <a:p>
            <a:pPr algn="ctr">
              <a:defRPr/>
            </a:pPr>
            <a:endParaRPr lang="en-US" sz="3400" b="1" dirty="0">
              <a:solidFill>
                <a:schemeClr val="bg1"/>
              </a:solidFill>
              <a:effectLst>
                <a:outerShdw blurRad="38100" dist="38100" dir="2700000" algn="tl">
                  <a:srgbClr val="808080"/>
                </a:outerShdw>
              </a:effectLst>
              <a:latin typeface="Arial" charset="0"/>
              <a:cs typeface="Arial" charset="0"/>
            </a:endParaRPr>
          </a:p>
          <a:p>
            <a:pPr algn="ctr">
              <a:defRPr/>
            </a:pPr>
            <a:r>
              <a:rPr lang="en-US" sz="3400" b="1" dirty="0">
                <a:solidFill>
                  <a:schemeClr val="bg1"/>
                </a:solidFill>
                <a:effectLst>
                  <a:outerShdw blurRad="38100" dist="38100" dir="2700000" algn="tl">
                    <a:srgbClr val="808080"/>
                  </a:outerShdw>
                </a:effectLst>
                <a:latin typeface="Arial" charset="0"/>
                <a:cs typeface="Arial" charset="0"/>
              </a:rPr>
              <a:t>Discuss variations . . . </a:t>
            </a:r>
          </a:p>
        </p:txBody>
      </p:sp>
      <p:pic>
        <p:nvPicPr>
          <p:cNvPr id="53253" name="Picture 5" descr="Vincent van Gogh's Self-Portrait Painting"/>
          <p:cNvPicPr>
            <a:picLocks noChangeAspect="1" noChangeArrowheads="1"/>
          </p:cNvPicPr>
          <p:nvPr>
            <p:custDataLst>
              <p:tags r:id="rId3"/>
            </p:custDataLst>
          </p:nvPr>
        </p:nvPicPr>
        <p:blipFill>
          <a:blip r:embed="rId6"/>
          <a:srcRect/>
          <a:stretch>
            <a:fillRect/>
          </a:stretch>
        </p:blipFill>
        <p:spPr bwMode="auto">
          <a:xfrm>
            <a:off x="3810000" y="5105400"/>
            <a:ext cx="1481138" cy="1752600"/>
          </a:xfrm>
          <a:prstGeom prst="rect">
            <a:avLst/>
          </a:prstGeom>
          <a:noFill/>
          <a:ln w="9525">
            <a:noFill/>
            <a:miter lim="800000"/>
            <a:headEnd/>
            <a:tailEnd/>
          </a:ln>
        </p:spPr>
      </p:pic>
      <p:pic>
        <p:nvPicPr>
          <p:cNvPr id="53254" name="Picture 6" descr="MCj03841720000[1]"/>
          <p:cNvPicPr>
            <a:picLocks noChangeAspect="1" noChangeArrowheads="1"/>
          </p:cNvPicPr>
          <p:nvPr>
            <p:custDataLst>
              <p:tags r:id="rId4"/>
            </p:custDataLst>
          </p:nvPr>
        </p:nvPicPr>
        <p:blipFill>
          <a:blip r:embed="rId7"/>
          <a:srcRect/>
          <a:stretch>
            <a:fillRect/>
          </a:stretch>
        </p:blipFill>
        <p:spPr bwMode="auto">
          <a:xfrm>
            <a:off x="4343400" y="4495800"/>
            <a:ext cx="963613" cy="1143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53250"/>
                                        </p:tgtEl>
                                        <p:attrNameLst>
                                          <p:attrName>style.visibility</p:attrName>
                                        </p:attrNameLst>
                                      </p:cBhvr>
                                      <p:to>
                                        <p:strVal val="visible"/>
                                      </p:to>
                                    </p:set>
                                    <p:animEffect transition="in" filter="fade">
                                      <p:cBhvr>
                                        <p:cTn id="7" dur="1000"/>
                                        <p:tgtEl>
                                          <p:spTgt spid="53250"/>
                                        </p:tgtEl>
                                      </p:cBhvr>
                                    </p:animEffect>
                                    <p:anim calcmode="lin" valueType="num">
                                      <p:cBhvr>
                                        <p:cTn id="8" dur="1000" fill="hold"/>
                                        <p:tgtEl>
                                          <p:spTgt spid="53250"/>
                                        </p:tgtEl>
                                        <p:attrNameLst>
                                          <p:attrName>ppt_x</p:attrName>
                                        </p:attrNameLst>
                                      </p:cBhvr>
                                      <p:tavLst>
                                        <p:tav tm="0">
                                          <p:val>
                                            <p:strVal val="#ppt_x"/>
                                          </p:val>
                                        </p:tav>
                                        <p:tav tm="100000">
                                          <p:val>
                                            <p:strVal val="#ppt_x"/>
                                          </p:val>
                                        </p:tav>
                                      </p:tavLst>
                                    </p:anim>
                                    <p:anim calcmode="lin" valueType="num">
                                      <p:cBhvr>
                                        <p:cTn id="9" dur="1000" fill="hold"/>
                                        <p:tgtEl>
                                          <p:spTgt spid="5325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53252"/>
                                        </p:tgtEl>
                                        <p:attrNameLst>
                                          <p:attrName>style.visibility</p:attrName>
                                        </p:attrNameLst>
                                      </p:cBhvr>
                                      <p:to>
                                        <p:strVal val="visible"/>
                                      </p:to>
                                    </p:set>
                                    <p:animEffect transition="in" filter="fade">
                                      <p:cBhvr>
                                        <p:cTn id="14" dur="1000"/>
                                        <p:tgtEl>
                                          <p:spTgt spid="53252"/>
                                        </p:tgtEl>
                                      </p:cBhvr>
                                    </p:animEffect>
                                    <p:anim calcmode="lin" valueType="num">
                                      <p:cBhvr>
                                        <p:cTn id="15" dur="1000" fill="hold"/>
                                        <p:tgtEl>
                                          <p:spTgt spid="53252"/>
                                        </p:tgtEl>
                                        <p:attrNameLst>
                                          <p:attrName>ppt_x</p:attrName>
                                        </p:attrNameLst>
                                      </p:cBhvr>
                                      <p:tavLst>
                                        <p:tav tm="0">
                                          <p:val>
                                            <p:strVal val="#ppt_x"/>
                                          </p:val>
                                        </p:tav>
                                        <p:tav tm="100000">
                                          <p:val>
                                            <p:strVal val="#ppt_x"/>
                                          </p:val>
                                        </p:tav>
                                      </p:tavLst>
                                    </p:anim>
                                    <p:anim calcmode="lin" valueType="num">
                                      <p:cBhvr>
                                        <p:cTn id="16" dur="1000" fill="hold"/>
                                        <p:tgtEl>
                                          <p:spTgt spid="5325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 presetClass="entr" presetSubtype="10" fill="hold" nodeType="clickEffect">
                                  <p:stCondLst>
                                    <p:cond delay="0"/>
                                  </p:stCondLst>
                                  <p:childTnLst>
                                    <p:set>
                                      <p:cBhvr>
                                        <p:cTn id="20" dur="1" fill="hold">
                                          <p:stCondLst>
                                            <p:cond delay="0"/>
                                          </p:stCondLst>
                                        </p:cTn>
                                        <p:tgtEl>
                                          <p:spTgt spid="53253"/>
                                        </p:tgtEl>
                                        <p:attrNameLst>
                                          <p:attrName>style.visibility</p:attrName>
                                        </p:attrNameLst>
                                      </p:cBhvr>
                                      <p:to>
                                        <p:strVal val="visible"/>
                                      </p:to>
                                    </p:set>
                                    <p:animEffect transition="in" filter="checkerboard(across)">
                                      <p:cBhvr>
                                        <p:cTn id="21" dur="500"/>
                                        <p:tgtEl>
                                          <p:spTgt spid="53253"/>
                                        </p:tgtEl>
                                      </p:cBhvr>
                                    </p:animEffect>
                                  </p:childTnLst>
                                </p:cTn>
                              </p:par>
                              <p:par>
                                <p:cTn id="22" presetID="5" presetClass="entr" presetSubtype="10" fill="hold" nodeType="withEffect">
                                  <p:stCondLst>
                                    <p:cond delay="0"/>
                                  </p:stCondLst>
                                  <p:childTnLst>
                                    <p:set>
                                      <p:cBhvr>
                                        <p:cTn id="23" dur="1" fill="hold">
                                          <p:stCondLst>
                                            <p:cond delay="0"/>
                                          </p:stCondLst>
                                        </p:cTn>
                                        <p:tgtEl>
                                          <p:spTgt spid="53254"/>
                                        </p:tgtEl>
                                        <p:attrNameLst>
                                          <p:attrName>style.visibility</p:attrName>
                                        </p:attrNameLst>
                                      </p:cBhvr>
                                      <p:to>
                                        <p:strVal val="visible"/>
                                      </p:to>
                                    </p:set>
                                    <p:animEffect transition="in" filter="checkerboard(across)">
                                      <p:cBhvr>
                                        <p:cTn id="24" dur="500"/>
                                        <p:tgtEl>
                                          <p:spTgt spid="532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0" grpId="0"/>
      <p:bldP spid="53252" grpId="0"/>
    </p:bldLst>
  </p:timing>
</p:sld>
</file>

<file path=ppt/slides/slide6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Rectangle 2"/>
          <p:cNvSpPr>
            <a:spLocks noGrp="1" noChangeArrowheads="1"/>
          </p:cNvSpPr>
          <p:nvPr>
            <p:ph type="title"/>
            <p:custDataLst>
              <p:tags r:id="rId1"/>
            </p:custDataLst>
          </p:nvPr>
        </p:nvSpPr>
        <p:spPr/>
        <p:txBody>
          <a:bodyPr/>
          <a:lstStyle/>
          <a:p>
            <a:pPr algn="ctr" eaLnBrk="1" hangingPunct="1">
              <a:defRPr/>
            </a:pPr>
            <a:r>
              <a:rPr lang="en-US" sz="4400" b="1" dirty="0" smtClean="0">
                <a:effectLst>
                  <a:outerShdw blurRad="38100" dist="38100" dir="2700000" algn="tl">
                    <a:srgbClr val="C0C0C0"/>
                  </a:outerShdw>
                </a:effectLst>
              </a:rPr>
              <a:t>One-Word Summary</a:t>
            </a:r>
            <a:endParaRPr lang="en-US" sz="4400" b="1" dirty="0">
              <a:effectLst>
                <a:outerShdw blurRad="38100" dist="38100" dir="2700000" algn="tl">
                  <a:srgbClr val="C0C0C0"/>
                </a:outerShdw>
              </a:effectLst>
            </a:endParaRPr>
          </a:p>
        </p:txBody>
      </p:sp>
      <p:sp>
        <p:nvSpPr>
          <p:cNvPr id="7" name="Rectangle 3"/>
          <p:cNvSpPr txBox="1">
            <a:spLocks noChangeArrowheads="1"/>
          </p:cNvSpPr>
          <p:nvPr>
            <p:custDataLst>
              <p:tags r:id="rId2"/>
            </p:custDataLst>
          </p:nvPr>
        </p:nvSpPr>
        <p:spPr bwMode="auto">
          <a:xfrm>
            <a:off x="457200" y="1600200"/>
            <a:ext cx="4114800" cy="4530725"/>
          </a:xfrm>
          <a:prstGeom prst="rect">
            <a:avLst/>
          </a:prstGeom>
          <a:noFill/>
          <a:ln w="9525">
            <a:noFill/>
            <a:miter lim="800000"/>
            <a:headEnd/>
            <a:tailEnd/>
          </a:ln>
        </p:spPr>
        <p:txBody>
          <a:bodyPr/>
          <a:lstStyle/>
          <a:p>
            <a:pPr marL="342900" indent="-342900" eaLnBrk="0" hangingPunct="0">
              <a:spcBef>
                <a:spcPct val="20000"/>
              </a:spcBef>
              <a:buClr>
                <a:schemeClr val="accent1"/>
              </a:buClr>
              <a:buFont typeface="Wingdings" pitchFamily="2" charset="2"/>
              <a:buChar char="l"/>
              <a:defRPr/>
            </a:pPr>
            <a:r>
              <a:rPr lang="en-US" sz="3200" kern="0" dirty="0">
                <a:latin typeface="+mn-lt"/>
                <a:cs typeface="+mn-cs"/>
              </a:rPr>
              <a:t>Read the selection</a:t>
            </a:r>
          </a:p>
          <a:p>
            <a:pPr marL="342900" indent="-342900" eaLnBrk="0" hangingPunct="0">
              <a:spcBef>
                <a:spcPct val="20000"/>
              </a:spcBef>
              <a:buClr>
                <a:schemeClr val="accent1"/>
              </a:buClr>
              <a:buFont typeface="Wingdings" pitchFamily="2" charset="2"/>
              <a:buChar char="l"/>
              <a:defRPr/>
            </a:pPr>
            <a:r>
              <a:rPr lang="en-US" sz="3200" kern="0" dirty="0">
                <a:latin typeface="+mn-lt"/>
                <a:cs typeface="+mn-cs"/>
              </a:rPr>
              <a:t>Summarize your reading in </a:t>
            </a:r>
            <a:r>
              <a:rPr lang="en-US" sz="3200" b="1" u="sng" kern="0" dirty="0">
                <a:solidFill>
                  <a:srgbClr val="FF0000"/>
                </a:solidFill>
                <a:effectLst>
                  <a:outerShdw blurRad="38100" dist="38100" dir="2700000" algn="tl">
                    <a:srgbClr val="C0C0C0"/>
                  </a:outerShdw>
                </a:effectLst>
                <a:latin typeface="+mn-lt"/>
                <a:cs typeface="+mn-cs"/>
              </a:rPr>
              <a:t>no more than one word</a:t>
            </a:r>
          </a:p>
          <a:p>
            <a:pPr marL="342900" indent="-342900" eaLnBrk="0" hangingPunct="0">
              <a:spcBef>
                <a:spcPct val="20000"/>
              </a:spcBef>
              <a:buClr>
                <a:schemeClr val="accent1"/>
              </a:buClr>
              <a:buFont typeface="Wingdings" pitchFamily="2" charset="2"/>
              <a:buChar char="l"/>
              <a:defRPr/>
            </a:pPr>
            <a:r>
              <a:rPr lang="en-US" sz="3200" kern="0" dirty="0">
                <a:latin typeface="+mn-lt"/>
                <a:cs typeface="+mn-cs"/>
              </a:rPr>
              <a:t>Packet </a:t>
            </a:r>
            <a:r>
              <a:rPr lang="en-US" sz="3200" kern="0" dirty="0">
                <a:latin typeface="+mn-lt"/>
                <a:cs typeface="+mn-cs"/>
              </a:rPr>
              <a:t>p.10</a:t>
            </a:r>
            <a:endParaRPr lang="en-US" sz="3200" kern="0" dirty="0">
              <a:latin typeface="+mn-lt"/>
              <a:cs typeface="+mn-cs"/>
            </a:endParaRPr>
          </a:p>
          <a:p>
            <a:pPr marL="342900" indent="-342900" eaLnBrk="0" hangingPunct="0">
              <a:spcBef>
                <a:spcPct val="20000"/>
              </a:spcBef>
              <a:buClr>
                <a:schemeClr val="accent1"/>
              </a:buClr>
              <a:buFont typeface="Wingdings" pitchFamily="2" charset="2"/>
              <a:buChar char="l"/>
              <a:defRPr/>
            </a:pPr>
            <a:r>
              <a:rPr lang="en-US" sz="3200" b="1" u="sng" kern="0" dirty="0">
                <a:solidFill>
                  <a:srgbClr val="FF0000"/>
                </a:solidFill>
                <a:effectLst>
                  <a:outerShdw blurRad="38100" dist="38100" dir="2700000" algn="tl">
                    <a:srgbClr val="000000">
                      <a:alpha val="43137"/>
                    </a:srgbClr>
                  </a:outerShdw>
                </a:effectLst>
                <a:latin typeface="+mn-lt"/>
                <a:cs typeface="+mn-cs"/>
              </a:rPr>
              <a:t>Weed out the chaff</a:t>
            </a:r>
          </a:p>
        </p:txBody>
      </p:sp>
      <p:pic>
        <p:nvPicPr>
          <p:cNvPr id="68612" name="Picture 5" descr="Vincent van Gogh's Self-Portrait Painting"/>
          <p:cNvPicPr>
            <a:picLocks noChangeAspect="1" noChangeArrowheads="1"/>
          </p:cNvPicPr>
          <p:nvPr>
            <p:custDataLst>
              <p:tags r:id="rId3"/>
            </p:custDataLst>
          </p:nvPr>
        </p:nvPicPr>
        <p:blipFill>
          <a:blip r:embed="rId6"/>
          <a:srcRect/>
          <a:stretch>
            <a:fillRect/>
          </a:stretch>
        </p:blipFill>
        <p:spPr bwMode="auto">
          <a:xfrm>
            <a:off x="4902200" y="1752600"/>
            <a:ext cx="3284538" cy="3886200"/>
          </a:xfrm>
          <a:prstGeom prst="rect">
            <a:avLst/>
          </a:prstGeom>
          <a:noFill/>
          <a:ln w="9525">
            <a:noFill/>
            <a:miter lim="800000"/>
            <a:headEnd/>
            <a:tailEnd/>
          </a:ln>
        </p:spPr>
      </p:pic>
      <p:pic>
        <p:nvPicPr>
          <p:cNvPr id="68613" name="Picture 4" descr="C:\Documents and Settings\STARR3\Local Settings\Temporary Internet Files\Content.IE5\EW8CVK2E\MCj04123960000[1].wmf"/>
          <p:cNvPicPr>
            <a:picLocks noChangeAspect="1" noChangeArrowheads="1"/>
          </p:cNvPicPr>
          <p:nvPr>
            <p:custDataLst>
              <p:tags r:id="rId4"/>
            </p:custDataLst>
          </p:nvPr>
        </p:nvPicPr>
        <p:blipFill>
          <a:blip r:embed="rId7"/>
          <a:srcRect/>
          <a:stretch>
            <a:fillRect/>
          </a:stretch>
        </p:blipFill>
        <p:spPr bwMode="auto">
          <a:xfrm flipH="1">
            <a:off x="4724400" y="4800600"/>
            <a:ext cx="2590800" cy="18288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1000"/>
                                        <p:tgtEl>
                                          <p:spTgt spid="7">
                                            <p:txEl>
                                              <p:pRg st="0" end="0"/>
                                            </p:txEl>
                                          </p:spTgt>
                                        </p:tgtEl>
                                      </p:cBhvr>
                                    </p:animEffect>
                                    <p:anim calcmode="lin" valueType="num">
                                      <p:cBhvr>
                                        <p:cTn id="13"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nodeType="clickEffect">
                                  <p:stCondLst>
                                    <p:cond delay="0"/>
                                  </p:stCondLst>
                                  <p:childTnLst>
                                    <p:set>
                                      <p:cBhvr>
                                        <p:cTn id="18" dur="1" fill="hold">
                                          <p:stCondLst>
                                            <p:cond delay="0"/>
                                          </p:stCondLst>
                                        </p:cTn>
                                        <p:tgtEl>
                                          <p:spTgt spid="7">
                                            <p:txEl>
                                              <p:pRg st="1" end="1"/>
                                            </p:txEl>
                                          </p:spTgt>
                                        </p:tgtEl>
                                        <p:attrNameLst>
                                          <p:attrName>style.visibility</p:attrName>
                                        </p:attrNameLst>
                                      </p:cBhvr>
                                      <p:to>
                                        <p:strVal val="visible"/>
                                      </p:to>
                                    </p:set>
                                    <p:animEffect transition="in" filter="fade">
                                      <p:cBhvr>
                                        <p:cTn id="19" dur="1000"/>
                                        <p:tgtEl>
                                          <p:spTgt spid="7">
                                            <p:txEl>
                                              <p:pRg st="1" end="1"/>
                                            </p:txEl>
                                          </p:spTgt>
                                        </p:tgtEl>
                                      </p:cBhvr>
                                    </p:animEffect>
                                    <p:anim calcmode="lin" valueType="num">
                                      <p:cBhvr>
                                        <p:cTn id="20"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7" presetClass="entr" presetSubtype="0" fill="hold" nodeType="clickEffect">
                                  <p:stCondLst>
                                    <p:cond delay="0"/>
                                  </p:stCondLst>
                                  <p:childTnLst>
                                    <p:set>
                                      <p:cBhvr>
                                        <p:cTn id="25" dur="1" fill="hold">
                                          <p:stCondLst>
                                            <p:cond delay="0"/>
                                          </p:stCondLst>
                                        </p:cTn>
                                        <p:tgtEl>
                                          <p:spTgt spid="7">
                                            <p:txEl>
                                              <p:pRg st="2" end="2"/>
                                            </p:txEl>
                                          </p:spTgt>
                                        </p:tgtEl>
                                        <p:attrNameLst>
                                          <p:attrName>style.visibility</p:attrName>
                                        </p:attrNameLst>
                                      </p:cBhvr>
                                      <p:to>
                                        <p:strVal val="visible"/>
                                      </p:to>
                                    </p:set>
                                    <p:animEffect transition="in" filter="fade">
                                      <p:cBhvr>
                                        <p:cTn id="26" dur="1000"/>
                                        <p:tgtEl>
                                          <p:spTgt spid="7">
                                            <p:txEl>
                                              <p:pRg st="2" end="2"/>
                                            </p:txEl>
                                          </p:spTgt>
                                        </p:tgtEl>
                                      </p:cBhvr>
                                    </p:animEffect>
                                    <p:anim calcmode="lin" valueType="num">
                                      <p:cBhvr>
                                        <p:cTn id="27"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7" presetClass="entr" presetSubtype="0" fill="hold" nodeType="clickEffect">
                                  <p:stCondLst>
                                    <p:cond delay="0"/>
                                  </p:stCondLst>
                                  <p:childTnLst>
                                    <p:set>
                                      <p:cBhvr>
                                        <p:cTn id="32" dur="1" fill="hold">
                                          <p:stCondLst>
                                            <p:cond delay="0"/>
                                          </p:stCondLst>
                                        </p:cTn>
                                        <p:tgtEl>
                                          <p:spTgt spid="7">
                                            <p:txEl>
                                              <p:pRg st="3" end="3"/>
                                            </p:txEl>
                                          </p:spTgt>
                                        </p:tgtEl>
                                        <p:attrNameLst>
                                          <p:attrName>style.visibility</p:attrName>
                                        </p:attrNameLst>
                                      </p:cBhvr>
                                      <p:to>
                                        <p:strVal val="visible"/>
                                      </p:to>
                                    </p:set>
                                    <p:animEffect transition="in" filter="fade">
                                      <p:cBhvr>
                                        <p:cTn id="33" dur="1000"/>
                                        <p:tgtEl>
                                          <p:spTgt spid="7">
                                            <p:txEl>
                                              <p:pRg st="3" end="3"/>
                                            </p:txEl>
                                          </p:spTgt>
                                        </p:tgtEl>
                                      </p:cBhvr>
                                    </p:animEffect>
                                    <p:anim calcmode="lin" valueType="num">
                                      <p:cBhvr>
                                        <p:cTn id="34"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Rectangle 2"/>
          <p:cNvSpPr>
            <a:spLocks noGrp="1" noChangeArrowheads="1"/>
          </p:cNvSpPr>
          <p:nvPr>
            <p:ph type="title"/>
            <p:custDataLst>
              <p:tags r:id="rId1"/>
            </p:custDataLst>
          </p:nvPr>
        </p:nvSpPr>
        <p:spPr/>
        <p:txBody>
          <a:bodyPr/>
          <a:lstStyle/>
          <a:p>
            <a:pPr eaLnBrk="1" hangingPunct="1">
              <a:defRPr/>
            </a:pPr>
            <a:r>
              <a:rPr lang="en-US" b="1">
                <a:effectLst>
                  <a:outerShdw blurRad="38100" dist="38100" dir="2700000" algn="tl">
                    <a:srgbClr val="C0C0C0"/>
                  </a:outerShdw>
                </a:effectLst>
              </a:rPr>
              <a:t>The Chaff . . . </a:t>
            </a:r>
          </a:p>
        </p:txBody>
      </p:sp>
      <p:sp>
        <p:nvSpPr>
          <p:cNvPr id="5" name="WordArt 4"/>
          <p:cNvSpPr>
            <a:spLocks noChangeArrowheads="1" noChangeShapeType="1" noTextEdit="1"/>
          </p:cNvSpPr>
          <p:nvPr>
            <p:custDataLst>
              <p:tags r:id="rId2"/>
            </p:custDataLst>
          </p:nvPr>
        </p:nvSpPr>
        <p:spPr bwMode="auto">
          <a:xfrm>
            <a:off x="3429000" y="2971800"/>
            <a:ext cx="2295525" cy="874713"/>
          </a:xfrm>
          <a:prstGeom prst="rect">
            <a:avLst/>
          </a:prstGeom>
        </p:spPr>
        <p:txBody>
          <a:bodyPr wrap="none" fromWordArt="1">
            <a:prstTxWarp prst="textCascadeUp">
              <a:avLst>
                <a:gd name="adj" fmla="val 44444"/>
              </a:avLst>
            </a:prstTxWarp>
            <a:scene3d>
              <a:camera prst="legacyPerspectiveFront">
                <a:rot lat="20519982" lon="1080000" rev="0"/>
              </a:camera>
              <a:lightRig rig="legacyHarsh2" dir="b"/>
            </a:scene3d>
            <a:sp3d extrusionH="430200" prstMaterial="legacyMatte">
              <a:extrusionClr>
                <a:srgbClr val="FF6600"/>
              </a:extrusionClr>
            </a:sp3d>
          </a:bodyPr>
          <a:lstStyle/>
          <a:p>
            <a:r>
              <a:rPr lang="en-US" sz="3600" kern="10">
                <a:ln w="9525">
                  <a:round/>
                  <a:headEnd/>
                  <a:tailEnd/>
                </a:ln>
                <a:gradFill rotWithShape="1">
                  <a:gsLst>
                    <a:gs pos="0">
                      <a:srgbClr val="FFE701"/>
                    </a:gs>
                    <a:gs pos="100000">
                      <a:srgbClr val="FE3E02"/>
                    </a:gs>
                  </a:gsLst>
                  <a:lin ang="5400000" scaled="1"/>
                </a:gradFill>
                <a:latin typeface="Impact"/>
              </a:rPr>
              <a:t>INTERESTING</a:t>
            </a:r>
          </a:p>
        </p:txBody>
      </p:sp>
      <p:sp>
        <p:nvSpPr>
          <p:cNvPr id="6" name="WordArt 5"/>
          <p:cNvSpPr>
            <a:spLocks noChangeArrowheads="1" noChangeShapeType="1" noTextEdit="1"/>
          </p:cNvSpPr>
          <p:nvPr>
            <p:custDataLst>
              <p:tags r:id="rId3"/>
            </p:custDataLst>
          </p:nvPr>
        </p:nvSpPr>
        <p:spPr bwMode="auto">
          <a:xfrm>
            <a:off x="7315200" y="1600200"/>
            <a:ext cx="1114425" cy="638175"/>
          </a:xfrm>
          <a:prstGeom prst="rect">
            <a:avLst/>
          </a:prstGeom>
        </p:spPr>
        <p:txBody>
          <a:bodyPr wrap="none" fromWordArt="1">
            <a:prstTxWarp prst="textPlain">
              <a:avLst>
                <a:gd name="adj" fmla="val 50000"/>
              </a:avLst>
            </a:prstTxWarp>
          </a:bodyPr>
          <a:lstStyle/>
          <a:p>
            <a:r>
              <a:rPr lang="en-US" sz="3600" kern="10">
                <a:ln w="12700" cap="sq">
                  <a:solidFill>
                    <a:srgbClr val="EAEAEA"/>
                  </a:solidFill>
                  <a:round/>
                  <a:headEnd type="none" w="sm" len="sm"/>
                  <a:tailEnd type="none" w="sm" len="sm"/>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Black"/>
              </a:rPr>
              <a:t>Cool</a:t>
            </a:r>
          </a:p>
        </p:txBody>
      </p:sp>
      <p:sp>
        <p:nvSpPr>
          <p:cNvPr id="7" name="WordArt 6"/>
          <p:cNvSpPr>
            <a:spLocks noChangeArrowheads="1" noChangeShapeType="1" noTextEdit="1"/>
          </p:cNvSpPr>
          <p:nvPr>
            <p:custDataLst>
              <p:tags r:id="rId4"/>
            </p:custDataLst>
          </p:nvPr>
        </p:nvSpPr>
        <p:spPr bwMode="auto">
          <a:xfrm>
            <a:off x="7010400" y="5029200"/>
            <a:ext cx="1295400" cy="1435100"/>
          </a:xfrm>
          <a:prstGeom prst="rect">
            <a:avLst/>
          </a:prstGeom>
        </p:spPr>
        <p:txBody>
          <a:bodyPr wrap="none" fromWordArt="1">
            <a:prstTxWarp prst="textSlantUp">
              <a:avLst>
                <a:gd name="adj" fmla="val 55556"/>
              </a:avLst>
            </a:prstTxWarp>
          </a:bodyPr>
          <a:lstStyle/>
          <a:p>
            <a:r>
              <a:rPr lang="en-US" sz="3600" kern="10">
                <a:ln w="9525" cap="sq">
                  <a:solidFill>
                    <a:srgbClr val="000000"/>
                  </a:solidFill>
                  <a:round/>
                  <a:headEnd type="none" w="sm" len="sm"/>
                  <a:tailEnd type="none" w="sm" len="sm"/>
                </a:ln>
                <a:solidFill>
                  <a:srgbClr val="000000"/>
                </a:solidFill>
                <a:latin typeface="Arial Black"/>
              </a:rPr>
              <a:t>Good</a:t>
            </a:r>
          </a:p>
        </p:txBody>
      </p:sp>
      <p:sp>
        <p:nvSpPr>
          <p:cNvPr id="8" name="WordArt 7"/>
          <p:cNvSpPr>
            <a:spLocks noChangeArrowheads="1" noChangeShapeType="1" noTextEdit="1"/>
          </p:cNvSpPr>
          <p:nvPr>
            <p:custDataLst>
              <p:tags r:id="rId5"/>
            </p:custDataLst>
          </p:nvPr>
        </p:nvSpPr>
        <p:spPr bwMode="auto">
          <a:xfrm>
            <a:off x="1981200" y="1828800"/>
            <a:ext cx="857250" cy="708025"/>
          </a:xfrm>
          <a:prstGeom prst="rect">
            <a:avLst/>
          </a:prstGeom>
        </p:spPr>
        <p:txBody>
          <a:bodyPr wrap="none" fromWordArt="1">
            <a:prstTxWarp prst="textWave1">
              <a:avLst>
                <a:gd name="adj1" fmla="val 13005"/>
                <a:gd name="adj2" fmla="val 0"/>
              </a:avLst>
            </a:prstTxWarp>
          </a:bodyPr>
          <a:lstStyle/>
          <a:p>
            <a:r>
              <a:rPr lang="en-US" sz="3600" kern="10">
                <a:ln w="9525" cap="sq">
                  <a:noFill/>
                  <a:round/>
                  <a:headEnd type="none" w="sm" len="sm"/>
                  <a:tailEnd type="none" w="sm" len="sm"/>
                </a:ln>
                <a:gradFill rotWithShape="1">
                  <a:gsLst>
                    <a:gs pos="0">
                      <a:srgbClr val="9999FF"/>
                    </a:gs>
                    <a:gs pos="100000">
                      <a:srgbClr val="009999"/>
                    </a:gs>
                  </a:gsLst>
                  <a:lin ang="5400000" scaled="1"/>
                </a:gradFill>
                <a:effectLst>
                  <a:outerShdw dist="53882" dir="2700000" algn="ctr" rotWithShape="0">
                    <a:srgbClr val="C0C0C0">
                      <a:alpha val="79999"/>
                    </a:srgbClr>
                  </a:outerShdw>
                </a:effectLst>
                <a:latin typeface="Times New Roman"/>
                <a:cs typeface="Times New Roman"/>
              </a:rPr>
              <a:t>Neat</a:t>
            </a:r>
          </a:p>
        </p:txBody>
      </p:sp>
      <p:sp>
        <p:nvSpPr>
          <p:cNvPr id="9" name="Text Box 8"/>
          <p:cNvSpPr txBox="1">
            <a:spLocks noChangeArrowheads="1"/>
          </p:cNvSpPr>
          <p:nvPr>
            <p:custDataLst>
              <p:tags r:id="rId6"/>
            </p:custDataLst>
          </p:nvPr>
        </p:nvSpPr>
        <p:spPr bwMode="auto">
          <a:xfrm>
            <a:off x="3657600" y="1676400"/>
            <a:ext cx="2743200" cy="641350"/>
          </a:xfrm>
          <a:prstGeom prst="rect">
            <a:avLst/>
          </a:prstGeom>
          <a:noFill/>
          <a:ln w="12700" cap="sq">
            <a:noFill/>
            <a:miter lim="800000"/>
            <a:headEnd type="none" w="sm" len="sm"/>
            <a:tailEnd type="none" w="sm" len="sm"/>
          </a:ln>
          <a:effectLst/>
        </p:spPr>
        <p:txBody>
          <a:bodyPr>
            <a:spAutoFit/>
          </a:bodyPr>
          <a:lstStyle/>
          <a:p>
            <a:pPr>
              <a:spcBef>
                <a:spcPct val="50000"/>
              </a:spcBef>
              <a:defRPr/>
            </a:pPr>
            <a:r>
              <a:rPr lang="en-US" sz="3600">
                <a:solidFill>
                  <a:srgbClr val="FF0000"/>
                </a:solidFill>
                <a:effectLst>
                  <a:outerShdw blurRad="38100" dist="38100" dir="2700000" algn="tl">
                    <a:srgbClr val="C0C0C0"/>
                  </a:outerShdw>
                </a:effectLst>
                <a:latin typeface="Arial" charset="0"/>
                <a:cs typeface="Arial" charset="0"/>
              </a:rPr>
              <a:t>What Else?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1" presetClass="path" presetSubtype="0" accel="50000" decel="50000" fill="hold" grpId="1" nodeType="afterEffect">
                                  <p:stCondLst>
                                    <p:cond delay="0"/>
                                  </p:stCondLst>
                                  <p:childTnLst>
                                    <p:animMotion origin="layout" path="M 0 0  c -0.004 -0.01066  -0.018 -0.02131  -0.023 -0.02131  c -0.031 0  -0.063 0.16651  -0.063 0.33302  c 0 -0.08392  -0.016 -0.16651  -0.031 -0.16651  c -0.016 0  -0.031 0.08392  -0.031 0.16651  c 0 -0.0413  -0.008 -0.08392  -0.016 -0.08392  c -0.008 0  -0.016 0.0413  -0.016 0.08392  c 0 -0.02131  -0.004 -0.0413  -0.008 -0.0413  c -0.004 0  -0.008 0.02131  -0.008 0.0413  c 0 -0.01066  -0.002 -0.02131  -0.004 -0.02131  c -0.001 0  -0.004 0.01066  -0.004 0.02131  c 0 -0.00533  -0.001 -0.01066  -0.002 -0.01066  c 0 -0.00133  -0.002 0.00533  -0.002 0.01066  c 0 -0.00266  0 -0.00533  -0.001 -0.00533  c 0 0.00133  -0.001 0.00266  -0.001 0.00533  c 0 -0.00133  0 -0.00266  0 -0.004  c -0.001 0  -0.001 0.00133  -0.001 0.00266  c -0.001 0  -0.001 -0.00133  -0.001 -0.00266  c -0.001 0  -0.001 0.00133  -0.001 0.00266  E" pathEditMode="relative" ptsTypes="">
                                      <p:cBhvr>
                                        <p:cTn id="12" dur="2000" fill="hold"/>
                                        <p:tgtEl>
                                          <p:spTgt spid="5"/>
                                        </p:tgtEl>
                                        <p:attrNameLst>
                                          <p:attrName>ppt_x</p:attrName>
                                          <p:attrName>ppt_y</p:attrName>
                                        </p:attrNameLst>
                                      </p:cBhvr>
                                    </p:animMotion>
                                  </p:childTnLst>
                                </p:cTn>
                              </p:par>
                            </p:childTnLst>
                          </p:cTn>
                        </p:par>
                        <p:par>
                          <p:cTn id="13" fill="hold">
                            <p:stCondLst>
                              <p:cond delay="3000"/>
                            </p:stCondLst>
                            <p:childTnLst>
                              <p:par>
                                <p:cTn id="14" presetID="47" presetClass="entr" presetSubtype="0"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1000"/>
                                        <p:tgtEl>
                                          <p:spTgt spid="6"/>
                                        </p:tgtEl>
                                      </p:cBhvr>
                                    </p:animEffect>
                                    <p:anim calcmode="lin" valueType="num">
                                      <p:cBhvr>
                                        <p:cTn id="17" dur="1000" fill="hold"/>
                                        <p:tgtEl>
                                          <p:spTgt spid="6"/>
                                        </p:tgtEl>
                                        <p:attrNameLst>
                                          <p:attrName>ppt_x</p:attrName>
                                        </p:attrNameLst>
                                      </p:cBhvr>
                                      <p:tavLst>
                                        <p:tav tm="0">
                                          <p:val>
                                            <p:strVal val="#ppt_x"/>
                                          </p:val>
                                        </p:tav>
                                        <p:tav tm="100000">
                                          <p:val>
                                            <p:strVal val="#ppt_x"/>
                                          </p:val>
                                        </p:tav>
                                      </p:tavLst>
                                    </p:anim>
                                    <p:anim calcmode="lin" valueType="num">
                                      <p:cBhvr>
                                        <p:cTn id="18" dur="1000" fill="hold"/>
                                        <p:tgtEl>
                                          <p:spTgt spid="6"/>
                                        </p:tgtEl>
                                        <p:attrNameLst>
                                          <p:attrName>ppt_y</p:attrName>
                                        </p:attrNameLst>
                                      </p:cBhvr>
                                      <p:tavLst>
                                        <p:tav tm="0">
                                          <p:val>
                                            <p:strVal val="#ppt_y-.1"/>
                                          </p:val>
                                        </p:tav>
                                        <p:tav tm="100000">
                                          <p:val>
                                            <p:strVal val="#ppt_y"/>
                                          </p:val>
                                        </p:tav>
                                      </p:tavLst>
                                    </p:anim>
                                  </p:childTnLst>
                                </p:cTn>
                              </p:par>
                            </p:childTnLst>
                          </p:cTn>
                        </p:par>
                        <p:par>
                          <p:cTn id="19" fill="hold">
                            <p:stCondLst>
                              <p:cond delay="4000"/>
                            </p:stCondLst>
                            <p:childTnLst>
                              <p:par>
                                <p:cTn id="20" presetID="51" presetClass="path" presetSubtype="0" accel="50000" decel="50000" fill="hold" grpId="1" nodeType="afterEffect">
                                  <p:stCondLst>
                                    <p:cond delay="0"/>
                                  </p:stCondLst>
                                  <p:childTnLst>
                                    <p:animMotion origin="layout" path="M 0 0  L -0.04 0.08925  C -0.049 0.1079  -0.054 0.13587  -0.054 0.16518  C -0.054 0.19848  -0.049 0.22512  -0.04 0.24377  L 0 0.33302  E" pathEditMode="relative" ptsTypes="">
                                      <p:cBhvr>
                                        <p:cTn id="21" dur="2000" fill="hold"/>
                                        <p:tgtEl>
                                          <p:spTgt spid="6"/>
                                        </p:tgtEl>
                                        <p:attrNameLst>
                                          <p:attrName>ppt_x</p:attrName>
                                          <p:attrName>ppt_y</p:attrName>
                                        </p:attrNameLst>
                                      </p:cBhvr>
                                    </p:animMotion>
                                  </p:childTnLst>
                                </p:cTn>
                              </p:par>
                            </p:childTnLst>
                          </p:cTn>
                        </p:par>
                        <p:par>
                          <p:cTn id="22" fill="hold">
                            <p:stCondLst>
                              <p:cond delay="6000"/>
                            </p:stCondLst>
                            <p:childTnLst>
                              <p:par>
                                <p:cTn id="23" presetID="47" presetClass="entr" presetSubtype="0"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1000"/>
                                        <p:tgtEl>
                                          <p:spTgt spid="7"/>
                                        </p:tgtEl>
                                      </p:cBhvr>
                                    </p:animEffect>
                                    <p:anim calcmode="lin" valueType="num">
                                      <p:cBhvr>
                                        <p:cTn id="26" dur="1000" fill="hold"/>
                                        <p:tgtEl>
                                          <p:spTgt spid="7"/>
                                        </p:tgtEl>
                                        <p:attrNameLst>
                                          <p:attrName>ppt_x</p:attrName>
                                        </p:attrNameLst>
                                      </p:cBhvr>
                                      <p:tavLst>
                                        <p:tav tm="0">
                                          <p:val>
                                            <p:strVal val="#ppt_x"/>
                                          </p:val>
                                        </p:tav>
                                        <p:tav tm="100000">
                                          <p:val>
                                            <p:strVal val="#ppt_x"/>
                                          </p:val>
                                        </p:tav>
                                      </p:tavLst>
                                    </p:anim>
                                    <p:anim calcmode="lin" valueType="num">
                                      <p:cBhvr>
                                        <p:cTn id="27" dur="1000" fill="hold"/>
                                        <p:tgtEl>
                                          <p:spTgt spid="7"/>
                                        </p:tgtEl>
                                        <p:attrNameLst>
                                          <p:attrName>ppt_y</p:attrName>
                                        </p:attrNameLst>
                                      </p:cBhvr>
                                      <p:tavLst>
                                        <p:tav tm="0">
                                          <p:val>
                                            <p:strVal val="#ppt_y-.1"/>
                                          </p:val>
                                        </p:tav>
                                        <p:tav tm="100000">
                                          <p:val>
                                            <p:strVal val="#ppt_y"/>
                                          </p:val>
                                        </p:tav>
                                      </p:tavLst>
                                    </p:anim>
                                  </p:childTnLst>
                                </p:cTn>
                              </p:par>
                            </p:childTnLst>
                          </p:cTn>
                        </p:par>
                        <p:par>
                          <p:cTn id="28" fill="hold">
                            <p:stCondLst>
                              <p:cond delay="7000"/>
                            </p:stCondLst>
                            <p:childTnLst>
                              <p:par>
                                <p:cTn id="29" presetID="2" presetClass="path" presetSubtype="0" accel="50000" decel="50000" fill="hold" grpId="1" nodeType="afterEffect">
                                  <p:stCondLst>
                                    <p:cond delay="0"/>
                                  </p:stCondLst>
                                  <p:childTnLst>
                                    <p:animMotion origin="layout" path="M 0 0  L 0 -0.19582  L 0.25 0  L 0 0  Z" pathEditMode="relative" ptsTypes="">
                                      <p:cBhvr>
                                        <p:cTn id="30" dur="2000" fill="hold"/>
                                        <p:tgtEl>
                                          <p:spTgt spid="7"/>
                                        </p:tgtEl>
                                        <p:attrNameLst>
                                          <p:attrName>ppt_x</p:attrName>
                                          <p:attrName>ppt_y</p:attrName>
                                        </p:attrNameLst>
                                      </p:cBhvr>
                                    </p:animMotion>
                                  </p:childTnLst>
                                </p:cTn>
                              </p:par>
                            </p:childTnLst>
                          </p:cTn>
                        </p:par>
                        <p:par>
                          <p:cTn id="31" fill="hold">
                            <p:stCondLst>
                              <p:cond delay="9000"/>
                            </p:stCondLst>
                            <p:childTnLst>
                              <p:par>
                                <p:cTn id="32" presetID="47" presetClass="entr" presetSubtype="0" fill="hold" grpId="0" nodeType="after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1000"/>
                                        <p:tgtEl>
                                          <p:spTgt spid="8"/>
                                        </p:tgtEl>
                                      </p:cBhvr>
                                    </p:animEffect>
                                    <p:anim calcmode="lin" valueType="num">
                                      <p:cBhvr>
                                        <p:cTn id="35" dur="1000" fill="hold"/>
                                        <p:tgtEl>
                                          <p:spTgt spid="8"/>
                                        </p:tgtEl>
                                        <p:attrNameLst>
                                          <p:attrName>ppt_x</p:attrName>
                                        </p:attrNameLst>
                                      </p:cBhvr>
                                      <p:tavLst>
                                        <p:tav tm="0">
                                          <p:val>
                                            <p:strVal val="#ppt_x"/>
                                          </p:val>
                                        </p:tav>
                                        <p:tav tm="100000">
                                          <p:val>
                                            <p:strVal val="#ppt_x"/>
                                          </p:val>
                                        </p:tav>
                                      </p:tavLst>
                                    </p:anim>
                                    <p:anim calcmode="lin" valueType="num">
                                      <p:cBhvr>
                                        <p:cTn id="36" dur="1000" fill="hold"/>
                                        <p:tgtEl>
                                          <p:spTgt spid="8"/>
                                        </p:tgtEl>
                                        <p:attrNameLst>
                                          <p:attrName>ppt_y</p:attrName>
                                        </p:attrNameLst>
                                      </p:cBhvr>
                                      <p:tavLst>
                                        <p:tav tm="0">
                                          <p:val>
                                            <p:strVal val="#ppt_y-.1"/>
                                          </p:val>
                                        </p:tav>
                                        <p:tav tm="100000">
                                          <p:val>
                                            <p:strVal val="#ppt_y"/>
                                          </p:val>
                                        </p:tav>
                                      </p:tavLst>
                                    </p:anim>
                                  </p:childTnLst>
                                </p:cTn>
                              </p:par>
                            </p:childTnLst>
                          </p:cTn>
                        </p:par>
                        <p:par>
                          <p:cTn id="37" fill="hold">
                            <p:stCondLst>
                              <p:cond delay="10000"/>
                            </p:stCondLst>
                            <p:childTnLst>
                              <p:par>
                                <p:cTn id="38" presetID="11" presetClass="path" presetSubtype="0" accel="50000" decel="50000" fill="hold" grpId="1" nodeType="afterEffect">
                                  <p:stCondLst>
                                    <p:cond delay="0"/>
                                  </p:stCondLst>
                                  <p:childTnLst>
                                    <p:animMotion origin="layout" path="M 0 0  L 0.036 0.08259  L 0.108 0.08259  L 0.072 0.16651  L 0.108 0.2491  L 0.036 0.2491  L 0 0.33302  L -0.036 0.2491  L -0.108 0.2491  L -0.072 0.16651  L -0.108 0.08259  L -0.036 0.08259  L 0 0  Z" pathEditMode="relative" ptsTypes="">
                                      <p:cBhvr>
                                        <p:cTn id="39" dur="2000" fill="hold"/>
                                        <p:tgtEl>
                                          <p:spTgt spid="8"/>
                                        </p:tgtEl>
                                        <p:attrNameLst>
                                          <p:attrName>ppt_x</p:attrName>
                                          <p:attrName>ppt_y</p:attrName>
                                        </p:attrNameLst>
                                      </p:cBhvr>
                                    </p:animMotion>
                                  </p:childTnLst>
                                </p:cTn>
                              </p:par>
                            </p:childTnLst>
                          </p:cTn>
                        </p:par>
                        <p:par>
                          <p:cTn id="40" fill="hold">
                            <p:stCondLst>
                              <p:cond delay="12000"/>
                            </p:stCondLst>
                            <p:childTnLst>
                              <p:par>
                                <p:cTn id="41" presetID="47" presetClass="entr" presetSubtype="0"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fade">
                                      <p:cBhvr>
                                        <p:cTn id="43" dur="1000"/>
                                        <p:tgtEl>
                                          <p:spTgt spid="9"/>
                                        </p:tgtEl>
                                      </p:cBhvr>
                                    </p:animEffect>
                                    <p:anim calcmode="lin" valueType="num">
                                      <p:cBhvr>
                                        <p:cTn id="44" dur="1000" fill="hold"/>
                                        <p:tgtEl>
                                          <p:spTgt spid="9"/>
                                        </p:tgtEl>
                                        <p:attrNameLst>
                                          <p:attrName>ppt_x</p:attrName>
                                        </p:attrNameLst>
                                      </p:cBhvr>
                                      <p:tavLst>
                                        <p:tav tm="0">
                                          <p:val>
                                            <p:strVal val="#ppt_x"/>
                                          </p:val>
                                        </p:tav>
                                        <p:tav tm="100000">
                                          <p:val>
                                            <p:strVal val="#ppt_x"/>
                                          </p:val>
                                        </p:tav>
                                      </p:tavLst>
                                    </p:anim>
                                    <p:anim calcmode="lin" valueType="num">
                                      <p:cBhvr>
                                        <p:cTn id="4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6" grpId="1" animBg="1"/>
      <p:bldP spid="7" grpId="0" animBg="1"/>
      <p:bldP spid="7" grpId="1" animBg="1"/>
      <p:bldP spid="8" grpId="0" animBg="1"/>
      <p:bldP spid="8" grpId="1" animBg="1"/>
      <p:bldP spid="9" grpId="0"/>
    </p:bldLst>
  </p:timing>
</p:sld>
</file>

<file path=ppt/slides/slide6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p:txBody>
          <a:bodyPr/>
          <a:lstStyle/>
          <a:p>
            <a:pPr algn="ctr" eaLnBrk="1" hangingPunct="1">
              <a:defRPr/>
            </a:pPr>
            <a:r>
              <a:rPr lang="en-US" b="1" smtClean="0">
                <a:effectLst>
                  <a:outerShdw blurRad="38100" dist="38100" dir="2700000" algn="tl">
                    <a:srgbClr val="C0C0C0"/>
                  </a:outerShdw>
                </a:effectLst>
              </a:rPr>
              <a:t>Underground Railroad Letter</a:t>
            </a:r>
          </a:p>
        </p:txBody>
      </p:sp>
      <p:pic>
        <p:nvPicPr>
          <p:cNvPr id="70659" name="Picture 5" descr="map16"/>
          <p:cNvPicPr>
            <a:picLocks noChangeAspect="1" noChangeArrowheads="1"/>
          </p:cNvPicPr>
          <p:nvPr/>
        </p:nvPicPr>
        <p:blipFill>
          <a:blip r:embed="rId2"/>
          <a:srcRect/>
          <a:stretch>
            <a:fillRect/>
          </a:stretch>
        </p:blipFill>
        <p:spPr bwMode="auto">
          <a:xfrm>
            <a:off x="914400" y="1600200"/>
            <a:ext cx="7315200" cy="4648200"/>
          </a:xfrm>
          <a:prstGeom prst="rect">
            <a:avLst/>
          </a:prstGeom>
          <a:noFill/>
          <a:ln w="9525">
            <a:noFill/>
            <a:miter lim="800000"/>
            <a:headEnd/>
            <a:tailEnd/>
          </a:ln>
        </p:spPr>
      </p:pic>
    </p:spTree>
  </p:cSld>
  <p:clrMapOvr>
    <a:masterClrMapping/>
  </p:clrMapOvr>
  <p:transition/>
</p:sld>
</file>

<file path=ppt/slides/slide6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4" descr="MCj04343890000[1]"/>
          <p:cNvPicPr>
            <a:picLocks noChangeAspect="1" noChangeArrowheads="1"/>
          </p:cNvPicPr>
          <p:nvPr/>
        </p:nvPicPr>
        <p:blipFill>
          <a:blip r:embed="rId4"/>
          <a:srcRect/>
          <a:stretch>
            <a:fillRect/>
          </a:stretch>
        </p:blipFill>
        <p:spPr bwMode="auto">
          <a:xfrm>
            <a:off x="914400" y="685800"/>
            <a:ext cx="3481388" cy="5486400"/>
          </a:xfrm>
          <a:prstGeom prst="rect">
            <a:avLst/>
          </a:prstGeom>
          <a:noFill/>
          <a:ln w="9525">
            <a:noFill/>
            <a:miter lim="800000"/>
            <a:headEnd/>
            <a:tailEnd/>
          </a:ln>
        </p:spPr>
      </p:pic>
      <p:sp>
        <p:nvSpPr>
          <p:cNvPr id="5" name="Text Box 5"/>
          <p:cNvSpPr txBox="1">
            <a:spLocks noChangeArrowheads="1"/>
          </p:cNvSpPr>
          <p:nvPr/>
        </p:nvSpPr>
        <p:spPr bwMode="auto">
          <a:xfrm>
            <a:off x="1600200" y="1219200"/>
            <a:ext cx="1676400" cy="1069975"/>
          </a:xfrm>
          <a:prstGeom prst="rect">
            <a:avLst/>
          </a:prstGeom>
          <a:noFill/>
          <a:ln w="12700" cap="sq">
            <a:noFill/>
            <a:miter lim="800000"/>
            <a:headEnd type="none" w="sm" len="sm"/>
            <a:tailEnd type="none" w="sm" len="sm"/>
          </a:ln>
          <a:effectLst/>
        </p:spPr>
        <p:txBody>
          <a:bodyPr>
            <a:spAutoFit/>
          </a:bodyPr>
          <a:lstStyle/>
          <a:p>
            <a:pPr>
              <a:spcBef>
                <a:spcPct val="50000"/>
              </a:spcBef>
              <a:defRPr/>
            </a:pPr>
            <a:r>
              <a:rPr lang="en-US" sz="1600">
                <a:solidFill>
                  <a:srgbClr val="FF0000"/>
                </a:solidFill>
                <a:effectLst>
                  <a:outerShdw blurRad="38100" dist="38100" dir="2700000" algn="tl">
                    <a:srgbClr val="C0C0C0"/>
                  </a:outerShdw>
                </a:effectLst>
                <a:latin typeface="Arial" charset="0"/>
                <a:cs typeface="Arial" charset="0"/>
              </a:rPr>
              <a:t>What word did you choose to summarize the story? Why?</a:t>
            </a:r>
          </a:p>
        </p:txBody>
      </p:sp>
      <p:pic>
        <p:nvPicPr>
          <p:cNvPr id="6" name="Picture 6" descr="MCj04343890000[1]"/>
          <p:cNvPicPr>
            <a:picLocks noChangeAspect="1" noChangeArrowheads="1"/>
          </p:cNvPicPr>
          <p:nvPr/>
        </p:nvPicPr>
        <p:blipFill>
          <a:blip r:embed="rId4"/>
          <a:srcRect/>
          <a:stretch>
            <a:fillRect/>
          </a:stretch>
        </p:blipFill>
        <p:spPr bwMode="auto">
          <a:xfrm flipH="1">
            <a:off x="4724400" y="685800"/>
            <a:ext cx="3481388" cy="5486400"/>
          </a:xfrm>
          <a:prstGeom prst="rect">
            <a:avLst/>
          </a:prstGeom>
          <a:noFill/>
          <a:ln w="9525">
            <a:noFill/>
            <a:miter lim="800000"/>
            <a:headEnd/>
            <a:tailEnd/>
          </a:ln>
        </p:spPr>
      </p:pic>
      <p:sp>
        <p:nvSpPr>
          <p:cNvPr id="7" name="Text Box 7"/>
          <p:cNvSpPr txBox="1">
            <a:spLocks noChangeArrowheads="1"/>
          </p:cNvSpPr>
          <p:nvPr/>
        </p:nvSpPr>
        <p:spPr bwMode="auto">
          <a:xfrm>
            <a:off x="5867400" y="1066800"/>
            <a:ext cx="1676400" cy="1314450"/>
          </a:xfrm>
          <a:prstGeom prst="rect">
            <a:avLst/>
          </a:prstGeom>
          <a:noFill/>
          <a:ln w="12700" cap="sq">
            <a:noFill/>
            <a:miter lim="800000"/>
            <a:headEnd type="none" w="sm" len="sm"/>
            <a:tailEnd type="none" w="sm" len="sm"/>
          </a:ln>
          <a:effectLst/>
        </p:spPr>
        <p:txBody>
          <a:bodyPr>
            <a:spAutoFit/>
          </a:bodyPr>
          <a:lstStyle/>
          <a:p>
            <a:pPr>
              <a:spcBef>
                <a:spcPct val="50000"/>
              </a:spcBef>
              <a:defRPr/>
            </a:pPr>
            <a:r>
              <a:rPr lang="en-US" sz="1600">
                <a:solidFill>
                  <a:srgbClr val="FF0000"/>
                </a:solidFill>
                <a:effectLst>
                  <a:outerShdw blurRad="38100" dist="38100" dir="2700000" algn="tl">
                    <a:srgbClr val="C0C0C0"/>
                  </a:outerShdw>
                </a:effectLst>
                <a:latin typeface="Arial" charset="0"/>
                <a:cs typeface="Arial" charset="0"/>
              </a:rPr>
              <a:t>Of all the words you’ve heard, which is your favorite? Why?</a:t>
            </a:r>
          </a:p>
        </p:txBody>
      </p:sp>
      <p:pic>
        <p:nvPicPr>
          <p:cNvPr id="8" name="Stand By Me - Ben E. King.wma">
            <a:hlinkClick r:id="" action="ppaction://media"/>
          </p:cNvPr>
          <p:cNvPicPr>
            <a:picLocks noRot="1" noChangeAspect="1" noChangeArrowheads="1"/>
          </p:cNvPicPr>
          <p:nvPr>
            <a:audioFile r:link="rId1"/>
          </p:nvPr>
        </p:nvPicPr>
        <p:blipFill>
          <a:blip r:embed="rId5"/>
          <a:srcRect/>
          <a:stretch>
            <a:fillRect/>
          </a:stretch>
        </p:blipFill>
        <p:spPr bwMode="auto">
          <a:xfrm>
            <a:off x="4419600" y="3276600"/>
            <a:ext cx="304800" cy="304800"/>
          </a:xfrm>
          <a:prstGeom prst="rect">
            <a:avLst/>
          </a:prstGeom>
          <a:noFill/>
          <a:ln w="9525">
            <a:noFill/>
            <a:miter lim="800000"/>
            <a:headEnd/>
            <a:tailEnd/>
          </a:ln>
        </p:spPr>
      </p:pic>
      <p:pic>
        <p:nvPicPr>
          <p:cNvPr id="9" name="The Twist.wma">
            <a:hlinkClick r:id="" action="ppaction://media"/>
          </p:cNvPr>
          <p:cNvPicPr>
            <a:picLocks noGrp="1" noRot="1" noChangeAspect="1" noChangeArrowheads="1"/>
          </p:cNvPicPr>
          <p:nvPr>
            <p:ph/>
            <a:audioFile r:link="rId2"/>
          </p:nvPr>
        </p:nvPicPr>
        <p:blipFill>
          <a:blip r:embed="rId5"/>
          <a:srcRect/>
          <a:stretch>
            <a:fillRect/>
          </a:stretch>
        </p:blipFill>
        <p:spPr>
          <a:xfrm>
            <a:off x="4419600" y="3886200"/>
            <a:ext cx="304800" cy="304800"/>
          </a:xfr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dissolv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dissolv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7">
                                            <p:txEl>
                                              <p:pRg st="0" end="0"/>
                                            </p:txEl>
                                          </p:spTgt>
                                        </p:tgtEl>
                                        <p:attrNameLst>
                                          <p:attrName>style.visibility</p:attrName>
                                        </p:attrNameLst>
                                      </p:cBhvr>
                                      <p:to>
                                        <p:strVal val="visible"/>
                                      </p:to>
                                    </p:set>
                                    <p:animEffect transition="in" filter="dissolve">
                                      <p:cBhvr>
                                        <p:cTn id="22"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8"/>
                    </p:tgtEl>
                  </p:cond>
                </p:stCondLst>
                <p:endSync evt="end" delay="0">
                  <p:rtn val="all"/>
                </p:endSync>
                <p:childTnLst>
                  <p:par>
                    <p:cTn id="24" fill="hold">
                      <p:stCondLst>
                        <p:cond delay="0"/>
                      </p:stCondLst>
                      <p:childTnLst>
                        <p:par>
                          <p:cTn id="25" fill="hold">
                            <p:stCondLst>
                              <p:cond delay="0"/>
                            </p:stCondLst>
                            <p:childTnLst>
                              <p:par>
                                <p:cTn id="26" presetID="1" presetClass="mediacall" presetSubtype="0" fill="hold" nodeType="clickEffect">
                                  <p:stCondLst>
                                    <p:cond delay="0"/>
                                  </p:stCondLst>
                                  <p:childTnLst>
                                    <p:cmd type="call" cmd="playFrom(0.0)">
                                      <p:cBhvr>
                                        <p:cTn id="27" dur="1" fill="hold"/>
                                        <p:tgtEl>
                                          <p:spTgt spid="8"/>
                                        </p:tgtEl>
                                      </p:cBhvr>
                                    </p:cmd>
                                  </p:childTnLst>
                                </p:cTn>
                              </p:par>
                            </p:childTnLst>
                          </p:cTn>
                        </p:par>
                      </p:childTnLst>
                    </p:cTn>
                  </p:par>
                </p:childTnLst>
              </p:cTn>
              <p:nextCondLst>
                <p:cond evt="onClick" delay="0">
                  <p:tgtEl>
                    <p:spTgt spid="8"/>
                  </p:tgtEl>
                </p:cond>
              </p:nextCondLst>
            </p:seq>
            <p:seq concurrent="1" nextAc="seek">
              <p:cTn id="28" restart="whenNotActive" fill="hold" evtFilter="cancelBubble" nodeType="interactiveSeq">
                <p:stCondLst>
                  <p:cond evt="onClick" delay="0">
                    <p:tgtEl>
                      <p:spTgt spid="9"/>
                    </p:tgtEl>
                  </p:cond>
                </p:stCondLst>
                <p:endSync evt="end" delay="0">
                  <p:rtn val="all"/>
                </p:endSync>
                <p:childTnLst>
                  <p:par>
                    <p:cTn id="29" fill="hold">
                      <p:stCondLst>
                        <p:cond delay="0"/>
                      </p:stCondLst>
                      <p:childTnLst>
                        <p:par>
                          <p:cTn id="30" fill="hold">
                            <p:stCondLst>
                              <p:cond delay="0"/>
                            </p:stCondLst>
                            <p:childTnLst>
                              <p:par>
                                <p:cTn id="31" presetID="1" presetClass="mediacall" presetSubtype="0" fill="hold" nodeType="clickEffect">
                                  <p:stCondLst>
                                    <p:cond delay="0"/>
                                  </p:stCondLst>
                                  <p:childTnLst>
                                    <p:cmd type="call" cmd="playFrom(0.0)">
                                      <p:cBhvr>
                                        <p:cTn id="32" dur="1" fill="hold"/>
                                        <p:tgtEl>
                                          <p:spTgt spid="9"/>
                                        </p:tgtEl>
                                      </p:cBhvr>
                                    </p:cmd>
                                  </p:childTnLst>
                                </p:cTn>
                              </p:par>
                            </p:childTnLst>
                          </p:cTn>
                        </p:par>
                      </p:childTnLst>
                    </p:cTn>
                  </p:par>
                </p:childTnLst>
              </p:cTn>
              <p:nextCondLst>
                <p:cond evt="onClick" delay="0">
                  <p:tgtEl>
                    <p:spTgt spid="9"/>
                  </p:tgtEl>
                </p:cond>
              </p:nextCondLst>
            </p:seq>
            <p:audio>
              <p:cMediaNode>
                <p:cTn id="33" fill="hold" display="0">
                  <p:stCondLst>
                    <p:cond delay="indefinite"/>
                  </p:stCondLst>
                  <p:endCondLst>
                    <p:cond evt="onNext" delay="0">
                      <p:tgtEl>
                        <p:sldTgt/>
                      </p:tgtEl>
                    </p:cond>
                    <p:cond evt="onPrev" delay="0">
                      <p:tgtEl>
                        <p:sldTgt/>
                      </p:tgtEl>
                    </p:cond>
                    <p:cond evt="onStopAudio" delay="0">
                      <p:tgtEl>
                        <p:sldTgt/>
                      </p:tgtEl>
                    </p:cond>
                  </p:endCondLst>
                </p:cTn>
                <p:tgtEl>
                  <p:spTgt spid="8"/>
                </p:tgtEl>
              </p:cMediaNode>
            </p:audio>
            <p:audio>
              <p:cMediaNode>
                <p:cTn id="34" fill="hold" display="0">
                  <p:stCondLst>
                    <p:cond delay="indefinite"/>
                  </p:stCondLst>
                  <p:endCondLst>
                    <p:cond evt="onNext" delay="0">
                      <p:tgtEl>
                        <p:sldTgt/>
                      </p:tgtEl>
                    </p:cond>
                    <p:cond evt="onPrev" delay="0">
                      <p:tgtEl>
                        <p:sldTgt/>
                      </p:tgtEl>
                    </p:cond>
                    <p:cond evt="onStopAudio" delay="0">
                      <p:tgtEl>
                        <p:sldTgt/>
                      </p:tgtEl>
                    </p:cond>
                  </p:endCondLst>
                </p:cTn>
                <p:tgtEl>
                  <p:spTgt spid="9"/>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6" descr="MCj03042990000[1]"/>
          <p:cNvPicPr>
            <a:picLocks noChangeAspect="1" noChangeArrowheads="1"/>
          </p:cNvPicPr>
          <p:nvPr>
            <p:custDataLst>
              <p:tags r:id="rId1"/>
            </p:custDataLst>
          </p:nvPr>
        </p:nvPicPr>
        <p:blipFill>
          <a:blip r:embed="rId5"/>
          <a:srcRect/>
          <a:stretch>
            <a:fillRect/>
          </a:stretch>
        </p:blipFill>
        <p:spPr bwMode="auto">
          <a:xfrm>
            <a:off x="6019800" y="4572000"/>
            <a:ext cx="2819400" cy="1265238"/>
          </a:xfrm>
          <a:prstGeom prst="rect">
            <a:avLst/>
          </a:prstGeom>
          <a:noFill/>
          <a:ln w="9525">
            <a:noFill/>
            <a:miter lim="800000"/>
            <a:headEnd/>
            <a:tailEnd/>
          </a:ln>
        </p:spPr>
      </p:pic>
      <p:sp>
        <p:nvSpPr>
          <p:cNvPr id="5" name="Title 1"/>
          <p:cNvSpPr>
            <a:spLocks noGrp="1"/>
          </p:cNvSpPr>
          <p:nvPr>
            <p:ph type="title"/>
            <p:custDataLst>
              <p:tags r:id="rId2"/>
            </p:custDataLst>
          </p:nvPr>
        </p:nvSpPr>
        <p:spPr/>
        <p:txBody>
          <a:bodyPr/>
          <a:lstStyle/>
          <a:p>
            <a:pPr algn="ctr" eaLnBrk="1" hangingPunct="1">
              <a:defRPr/>
            </a:pPr>
            <a:r>
              <a:rPr lang="en-US" b="1" dirty="0" smtClean="0">
                <a:effectLst>
                  <a:outerShdw blurRad="38100" dist="38100" dir="2700000" algn="tl">
                    <a:srgbClr val="000000">
                      <a:alpha val="43137"/>
                    </a:srgbClr>
                  </a:outerShdw>
                </a:effectLst>
              </a:rPr>
              <a:t>Opener – “Talk a Mile a Minute”</a:t>
            </a:r>
          </a:p>
        </p:txBody>
      </p:sp>
      <p:sp>
        <p:nvSpPr>
          <p:cNvPr id="14340" name="Content Placeholder 2"/>
          <p:cNvSpPr>
            <a:spLocks noGrp="1"/>
          </p:cNvSpPr>
          <p:nvPr>
            <p:ph idx="1"/>
            <p:custDataLst>
              <p:tags r:id="rId3"/>
            </p:custDataLst>
          </p:nvPr>
        </p:nvSpPr>
        <p:spPr/>
        <p:txBody>
          <a:bodyPr/>
          <a:lstStyle/>
          <a:p>
            <a:pPr eaLnBrk="1" hangingPunct="1"/>
            <a:r>
              <a:rPr lang="en-US" sz="2800" smtClean="0"/>
              <a:t>Partner up – giver and receiver</a:t>
            </a:r>
          </a:p>
          <a:p>
            <a:pPr eaLnBrk="1" hangingPunct="1"/>
            <a:r>
              <a:rPr lang="en-US" sz="2800" smtClean="0"/>
              <a:t>Kind of like “Password” or “Pyramid”</a:t>
            </a:r>
          </a:p>
          <a:p>
            <a:pPr eaLnBrk="1" hangingPunct="1"/>
            <a:r>
              <a:rPr lang="en-US" sz="2800" smtClean="0"/>
              <a:t>Both see the category</a:t>
            </a:r>
          </a:p>
          <a:p>
            <a:pPr eaLnBrk="1" hangingPunct="1"/>
            <a:r>
              <a:rPr lang="en-US" sz="2800" smtClean="0"/>
              <a:t>A set of terms will appear based on the category – giver gives clues, while receiver tries to guess the terms</a:t>
            </a:r>
          </a:p>
          <a:p>
            <a:pPr eaLnBrk="1" hangingPunct="1"/>
            <a:r>
              <a:rPr lang="en-US" sz="2800" smtClean="0"/>
              <a:t>Receiver must turn his/her back</a:t>
            </a:r>
          </a:p>
          <a:p>
            <a:pPr eaLnBrk="1" hangingPunct="1"/>
            <a:r>
              <a:rPr lang="en-US" sz="2800" smtClean="0"/>
              <a:t>First group done shout out</a:t>
            </a:r>
          </a:p>
          <a:p>
            <a:pPr eaLnBrk="1" hangingPunct="1"/>
            <a:r>
              <a:rPr lang="en-US" sz="2800" smtClean="0"/>
              <a:t>Questions?</a:t>
            </a: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pPr algn="ctr" eaLnBrk="1" hangingPunct="1">
              <a:defRPr/>
            </a:pPr>
            <a:r>
              <a:rPr lang="en-US" b="1" dirty="0" smtClean="0">
                <a:solidFill>
                  <a:srgbClr val="FF0000"/>
                </a:solidFill>
                <a:effectLst>
                  <a:outerShdw blurRad="38100" dist="38100" dir="2700000" algn="tl">
                    <a:srgbClr val="000000">
                      <a:alpha val="43137"/>
                    </a:srgbClr>
                  </a:outerShdw>
                </a:effectLst>
              </a:rPr>
              <a:t>Process Time</a:t>
            </a:r>
            <a:endParaRPr lang="en-US" b="1" dirty="0">
              <a:solidFill>
                <a:srgbClr val="FF0000"/>
              </a:solidFill>
              <a:effectLst>
                <a:outerShdw blurRad="38100" dist="38100" dir="2700000" algn="tl">
                  <a:srgbClr val="000000">
                    <a:alpha val="43137"/>
                  </a:srgbClr>
                </a:outerShdw>
              </a:effectLst>
            </a:endParaRPr>
          </a:p>
        </p:txBody>
      </p:sp>
      <p:sp>
        <p:nvSpPr>
          <p:cNvPr id="72707" name="Content Placeholder 2"/>
          <p:cNvSpPr>
            <a:spLocks noGrp="1"/>
          </p:cNvSpPr>
          <p:nvPr>
            <p:ph idx="1"/>
            <p:custDataLst>
              <p:tags r:id="rId2"/>
            </p:custDataLst>
          </p:nvPr>
        </p:nvSpPr>
        <p:spPr>
          <a:xfrm>
            <a:off x="457200" y="1600200"/>
            <a:ext cx="4953000" cy="4530725"/>
          </a:xfrm>
        </p:spPr>
        <p:txBody>
          <a:bodyPr/>
          <a:lstStyle/>
          <a:p>
            <a:pPr eaLnBrk="1" hangingPunct="1"/>
            <a:r>
              <a:rPr lang="en-US" smtClean="0"/>
              <a:t>Stand Up, Hand Up, Pair Up</a:t>
            </a:r>
          </a:p>
          <a:p>
            <a:pPr eaLnBrk="1" hangingPunct="1"/>
            <a:r>
              <a:rPr lang="en-US" smtClean="0"/>
              <a:t>Explain your one-word summary to as many people as you can</a:t>
            </a:r>
          </a:p>
          <a:p>
            <a:pPr eaLnBrk="1" hangingPunct="1"/>
            <a:r>
              <a:rPr lang="en-US" smtClean="0"/>
              <a:t>Tallest person talks first</a:t>
            </a:r>
          </a:p>
          <a:p>
            <a:pPr eaLnBrk="1" hangingPunct="1"/>
            <a:r>
              <a:rPr lang="en-US" smtClean="0"/>
              <a:t>Process as a group</a:t>
            </a:r>
          </a:p>
          <a:p>
            <a:pPr eaLnBrk="1" hangingPunct="1"/>
            <a:r>
              <a:rPr lang="en-US" smtClean="0"/>
              <a:t>NOT JUST TEXT!</a:t>
            </a:r>
          </a:p>
        </p:txBody>
      </p:sp>
      <p:pic>
        <p:nvPicPr>
          <p:cNvPr id="72708" name="Picture 6" descr="Vincent van Gogh's Self-Portrait Painting"/>
          <p:cNvPicPr>
            <a:picLocks noChangeAspect="1" noChangeArrowheads="1"/>
          </p:cNvPicPr>
          <p:nvPr>
            <p:custDataLst>
              <p:tags r:id="rId3"/>
            </p:custDataLst>
          </p:nvPr>
        </p:nvPicPr>
        <p:blipFill>
          <a:blip r:embed="rId6"/>
          <a:srcRect/>
          <a:stretch>
            <a:fillRect/>
          </a:stretch>
        </p:blipFill>
        <p:spPr bwMode="auto">
          <a:xfrm>
            <a:off x="5791200" y="2209800"/>
            <a:ext cx="2830513" cy="3352800"/>
          </a:xfrm>
          <a:prstGeom prst="rect">
            <a:avLst/>
          </a:prstGeom>
          <a:noFill/>
          <a:ln w="9525">
            <a:noFill/>
            <a:miter lim="800000"/>
            <a:headEnd/>
            <a:tailEnd/>
          </a:ln>
        </p:spPr>
      </p:pic>
      <p:pic>
        <p:nvPicPr>
          <p:cNvPr id="72709" name="Picture 7" descr="MCj03841720000[1]"/>
          <p:cNvPicPr>
            <a:picLocks noChangeAspect="1" noChangeArrowheads="1"/>
          </p:cNvPicPr>
          <p:nvPr>
            <p:custDataLst>
              <p:tags r:id="rId4"/>
            </p:custDataLst>
          </p:nvPr>
        </p:nvPicPr>
        <p:blipFill>
          <a:blip r:embed="rId7"/>
          <a:srcRect/>
          <a:stretch>
            <a:fillRect/>
          </a:stretch>
        </p:blipFill>
        <p:spPr bwMode="auto">
          <a:xfrm>
            <a:off x="6858000" y="1295400"/>
            <a:ext cx="1538288" cy="18256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showMasterSp="0" show="0">
  <p:cSld>
    <p:bg>
      <p:bgPr>
        <a:solidFill>
          <a:schemeClr val="tx1"/>
        </a:solidFill>
        <a:effectLst/>
      </p:bgPr>
    </p:bg>
    <p:spTree>
      <p:nvGrpSpPr>
        <p:cNvPr id="1" name=""/>
        <p:cNvGrpSpPr/>
        <p:nvPr/>
      </p:nvGrpSpPr>
      <p:grpSpPr>
        <a:xfrm>
          <a:off x="0" y="0"/>
          <a:ext cx="0" cy="0"/>
          <a:chOff x="0" y="0"/>
          <a:chExt cx="0" cy="0"/>
        </a:xfrm>
      </p:grpSpPr>
      <p:pic>
        <p:nvPicPr>
          <p:cNvPr id="73730" name="Picture 2" descr="vincent-van-gogh-final-paintings-1.jpg Vincent Van Gogh image by Hamburger11"/>
          <p:cNvPicPr>
            <a:picLocks noChangeAspect="1" noChangeArrowheads="1"/>
          </p:cNvPicPr>
          <p:nvPr/>
        </p:nvPicPr>
        <p:blipFill>
          <a:blip r:embed="rId2"/>
          <a:srcRect/>
          <a:stretch>
            <a:fillRect/>
          </a:stretch>
        </p:blipFill>
        <p:spPr bwMode="auto">
          <a:xfrm>
            <a:off x="2057400" y="228600"/>
            <a:ext cx="4953000" cy="64262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showMasterSp="0" show="0">
  <p:cSld>
    <p:bg>
      <p:bgPr>
        <a:solidFill>
          <a:schemeClr val="tx1"/>
        </a:solidFill>
        <a:effectLst/>
      </p:bgPr>
    </p:bg>
    <p:spTree>
      <p:nvGrpSpPr>
        <p:cNvPr id="1" name=""/>
        <p:cNvGrpSpPr/>
        <p:nvPr/>
      </p:nvGrpSpPr>
      <p:grpSpPr>
        <a:xfrm>
          <a:off x="0" y="0"/>
          <a:ext cx="0" cy="0"/>
          <a:chOff x="0" y="0"/>
          <a:chExt cx="0" cy="0"/>
        </a:xfrm>
      </p:grpSpPr>
      <p:pic>
        <p:nvPicPr>
          <p:cNvPr id="74754" name="Picture 2" descr="http://www.indianchild.com/images/great_depression_photograph.gif"/>
          <p:cNvPicPr>
            <a:picLocks noChangeAspect="1" noChangeArrowheads="1"/>
          </p:cNvPicPr>
          <p:nvPr/>
        </p:nvPicPr>
        <p:blipFill>
          <a:blip r:embed="rId2"/>
          <a:srcRect/>
          <a:stretch>
            <a:fillRect/>
          </a:stretch>
        </p:blipFill>
        <p:spPr bwMode="auto">
          <a:xfrm>
            <a:off x="2057400" y="152400"/>
            <a:ext cx="5029200" cy="653573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showMasterSp="0" show="0">
  <p:cSld>
    <p:bg>
      <p:bgPr>
        <a:solidFill>
          <a:schemeClr val="tx1"/>
        </a:solidFill>
        <a:effectLst/>
      </p:bgPr>
    </p:bg>
    <p:spTree>
      <p:nvGrpSpPr>
        <p:cNvPr id="1" name=""/>
        <p:cNvGrpSpPr/>
        <p:nvPr/>
      </p:nvGrpSpPr>
      <p:grpSpPr>
        <a:xfrm>
          <a:off x="0" y="0"/>
          <a:ext cx="0" cy="0"/>
          <a:chOff x="0" y="0"/>
          <a:chExt cx="0" cy="0"/>
        </a:xfrm>
      </p:grpSpPr>
      <p:pic>
        <p:nvPicPr>
          <p:cNvPr id="5" name="Adolf Hitler - Speech (1933).wmv">
            <a:hlinkClick r:id="" action="ppaction://media"/>
          </p:cNvPr>
          <p:cNvPicPr>
            <a:picLocks noRot="1" noChangeAspect="1"/>
          </p:cNvPicPr>
          <p:nvPr>
            <a:videoFile r:link="rId1"/>
          </p:nvPr>
        </p:nvPicPr>
        <p:blipFill>
          <a:blip r:embed="rId3"/>
          <a:srcRect/>
          <a:stretch>
            <a:fillRect/>
          </a:stretch>
        </p:blipFill>
        <p:spPr bwMode="auto">
          <a:xfrm>
            <a:off x="762000" y="304800"/>
            <a:ext cx="7645400" cy="573405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p:cTn id="7" fill="hold" display="0">
                  <p:stCondLst>
                    <p:cond delay="indefinite"/>
                  </p:stCondLst>
                  <p:endCondLst>
                    <p:cond evt="onNext" delay="0">
                      <p:tgtEl>
                        <p:sldTgt/>
                      </p:tgtEl>
                    </p:cond>
                    <p:cond evt="onPrev" delay="0">
                      <p:tgtEl>
                        <p:sldTgt/>
                      </p:tgtEl>
                    </p:cond>
                  </p:endCondLst>
                </p:cTn>
                <p:tgtEl>
                  <p:spTgt spid="5"/>
                </p:tgtEl>
              </p:cMediaNode>
            </p:video>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custDataLst>
              <p:tags r:id="rId1"/>
            </p:custDataLst>
          </p:nvPr>
        </p:nvSpPr>
        <p:spPr>
          <a:xfrm>
            <a:off x="457200" y="274638"/>
            <a:ext cx="8229600" cy="1000125"/>
          </a:xfrm>
        </p:spPr>
        <p:txBody>
          <a:bodyPr/>
          <a:lstStyle/>
          <a:p>
            <a:pPr algn="ctr" eaLnBrk="1" hangingPunct="1">
              <a:defRPr/>
            </a:pPr>
            <a:r>
              <a:rPr lang="en-US" b="1" dirty="0" smtClean="0">
                <a:effectLst>
                  <a:outerShdw blurRad="38100" dist="38100" dir="2700000" algn="tl">
                    <a:srgbClr val="000000">
                      <a:alpha val="43137"/>
                    </a:srgbClr>
                  </a:outerShdw>
                </a:effectLst>
              </a:rPr>
              <a:t>Hemingway’s Six-Word Novel</a:t>
            </a:r>
          </a:p>
        </p:txBody>
      </p:sp>
      <p:sp>
        <p:nvSpPr>
          <p:cNvPr id="5" name="Content Placeholder 2"/>
          <p:cNvSpPr>
            <a:spLocks noGrp="1"/>
          </p:cNvSpPr>
          <p:nvPr>
            <p:ph idx="1"/>
            <p:custDataLst>
              <p:tags r:id="rId2"/>
            </p:custDataLst>
          </p:nvPr>
        </p:nvSpPr>
        <p:spPr>
          <a:xfrm>
            <a:off x="457200" y="1600200"/>
            <a:ext cx="5562600" cy="3962400"/>
          </a:xfrm>
        </p:spPr>
        <p:txBody>
          <a:bodyPr/>
          <a:lstStyle/>
          <a:p>
            <a:pPr eaLnBrk="1" hangingPunct="1">
              <a:defRPr/>
            </a:pPr>
            <a:r>
              <a:rPr lang="en-US" b="1" dirty="0" smtClean="0">
                <a:effectLst>
                  <a:outerShdw blurRad="38100" dist="38100" dir="2700000" algn="tl">
                    <a:srgbClr val="000000">
                      <a:alpha val="43137"/>
                    </a:srgbClr>
                  </a:outerShdw>
                </a:effectLst>
              </a:rPr>
              <a:t>Challenged to create a story in just six words</a:t>
            </a:r>
          </a:p>
          <a:p>
            <a:pPr eaLnBrk="1" hangingPunct="1">
              <a:defRPr/>
            </a:pPr>
            <a:r>
              <a:rPr lang="en-US" b="1" dirty="0" smtClean="0">
                <a:effectLst>
                  <a:outerShdw blurRad="38100" dist="38100" dir="2700000" algn="tl">
                    <a:srgbClr val="000000">
                      <a:alpha val="43137"/>
                    </a:srgbClr>
                  </a:outerShdw>
                </a:effectLst>
              </a:rPr>
              <a:t>Thought it was the best prose he ever wrote</a:t>
            </a:r>
          </a:p>
          <a:p>
            <a:pPr eaLnBrk="1" hangingPunct="1">
              <a:defRPr/>
            </a:pPr>
            <a:r>
              <a:rPr lang="en-US" b="1" dirty="0" smtClean="0">
                <a:solidFill>
                  <a:srgbClr val="FF0000"/>
                </a:solidFill>
                <a:effectLst>
                  <a:outerShdw blurRad="38100" dist="38100" dir="2700000" algn="tl">
                    <a:srgbClr val="000000">
                      <a:alpha val="43137"/>
                    </a:srgbClr>
                  </a:outerShdw>
                </a:effectLst>
              </a:rPr>
              <a:t>For sale: baby shoes. Never worn.</a:t>
            </a:r>
          </a:p>
          <a:p>
            <a:pPr eaLnBrk="1" hangingPunct="1">
              <a:defRPr/>
            </a:pPr>
            <a:r>
              <a:rPr lang="en-US" b="1" dirty="0" smtClean="0">
                <a:effectLst>
                  <a:outerShdw blurRad="38100" dist="38100" dir="2700000" algn="tl">
                    <a:srgbClr val="000000">
                      <a:alpha val="43137"/>
                    </a:srgbClr>
                  </a:outerShdw>
                </a:effectLst>
              </a:rPr>
              <a:t>Though not Hemingway’s intent, today is often used as a form of synthesis</a:t>
            </a:r>
          </a:p>
        </p:txBody>
      </p:sp>
      <p:pic>
        <p:nvPicPr>
          <p:cNvPr id="76804" name="Picture 2" descr="http://www.cuba-junky.com/foto-h/hemingway-ernest-hemingway-portret.jpg"/>
          <p:cNvPicPr>
            <a:picLocks noChangeAspect="1" noChangeArrowheads="1"/>
          </p:cNvPicPr>
          <p:nvPr>
            <p:custDataLst>
              <p:tags r:id="rId3"/>
            </p:custDataLst>
          </p:nvPr>
        </p:nvPicPr>
        <p:blipFill>
          <a:blip r:embed="rId6"/>
          <a:srcRect/>
          <a:stretch>
            <a:fillRect/>
          </a:stretch>
        </p:blipFill>
        <p:spPr bwMode="auto">
          <a:xfrm>
            <a:off x="6400800" y="1524000"/>
            <a:ext cx="2057400" cy="2720975"/>
          </a:xfrm>
          <a:prstGeom prst="rect">
            <a:avLst/>
          </a:prstGeom>
          <a:noFill/>
          <a:ln w="9525">
            <a:noFill/>
            <a:miter lim="800000"/>
            <a:headEnd/>
            <a:tailEnd/>
          </a:ln>
        </p:spPr>
      </p:pic>
      <p:pic>
        <p:nvPicPr>
          <p:cNvPr id="76805" name="Picture 6" descr="Vincent van Gogh's Self-Portrait Painting"/>
          <p:cNvPicPr>
            <a:picLocks noChangeAspect="1" noChangeArrowheads="1"/>
          </p:cNvPicPr>
          <p:nvPr>
            <p:custDataLst>
              <p:tags r:id="rId4"/>
            </p:custDataLst>
          </p:nvPr>
        </p:nvPicPr>
        <p:blipFill>
          <a:blip r:embed="rId7"/>
          <a:srcRect/>
          <a:stretch>
            <a:fillRect/>
          </a:stretch>
        </p:blipFill>
        <p:spPr bwMode="auto">
          <a:xfrm>
            <a:off x="6400800" y="4267200"/>
            <a:ext cx="2057400" cy="243681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2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2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2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custDataLst>
              <p:tags r:id="rId1"/>
            </p:custDataLst>
          </p:nvPr>
        </p:nvSpPr>
        <p:spPr/>
        <p:txBody>
          <a:bodyPr/>
          <a:lstStyle/>
          <a:p>
            <a:pPr algn="ctr" eaLnBrk="1" hangingPunct="1">
              <a:defRPr/>
            </a:pPr>
            <a:r>
              <a:rPr lang="en-US" b="1" dirty="0" smtClean="0">
                <a:effectLst>
                  <a:outerShdw blurRad="38100" dist="38100" dir="2700000" algn="tl">
                    <a:srgbClr val="000000">
                      <a:alpha val="43137"/>
                    </a:srgbClr>
                  </a:outerShdw>
                </a:effectLst>
              </a:rPr>
              <a:t>Application Time!</a:t>
            </a:r>
          </a:p>
        </p:txBody>
      </p:sp>
      <p:sp>
        <p:nvSpPr>
          <p:cNvPr id="5" name="Content Placeholder 2"/>
          <p:cNvSpPr>
            <a:spLocks noGrp="1"/>
          </p:cNvSpPr>
          <p:nvPr>
            <p:ph idx="1"/>
            <p:custDataLst>
              <p:tags r:id="rId2"/>
            </p:custDataLst>
          </p:nvPr>
        </p:nvSpPr>
        <p:spPr/>
        <p:txBody>
          <a:bodyPr/>
          <a:lstStyle/>
          <a:p>
            <a:pPr eaLnBrk="1" hangingPunct="1">
              <a:defRPr/>
            </a:pPr>
            <a:r>
              <a:rPr lang="en-US" dirty="0" smtClean="0"/>
              <a:t>Create a six-word essay that synthesizes the life and times of Vincent van Gogh.</a:t>
            </a:r>
          </a:p>
          <a:p>
            <a:pPr eaLnBrk="1" hangingPunct="1">
              <a:defRPr/>
            </a:pPr>
            <a:r>
              <a:rPr lang="en-US" b="1" dirty="0" smtClean="0">
                <a:solidFill>
                  <a:srgbClr val="FF0000"/>
                </a:solidFill>
                <a:effectLst>
                  <a:outerShdw blurRad="38100" dist="38100" dir="2700000" algn="tl">
                    <a:srgbClr val="000000">
                      <a:alpha val="43137"/>
                    </a:srgbClr>
                  </a:outerShdw>
                </a:effectLst>
              </a:rPr>
              <a:t>In little time, he created much.</a:t>
            </a:r>
          </a:p>
          <a:p>
            <a:pPr eaLnBrk="1" hangingPunct="1">
              <a:defRPr/>
            </a:pPr>
            <a:r>
              <a:rPr lang="en-US" dirty="0" err="1" smtClean="0"/>
              <a:t>SUHUPU</a:t>
            </a:r>
            <a:r>
              <a:rPr lang="en-US" dirty="0" smtClean="0"/>
              <a:t> </a:t>
            </a:r>
            <a:r>
              <a:rPr lang="en-US" smtClean="0"/>
              <a:t>(Depending on time)</a:t>
            </a:r>
            <a:endParaRPr lang="en-US" dirty="0" smtClean="0"/>
          </a:p>
          <a:p>
            <a:pPr eaLnBrk="1" hangingPunct="1">
              <a:defRPr/>
            </a:pPr>
            <a:r>
              <a:rPr lang="en-US" dirty="0" smtClean="0"/>
              <a:t>Process as a whole</a:t>
            </a:r>
          </a:p>
          <a:p>
            <a:pPr eaLnBrk="1" hangingPunct="1">
              <a:defRPr/>
            </a:pPr>
            <a:r>
              <a:rPr lang="en-US" dirty="0" smtClean="0"/>
              <a:t>Share your own</a:t>
            </a:r>
          </a:p>
          <a:p>
            <a:pPr eaLnBrk="1" hangingPunct="1">
              <a:defRPr/>
            </a:pPr>
            <a:r>
              <a:rPr lang="en-US" dirty="0" smtClean="0"/>
              <a:t>Which 6WE did you like best besides your own? Why?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2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2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20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20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fade">
                                      <p:cBhvr>
                                        <p:cTn id="32" dur="20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7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5058" name="Rectangle 2"/>
          <p:cNvSpPr>
            <a:spLocks noGrp="1" noChangeArrowheads="1"/>
          </p:cNvSpPr>
          <p:nvPr>
            <p:ph type="title"/>
            <p:custDataLst>
              <p:tags r:id="rId1"/>
            </p:custDataLst>
          </p:nvPr>
        </p:nvSpPr>
        <p:spPr/>
        <p:txBody>
          <a:bodyPr/>
          <a:lstStyle/>
          <a:p>
            <a:pPr algn="ctr" eaLnBrk="1" hangingPunct="1">
              <a:defRPr/>
            </a:pPr>
            <a:r>
              <a:rPr lang="en-US" b="1" smtClean="0">
                <a:effectLst>
                  <a:outerShdw blurRad="38100" dist="38100" dir="2700000" algn="tl">
                    <a:srgbClr val="C0C0C0"/>
                  </a:outerShdw>
                </a:effectLst>
              </a:rPr>
              <a:t>Finish The Analogy . . .</a:t>
            </a:r>
          </a:p>
        </p:txBody>
      </p:sp>
      <p:sp>
        <p:nvSpPr>
          <p:cNvPr id="45059" name="Rectangle 3"/>
          <p:cNvSpPr>
            <a:spLocks noGrp="1" noChangeArrowheads="1"/>
          </p:cNvSpPr>
          <p:nvPr>
            <p:ph type="body" idx="1"/>
            <p:custDataLst>
              <p:tags r:id="rId2"/>
            </p:custDataLst>
          </p:nvPr>
        </p:nvSpPr>
        <p:spPr>
          <a:xfrm>
            <a:off x="457200" y="1600200"/>
            <a:ext cx="8001000" cy="4530725"/>
          </a:xfrm>
        </p:spPr>
        <p:txBody>
          <a:bodyPr/>
          <a:lstStyle/>
          <a:p>
            <a:pPr eaLnBrk="1" hangingPunct="1"/>
            <a:r>
              <a:rPr lang="en-US" sz="2400" smtClean="0">
                <a:solidFill>
                  <a:srgbClr val="FF0000"/>
                </a:solidFill>
              </a:rPr>
              <a:t>Vincent van Gogh is to “Starry Night” as __________ is to __________.</a:t>
            </a:r>
          </a:p>
          <a:p>
            <a:pPr eaLnBrk="1" hangingPunct="1"/>
            <a:r>
              <a:rPr lang="en-US" sz="2400" smtClean="0"/>
              <a:t>Round Robin Comment then Share + Group Process</a:t>
            </a:r>
          </a:p>
          <a:p>
            <a:pPr eaLnBrk="1" hangingPunct="1"/>
            <a:r>
              <a:rPr lang="en-US" sz="2400" smtClean="0">
                <a:solidFill>
                  <a:srgbClr val="FF0000"/>
                </a:solidFill>
              </a:rPr>
              <a:t>Vincent van Gogh is to “Starry, Starry Night” as Marilyn Monroe is to __________.</a:t>
            </a:r>
          </a:p>
          <a:p>
            <a:pPr eaLnBrk="1" hangingPunct="1"/>
            <a:r>
              <a:rPr lang="en-US" sz="2400" smtClean="0"/>
              <a:t>Round Robin Comment then Share + Group Process</a:t>
            </a:r>
          </a:p>
          <a:p>
            <a:pPr eaLnBrk="1" hangingPunct="1"/>
            <a:r>
              <a:rPr lang="en-US" sz="2400" smtClean="0">
                <a:solidFill>
                  <a:srgbClr val="FF0000"/>
                </a:solidFill>
              </a:rPr>
              <a:t>Create your own analogy using your content area.</a:t>
            </a:r>
          </a:p>
          <a:p>
            <a:pPr eaLnBrk="1" hangingPunct="1"/>
            <a:r>
              <a:rPr lang="en-US" sz="2400" smtClean="0"/>
              <a:t>Stand Up, Hand Up, Pair Up Comment and Share + Group Process (BUT NOT YET)</a:t>
            </a:r>
          </a:p>
          <a:p>
            <a:pPr eaLnBrk="1" hangingPunct="1"/>
            <a:endParaRPr lang="en-US" sz="280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5059">
                                            <p:txEl>
                                              <p:pRg st="0" end="0"/>
                                            </p:txEl>
                                          </p:spTgt>
                                        </p:tgtEl>
                                        <p:attrNameLst>
                                          <p:attrName>style.visibility</p:attrName>
                                        </p:attrNameLst>
                                      </p:cBhvr>
                                      <p:to>
                                        <p:strVal val="visible"/>
                                      </p:to>
                                    </p:set>
                                    <p:animEffect transition="in" filter="checkerboard(across)">
                                      <p:cBhvr>
                                        <p:cTn id="7" dur="500"/>
                                        <p:tgtEl>
                                          <p:spTgt spid="4505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45059">
                                            <p:txEl>
                                              <p:pRg st="1" end="1"/>
                                            </p:txEl>
                                          </p:spTgt>
                                        </p:tgtEl>
                                        <p:attrNameLst>
                                          <p:attrName>style.visibility</p:attrName>
                                        </p:attrNameLst>
                                      </p:cBhvr>
                                      <p:to>
                                        <p:strVal val="visible"/>
                                      </p:to>
                                    </p:set>
                                    <p:animEffect transition="in" filter="checkerboard(across)">
                                      <p:cBhvr>
                                        <p:cTn id="12" dur="500"/>
                                        <p:tgtEl>
                                          <p:spTgt spid="4505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45059">
                                            <p:txEl>
                                              <p:pRg st="2" end="2"/>
                                            </p:txEl>
                                          </p:spTgt>
                                        </p:tgtEl>
                                        <p:attrNameLst>
                                          <p:attrName>style.visibility</p:attrName>
                                        </p:attrNameLst>
                                      </p:cBhvr>
                                      <p:to>
                                        <p:strVal val="visible"/>
                                      </p:to>
                                    </p:set>
                                    <p:animEffect transition="in" filter="checkerboard(across)">
                                      <p:cBhvr>
                                        <p:cTn id="17" dur="500"/>
                                        <p:tgtEl>
                                          <p:spTgt spid="4505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45059">
                                            <p:txEl>
                                              <p:pRg st="3" end="3"/>
                                            </p:txEl>
                                          </p:spTgt>
                                        </p:tgtEl>
                                        <p:attrNameLst>
                                          <p:attrName>style.visibility</p:attrName>
                                        </p:attrNameLst>
                                      </p:cBhvr>
                                      <p:to>
                                        <p:strVal val="visible"/>
                                      </p:to>
                                    </p:set>
                                    <p:animEffect transition="in" filter="checkerboard(across)">
                                      <p:cBhvr>
                                        <p:cTn id="22" dur="500"/>
                                        <p:tgtEl>
                                          <p:spTgt spid="4505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45059">
                                            <p:txEl>
                                              <p:pRg st="4" end="4"/>
                                            </p:txEl>
                                          </p:spTgt>
                                        </p:tgtEl>
                                        <p:attrNameLst>
                                          <p:attrName>style.visibility</p:attrName>
                                        </p:attrNameLst>
                                      </p:cBhvr>
                                      <p:to>
                                        <p:strVal val="visible"/>
                                      </p:to>
                                    </p:set>
                                    <p:animEffect transition="in" filter="checkerboard(across)">
                                      <p:cBhvr>
                                        <p:cTn id="27" dur="500"/>
                                        <p:tgtEl>
                                          <p:spTgt spid="4505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nodeType="clickEffect">
                                  <p:stCondLst>
                                    <p:cond delay="0"/>
                                  </p:stCondLst>
                                  <p:childTnLst>
                                    <p:set>
                                      <p:cBhvr>
                                        <p:cTn id="31" dur="1" fill="hold">
                                          <p:stCondLst>
                                            <p:cond delay="0"/>
                                          </p:stCondLst>
                                        </p:cTn>
                                        <p:tgtEl>
                                          <p:spTgt spid="45059">
                                            <p:txEl>
                                              <p:pRg st="5" end="5"/>
                                            </p:txEl>
                                          </p:spTgt>
                                        </p:tgtEl>
                                        <p:attrNameLst>
                                          <p:attrName>style.visibility</p:attrName>
                                        </p:attrNameLst>
                                      </p:cBhvr>
                                      <p:to>
                                        <p:strVal val="visible"/>
                                      </p:to>
                                    </p:set>
                                    <p:animEffect transition="in" filter="checkerboard(across)">
                                      <p:cBhvr>
                                        <p:cTn id="32" dur="500"/>
                                        <p:tgtEl>
                                          <p:spTgt spid="4505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6082" name="Rectangle 2"/>
          <p:cNvSpPr>
            <a:spLocks noGrp="1" noChangeArrowheads="1"/>
          </p:cNvSpPr>
          <p:nvPr>
            <p:ph type="title"/>
            <p:custDataLst>
              <p:tags r:id="rId1"/>
            </p:custDataLst>
          </p:nvPr>
        </p:nvSpPr>
        <p:spPr/>
        <p:txBody>
          <a:bodyPr/>
          <a:lstStyle/>
          <a:p>
            <a:pPr algn="ctr" eaLnBrk="1" hangingPunct="1">
              <a:defRPr/>
            </a:pPr>
            <a:r>
              <a:rPr lang="en-US" b="1" smtClean="0">
                <a:effectLst>
                  <a:outerShdw blurRad="38100" dist="38100" dir="2700000" algn="tl">
                    <a:srgbClr val="C0C0C0"/>
                  </a:outerShdw>
                </a:effectLst>
              </a:rPr>
              <a:t>Metaphors</a:t>
            </a:r>
          </a:p>
        </p:txBody>
      </p:sp>
      <p:sp>
        <p:nvSpPr>
          <p:cNvPr id="46083" name="Rectangle 3"/>
          <p:cNvSpPr>
            <a:spLocks noGrp="1" noChangeArrowheads="1"/>
          </p:cNvSpPr>
          <p:nvPr>
            <p:ph type="body" idx="1"/>
            <p:custDataLst>
              <p:tags r:id="rId2"/>
            </p:custDataLst>
          </p:nvPr>
        </p:nvSpPr>
        <p:spPr/>
        <p:txBody>
          <a:bodyPr/>
          <a:lstStyle/>
          <a:p>
            <a:pPr eaLnBrk="1" hangingPunct="1">
              <a:lnSpc>
                <a:spcPct val="90000"/>
              </a:lnSpc>
            </a:pPr>
            <a:r>
              <a:rPr lang="en-US" sz="2400" smtClean="0">
                <a:solidFill>
                  <a:srgbClr val="FF0000"/>
                </a:solidFill>
              </a:rPr>
              <a:t>Vincent van Gogh was a candle burning at both ends.</a:t>
            </a:r>
          </a:p>
          <a:p>
            <a:pPr eaLnBrk="1" hangingPunct="1">
              <a:lnSpc>
                <a:spcPct val="90000"/>
              </a:lnSpc>
            </a:pPr>
            <a:r>
              <a:rPr lang="en-US" sz="2400" smtClean="0">
                <a:solidFill>
                  <a:srgbClr val="FF0000"/>
                </a:solidFill>
              </a:rPr>
              <a:t>Why would I say this?</a:t>
            </a:r>
          </a:p>
          <a:p>
            <a:pPr eaLnBrk="1" hangingPunct="1">
              <a:lnSpc>
                <a:spcPct val="90000"/>
              </a:lnSpc>
            </a:pPr>
            <a:r>
              <a:rPr lang="en-US" sz="2400" smtClean="0"/>
              <a:t>Shoulder Partner + Group Process</a:t>
            </a:r>
          </a:p>
          <a:p>
            <a:pPr eaLnBrk="1" hangingPunct="1">
              <a:lnSpc>
                <a:spcPct val="90000"/>
              </a:lnSpc>
            </a:pPr>
            <a:r>
              <a:rPr lang="en-US" sz="2400" smtClean="0">
                <a:solidFill>
                  <a:srgbClr val="FF0000"/>
                </a:solidFill>
              </a:rPr>
              <a:t>Create your own Vincent van Gogh metaphor.</a:t>
            </a:r>
          </a:p>
          <a:p>
            <a:pPr eaLnBrk="1" hangingPunct="1">
              <a:lnSpc>
                <a:spcPct val="90000"/>
              </a:lnSpc>
            </a:pPr>
            <a:r>
              <a:rPr lang="en-US" sz="2400" smtClean="0"/>
              <a:t>Stand Up, Hand Up, Pair Up Comment and Share + Group Process (BUT NOT YET)</a:t>
            </a:r>
          </a:p>
          <a:p>
            <a:pPr eaLnBrk="1" hangingPunct="1">
              <a:lnSpc>
                <a:spcPct val="90000"/>
              </a:lnSpc>
            </a:pPr>
            <a:r>
              <a:rPr lang="en-US" sz="2400" smtClean="0">
                <a:solidFill>
                  <a:srgbClr val="FF0000"/>
                </a:solidFill>
              </a:rPr>
              <a:t>Create a metaphor using your own class content.</a:t>
            </a:r>
          </a:p>
          <a:p>
            <a:pPr eaLnBrk="1" hangingPunct="1">
              <a:lnSpc>
                <a:spcPct val="90000"/>
              </a:lnSpc>
            </a:pPr>
            <a:r>
              <a:rPr lang="en-US" sz="2400" smtClean="0"/>
              <a:t>Stand Up, Hand Up, Pair Up Comment and Share + Group Process (OKAY, NOW!)</a:t>
            </a:r>
          </a:p>
          <a:p>
            <a:pPr eaLnBrk="1" hangingPunct="1">
              <a:lnSpc>
                <a:spcPct val="90000"/>
              </a:lnSpc>
            </a:pPr>
            <a:endParaRPr lang="en-US"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6083">
                                            <p:txEl>
                                              <p:pRg st="0" end="0"/>
                                            </p:txEl>
                                          </p:spTgt>
                                        </p:tgtEl>
                                        <p:attrNameLst>
                                          <p:attrName>style.visibility</p:attrName>
                                        </p:attrNameLst>
                                      </p:cBhvr>
                                      <p:to>
                                        <p:strVal val="visible"/>
                                      </p:to>
                                    </p:set>
                                    <p:animEffect transition="in" filter="checkerboard(across)">
                                      <p:cBhvr>
                                        <p:cTn id="7" dur="500"/>
                                        <p:tgtEl>
                                          <p:spTgt spid="4608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46083">
                                            <p:txEl>
                                              <p:pRg st="1" end="1"/>
                                            </p:txEl>
                                          </p:spTgt>
                                        </p:tgtEl>
                                        <p:attrNameLst>
                                          <p:attrName>style.visibility</p:attrName>
                                        </p:attrNameLst>
                                      </p:cBhvr>
                                      <p:to>
                                        <p:strVal val="visible"/>
                                      </p:to>
                                    </p:set>
                                    <p:animEffect transition="in" filter="checkerboard(across)">
                                      <p:cBhvr>
                                        <p:cTn id="12" dur="500"/>
                                        <p:tgtEl>
                                          <p:spTgt spid="4608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46083">
                                            <p:txEl>
                                              <p:pRg st="2" end="2"/>
                                            </p:txEl>
                                          </p:spTgt>
                                        </p:tgtEl>
                                        <p:attrNameLst>
                                          <p:attrName>style.visibility</p:attrName>
                                        </p:attrNameLst>
                                      </p:cBhvr>
                                      <p:to>
                                        <p:strVal val="visible"/>
                                      </p:to>
                                    </p:set>
                                    <p:animEffect transition="in" filter="checkerboard(across)">
                                      <p:cBhvr>
                                        <p:cTn id="17" dur="500"/>
                                        <p:tgtEl>
                                          <p:spTgt spid="4608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46083">
                                            <p:txEl>
                                              <p:pRg st="3" end="3"/>
                                            </p:txEl>
                                          </p:spTgt>
                                        </p:tgtEl>
                                        <p:attrNameLst>
                                          <p:attrName>style.visibility</p:attrName>
                                        </p:attrNameLst>
                                      </p:cBhvr>
                                      <p:to>
                                        <p:strVal val="visible"/>
                                      </p:to>
                                    </p:set>
                                    <p:animEffect transition="in" filter="checkerboard(across)">
                                      <p:cBhvr>
                                        <p:cTn id="22" dur="500"/>
                                        <p:tgtEl>
                                          <p:spTgt spid="4608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46083">
                                            <p:txEl>
                                              <p:pRg st="4" end="4"/>
                                            </p:txEl>
                                          </p:spTgt>
                                        </p:tgtEl>
                                        <p:attrNameLst>
                                          <p:attrName>style.visibility</p:attrName>
                                        </p:attrNameLst>
                                      </p:cBhvr>
                                      <p:to>
                                        <p:strVal val="visible"/>
                                      </p:to>
                                    </p:set>
                                    <p:animEffect transition="in" filter="checkerboard(across)">
                                      <p:cBhvr>
                                        <p:cTn id="27" dur="500"/>
                                        <p:tgtEl>
                                          <p:spTgt spid="4608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nodeType="clickEffect">
                                  <p:stCondLst>
                                    <p:cond delay="0"/>
                                  </p:stCondLst>
                                  <p:childTnLst>
                                    <p:set>
                                      <p:cBhvr>
                                        <p:cTn id="31" dur="1" fill="hold">
                                          <p:stCondLst>
                                            <p:cond delay="0"/>
                                          </p:stCondLst>
                                        </p:cTn>
                                        <p:tgtEl>
                                          <p:spTgt spid="46083">
                                            <p:txEl>
                                              <p:pRg st="5" end="5"/>
                                            </p:txEl>
                                          </p:spTgt>
                                        </p:tgtEl>
                                        <p:attrNameLst>
                                          <p:attrName>style.visibility</p:attrName>
                                        </p:attrNameLst>
                                      </p:cBhvr>
                                      <p:to>
                                        <p:strVal val="visible"/>
                                      </p:to>
                                    </p:set>
                                    <p:animEffect transition="in" filter="checkerboard(across)">
                                      <p:cBhvr>
                                        <p:cTn id="32" dur="500"/>
                                        <p:tgtEl>
                                          <p:spTgt spid="4608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nodeType="clickEffect">
                                  <p:stCondLst>
                                    <p:cond delay="0"/>
                                  </p:stCondLst>
                                  <p:childTnLst>
                                    <p:set>
                                      <p:cBhvr>
                                        <p:cTn id="36" dur="1" fill="hold">
                                          <p:stCondLst>
                                            <p:cond delay="0"/>
                                          </p:stCondLst>
                                        </p:cTn>
                                        <p:tgtEl>
                                          <p:spTgt spid="46083">
                                            <p:txEl>
                                              <p:pRg st="6" end="6"/>
                                            </p:txEl>
                                          </p:spTgt>
                                        </p:tgtEl>
                                        <p:attrNameLst>
                                          <p:attrName>style.visibility</p:attrName>
                                        </p:attrNameLst>
                                      </p:cBhvr>
                                      <p:to>
                                        <p:strVal val="visible"/>
                                      </p:to>
                                    </p:set>
                                    <p:animEffect transition="in" filter="checkerboard(across)">
                                      <p:cBhvr>
                                        <p:cTn id="37" dur="500"/>
                                        <p:tgtEl>
                                          <p:spTgt spid="4608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custDataLst>
              <p:tags r:id="rId1"/>
            </p:custDataLst>
          </p:nvPr>
        </p:nvSpPr>
        <p:spPr/>
        <p:txBody>
          <a:bodyPr/>
          <a:lstStyle/>
          <a:p>
            <a:pPr algn="ctr" eaLnBrk="1" hangingPunct="1">
              <a:defRPr/>
            </a:pPr>
            <a:r>
              <a:rPr lang="en-US" sz="3400" b="1" smtClean="0">
                <a:effectLst>
                  <a:outerShdw blurRad="38100" dist="38100" dir="2700000" algn="tl">
                    <a:srgbClr val="C0C0C0"/>
                  </a:outerShdw>
                </a:effectLst>
              </a:rPr>
              <a:t>The Marzano Strategies from </a:t>
            </a:r>
            <a:r>
              <a:rPr lang="en-US" sz="3400" b="1" i="1" smtClean="0">
                <a:effectLst>
                  <a:outerShdw blurRad="38100" dist="38100" dir="2700000" algn="tl">
                    <a:srgbClr val="C0C0C0"/>
                  </a:outerShdw>
                </a:effectLst>
              </a:rPr>
              <a:t>Classroom Instruction that Works</a:t>
            </a:r>
            <a:endParaRPr lang="en-US" sz="3400" b="1" smtClean="0">
              <a:effectLst>
                <a:outerShdw blurRad="38100" dist="38100" dir="2700000" algn="tl">
                  <a:srgbClr val="C0C0C0"/>
                </a:outerShdw>
              </a:effectLst>
            </a:endParaRPr>
          </a:p>
        </p:txBody>
      </p:sp>
      <p:sp>
        <p:nvSpPr>
          <p:cNvPr id="5" name="Rectangle 3"/>
          <p:cNvSpPr txBox="1">
            <a:spLocks noChangeArrowheads="1"/>
          </p:cNvSpPr>
          <p:nvPr>
            <p:custDataLst>
              <p:tags r:id="rId2"/>
            </p:custDataLst>
          </p:nvPr>
        </p:nvSpPr>
        <p:spPr bwMode="auto">
          <a:xfrm>
            <a:off x="457200" y="1600200"/>
            <a:ext cx="8229600" cy="4530725"/>
          </a:xfrm>
          <a:prstGeom prst="rect">
            <a:avLst/>
          </a:prstGeom>
          <a:noFill/>
          <a:ln w="9525">
            <a:noFill/>
            <a:miter lim="800000"/>
            <a:headEnd/>
            <a:tailEnd/>
          </a:ln>
        </p:spPr>
        <p:txBody>
          <a:bodyPr/>
          <a:lstStyle/>
          <a:p>
            <a:pPr marL="342900" indent="-342900">
              <a:lnSpc>
                <a:spcPct val="90000"/>
              </a:lnSpc>
              <a:spcBef>
                <a:spcPct val="20000"/>
              </a:spcBef>
              <a:buClr>
                <a:schemeClr val="accent1"/>
              </a:buClr>
              <a:buFont typeface="Wingdings" pitchFamily="2" charset="2"/>
              <a:buChar char="l"/>
              <a:defRPr/>
            </a:pPr>
            <a:r>
              <a:rPr lang="en-US" sz="2800" kern="0">
                <a:latin typeface="+mn-lt"/>
                <a:cs typeface="+mn-cs"/>
              </a:rPr>
              <a:t>1. Identifying Similarities and Differences</a:t>
            </a:r>
          </a:p>
          <a:p>
            <a:pPr marL="342900" indent="-342900">
              <a:lnSpc>
                <a:spcPct val="90000"/>
              </a:lnSpc>
              <a:spcBef>
                <a:spcPct val="20000"/>
              </a:spcBef>
              <a:buClr>
                <a:schemeClr val="accent1"/>
              </a:buClr>
              <a:buFont typeface="Wingdings" pitchFamily="2" charset="2"/>
              <a:buChar char="l"/>
              <a:defRPr/>
            </a:pPr>
            <a:r>
              <a:rPr lang="en-US" sz="2800" kern="0">
                <a:latin typeface="+mn-lt"/>
                <a:cs typeface="+mn-cs"/>
              </a:rPr>
              <a:t>2. Summarizing and Note Taking</a:t>
            </a:r>
          </a:p>
          <a:p>
            <a:pPr marL="342900" indent="-342900">
              <a:lnSpc>
                <a:spcPct val="90000"/>
              </a:lnSpc>
              <a:spcBef>
                <a:spcPct val="20000"/>
              </a:spcBef>
              <a:buClr>
                <a:schemeClr val="accent1"/>
              </a:buClr>
              <a:buFont typeface="Wingdings" pitchFamily="2" charset="2"/>
              <a:buChar char="l"/>
              <a:defRPr/>
            </a:pPr>
            <a:r>
              <a:rPr lang="en-US" sz="2800" kern="0">
                <a:latin typeface="+mn-lt"/>
                <a:cs typeface="+mn-cs"/>
              </a:rPr>
              <a:t>3. Reinforcing Effort and Providing Recognition</a:t>
            </a:r>
          </a:p>
          <a:p>
            <a:pPr marL="342900" indent="-342900">
              <a:lnSpc>
                <a:spcPct val="90000"/>
              </a:lnSpc>
              <a:spcBef>
                <a:spcPct val="20000"/>
              </a:spcBef>
              <a:buClr>
                <a:schemeClr val="accent1"/>
              </a:buClr>
              <a:buFont typeface="Wingdings" pitchFamily="2" charset="2"/>
              <a:buChar char="l"/>
              <a:defRPr/>
            </a:pPr>
            <a:r>
              <a:rPr lang="en-US" sz="2800" kern="0">
                <a:latin typeface="+mn-lt"/>
                <a:cs typeface="+mn-cs"/>
              </a:rPr>
              <a:t>4. Homework and Practice</a:t>
            </a:r>
          </a:p>
          <a:p>
            <a:pPr marL="342900" indent="-342900">
              <a:lnSpc>
                <a:spcPct val="90000"/>
              </a:lnSpc>
              <a:spcBef>
                <a:spcPct val="20000"/>
              </a:spcBef>
              <a:buClr>
                <a:schemeClr val="accent1"/>
              </a:buClr>
              <a:buFont typeface="Wingdings" pitchFamily="2" charset="2"/>
              <a:buChar char="l"/>
              <a:defRPr/>
            </a:pPr>
            <a:r>
              <a:rPr lang="en-US" sz="2800" kern="0">
                <a:latin typeface="+mn-lt"/>
                <a:cs typeface="+mn-cs"/>
              </a:rPr>
              <a:t>5. Nonlinguistic Representations</a:t>
            </a:r>
          </a:p>
          <a:p>
            <a:pPr marL="342900" indent="-342900">
              <a:lnSpc>
                <a:spcPct val="90000"/>
              </a:lnSpc>
              <a:spcBef>
                <a:spcPct val="20000"/>
              </a:spcBef>
              <a:buClr>
                <a:schemeClr val="accent1"/>
              </a:buClr>
              <a:buFont typeface="Wingdings" pitchFamily="2" charset="2"/>
              <a:buChar char="l"/>
              <a:defRPr/>
            </a:pPr>
            <a:r>
              <a:rPr lang="en-US" sz="2800" kern="0">
                <a:latin typeface="+mn-lt"/>
                <a:cs typeface="+mn-cs"/>
              </a:rPr>
              <a:t>6. Cooperative Learning</a:t>
            </a:r>
          </a:p>
          <a:p>
            <a:pPr marL="342900" indent="-342900">
              <a:lnSpc>
                <a:spcPct val="90000"/>
              </a:lnSpc>
              <a:spcBef>
                <a:spcPct val="20000"/>
              </a:spcBef>
              <a:buClr>
                <a:schemeClr val="accent1"/>
              </a:buClr>
              <a:buFont typeface="Wingdings" pitchFamily="2" charset="2"/>
              <a:buChar char="l"/>
              <a:defRPr/>
            </a:pPr>
            <a:r>
              <a:rPr lang="en-US" sz="2800" kern="0">
                <a:latin typeface="+mn-lt"/>
                <a:cs typeface="+mn-cs"/>
              </a:rPr>
              <a:t>7. Setting Objectives and Providing Feedback</a:t>
            </a:r>
          </a:p>
          <a:p>
            <a:pPr marL="342900" indent="-342900">
              <a:lnSpc>
                <a:spcPct val="90000"/>
              </a:lnSpc>
              <a:spcBef>
                <a:spcPct val="20000"/>
              </a:spcBef>
              <a:buClr>
                <a:schemeClr val="accent1"/>
              </a:buClr>
              <a:buFont typeface="Wingdings" pitchFamily="2" charset="2"/>
              <a:buChar char="l"/>
              <a:defRPr/>
            </a:pPr>
            <a:r>
              <a:rPr lang="en-US" sz="2800" kern="0">
                <a:latin typeface="+mn-lt"/>
                <a:cs typeface="+mn-cs"/>
              </a:rPr>
              <a:t>8. Generating and Testing Hypotheses</a:t>
            </a:r>
          </a:p>
          <a:p>
            <a:pPr marL="342900" indent="-342900">
              <a:lnSpc>
                <a:spcPct val="90000"/>
              </a:lnSpc>
              <a:spcBef>
                <a:spcPct val="20000"/>
              </a:spcBef>
              <a:buClr>
                <a:schemeClr val="accent1"/>
              </a:buClr>
              <a:buFont typeface="Wingdings" pitchFamily="2" charset="2"/>
              <a:buChar char="l"/>
              <a:defRPr/>
            </a:pPr>
            <a:r>
              <a:rPr lang="en-US" sz="2800" kern="0">
                <a:latin typeface="+mn-lt"/>
                <a:cs typeface="+mn-cs"/>
              </a:rPr>
              <a:t>9. Questions, Cues and Advance Organizers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5">
                                            <p:txEl>
                                              <p:pRg st="0" end="0"/>
                                            </p:txEl>
                                          </p:spTgt>
                                        </p:tgtEl>
                                        <p:attrNameLst>
                                          <p:attrName>style.color</p:attrName>
                                        </p:attrNameLst>
                                      </p:cBhvr>
                                      <p:to>
                                        <a:srgbClr val="FF3300"/>
                                      </p:to>
                                    </p:animClr>
                                  </p:childTnLst>
                                </p:cTn>
                              </p:par>
                            </p:childTnLst>
                          </p:cTn>
                        </p:par>
                      </p:childTnLst>
                    </p:cTn>
                  </p:par>
                  <p:par>
                    <p:cTn id="7" fill="hold">
                      <p:stCondLst>
                        <p:cond delay="indefinite"/>
                      </p:stCondLst>
                      <p:childTnLst>
                        <p:par>
                          <p:cTn id="8" fill="hold">
                            <p:stCondLst>
                              <p:cond delay="0"/>
                            </p:stCondLst>
                            <p:childTnLst>
                              <p:par>
                                <p:cTn id="9" presetID="3" presetClass="emph" presetSubtype="2" fill="hold" nodeType="clickEffect">
                                  <p:stCondLst>
                                    <p:cond delay="0"/>
                                  </p:stCondLst>
                                  <p:childTnLst>
                                    <p:animClr clrSpc="rgb" dir="cw">
                                      <p:cBhvr override="childStyle">
                                        <p:cTn id="10" dur="2000" fill="hold"/>
                                        <p:tgtEl>
                                          <p:spTgt spid="5">
                                            <p:txEl>
                                              <p:pRg st="1" end="1"/>
                                            </p:txEl>
                                          </p:spTgt>
                                        </p:tgtEl>
                                        <p:attrNameLst>
                                          <p:attrName>style.color</p:attrName>
                                        </p:attrNameLst>
                                      </p:cBhvr>
                                      <p:to>
                                        <a:srgbClr val="FF3300"/>
                                      </p:to>
                                    </p:animClr>
                                  </p:childTnLst>
                                </p:cTn>
                              </p:par>
                            </p:childTnLst>
                          </p:cTn>
                        </p:par>
                      </p:childTnLst>
                    </p:cTn>
                  </p:par>
                  <p:par>
                    <p:cTn id="11" fill="hold">
                      <p:stCondLst>
                        <p:cond delay="indefinite"/>
                      </p:stCondLst>
                      <p:childTnLst>
                        <p:par>
                          <p:cTn id="12" fill="hold">
                            <p:stCondLst>
                              <p:cond delay="0"/>
                            </p:stCondLst>
                            <p:childTnLst>
                              <p:par>
                                <p:cTn id="13" presetID="3" presetClass="emph" presetSubtype="2" fill="hold" nodeType="clickEffect">
                                  <p:stCondLst>
                                    <p:cond delay="0"/>
                                  </p:stCondLst>
                                  <p:childTnLst>
                                    <p:animClr clrSpc="rgb" dir="cw">
                                      <p:cBhvr override="childStyle">
                                        <p:cTn id="14" dur="2000" fill="hold"/>
                                        <p:tgtEl>
                                          <p:spTgt spid="5">
                                            <p:txEl>
                                              <p:pRg st="4" end="4"/>
                                            </p:txEl>
                                          </p:spTgt>
                                        </p:tgtEl>
                                        <p:attrNameLst>
                                          <p:attrName>style.color</p:attrName>
                                        </p:attrNameLst>
                                      </p:cBhvr>
                                      <p:to>
                                        <a:srgbClr val="FF3300"/>
                                      </p:to>
                                    </p:animClr>
                                  </p:childTnLst>
                                </p:cTn>
                              </p:par>
                            </p:childTnLst>
                          </p:cTn>
                        </p:par>
                      </p:childTnLst>
                    </p:cTn>
                  </p:par>
                  <p:par>
                    <p:cTn id="15" fill="hold">
                      <p:stCondLst>
                        <p:cond delay="indefinite"/>
                      </p:stCondLst>
                      <p:childTnLst>
                        <p:par>
                          <p:cTn id="16" fill="hold">
                            <p:stCondLst>
                              <p:cond delay="0"/>
                            </p:stCondLst>
                            <p:childTnLst>
                              <p:par>
                                <p:cTn id="17" presetID="3" presetClass="emph" presetSubtype="2" fill="hold" nodeType="clickEffect">
                                  <p:stCondLst>
                                    <p:cond delay="0"/>
                                  </p:stCondLst>
                                  <p:childTnLst>
                                    <p:animClr clrSpc="rgb" dir="cw">
                                      <p:cBhvr override="childStyle">
                                        <p:cTn id="18" dur="2000" fill="hold"/>
                                        <p:tgtEl>
                                          <p:spTgt spid="5">
                                            <p:txEl>
                                              <p:pRg st="5" end="5"/>
                                            </p:txEl>
                                          </p:spTgt>
                                        </p:tgtEl>
                                        <p:attrNameLst>
                                          <p:attrName>style.color</p:attrName>
                                        </p:attrNameLst>
                                      </p:cBhvr>
                                      <p:to>
                                        <a:srgbClr val="FF3300"/>
                                      </p:to>
                                    </p:animClr>
                                  </p:childTnLst>
                                </p:cTn>
                              </p:par>
                            </p:childTnLst>
                          </p:cTn>
                        </p:par>
                      </p:childTnLst>
                    </p:cTn>
                  </p:par>
                  <p:par>
                    <p:cTn id="19" fill="hold">
                      <p:stCondLst>
                        <p:cond delay="indefinite"/>
                      </p:stCondLst>
                      <p:childTnLst>
                        <p:par>
                          <p:cTn id="20" fill="hold">
                            <p:stCondLst>
                              <p:cond delay="0"/>
                            </p:stCondLst>
                            <p:childTnLst>
                              <p:par>
                                <p:cTn id="21" presetID="3" presetClass="emph" presetSubtype="2" fill="hold" nodeType="clickEffect">
                                  <p:stCondLst>
                                    <p:cond delay="0"/>
                                  </p:stCondLst>
                                  <p:childTnLst>
                                    <p:animClr clrSpc="rgb" dir="cw">
                                      <p:cBhvr override="childStyle">
                                        <p:cTn id="22" dur="2000" fill="hold"/>
                                        <p:tgtEl>
                                          <p:spTgt spid="5">
                                            <p:txEl>
                                              <p:pRg st="7" end="7"/>
                                            </p:txEl>
                                          </p:spTgt>
                                        </p:tgtEl>
                                        <p:attrNameLst>
                                          <p:attrName>style.color</p:attrName>
                                        </p:attrNameLst>
                                      </p:cBhvr>
                                      <p:to>
                                        <a:srgbClr val="FF3300"/>
                                      </p:to>
                                    </p:animClr>
                                  </p:childTnLst>
                                </p:cTn>
                              </p:par>
                            </p:childTnLst>
                          </p:cTn>
                        </p:par>
                      </p:childTnLst>
                    </p:cTn>
                  </p:par>
                  <p:par>
                    <p:cTn id="23" fill="hold">
                      <p:stCondLst>
                        <p:cond delay="indefinite"/>
                      </p:stCondLst>
                      <p:childTnLst>
                        <p:par>
                          <p:cTn id="24" fill="hold">
                            <p:stCondLst>
                              <p:cond delay="0"/>
                            </p:stCondLst>
                            <p:childTnLst>
                              <p:par>
                                <p:cTn id="25" presetID="3" presetClass="emph" presetSubtype="2" fill="hold" nodeType="clickEffect">
                                  <p:stCondLst>
                                    <p:cond delay="0"/>
                                  </p:stCondLst>
                                  <p:childTnLst>
                                    <p:animClr clrSpc="rgb" dir="cw">
                                      <p:cBhvr override="childStyle">
                                        <p:cTn id="26" dur="2000" fill="hold"/>
                                        <p:tgtEl>
                                          <p:spTgt spid="5">
                                            <p:txEl>
                                              <p:pRg st="8" end="8"/>
                                            </p:txEl>
                                          </p:spTgt>
                                        </p:tgtEl>
                                        <p:attrNameLst>
                                          <p:attrName>style.color</p:attrName>
                                        </p:attrNameLst>
                                      </p:cBhvr>
                                      <p:to>
                                        <a:srgbClr val="FF3300"/>
                                      </p:to>
                                    </p:animClr>
                                  </p:childTnLst>
                                </p:cTn>
                              </p:par>
                            </p:childTnLst>
                          </p:cTn>
                        </p:par>
                      </p:childTnLst>
                    </p:cTn>
                  </p:par>
                  <p:par>
                    <p:cTn id="27" fill="hold">
                      <p:stCondLst>
                        <p:cond delay="indefinite"/>
                      </p:stCondLst>
                      <p:childTnLst>
                        <p:par>
                          <p:cTn id="28" fill="hold">
                            <p:stCondLst>
                              <p:cond delay="0"/>
                            </p:stCondLst>
                            <p:childTnLst>
                              <p:par>
                                <p:cTn id="29" presetID="2" presetClass="exit" presetSubtype="4" fill="hold" nodeType="clickEffect">
                                  <p:stCondLst>
                                    <p:cond delay="0"/>
                                  </p:stCondLst>
                                  <p:childTnLst>
                                    <p:anim calcmode="lin" valueType="num">
                                      <p:cBhvr additive="base">
                                        <p:cTn id="30" dur="500"/>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31" dur="500"/>
                                        <p:tgtEl>
                                          <p:spTgt spid="5">
                                            <p:txEl>
                                              <p:pRg st="2" end="2"/>
                                            </p:txEl>
                                          </p:spTgt>
                                        </p:tgtEl>
                                        <p:attrNameLst>
                                          <p:attrName>ppt_y</p:attrName>
                                        </p:attrNameLst>
                                      </p:cBhvr>
                                      <p:tavLst>
                                        <p:tav tm="0">
                                          <p:val>
                                            <p:strVal val="ppt_y"/>
                                          </p:val>
                                        </p:tav>
                                        <p:tav tm="100000">
                                          <p:val>
                                            <p:strVal val="1+ppt_h/2"/>
                                          </p:val>
                                        </p:tav>
                                      </p:tavLst>
                                    </p:anim>
                                    <p:set>
                                      <p:cBhvr>
                                        <p:cTn id="32" dur="1" fill="hold">
                                          <p:stCondLst>
                                            <p:cond delay="499"/>
                                          </p:stCondLst>
                                        </p:cTn>
                                        <p:tgtEl>
                                          <p:spTgt spid="5">
                                            <p:txEl>
                                              <p:pRg st="2" end="2"/>
                                            </p:txEl>
                                          </p:spTgt>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2" presetClass="exit" presetSubtype="4" fill="hold" nodeType="clickEffect">
                                  <p:stCondLst>
                                    <p:cond delay="0"/>
                                  </p:stCondLst>
                                  <p:childTnLst>
                                    <p:anim calcmode="lin" valueType="num">
                                      <p:cBhvr additive="base">
                                        <p:cTn id="36" dur="500"/>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37" dur="500"/>
                                        <p:tgtEl>
                                          <p:spTgt spid="5">
                                            <p:txEl>
                                              <p:pRg st="3" end="3"/>
                                            </p:txEl>
                                          </p:spTgt>
                                        </p:tgtEl>
                                        <p:attrNameLst>
                                          <p:attrName>ppt_y</p:attrName>
                                        </p:attrNameLst>
                                      </p:cBhvr>
                                      <p:tavLst>
                                        <p:tav tm="0">
                                          <p:val>
                                            <p:strVal val="ppt_y"/>
                                          </p:val>
                                        </p:tav>
                                        <p:tav tm="100000">
                                          <p:val>
                                            <p:strVal val="1+ppt_h/2"/>
                                          </p:val>
                                        </p:tav>
                                      </p:tavLst>
                                    </p:anim>
                                    <p:set>
                                      <p:cBhvr>
                                        <p:cTn id="38" dur="1" fill="hold">
                                          <p:stCondLst>
                                            <p:cond delay="499"/>
                                          </p:stCondLst>
                                        </p:cTn>
                                        <p:tgtEl>
                                          <p:spTgt spid="5">
                                            <p:txEl>
                                              <p:pRg st="3" end="3"/>
                                            </p:txEl>
                                          </p:spTgt>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2" presetClass="exit" presetSubtype="4" fill="hold" nodeType="clickEffect">
                                  <p:stCondLst>
                                    <p:cond delay="0"/>
                                  </p:stCondLst>
                                  <p:childTnLst>
                                    <p:anim calcmode="lin" valueType="num">
                                      <p:cBhvr additive="base">
                                        <p:cTn id="42" dur="500"/>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43" dur="500"/>
                                        <p:tgtEl>
                                          <p:spTgt spid="5">
                                            <p:txEl>
                                              <p:pRg st="6" end="6"/>
                                            </p:txEl>
                                          </p:spTgt>
                                        </p:tgtEl>
                                        <p:attrNameLst>
                                          <p:attrName>ppt_y</p:attrName>
                                        </p:attrNameLst>
                                      </p:cBhvr>
                                      <p:tavLst>
                                        <p:tav tm="0">
                                          <p:val>
                                            <p:strVal val="ppt_y"/>
                                          </p:val>
                                        </p:tav>
                                        <p:tav tm="100000">
                                          <p:val>
                                            <p:strVal val="1+ppt_h/2"/>
                                          </p:val>
                                        </p:tav>
                                      </p:tavLst>
                                    </p:anim>
                                    <p:set>
                                      <p:cBhvr>
                                        <p:cTn id="44" dur="1" fill="hold">
                                          <p:stCondLst>
                                            <p:cond delay="499"/>
                                          </p:stCondLst>
                                        </p:cTn>
                                        <p:tgtEl>
                                          <p:spTgt spid="5">
                                            <p:txEl>
                                              <p:pRg st="6" end="6"/>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custDataLst>
              <p:tags r:id="rId1"/>
            </p:custDataLst>
          </p:nvPr>
        </p:nvSpPr>
        <p:spPr/>
        <p:txBody>
          <a:bodyPr/>
          <a:lstStyle/>
          <a:p>
            <a:pPr algn="ctr" eaLnBrk="1" hangingPunct="1">
              <a:defRPr/>
            </a:pPr>
            <a:r>
              <a:rPr lang="en-US" b="1" dirty="0" err="1" smtClean="0">
                <a:solidFill>
                  <a:srgbClr val="FF0000"/>
                </a:solidFill>
                <a:effectLst>
                  <a:outerShdw blurRad="38100" dist="38100" dir="2700000" algn="tl">
                    <a:srgbClr val="000000">
                      <a:alpha val="43137"/>
                    </a:srgbClr>
                  </a:outerShdw>
                </a:effectLst>
              </a:rPr>
              <a:t>Marzano</a:t>
            </a:r>
            <a:r>
              <a:rPr lang="en-US" b="1" dirty="0" smtClean="0">
                <a:solidFill>
                  <a:srgbClr val="FF0000"/>
                </a:solidFill>
                <a:effectLst>
                  <a:outerShdw blurRad="38100" dist="38100" dir="2700000" algn="tl">
                    <a:srgbClr val="000000">
                      <a:alpha val="43137"/>
                    </a:srgbClr>
                  </a:outerShdw>
                </a:effectLst>
              </a:rPr>
              <a:t> Strategies Continuum</a:t>
            </a:r>
            <a:endParaRPr lang="en-US" b="1" dirty="0">
              <a:solidFill>
                <a:srgbClr val="FF0000"/>
              </a:solidFill>
              <a:effectLst>
                <a:outerShdw blurRad="38100" dist="38100" dir="2700000" algn="tl">
                  <a:srgbClr val="000000">
                    <a:alpha val="43137"/>
                  </a:srgbClr>
                </a:outerShdw>
              </a:effectLst>
            </a:endParaRPr>
          </a:p>
        </p:txBody>
      </p:sp>
      <p:sp>
        <p:nvSpPr>
          <p:cNvPr id="81923" name="Left-Right Arrow 4"/>
          <p:cNvSpPr>
            <a:spLocks noChangeArrowheads="1"/>
          </p:cNvSpPr>
          <p:nvPr>
            <p:custDataLst>
              <p:tags r:id="rId2"/>
            </p:custDataLst>
          </p:nvPr>
        </p:nvSpPr>
        <p:spPr bwMode="auto">
          <a:xfrm>
            <a:off x="0" y="3276600"/>
            <a:ext cx="9144000" cy="457200"/>
          </a:xfrm>
          <a:prstGeom prst="leftRightArrow">
            <a:avLst>
              <a:gd name="adj1" fmla="val 50000"/>
              <a:gd name="adj2" fmla="val 50000"/>
            </a:avLst>
          </a:prstGeom>
          <a:solidFill>
            <a:schemeClr val="tx1"/>
          </a:solidFill>
          <a:ln w="9525" algn="ctr">
            <a:solidFill>
              <a:srgbClr val="FF0000"/>
            </a:solidFill>
            <a:round/>
            <a:headEnd/>
            <a:tailEnd/>
          </a:ln>
        </p:spPr>
        <p:txBody>
          <a:bodyPr/>
          <a:lstStyle/>
          <a:p>
            <a:endParaRPr lang="en-US" i="1"/>
          </a:p>
        </p:txBody>
      </p:sp>
      <p:sp>
        <p:nvSpPr>
          <p:cNvPr id="81924" name="TextBox 5"/>
          <p:cNvSpPr txBox="1">
            <a:spLocks noChangeArrowheads="1"/>
          </p:cNvSpPr>
          <p:nvPr>
            <p:custDataLst>
              <p:tags r:id="rId3"/>
            </p:custDataLst>
          </p:nvPr>
        </p:nvSpPr>
        <p:spPr bwMode="auto">
          <a:xfrm>
            <a:off x="228600" y="2743200"/>
            <a:ext cx="1828800" cy="646113"/>
          </a:xfrm>
          <a:prstGeom prst="rect">
            <a:avLst/>
          </a:prstGeom>
          <a:noFill/>
          <a:ln w="9525">
            <a:noFill/>
            <a:miter lim="800000"/>
            <a:headEnd/>
            <a:tailEnd/>
          </a:ln>
        </p:spPr>
        <p:txBody>
          <a:bodyPr>
            <a:spAutoFit/>
          </a:bodyPr>
          <a:lstStyle/>
          <a:p>
            <a:r>
              <a:rPr lang="en-US"/>
              <a:t>No </a:t>
            </a:r>
          </a:p>
          <a:p>
            <a:r>
              <a:rPr lang="en-US"/>
              <a:t>knowledge</a:t>
            </a:r>
          </a:p>
        </p:txBody>
      </p:sp>
      <p:sp>
        <p:nvSpPr>
          <p:cNvPr id="81925" name="TextBox 6"/>
          <p:cNvSpPr txBox="1">
            <a:spLocks noChangeArrowheads="1"/>
          </p:cNvSpPr>
          <p:nvPr>
            <p:custDataLst>
              <p:tags r:id="rId4"/>
            </p:custDataLst>
          </p:nvPr>
        </p:nvSpPr>
        <p:spPr bwMode="auto">
          <a:xfrm>
            <a:off x="6705600" y="2743200"/>
            <a:ext cx="2209800" cy="646113"/>
          </a:xfrm>
          <a:prstGeom prst="rect">
            <a:avLst/>
          </a:prstGeom>
          <a:noFill/>
          <a:ln w="9525">
            <a:noFill/>
            <a:miter lim="800000"/>
            <a:headEnd/>
            <a:tailEnd/>
          </a:ln>
        </p:spPr>
        <p:txBody>
          <a:bodyPr>
            <a:spAutoFit/>
          </a:bodyPr>
          <a:lstStyle/>
          <a:p>
            <a:pPr algn="r"/>
            <a:r>
              <a:rPr lang="en-US"/>
              <a:t>Expert </a:t>
            </a:r>
          </a:p>
          <a:p>
            <a:pPr algn="r"/>
            <a:r>
              <a:rPr lang="en-US"/>
              <a:t>knowledge</a:t>
            </a:r>
          </a:p>
        </p:txBody>
      </p:sp>
      <p:sp>
        <p:nvSpPr>
          <p:cNvPr id="81926" name="TextBox 7"/>
          <p:cNvSpPr txBox="1">
            <a:spLocks noChangeArrowheads="1"/>
          </p:cNvSpPr>
          <p:nvPr>
            <p:custDataLst>
              <p:tags r:id="rId5"/>
            </p:custDataLst>
          </p:nvPr>
        </p:nvSpPr>
        <p:spPr bwMode="auto">
          <a:xfrm>
            <a:off x="228600" y="3657600"/>
            <a:ext cx="1828800" cy="381000"/>
          </a:xfrm>
          <a:prstGeom prst="rect">
            <a:avLst/>
          </a:prstGeom>
          <a:noFill/>
          <a:ln w="9525">
            <a:noFill/>
            <a:miter lim="800000"/>
            <a:headEnd/>
            <a:tailEnd/>
          </a:ln>
        </p:spPr>
        <p:txBody>
          <a:bodyPr>
            <a:spAutoFit/>
          </a:bodyPr>
          <a:lstStyle/>
          <a:p>
            <a:r>
              <a:rPr lang="en-US"/>
              <a:t>0%</a:t>
            </a:r>
          </a:p>
        </p:txBody>
      </p:sp>
      <p:sp>
        <p:nvSpPr>
          <p:cNvPr id="81927" name="TextBox 8"/>
          <p:cNvSpPr txBox="1">
            <a:spLocks noChangeArrowheads="1"/>
          </p:cNvSpPr>
          <p:nvPr>
            <p:custDataLst>
              <p:tags r:id="rId6"/>
            </p:custDataLst>
          </p:nvPr>
        </p:nvSpPr>
        <p:spPr bwMode="auto">
          <a:xfrm>
            <a:off x="6705600" y="3657600"/>
            <a:ext cx="2209800" cy="369888"/>
          </a:xfrm>
          <a:prstGeom prst="rect">
            <a:avLst/>
          </a:prstGeom>
          <a:noFill/>
          <a:ln w="9525">
            <a:noFill/>
            <a:miter lim="800000"/>
            <a:headEnd/>
            <a:tailEnd/>
          </a:ln>
        </p:spPr>
        <p:txBody>
          <a:bodyPr>
            <a:spAutoFit/>
          </a:bodyPr>
          <a:lstStyle/>
          <a:p>
            <a:pPr algn="r"/>
            <a:r>
              <a:rPr lang="en-US"/>
              <a:t>100%</a:t>
            </a:r>
          </a:p>
        </p:txBody>
      </p:sp>
      <p:cxnSp>
        <p:nvCxnSpPr>
          <p:cNvPr id="81928" name="Straight Connector 9"/>
          <p:cNvCxnSpPr>
            <a:cxnSpLocks noChangeShapeType="1"/>
          </p:cNvCxnSpPr>
          <p:nvPr>
            <p:custDataLst>
              <p:tags r:id="rId7"/>
            </p:custDataLst>
          </p:nvPr>
        </p:nvCxnSpPr>
        <p:spPr bwMode="auto">
          <a:xfrm rot="5400000">
            <a:off x="3924300" y="3543300"/>
            <a:ext cx="1295400" cy="0"/>
          </a:xfrm>
          <a:prstGeom prst="line">
            <a:avLst/>
          </a:prstGeom>
          <a:noFill/>
          <a:ln w="114300" algn="ctr">
            <a:solidFill>
              <a:schemeClr val="tx1"/>
            </a:solidFill>
            <a:round/>
            <a:headEnd/>
            <a:tailEnd/>
          </a:ln>
        </p:spPr>
      </p:cxnSp>
      <p:sp>
        <p:nvSpPr>
          <p:cNvPr id="11" name="TextBox 10"/>
          <p:cNvSpPr txBox="1"/>
          <p:nvPr>
            <p:custDataLst>
              <p:tags r:id="rId8"/>
            </p:custDataLst>
          </p:nvPr>
        </p:nvSpPr>
        <p:spPr>
          <a:xfrm>
            <a:off x="2667000" y="4343400"/>
            <a:ext cx="3733800" cy="461963"/>
          </a:xfrm>
          <a:prstGeom prst="rect">
            <a:avLst/>
          </a:prstGeom>
          <a:noFill/>
        </p:spPr>
        <p:txBody>
          <a:bodyPr>
            <a:spAutoFit/>
          </a:bodyPr>
          <a:lstStyle/>
          <a:p>
            <a:pPr algn="ctr" fontAlgn="auto">
              <a:spcBef>
                <a:spcPts val="0"/>
              </a:spcBef>
              <a:spcAft>
                <a:spcPts val="0"/>
              </a:spcAft>
              <a:defRPr/>
            </a:pPr>
            <a:r>
              <a:rPr lang="en-US" sz="2400" b="1" dirty="0">
                <a:effectLst>
                  <a:outerShdw blurRad="38100" dist="38100" dir="2700000" algn="tl">
                    <a:srgbClr val="000000">
                      <a:alpha val="43137"/>
                    </a:srgbClr>
                  </a:outerShdw>
                </a:effectLst>
                <a:latin typeface="+mn-lt"/>
                <a:cs typeface="+mn-cs"/>
              </a:rPr>
              <a:t>Where do you fit?</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chemeClr val="accent1">
            <a:lumMod val="90000"/>
          </a:schemeClr>
        </a:solidFill>
        <a:effectLst/>
      </p:bgPr>
    </p:bg>
    <p:spTree>
      <p:nvGrpSpPr>
        <p:cNvPr id="1" name=""/>
        <p:cNvGrpSpPr/>
        <p:nvPr/>
      </p:nvGrpSpPr>
      <p:grpSpPr>
        <a:xfrm>
          <a:off x="0" y="0"/>
          <a:ext cx="0" cy="0"/>
          <a:chOff x="0" y="0"/>
          <a:chExt cx="0" cy="0"/>
        </a:xfrm>
      </p:grpSpPr>
      <p:sp>
        <p:nvSpPr>
          <p:cNvPr id="15362" name="Text Box 2"/>
          <p:cNvSpPr txBox="1">
            <a:spLocks noChangeArrowheads="1"/>
          </p:cNvSpPr>
          <p:nvPr>
            <p:custDataLst>
              <p:tags r:id="rId1"/>
            </p:custDataLst>
          </p:nvPr>
        </p:nvSpPr>
        <p:spPr bwMode="auto">
          <a:xfrm>
            <a:off x="457200" y="228600"/>
            <a:ext cx="8534400" cy="579438"/>
          </a:xfrm>
          <a:prstGeom prst="rect">
            <a:avLst/>
          </a:prstGeom>
          <a:noFill/>
          <a:ln w="9525">
            <a:noFill/>
            <a:miter lim="800000"/>
            <a:headEnd/>
            <a:tailEnd/>
          </a:ln>
        </p:spPr>
        <p:txBody>
          <a:bodyPr>
            <a:spAutoFit/>
          </a:bodyPr>
          <a:lstStyle/>
          <a:p>
            <a:pPr algn="ctr">
              <a:spcBef>
                <a:spcPct val="50000"/>
              </a:spcBef>
            </a:pPr>
            <a:r>
              <a:rPr lang="en-US" sz="3200" b="1" u="sng">
                <a:solidFill>
                  <a:srgbClr val="FFFF00"/>
                </a:solidFill>
              </a:rPr>
              <a:t>Things associated with weather</a:t>
            </a:r>
          </a:p>
        </p:txBody>
      </p:sp>
      <p:grpSp>
        <p:nvGrpSpPr>
          <p:cNvPr id="2" name="Group 10"/>
          <p:cNvGrpSpPr>
            <a:grpSpLocks/>
          </p:cNvGrpSpPr>
          <p:nvPr>
            <p:custDataLst>
              <p:tags r:id="rId2"/>
            </p:custDataLst>
          </p:nvPr>
        </p:nvGrpSpPr>
        <p:grpSpPr bwMode="auto">
          <a:xfrm>
            <a:off x="838200" y="1066800"/>
            <a:ext cx="7924800" cy="5105400"/>
            <a:chOff x="528" y="672"/>
            <a:chExt cx="4992" cy="3216"/>
          </a:xfrm>
        </p:grpSpPr>
        <p:sp>
          <p:nvSpPr>
            <p:cNvPr id="15364" name="Text Box 3"/>
            <p:cNvSpPr txBox="1">
              <a:spLocks noChangeArrowheads="1"/>
            </p:cNvSpPr>
            <p:nvPr/>
          </p:nvSpPr>
          <p:spPr bwMode="auto">
            <a:xfrm>
              <a:off x="1440" y="672"/>
              <a:ext cx="3216" cy="2382"/>
            </a:xfrm>
            <a:prstGeom prst="rect">
              <a:avLst/>
            </a:prstGeom>
            <a:solidFill>
              <a:srgbClr val="000000"/>
            </a:solidFill>
            <a:ln w="9525">
              <a:noFill/>
              <a:miter lim="800000"/>
              <a:headEnd/>
              <a:tailEnd/>
            </a:ln>
          </p:spPr>
          <p:txBody>
            <a:bodyPr>
              <a:spAutoFit/>
            </a:bodyPr>
            <a:lstStyle/>
            <a:p>
              <a:pPr algn="ctr">
                <a:lnSpc>
                  <a:spcPct val="65000"/>
                </a:lnSpc>
                <a:spcBef>
                  <a:spcPct val="50000"/>
                </a:spcBef>
              </a:pPr>
              <a:r>
                <a:rPr lang="en-US" sz="3200">
                  <a:solidFill>
                    <a:srgbClr val="FFFF00"/>
                  </a:solidFill>
                </a:rPr>
                <a:t>Tornado</a:t>
              </a:r>
            </a:p>
            <a:p>
              <a:pPr algn="ctr">
                <a:lnSpc>
                  <a:spcPct val="65000"/>
                </a:lnSpc>
                <a:spcBef>
                  <a:spcPct val="50000"/>
                </a:spcBef>
              </a:pPr>
              <a:r>
                <a:rPr lang="en-US" sz="3200">
                  <a:solidFill>
                    <a:srgbClr val="FFFF00"/>
                  </a:solidFill>
                </a:rPr>
                <a:t>Hurricane</a:t>
              </a:r>
            </a:p>
            <a:p>
              <a:pPr algn="ctr">
                <a:lnSpc>
                  <a:spcPct val="65000"/>
                </a:lnSpc>
                <a:spcBef>
                  <a:spcPct val="50000"/>
                </a:spcBef>
              </a:pPr>
              <a:r>
                <a:rPr lang="en-US" sz="3200">
                  <a:solidFill>
                    <a:srgbClr val="FFFF00"/>
                  </a:solidFill>
                </a:rPr>
                <a:t>Cold front</a:t>
              </a:r>
            </a:p>
            <a:p>
              <a:pPr algn="ctr">
                <a:lnSpc>
                  <a:spcPct val="65000"/>
                </a:lnSpc>
                <a:spcBef>
                  <a:spcPct val="50000"/>
                </a:spcBef>
              </a:pPr>
              <a:r>
                <a:rPr lang="en-US" sz="3200">
                  <a:solidFill>
                    <a:srgbClr val="FFFF00"/>
                  </a:solidFill>
                </a:rPr>
                <a:t>Cumulus clouds</a:t>
              </a:r>
            </a:p>
            <a:p>
              <a:pPr algn="ctr">
                <a:lnSpc>
                  <a:spcPct val="65000"/>
                </a:lnSpc>
                <a:spcBef>
                  <a:spcPct val="50000"/>
                </a:spcBef>
              </a:pPr>
              <a:r>
                <a:rPr lang="en-US" sz="3200">
                  <a:solidFill>
                    <a:srgbClr val="FFFF00"/>
                  </a:solidFill>
                </a:rPr>
                <a:t>Sleet</a:t>
              </a:r>
            </a:p>
            <a:p>
              <a:pPr algn="ctr">
                <a:lnSpc>
                  <a:spcPct val="65000"/>
                </a:lnSpc>
                <a:spcBef>
                  <a:spcPct val="50000"/>
                </a:spcBef>
              </a:pPr>
              <a:r>
                <a:rPr lang="en-US" sz="3200">
                  <a:solidFill>
                    <a:srgbClr val="FFFF00"/>
                  </a:solidFill>
                </a:rPr>
                <a:t>Barometer</a:t>
              </a:r>
            </a:p>
            <a:p>
              <a:pPr algn="ctr">
                <a:lnSpc>
                  <a:spcPct val="65000"/>
                </a:lnSpc>
                <a:spcBef>
                  <a:spcPct val="50000"/>
                </a:spcBef>
              </a:pPr>
              <a:r>
                <a:rPr lang="en-US" sz="3200">
                  <a:solidFill>
                    <a:srgbClr val="FFFF00"/>
                  </a:solidFill>
                </a:rPr>
                <a:t>El Nino</a:t>
              </a:r>
            </a:p>
          </p:txBody>
        </p:sp>
        <p:pic>
          <p:nvPicPr>
            <p:cNvPr id="15365" name="Picture 4" descr="j0293828"/>
            <p:cNvPicPr>
              <a:picLocks noChangeAspect="1" noChangeArrowheads="1"/>
            </p:cNvPicPr>
            <p:nvPr/>
          </p:nvPicPr>
          <p:blipFill>
            <a:blip r:embed="rId4"/>
            <a:srcRect/>
            <a:stretch>
              <a:fillRect/>
            </a:stretch>
          </p:blipFill>
          <p:spPr bwMode="auto">
            <a:xfrm>
              <a:off x="4416" y="816"/>
              <a:ext cx="775" cy="816"/>
            </a:xfrm>
            <a:prstGeom prst="rect">
              <a:avLst/>
            </a:prstGeom>
            <a:noFill/>
            <a:ln w="9525">
              <a:noFill/>
              <a:miter lim="800000"/>
              <a:headEnd/>
              <a:tailEnd/>
            </a:ln>
          </p:spPr>
        </p:pic>
        <p:pic>
          <p:nvPicPr>
            <p:cNvPr id="15366" name="Picture 6" descr="agburt10_01d"/>
            <p:cNvPicPr>
              <a:picLocks noChangeAspect="1" noChangeArrowheads="1"/>
            </p:cNvPicPr>
            <p:nvPr/>
          </p:nvPicPr>
          <p:blipFill>
            <a:blip r:embed="rId5"/>
            <a:srcRect/>
            <a:stretch>
              <a:fillRect/>
            </a:stretch>
          </p:blipFill>
          <p:spPr bwMode="auto">
            <a:xfrm>
              <a:off x="528" y="1104"/>
              <a:ext cx="1200" cy="895"/>
            </a:xfrm>
            <a:prstGeom prst="rect">
              <a:avLst/>
            </a:prstGeom>
            <a:noFill/>
            <a:ln w="9525">
              <a:noFill/>
              <a:miter lim="800000"/>
              <a:headEnd/>
              <a:tailEnd/>
            </a:ln>
          </p:spPr>
        </p:pic>
        <p:pic>
          <p:nvPicPr>
            <p:cNvPr id="15367" name="Picture 7" descr="MPj04069410000[1]"/>
            <p:cNvPicPr>
              <a:picLocks noChangeAspect="1" noChangeArrowheads="1"/>
            </p:cNvPicPr>
            <p:nvPr/>
          </p:nvPicPr>
          <p:blipFill>
            <a:blip r:embed="rId6"/>
            <a:srcRect/>
            <a:stretch>
              <a:fillRect/>
            </a:stretch>
          </p:blipFill>
          <p:spPr bwMode="auto">
            <a:xfrm>
              <a:off x="4368" y="2112"/>
              <a:ext cx="1152" cy="768"/>
            </a:xfrm>
            <a:prstGeom prst="rect">
              <a:avLst/>
            </a:prstGeom>
            <a:noFill/>
            <a:ln w="9525">
              <a:noFill/>
              <a:miter lim="800000"/>
              <a:headEnd/>
              <a:tailEnd/>
            </a:ln>
          </p:spPr>
        </p:pic>
        <p:pic>
          <p:nvPicPr>
            <p:cNvPr id="15368" name="Picture 8" descr="MCNA01635_0000[1]"/>
            <p:cNvPicPr>
              <a:picLocks noChangeAspect="1" noChangeArrowheads="1"/>
            </p:cNvPicPr>
            <p:nvPr/>
          </p:nvPicPr>
          <p:blipFill>
            <a:blip r:embed="rId7"/>
            <a:srcRect/>
            <a:stretch>
              <a:fillRect/>
            </a:stretch>
          </p:blipFill>
          <p:spPr bwMode="auto">
            <a:xfrm>
              <a:off x="672" y="2832"/>
              <a:ext cx="1392" cy="1056"/>
            </a:xfrm>
            <a:prstGeom prst="rect">
              <a:avLst/>
            </a:prstGeom>
            <a:noFill/>
            <a:ln w="9525">
              <a:noFill/>
              <a:miter lim="800000"/>
              <a:headEnd/>
              <a:tailEnd/>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2946" name="TextBox 1"/>
          <p:cNvSpPr txBox="1">
            <a:spLocks noChangeArrowheads="1"/>
          </p:cNvSpPr>
          <p:nvPr/>
        </p:nvSpPr>
        <p:spPr bwMode="auto">
          <a:xfrm>
            <a:off x="0" y="0"/>
            <a:ext cx="9144000" cy="4524375"/>
          </a:xfrm>
          <a:prstGeom prst="rect">
            <a:avLst/>
          </a:prstGeom>
          <a:solidFill>
            <a:schemeClr val="tx1"/>
          </a:solidFill>
          <a:ln w="9525">
            <a:noFill/>
            <a:miter lim="800000"/>
            <a:headEnd/>
            <a:tailEnd/>
          </a:ln>
        </p:spPr>
        <p:txBody>
          <a:bodyPr>
            <a:spAutoFit/>
          </a:bodyPr>
          <a:lstStyle/>
          <a:p>
            <a:r>
              <a:rPr lang="en-US" sz="3200">
                <a:solidFill>
                  <a:srgbClr val="FFFF99"/>
                </a:solidFill>
              </a:rPr>
              <a:t>I am going to try…..</a:t>
            </a:r>
          </a:p>
          <a:p>
            <a:r>
              <a:rPr lang="en-US" sz="3200">
                <a:solidFill>
                  <a:srgbClr val="FFFF99"/>
                </a:solidFill>
              </a:rPr>
              <a:t>because…..</a:t>
            </a:r>
          </a:p>
          <a:p>
            <a:endParaRPr lang="en-US" sz="3200">
              <a:solidFill>
                <a:srgbClr val="FFFF99"/>
              </a:solidFill>
            </a:endParaRPr>
          </a:p>
          <a:p>
            <a:r>
              <a:rPr lang="en-US" sz="3200">
                <a:solidFill>
                  <a:srgbClr val="FFFF99"/>
                </a:solidFill>
              </a:rPr>
              <a:t>I think I will see/find/discover/learn</a:t>
            </a:r>
          </a:p>
          <a:p>
            <a:endParaRPr lang="en-US" sz="3200">
              <a:solidFill>
                <a:srgbClr val="FFFF99"/>
              </a:solidFill>
            </a:endParaRPr>
          </a:p>
          <a:p>
            <a:r>
              <a:rPr lang="en-US" sz="3200">
                <a:solidFill>
                  <a:schemeClr val="bg1"/>
                </a:solidFill>
              </a:rPr>
              <a:t>Notes: </a:t>
            </a:r>
          </a:p>
          <a:p>
            <a:endParaRPr lang="en-US" sz="3200">
              <a:solidFill>
                <a:schemeClr val="bg1"/>
              </a:solidFill>
            </a:endParaRPr>
          </a:p>
          <a:p>
            <a:r>
              <a:rPr lang="en-US" sz="3200">
                <a:solidFill>
                  <a:schemeClr val="bg1"/>
                </a:solidFill>
              </a:rPr>
              <a:t>Effect on me…</a:t>
            </a:r>
          </a:p>
          <a:p>
            <a:r>
              <a:rPr lang="en-US" sz="3200">
                <a:solidFill>
                  <a:schemeClr val="bg1"/>
                </a:solidFill>
              </a:rPr>
              <a:t>Effect on students</a:t>
            </a:r>
            <a:r>
              <a:rPr lang="en-US" sz="3200">
                <a:solidFill>
                  <a:srgbClr val="FFFF99"/>
                </a:solidFill>
              </a:rPr>
              <a:t>…</a:t>
            </a: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3" name="SixWordsInEducation.mpeg">
            <a:hlinkClick r:id="" action="ppaction://media"/>
          </p:cNvPr>
          <p:cNvPicPr>
            <a:picLocks noRot="1" noChangeAspect="1"/>
          </p:cNvPicPr>
          <p:nvPr>
            <a:videoFile r:link="rId1"/>
          </p:nvPr>
        </p:nvPicPr>
        <p:blipFill>
          <a:blip r:embed="rId4"/>
          <a:srcRect/>
          <a:stretch>
            <a:fillRect/>
          </a:stretch>
        </p:blipFill>
        <p:spPr bwMode="auto">
          <a:xfrm>
            <a:off x="152400" y="114300"/>
            <a:ext cx="8839200" cy="66294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3"/>
                                        </p:tgtEl>
                                      </p:cBhvr>
                                    </p:cmd>
                                  </p:childTnLst>
                                </p:cTn>
                              </p:par>
                            </p:childTnLst>
                          </p:cTn>
                        </p:par>
                      </p:childTnLst>
                    </p:cTn>
                  </p:par>
                </p:childTnLst>
              </p:cTn>
              <p:nextCondLst>
                <p:cond evt="onClick" delay="0">
                  <p:tgtEl>
                    <p:spTgt spid="3"/>
                  </p:tgtEl>
                </p:cond>
              </p:nextCondLst>
            </p:seq>
            <p:video>
              <p:cMediaNode>
                <p:cTn id="7" fill="hold" display="0">
                  <p:stCondLst>
                    <p:cond delay="indefinite"/>
                  </p:stCondLst>
                  <p:endCondLst>
                    <p:cond evt="onNext" delay="0">
                      <p:tgtEl>
                        <p:sldTgt/>
                      </p:tgtEl>
                    </p:cond>
                    <p:cond evt="onPrev" delay="0">
                      <p:tgtEl>
                        <p:sldTgt/>
                      </p:tgtEl>
                    </p:cond>
                  </p:endCondLst>
                </p:cTn>
                <p:tgtEl>
                  <p:spTgt spid="3"/>
                </p:tgtEl>
              </p:cMediaNode>
            </p:video>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2" name="Rectangle 4"/>
          <p:cNvSpPr>
            <a:spLocks noGrp="1" noChangeArrowheads="1"/>
          </p:cNvSpPr>
          <p:nvPr>
            <p:ph type="title"/>
            <p:custDataLst>
              <p:tags r:id="rId1"/>
            </p:custDataLst>
          </p:nvPr>
        </p:nvSpPr>
        <p:spPr/>
        <p:txBody>
          <a:bodyPr/>
          <a:lstStyle/>
          <a:p>
            <a:pPr algn="ctr" eaLnBrk="1" hangingPunct="1">
              <a:defRPr/>
            </a:pPr>
            <a:r>
              <a:rPr lang="en-US" sz="7400" b="1" i="1" dirty="0" smtClean="0">
                <a:solidFill>
                  <a:srgbClr val="FF3300"/>
                </a:solidFill>
                <a:effectLst>
                  <a:outerShdw blurRad="38100" dist="38100" dir="2700000" algn="tl">
                    <a:srgbClr val="C0C0C0"/>
                  </a:outerShdw>
                </a:effectLst>
              </a:rPr>
              <a:t>Thanks!</a:t>
            </a:r>
          </a:p>
        </p:txBody>
      </p:sp>
      <p:sp>
        <p:nvSpPr>
          <p:cNvPr id="63493" name="Rectangle 5"/>
          <p:cNvSpPr>
            <a:spLocks noGrp="1" noChangeArrowheads="1"/>
          </p:cNvSpPr>
          <p:nvPr>
            <p:ph type="body" idx="1"/>
            <p:custDataLst>
              <p:tags r:id="rId2"/>
            </p:custDataLst>
          </p:nvPr>
        </p:nvSpPr>
        <p:spPr/>
        <p:txBody>
          <a:bodyPr/>
          <a:lstStyle/>
          <a:p>
            <a:pPr algn="ctr" eaLnBrk="1" hangingPunct="1">
              <a:buFont typeface="Wingdings" pitchFamily="2" charset="2"/>
              <a:buNone/>
              <a:defRPr/>
            </a:pPr>
            <a:r>
              <a:rPr lang="en-US" b="1" dirty="0" smtClean="0">
                <a:effectLst>
                  <a:outerShdw blurRad="38100" dist="38100" dir="2700000" algn="tl">
                    <a:srgbClr val="C0C0C0"/>
                  </a:outerShdw>
                </a:effectLst>
              </a:rPr>
              <a:t>Travis Dimmitt</a:t>
            </a:r>
          </a:p>
          <a:p>
            <a:pPr algn="ctr" eaLnBrk="1" hangingPunct="1">
              <a:buFont typeface="Wingdings" pitchFamily="2" charset="2"/>
              <a:buNone/>
              <a:defRPr/>
            </a:pPr>
            <a:r>
              <a:rPr lang="en-US" b="1" dirty="0" smtClean="0">
                <a:effectLst>
                  <a:outerShdw blurRad="38100" dist="38100" dir="2700000" algn="tl">
                    <a:srgbClr val="C0C0C0"/>
                  </a:outerShdw>
                </a:effectLst>
              </a:rPr>
              <a:t>North Nodaway R-VI Schools</a:t>
            </a:r>
          </a:p>
          <a:p>
            <a:pPr algn="ctr" eaLnBrk="1" hangingPunct="1">
              <a:buFont typeface="Wingdings" pitchFamily="2" charset="2"/>
              <a:buNone/>
              <a:defRPr/>
            </a:pPr>
            <a:r>
              <a:rPr lang="en-US" b="1" dirty="0" smtClean="0">
                <a:effectLst>
                  <a:outerShdw blurRad="38100" dist="38100" dir="2700000" algn="tl">
                    <a:srgbClr val="C0C0C0"/>
                  </a:outerShdw>
                </a:effectLst>
                <a:hlinkClick r:id="rId7"/>
              </a:rPr>
              <a:t>tdimmitt@nnr6.org</a:t>
            </a:r>
            <a:r>
              <a:rPr lang="en-US" b="1" dirty="0" smtClean="0">
                <a:effectLst>
                  <a:outerShdw blurRad="38100" dist="38100" dir="2700000" algn="tl">
                    <a:srgbClr val="C0C0C0"/>
                  </a:outerShdw>
                </a:effectLst>
              </a:rPr>
              <a:t> </a:t>
            </a:r>
          </a:p>
          <a:p>
            <a:pPr algn="ctr" eaLnBrk="1" hangingPunct="1">
              <a:buFont typeface="Wingdings" pitchFamily="2" charset="2"/>
              <a:buNone/>
              <a:defRPr/>
            </a:pPr>
            <a:r>
              <a:rPr lang="en-US" b="1" dirty="0" smtClean="0">
                <a:effectLst>
                  <a:outerShdw blurRad="38100" dist="38100" dir="2700000" algn="tl">
                    <a:srgbClr val="C0C0C0"/>
                  </a:outerShdw>
                </a:effectLst>
              </a:rPr>
              <a:t>660-254-3354</a:t>
            </a:r>
          </a:p>
          <a:p>
            <a:pPr algn="ctr" eaLnBrk="1" hangingPunct="1">
              <a:buFont typeface="Wingdings" pitchFamily="2" charset="2"/>
              <a:buNone/>
              <a:defRPr/>
            </a:pPr>
            <a:r>
              <a:rPr lang="en-US" b="1" smtClean="0">
                <a:effectLst>
                  <a:outerShdw blurRad="38100" dist="38100" dir="2700000" algn="tl">
                    <a:srgbClr val="C0C0C0"/>
                  </a:outerShdw>
                </a:effectLst>
              </a:rPr>
              <a:t>Mrdimmitt.moodlehub.com</a:t>
            </a:r>
            <a:endParaRPr lang="en-US" b="1" dirty="0" smtClean="0">
              <a:effectLst>
                <a:outerShdw blurRad="38100" dist="38100" dir="2700000" algn="tl">
                  <a:srgbClr val="C0C0C0"/>
                </a:outerShdw>
              </a:effectLst>
            </a:endParaRPr>
          </a:p>
          <a:p>
            <a:pPr algn="ctr" eaLnBrk="1" hangingPunct="1">
              <a:buFont typeface="Wingdings" pitchFamily="2" charset="2"/>
              <a:buNone/>
              <a:defRPr/>
            </a:pPr>
            <a:endParaRPr lang="en-US" b="1" dirty="0" smtClean="0">
              <a:effectLst>
                <a:outerShdw blurRad="38100" dist="38100" dir="2700000" algn="tl">
                  <a:srgbClr val="C0C0C0"/>
                </a:outerShdw>
              </a:effectLst>
            </a:endParaRPr>
          </a:p>
          <a:p>
            <a:pPr eaLnBrk="1" hangingPunct="1">
              <a:buFont typeface="Wingdings" pitchFamily="2" charset="2"/>
              <a:buNone/>
              <a:defRPr/>
            </a:pPr>
            <a:endParaRPr lang="en-US" b="1" dirty="0" smtClean="0">
              <a:effectLst>
                <a:outerShdw blurRad="38100" dist="38100" dir="2700000" algn="tl">
                  <a:srgbClr val="C0C0C0"/>
                </a:outerShdw>
              </a:effectLst>
            </a:endParaRPr>
          </a:p>
        </p:txBody>
      </p:sp>
      <p:pic>
        <p:nvPicPr>
          <p:cNvPr id="84996" name="Picture 6" descr="MMj02362960000[1]"/>
          <p:cNvPicPr>
            <a:picLocks noChangeAspect="1" noChangeArrowheads="1" noCrop="1"/>
          </p:cNvPicPr>
          <p:nvPr>
            <p:custDataLst>
              <p:tags r:id="rId3"/>
            </p:custDataLst>
          </p:nvPr>
        </p:nvPicPr>
        <p:blipFill>
          <a:blip r:embed="rId8"/>
          <a:srcRect/>
          <a:stretch>
            <a:fillRect/>
          </a:stretch>
        </p:blipFill>
        <p:spPr bwMode="auto">
          <a:xfrm>
            <a:off x="3810000" y="4724400"/>
            <a:ext cx="1524000" cy="1411288"/>
          </a:xfrm>
          <a:prstGeom prst="rect">
            <a:avLst/>
          </a:prstGeom>
          <a:noFill/>
          <a:ln w="9525">
            <a:noFill/>
            <a:miter lim="800000"/>
            <a:headEnd/>
            <a:tailEnd/>
          </a:ln>
        </p:spPr>
      </p:pic>
      <p:pic>
        <p:nvPicPr>
          <p:cNvPr id="84997" name="Picture 4" descr="Vincent van Gogh's Self-Portrait Painting"/>
          <p:cNvPicPr>
            <a:picLocks noChangeAspect="1" noChangeArrowheads="1"/>
          </p:cNvPicPr>
          <p:nvPr>
            <p:custDataLst>
              <p:tags r:id="rId4"/>
            </p:custDataLst>
          </p:nvPr>
        </p:nvPicPr>
        <p:blipFill>
          <a:blip r:embed="rId9"/>
          <a:srcRect/>
          <a:stretch>
            <a:fillRect/>
          </a:stretch>
        </p:blipFill>
        <p:spPr bwMode="auto">
          <a:xfrm>
            <a:off x="5638800" y="4572000"/>
            <a:ext cx="1524000" cy="1804988"/>
          </a:xfrm>
          <a:prstGeom prst="rect">
            <a:avLst/>
          </a:prstGeom>
          <a:noFill/>
          <a:ln w="9525">
            <a:noFill/>
            <a:miter lim="800000"/>
            <a:headEnd/>
            <a:tailEnd/>
          </a:ln>
        </p:spPr>
      </p:pic>
      <p:pic>
        <p:nvPicPr>
          <p:cNvPr id="84998" name="Picture 2" descr="http://www.cuba-junky.com/foto-h/hemingway-ernest-hemingway-portret.jpg"/>
          <p:cNvPicPr>
            <a:picLocks noChangeAspect="1" noChangeArrowheads="1"/>
          </p:cNvPicPr>
          <p:nvPr>
            <p:custDataLst>
              <p:tags r:id="rId5"/>
            </p:custDataLst>
          </p:nvPr>
        </p:nvPicPr>
        <p:blipFill>
          <a:blip r:embed="rId10"/>
          <a:srcRect/>
          <a:stretch>
            <a:fillRect/>
          </a:stretch>
        </p:blipFill>
        <p:spPr bwMode="auto">
          <a:xfrm>
            <a:off x="1981200" y="4572000"/>
            <a:ext cx="1447800" cy="1828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pPr>
              <a:defRPr/>
            </a:pPr>
            <a:r>
              <a:rPr lang="en-US" b="1" dirty="0" smtClean="0">
                <a:solidFill>
                  <a:srgbClr val="FF0000"/>
                </a:solidFill>
                <a:effectLst>
                  <a:outerShdw blurRad="38100" dist="38100" dir="2700000" algn="tl">
                    <a:srgbClr val="000000">
                      <a:alpha val="43137"/>
                    </a:srgbClr>
                  </a:outerShdw>
                </a:effectLst>
              </a:rPr>
              <a:t>MARY </a:t>
            </a:r>
            <a:r>
              <a:rPr lang="en-US" b="1" dirty="0" err="1" smtClean="0">
                <a:solidFill>
                  <a:srgbClr val="FF0000"/>
                </a:solidFill>
                <a:effectLst>
                  <a:outerShdw blurRad="38100" dist="38100" dir="2700000" algn="tl">
                    <a:srgbClr val="000000">
                      <a:alpha val="43137"/>
                    </a:srgbClr>
                  </a:outerShdw>
                </a:effectLst>
              </a:rPr>
              <a:t>POPPINS</a:t>
            </a:r>
            <a:r>
              <a:rPr lang="en-US" b="1" dirty="0" smtClean="0">
                <a:solidFill>
                  <a:srgbClr val="FF0000"/>
                </a:solidFill>
                <a:effectLst>
                  <a:outerShdw blurRad="38100" dist="38100" dir="2700000" algn="tl">
                    <a:srgbClr val="000000">
                      <a:alpha val="43137"/>
                    </a:srgbClr>
                  </a:outerShdw>
                </a:effectLst>
              </a:rPr>
              <a:t> AND BEHAVIORAL INFLUENCE</a:t>
            </a:r>
            <a:endParaRPr lang="en-US" b="1" dirty="0">
              <a:solidFill>
                <a:srgbClr val="FF0000"/>
              </a:solidFill>
              <a:effectLst>
                <a:outerShdw blurRad="38100" dist="38100" dir="2700000" algn="tl">
                  <a:srgbClr val="000000">
                    <a:alpha val="43137"/>
                  </a:srgbClr>
                </a:outerShdw>
              </a:effectLst>
            </a:endParaRPr>
          </a:p>
        </p:txBody>
      </p:sp>
      <p:pic>
        <p:nvPicPr>
          <p:cNvPr id="86019" name="Picture 2" descr="http://www.littlegoldenguy.com/posters/1964/1964_Mary_Poppins.jpg"/>
          <p:cNvPicPr>
            <a:picLocks noChangeAspect="1" noChangeArrowheads="1"/>
          </p:cNvPicPr>
          <p:nvPr>
            <p:custDataLst>
              <p:tags r:id="rId1"/>
            </p:custDataLst>
          </p:nvPr>
        </p:nvPicPr>
        <p:blipFill>
          <a:blip r:embed="rId3"/>
          <a:srcRect/>
          <a:stretch>
            <a:fillRect/>
          </a:stretch>
        </p:blipFill>
        <p:spPr bwMode="auto">
          <a:xfrm>
            <a:off x="5257800" y="3276600"/>
            <a:ext cx="1447800" cy="2089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pPr algn="ctr">
              <a:defRPr/>
            </a:pPr>
            <a:r>
              <a:rPr lang="en-US" b="1" dirty="0" smtClean="0">
                <a:solidFill>
                  <a:srgbClr val="FF0000"/>
                </a:solidFill>
                <a:effectLst>
                  <a:outerShdw blurRad="38100" dist="38100" dir="2700000" algn="tl">
                    <a:srgbClr val="000000">
                      <a:alpha val="43137"/>
                    </a:srgbClr>
                  </a:outerShdw>
                </a:effectLst>
              </a:rPr>
              <a:t>Mary </a:t>
            </a:r>
            <a:r>
              <a:rPr lang="en-US" b="1" dirty="0" err="1" smtClean="0">
                <a:solidFill>
                  <a:srgbClr val="FF0000"/>
                </a:solidFill>
                <a:effectLst>
                  <a:outerShdw blurRad="38100" dist="38100" dir="2700000" algn="tl">
                    <a:srgbClr val="000000">
                      <a:alpha val="43137"/>
                    </a:srgbClr>
                  </a:outerShdw>
                </a:effectLst>
              </a:rPr>
              <a:t>Poppins</a:t>
            </a:r>
            <a:r>
              <a:rPr lang="en-US" b="1" dirty="0" smtClean="0">
                <a:solidFill>
                  <a:srgbClr val="FF0000"/>
                </a:solidFill>
                <a:effectLst>
                  <a:outerShdw blurRad="38100" dist="38100" dir="2700000" algn="tl">
                    <a:srgbClr val="000000">
                      <a:alpha val="43137"/>
                    </a:srgbClr>
                  </a:outerShdw>
                </a:effectLst>
              </a:rPr>
              <a:t> #1</a:t>
            </a:r>
            <a:endParaRPr lang="en-US" b="1" dirty="0">
              <a:solidFill>
                <a:srgbClr val="FF0000"/>
              </a:solidFill>
              <a:effectLst>
                <a:outerShdw blurRad="38100" dist="38100" dir="2700000" algn="tl">
                  <a:srgbClr val="000000">
                    <a:alpha val="43137"/>
                  </a:srgbClr>
                </a:outerShdw>
              </a:effectLst>
            </a:endParaRPr>
          </a:p>
        </p:txBody>
      </p:sp>
      <p:pic>
        <p:nvPicPr>
          <p:cNvPr id="87043" name="Picture 2" descr="http://www.littlegoldenguy.com/posters/1964/1964_Mary_Poppins.jpg"/>
          <p:cNvPicPr>
            <a:picLocks noChangeAspect="1" noChangeArrowheads="1"/>
          </p:cNvPicPr>
          <p:nvPr>
            <p:custDataLst>
              <p:tags r:id="rId2"/>
            </p:custDataLst>
          </p:nvPr>
        </p:nvPicPr>
        <p:blipFill>
          <a:blip r:embed="rId4"/>
          <a:srcRect/>
          <a:stretch>
            <a:fillRect/>
          </a:stretch>
        </p:blipFill>
        <p:spPr bwMode="auto">
          <a:xfrm>
            <a:off x="2743200" y="1219200"/>
            <a:ext cx="3724275" cy="53721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showMasterSp="0">
  <p:cSld>
    <p:bg>
      <p:bgPr>
        <a:solidFill>
          <a:schemeClr val="accent1">
            <a:lumMod val="50000"/>
          </a:schemeClr>
        </a:solidFill>
        <a:effectLst/>
      </p:bgPr>
    </p:bg>
    <p:spTree>
      <p:nvGrpSpPr>
        <p:cNvPr id="1" name=""/>
        <p:cNvGrpSpPr/>
        <p:nvPr/>
      </p:nvGrpSpPr>
      <p:grpSpPr>
        <a:xfrm>
          <a:off x="0" y="0"/>
          <a:ext cx="0" cy="0"/>
          <a:chOff x="0" y="0"/>
          <a:chExt cx="0" cy="0"/>
        </a:xfrm>
      </p:grpSpPr>
      <p:pic>
        <p:nvPicPr>
          <p:cNvPr id="4" name="(Original 1964) Mary Poppins Theatrical Trailer.wmv">
            <a:hlinkClick r:id="" action="ppaction://media"/>
          </p:cNvPr>
          <p:cNvPicPr>
            <a:picLocks noRot="1" noChangeAspect="1"/>
          </p:cNvPicPr>
          <p:nvPr>
            <a:videoFile r:link="rId1"/>
          </p:nvPr>
        </p:nvPicPr>
        <p:blipFill>
          <a:blip r:embed="rId3"/>
          <a:srcRect/>
          <a:stretch>
            <a:fillRect/>
          </a:stretch>
        </p:blipFill>
        <p:spPr bwMode="auto">
          <a:xfrm>
            <a:off x="685800" y="381000"/>
            <a:ext cx="7848600" cy="6037263"/>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pPr algn="ctr">
              <a:defRPr/>
            </a:pPr>
            <a:r>
              <a:rPr lang="en-US" b="1" dirty="0" smtClean="0">
                <a:effectLst>
                  <a:outerShdw blurRad="38100" dist="38100" dir="2700000" algn="tl">
                    <a:srgbClr val="000000">
                      <a:alpha val="43137"/>
                    </a:srgbClr>
                  </a:outerShdw>
                </a:effectLst>
              </a:rPr>
              <a:t>Question Time</a:t>
            </a:r>
            <a:endParaRPr lang="en-US" b="1" dirty="0">
              <a:effectLst>
                <a:outerShdw blurRad="38100" dist="38100" dir="2700000" algn="tl">
                  <a:srgbClr val="000000">
                    <a:alpha val="43137"/>
                  </a:srgbClr>
                </a:outerShdw>
              </a:effectLst>
            </a:endParaRPr>
          </a:p>
        </p:txBody>
      </p:sp>
      <p:sp>
        <p:nvSpPr>
          <p:cNvPr id="89091" name="Content Placeholder 2"/>
          <p:cNvSpPr>
            <a:spLocks noGrp="1"/>
          </p:cNvSpPr>
          <p:nvPr>
            <p:ph idx="1"/>
            <p:custDataLst>
              <p:tags r:id="rId2"/>
            </p:custDataLst>
          </p:nvPr>
        </p:nvSpPr>
        <p:spPr/>
        <p:txBody>
          <a:bodyPr/>
          <a:lstStyle/>
          <a:p>
            <a:r>
              <a:rPr lang="en-US" smtClean="0"/>
              <a:t>What are words you would use to describe how you felt during the previous trailer?</a:t>
            </a:r>
          </a:p>
          <a:p>
            <a:r>
              <a:rPr lang="en-US" smtClean="0"/>
              <a:t>Watch the second Mary Poppins trailer.</a:t>
            </a:r>
          </a:p>
        </p:txBody>
      </p:sp>
    </p:spTree>
  </p:cSld>
  <p:clrMapOvr>
    <a:masterClrMapping/>
  </p:clrMapOvr>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pPr algn="ctr">
              <a:defRPr/>
            </a:pPr>
            <a:r>
              <a:rPr lang="en-US" b="1" dirty="0" smtClean="0">
                <a:solidFill>
                  <a:srgbClr val="FF0000"/>
                </a:solidFill>
                <a:effectLst>
                  <a:outerShdw blurRad="38100" dist="38100" dir="2700000" algn="tl">
                    <a:srgbClr val="000000">
                      <a:alpha val="43137"/>
                    </a:srgbClr>
                  </a:outerShdw>
                </a:effectLst>
              </a:rPr>
              <a:t>Mary </a:t>
            </a:r>
            <a:r>
              <a:rPr lang="en-US" b="1" dirty="0" err="1" smtClean="0">
                <a:solidFill>
                  <a:srgbClr val="FF0000"/>
                </a:solidFill>
                <a:effectLst>
                  <a:outerShdw blurRad="38100" dist="38100" dir="2700000" algn="tl">
                    <a:srgbClr val="000000">
                      <a:alpha val="43137"/>
                    </a:srgbClr>
                  </a:outerShdw>
                </a:effectLst>
              </a:rPr>
              <a:t>Poppins</a:t>
            </a:r>
            <a:r>
              <a:rPr lang="en-US" b="1" dirty="0" smtClean="0">
                <a:solidFill>
                  <a:srgbClr val="FF0000"/>
                </a:solidFill>
                <a:effectLst>
                  <a:outerShdw blurRad="38100" dist="38100" dir="2700000" algn="tl">
                    <a:srgbClr val="000000">
                      <a:alpha val="43137"/>
                    </a:srgbClr>
                  </a:outerShdw>
                </a:effectLst>
              </a:rPr>
              <a:t> #2</a:t>
            </a:r>
            <a:endParaRPr lang="en-US" b="1" dirty="0">
              <a:solidFill>
                <a:srgbClr val="FF0000"/>
              </a:solidFill>
              <a:effectLst>
                <a:outerShdw blurRad="38100" dist="38100" dir="2700000" algn="tl">
                  <a:srgbClr val="000000">
                    <a:alpha val="43137"/>
                  </a:srgbClr>
                </a:outerShdw>
              </a:effectLst>
            </a:endParaRPr>
          </a:p>
        </p:txBody>
      </p:sp>
      <p:pic>
        <p:nvPicPr>
          <p:cNvPr id="90115" name="Picture 2" descr="http://www.littlegoldenguy.com/posters/1964/1964_Mary_Poppins.jpg"/>
          <p:cNvPicPr>
            <a:picLocks noChangeAspect="1" noChangeArrowheads="1"/>
          </p:cNvPicPr>
          <p:nvPr>
            <p:custDataLst>
              <p:tags r:id="rId2"/>
            </p:custDataLst>
          </p:nvPr>
        </p:nvPicPr>
        <p:blipFill>
          <a:blip r:embed="rId4"/>
          <a:srcRect/>
          <a:stretch>
            <a:fillRect/>
          </a:stretch>
        </p:blipFill>
        <p:spPr bwMode="auto">
          <a:xfrm>
            <a:off x="2743200" y="1219200"/>
            <a:ext cx="3724275" cy="53721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showMasterSp="0">
  <p:cSld>
    <p:bg>
      <p:bgPr>
        <a:solidFill>
          <a:schemeClr val="accent1">
            <a:lumMod val="50000"/>
          </a:schemeClr>
        </a:solidFill>
        <a:effectLst/>
      </p:bgPr>
    </p:bg>
    <p:spTree>
      <p:nvGrpSpPr>
        <p:cNvPr id="1" name=""/>
        <p:cNvGrpSpPr/>
        <p:nvPr/>
      </p:nvGrpSpPr>
      <p:grpSpPr>
        <a:xfrm>
          <a:off x="0" y="0"/>
          <a:ext cx="0" cy="0"/>
          <a:chOff x="0" y="0"/>
          <a:chExt cx="0" cy="0"/>
        </a:xfrm>
      </p:grpSpPr>
      <p:pic>
        <p:nvPicPr>
          <p:cNvPr id="4" name="THE ORIGINAL Scary 'Mary Poppins' Recut Trailer.wmv">
            <a:hlinkClick r:id="" action="ppaction://media"/>
          </p:cNvPr>
          <p:cNvPicPr>
            <a:picLocks noRot="1" noChangeAspect="1"/>
          </p:cNvPicPr>
          <p:nvPr>
            <a:videoFile r:link="rId1"/>
          </p:nvPr>
        </p:nvPicPr>
        <p:blipFill>
          <a:blip r:embed="rId3"/>
          <a:srcRect/>
          <a:stretch>
            <a:fillRect/>
          </a:stretch>
        </p:blipFill>
        <p:spPr bwMode="auto">
          <a:xfrm>
            <a:off x="609600" y="457200"/>
            <a:ext cx="7924800" cy="59436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pPr algn="ctr">
              <a:defRPr/>
            </a:pPr>
            <a:r>
              <a:rPr lang="en-US" b="1" dirty="0" smtClean="0">
                <a:effectLst>
                  <a:outerShdw blurRad="38100" dist="38100" dir="2700000" algn="tl">
                    <a:srgbClr val="000000">
                      <a:alpha val="43137"/>
                    </a:srgbClr>
                  </a:outerShdw>
                </a:effectLst>
              </a:rPr>
              <a:t>Question Time</a:t>
            </a:r>
            <a:endParaRPr lang="en-US" b="1" dirty="0">
              <a:effectLst>
                <a:outerShdw blurRad="38100" dist="38100" dir="2700000" algn="tl">
                  <a:srgbClr val="000000">
                    <a:alpha val="43137"/>
                  </a:srgbClr>
                </a:outerShdw>
              </a:effectLst>
            </a:endParaRPr>
          </a:p>
        </p:txBody>
      </p:sp>
      <p:sp>
        <p:nvSpPr>
          <p:cNvPr id="92163" name="Content Placeholder 2"/>
          <p:cNvSpPr>
            <a:spLocks noGrp="1"/>
          </p:cNvSpPr>
          <p:nvPr>
            <p:ph idx="1"/>
            <p:custDataLst>
              <p:tags r:id="rId2"/>
            </p:custDataLst>
          </p:nvPr>
        </p:nvSpPr>
        <p:spPr/>
        <p:txBody>
          <a:bodyPr/>
          <a:lstStyle/>
          <a:p>
            <a:r>
              <a:rPr lang="en-US" sz="2800" smtClean="0"/>
              <a:t>How did your feelings differ from the first trailer?</a:t>
            </a:r>
          </a:p>
          <a:p>
            <a:r>
              <a:rPr lang="en-US" sz="2800" smtClean="0"/>
              <a:t>What are some words you would use to describe the overall feelings evoked by the second trailer?</a:t>
            </a:r>
          </a:p>
          <a:p>
            <a:r>
              <a:rPr lang="en-US" sz="2800" smtClean="0"/>
              <a:t>What most affected the overall mood from one trailer to the next?</a:t>
            </a:r>
          </a:p>
          <a:p>
            <a:r>
              <a:rPr lang="en-US" sz="2800" smtClean="0"/>
              <a:t>Now, let’s use the knowledge there are ways people can affect our behavior</a:t>
            </a:r>
            <a:r>
              <a:rPr lang="en-US" smtClean="0"/>
              <a:t>…</a:t>
            </a: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custDataLst>
              <p:tags r:id="rId1"/>
            </p:custDataLst>
          </p:nvPr>
        </p:nvSpPr>
        <p:spPr/>
        <p:txBody>
          <a:bodyPr/>
          <a:lstStyle/>
          <a:p>
            <a:pPr algn="ctr" eaLnBrk="1" hangingPunct="1">
              <a:defRPr/>
            </a:pPr>
            <a:r>
              <a:rPr lang="en-US" b="1" dirty="0" smtClean="0">
                <a:effectLst>
                  <a:outerShdw blurRad="38100" dist="38100" dir="2700000" algn="tl">
                    <a:srgbClr val="C0C0C0"/>
                  </a:outerShdw>
                </a:effectLst>
              </a:rPr>
              <a:t>STRUCTURE/STRATEGY</a:t>
            </a:r>
          </a:p>
        </p:txBody>
      </p:sp>
      <p:sp>
        <p:nvSpPr>
          <p:cNvPr id="5" name="Rectangle 3"/>
          <p:cNvSpPr txBox="1">
            <a:spLocks noChangeArrowheads="1"/>
          </p:cNvSpPr>
          <p:nvPr>
            <p:custDataLst>
              <p:tags r:id="rId2"/>
            </p:custDataLst>
          </p:nvPr>
        </p:nvSpPr>
        <p:spPr bwMode="auto">
          <a:xfrm>
            <a:off x="457200" y="1600200"/>
            <a:ext cx="8229600" cy="1752600"/>
          </a:xfrm>
          <a:prstGeom prst="rect">
            <a:avLst/>
          </a:prstGeom>
          <a:noFill/>
          <a:ln w="9525">
            <a:noFill/>
            <a:miter lim="800000"/>
            <a:headEnd/>
            <a:tailEnd/>
          </a:ln>
          <a:effectLst/>
        </p:spPr>
        <p:txBody>
          <a:bodyPr/>
          <a:lstStyle/>
          <a:p>
            <a:pPr marL="342900" indent="-342900" algn="ctr">
              <a:spcBef>
                <a:spcPct val="20000"/>
              </a:spcBef>
              <a:buClr>
                <a:schemeClr val="accent1"/>
              </a:buClr>
              <a:buFont typeface="Wingdings" pitchFamily="2" charset="2"/>
              <a:buNone/>
              <a:defRPr/>
            </a:pPr>
            <a:r>
              <a:rPr lang="en-US" sz="8000" b="1" kern="0" dirty="0">
                <a:solidFill>
                  <a:srgbClr val="FF0000"/>
                </a:solidFill>
                <a:effectLst>
                  <a:outerShdw blurRad="38100" dist="38100" dir="2700000" algn="tl">
                    <a:srgbClr val="C0C0C0"/>
                  </a:outerShdw>
                </a:effectLst>
                <a:latin typeface="+mn-lt"/>
                <a:cs typeface="+mn-cs"/>
              </a:rPr>
              <a:t>Four Square</a:t>
            </a:r>
          </a:p>
          <a:p>
            <a:pPr marL="342900" indent="-342900">
              <a:spcBef>
                <a:spcPct val="20000"/>
              </a:spcBef>
              <a:buClr>
                <a:schemeClr val="accent1"/>
              </a:buClr>
              <a:buFont typeface="Wingdings" pitchFamily="2" charset="2"/>
              <a:buNone/>
              <a:defRPr/>
            </a:pPr>
            <a:endParaRPr lang="en-US" sz="3200" kern="0" dirty="0">
              <a:latin typeface="+mn-lt"/>
              <a:cs typeface="+mn-cs"/>
            </a:endParaRPr>
          </a:p>
        </p:txBody>
      </p:sp>
      <p:pic>
        <p:nvPicPr>
          <p:cNvPr id="6" name="Picture 2" descr="C:\Documents and Settings\STARR3\Local Settings\Temporary Internet Files\Content.IE5\0TZV2E4I\MPj03904380000[1].jpg"/>
          <p:cNvPicPr>
            <a:picLocks noChangeAspect="1" noChangeArrowheads="1"/>
          </p:cNvPicPr>
          <p:nvPr>
            <p:custDataLst>
              <p:tags r:id="rId3"/>
            </p:custDataLst>
          </p:nvPr>
        </p:nvPicPr>
        <p:blipFill>
          <a:blip r:embed="rId5"/>
          <a:srcRect/>
          <a:stretch>
            <a:fillRect/>
          </a:stretch>
        </p:blipFill>
        <p:spPr bwMode="auto">
          <a:xfrm>
            <a:off x="2743200" y="3124200"/>
            <a:ext cx="3657600" cy="26098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1000"/>
                                        <p:tgtEl>
                                          <p:spTgt spid="5">
                                            <p:txEl>
                                              <p:pRg st="0" end="0"/>
                                            </p:txEl>
                                          </p:spTgt>
                                        </p:tgtEl>
                                      </p:cBhvr>
                                    </p:animEffect>
                                    <p:anim calcmode="lin" valueType="num">
                                      <p:cBhvr>
                                        <p:cTn id="12"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 presetClass="entr" presetSubtype="16"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ox(in)">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pPr algn="ctr">
              <a:defRPr/>
            </a:pPr>
            <a:r>
              <a:rPr lang="en-US" b="1" dirty="0" smtClean="0">
                <a:effectLst>
                  <a:outerShdw blurRad="38100" dist="38100" dir="2700000" algn="tl">
                    <a:srgbClr val="000000">
                      <a:alpha val="43137"/>
                    </a:srgbClr>
                  </a:outerShdw>
                </a:effectLst>
              </a:rPr>
              <a:t>Four Square Summary</a:t>
            </a:r>
            <a:endParaRPr lang="en-US" b="1" dirty="0">
              <a:effectLst>
                <a:outerShdw blurRad="38100" dist="38100" dir="2700000" algn="tl">
                  <a:srgbClr val="000000">
                    <a:alpha val="43137"/>
                  </a:srgbClr>
                </a:outerShdw>
              </a:effectLst>
            </a:endParaRPr>
          </a:p>
        </p:txBody>
      </p:sp>
      <p:graphicFrame>
        <p:nvGraphicFramePr>
          <p:cNvPr id="4" name="Content Placeholder 8"/>
          <p:cNvGraphicFramePr>
            <a:graphicFrameLocks noGrp="1"/>
          </p:cNvGraphicFramePr>
          <p:nvPr>
            <p:ph idx="1"/>
            <p:custDataLst>
              <p:tags r:id="rId2"/>
            </p:custDataLst>
          </p:nvPr>
        </p:nvGraphicFramePr>
        <p:xfrm>
          <a:off x="457200" y="1524000"/>
          <a:ext cx="8305800" cy="5105400"/>
        </p:xfrm>
        <a:graphic>
          <a:graphicData uri="http://schemas.openxmlformats.org/drawingml/2006/table">
            <a:tbl>
              <a:tblPr firstRow="1" bandRow="1">
                <a:tableStyleId>{073A0DAA-6AF3-43AB-8588-CEC1D06C72B9}</a:tableStyleId>
              </a:tblPr>
              <a:tblGrid>
                <a:gridCol w="4152900"/>
                <a:gridCol w="4152900"/>
              </a:tblGrid>
              <a:tr h="983609">
                <a:tc>
                  <a:txBody>
                    <a:bodyPr/>
                    <a:lstStyle/>
                    <a:p>
                      <a:r>
                        <a:rPr lang="en-US" dirty="0" smtClean="0"/>
                        <a:t>Topic:</a:t>
                      </a:r>
                      <a:r>
                        <a:rPr lang="en-US" baseline="0" dirty="0" smtClean="0"/>
                        <a:t> </a:t>
                      </a:r>
                      <a:r>
                        <a:rPr lang="en-US" i="1" baseline="0" dirty="0" smtClean="0"/>
                        <a:t>1984</a:t>
                      </a:r>
                    </a:p>
                    <a:p>
                      <a:r>
                        <a:rPr lang="en-US" baseline="0" dirty="0" smtClean="0"/>
                        <a:t>by George Orwell</a:t>
                      </a:r>
                      <a:endParaRPr lang="en-US" dirty="0"/>
                    </a:p>
                  </a:txBody>
                  <a:tcPr/>
                </a:tc>
                <a:tc>
                  <a:txBody>
                    <a:bodyPr/>
                    <a:lstStyle/>
                    <a:p>
                      <a:r>
                        <a:rPr lang="en-US" dirty="0" smtClean="0"/>
                        <a:t>An excerpt of </a:t>
                      </a:r>
                      <a:r>
                        <a:rPr lang="en-US" i="1" dirty="0" smtClean="0"/>
                        <a:t>1984 </a:t>
                      </a:r>
                      <a:r>
                        <a:rPr lang="en-US" i="0" baseline="0" dirty="0" smtClean="0"/>
                        <a:t>can be found on page 34 of your handout.</a:t>
                      </a:r>
                      <a:endParaRPr lang="en-US" dirty="0"/>
                    </a:p>
                  </a:txBody>
                  <a:tcPr/>
                </a:tc>
              </a:tr>
              <a:tr h="2060895">
                <a:tc>
                  <a:txBody>
                    <a:bodyPr/>
                    <a:lstStyle/>
                    <a:p>
                      <a:r>
                        <a:rPr lang="en-US" sz="1800" dirty="0" smtClean="0"/>
                        <a:t>1. </a:t>
                      </a:r>
                      <a:r>
                        <a:rPr lang="en-US" sz="1800" i="1" dirty="0" smtClean="0"/>
                        <a:t>1984</a:t>
                      </a:r>
                      <a:r>
                        <a:rPr lang="en-US" sz="1800" dirty="0" smtClean="0"/>
                        <a:t> has been called a “dystopian” novel. Based on your reading of the initial pages, what does “dystopian” mean?</a:t>
                      </a:r>
                      <a:r>
                        <a:rPr lang="en-US" sz="1800" i="0" dirty="0" smtClean="0"/>
                        <a:t>(1 minute)</a:t>
                      </a:r>
                      <a:endParaRPr lang="en-US" sz="1800" i="0" dirty="0"/>
                    </a:p>
                  </a:txBody>
                  <a:tcPr/>
                </a:tc>
                <a:tc>
                  <a:txBody>
                    <a:bodyPr/>
                    <a:lstStyle/>
                    <a:p>
                      <a:r>
                        <a:rPr lang="en-US" dirty="0" smtClean="0"/>
                        <a:t>2. Now, write the actual definition of dystopian in this square. How close was your definition to the actual?</a:t>
                      </a:r>
                      <a:r>
                        <a:rPr lang="en-US" baseline="0" dirty="0" smtClean="0"/>
                        <a:t> Talk about it in exactly one sentence.        </a:t>
                      </a:r>
                      <a:r>
                        <a:rPr lang="en-US" dirty="0" smtClean="0"/>
                        <a:t>(2 minutes)</a:t>
                      </a:r>
                      <a:endParaRPr lang="en-US" dirty="0"/>
                    </a:p>
                  </a:txBody>
                  <a:tcPr/>
                </a:tc>
              </a:tr>
              <a:tr h="2060895">
                <a:tc>
                  <a:txBody>
                    <a:bodyPr/>
                    <a:lstStyle/>
                    <a:p>
                      <a:r>
                        <a:rPr lang="en-US" sz="1800" kern="1200" dirty="0" smtClean="0">
                          <a:solidFill>
                            <a:schemeClr val="dk1"/>
                          </a:solidFill>
                          <a:latin typeface="+mn-lt"/>
                          <a:ea typeface="+mn-ea"/>
                          <a:cs typeface="+mn-cs"/>
                        </a:rPr>
                        <a:t>3. Write five words</a:t>
                      </a:r>
                      <a:r>
                        <a:rPr lang="en-US" sz="1800" kern="1200" baseline="0" dirty="0" smtClean="0">
                          <a:solidFill>
                            <a:schemeClr val="dk1"/>
                          </a:solidFill>
                          <a:latin typeface="+mn-lt"/>
                          <a:ea typeface="+mn-ea"/>
                          <a:cs typeface="+mn-cs"/>
                        </a:rPr>
                        <a:t> or phrases that Orwell uses to reinforce the idea of a dystopian society in </a:t>
                      </a:r>
                      <a:r>
                        <a:rPr lang="en-US" sz="1800" i="1" kern="1200" baseline="0" dirty="0" smtClean="0">
                          <a:solidFill>
                            <a:schemeClr val="dk1"/>
                          </a:solidFill>
                          <a:latin typeface="+mn-lt"/>
                          <a:ea typeface="+mn-ea"/>
                          <a:cs typeface="+mn-cs"/>
                        </a:rPr>
                        <a:t>1984</a:t>
                      </a:r>
                      <a:r>
                        <a:rPr lang="en-US" sz="1800" i="0" kern="1200" baseline="0" dirty="0" smtClean="0">
                          <a:solidFill>
                            <a:schemeClr val="dk1"/>
                          </a:solidFill>
                          <a:latin typeface="+mn-lt"/>
                          <a:ea typeface="+mn-ea"/>
                          <a:cs typeface="+mn-cs"/>
                        </a:rPr>
                        <a:t>.</a:t>
                      </a:r>
                      <a:endParaRPr lang="en-US" sz="1800" kern="1200" dirty="0" smtClean="0">
                        <a:solidFill>
                          <a:schemeClr val="dk1"/>
                        </a:solidFill>
                        <a:latin typeface="+mn-lt"/>
                        <a:ea typeface="+mn-ea"/>
                        <a:cs typeface="+mn-cs"/>
                      </a:endParaRPr>
                    </a:p>
                    <a:p>
                      <a:r>
                        <a:rPr lang="en-US" sz="1800" kern="1200" dirty="0" smtClean="0">
                          <a:solidFill>
                            <a:schemeClr val="dk1"/>
                          </a:solidFill>
                          <a:latin typeface="+mn-lt"/>
                          <a:ea typeface="+mn-ea"/>
                          <a:cs typeface="+mn-cs"/>
                        </a:rPr>
                        <a:t>(3 minutes)</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dk1"/>
                          </a:solidFill>
                          <a:latin typeface="+mn-lt"/>
                          <a:ea typeface="+mn-ea"/>
                          <a:cs typeface="+mn-cs"/>
                        </a:rPr>
                        <a:t>4. SUM UP – Draw</a:t>
                      </a:r>
                      <a:r>
                        <a:rPr lang="en-US" sz="1800" kern="1200" baseline="0" dirty="0" smtClean="0">
                          <a:solidFill>
                            <a:schemeClr val="dk1"/>
                          </a:solidFill>
                          <a:latin typeface="+mn-lt"/>
                          <a:ea typeface="+mn-ea"/>
                          <a:cs typeface="+mn-cs"/>
                        </a:rPr>
                        <a:t> a picture of a dystopian society. Be prepared to describe what you draw. </a:t>
                      </a:r>
                      <a:r>
                        <a:rPr lang="en-US" sz="1800" kern="1200" dirty="0" smtClean="0">
                          <a:solidFill>
                            <a:schemeClr val="dk1"/>
                          </a:solidFill>
                          <a:latin typeface="+mn-lt"/>
                          <a:ea typeface="+mn-ea"/>
                          <a:cs typeface="+mn-cs"/>
                        </a:rPr>
                        <a:t>(3 minutes)</a:t>
                      </a:r>
                    </a:p>
                    <a:p>
                      <a:endParaRPr lang="en-US" dirty="0"/>
                    </a:p>
                  </a:txBody>
                  <a:tcPr/>
                </a:tc>
              </a:tr>
            </a:tbl>
          </a:graphicData>
        </a:graphic>
      </p:graphicFrame>
    </p:spTree>
  </p:cSld>
  <p:clrMapOvr>
    <a:masterClrMapping/>
  </p:clrMapOvr>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pPr algn="ctr">
              <a:defRPr/>
            </a:pPr>
            <a:r>
              <a:rPr lang="en-US" b="1" dirty="0" smtClean="0">
                <a:solidFill>
                  <a:srgbClr val="FF0000"/>
                </a:solidFill>
                <a:effectLst>
                  <a:outerShdw blurRad="38100" dist="38100" dir="2700000" algn="tl">
                    <a:srgbClr val="000000">
                      <a:alpha val="43137"/>
                    </a:srgbClr>
                  </a:outerShdw>
                </a:effectLst>
              </a:rPr>
              <a:t>Process as Students</a:t>
            </a:r>
            <a:endParaRPr lang="en-US" b="1" dirty="0">
              <a:solidFill>
                <a:srgbClr val="FF0000"/>
              </a:solidFill>
              <a:effectLst>
                <a:outerShdw blurRad="38100" dist="38100" dir="2700000" algn="tl">
                  <a:srgbClr val="000000">
                    <a:alpha val="43137"/>
                  </a:srgbClr>
                </a:outerShdw>
              </a:effectLst>
            </a:endParaRPr>
          </a:p>
        </p:txBody>
      </p:sp>
      <p:sp>
        <p:nvSpPr>
          <p:cNvPr id="95235" name="Content Placeholder 2"/>
          <p:cNvSpPr>
            <a:spLocks noGrp="1"/>
          </p:cNvSpPr>
          <p:nvPr>
            <p:ph idx="1"/>
            <p:custDataLst>
              <p:tags r:id="rId2"/>
            </p:custDataLst>
          </p:nvPr>
        </p:nvSpPr>
        <p:spPr/>
        <p:txBody>
          <a:bodyPr/>
          <a:lstStyle/>
          <a:p>
            <a:r>
              <a:rPr lang="en-US" sz="2800" smtClean="0"/>
              <a:t>Small group process through </a:t>
            </a:r>
            <a:r>
              <a:rPr lang="en-US" sz="2800" u="sng" smtClean="0"/>
              <a:t>Round Robin*</a:t>
            </a:r>
          </a:p>
          <a:p>
            <a:r>
              <a:rPr lang="en-US" sz="2800" smtClean="0"/>
              <a:t>One minute each</a:t>
            </a:r>
          </a:p>
          <a:p>
            <a:r>
              <a:rPr lang="en-US" sz="2800" smtClean="0"/>
              <a:t>1. What was my prediction of dystopia?</a:t>
            </a:r>
          </a:p>
          <a:p>
            <a:r>
              <a:rPr lang="en-US" sz="2800" smtClean="0"/>
              <a:t>2. What was the actual definition?</a:t>
            </a:r>
          </a:p>
          <a:p>
            <a:r>
              <a:rPr lang="en-US" sz="2800" smtClean="0"/>
              <a:t>3. How close was I?</a:t>
            </a:r>
          </a:p>
          <a:p>
            <a:r>
              <a:rPr lang="en-US" sz="2800" smtClean="0"/>
              <a:t>4. Discuss your picture.</a:t>
            </a:r>
          </a:p>
          <a:p>
            <a:r>
              <a:rPr lang="en-US" sz="2800" smtClean="0"/>
              <a:t>Class process (Wheel of Destiny)</a:t>
            </a:r>
          </a:p>
          <a:p>
            <a:r>
              <a:rPr lang="en-US" sz="2000" smtClean="0"/>
              <a:t>* Cooperative Learning = </a:t>
            </a:r>
            <a:r>
              <a:rPr lang="en-US" sz="2000" smtClean="0">
                <a:solidFill>
                  <a:srgbClr val="FF0000"/>
                </a:solidFill>
              </a:rPr>
              <a:t>27% achievement increase</a:t>
            </a:r>
          </a:p>
          <a:p>
            <a:endParaRPr lang="en-US" smtClean="0"/>
          </a:p>
          <a:p>
            <a:endParaRPr lang="en-US" smtClean="0"/>
          </a:p>
        </p:txBody>
      </p:sp>
      <p:pic>
        <p:nvPicPr>
          <p:cNvPr id="95236" name="Picture 2" descr="C:\Documents and Settings\STARR3\Local Settings\Temporary Internet Files\Content.IE5\STWS7U5H\MCj04238280000[1].wmf"/>
          <p:cNvPicPr>
            <a:picLocks noChangeAspect="1" noChangeArrowheads="1"/>
          </p:cNvPicPr>
          <p:nvPr>
            <p:custDataLst>
              <p:tags r:id="rId3"/>
            </p:custDataLst>
          </p:nvPr>
        </p:nvPicPr>
        <p:blipFill>
          <a:blip r:embed="rId5"/>
          <a:srcRect/>
          <a:stretch>
            <a:fillRect/>
          </a:stretch>
        </p:blipFill>
        <p:spPr bwMode="auto">
          <a:xfrm>
            <a:off x="7239000" y="2209800"/>
            <a:ext cx="1257300" cy="19939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pPr algn="ctr">
              <a:defRPr/>
            </a:pPr>
            <a:r>
              <a:rPr lang="en-US" b="1" dirty="0" smtClean="0">
                <a:solidFill>
                  <a:schemeClr val="tx1"/>
                </a:solidFill>
                <a:effectLst>
                  <a:outerShdw blurRad="38100" dist="38100" dir="2700000" algn="tl">
                    <a:srgbClr val="000000">
                      <a:alpha val="43137"/>
                    </a:srgbClr>
                  </a:outerShdw>
                </a:effectLst>
              </a:rPr>
              <a:t>Four Square Information</a:t>
            </a:r>
            <a:endParaRPr lang="en-US" b="1" dirty="0">
              <a:solidFill>
                <a:schemeClr val="tx1"/>
              </a:solidFill>
              <a:effectLst>
                <a:outerShdw blurRad="38100" dist="38100" dir="2700000" algn="tl">
                  <a:srgbClr val="000000">
                    <a:alpha val="43137"/>
                  </a:srgbClr>
                </a:outerShdw>
              </a:effectLst>
            </a:endParaRPr>
          </a:p>
        </p:txBody>
      </p:sp>
      <p:sp>
        <p:nvSpPr>
          <p:cNvPr id="96259" name="Content Placeholder 2"/>
          <p:cNvSpPr>
            <a:spLocks noGrp="1"/>
          </p:cNvSpPr>
          <p:nvPr>
            <p:ph idx="1"/>
            <p:custDataLst>
              <p:tags r:id="rId2"/>
            </p:custDataLst>
          </p:nvPr>
        </p:nvSpPr>
        <p:spPr/>
        <p:txBody>
          <a:bodyPr/>
          <a:lstStyle/>
          <a:p>
            <a:r>
              <a:rPr lang="en-US" sz="2400" smtClean="0"/>
              <a:t>Graphic organizer </a:t>
            </a:r>
            <a:r>
              <a:rPr lang="en-US" sz="2400" smtClean="0">
                <a:solidFill>
                  <a:srgbClr val="FF0000"/>
                </a:solidFill>
              </a:rPr>
              <a:t>(27% achievement increase)</a:t>
            </a:r>
          </a:p>
          <a:p>
            <a:r>
              <a:rPr lang="en-US" sz="2400" smtClean="0"/>
              <a:t>Can be used to gather and store information</a:t>
            </a:r>
          </a:p>
          <a:p>
            <a:r>
              <a:rPr lang="en-US" sz="2400" smtClean="0"/>
              <a:t>Can be used to analyze findings</a:t>
            </a:r>
          </a:p>
          <a:p>
            <a:r>
              <a:rPr lang="en-US" sz="2400" smtClean="0"/>
              <a:t>Can be used to compare similarities and differences </a:t>
            </a:r>
            <a:r>
              <a:rPr lang="en-US" sz="2400" smtClean="0">
                <a:solidFill>
                  <a:srgbClr val="FF0000"/>
                </a:solidFill>
              </a:rPr>
              <a:t>(45% achievement increase)</a:t>
            </a:r>
          </a:p>
          <a:p>
            <a:r>
              <a:rPr lang="en-US" sz="2400" smtClean="0"/>
              <a:t>Can be used to summarize and synthesize information that has been learned </a:t>
            </a:r>
            <a:r>
              <a:rPr lang="en-US" sz="2400" smtClean="0">
                <a:solidFill>
                  <a:srgbClr val="FF0000"/>
                </a:solidFill>
              </a:rPr>
              <a:t>(34% achievement increase)</a:t>
            </a:r>
          </a:p>
          <a:p>
            <a:r>
              <a:rPr lang="en-US" sz="2400" smtClean="0"/>
              <a:t>Can be used to inform and record predictions           </a:t>
            </a:r>
            <a:r>
              <a:rPr lang="en-US" sz="2400" smtClean="0">
                <a:solidFill>
                  <a:srgbClr val="FF0000"/>
                </a:solidFill>
              </a:rPr>
              <a:t>(23% achievement increase)</a:t>
            </a:r>
            <a:endParaRPr lang="en-US" sz="2400" smtClean="0"/>
          </a:p>
          <a:p>
            <a:r>
              <a:rPr lang="en-US" sz="2400" smtClean="0"/>
              <a:t>Our sample activity will use it to do all these things         (I think)</a:t>
            </a:r>
          </a:p>
        </p:txBody>
      </p:sp>
      <p:pic>
        <p:nvPicPr>
          <p:cNvPr id="96260" name="Picture 2" descr="C:\Documents and Settings\STARR3\Local Settings\Temporary Internet Files\Content.IE5\BTVDS7DA\MCj04298270000[1].wmf"/>
          <p:cNvPicPr>
            <a:picLocks noChangeAspect="1" noChangeArrowheads="1"/>
          </p:cNvPicPr>
          <p:nvPr>
            <p:custDataLst>
              <p:tags r:id="rId3"/>
            </p:custDataLst>
          </p:nvPr>
        </p:nvPicPr>
        <p:blipFill>
          <a:blip r:embed="rId5"/>
          <a:srcRect/>
          <a:stretch>
            <a:fillRect/>
          </a:stretch>
        </p:blipFill>
        <p:spPr bwMode="auto">
          <a:xfrm>
            <a:off x="7620000" y="304800"/>
            <a:ext cx="914400" cy="11176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pPr algn="ctr">
              <a:defRPr/>
            </a:pPr>
            <a:r>
              <a:rPr lang="en-US" b="1" dirty="0" smtClean="0">
                <a:solidFill>
                  <a:srgbClr val="FF0000"/>
                </a:solidFill>
                <a:effectLst>
                  <a:outerShdw blurRad="38100" dist="38100" dir="2700000" algn="tl">
                    <a:srgbClr val="000000">
                      <a:alpha val="43137"/>
                    </a:srgbClr>
                  </a:outerShdw>
                </a:effectLst>
              </a:rPr>
              <a:t>Process as Teachers</a:t>
            </a:r>
            <a:endParaRPr lang="en-US" b="1" dirty="0">
              <a:solidFill>
                <a:srgbClr val="FF0000"/>
              </a:solidFill>
              <a:effectLst>
                <a:outerShdw blurRad="38100" dist="38100" dir="2700000" algn="tl">
                  <a:srgbClr val="000000">
                    <a:alpha val="43137"/>
                  </a:srgbClr>
                </a:outerShdw>
              </a:effectLst>
            </a:endParaRPr>
          </a:p>
        </p:txBody>
      </p:sp>
      <p:sp>
        <p:nvSpPr>
          <p:cNvPr id="97283" name="Content Placeholder 2"/>
          <p:cNvSpPr>
            <a:spLocks noGrp="1"/>
          </p:cNvSpPr>
          <p:nvPr>
            <p:ph idx="1"/>
            <p:custDataLst>
              <p:tags r:id="rId2"/>
            </p:custDataLst>
          </p:nvPr>
        </p:nvSpPr>
        <p:spPr>
          <a:xfrm>
            <a:off x="457200" y="1600200"/>
            <a:ext cx="5562600" cy="4530725"/>
          </a:xfrm>
        </p:spPr>
        <p:txBody>
          <a:bodyPr/>
          <a:lstStyle/>
          <a:p>
            <a:r>
              <a:rPr lang="en-US" smtClean="0"/>
              <a:t>With your shoulder partner:</a:t>
            </a:r>
          </a:p>
          <a:p>
            <a:pPr lvl="1"/>
            <a:r>
              <a:rPr lang="en-US" i="1" smtClean="0">
                <a:solidFill>
                  <a:srgbClr val="FF0000"/>
                </a:solidFill>
              </a:rPr>
              <a:t>What is at least one way you can adapt the four square tool for use in your classroom?</a:t>
            </a:r>
          </a:p>
        </p:txBody>
      </p:sp>
      <p:pic>
        <p:nvPicPr>
          <p:cNvPr id="97284" name="Picture 3" descr="C:\Program Files\Microsoft Office\MEDIA\CAGCAT10\j0199727.wmf"/>
          <p:cNvPicPr>
            <a:picLocks noChangeAspect="1" noChangeArrowheads="1"/>
          </p:cNvPicPr>
          <p:nvPr>
            <p:custDataLst>
              <p:tags r:id="rId3"/>
            </p:custDataLst>
          </p:nvPr>
        </p:nvPicPr>
        <p:blipFill>
          <a:blip r:embed="rId5"/>
          <a:srcRect/>
          <a:stretch>
            <a:fillRect/>
          </a:stretch>
        </p:blipFill>
        <p:spPr bwMode="auto">
          <a:xfrm flipH="1">
            <a:off x="6096000" y="1905000"/>
            <a:ext cx="2389188" cy="2349500"/>
          </a:xfrm>
          <a:prstGeom prst="rect">
            <a:avLst/>
          </a:prstGeom>
          <a:noFill/>
          <a:ln w="9525">
            <a:noFill/>
            <a:miter lim="800000"/>
            <a:headEnd/>
            <a:tailEnd/>
          </a:ln>
        </p:spPr>
      </p:pic>
    </p:spTree>
  </p:cSld>
  <p:clrMapOvr>
    <a:masterClrMapping/>
  </p:clrMapOvr>
  <p:transition/>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noChangeArrowheads="1"/>
          </p:cNvSpPr>
          <p:nvPr>
            <p:ph type="title"/>
            <p:custDataLst>
              <p:tags r:id="rId1"/>
            </p:custDataLst>
          </p:nvPr>
        </p:nvSpPr>
        <p:spPr/>
        <p:txBody>
          <a:bodyPr/>
          <a:lstStyle/>
          <a:p>
            <a:pPr algn="ctr" eaLnBrk="1" hangingPunct="1">
              <a:defRPr/>
            </a:pPr>
            <a:r>
              <a:rPr lang="en-US" sz="4800" b="1" smtClean="0">
                <a:solidFill>
                  <a:srgbClr val="FF0000"/>
                </a:solidFill>
                <a:effectLst>
                  <a:outerShdw blurRad="38100" dist="38100" dir="2700000" algn="tl">
                    <a:srgbClr val="C0C0C0"/>
                  </a:outerShdw>
                </a:effectLst>
              </a:rPr>
              <a:t>QUESTIONS?</a:t>
            </a:r>
          </a:p>
        </p:txBody>
      </p:sp>
      <p:pic>
        <p:nvPicPr>
          <p:cNvPr id="98307" name="Picture 5" descr="j0284095"/>
          <p:cNvPicPr>
            <a:picLocks noChangeAspect="1" noChangeArrowheads="1" noCrop="1"/>
          </p:cNvPicPr>
          <p:nvPr>
            <p:custDataLst>
              <p:tags r:id="rId2"/>
            </p:custDataLst>
          </p:nvPr>
        </p:nvPicPr>
        <p:blipFill>
          <a:blip r:embed="rId4"/>
          <a:srcRect/>
          <a:stretch>
            <a:fillRect/>
          </a:stretch>
        </p:blipFill>
        <p:spPr bwMode="auto">
          <a:xfrm>
            <a:off x="3352800" y="1600200"/>
            <a:ext cx="2392363" cy="361473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custDataLst>
              <p:tags r:id="rId1"/>
            </p:custDataLst>
          </p:nvPr>
        </p:nvSpPr>
        <p:spPr/>
        <p:txBody>
          <a:bodyPr/>
          <a:lstStyle/>
          <a:p>
            <a:pPr algn="ctr" eaLnBrk="1" hangingPunct="1">
              <a:defRPr/>
            </a:pPr>
            <a:r>
              <a:rPr lang="en-US" b="1" dirty="0" smtClean="0">
                <a:effectLst>
                  <a:outerShdw blurRad="38100" dist="38100" dir="2700000" algn="tl">
                    <a:srgbClr val="C0C0C0"/>
                  </a:outerShdw>
                </a:effectLst>
              </a:rPr>
              <a:t>STRUCTURE/STRATEGY</a:t>
            </a:r>
          </a:p>
        </p:txBody>
      </p:sp>
      <p:sp>
        <p:nvSpPr>
          <p:cNvPr id="5" name="Rectangle 3"/>
          <p:cNvSpPr txBox="1">
            <a:spLocks noChangeArrowheads="1"/>
          </p:cNvSpPr>
          <p:nvPr>
            <p:custDataLst>
              <p:tags r:id="rId2"/>
            </p:custDataLst>
          </p:nvPr>
        </p:nvSpPr>
        <p:spPr bwMode="auto">
          <a:xfrm>
            <a:off x="457200" y="1600200"/>
            <a:ext cx="8229600" cy="1752600"/>
          </a:xfrm>
          <a:prstGeom prst="rect">
            <a:avLst/>
          </a:prstGeom>
          <a:noFill/>
          <a:ln w="9525">
            <a:noFill/>
            <a:miter lim="800000"/>
            <a:headEnd/>
            <a:tailEnd/>
          </a:ln>
          <a:effectLst/>
        </p:spPr>
        <p:txBody>
          <a:bodyPr/>
          <a:lstStyle/>
          <a:p>
            <a:pPr marL="342900" indent="-342900" algn="ctr">
              <a:spcBef>
                <a:spcPct val="20000"/>
              </a:spcBef>
              <a:buClr>
                <a:schemeClr val="accent1"/>
              </a:buClr>
              <a:buFont typeface="Wingdings" pitchFamily="2" charset="2"/>
              <a:buNone/>
              <a:defRPr/>
            </a:pPr>
            <a:r>
              <a:rPr lang="en-US" sz="5400" b="1" kern="0" dirty="0">
                <a:solidFill>
                  <a:srgbClr val="FF0000"/>
                </a:solidFill>
                <a:effectLst>
                  <a:outerShdw blurRad="38100" dist="38100" dir="2700000" algn="tl">
                    <a:srgbClr val="C0C0C0"/>
                  </a:outerShdw>
                </a:effectLst>
                <a:latin typeface="+mn-lt"/>
                <a:cs typeface="+mn-cs"/>
              </a:rPr>
              <a:t>Non-Linguistic Worksheets </a:t>
            </a:r>
          </a:p>
        </p:txBody>
      </p:sp>
      <p:pic>
        <p:nvPicPr>
          <p:cNvPr id="99332" name="Picture 2" descr="C:\Documents and Settings\dimmitt\Local Settings\Temporary Internet Files\Content.IE5\WVO0OM0T\MC900281970[1].wmf"/>
          <p:cNvPicPr>
            <a:picLocks noChangeAspect="1" noChangeArrowheads="1"/>
          </p:cNvPicPr>
          <p:nvPr/>
        </p:nvPicPr>
        <p:blipFill>
          <a:blip r:embed="rId4"/>
          <a:srcRect/>
          <a:stretch>
            <a:fillRect/>
          </a:stretch>
        </p:blipFill>
        <p:spPr bwMode="auto">
          <a:xfrm>
            <a:off x="3276600" y="3429000"/>
            <a:ext cx="2819400" cy="26701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1000"/>
                                        <p:tgtEl>
                                          <p:spTgt spid="5">
                                            <p:txEl>
                                              <p:pRg st="0" end="0"/>
                                            </p:txEl>
                                          </p:spTgt>
                                        </p:tgtEl>
                                      </p:cBhvr>
                                    </p:animEffect>
                                    <p:anim calcmode="lin" valueType="num">
                                      <p:cBhvr>
                                        <p:cTn id="12"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354" name="Picture 2" descr="10D04BB1"/>
          <p:cNvPicPr>
            <a:picLocks noChangeAspect="1" noChangeArrowheads="1"/>
          </p:cNvPicPr>
          <p:nvPr>
            <p:custDataLst>
              <p:tags r:id="rId1"/>
            </p:custDataLst>
          </p:nvPr>
        </p:nvPicPr>
        <p:blipFill>
          <a:blip r:embed="rId3"/>
          <a:srcRect/>
          <a:stretch>
            <a:fillRect/>
          </a:stretch>
        </p:blipFill>
        <p:spPr bwMode="auto">
          <a:xfrm>
            <a:off x="-228600" y="-609600"/>
            <a:ext cx="8967788" cy="12344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378" name="Picture 2" descr="52EB36B"/>
          <p:cNvPicPr>
            <a:picLocks noChangeAspect="1" noChangeArrowheads="1"/>
          </p:cNvPicPr>
          <p:nvPr>
            <p:custDataLst>
              <p:tags r:id="rId1"/>
            </p:custDataLst>
          </p:nvPr>
        </p:nvPicPr>
        <p:blipFill>
          <a:blip r:embed="rId3"/>
          <a:srcRect/>
          <a:stretch>
            <a:fillRect/>
          </a:stretch>
        </p:blipFill>
        <p:spPr bwMode="auto">
          <a:xfrm>
            <a:off x="381000" y="-838200"/>
            <a:ext cx="8913813" cy="12268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02" name="Picture 2" descr="52EB36B"/>
          <p:cNvPicPr>
            <a:picLocks noChangeAspect="1" noChangeArrowheads="1"/>
          </p:cNvPicPr>
          <p:nvPr>
            <p:custDataLst>
              <p:tags r:id="rId1"/>
            </p:custDataLst>
          </p:nvPr>
        </p:nvPicPr>
        <p:blipFill>
          <a:blip r:embed="rId3"/>
          <a:srcRect/>
          <a:stretch>
            <a:fillRect/>
          </a:stretch>
        </p:blipFill>
        <p:spPr bwMode="auto">
          <a:xfrm>
            <a:off x="-212725" y="-5105400"/>
            <a:ext cx="9356725" cy="12877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heme/theme1.xml><?xml version="1.0" encoding="utf-8"?>
<a:theme xmlns:a="http://schemas.openxmlformats.org/drawingml/2006/main" name="Theme1">
  <a:themeElements>
    <a:clrScheme name="Watermark 1">
      <a:dk1>
        <a:srgbClr val="000000"/>
      </a:dk1>
      <a:lt1>
        <a:srgbClr val="FFFFFF"/>
      </a:lt1>
      <a:dk2>
        <a:srgbClr val="000000"/>
      </a:dk2>
      <a:lt2>
        <a:srgbClr val="808080"/>
      </a:lt2>
      <a:accent1>
        <a:srgbClr val="CCCCFF"/>
      </a:accent1>
      <a:accent2>
        <a:srgbClr val="D9D8EC"/>
      </a:accent2>
      <a:accent3>
        <a:srgbClr val="FFFFFF"/>
      </a:accent3>
      <a:accent4>
        <a:srgbClr val="000000"/>
      </a:accent4>
      <a:accent5>
        <a:srgbClr val="E2E2FF"/>
      </a:accent5>
      <a:accent6>
        <a:srgbClr val="C4C4D6"/>
      </a:accent6>
      <a:hlink>
        <a:srgbClr val="6767FF"/>
      </a:hlink>
      <a:folHlink>
        <a:srgbClr val="9933FF"/>
      </a:folHlink>
    </a:clrScheme>
    <a:fontScheme name="Watermark">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1"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1"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Watermark 1">
        <a:dk1>
          <a:srgbClr val="000000"/>
        </a:dk1>
        <a:lt1>
          <a:srgbClr val="FFFFFF"/>
        </a:lt1>
        <a:dk2>
          <a:srgbClr val="000000"/>
        </a:dk2>
        <a:lt2>
          <a:srgbClr val="808080"/>
        </a:lt2>
        <a:accent1>
          <a:srgbClr val="CCCCFF"/>
        </a:accent1>
        <a:accent2>
          <a:srgbClr val="D9D8EC"/>
        </a:accent2>
        <a:accent3>
          <a:srgbClr val="FFFFFF"/>
        </a:accent3>
        <a:accent4>
          <a:srgbClr val="000000"/>
        </a:accent4>
        <a:accent5>
          <a:srgbClr val="E2E2FF"/>
        </a:accent5>
        <a:accent6>
          <a:srgbClr val="C4C4D6"/>
        </a:accent6>
        <a:hlink>
          <a:srgbClr val="6767FF"/>
        </a:hlink>
        <a:folHlink>
          <a:srgbClr val="9933FF"/>
        </a:folHlink>
      </a:clrScheme>
      <a:clrMap bg1="lt1" tx1="dk1" bg2="lt2" tx2="dk2" accent1="accent1" accent2="accent2" accent3="accent3" accent4="accent4" accent5="accent5" accent6="accent6" hlink="hlink" folHlink="folHlink"/>
    </a:extraClrScheme>
    <a:extraClrScheme>
      <a:clrScheme name="Watermark 2">
        <a:dk1>
          <a:srgbClr val="000000"/>
        </a:dk1>
        <a:lt1>
          <a:srgbClr val="FFFFFF"/>
        </a:lt1>
        <a:dk2>
          <a:srgbClr val="666633"/>
        </a:dk2>
        <a:lt2>
          <a:srgbClr val="5F5F5F"/>
        </a:lt2>
        <a:accent1>
          <a:srgbClr val="FFCC00"/>
        </a:accent1>
        <a:accent2>
          <a:srgbClr val="EFF0B2"/>
        </a:accent2>
        <a:accent3>
          <a:srgbClr val="FFFFFF"/>
        </a:accent3>
        <a:accent4>
          <a:srgbClr val="000000"/>
        </a:accent4>
        <a:accent5>
          <a:srgbClr val="FFE2AA"/>
        </a:accent5>
        <a:accent6>
          <a:srgbClr val="D9D9A1"/>
        </a:accent6>
        <a:hlink>
          <a:srgbClr val="808000"/>
        </a:hlink>
        <a:folHlink>
          <a:srgbClr val="CCCC00"/>
        </a:folHlink>
      </a:clrScheme>
      <a:clrMap bg1="lt1" tx1="dk1" bg2="lt2" tx2="dk2" accent1="accent1" accent2="accent2" accent3="accent3" accent4="accent4" accent5="accent5" accent6="accent6" hlink="hlink" folHlink="folHlink"/>
    </a:extraClrScheme>
    <a:extraClrScheme>
      <a:clrScheme name="Watermark 3">
        <a:dk1>
          <a:srgbClr val="000000"/>
        </a:dk1>
        <a:lt1>
          <a:srgbClr val="FFFFFF"/>
        </a:lt1>
        <a:dk2>
          <a:srgbClr val="000000"/>
        </a:dk2>
        <a:lt2>
          <a:srgbClr val="666699"/>
        </a:lt2>
        <a:accent1>
          <a:srgbClr val="9BB0CB"/>
        </a:accent1>
        <a:accent2>
          <a:srgbClr val="D1E0CE"/>
        </a:accent2>
        <a:accent3>
          <a:srgbClr val="FFFFFF"/>
        </a:accent3>
        <a:accent4>
          <a:srgbClr val="000000"/>
        </a:accent4>
        <a:accent5>
          <a:srgbClr val="CBD4E2"/>
        </a:accent5>
        <a:accent6>
          <a:srgbClr val="BDCBBA"/>
        </a:accent6>
        <a:hlink>
          <a:srgbClr val="8EA642"/>
        </a:hlink>
        <a:folHlink>
          <a:srgbClr val="CCCC00"/>
        </a:folHlink>
      </a:clrScheme>
      <a:clrMap bg1="lt1" tx1="dk1" bg2="lt2" tx2="dk2" accent1="accent1" accent2="accent2" accent3="accent3" accent4="accent4" accent5="accent5" accent6="accent6" hlink="hlink" folHlink="folHlink"/>
    </a:extraClrScheme>
    <a:extraClrScheme>
      <a:clrScheme name="Watermark 4">
        <a:dk1>
          <a:srgbClr val="333300"/>
        </a:dk1>
        <a:lt1>
          <a:srgbClr val="FFFFCC"/>
        </a:lt1>
        <a:dk2>
          <a:srgbClr val="336600"/>
        </a:dk2>
        <a:lt2>
          <a:srgbClr val="FFFFCC"/>
        </a:lt2>
        <a:accent1>
          <a:srgbClr val="99CC00"/>
        </a:accent1>
        <a:accent2>
          <a:srgbClr val="669900"/>
        </a:accent2>
        <a:accent3>
          <a:srgbClr val="ADB8AA"/>
        </a:accent3>
        <a:accent4>
          <a:srgbClr val="DADAAE"/>
        </a:accent4>
        <a:accent5>
          <a:srgbClr val="CAE2AA"/>
        </a:accent5>
        <a:accent6>
          <a:srgbClr val="5C8A00"/>
        </a:accent6>
        <a:hlink>
          <a:srgbClr val="CC9900"/>
        </a:hlink>
        <a:folHlink>
          <a:srgbClr val="FFCC00"/>
        </a:folHlink>
      </a:clrScheme>
      <a:clrMap bg1="dk2" tx1="lt1" bg2="dk1" tx2="lt2" accent1="accent1" accent2="accent2" accent3="accent3" accent4="accent4" accent5="accent5" accent6="accent6" hlink="hlink" folHlink="folHlink"/>
    </a:extraClrScheme>
    <a:extraClrScheme>
      <a:clrScheme name="Watermark 5">
        <a:dk1>
          <a:srgbClr val="424458"/>
        </a:dk1>
        <a:lt1>
          <a:srgbClr val="FFFFFF"/>
        </a:lt1>
        <a:dk2>
          <a:srgbClr val="004A48"/>
        </a:dk2>
        <a:lt2>
          <a:srgbClr val="FFFFFF"/>
        </a:lt2>
        <a:accent1>
          <a:srgbClr val="83B200"/>
        </a:accent1>
        <a:accent2>
          <a:srgbClr val="006260"/>
        </a:accent2>
        <a:accent3>
          <a:srgbClr val="AAB1B1"/>
        </a:accent3>
        <a:accent4>
          <a:srgbClr val="DADADA"/>
        </a:accent4>
        <a:accent5>
          <a:srgbClr val="C1D5AA"/>
        </a:accent5>
        <a:accent6>
          <a:srgbClr val="005856"/>
        </a:accent6>
        <a:hlink>
          <a:srgbClr val="6666FF"/>
        </a:hlink>
        <a:folHlink>
          <a:srgbClr val="B2B2B2"/>
        </a:folHlink>
      </a:clrScheme>
      <a:clrMap bg1="dk2" tx1="lt1" bg2="dk1" tx2="lt2" accent1="accent1" accent2="accent2" accent3="accent3" accent4="accent4" accent5="accent5" accent6="accent6" hlink="hlink" folHlink="folHlink"/>
    </a:extraClrScheme>
    <a:extraClrScheme>
      <a:clrScheme name="Watermark 6">
        <a:dk1>
          <a:srgbClr val="000000"/>
        </a:dk1>
        <a:lt1>
          <a:srgbClr val="FFFFFF"/>
        </a:lt1>
        <a:dk2>
          <a:srgbClr val="1C2046"/>
        </a:dk2>
        <a:lt2>
          <a:srgbClr val="FFFFFF"/>
        </a:lt2>
        <a:accent1>
          <a:srgbClr val="00CCFF"/>
        </a:accent1>
        <a:accent2>
          <a:srgbClr val="2D226E"/>
        </a:accent2>
        <a:accent3>
          <a:srgbClr val="ABABB0"/>
        </a:accent3>
        <a:accent4>
          <a:srgbClr val="DADADA"/>
        </a:accent4>
        <a:accent5>
          <a:srgbClr val="AAE2FF"/>
        </a:accent5>
        <a:accent6>
          <a:srgbClr val="281E63"/>
        </a:accent6>
        <a:hlink>
          <a:srgbClr val="666699"/>
        </a:hlink>
        <a:folHlink>
          <a:srgbClr val="9999FF"/>
        </a:folHlink>
      </a:clrScheme>
      <a:clrMap bg1="dk2" tx1="lt1" bg2="dk1" tx2="lt2" accent1="accent1" accent2="accent2" accent3="accent3" accent4="accent4" accent5="accent5" accent6="accent6" hlink="hlink" folHlink="folHlink"/>
    </a:extraClrScheme>
    <a:extraClrScheme>
      <a:clrScheme name="Watermark 7">
        <a:dk1>
          <a:srgbClr val="424458"/>
        </a:dk1>
        <a:lt1>
          <a:srgbClr val="FFFFFF"/>
        </a:lt1>
        <a:dk2>
          <a:srgbClr val="000066"/>
        </a:dk2>
        <a:lt2>
          <a:srgbClr val="FFFFFF"/>
        </a:lt2>
        <a:accent1>
          <a:srgbClr val="6666FF"/>
        </a:accent1>
        <a:accent2>
          <a:srgbClr val="333399"/>
        </a:accent2>
        <a:accent3>
          <a:srgbClr val="AAAAB8"/>
        </a:accent3>
        <a:accent4>
          <a:srgbClr val="DADADA"/>
        </a:accent4>
        <a:accent5>
          <a:srgbClr val="B8B8FF"/>
        </a:accent5>
        <a:accent6>
          <a:srgbClr val="2D2D8A"/>
        </a:accent6>
        <a:hlink>
          <a:srgbClr val="FF9900"/>
        </a:hlink>
        <a:folHlink>
          <a:srgbClr val="CCCC00"/>
        </a:folHlink>
      </a:clrScheme>
      <a:clrMap bg1="dk2" tx1="lt1" bg2="dk1" tx2="lt2" accent1="accent1" accent2="accent2" accent3="accent3" accent4="accent4" accent5="accent5" accent6="accent6" hlink="hlink" folHlink="folHlink"/>
    </a:extraClrScheme>
    <a:extraClrScheme>
      <a:clrScheme name="Watermark 8">
        <a:dk1>
          <a:srgbClr val="1C1C1C"/>
        </a:dk1>
        <a:lt1>
          <a:srgbClr val="FFFFCC"/>
        </a:lt1>
        <a:dk2>
          <a:srgbClr val="390B20"/>
        </a:dk2>
        <a:lt2>
          <a:srgbClr val="FFFFCC"/>
        </a:lt2>
        <a:accent1>
          <a:srgbClr val="FF916F"/>
        </a:accent1>
        <a:accent2>
          <a:srgbClr val="561450"/>
        </a:accent2>
        <a:accent3>
          <a:srgbClr val="AEAAAB"/>
        </a:accent3>
        <a:accent4>
          <a:srgbClr val="DADAAE"/>
        </a:accent4>
        <a:accent5>
          <a:srgbClr val="FFC7BB"/>
        </a:accent5>
        <a:accent6>
          <a:srgbClr val="4D1148"/>
        </a:accent6>
        <a:hlink>
          <a:srgbClr val="637D95"/>
        </a:hlink>
        <a:folHlink>
          <a:srgbClr val="FFCC00"/>
        </a:folHlink>
      </a:clrScheme>
      <a:clrMap bg1="dk2" tx1="lt1" bg2="dk1" tx2="lt2" accent1="accent1" accent2="accent2" accent3="accent3" accent4="accent4" accent5="accent5" accent6="accent6" hlink="hlink" folHlink="folHlink"/>
    </a:extraClrScheme>
    <a:extraClrScheme>
      <a:clrScheme name="Watermark 9">
        <a:dk1>
          <a:srgbClr val="4C0000"/>
        </a:dk1>
        <a:lt1>
          <a:srgbClr val="FFFFFF"/>
        </a:lt1>
        <a:dk2>
          <a:srgbClr val="722104"/>
        </a:dk2>
        <a:lt2>
          <a:srgbClr val="FFFFFF"/>
        </a:lt2>
        <a:accent1>
          <a:srgbClr val="CC6600"/>
        </a:accent1>
        <a:accent2>
          <a:srgbClr val="8A2E00"/>
        </a:accent2>
        <a:accent3>
          <a:srgbClr val="BCABAA"/>
        </a:accent3>
        <a:accent4>
          <a:srgbClr val="DADADA"/>
        </a:accent4>
        <a:accent5>
          <a:srgbClr val="E2B8AA"/>
        </a:accent5>
        <a:accent6>
          <a:srgbClr val="7D2900"/>
        </a:accent6>
        <a:hlink>
          <a:srgbClr val="FFCC00"/>
        </a:hlink>
        <a:folHlink>
          <a:srgbClr val="FF99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Watermark 1">
    <a:dk1>
      <a:srgbClr val="000000"/>
    </a:dk1>
    <a:lt1>
      <a:srgbClr val="FFFFFF"/>
    </a:lt1>
    <a:dk2>
      <a:srgbClr val="000000"/>
    </a:dk2>
    <a:lt2>
      <a:srgbClr val="808080"/>
    </a:lt2>
    <a:accent1>
      <a:srgbClr val="CCCCFF"/>
    </a:accent1>
    <a:accent2>
      <a:srgbClr val="D9D8EC"/>
    </a:accent2>
    <a:accent3>
      <a:srgbClr val="FFFFFF"/>
    </a:accent3>
    <a:accent4>
      <a:srgbClr val="000000"/>
    </a:accent4>
    <a:accent5>
      <a:srgbClr val="E2E2FF"/>
    </a:accent5>
    <a:accent6>
      <a:srgbClr val="C4C4D6"/>
    </a:accent6>
    <a:hlink>
      <a:srgbClr val="6767FF"/>
    </a:hlink>
    <a:folHlink>
      <a:srgbClr val="9933FF"/>
    </a:folHlink>
  </a:clrScheme>
  <a:fontScheme name="Watermark">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Theme1</Template>
  <TotalTime>3155</TotalTime>
  <Words>9164</Words>
  <Application>Microsoft Office PowerPoint</Application>
  <PresentationFormat>On-screen Show (4:3)</PresentationFormat>
  <Paragraphs>1343</Paragraphs>
  <Slides>235</Slides>
  <Notes>10</Notes>
  <HiddenSlides>109</HiddenSlides>
  <MMClips>13</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1</vt:i4>
      </vt:variant>
      <vt:variant>
        <vt:lpstr>Slide Titles</vt:lpstr>
      </vt:variant>
      <vt:variant>
        <vt:i4>235</vt:i4>
      </vt:variant>
    </vt:vector>
  </HeadingPairs>
  <TitlesOfParts>
    <vt:vector size="247" baseType="lpstr">
      <vt:lpstr>Arial</vt:lpstr>
      <vt:lpstr>Wingdings</vt:lpstr>
      <vt:lpstr>Calibri</vt:lpstr>
      <vt:lpstr>Times New Roman</vt:lpstr>
      <vt:lpstr>Monotype Corsiva</vt:lpstr>
      <vt:lpstr>Times</vt:lpstr>
      <vt:lpstr>Palatino</vt:lpstr>
      <vt:lpstr>Comic Sans MS</vt:lpstr>
      <vt:lpstr>Berlin Sans FB</vt:lpstr>
      <vt:lpstr>MS PGothic</vt:lpstr>
      <vt:lpstr>Theme1</vt:lpstr>
      <vt:lpstr>Image</vt:lpstr>
      <vt:lpstr>Marzano to “Gogh”</vt:lpstr>
      <vt:lpstr>About Me . . .</vt:lpstr>
      <vt:lpstr>Slide 3</vt:lpstr>
      <vt:lpstr>Slide 4</vt:lpstr>
      <vt:lpstr>About YOU . . .</vt:lpstr>
      <vt:lpstr>Marzano Strategies Continuum</vt:lpstr>
      <vt:lpstr>Opener – “Talk a Mile a Minute”</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PRESENTATION GOALS</vt:lpstr>
      <vt:lpstr>PRESENTATION GOALS</vt:lpstr>
      <vt:lpstr>Today’s Norms</vt:lpstr>
      <vt:lpstr>Today’s Format</vt:lpstr>
      <vt:lpstr>Why Provide Multiple  Opportunities to Respond? </vt:lpstr>
      <vt:lpstr>Marzano Strategies Continuum</vt:lpstr>
      <vt:lpstr>Slide 28</vt:lpstr>
      <vt:lpstr>The Marzano Strategies from Classroom Instruction that Works</vt:lpstr>
      <vt:lpstr>The Montillation of Traxoline</vt:lpstr>
      <vt:lpstr>Information Processing Model</vt:lpstr>
      <vt:lpstr>Slide 32</vt:lpstr>
      <vt:lpstr>Slide 33</vt:lpstr>
      <vt:lpstr>Slide 34</vt:lpstr>
      <vt:lpstr>High-Order Thinking to Gogh</vt:lpstr>
      <vt:lpstr>Get Into Teams . . . </vt:lpstr>
      <vt:lpstr>The Marzano Strategies from Classroom Instruction that Works</vt:lpstr>
      <vt:lpstr>Best Practice #1 Finding Similarities and Differences</vt:lpstr>
      <vt:lpstr> Finding similarities and differences can increase student achievement by 45%</vt:lpstr>
      <vt:lpstr>Best Practice #6 Generating Nonlinguistic Representations increases student achievement by 27% </vt:lpstr>
      <vt:lpstr>Best Practice #8  Generating and Testing Hypotheses increases student achievement by 23%</vt:lpstr>
      <vt:lpstr>Best Practice #5  Cooperative Learning Increases Student Achievement by 27%</vt:lpstr>
      <vt:lpstr>Talk a mile a minute . . . </vt:lpstr>
      <vt:lpstr>Things associated with  Vincent van Gogh</vt:lpstr>
      <vt:lpstr>Assignment</vt:lpstr>
      <vt:lpstr>Slide 46</vt:lpstr>
      <vt:lpstr>Slide 47</vt:lpstr>
      <vt:lpstr>Slide 48</vt:lpstr>
      <vt:lpstr>Slide 49</vt:lpstr>
      <vt:lpstr>Slide 50</vt:lpstr>
      <vt:lpstr>Slide 51</vt:lpstr>
      <vt:lpstr>Slide 52</vt:lpstr>
      <vt:lpstr>Slide 53</vt:lpstr>
      <vt:lpstr>The Paintings</vt:lpstr>
      <vt:lpstr>Time To Hypothesize . . . </vt:lpstr>
      <vt:lpstr>Read Vincent’s Biography</vt:lpstr>
      <vt:lpstr>PROCESS TIME</vt:lpstr>
      <vt:lpstr>Best Practice #9  Cues, Questions, and Advance Organizers increases student achievement by 22%</vt:lpstr>
      <vt:lpstr>PROCESS TIME</vt:lpstr>
      <vt:lpstr>Lecture . . .</vt:lpstr>
      <vt:lpstr>Best Practice #2  Summarizing and Note Taking increases student achievement  by 34%</vt:lpstr>
      <vt:lpstr>Summarizing and Note Taking</vt:lpstr>
      <vt:lpstr>A Note-Taking Technique . . .</vt:lpstr>
      <vt:lpstr>Vincent van Gogh’s Possible Illnesses</vt:lpstr>
      <vt:lpstr>With a partner: summarize what you just saw and heard.</vt:lpstr>
      <vt:lpstr>One-Word Summary</vt:lpstr>
      <vt:lpstr>The Chaff . . . </vt:lpstr>
      <vt:lpstr>Underground Railroad Letter</vt:lpstr>
      <vt:lpstr>Slide 69</vt:lpstr>
      <vt:lpstr>Process Time</vt:lpstr>
      <vt:lpstr>Slide 71</vt:lpstr>
      <vt:lpstr>Slide 72</vt:lpstr>
      <vt:lpstr>Slide 73</vt:lpstr>
      <vt:lpstr>Hemingway’s Six-Word Novel</vt:lpstr>
      <vt:lpstr>Application Time!</vt:lpstr>
      <vt:lpstr>Finish The Analogy . . .</vt:lpstr>
      <vt:lpstr>Metaphors</vt:lpstr>
      <vt:lpstr>The Marzano Strategies from Classroom Instruction that Works</vt:lpstr>
      <vt:lpstr>Marzano Strategies Continuum</vt:lpstr>
      <vt:lpstr>Slide 80</vt:lpstr>
      <vt:lpstr>Slide 81</vt:lpstr>
      <vt:lpstr>Thanks!</vt:lpstr>
      <vt:lpstr>MARY POPPINS AND BEHAVIORAL INFLUENCE</vt:lpstr>
      <vt:lpstr>Mary Poppins #1</vt:lpstr>
      <vt:lpstr>Slide 85</vt:lpstr>
      <vt:lpstr>Question Time</vt:lpstr>
      <vt:lpstr>Mary Poppins #2</vt:lpstr>
      <vt:lpstr>Slide 88</vt:lpstr>
      <vt:lpstr>Question Time</vt:lpstr>
      <vt:lpstr>STRUCTURE/STRATEGY</vt:lpstr>
      <vt:lpstr>Four Square Summary</vt:lpstr>
      <vt:lpstr>Process as Students</vt:lpstr>
      <vt:lpstr>Four Square Information</vt:lpstr>
      <vt:lpstr>Process as Teachers</vt:lpstr>
      <vt:lpstr>QUESTIONS?</vt:lpstr>
      <vt:lpstr>STRUCTURE/STRATEGY</vt:lpstr>
      <vt:lpstr>Slide 97</vt:lpstr>
      <vt:lpstr>Slide 98</vt:lpstr>
      <vt:lpstr>Slide 99</vt:lpstr>
      <vt:lpstr>Non-Linguistic Worksheet Information</vt:lpstr>
      <vt:lpstr>Process as Teachers</vt:lpstr>
      <vt:lpstr>Vocabulary Template Page</vt:lpstr>
      <vt:lpstr>Lined Venn Diagram</vt:lpstr>
      <vt:lpstr>Slide 104</vt:lpstr>
      <vt:lpstr>Slide 105</vt:lpstr>
      <vt:lpstr>Lined Venn Diagram</vt:lpstr>
      <vt:lpstr>Identifying Similarities and Differences</vt:lpstr>
      <vt:lpstr>Best Practice #1 Finding Similarities and Differences</vt:lpstr>
      <vt:lpstr>Slide 109</vt:lpstr>
      <vt:lpstr>Slide 110</vt:lpstr>
      <vt:lpstr>Slide 111</vt:lpstr>
      <vt:lpstr>Slide 112</vt:lpstr>
      <vt:lpstr>Slide 113</vt:lpstr>
      <vt:lpstr>Slide 114</vt:lpstr>
      <vt:lpstr>Slide 115</vt:lpstr>
      <vt:lpstr>Slide 116</vt:lpstr>
      <vt:lpstr>Slide 117</vt:lpstr>
      <vt:lpstr>Slide 118</vt:lpstr>
      <vt:lpstr>Slide 119</vt:lpstr>
      <vt:lpstr>Slide 120</vt:lpstr>
      <vt:lpstr>Slide 121</vt:lpstr>
      <vt:lpstr>Slide 122</vt:lpstr>
      <vt:lpstr>Handy Websites</vt:lpstr>
      <vt:lpstr>Identifying Similarities and Differences</vt:lpstr>
      <vt:lpstr>Summarizing and Note Taking</vt:lpstr>
      <vt:lpstr>Best Practice #2  Summarizing and Note Taking increases student achievement  by 34%</vt:lpstr>
      <vt:lpstr>STRUCTURE/STRATEGY</vt:lpstr>
      <vt:lpstr>Modeling the One-Word Summary Strategy</vt:lpstr>
      <vt:lpstr>Underground Railroad Letter</vt:lpstr>
      <vt:lpstr>ONE-WORD SUMMARY INFORMATION</vt:lpstr>
      <vt:lpstr>The Chaff . . . </vt:lpstr>
      <vt:lpstr>Share Your One-Word Summary</vt:lpstr>
      <vt:lpstr>Slide 133</vt:lpstr>
      <vt:lpstr>QUESTIONS?</vt:lpstr>
      <vt:lpstr>Slide 135</vt:lpstr>
      <vt:lpstr>Slide 136</vt:lpstr>
      <vt:lpstr>Slide 137</vt:lpstr>
      <vt:lpstr>Slide 138</vt:lpstr>
      <vt:lpstr>Slide 139</vt:lpstr>
      <vt:lpstr>Slide 140</vt:lpstr>
      <vt:lpstr>Slide 141</vt:lpstr>
      <vt:lpstr>Summarizing and Note Taking</vt:lpstr>
      <vt:lpstr>Reinforcing Effort and Providing Recognition</vt:lpstr>
      <vt:lpstr>Best Practice #3  Reinforcing Effort and Providing Recognition increases student achievement  by 29%</vt:lpstr>
      <vt:lpstr>Slide 145</vt:lpstr>
      <vt:lpstr>Slide 146</vt:lpstr>
      <vt:lpstr>Effort vs. Achievement Graph</vt:lpstr>
      <vt:lpstr>Handy Websites</vt:lpstr>
      <vt:lpstr>Reinforcing Effort and Providing Recognition</vt:lpstr>
      <vt:lpstr>Homework and Practice</vt:lpstr>
      <vt:lpstr>Best Practice #4  Homework and Practice increases student achievement by 28%</vt:lpstr>
      <vt:lpstr>Slide 152</vt:lpstr>
      <vt:lpstr>Slide 153</vt:lpstr>
      <vt:lpstr>Slide 154</vt:lpstr>
      <vt:lpstr>Slide 155</vt:lpstr>
      <vt:lpstr>Slide 156</vt:lpstr>
      <vt:lpstr>Slide 157</vt:lpstr>
      <vt:lpstr>Slide 158</vt:lpstr>
      <vt:lpstr>Slide 159</vt:lpstr>
      <vt:lpstr>Slide 160</vt:lpstr>
      <vt:lpstr>Slide 161</vt:lpstr>
      <vt:lpstr>Slide 162</vt:lpstr>
      <vt:lpstr>Slide 163</vt:lpstr>
      <vt:lpstr>Slide 164</vt:lpstr>
      <vt:lpstr>Slide 165</vt:lpstr>
      <vt:lpstr>Slide 166</vt:lpstr>
      <vt:lpstr>Slide 167</vt:lpstr>
      <vt:lpstr>Slide 168</vt:lpstr>
      <vt:lpstr>Slide 169</vt:lpstr>
      <vt:lpstr>Slide 170</vt:lpstr>
      <vt:lpstr>Slide 171</vt:lpstr>
      <vt:lpstr>Slide 172</vt:lpstr>
      <vt:lpstr>Slide 173</vt:lpstr>
      <vt:lpstr>Slide 174</vt:lpstr>
      <vt:lpstr>Slide 175</vt:lpstr>
      <vt:lpstr>Slide 176</vt:lpstr>
      <vt:lpstr>Slide 177</vt:lpstr>
      <vt:lpstr>Slide 178</vt:lpstr>
      <vt:lpstr>Slide 179</vt:lpstr>
      <vt:lpstr>Homework and Practice</vt:lpstr>
      <vt:lpstr>Nonlinguistic Representations</vt:lpstr>
      <vt:lpstr>Best Practice #5 Generating Nonlinguistic Representations increases student achievement by 27% </vt:lpstr>
      <vt:lpstr>Nonlinguistic Examples . . .</vt:lpstr>
      <vt:lpstr>Slide 184</vt:lpstr>
      <vt:lpstr>Slide 185</vt:lpstr>
      <vt:lpstr>Slide 186</vt:lpstr>
      <vt:lpstr>Vocabulary Template Page</vt:lpstr>
      <vt:lpstr>4th Grade Science GLE</vt:lpstr>
      <vt:lpstr>Build on Background Knowledge</vt:lpstr>
      <vt:lpstr>FORCE</vt:lpstr>
      <vt:lpstr>FORCE</vt:lpstr>
      <vt:lpstr>Build on Background Knowledge</vt:lpstr>
      <vt:lpstr>Build on Background Knowledge</vt:lpstr>
      <vt:lpstr>Mass</vt:lpstr>
      <vt:lpstr>Build on Background Knowledge</vt:lpstr>
      <vt:lpstr>Predict</vt:lpstr>
      <vt:lpstr>Process Time</vt:lpstr>
      <vt:lpstr>Nonlinguistic Representation</vt:lpstr>
      <vt:lpstr>Cooperative Learning</vt:lpstr>
      <vt:lpstr>Best Practice #6  Cooperative Learning increases student achievement by 27%</vt:lpstr>
      <vt:lpstr>Cooperative Learning</vt:lpstr>
      <vt:lpstr>Cooperative Learning</vt:lpstr>
      <vt:lpstr>Setting Objectives and Providing Feedback</vt:lpstr>
      <vt:lpstr>Best Practice #7  Setting Objectives and Providing Feedback increases student achievement by 23%</vt:lpstr>
      <vt:lpstr>A Question</vt:lpstr>
      <vt:lpstr>Slide 206</vt:lpstr>
      <vt:lpstr>Slide 207</vt:lpstr>
      <vt:lpstr>Slide 208</vt:lpstr>
      <vt:lpstr>Slide 209</vt:lpstr>
      <vt:lpstr>Slide 210</vt:lpstr>
      <vt:lpstr>Slide 211</vt:lpstr>
      <vt:lpstr>Setting Objectives and Providing Feedback</vt:lpstr>
      <vt:lpstr>Generating and Testing Hypotheses</vt:lpstr>
      <vt:lpstr>Best Practice #8  Generating and Testing Hypotheses increases student achievement by 23%</vt:lpstr>
      <vt:lpstr>Bleak House Example</vt:lpstr>
      <vt:lpstr>STRUCTURE/STRATEGY</vt:lpstr>
      <vt:lpstr>Four Square Information</vt:lpstr>
      <vt:lpstr>Let’s Talk About Mood!</vt:lpstr>
      <vt:lpstr>Mary Poppins #1</vt:lpstr>
      <vt:lpstr>Slide 220</vt:lpstr>
      <vt:lpstr>Question Time</vt:lpstr>
      <vt:lpstr>Mary Poppins #2</vt:lpstr>
      <vt:lpstr>Slide 223</vt:lpstr>
      <vt:lpstr>Question Time</vt:lpstr>
      <vt:lpstr>Four Square Summary</vt:lpstr>
      <vt:lpstr>Process as Students</vt:lpstr>
      <vt:lpstr>Process as Teachers</vt:lpstr>
      <vt:lpstr>QUESTIONS?</vt:lpstr>
      <vt:lpstr>Generating and Testing Hypotheses</vt:lpstr>
      <vt:lpstr>Questions, Cues and Advance Organizers</vt:lpstr>
      <vt:lpstr>Best Practice #9  Cues, Questions, and Advance Organizers increases student achievement by 22%</vt:lpstr>
      <vt:lpstr>Questions</vt:lpstr>
      <vt:lpstr>Questions, Cues and Advance Organizers</vt:lpstr>
      <vt:lpstr>Marzano Strategies Continuum</vt:lpstr>
      <vt:lpstr>Slide 235</vt:lpstr>
    </vt:vector>
  </TitlesOfParts>
  <Company>Northwest Missouri State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Marzano Strategies To Go!</dc:title>
  <dc:creator>Electronic Campus</dc:creator>
  <cp:lastModifiedBy> </cp:lastModifiedBy>
  <cp:revision>184</cp:revision>
  <dcterms:created xsi:type="dcterms:W3CDTF">2009-06-29T18:43:43Z</dcterms:created>
  <dcterms:modified xsi:type="dcterms:W3CDTF">2013-05-23T18:38:33Z</dcterms:modified>
</cp:coreProperties>
</file>