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9"/>
  </p:notesMasterIdLst>
  <p:sldIdLst>
    <p:sldId id="256" r:id="rId2"/>
    <p:sldId id="259" r:id="rId3"/>
    <p:sldId id="258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340" r:id="rId12"/>
    <p:sldId id="341" r:id="rId13"/>
    <p:sldId id="342" r:id="rId14"/>
    <p:sldId id="344" r:id="rId15"/>
    <p:sldId id="345" r:id="rId16"/>
    <p:sldId id="343" r:id="rId17"/>
    <p:sldId id="278" r:id="rId18"/>
    <p:sldId id="279" r:id="rId19"/>
    <p:sldId id="280" r:id="rId20"/>
    <p:sldId id="281" r:id="rId21"/>
    <p:sldId id="282" r:id="rId22"/>
    <p:sldId id="284" r:id="rId23"/>
    <p:sldId id="285" r:id="rId24"/>
    <p:sldId id="286" r:id="rId25"/>
    <p:sldId id="287" r:id="rId26"/>
    <p:sldId id="288" r:id="rId27"/>
    <p:sldId id="293" r:id="rId28"/>
    <p:sldId id="294" r:id="rId29"/>
    <p:sldId id="295" r:id="rId30"/>
    <p:sldId id="297" r:id="rId31"/>
    <p:sldId id="313" r:id="rId32"/>
    <p:sldId id="314" r:id="rId33"/>
    <p:sldId id="315" r:id="rId34"/>
    <p:sldId id="316" r:id="rId35"/>
    <p:sldId id="317" r:id="rId36"/>
    <p:sldId id="322" r:id="rId37"/>
    <p:sldId id="323" r:id="rId38"/>
    <p:sldId id="324" r:id="rId39"/>
    <p:sldId id="325" r:id="rId40"/>
    <p:sldId id="326" r:id="rId41"/>
    <p:sldId id="327" r:id="rId42"/>
    <p:sldId id="328" r:id="rId43"/>
    <p:sldId id="329" r:id="rId44"/>
    <p:sldId id="330" r:id="rId45"/>
    <p:sldId id="331" r:id="rId46"/>
    <p:sldId id="347" r:id="rId47"/>
    <p:sldId id="346" r:id="rId4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5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67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0B191-47AD-6C49-A280-C06E0562EDF2}" type="datetimeFigureOut">
              <a:rPr lang="en-US" smtClean="0"/>
              <a:t>6/9/13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C8557-3FE3-9846-AF1C-B088CC3A6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351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F6E971-09F0-4C2C-B7C8-CAC94D2ADA1D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920" y="4343713"/>
            <a:ext cx="5028161" cy="4113862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BD19BEE-3334-1D42-BA59-667BC9DC43B0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1E62B1-82A6-4ECD-B062-0E5217C85F8C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920" y="4343713"/>
            <a:ext cx="5028161" cy="4113862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Periods (block schedule) along the top</a:t>
            </a:r>
          </a:p>
          <a:p>
            <a:pPr eaLnBrk="1" hangingPunct="1"/>
            <a:r>
              <a:rPr lang="en-US" dirty="0" smtClean="0"/>
              <a:t>Goals (along the side) are the school-wide expectations (may need to be individualized for some students)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Rankings – 2 = followed expectation, 1 = so- so, 0 = did not meet expectation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945B39-6300-6E43-BE24-769BC952A3DA}" type="slidenum">
              <a:rPr lang="en-US"/>
              <a:pPr/>
              <a:t>18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5" charset="0"/>
              <a:ea typeface="ＭＳ Ｐゴシック" pitchFamily="-105" charset="-128"/>
              <a:cs typeface="ＭＳ Ｐゴシック" pitchFamily="-10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EE875-5AC7-8545-890C-941DD5518C92}" type="datetimeFigureOut">
              <a:rPr lang="en-US" smtClean="0"/>
              <a:t>6/9/13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91F0-0868-C248-A9E3-E4B14DB1A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127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EE875-5AC7-8545-890C-941DD5518C92}" type="datetimeFigureOut">
              <a:rPr lang="en-US" smtClean="0"/>
              <a:t>6/9/13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91F0-0868-C248-A9E3-E4B14DB1A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30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EE875-5AC7-8545-890C-941DD5518C92}" type="datetimeFigureOut">
              <a:rPr lang="en-US" smtClean="0"/>
              <a:t>6/9/13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91F0-0868-C248-A9E3-E4B14DB1A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10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EE875-5AC7-8545-890C-941DD5518C92}" type="datetimeFigureOut">
              <a:rPr lang="en-US" smtClean="0"/>
              <a:t>6/9/13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91F0-0868-C248-A9E3-E4B14DB1A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577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EE875-5AC7-8545-890C-941DD5518C92}" type="datetimeFigureOut">
              <a:rPr lang="en-US" smtClean="0"/>
              <a:t>6/9/13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91F0-0868-C248-A9E3-E4B14DB1A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020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EE875-5AC7-8545-890C-941DD5518C92}" type="datetimeFigureOut">
              <a:rPr lang="en-US" smtClean="0"/>
              <a:t>6/9/13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91F0-0868-C248-A9E3-E4B14DB1A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311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EE875-5AC7-8545-890C-941DD5518C92}" type="datetimeFigureOut">
              <a:rPr lang="en-US" smtClean="0"/>
              <a:t>6/9/13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91F0-0868-C248-A9E3-E4B14DB1A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38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EE875-5AC7-8545-890C-941DD5518C92}" type="datetimeFigureOut">
              <a:rPr lang="en-US" smtClean="0"/>
              <a:t>6/9/13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91F0-0868-C248-A9E3-E4B14DB1A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344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EE875-5AC7-8545-890C-941DD5518C92}" type="datetimeFigureOut">
              <a:rPr lang="en-US" smtClean="0"/>
              <a:t>6/9/13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91F0-0868-C248-A9E3-E4B14DB1A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57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EE875-5AC7-8545-890C-941DD5518C92}" type="datetimeFigureOut">
              <a:rPr lang="en-US" smtClean="0"/>
              <a:t>6/9/13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91F0-0868-C248-A9E3-E4B14DB1A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62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EE875-5AC7-8545-890C-941DD5518C92}" type="datetimeFigureOut">
              <a:rPr lang="en-US" smtClean="0"/>
              <a:t>6/9/13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91F0-0868-C248-A9E3-E4B14DB1A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908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E875-5AC7-8545-890C-941DD5518C92}" type="datetimeFigureOut">
              <a:rPr lang="en-US" smtClean="0"/>
              <a:t>6/9/13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091F0-0868-C248-A9E3-E4B14DB1A1D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http://www.pbis.org/common/cms/media/Logo_big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425" y="6257925"/>
            <a:ext cx="1752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7184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LEWIS:Palm%20Beach%20County:Reports:PB%20quarterly%20report%207-15-10.docx!OLE_LINK1" TargetMode="External"/><Relationship Id="rId4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file://localhost/Users/lewistj/Desktop/MO%20PBS%20Summer%20Inst%202013/1549%20FBA.pdf" TargetMode="External"/><Relationship Id="rId3" Type="http://schemas.openxmlformats.org/officeDocument/2006/relationships/hyperlink" Target="file://localhost/Users/lewistj/Desktop/MO%20PBS%20Summer%20Inst%202013/BIP%202406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/>
          <a:lstStyle/>
          <a:p>
            <a:r>
              <a:rPr lang="en-US" dirty="0" smtClean="0"/>
              <a:t>Staying on Course: Progress Monitoring to Insure Success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49978"/>
            <a:ext cx="6400800" cy="2590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Clr>
                <a:schemeClr val="tx2"/>
              </a:buClr>
            </a:pPr>
            <a:r>
              <a:rPr lang="en-US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Tim Lewis, Ph.D. </a:t>
            </a:r>
          </a:p>
          <a:p>
            <a:pPr>
              <a:lnSpc>
                <a:spcPct val="80000"/>
              </a:lnSpc>
              <a:buClr>
                <a:schemeClr val="tx2"/>
              </a:buClr>
            </a:pPr>
            <a:endParaRPr lang="en-US" sz="1050" dirty="0" smtClean="0">
              <a:solidFill>
                <a:srgbClr val="000000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Clr>
                <a:schemeClr val="tx2"/>
              </a:buClr>
            </a:pPr>
            <a:endParaRPr lang="en-US" sz="1050" dirty="0" smtClean="0">
              <a:solidFill>
                <a:srgbClr val="000000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Clr>
                <a:schemeClr val="tx2"/>
              </a:buClr>
            </a:pPr>
            <a:r>
              <a:rPr lang="en-US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University of Missouri</a:t>
            </a:r>
          </a:p>
          <a:p>
            <a:pPr>
              <a:lnSpc>
                <a:spcPct val="80000"/>
              </a:lnSpc>
              <a:buClr>
                <a:schemeClr val="tx2"/>
              </a:buClr>
            </a:pPr>
            <a:endParaRPr lang="en-US" dirty="0" smtClean="0">
              <a:solidFill>
                <a:srgbClr val="000000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Clr>
                <a:schemeClr val="tx2"/>
              </a:buClr>
            </a:pPr>
            <a:r>
              <a:rPr lang="en-US" i="1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Center on Positive </a:t>
            </a:r>
          </a:p>
          <a:p>
            <a:pPr>
              <a:lnSpc>
                <a:spcPct val="80000"/>
              </a:lnSpc>
              <a:buClr>
                <a:schemeClr val="tx2"/>
              </a:buClr>
            </a:pPr>
            <a:r>
              <a:rPr lang="en-US" i="1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Behavioral Intervention &amp; Supports</a:t>
            </a:r>
          </a:p>
          <a:p>
            <a:pPr>
              <a:lnSpc>
                <a:spcPct val="80000"/>
              </a:lnSpc>
              <a:buClr>
                <a:schemeClr val="tx2"/>
              </a:buClr>
            </a:pPr>
            <a:r>
              <a:rPr lang="en-US" dirty="0" err="1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pbis.org</a:t>
            </a:r>
            <a:endParaRPr lang="en-US" sz="5400" dirty="0" smtClean="0">
              <a:solidFill>
                <a:srgbClr val="000000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034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Monitoring: Universals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Office Discipline Referrals</a:t>
            </a:r>
          </a:p>
          <a:p>
            <a:r>
              <a:rPr lang="en-US" dirty="0" smtClean="0"/>
              <a:t>Suspensions / Expulsions</a:t>
            </a:r>
          </a:p>
          <a:p>
            <a:r>
              <a:rPr lang="en-US" dirty="0" smtClean="0"/>
              <a:t>Attendance</a:t>
            </a:r>
          </a:p>
          <a:p>
            <a:r>
              <a:rPr lang="en-US" dirty="0" smtClean="0"/>
              <a:t>Academic Outcomes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9318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Monitoring: Tier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CICO / Check &amp; Connect</a:t>
            </a:r>
          </a:p>
          <a:p>
            <a:r>
              <a:rPr lang="en-US" dirty="0" smtClean="0"/>
              <a:t>Social Skills</a:t>
            </a:r>
          </a:p>
          <a:p>
            <a:r>
              <a:rPr lang="en-US" dirty="0" smtClean="0"/>
              <a:t>Academic</a:t>
            </a:r>
          </a:p>
          <a:p>
            <a:pPr lvl="1"/>
            <a:r>
              <a:rPr lang="en-US" dirty="0"/>
              <a:t>Accuracy</a:t>
            </a:r>
          </a:p>
          <a:p>
            <a:pPr lvl="1"/>
            <a:r>
              <a:rPr lang="en-US" dirty="0" smtClean="0"/>
              <a:t>Percent Completed </a:t>
            </a:r>
          </a:p>
          <a:p>
            <a:pPr lvl="1"/>
            <a:r>
              <a:rPr lang="en-US" dirty="0" smtClean="0"/>
              <a:t>Academic Engaged Time (reduction in loss of instruction)</a:t>
            </a:r>
          </a:p>
        </p:txBody>
      </p:sp>
    </p:spTree>
    <p:extLst>
      <p:ext uri="{BB962C8B-B14F-4D97-AF65-F5344CB8AC3E}">
        <p14:creationId xmlns:p14="http://schemas.microsoft.com/office/powerpoint/2010/main" val="275663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33400" y="504825"/>
            <a:ext cx="8382000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2000" b="1" dirty="0">
                <a:latin typeface="Arial" charset="0"/>
                <a:cs typeface="Times New Roman" pitchFamily="18" charset="0"/>
              </a:rPr>
              <a:t>CICO Record</a:t>
            </a:r>
          </a:p>
          <a:p>
            <a:pPr eaLnBrk="1" hangingPunct="1"/>
            <a:endParaRPr lang="en-US" sz="1400" b="1" dirty="0">
              <a:latin typeface="Arial" charset="0"/>
            </a:endParaRPr>
          </a:p>
          <a:p>
            <a:r>
              <a:rPr lang="en-US" sz="1200" dirty="0">
                <a:latin typeface="Arial" charset="0"/>
                <a:cs typeface="Times New Roman" pitchFamily="18" charset="0"/>
              </a:rPr>
              <a:t>Name: ____________________________                             Date: ______________</a:t>
            </a:r>
            <a:endParaRPr lang="en-US" sz="900" dirty="0">
              <a:latin typeface="Arial" charset="0"/>
            </a:endParaRPr>
          </a:p>
          <a:p>
            <a:r>
              <a:rPr lang="en-US" sz="1200" dirty="0">
                <a:latin typeface="Arial" charset="0"/>
                <a:cs typeface="Times New Roman" pitchFamily="18" charset="0"/>
              </a:rPr>
              <a:t>            0 = Need work,   1 = “OK”    2 = Nice Job</a:t>
            </a:r>
            <a:endParaRPr lang="en-US" sz="900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  <p:graphicFrame>
        <p:nvGraphicFramePr>
          <p:cNvPr id="48174" name="Group 46"/>
          <p:cNvGraphicFramePr>
            <a:graphicFrameLocks noGrp="1"/>
          </p:cNvGraphicFramePr>
          <p:nvPr/>
        </p:nvGraphicFramePr>
        <p:xfrm>
          <a:off x="914400" y="1676400"/>
          <a:ext cx="6927850" cy="4611054"/>
        </p:xfrm>
        <a:graphic>
          <a:graphicData uri="http://schemas.openxmlformats.org/drawingml/2006/table">
            <a:tbl>
              <a:tblPr/>
              <a:tblGrid>
                <a:gridCol w="1874838"/>
                <a:gridCol w="1685925"/>
                <a:gridCol w="1682750"/>
                <a:gridCol w="1684337"/>
              </a:tblGrid>
              <a:tr h="746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Safe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Responsible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Respectful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Check 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0        1         2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0        1         2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0        1         2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Before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Recess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0        1         2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0        1         2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0        1         2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Before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Lunch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0        1         2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0        1         2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0        1         2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After Recess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0        1         2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0        1         2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0        1         2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Check Out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0        1         2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0        1         2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0        1         2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Today’s goal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Today’s total points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427" name="Rectangle 43"/>
          <p:cNvSpPr>
            <a:spLocks noChangeArrowheads="1"/>
          </p:cNvSpPr>
          <p:nvPr/>
        </p:nvSpPr>
        <p:spPr bwMode="auto">
          <a:xfrm>
            <a:off x="914400" y="6249988"/>
            <a:ext cx="9620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1200" dirty="0">
                <a:latin typeface="Arial" charset="0"/>
                <a:cs typeface="Times New Roman" pitchFamily="18" charset="0"/>
              </a:rPr>
              <a:t>Comments: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076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85750" y="-250825"/>
            <a:ext cx="8121650" cy="1128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ctr"/>
            <a:endParaRPr lang="en-US" b="1" dirty="0">
              <a:solidFill>
                <a:srgbClr val="000000"/>
              </a:solidFill>
              <a:latin typeface="Arial" charset="0"/>
            </a:endParaRPr>
          </a:p>
          <a:p>
            <a:pPr algn="ctr"/>
            <a:r>
              <a:rPr lang="en-US" b="1" dirty="0">
                <a:solidFill>
                  <a:srgbClr val="000000"/>
                </a:solidFill>
                <a:latin typeface="Arial" charset="0"/>
              </a:rPr>
              <a:t>HAWK  Report</a:t>
            </a:r>
            <a:endParaRPr lang="en-US" b="1" dirty="0">
              <a:solidFill>
                <a:srgbClr val="000000"/>
              </a:solidFill>
              <a:cs typeface="Times New Roman" pitchFamily="18" charset="0"/>
            </a:endParaRPr>
          </a:p>
          <a:p>
            <a:pPr algn="ctr"/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Date ________            Student _______________</a:t>
            </a:r>
            <a:r>
              <a:rPr lang="en-US" b="1" dirty="0">
                <a:solidFill>
                  <a:srgbClr val="000000"/>
                </a:solidFill>
                <a:latin typeface="Arial" charset="0"/>
              </a:rPr>
              <a:t>Teacher___________________</a:t>
            </a:r>
          </a:p>
          <a:p>
            <a:pPr algn="ctr"/>
            <a:r>
              <a:rPr lang="en-US" sz="1400" b="1" dirty="0">
                <a:solidFill>
                  <a:srgbClr val="000000"/>
                </a:solidFill>
                <a:cs typeface="Times New Roman" pitchFamily="18" charset="0"/>
              </a:rPr>
              <a:t>		</a:t>
            </a:r>
          </a:p>
        </p:txBody>
      </p:sp>
      <p:graphicFrame>
        <p:nvGraphicFramePr>
          <p:cNvPr id="49236" name="Group 84"/>
          <p:cNvGraphicFramePr>
            <a:graphicFrameLocks noGrp="1"/>
          </p:cNvGraphicFramePr>
          <p:nvPr/>
        </p:nvGraphicFramePr>
        <p:xfrm>
          <a:off x="228600" y="906463"/>
          <a:ext cx="8915400" cy="5588319"/>
        </p:xfrm>
        <a:graphic>
          <a:graphicData uri="http://schemas.openxmlformats.org/drawingml/2006/table">
            <a:tbl>
              <a:tblPr/>
              <a:tblGrid>
                <a:gridCol w="1484313"/>
                <a:gridCol w="1689100"/>
                <a:gridCol w="1663700"/>
                <a:gridCol w="1479550"/>
                <a:gridCol w="1558925"/>
                <a:gridCol w="1039812"/>
              </a:tblGrid>
              <a:tr h="639763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= Not Yet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1= Good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2= Excellent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Be Safe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Be Respectful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Be Your Personal Best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Teacher   initials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</a:tr>
              <a:tr h="8239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Keep hands, feet, and objects to self 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Use kind words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and actions 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Follow directions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Working in class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Class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0       1       2    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0       1       2    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0       1       2    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0       1       2    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Recess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0       1       2    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0       1       2    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0       1       2    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Class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0       1       2    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0       1       2    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0       1       2    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0       1       2    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Lunch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0       1       2    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0       1       2    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0       1       2    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Class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0       1       2    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0       1       2    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0       1       2    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0       1       2    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Recess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0       1       2    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0       1       2    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0       1       2    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Class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0       1       2    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0       1       2    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0       1       2    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0       1       2    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Total Points =    </a:t>
                      </a: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Points Possible =            50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Today ______________%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Goal ______________%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963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6"/>
          <a:ext cx="8610606" cy="6857997"/>
        </p:xfrm>
        <a:graphic>
          <a:graphicData uri="http://schemas.openxmlformats.org/drawingml/2006/table">
            <a:tbl>
              <a:tblPr/>
              <a:tblGrid>
                <a:gridCol w="1949172"/>
                <a:gridCol w="255817"/>
                <a:gridCol w="256454"/>
                <a:gridCol w="255817"/>
                <a:gridCol w="256454"/>
                <a:gridCol w="256454"/>
                <a:gridCol w="255817"/>
                <a:gridCol w="256454"/>
                <a:gridCol w="255817"/>
                <a:gridCol w="256454"/>
                <a:gridCol w="256454"/>
                <a:gridCol w="255817"/>
                <a:gridCol w="256454"/>
                <a:gridCol w="255817"/>
                <a:gridCol w="256454"/>
                <a:gridCol w="256454"/>
                <a:gridCol w="255817"/>
                <a:gridCol w="256454"/>
                <a:gridCol w="255817"/>
                <a:gridCol w="256454"/>
                <a:gridCol w="256454"/>
                <a:gridCol w="255817"/>
                <a:gridCol w="256454"/>
                <a:gridCol w="255817"/>
                <a:gridCol w="256454"/>
                <a:gridCol w="256454"/>
                <a:gridCol w="256454"/>
              </a:tblGrid>
              <a:tr h="38392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latin typeface="Calibri"/>
                          <a:ea typeface="Calibri"/>
                          <a:cs typeface="Times New Roman"/>
                        </a:rPr>
                        <a:t>CHECK     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Tu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W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Th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Tu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W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Th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Tu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W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Th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Tu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W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Th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Tu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W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Th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48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                              Tardy</a:t>
                      </a:r>
                    </a:p>
                  </a:txBody>
                  <a:tcPr marL="48660" marR="486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48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Skip</a:t>
                      </a:r>
                    </a:p>
                  </a:txBody>
                  <a:tcPr marL="48660" marR="486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48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Absent</a:t>
                      </a:r>
                    </a:p>
                  </a:txBody>
                  <a:tcPr marL="48660" marR="486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48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Behavior referral</a:t>
                      </a:r>
                    </a:p>
                  </a:txBody>
                  <a:tcPr marL="48660" marR="486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48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Detention</a:t>
                      </a:r>
                    </a:p>
                  </a:txBody>
                  <a:tcPr marL="48660" marR="486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48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In-school suspension</a:t>
                      </a:r>
                    </a:p>
                  </a:txBody>
                  <a:tcPr marL="48660" marR="486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48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Out-of-school suspension</a:t>
                      </a:r>
                    </a:p>
                  </a:txBody>
                  <a:tcPr marL="48660" marR="486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48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Failing classes/Behind in credits</a:t>
                      </a:r>
                    </a:p>
                  </a:txBody>
                  <a:tcPr marL="48660" marR="486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_____ D’s      _____ F’s      _____ Classes passed out of _____ total     ____Credits earned out of _____ total</a:t>
                      </a:r>
                    </a:p>
                  </a:txBody>
                  <a:tcPr marL="48660" marR="48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4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17"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&lt; High risk for month</a:t>
                      </a:r>
                    </a:p>
                  </a:txBody>
                  <a:tcPr marL="48660" marR="48660" marT="0" marB="0" vert="vert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04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Calibri"/>
                          <a:ea typeface="Calibri"/>
                          <a:cs typeface="Times New Roman"/>
                        </a:rPr>
                        <a:t>CONNECT 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48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>
                          <a:latin typeface="Calibri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                      </a:t>
                      </a:r>
                      <a:r>
                        <a:rPr lang="en-US" sz="1100" u="sng">
                          <a:latin typeface="Calibri"/>
                          <a:ea typeface="Calibri"/>
                          <a:cs typeface="Times New Roman"/>
                        </a:rPr>
                        <a:t>BASIC </a:t>
                      </a: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                        </a:t>
                      </a:r>
                    </a:p>
                  </a:txBody>
                  <a:tcPr marL="48660" marR="486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48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Shared general information</a:t>
                      </a:r>
                    </a:p>
                  </a:txBody>
                  <a:tcPr marL="48660" marR="486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48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Provided regular feedback</a:t>
                      </a:r>
                    </a:p>
                  </a:txBody>
                  <a:tcPr marL="48660" marR="486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48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Discussed staying in school</a:t>
                      </a:r>
                    </a:p>
                  </a:txBody>
                  <a:tcPr marL="48660" marR="486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48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Problem-solved about risk</a:t>
                      </a:r>
                    </a:p>
                  </a:txBody>
                  <a:tcPr marL="48660" marR="486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4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48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latin typeface="Calibri"/>
                          <a:ea typeface="Calibri"/>
                          <a:cs typeface="Times New Roman"/>
                        </a:rPr>
                        <a:t>INTENSIVE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667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Arranged for alternative to suspension</a:t>
                      </a:r>
                    </a:p>
                  </a:txBody>
                  <a:tcPr marL="48660" marR="486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667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Contracted for behavior or grades</a:t>
                      </a:r>
                    </a:p>
                  </a:txBody>
                  <a:tcPr marL="48660" marR="486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48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Communicated with parents</a:t>
                      </a:r>
                    </a:p>
                  </a:txBody>
                  <a:tcPr marL="48660" marR="486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48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Made special accommodations</a:t>
                      </a:r>
                    </a:p>
                  </a:txBody>
                  <a:tcPr marL="48660" marR="486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667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Participated in community service</a:t>
                      </a:r>
                    </a:p>
                  </a:txBody>
                  <a:tcPr marL="48660" marR="486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48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Participated in social skills group</a:t>
                      </a:r>
                    </a:p>
                  </a:txBody>
                  <a:tcPr marL="48660" marR="486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48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Worked with tutor or mentor</a:t>
                      </a:r>
                    </a:p>
                  </a:txBody>
                  <a:tcPr marL="48660" marR="486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392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Other</a:t>
                      </a: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_____________________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0687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can state the rule for skill use</a:t>
            </a:r>
          </a:p>
          <a:p>
            <a:r>
              <a:rPr lang="en-US" dirty="0" smtClean="0"/>
              <a:t>Student can demonstrate skill during an untrained role play</a:t>
            </a:r>
          </a:p>
          <a:p>
            <a:r>
              <a:rPr lang="en-US" dirty="0" smtClean="0"/>
              <a:t>Student displays skill in generalized setting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7213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Daily Progress Report</a:t>
            </a: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type="tbl" idx="4294967295"/>
          </p:nvPr>
        </p:nvGraphicFramePr>
        <p:xfrm>
          <a:off x="112545" y="1066800"/>
          <a:ext cx="9260055" cy="579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Document" r:id="rId4" imgW="8991600" imgH="4559300" progId="Word.Document.8">
                  <p:embed/>
                </p:oleObj>
              </mc:Choice>
              <mc:Fallback>
                <p:oleObj name="Document" r:id="rId4" imgW="8991600" imgH="45593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45" y="1066800"/>
                        <a:ext cx="9260055" cy="579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082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-106" charset="0"/>
              </a:rPr>
              <a:t>Progress Monitoring: </a:t>
            </a:r>
            <a:br>
              <a:rPr lang="en-US" dirty="0" smtClean="0">
                <a:latin typeface="Times New Roman" pitchFamily="-106" charset="0"/>
              </a:rPr>
            </a:br>
            <a:r>
              <a:rPr lang="en-US" dirty="0" smtClean="0">
                <a:latin typeface="Times New Roman" pitchFamily="-106" charset="0"/>
              </a:rPr>
              <a:t>Individual Students</a:t>
            </a:r>
            <a:endParaRPr lang="en-US" dirty="0">
              <a:latin typeface="Times New Roman" pitchFamily="-106" charset="0"/>
            </a:endParaRPr>
          </a:p>
        </p:txBody>
      </p:sp>
      <p:sp>
        <p:nvSpPr>
          <p:cNvPr id="43011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32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>
            <a:normAutofit fontScale="90000"/>
          </a:bodyPr>
          <a:lstStyle/>
          <a:p>
            <a:pPr eaLnBrk="1" hangingPunct="1"/>
            <a:r>
              <a:rPr lang="en-US" dirty="0">
                <a:latin typeface="Times New Roman" pitchFamily="-105" charset="0"/>
              </a:rPr>
              <a:t>Describe Behaviors </a:t>
            </a:r>
            <a:r>
              <a:rPr lang="en-US" dirty="0" smtClean="0">
                <a:latin typeface="Times New Roman" pitchFamily="-105" charset="0"/>
              </a:rPr>
              <a:t>Using</a:t>
            </a:r>
            <a:br>
              <a:rPr lang="en-US" dirty="0" smtClean="0">
                <a:latin typeface="Times New Roman" pitchFamily="-105" charset="0"/>
              </a:rPr>
            </a:br>
            <a:r>
              <a:rPr lang="en-US" dirty="0" smtClean="0">
                <a:latin typeface="Times New Roman" pitchFamily="-105" charset="0"/>
              </a:rPr>
              <a:t> </a:t>
            </a:r>
            <a:r>
              <a:rPr lang="en-US" dirty="0">
                <a:latin typeface="Times New Roman" pitchFamily="-105" charset="0"/>
              </a:rPr>
              <a:t>Operational Definitions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7" tIns="44450" rIns="90487" bIns="44450"/>
          <a:lstStyle/>
          <a:p>
            <a:pPr marL="571500" indent="-571500" eaLnBrk="1" hangingPunct="1">
              <a:lnSpc>
                <a:spcPct val="90000"/>
              </a:lnSpc>
              <a:buFontTx/>
              <a:buNone/>
            </a:pPr>
            <a:r>
              <a:rPr lang="en-US" i="1" dirty="0">
                <a:latin typeface="Times New Roman" pitchFamily="-105" charset="0"/>
              </a:rPr>
              <a:t>Describe behavior such that it is </a:t>
            </a:r>
            <a:r>
              <a:rPr lang="en-US" i="1" dirty="0">
                <a:solidFill>
                  <a:srgbClr val="F30000"/>
                </a:solidFill>
                <a:latin typeface="Times New Roman" pitchFamily="-105" charset="0"/>
              </a:rPr>
              <a:t>observable</a:t>
            </a:r>
            <a:r>
              <a:rPr lang="en-US" i="1" dirty="0">
                <a:latin typeface="Times New Roman" pitchFamily="-105" charset="0"/>
              </a:rPr>
              <a:t> and </a:t>
            </a:r>
            <a:r>
              <a:rPr lang="en-US" i="1" dirty="0">
                <a:solidFill>
                  <a:srgbClr val="F30000"/>
                </a:solidFill>
                <a:latin typeface="Times New Roman" pitchFamily="-105" charset="0"/>
              </a:rPr>
              <a:t>measurable </a:t>
            </a:r>
            <a:r>
              <a:rPr lang="en-US" i="1" dirty="0">
                <a:latin typeface="Times New Roman" pitchFamily="-105" charset="0"/>
              </a:rPr>
              <a:t>via the following dimensions</a:t>
            </a:r>
            <a:endParaRPr lang="en-US" i="1" dirty="0" smtClean="0">
              <a:latin typeface="Times New Roman" pitchFamily="-105" charset="0"/>
            </a:endParaRPr>
          </a:p>
          <a:p>
            <a:pPr marL="571500" indent="-5715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800" dirty="0" smtClean="0">
                <a:latin typeface="Times New Roman" pitchFamily="-105" charset="0"/>
              </a:rPr>
              <a:t>Topography</a:t>
            </a:r>
            <a:endParaRPr lang="en-US" sz="2800" dirty="0">
              <a:latin typeface="Times New Roman" pitchFamily="-105" charset="0"/>
            </a:endParaRPr>
          </a:p>
          <a:p>
            <a:pPr marL="966788" lvl="1" indent="-509588">
              <a:lnSpc>
                <a:spcPct val="90000"/>
              </a:lnSpc>
            </a:pPr>
            <a:r>
              <a:rPr lang="en-US" sz="2400" dirty="0">
                <a:latin typeface="Times New Roman" pitchFamily="-105" charset="0"/>
              </a:rPr>
              <a:t>Force or intensity</a:t>
            </a:r>
          </a:p>
          <a:p>
            <a:pPr marL="571500" indent="-5715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800" dirty="0">
                <a:latin typeface="Times New Roman" pitchFamily="-105" charset="0"/>
              </a:rPr>
              <a:t>Locus</a:t>
            </a:r>
            <a:endParaRPr lang="en-US" sz="2800" dirty="0" smtClean="0">
              <a:latin typeface="Times New Roman" pitchFamily="-105" charset="0"/>
            </a:endParaRPr>
          </a:p>
          <a:p>
            <a:pPr marL="571500" indent="-571500">
              <a:lnSpc>
                <a:spcPct val="90000"/>
              </a:lnSpc>
              <a:buFont typeface="+mj-lt"/>
              <a:buAutoNum type="arabicPeriod"/>
            </a:pPr>
            <a:r>
              <a:rPr lang="en-US" sz="2800" dirty="0" smtClean="0">
                <a:latin typeface="Times New Roman" pitchFamily="-105" charset="0"/>
              </a:rPr>
              <a:t>Frequency</a:t>
            </a:r>
          </a:p>
          <a:p>
            <a:pPr marL="571500" indent="-5715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800" dirty="0" smtClean="0">
                <a:latin typeface="Times New Roman" pitchFamily="-105" charset="0"/>
              </a:rPr>
              <a:t>Duration</a:t>
            </a:r>
            <a:endParaRPr lang="en-US" sz="2800" dirty="0">
              <a:latin typeface="Times New Roman" pitchFamily="-105" charset="0"/>
            </a:endParaRPr>
          </a:p>
          <a:p>
            <a:pPr marL="571500" indent="-5715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800" dirty="0">
                <a:latin typeface="Times New Roman" pitchFamily="-105" charset="0"/>
              </a:rPr>
              <a:t>Latency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-105" charset="2"/>
              <a:buChar char="Ø"/>
            </a:pPr>
            <a:endParaRPr lang="en-US" sz="2800" dirty="0">
              <a:latin typeface="Times New Roman" pitchFamily="-105" charset="0"/>
            </a:endParaRPr>
          </a:p>
          <a:p>
            <a:pPr marL="571500" indent="-571500" eaLnBrk="1" hangingPunct="1">
              <a:lnSpc>
                <a:spcPct val="90000"/>
              </a:lnSpc>
              <a:buFontTx/>
              <a:buNone/>
            </a:pPr>
            <a:endParaRPr lang="en-US" sz="2800" i="1" dirty="0">
              <a:solidFill>
                <a:schemeClr val="accent2"/>
              </a:solidFill>
              <a:latin typeface="Times New Roman" pitchFamily="-10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5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33600"/>
            <a:ext cx="7791450" cy="41148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 </a:t>
            </a:r>
            <a:r>
              <a:rPr lang="en-US" sz="4800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EVENT BASED =  Record when behavior occurs</a:t>
            </a:r>
          </a:p>
          <a:p>
            <a:pPr eaLnBrk="1" hangingPunct="1"/>
            <a:r>
              <a:rPr lang="en-US" sz="4800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 TIME BASED = Record after a set passage of time</a:t>
            </a:r>
            <a:endParaRPr lang="en-US" dirty="0">
              <a:latin typeface="Times New Roman" pitchFamily="-105" charset="0"/>
              <a:ea typeface="Times New Roman" pitchFamily="-105" charset="0"/>
              <a:cs typeface="Times New Roman" pitchFamily="-105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ea typeface="+mj-ea"/>
                <a:cs typeface="Times New Roman" pitchFamily="18" charset="0"/>
              </a:rPr>
              <a:t>Two General Methods</a:t>
            </a:r>
          </a:p>
        </p:txBody>
      </p:sp>
    </p:spTree>
    <p:extLst>
      <p:ext uri="{BB962C8B-B14F-4D97-AF65-F5344CB8AC3E}">
        <p14:creationId xmlns:p14="http://schemas.microsoft.com/office/powerpoint/2010/main" val="784844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Purposes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Fidelity</a:t>
            </a:r>
          </a:p>
          <a:p>
            <a:pPr lvl="1"/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Practice</a:t>
            </a:r>
          </a:p>
          <a:p>
            <a:r>
              <a:rPr lang="en-US" dirty="0" smtClean="0"/>
              <a:t>Student Progress </a:t>
            </a:r>
            <a:r>
              <a:rPr lang="en-US" dirty="0"/>
              <a:t>Monitoring</a:t>
            </a:r>
          </a:p>
          <a:p>
            <a:pPr lvl="1"/>
            <a:r>
              <a:rPr lang="en-US" dirty="0"/>
              <a:t>School-wide</a:t>
            </a:r>
          </a:p>
          <a:p>
            <a:pPr lvl="1"/>
            <a:r>
              <a:rPr lang="en-US" dirty="0"/>
              <a:t>Classroom </a:t>
            </a:r>
          </a:p>
          <a:p>
            <a:pPr lvl="1"/>
            <a:r>
              <a:rPr lang="en-US" dirty="0"/>
              <a:t>Students</a:t>
            </a:r>
          </a:p>
          <a:p>
            <a:r>
              <a:rPr lang="en-US" dirty="0" smtClean="0"/>
              <a:t>Summative </a:t>
            </a:r>
            <a:r>
              <a:rPr lang="en-US" dirty="0" smtClean="0"/>
              <a:t>Evaluation</a:t>
            </a:r>
          </a:p>
          <a:p>
            <a:pPr lvl="1"/>
            <a:r>
              <a:rPr lang="en-US" dirty="0" smtClean="0"/>
              <a:t>Systems (Fidelity / Cost –Benefit)</a:t>
            </a:r>
            <a:endParaRPr lang="en-US" dirty="0" smtClean="0"/>
          </a:p>
          <a:p>
            <a:pPr lvl="1"/>
            <a:r>
              <a:rPr lang="en-US" dirty="0" smtClean="0"/>
              <a:t>Student </a:t>
            </a:r>
            <a:r>
              <a:rPr lang="en-US" dirty="0" smtClean="0"/>
              <a:t>outcomes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9289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-105" charset="2"/>
              <a:buNone/>
            </a:pPr>
            <a:r>
              <a:rPr lang="en-US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1	</a:t>
            </a:r>
            <a:r>
              <a:rPr lang="en-US" dirty="0" smtClean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Accurate </a:t>
            </a:r>
            <a:r>
              <a:rPr lang="en-US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operational definition of behavior</a:t>
            </a:r>
          </a:p>
          <a:p>
            <a:pPr eaLnBrk="1" hangingPunct="1">
              <a:buFont typeface="Monotype Sorts" pitchFamily="-105" charset="2"/>
              <a:buNone/>
            </a:pPr>
            <a:r>
              <a:rPr lang="en-US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2	</a:t>
            </a:r>
            <a:r>
              <a:rPr lang="en-US" dirty="0" smtClean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Clearly </a:t>
            </a:r>
            <a:r>
              <a:rPr lang="en-US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defined setting</a:t>
            </a:r>
          </a:p>
          <a:p>
            <a:pPr eaLnBrk="1" hangingPunct="1">
              <a:buFont typeface="Monotype Sorts" pitchFamily="-105" charset="2"/>
              <a:buNone/>
            </a:pPr>
            <a:r>
              <a:rPr lang="en-US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3	</a:t>
            </a:r>
            <a:r>
              <a:rPr lang="en-US" dirty="0" smtClean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Define </a:t>
            </a:r>
            <a:r>
              <a:rPr lang="en-US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observation period</a:t>
            </a:r>
          </a:p>
          <a:p>
            <a:pPr eaLnBrk="1" hangingPunct="1">
              <a:buFont typeface="Monotype Sorts" pitchFamily="-105" charset="2"/>
              <a:buNone/>
            </a:pPr>
            <a:r>
              <a:rPr lang="en-US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4	</a:t>
            </a:r>
            <a:r>
              <a:rPr lang="en-US" dirty="0" smtClean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Define </a:t>
            </a:r>
            <a:r>
              <a:rPr lang="en-US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interval size (time based)</a:t>
            </a:r>
          </a:p>
          <a:p>
            <a:pPr eaLnBrk="1" hangingPunct="1">
              <a:buFont typeface="Monotype Sorts" pitchFamily="-105" charset="2"/>
              <a:buNone/>
            </a:pPr>
            <a:r>
              <a:rPr lang="en-US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5	Name/ I.D. measurement system</a:t>
            </a:r>
          </a:p>
          <a:p>
            <a:pPr eaLnBrk="1" hangingPunct="1">
              <a:buFont typeface="Monotype Sorts" pitchFamily="-105" charset="2"/>
              <a:buNone/>
            </a:pPr>
            <a:r>
              <a:rPr lang="en-US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6	Convert raw data into standard METRIC </a:t>
            </a:r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ea typeface="+mj-ea"/>
                <a:cs typeface="Times New Roman" pitchFamily="18" charset="0"/>
              </a:rPr>
              <a:t>With all instruments...</a:t>
            </a:r>
          </a:p>
        </p:txBody>
      </p:sp>
    </p:spTree>
    <p:extLst>
      <p:ext uri="{BB962C8B-B14F-4D97-AF65-F5344CB8AC3E}">
        <p14:creationId xmlns:p14="http://schemas.microsoft.com/office/powerpoint/2010/main" val="1773082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-105" charset="2"/>
              <a:buNone/>
            </a:pPr>
            <a:r>
              <a:rPr lang="en-US" sz="3600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Method</a:t>
            </a:r>
          </a:p>
          <a:p>
            <a:pPr eaLnBrk="1" hangingPunct="1"/>
            <a:r>
              <a:rPr lang="en-US" sz="3600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Record time</a:t>
            </a:r>
          </a:p>
          <a:p>
            <a:pPr eaLnBrk="1" hangingPunct="1"/>
            <a:r>
              <a:rPr lang="en-US" sz="3600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Count behavior</a:t>
            </a:r>
            <a:endParaRPr lang="en-US" sz="3600" dirty="0" smtClean="0">
              <a:latin typeface="Times New Roman" pitchFamily="-105" charset="0"/>
              <a:ea typeface="Times New Roman" pitchFamily="-105" charset="0"/>
              <a:cs typeface="Times New Roman" pitchFamily="-105" charset="0"/>
            </a:endParaRPr>
          </a:p>
          <a:p>
            <a:pPr eaLnBrk="1" hangingPunct="1"/>
            <a:r>
              <a:rPr lang="en-US" sz="3600" dirty="0" smtClean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Metric </a:t>
            </a:r>
            <a:r>
              <a:rPr lang="en-US" sz="3600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= </a:t>
            </a:r>
            <a:r>
              <a:rPr lang="en-US" sz="3600" dirty="0" smtClean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Rate </a:t>
            </a:r>
            <a:r>
              <a:rPr lang="en-US" sz="3600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per </a:t>
            </a:r>
            <a:r>
              <a:rPr lang="en-US" sz="3600" dirty="0" smtClean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minute</a:t>
            </a:r>
          </a:p>
          <a:p>
            <a:pPr eaLnBrk="1" hangingPunct="1"/>
            <a:endParaRPr lang="en-US" sz="3600" dirty="0" smtClean="0">
              <a:latin typeface="Times New Roman" pitchFamily="-105" charset="0"/>
              <a:ea typeface="Times New Roman" pitchFamily="-105" charset="0"/>
              <a:cs typeface="Times New Roman" pitchFamily="-105" charset="0"/>
            </a:endParaRPr>
          </a:p>
          <a:p>
            <a:pPr eaLnBrk="1" hangingPunct="1">
              <a:buNone/>
            </a:pPr>
            <a:r>
              <a:rPr lang="en-US" sz="3600" i="1" dirty="0" smtClean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Appropriate for low frequency, equal duration behaviors</a:t>
            </a:r>
            <a:endParaRPr lang="en-US" i="1" dirty="0">
              <a:latin typeface="Times New Roman" pitchFamily="-105" charset="0"/>
              <a:ea typeface="Times New Roman" pitchFamily="-105" charset="0"/>
              <a:cs typeface="Times New Roman" pitchFamily="-105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>
                <a:latin typeface="Times New Roman" pitchFamily="18" charset="0"/>
                <a:ea typeface="+mj-ea"/>
                <a:cs typeface="Times New Roman" pitchFamily="18" charset="0"/>
              </a:rPr>
              <a:t>Event</a:t>
            </a:r>
            <a:r>
              <a:rPr lang="en-US" i="1" dirty="0" smtClean="0">
                <a:latin typeface="Times New Roman" pitchFamily="18" charset="0"/>
                <a:ea typeface="+mj-ea"/>
                <a:cs typeface="Times New Roman" pitchFamily="18" charset="0"/>
              </a:rPr>
              <a:t> Recording</a:t>
            </a:r>
            <a:endParaRPr lang="en-US" i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381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49340" y="1676399"/>
            <a:ext cx="7791450" cy="490893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dirty="0" smtClean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measure </a:t>
            </a:r>
            <a:r>
              <a:rPr lang="en-US" sz="2800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duration of each occurrence of behavior</a:t>
            </a:r>
          </a:p>
          <a:p>
            <a:pPr eaLnBrk="1" hangingPunct="1"/>
            <a:r>
              <a:rPr lang="en-US" sz="2800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sum measures</a:t>
            </a:r>
          </a:p>
          <a:p>
            <a:pPr eaLnBrk="1" hangingPunct="1"/>
            <a:r>
              <a:rPr lang="en-US" sz="2800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useful for behaviors that are </a:t>
            </a:r>
            <a:r>
              <a:rPr lang="en-US" sz="2800" dirty="0" smtClean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continuous </a:t>
            </a:r>
            <a:r>
              <a:rPr lang="en-US" sz="2800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and when total amount of time engaged is important</a:t>
            </a:r>
          </a:p>
          <a:p>
            <a:pPr eaLnBrk="1" hangingPunct="1"/>
            <a:r>
              <a:rPr lang="en-US" sz="2800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metric = </a:t>
            </a:r>
          </a:p>
          <a:p>
            <a:pPr lvl="1" eaLnBrk="1" hangingPunct="1"/>
            <a:r>
              <a:rPr lang="en-US" sz="2400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Percent of Time</a:t>
            </a:r>
          </a:p>
          <a:p>
            <a:pPr lvl="1" eaLnBrk="1" hangingPunct="1"/>
            <a:r>
              <a:rPr lang="en-US" sz="2400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Amount of </a:t>
            </a:r>
            <a:r>
              <a:rPr lang="en-US" sz="2400" dirty="0" smtClean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Time</a:t>
            </a:r>
          </a:p>
          <a:p>
            <a:endParaRPr lang="en-US" dirty="0" smtClean="0">
              <a:latin typeface="Times New Roman" pitchFamily="-105" charset="0"/>
              <a:ea typeface="Times New Roman" pitchFamily="-105" charset="0"/>
              <a:cs typeface="Times New Roman" pitchFamily="-105" charset="0"/>
            </a:endParaRPr>
          </a:p>
          <a:p>
            <a:pPr marL="514350" indent="-514350">
              <a:buNone/>
            </a:pPr>
            <a:r>
              <a:rPr lang="en-US" i="1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U</a:t>
            </a:r>
            <a:r>
              <a:rPr lang="en-US" i="1" dirty="0" smtClean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seful </a:t>
            </a:r>
            <a:r>
              <a:rPr lang="en-US" i="1" dirty="0" smtClean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in measuring high frequency and or behaviors of unequal duration</a:t>
            </a:r>
            <a:endParaRPr lang="en-US" i="1" dirty="0">
              <a:latin typeface="Times New Roman" pitchFamily="-105" charset="0"/>
              <a:ea typeface="Times New Roman" pitchFamily="-105" charset="0"/>
              <a:cs typeface="Times New Roman" pitchFamily="-105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49340" y="304800"/>
            <a:ext cx="7715250" cy="1143000"/>
          </a:xfrm>
        </p:spPr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>
                <a:latin typeface="Times New Roman" pitchFamily="18" charset="0"/>
                <a:ea typeface="+mj-ea"/>
                <a:cs typeface="Times New Roman" pitchFamily="18" charset="0"/>
              </a:rPr>
              <a:t>Duration</a:t>
            </a:r>
            <a:r>
              <a:rPr lang="en-US" i="1" dirty="0" smtClean="0">
                <a:latin typeface="Times New Roman" pitchFamily="18" charset="0"/>
                <a:ea typeface="+mj-ea"/>
                <a:cs typeface="Times New Roman" pitchFamily="18" charset="0"/>
              </a:rPr>
              <a:t> Recording</a:t>
            </a:r>
            <a:endParaRPr lang="en-US" i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343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i="1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Interval recording</a:t>
            </a:r>
          </a:p>
          <a:p>
            <a:pPr eaLnBrk="1" hangingPunct="1"/>
            <a:r>
              <a:rPr lang="en-US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Gives approximation or estimate of number of times a behavior occurs</a:t>
            </a:r>
          </a:p>
          <a:p>
            <a:pPr eaLnBrk="1" hangingPunct="1"/>
            <a:r>
              <a:rPr lang="en-US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Record at end of interval</a:t>
            </a:r>
            <a:endParaRPr lang="en-US" dirty="0" smtClean="0">
              <a:latin typeface="Times New Roman" pitchFamily="-105" charset="0"/>
              <a:ea typeface="Times New Roman" pitchFamily="-105" charset="0"/>
              <a:cs typeface="Times New Roman" pitchFamily="-105" charset="0"/>
            </a:endParaRPr>
          </a:p>
          <a:p>
            <a:pPr eaLnBrk="1" hangingPunct="1"/>
            <a:r>
              <a:rPr lang="en-US" dirty="0" smtClean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Metric = </a:t>
            </a:r>
            <a:r>
              <a:rPr lang="en-US" dirty="0" smtClean="0">
                <a:solidFill>
                  <a:srgbClr val="FF0000"/>
                </a:solidFill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Percent of Intervals</a:t>
            </a:r>
            <a:endParaRPr lang="en-US" dirty="0">
              <a:solidFill>
                <a:srgbClr val="FF0000"/>
              </a:solidFill>
              <a:latin typeface="Times New Roman" pitchFamily="-105" charset="0"/>
              <a:ea typeface="Times New Roman" pitchFamily="-105" charset="0"/>
              <a:cs typeface="Times New Roman" pitchFamily="-105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>
                <a:latin typeface="Times New Roman" pitchFamily="18" charset="0"/>
                <a:ea typeface="+mj-ea"/>
                <a:cs typeface="Times New Roman" pitchFamily="18" charset="0"/>
              </a:rPr>
              <a:t>Time</a:t>
            </a:r>
            <a:r>
              <a:rPr lang="en-US" i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i="1" dirty="0" smtClean="0">
                <a:latin typeface="Times New Roman" pitchFamily="18" charset="0"/>
                <a:ea typeface="+mj-ea"/>
                <a:cs typeface="Times New Roman" pitchFamily="18" charset="0"/>
              </a:rPr>
              <a:t>ased Measurement</a:t>
            </a:r>
            <a:endParaRPr lang="en-US" i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20800" y="4859867"/>
          <a:ext cx="6096000" cy="126629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12662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76400" y="4859867"/>
            <a:ext cx="6773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+</a:t>
            </a:r>
            <a:endParaRPr lang="en-US" sz="7200" dirty="0"/>
          </a:p>
        </p:txBody>
      </p:sp>
      <p:sp>
        <p:nvSpPr>
          <p:cNvPr id="8" name="TextBox 7"/>
          <p:cNvSpPr txBox="1"/>
          <p:nvPr/>
        </p:nvSpPr>
        <p:spPr>
          <a:xfrm>
            <a:off x="2844800" y="4859867"/>
            <a:ext cx="91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+</a:t>
            </a:r>
            <a:endParaRPr lang="en-US" sz="6000" dirty="0"/>
          </a:p>
        </p:txBody>
      </p:sp>
      <p:sp>
        <p:nvSpPr>
          <p:cNvPr id="9" name="TextBox 8"/>
          <p:cNvSpPr txBox="1"/>
          <p:nvPr/>
        </p:nvSpPr>
        <p:spPr>
          <a:xfrm>
            <a:off x="4131733" y="4490536"/>
            <a:ext cx="7958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-</a:t>
            </a:r>
            <a:endParaRPr lang="en-US" sz="9600" dirty="0"/>
          </a:p>
        </p:txBody>
      </p:sp>
      <p:sp>
        <p:nvSpPr>
          <p:cNvPr id="10" name="TextBox 9"/>
          <p:cNvSpPr txBox="1"/>
          <p:nvPr/>
        </p:nvSpPr>
        <p:spPr>
          <a:xfrm>
            <a:off x="5164667" y="4859867"/>
            <a:ext cx="8805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+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6536267" y="4642933"/>
            <a:ext cx="49875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-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84133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-105" charset="2"/>
              <a:buNone/>
            </a:pPr>
            <a:r>
              <a:rPr lang="en-US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Method</a:t>
            </a:r>
          </a:p>
          <a:p>
            <a:pPr eaLnBrk="1" hangingPunct="1"/>
            <a:r>
              <a:rPr lang="en-US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specify observation period</a:t>
            </a:r>
          </a:p>
          <a:p>
            <a:pPr eaLnBrk="1" hangingPunct="1"/>
            <a:r>
              <a:rPr lang="en-US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divide observation time into intervals</a:t>
            </a:r>
          </a:p>
          <a:p>
            <a:pPr lvl="1" eaLnBrk="1" hangingPunct="1"/>
            <a:r>
              <a:rPr lang="en-US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{intervals should be no longer than average length of behavior}</a:t>
            </a:r>
          </a:p>
          <a:p>
            <a:pPr eaLnBrk="1" hangingPunct="1"/>
            <a:r>
              <a:rPr lang="en-US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record if behavior occurs </a:t>
            </a:r>
            <a:r>
              <a:rPr lang="en-US" u="sng" dirty="0">
                <a:solidFill>
                  <a:srgbClr val="FF0000"/>
                </a:solidFill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at any time</a:t>
            </a:r>
            <a:r>
              <a:rPr lang="en-US" dirty="0">
                <a:solidFill>
                  <a:srgbClr val="FF0000"/>
                </a:solidFill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 </a:t>
            </a:r>
            <a:r>
              <a:rPr lang="en-US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during the interval 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>
                <a:latin typeface="Times New Roman" pitchFamily="18" charset="0"/>
                <a:ea typeface="+mj-ea"/>
                <a:cs typeface="Times New Roman" pitchFamily="18" charset="0"/>
              </a:rPr>
              <a:t>Partial</a:t>
            </a:r>
            <a:r>
              <a:rPr lang="en-US" i="1" dirty="0" smtClean="0">
                <a:latin typeface="Times New Roman" pitchFamily="18" charset="0"/>
                <a:ea typeface="+mj-ea"/>
                <a:cs typeface="Times New Roman" pitchFamily="18" charset="0"/>
              </a:rPr>
              <a:t> Interval </a:t>
            </a:r>
            <a:endParaRPr lang="en-US" i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362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-105" charset="2"/>
              <a:buNone/>
            </a:pPr>
            <a:r>
              <a:rPr lang="en-US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Method</a:t>
            </a:r>
          </a:p>
          <a:p>
            <a:pPr eaLnBrk="1" hangingPunct="1"/>
            <a:r>
              <a:rPr lang="en-US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specify observation period</a:t>
            </a:r>
          </a:p>
          <a:p>
            <a:pPr eaLnBrk="1" hangingPunct="1"/>
            <a:r>
              <a:rPr lang="en-US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divide observation time into intervals</a:t>
            </a:r>
          </a:p>
          <a:p>
            <a:pPr lvl="1" eaLnBrk="1" hangingPunct="1"/>
            <a:r>
              <a:rPr lang="en-US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{intervals should be no longer than average length of behavior}</a:t>
            </a:r>
          </a:p>
          <a:p>
            <a:pPr eaLnBrk="1" hangingPunct="1"/>
            <a:r>
              <a:rPr lang="en-US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record if behavior occurs </a:t>
            </a:r>
            <a:r>
              <a:rPr lang="en-US" u="sng" dirty="0">
                <a:solidFill>
                  <a:srgbClr val="FF0000"/>
                </a:solidFill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throughout</a:t>
            </a:r>
            <a:r>
              <a:rPr lang="en-US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 the interval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>
                <a:latin typeface="Times New Roman" pitchFamily="18" charset="0"/>
                <a:ea typeface="+mj-ea"/>
                <a:cs typeface="Times New Roman" pitchFamily="18" charset="0"/>
              </a:rPr>
              <a:t>Whole</a:t>
            </a:r>
            <a:r>
              <a:rPr lang="en-US" i="1" dirty="0" smtClean="0">
                <a:latin typeface="Times New Roman" pitchFamily="18" charset="0"/>
                <a:ea typeface="+mj-ea"/>
                <a:cs typeface="Times New Roman" pitchFamily="18" charset="0"/>
              </a:rPr>
              <a:t> Interval </a:t>
            </a:r>
            <a:endParaRPr lang="en-US" i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286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7791450" cy="41148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Monotype Sorts" pitchFamily="-105" charset="2"/>
              <a:buNone/>
            </a:pPr>
            <a:r>
              <a:rPr lang="en-US" sz="3600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Method</a:t>
            </a:r>
          </a:p>
          <a:p>
            <a:pPr eaLnBrk="1" hangingPunct="1"/>
            <a:r>
              <a:rPr lang="en-US" sz="3600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specify observation period</a:t>
            </a:r>
          </a:p>
          <a:p>
            <a:pPr eaLnBrk="1" hangingPunct="1"/>
            <a:r>
              <a:rPr lang="en-US" sz="3600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divide observation time into intervals</a:t>
            </a:r>
          </a:p>
          <a:p>
            <a:pPr lvl="1" eaLnBrk="1" hangingPunct="1"/>
            <a:r>
              <a:rPr lang="en-US" sz="3200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{intervals should be no longer than average length of behavior}</a:t>
            </a:r>
          </a:p>
          <a:p>
            <a:pPr eaLnBrk="1" hangingPunct="1"/>
            <a:r>
              <a:rPr lang="en-US" sz="3600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record if behavior occurs at </a:t>
            </a:r>
            <a:r>
              <a:rPr lang="en-US" sz="3600" u="sng" dirty="0">
                <a:solidFill>
                  <a:srgbClr val="FF0000"/>
                </a:solidFill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end</a:t>
            </a:r>
            <a:r>
              <a:rPr lang="en-US" sz="3600" dirty="0">
                <a:solidFill>
                  <a:srgbClr val="FF0000"/>
                </a:solidFill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 </a:t>
            </a:r>
            <a:r>
              <a:rPr lang="en-US" sz="3600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of interval</a:t>
            </a:r>
            <a:endParaRPr lang="en-US" dirty="0">
              <a:latin typeface="Times New Roman" pitchFamily="-105" charset="0"/>
              <a:ea typeface="Times New Roman" pitchFamily="-105" charset="0"/>
              <a:cs typeface="Times New Roman" pitchFamily="-105" charset="0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>
                <a:latin typeface="Times New Roman" pitchFamily="18" charset="0"/>
                <a:ea typeface="+mj-ea"/>
                <a:cs typeface="Times New Roman" pitchFamily="18" charset="0"/>
              </a:rPr>
              <a:t>Momentary</a:t>
            </a:r>
            <a:r>
              <a:rPr lang="en-US" i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dirty="0" smtClean="0">
                <a:latin typeface="Times New Roman" pitchFamily="18" charset="0"/>
                <a:ea typeface="+mj-ea"/>
                <a:cs typeface="Times New Roman" pitchFamily="18" charset="0"/>
              </a:rPr>
              <a:t>ime Sampling</a:t>
            </a:r>
            <a:endParaRPr lang="en-US" i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190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-105" charset="2"/>
              <a:buNone/>
            </a:pPr>
            <a:r>
              <a:rPr lang="en-US" sz="4000" i="1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Rationale</a:t>
            </a:r>
            <a:endParaRPr lang="en-US" sz="4000">
              <a:latin typeface="Times New Roman" pitchFamily="-105" charset="0"/>
              <a:ea typeface="Times New Roman" pitchFamily="-105" charset="0"/>
              <a:cs typeface="Times New Roman" pitchFamily="-105" charset="0"/>
            </a:endParaRPr>
          </a:p>
          <a:p>
            <a:pPr eaLnBrk="1" hangingPunct="1"/>
            <a:r>
              <a:rPr lang="en-US" sz="400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show performance MONITOR / DECISION MAKING</a:t>
            </a:r>
          </a:p>
          <a:p>
            <a:pPr eaLnBrk="1" hangingPunct="1"/>
            <a:r>
              <a:rPr lang="en-US" sz="400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EVALUATE effectiveness of instruction</a:t>
            </a:r>
            <a:r>
              <a:rPr lang="en-US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 </a:t>
            </a:r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ea typeface="+mj-ea"/>
                <a:cs typeface="Times New Roman" pitchFamily="18" charset="0"/>
              </a:rPr>
              <a:t>Graphing Data</a:t>
            </a:r>
          </a:p>
        </p:txBody>
      </p:sp>
    </p:spTree>
    <p:extLst>
      <p:ext uri="{BB962C8B-B14F-4D97-AF65-F5344CB8AC3E}">
        <p14:creationId xmlns:p14="http://schemas.microsoft.com/office/powerpoint/2010/main" val="4252513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Abscissa (horizontal) = Time</a:t>
            </a:r>
          </a:p>
          <a:p>
            <a:pPr eaLnBrk="1" hangingPunct="1"/>
            <a:r>
              <a:rPr lang="en-US" sz="3600" dirty="0" smtClean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Ordinate (vertical) = Behavior    </a:t>
            </a:r>
          </a:p>
          <a:p>
            <a:pPr eaLnBrk="1" hangingPunct="1"/>
            <a:r>
              <a:rPr lang="en-US" sz="3600" dirty="0" smtClean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Title (Student Name &amp; Intervention)</a:t>
            </a:r>
          </a:p>
          <a:p>
            <a:pPr eaLnBrk="1" hangingPunct="1"/>
            <a:r>
              <a:rPr lang="en-US" sz="3600" dirty="0" smtClean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Data points 	</a:t>
            </a:r>
          </a:p>
          <a:p>
            <a:pPr eaLnBrk="1" hangingPunct="1"/>
            <a:r>
              <a:rPr lang="en-US" sz="3600" dirty="0" smtClean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Phase Lines</a:t>
            </a:r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ea typeface="+mj-ea"/>
                <a:cs typeface="Times New Roman" pitchFamily="18" charset="0"/>
              </a:rPr>
              <a:t>Graph Components</a:t>
            </a:r>
          </a:p>
        </p:txBody>
      </p:sp>
    </p:spTree>
    <p:extLst>
      <p:ext uri="{BB962C8B-B14F-4D97-AF65-F5344CB8AC3E}">
        <p14:creationId xmlns:p14="http://schemas.microsoft.com/office/powerpoint/2010/main" val="2719374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52400" y="3166533"/>
            <a:ext cx="3589867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43328" y="4962261"/>
            <a:ext cx="6095205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137641" y="5386405"/>
            <a:ext cx="11140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Time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30613" y="2772434"/>
            <a:ext cx="1840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Behavior</a:t>
            </a:r>
            <a:endParaRPr lang="en-US" sz="3600" dirty="0"/>
          </a:p>
        </p:txBody>
      </p:sp>
      <p:sp>
        <p:nvSpPr>
          <p:cNvPr id="11" name="Oval 10"/>
          <p:cNvSpPr/>
          <p:nvPr/>
        </p:nvSpPr>
        <p:spPr>
          <a:xfrm>
            <a:off x="1998133" y="4635499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243667" y="4356100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97667" y="4580465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74431" y="4466167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230033" y="4301066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251723" y="3596728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740400" y="3486661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057900" y="3001433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rot="5400000" flipH="1" flipV="1">
            <a:off x="2040466" y="3167327"/>
            <a:ext cx="358986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074141" y="4015796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406900" y="4125863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902200" y="3905729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998133" y="1104900"/>
            <a:ext cx="968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Baseline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029200" y="1142761"/>
            <a:ext cx="1344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Intervention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2087033" y="4466167"/>
            <a:ext cx="182034" cy="2243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5" idx="2"/>
            <a:endCxn id="14" idx="5"/>
          </p:cNvCxnSpPr>
          <p:nvPr/>
        </p:nvCxnSpPr>
        <p:spPr>
          <a:xfrm rot="10800000">
            <a:off x="2352069" y="4450049"/>
            <a:ext cx="145599" cy="1854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5" idx="6"/>
            <a:endCxn id="16" idx="3"/>
          </p:cNvCxnSpPr>
          <p:nvPr/>
        </p:nvCxnSpPr>
        <p:spPr>
          <a:xfrm flipV="1">
            <a:off x="2624667" y="4560115"/>
            <a:ext cx="268363" cy="75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0800000" flipV="1">
            <a:off x="2937931" y="4356099"/>
            <a:ext cx="355602" cy="1651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3" idx="5"/>
            <a:endCxn id="24" idx="2"/>
          </p:cNvCxnSpPr>
          <p:nvPr/>
        </p:nvCxnSpPr>
        <p:spPr>
          <a:xfrm rot="16200000" flipH="1">
            <a:off x="4259145" y="4033141"/>
            <a:ext cx="71153" cy="2243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25" idx="4"/>
            <a:endCxn id="24" idx="4"/>
          </p:cNvCxnSpPr>
          <p:nvPr/>
        </p:nvCxnSpPr>
        <p:spPr>
          <a:xfrm rot="5400000">
            <a:off x="4607983" y="3878213"/>
            <a:ext cx="220134" cy="495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4985962" y="3574714"/>
            <a:ext cx="309001" cy="4393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5537544" y="3339690"/>
            <a:ext cx="32238" cy="4886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0" idx="7"/>
            <a:endCxn id="19" idx="0"/>
          </p:cNvCxnSpPr>
          <p:nvPr/>
        </p:nvCxnSpPr>
        <p:spPr>
          <a:xfrm rot="16200000" flipH="1" flipV="1">
            <a:off x="5750546" y="3070905"/>
            <a:ext cx="469109" cy="3624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246519" y="163201"/>
            <a:ext cx="632076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Title =  Student Name &amp; Intervention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91752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System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Fidelity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Tools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706" name="Content Placeholder 2"/>
          <p:cNvSpPr>
            <a:spLocks noGrp="1"/>
          </p:cNvSpPr>
          <p:nvPr>
            <p:ph idx="1"/>
          </p:nvPr>
        </p:nvSpPr>
        <p:spPr>
          <a:xfrm>
            <a:off x="457200" y="1464329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Calibri" charset="0"/>
                <a:ea typeface="ＭＳ Ｐゴシック" charset="0"/>
              </a:rPr>
              <a:t>Tier </a:t>
            </a:r>
            <a:r>
              <a:rPr lang="en-US" dirty="0" smtClean="0">
                <a:latin typeface="Calibri" charset="0"/>
                <a:ea typeface="ＭＳ Ｐゴシック" charset="0"/>
              </a:rPr>
              <a:t>I (systems &amp; practices)</a:t>
            </a:r>
            <a:endParaRPr lang="en-US" dirty="0">
              <a:latin typeface="Calibri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Calibri" charset="0"/>
                <a:ea typeface="ＭＳ Ｐゴシック" charset="0"/>
              </a:rPr>
              <a:t>Team Implementation Checklist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Calibri" charset="0"/>
                <a:ea typeface="ＭＳ Ｐゴシック" charset="0"/>
              </a:rPr>
              <a:t>Benchmarks of Quality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Calibri" charset="0"/>
                <a:ea typeface="ＭＳ Ｐゴシック" charset="0"/>
              </a:rPr>
              <a:t>School-wide Evaluation Tool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alibri" charset="0"/>
                <a:ea typeface="ＭＳ Ｐゴシック" charset="0"/>
              </a:rPr>
              <a:t>School Assessment Survey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alibri" charset="0"/>
                <a:ea typeface="ＭＳ Ｐゴシック" charset="0"/>
              </a:rPr>
              <a:t>SWIS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alibri" charset="0"/>
                <a:ea typeface="ＭＳ Ｐゴシック" charset="0"/>
              </a:rPr>
              <a:t>Tier II/III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Calibri" charset="0"/>
                <a:ea typeface="ＭＳ Ｐゴシック" charset="0"/>
              </a:rPr>
              <a:t>Benchmark </a:t>
            </a:r>
            <a:r>
              <a:rPr lang="en-US" dirty="0">
                <a:latin typeface="Calibri" charset="0"/>
                <a:ea typeface="ＭＳ Ｐゴシック" charset="0"/>
              </a:rPr>
              <a:t>for Advance Tiers (BAT</a:t>
            </a:r>
            <a:r>
              <a:rPr lang="en-US" dirty="0" smtClean="0">
                <a:latin typeface="Calibri" charset="0"/>
                <a:ea typeface="ＭＳ Ｐゴシック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Calibri" charset="0"/>
                <a:ea typeface="ＭＳ Ｐゴシック" charset="0"/>
              </a:rPr>
              <a:t>Individual Student Systems Evaluation Tool (ISSET)</a:t>
            </a:r>
            <a:endParaRPr lang="en-US" dirty="0">
              <a:latin typeface="Calibri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538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i="1" dirty="0" smtClean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Used to assist in Decision Making</a:t>
            </a:r>
          </a:p>
          <a:p>
            <a:pPr eaLnBrk="1" hangingPunct="1"/>
            <a:endParaRPr lang="en-US" dirty="0" smtClean="0">
              <a:latin typeface="Times New Roman" pitchFamily="-105" charset="0"/>
              <a:ea typeface="Times New Roman" pitchFamily="-105" charset="0"/>
              <a:cs typeface="Times New Roman" pitchFamily="-105" charset="0"/>
            </a:endParaRPr>
          </a:p>
          <a:p>
            <a:pPr eaLnBrk="1" hangingPunct="1"/>
            <a:r>
              <a:rPr lang="en-US" dirty="0" smtClean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Trend Lines</a:t>
            </a:r>
          </a:p>
          <a:p>
            <a:pPr eaLnBrk="1" hangingPunct="1"/>
            <a:r>
              <a:rPr lang="en-US" dirty="0" smtClean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Aim Lines</a:t>
            </a:r>
            <a:endParaRPr lang="en-US" dirty="0">
              <a:latin typeface="Times New Roman" pitchFamily="-105" charset="0"/>
              <a:ea typeface="Times New Roman" pitchFamily="-105" charset="0"/>
              <a:cs typeface="Times New Roman" pitchFamily="-105" charset="0"/>
            </a:endParaRPr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ea typeface="+mj-ea"/>
                <a:cs typeface="Times New Roman" pitchFamily="18" charset="0"/>
              </a:rPr>
              <a:t>Lines of Progress</a:t>
            </a:r>
          </a:p>
        </p:txBody>
      </p:sp>
    </p:spTree>
    <p:extLst>
      <p:ext uri="{BB962C8B-B14F-4D97-AF65-F5344CB8AC3E}">
        <p14:creationId xmlns:p14="http://schemas.microsoft.com/office/powerpoint/2010/main" val="373465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Indicates desired progress </a:t>
            </a:r>
          </a:p>
          <a:p>
            <a:pPr lvl="1"/>
            <a:r>
              <a:rPr lang="en-US" dirty="0" smtClean="0"/>
              <a:t>Criteria from </a:t>
            </a:r>
            <a:r>
              <a:rPr lang="en-US" dirty="0" smtClean="0"/>
              <a:t>objective</a:t>
            </a:r>
            <a:r>
              <a:rPr lang="en-US" dirty="0" smtClean="0"/>
              <a:t>/goal</a:t>
            </a:r>
          </a:p>
          <a:p>
            <a:pPr lvl="1"/>
            <a:r>
              <a:rPr lang="en-US" dirty="0" smtClean="0"/>
              <a:t>Date of desired mastery</a:t>
            </a:r>
          </a:p>
          <a:p>
            <a:r>
              <a:rPr lang="en-US" dirty="0" smtClean="0"/>
              <a:t>Data Decision Rules created relative to the Aim Line </a:t>
            </a:r>
            <a:r>
              <a:rPr lang="en-US" sz="2800" dirty="0" smtClean="0"/>
              <a:t>(determined </a:t>
            </a:r>
            <a:r>
              <a:rPr lang="en-US" sz="2800" dirty="0" smtClean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prior to start of intervention)</a:t>
            </a:r>
            <a:endParaRPr lang="en-US" dirty="0" smtClean="0">
              <a:latin typeface="Times New Roman" pitchFamily="-105" charset="0"/>
              <a:ea typeface="Times New Roman" pitchFamily="-105" charset="0"/>
              <a:cs typeface="Times New Roman" pitchFamily="-105" charset="0"/>
            </a:endParaRPr>
          </a:p>
          <a:p>
            <a:pPr>
              <a:buNone/>
            </a:pPr>
            <a:r>
              <a:rPr lang="en-US" i="1" dirty="0" smtClean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If data fall below the aim line for three consecutive days, begin alternative intervention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15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Place “aim star” at objective criteria and time point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Using ONLY the last three days of baseline data, calculate the mid-date and mid-rate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Connect intersection to aim star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160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52400" y="3166533"/>
            <a:ext cx="3589867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43328" y="4962261"/>
            <a:ext cx="6095205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137641" y="5386405"/>
            <a:ext cx="11140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Time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30613" y="2772434"/>
            <a:ext cx="1840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Behavior</a:t>
            </a:r>
            <a:endParaRPr lang="en-US" sz="3600" dirty="0"/>
          </a:p>
        </p:txBody>
      </p:sp>
      <p:sp>
        <p:nvSpPr>
          <p:cNvPr id="11" name="Oval 10"/>
          <p:cNvSpPr/>
          <p:nvPr/>
        </p:nvSpPr>
        <p:spPr>
          <a:xfrm>
            <a:off x="1998133" y="4635499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243667" y="4356100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97667" y="4580465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74431" y="4466167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230033" y="4301066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rot="5400000" flipH="1" flipV="1">
            <a:off x="2040466" y="3167327"/>
            <a:ext cx="358986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998133" y="1104900"/>
            <a:ext cx="968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Baseline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029200" y="1142761"/>
            <a:ext cx="1344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Intervention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2087033" y="4466167"/>
            <a:ext cx="182034" cy="2243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5" idx="2"/>
            <a:endCxn id="14" idx="5"/>
          </p:cNvCxnSpPr>
          <p:nvPr/>
        </p:nvCxnSpPr>
        <p:spPr>
          <a:xfrm rot="10800000">
            <a:off x="2352069" y="4450049"/>
            <a:ext cx="145599" cy="1854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5" idx="6"/>
            <a:endCxn id="16" idx="3"/>
          </p:cNvCxnSpPr>
          <p:nvPr/>
        </p:nvCxnSpPr>
        <p:spPr>
          <a:xfrm flipV="1">
            <a:off x="2624667" y="4560115"/>
            <a:ext cx="268363" cy="75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0800000" flipV="1">
            <a:off x="2937931" y="4356099"/>
            <a:ext cx="355602" cy="1651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306734" y="1512093"/>
            <a:ext cx="43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*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rot="5400000" flipH="1" flipV="1">
            <a:off x="7324056" y="5010027"/>
            <a:ext cx="422556" cy="1588"/>
          </a:xfrm>
          <a:prstGeom prst="line">
            <a:avLst/>
          </a:prstGeom>
          <a:ln w="44450">
            <a:solidFill>
              <a:srgbClr val="008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424787" y="1680103"/>
            <a:ext cx="369352" cy="1588"/>
          </a:xfrm>
          <a:prstGeom prst="line">
            <a:avLst/>
          </a:prstGeom>
          <a:ln w="44450">
            <a:solidFill>
              <a:srgbClr val="008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699583" y="165100"/>
            <a:ext cx="3668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0000FF"/>
                </a:solidFill>
              </a:rPr>
              <a:t>Place the Aim Star</a:t>
            </a:r>
            <a:endParaRPr lang="en-US" sz="3600" i="1" dirty="0">
              <a:solidFill>
                <a:srgbClr val="0000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 rot="19284401">
            <a:off x="261497" y="1138598"/>
            <a:ext cx="1820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Criteria from Obj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306734" y="5222099"/>
            <a:ext cx="1772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Desired time line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966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8" grpId="0"/>
      <p:bldP spid="4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52400" y="3166533"/>
            <a:ext cx="3589867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43328" y="4962261"/>
            <a:ext cx="6095205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137641" y="5386405"/>
            <a:ext cx="11140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Time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30613" y="2772434"/>
            <a:ext cx="1840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Behavior</a:t>
            </a:r>
            <a:endParaRPr lang="en-US" sz="3600" dirty="0"/>
          </a:p>
        </p:txBody>
      </p:sp>
      <p:sp>
        <p:nvSpPr>
          <p:cNvPr id="11" name="Oval 10"/>
          <p:cNvSpPr/>
          <p:nvPr/>
        </p:nvSpPr>
        <p:spPr>
          <a:xfrm>
            <a:off x="1998133" y="4635499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243667" y="4356100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97667" y="4580465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74431" y="4466167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230033" y="4301066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rot="5400000" flipH="1" flipV="1">
            <a:off x="2040466" y="3167327"/>
            <a:ext cx="358986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998133" y="1104900"/>
            <a:ext cx="968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Baseline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029200" y="1142761"/>
            <a:ext cx="1344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Intervention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2087033" y="4466167"/>
            <a:ext cx="182034" cy="2243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5" idx="2"/>
            <a:endCxn id="14" idx="5"/>
          </p:cNvCxnSpPr>
          <p:nvPr/>
        </p:nvCxnSpPr>
        <p:spPr>
          <a:xfrm rot="10800000">
            <a:off x="2352069" y="4450049"/>
            <a:ext cx="145599" cy="1854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5" idx="6"/>
            <a:endCxn id="16" idx="3"/>
          </p:cNvCxnSpPr>
          <p:nvPr/>
        </p:nvCxnSpPr>
        <p:spPr>
          <a:xfrm flipV="1">
            <a:off x="2624667" y="4560115"/>
            <a:ext cx="268363" cy="75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0800000" flipV="1">
            <a:off x="2937931" y="4356099"/>
            <a:ext cx="355602" cy="1651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306734" y="1512093"/>
            <a:ext cx="431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*</a:t>
            </a: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2676312" y="4490748"/>
            <a:ext cx="50963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624667" y="4521200"/>
            <a:ext cx="73236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828293" y="165100"/>
            <a:ext cx="7164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0000FF"/>
                </a:solidFill>
              </a:rPr>
              <a:t>Mid-Date  &amp; Mid-Rate Last 3 Points</a:t>
            </a:r>
            <a:endParaRPr lang="en-US" sz="3600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527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52400" y="3166533"/>
            <a:ext cx="3589867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43328" y="4962261"/>
            <a:ext cx="6095205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137641" y="5386405"/>
            <a:ext cx="11140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Time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30613" y="2772434"/>
            <a:ext cx="1840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Behavior</a:t>
            </a:r>
            <a:endParaRPr lang="en-US" sz="3600" dirty="0"/>
          </a:p>
        </p:txBody>
      </p:sp>
      <p:sp>
        <p:nvSpPr>
          <p:cNvPr id="11" name="Oval 10"/>
          <p:cNvSpPr/>
          <p:nvPr/>
        </p:nvSpPr>
        <p:spPr>
          <a:xfrm>
            <a:off x="1998133" y="4635499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243667" y="4356100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97667" y="4580465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74431" y="4466167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230033" y="4301066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rot="5400000" flipH="1" flipV="1">
            <a:off x="2040466" y="3167327"/>
            <a:ext cx="358986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998133" y="1104900"/>
            <a:ext cx="968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Baseline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029200" y="1142761"/>
            <a:ext cx="1344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Intervention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2087033" y="4466167"/>
            <a:ext cx="182034" cy="2243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5" idx="2"/>
            <a:endCxn id="14" idx="5"/>
          </p:cNvCxnSpPr>
          <p:nvPr/>
        </p:nvCxnSpPr>
        <p:spPr>
          <a:xfrm rot="10800000">
            <a:off x="2352069" y="4450049"/>
            <a:ext cx="145599" cy="1854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5" idx="6"/>
            <a:endCxn id="16" idx="3"/>
          </p:cNvCxnSpPr>
          <p:nvPr/>
        </p:nvCxnSpPr>
        <p:spPr>
          <a:xfrm flipV="1">
            <a:off x="2624667" y="4560115"/>
            <a:ext cx="268363" cy="75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0800000" flipV="1">
            <a:off x="2937931" y="4356099"/>
            <a:ext cx="355602" cy="1651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306734" y="1512093"/>
            <a:ext cx="43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*</a:t>
            </a:r>
            <a:endParaRPr lang="en-US" sz="3600" dirty="0">
              <a:solidFill>
                <a:srgbClr val="FF0000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2676312" y="4490748"/>
            <a:ext cx="50963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624667" y="4521200"/>
            <a:ext cx="73236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16" idx="5"/>
          </p:cNvCxnSpPr>
          <p:nvPr/>
        </p:nvCxnSpPr>
        <p:spPr>
          <a:xfrm rot="10800000" flipV="1">
            <a:off x="2982833" y="1881425"/>
            <a:ext cx="4323901" cy="26786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081868" y="165100"/>
            <a:ext cx="3668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0000FF"/>
                </a:solidFill>
              </a:rPr>
              <a:t>Draw the Aim Line</a:t>
            </a:r>
            <a:endParaRPr lang="en-US" sz="3600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305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Decisions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4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24000"/>
            <a:ext cx="7791450" cy="4114800"/>
          </a:xfrm>
        </p:spPr>
        <p:txBody>
          <a:bodyPr/>
          <a:lstStyle/>
          <a:p>
            <a:pPr eaLnBrk="1" hangingPunct="1">
              <a:buFont typeface="Monotype Sorts" pitchFamily="-105" charset="2"/>
              <a:buNone/>
            </a:pPr>
            <a:r>
              <a:rPr lang="en-US" i="1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Intervention data patterns</a:t>
            </a:r>
          </a:p>
          <a:p>
            <a:pPr eaLnBrk="1" hangingPunct="1"/>
            <a:r>
              <a:rPr lang="en-US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Make no change</a:t>
            </a:r>
          </a:p>
          <a:p>
            <a:pPr eaLnBrk="1" hangingPunct="1"/>
            <a:r>
              <a:rPr lang="en-US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Change goal date</a:t>
            </a:r>
          </a:p>
          <a:p>
            <a:pPr eaLnBrk="1" hangingPunct="1"/>
            <a:r>
              <a:rPr lang="en-US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Step back - teach pre-requisites of task</a:t>
            </a:r>
          </a:p>
          <a:p>
            <a:pPr eaLnBrk="1" hangingPunct="1"/>
            <a:r>
              <a:rPr lang="en-US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Move to new instructional procedure </a:t>
            </a:r>
          </a:p>
          <a:p>
            <a:pPr eaLnBrk="1" hangingPunct="1"/>
            <a:r>
              <a:rPr lang="en-US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Move to new skill / new phase of </a:t>
            </a:r>
            <a:r>
              <a:rPr lang="en-US" dirty="0" smtClean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learning</a:t>
            </a:r>
            <a:endParaRPr lang="en-US" dirty="0">
              <a:latin typeface="Times New Roman" pitchFamily="-105" charset="0"/>
              <a:ea typeface="Times New Roman" pitchFamily="-105" charset="0"/>
              <a:cs typeface="Times New Roman" pitchFamily="-105" charset="0"/>
            </a:endParaRPr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715250" cy="1143000"/>
          </a:xfrm>
        </p:spPr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ea typeface="+mj-ea"/>
                <a:cs typeface="Times New Roman" pitchFamily="18" charset="0"/>
              </a:rPr>
              <a:t>Data Decisions </a:t>
            </a:r>
            <a:endParaRPr lang="en-US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25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52400" y="3166533"/>
            <a:ext cx="3589867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43328" y="4962261"/>
            <a:ext cx="6095205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137641" y="5386405"/>
            <a:ext cx="11140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Time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30613" y="2772434"/>
            <a:ext cx="1840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Behavior</a:t>
            </a:r>
            <a:endParaRPr lang="en-US" sz="3600" dirty="0"/>
          </a:p>
        </p:txBody>
      </p:sp>
      <p:sp>
        <p:nvSpPr>
          <p:cNvPr id="11" name="Oval 10"/>
          <p:cNvSpPr/>
          <p:nvPr/>
        </p:nvSpPr>
        <p:spPr>
          <a:xfrm>
            <a:off x="1998133" y="4635499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243667" y="4356100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97667" y="4580465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74431" y="4466167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230033" y="4301066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rot="5400000" flipH="1" flipV="1">
            <a:off x="2040466" y="3167327"/>
            <a:ext cx="358986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998133" y="1104900"/>
            <a:ext cx="968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Baseline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029200" y="1142761"/>
            <a:ext cx="1344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Intervention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2087033" y="4466167"/>
            <a:ext cx="182034" cy="2243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5" idx="2"/>
            <a:endCxn id="14" idx="5"/>
          </p:cNvCxnSpPr>
          <p:nvPr/>
        </p:nvCxnSpPr>
        <p:spPr>
          <a:xfrm rot="10800000">
            <a:off x="2352069" y="4450049"/>
            <a:ext cx="145599" cy="1854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5" idx="6"/>
            <a:endCxn id="16" idx="3"/>
          </p:cNvCxnSpPr>
          <p:nvPr/>
        </p:nvCxnSpPr>
        <p:spPr>
          <a:xfrm flipV="1">
            <a:off x="2624667" y="4560115"/>
            <a:ext cx="268363" cy="75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0800000" flipV="1">
            <a:off x="2937931" y="4356099"/>
            <a:ext cx="355602" cy="1651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306734" y="1512093"/>
            <a:ext cx="43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*</a:t>
            </a:r>
            <a:endParaRPr lang="en-US" sz="3600" dirty="0">
              <a:solidFill>
                <a:srgbClr val="FF0000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2676312" y="4490748"/>
            <a:ext cx="50963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624667" y="4521200"/>
            <a:ext cx="73236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16" idx="5"/>
          </p:cNvCxnSpPr>
          <p:nvPr/>
        </p:nvCxnSpPr>
        <p:spPr>
          <a:xfrm rot="10800000" flipV="1">
            <a:off x="2982833" y="1881425"/>
            <a:ext cx="4323901" cy="26786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273976" y="165100"/>
            <a:ext cx="5476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0000FF"/>
                </a:solidFill>
              </a:rPr>
              <a:t>Data Decisions Example 1</a:t>
            </a:r>
            <a:endParaRPr lang="en-US" sz="3600" i="1" dirty="0">
              <a:solidFill>
                <a:srgbClr val="0000FF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470400" y="3371850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074141" y="3960762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406900" y="3748616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49800" y="3153833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118100" y="3331633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251723" y="2910417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>
            <a:stCxn id="24" idx="7"/>
            <a:endCxn id="25" idx="3"/>
          </p:cNvCxnSpPr>
          <p:nvPr/>
        </p:nvCxnSpPr>
        <p:spPr>
          <a:xfrm rot="5400000" flipH="1" flipV="1">
            <a:off x="4236862" y="3788245"/>
            <a:ext cx="134317" cy="2429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25" idx="0"/>
            <a:endCxn id="23" idx="4"/>
          </p:cNvCxnSpPr>
          <p:nvPr/>
        </p:nvCxnSpPr>
        <p:spPr>
          <a:xfrm rot="5400000" flipH="1" flipV="1">
            <a:off x="4368801" y="3583517"/>
            <a:ext cx="266699" cy="63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3" idx="7"/>
            <a:endCxn id="28" idx="3"/>
          </p:cNvCxnSpPr>
          <p:nvPr/>
        </p:nvCxnSpPr>
        <p:spPr>
          <a:xfrm rot="5400000" flipH="1" flipV="1">
            <a:off x="4603506" y="3223076"/>
            <a:ext cx="140188" cy="1895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28" idx="5"/>
            <a:endCxn id="30" idx="1"/>
          </p:cNvCxnSpPr>
          <p:nvPr/>
        </p:nvCxnSpPr>
        <p:spPr>
          <a:xfrm rot="16200000" flipH="1">
            <a:off x="4947465" y="3158517"/>
            <a:ext cx="99971" cy="278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0" idx="0"/>
            <a:endCxn id="32" idx="4"/>
          </p:cNvCxnSpPr>
          <p:nvPr/>
        </p:nvCxnSpPr>
        <p:spPr>
          <a:xfrm rot="5400000" flipH="1" flipV="1">
            <a:off x="5092837" y="3109248"/>
            <a:ext cx="311149" cy="1336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 rot="20651499">
            <a:off x="4863839" y="3611732"/>
            <a:ext cx="4010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Keep Intervention in Place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844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52400" y="3166533"/>
            <a:ext cx="3589867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43328" y="4962261"/>
            <a:ext cx="6095205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137641" y="5386405"/>
            <a:ext cx="11140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Time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30613" y="2772434"/>
            <a:ext cx="1840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Behavior</a:t>
            </a:r>
            <a:endParaRPr lang="en-US" sz="3600" dirty="0"/>
          </a:p>
        </p:txBody>
      </p:sp>
      <p:sp>
        <p:nvSpPr>
          <p:cNvPr id="11" name="Oval 10"/>
          <p:cNvSpPr/>
          <p:nvPr/>
        </p:nvSpPr>
        <p:spPr>
          <a:xfrm>
            <a:off x="1998133" y="4635499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243667" y="4356100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97667" y="4580465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74431" y="4466167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230033" y="4301066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rot="5400000" flipH="1" flipV="1">
            <a:off x="2040466" y="3167327"/>
            <a:ext cx="358986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998133" y="1104900"/>
            <a:ext cx="968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Baseline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029200" y="1142761"/>
            <a:ext cx="1344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Intervention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2087033" y="4466167"/>
            <a:ext cx="182034" cy="2243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5" idx="2"/>
            <a:endCxn id="14" idx="5"/>
          </p:cNvCxnSpPr>
          <p:nvPr/>
        </p:nvCxnSpPr>
        <p:spPr>
          <a:xfrm rot="10800000">
            <a:off x="2352069" y="4450049"/>
            <a:ext cx="145599" cy="1854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5" idx="6"/>
            <a:endCxn id="16" idx="3"/>
          </p:cNvCxnSpPr>
          <p:nvPr/>
        </p:nvCxnSpPr>
        <p:spPr>
          <a:xfrm flipV="1">
            <a:off x="2624667" y="4560115"/>
            <a:ext cx="268363" cy="75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0800000" flipV="1">
            <a:off x="2937931" y="4356099"/>
            <a:ext cx="355602" cy="1651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373214" y="1474232"/>
            <a:ext cx="43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*</a:t>
            </a:r>
            <a:endParaRPr lang="en-US" sz="3600" dirty="0">
              <a:solidFill>
                <a:srgbClr val="FF0000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2676312" y="4490748"/>
            <a:ext cx="50963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624667" y="4521200"/>
            <a:ext cx="73236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16" idx="5"/>
          </p:cNvCxnSpPr>
          <p:nvPr/>
        </p:nvCxnSpPr>
        <p:spPr>
          <a:xfrm rot="10800000" flipV="1">
            <a:off x="2982833" y="1881425"/>
            <a:ext cx="3390381" cy="26786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485900" y="165100"/>
            <a:ext cx="5264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0000FF"/>
                </a:solidFill>
              </a:rPr>
              <a:t>Data Decisions Example 2</a:t>
            </a:r>
            <a:endParaRPr lang="en-US" sz="3600" i="1" dirty="0">
              <a:solidFill>
                <a:srgbClr val="0000FF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622800" y="3347752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074141" y="3960762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343399" y="3622431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813300" y="3221566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>
            <a:stCxn id="24" idx="7"/>
            <a:endCxn id="25" idx="3"/>
          </p:cNvCxnSpPr>
          <p:nvPr/>
        </p:nvCxnSpPr>
        <p:spPr>
          <a:xfrm rot="5400000" flipH="1" flipV="1">
            <a:off x="4142019" y="3756902"/>
            <a:ext cx="260502" cy="1794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25" idx="0"/>
            <a:endCxn id="23" idx="4"/>
          </p:cNvCxnSpPr>
          <p:nvPr/>
        </p:nvCxnSpPr>
        <p:spPr>
          <a:xfrm rot="5400000" flipH="1" flipV="1">
            <a:off x="4464293" y="3400425"/>
            <a:ext cx="164612" cy="2794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3" idx="7"/>
            <a:endCxn id="28" idx="3"/>
          </p:cNvCxnSpPr>
          <p:nvPr/>
        </p:nvCxnSpPr>
        <p:spPr>
          <a:xfrm rot="5400000" flipH="1" flipV="1">
            <a:off x="4757372" y="3289344"/>
            <a:ext cx="48357" cy="1006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8216901" y="1530458"/>
            <a:ext cx="33019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*</a:t>
            </a:r>
          </a:p>
          <a:p>
            <a:endParaRPr lang="en-US" dirty="0"/>
          </a:p>
        </p:txBody>
      </p:sp>
      <p:cxnSp>
        <p:nvCxnSpPr>
          <p:cNvPr id="63" name="Straight Connector 62"/>
          <p:cNvCxnSpPr>
            <a:stCxn id="16" idx="0"/>
          </p:cNvCxnSpPr>
          <p:nvPr/>
        </p:nvCxnSpPr>
        <p:spPr>
          <a:xfrm rot="5400000" flipH="1" flipV="1">
            <a:off x="4285045" y="534311"/>
            <a:ext cx="2584742" cy="52789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373213" y="3646464"/>
            <a:ext cx="1741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Change Timeline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096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Tier II Practices Fidelity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Self-management</a:t>
            </a:r>
          </a:p>
          <a:p>
            <a:pPr lvl="1"/>
            <a:r>
              <a:rPr lang="en-US" dirty="0" smtClean="0"/>
              <a:t>CICO</a:t>
            </a:r>
          </a:p>
          <a:p>
            <a:pPr lvl="1"/>
            <a:r>
              <a:rPr lang="en-US" dirty="0" smtClean="0"/>
              <a:t>Check &amp; Connect</a:t>
            </a:r>
          </a:p>
          <a:p>
            <a:r>
              <a:rPr lang="en-US" dirty="0" smtClean="0"/>
              <a:t>Social Skills</a:t>
            </a:r>
          </a:p>
          <a:p>
            <a:pPr lvl="1"/>
            <a:r>
              <a:rPr lang="en-US" dirty="0" smtClean="0"/>
              <a:t>Tell / Show / Practice</a:t>
            </a:r>
          </a:p>
          <a:p>
            <a:r>
              <a:rPr lang="en-US" dirty="0" smtClean="0"/>
              <a:t>Academic</a:t>
            </a:r>
          </a:p>
          <a:p>
            <a:pPr lvl="1"/>
            <a:r>
              <a:rPr lang="en-US" dirty="0" smtClean="0"/>
              <a:t>Tell / Show / Practice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58017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52400" y="3166533"/>
            <a:ext cx="3589867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43328" y="4962261"/>
            <a:ext cx="6095205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137641" y="5386405"/>
            <a:ext cx="11140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Time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30613" y="2772434"/>
            <a:ext cx="1840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Behavior</a:t>
            </a:r>
            <a:endParaRPr lang="en-US" sz="3600" dirty="0"/>
          </a:p>
        </p:txBody>
      </p:sp>
      <p:sp>
        <p:nvSpPr>
          <p:cNvPr id="11" name="Oval 10"/>
          <p:cNvSpPr/>
          <p:nvPr/>
        </p:nvSpPr>
        <p:spPr>
          <a:xfrm>
            <a:off x="1998133" y="4635499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243667" y="4356100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97667" y="4580465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74431" y="4466167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230033" y="4301066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rot="5400000" flipH="1" flipV="1">
            <a:off x="2040466" y="3167327"/>
            <a:ext cx="358986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998133" y="1104900"/>
            <a:ext cx="968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Baseline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029200" y="1142761"/>
            <a:ext cx="1344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Intervention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2087033" y="4466167"/>
            <a:ext cx="182034" cy="2243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5" idx="2"/>
            <a:endCxn id="14" idx="5"/>
          </p:cNvCxnSpPr>
          <p:nvPr/>
        </p:nvCxnSpPr>
        <p:spPr>
          <a:xfrm rot="10800000">
            <a:off x="2352069" y="4450049"/>
            <a:ext cx="145599" cy="1854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5" idx="6"/>
            <a:endCxn id="16" idx="3"/>
          </p:cNvCxnSpPr>
          <p:nvPr/>
        </p:nvCxnSpPr>
        <p:spPr>
          <a:xfrm flipV="1">
            <a:off x="2624667" y="4560115"/>
            <a:ext cx="268363" cy="75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0800000" flipV="1">
            <a:off x="2937931" y="4356099"/>
            <a:ext cx="355602" cy="1651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306734" y="1512093"/>
            <a:ext cx="43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*</a:t>
            </a:r>
            <a:endParaRPr lang="en-US" sz="3600" dirty="0">
              <a:solidFill>
                <a:srgbClr val="FF0000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2676312" y="4490748"/>
            <a:ext cx="50963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624667" y="4521200"/>
            <a:ext cx="73236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16" idx="5"/>
          </p:cNvCxnSpPr>
          <p:nvPr/>
        </p:nvCxnSpPr>
        <p:spPr>
          <a:xfrm rot="10800000" flipV="1">
            <a:off x="2982833" y="1881425"/>
            <a:ext cx="4323901" cy="26786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273976" y="165100"/>
            <a:ext cx="5476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0000FF"/>
                </a:solidFill>
              </a:rPr>
              <a:t>Data Decisions Example 3</a:t>
            </a:r>
            <a:endParaRPr lang="en-US" sz="3600" i="1" dirty="0">
              <a:solidFill>
                <a:srgbClr val="0000FF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470400" y="3371850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074141" y="3960762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406900" y="3748616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858201" y="2175403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315223" y="1881425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803900" y="1787478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>
            <a:stCxn id="24" idx="7"/>
            <a:endCxn id="25" idx="3"/>
          </p:cNvCxnSpPr>
          <p:nvPr/>
        </p:nvCxnSpPr>
        <p:spPr>
          <a:xfrm rot="5400000" flipH="1" flipV="1">
            <a:off x="4236862" y="3788245"/>
            <a:ext cx="134317" cy="2429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25" idx="0"/>
            <a:endCxn id="23" idx="4"/>
          </p:cNvCxnSpPr>
          <p:nvPr/>
        </p:nvCxnSpPr>
        <p:spPr>
          <a:xfrm rot="5400000" flipH="1" flipV="1">
            <a:off x="4368801" y="3583517"/>
            <a:ext cx="266699" cy="63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3" idx="7"/>
            <a:endCxn id="28" idx="3"/>
          </p:cNvCxnSpPr>
          <p:nvPr/>
        </p:nvCxnSpPr>
        <p:spPr>
          <a:xfrm rot="5400000" flipH="1" flipV="1">
            <a:off x="4168491" y="2679661"/>
            <a:ext cx="1118618" cy="2979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28" idx="0"/>
            <a:endCxn id="30" idx="1"/>
          </p:cNvCxnSpPr>
          <p:nvPr/>
        </p:nvCxnSpPr>
        <p:spPr>
          <a:xfrm rot="5400000" flipH="1" flipV="1">
            <a:off x="4988832" y="1830414"/>
            <a:ext cx="277859" cy="4121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0" idx="6"/>
            <a:endCxn id="32" idx="3"/>
          </p:cNvCxnSpPr>
          <p:nvPr/>
        </p:nvCxnSpPr>
        <p:spPr>
          <a:xfrm flipV="1">
            <a:off x="5442223" y="1881426"/>
            <a:ext cx="380276" cy="550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6309713" y="1771358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>
            <a:stCxn id="32" idx="6"/>
            <a:endCxn id="47" idx="2"/>
          </p:cNvCxnSpPr>
          <p:nvPr/>
        </p:nvCxnSpPr>
        <p:spPr>
          <a:xfrm flipV="1">
            <a:off x="5930900" y="1826392"/>
            <a:ext cx="378813" cy="161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930900" y="3607550"/>
            <a:ext cx="2339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Move to next objective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58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52400" y="3166533"/>
            <a:ext cx="3589867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43328" y="4962261"/>
            <a:ext cx="6095205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137641" y="5386405"/>
            <a:ext cx="11140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Time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30613" y="2772434"/>
            <a:ext cx="1840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Behavior</a:t>
            </a:r>
            <a:endParaRPr lang="en-US" sz="3600" dirty="0"/>
          </a:p>
        </p:txBody>
      </p:sp>
      <p:sp>
        <p:nvSpPr>
          <p:cNvPr id="11" name="Oval 10"/>
          <p:cNvSpPr/>
          <p:nvPr/>
        </p:nvSpPr>
        <p:spPr>
          <a:xfrm>
            <a:off x="1998133" y="4635499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243667" y="4356100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97667" y="4580465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74431" y="4466167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230033" y="4301066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rot="5400000" flipH="1" flipV="1">
            <a:off x="2040466" y="3167327"/>
            <a:ext cx="358986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998133" y="1104900"/>
            <a:ext cx="968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Baseline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029200" y="1142761"/>
            <a:ext cx="1344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Intervention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2087033" y="4466167"/>
            <a:ext cx="182034" cy="2243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5" idx="2"/>
            <a:endCxn id="14" idx="5"/>
          </p:cNvCxnSpPr>
          <p:nvPr/>
        </p:nvCxnSpPr>
        <p:spPr>
          <a:xfrm rot="10800000">
            <a:off x="2352069" y="4450049"/>
            <a:ext cx="145599" cy="1854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5" idx="6"/>
            <a:endCxn id="16" idx="3"/>
          </p:cNvCxnSpPr>
          <p:nvPr/>
        </p:nvCxnSpPr>
        <p:spPr>
          <a:xfrm flipV="1">
            <a:off x="2624667" y="4560115"/>
            <a:ext cx="268363" cy="75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0800000" flipV="1">
            <a:off x="2937931" y="4356099"/>
            <a:ext cx="355602" cy="1651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306734" y="1512093"/>
            <a:ext cx="43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*</a:t>
            </a:r>
            <a:endParaRPr lang="en-US" sz="3600" dirty="0">
              <a:solidFill>
                <a:srgbClr val="FF0000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2676312" y="4490748"/>
            <a:ext cx="50963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624667" y="4521200"/>
            <a:ext cx="73236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16" idx="5"/>
          </p:cNvCxnSpPr>
          <p:nvPr/>
        </p:nvCxnSpPr>
        <p:spPr>
          <a:xfrm rot="10800000" flipV="1">
            <a:off x="2982833" y="1881425"/>
            <a:ext cx="4323901" cy="26786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092200" y="165100"/>
            <a:ext cx="5658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0000FF"/>
                </a:solidFill>
              </a:rPr>
              <a:t>Data Decisions Example 4</a:t>
            </a:r>
            <a:endParaRPr lang="en-US" sz="3600" i="1" dirty="0">
              <a:solidFill>
                <a:srgbClr val="0000FF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921702" y="4339981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010641" y="4236724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406901" y="4356100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>
            <a:stCxn id="24" idx="7"/>
            <a:endCxn id="25" idx="3"/>
          </p:cNvCxnSpPr>
          <p:nvPr/>
        </p:nvCxnSpPr>
        <p:spPr>
          <a:xfrm rot="16200000" flipH="1">
            <a:off x="4173668" y="4198216"/>
            <a:ext cx="197205" cy="3064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25" idx="5"/>
          </p:cNvCxnSpPr>
          <p:nvPr/>
        </p:nvCxnSpPr>
        <p:spPr>
          <a:xfrm rot="5400000" flipH="1" flipV="1">
            <a:off x="4730794" y="4195641"/>
            <a:ext cx="38915" cy="469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850521" y="3210805"/>
            <a:ext cx="2912426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“Step back”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Teach Pre-requisite or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Easier version of Skill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036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76400"/>
            <a:ext cx="779145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b="1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VARIABILITY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more stable more predictive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look for cyclical patterns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LEVEL CHANGES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indication of possible change in functional 	relationships or influencing factors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TREND DIRECTIONS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Downward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Upward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imes New Roman" pitchFamily="-105" charset="0"/>
                <a:ea typeface="Times New Roman" pitchFamily="-105" charset="0"/>
                <a:cs typeface="Times New Roman" pitchFamily="-105" charset="0"/>
              </a:rPr>
              <a:t>Flat</a:t>
            </a: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ea typeface="+mj-ea"/>
                <a:cs typeface="Times New Roman" pitchFamily="18" charset="0"/>
              </a:rPr>
              <a:t>Data Patterns  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(within and across phases)</a:t>
            </a:r>
            <a:endParaRPr lang="en-US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641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52400" y="3166533"/>
            <a:ext cx="3589867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43328" y="4962261"/>
            <a:ext cx="6095205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137641" y="5386405"/>
            <a:ext cx="11140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Time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30613" y="2772434"/>
            <a:ext cx="1840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Behavior</a:t>
            </a:r>
            <a:endParaRPr lang="en-US" sz="3600" dirty="0"/>
          </a:p>
        </p:txBody>
      </p:sp>
      <p:sp>
        <p:nvSpPr>
          <p:cNvPr id="11" name="Oval 10"/>
          <p:cNvSpPr/>
          <p:nvPr/>
        </p:nvSpPr>
        <p:spPr>
          <a:xfrm>
            <a:off x="1998133" y="4635499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243667" y="4356100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97667" y="4580465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74431" y="4466167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230033" y="4301066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rot="5400000" flipH="1" flipV="1">
            <a:off x="2040466" y="3167327"/>
            <a:ext cx="358986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998133" y="1104900"/>
            <a:ext cx="968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Baseline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029200" y="1142761"/>
            <a:ext cx="1344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Intervention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2087033" y="4466167"/>
            <a:ext cx="182034" cy="2243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5" idx="2"/>
            <a:endCxn id="14" idx="5"/>
          </p:cNvCxnSpPr>
          <p:nvPr/>
        </p:nvCxnSpPr>
        <p:spPr>
          <a:xfrm rot="10800000">
            <a:off x="2352069" y="4450049"/>
            <a:ext cx="145599" cy="1854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5" idx="6"/>
            <a:endCxn id="16" idx="3"/>
          </p:cNvCxnSpPr>
          <p:nvPr/>
        </p:nvCxnSpPr>
        <p:spPr>
          <a:xfrm flipV="1">
            <a:off x="2624667" y="4560115"/>
            <a:ext cx="268363" cy="75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0800000" flipV="1">
            <a:off x="2937931" y="4356099"/>
            <a:ext cx="355602" cy="1651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306734" y="1512093"/>
            <a:ext cx="43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*</a:t>
            </a:r>
            <a:endParaRPr lang="en-US" sz="3600" dirty="0">
              <a:solidFill>
                <a:srgbClr val="FF0000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2676312" y="4490748"/>
            <a:ext cx="50963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624667" y="4521200"/>
            <a:ext cx="73236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16" idx="5"/>
          </p:cNvCxnSpPr>
          <p:nvPr/>
        </p:nvCxnSpPr>
        <p:spPr>
          <a:xfrm rot="10800000" flipV="1">
            <a:off x="2982833" y="1881425"/>
            <a:ext cx="4323901" cy="26786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485900" y="165100"/>
            <a:ext cx="5264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0000FF"/>
                </a:solidFill>
              </a:rPr>
              <a:t>Evaluating Outcomes</a:t>
            </a:r>
            <a:endParaRPr lang="en-US" sz="3600" i="1" dirty="0">
              <a:solidFill>
                <a:srgbClr val="0000FF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533900" y="2717800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947141" y="3316816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279900" y="3098799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882700" y="2591614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315223" y="2333381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873750" y="2239432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>
            <a:stCxn id="24" idx="7"/>
            <a:endCxn id="25" idx="3"/>
          </p:cNvCxnSpPr>
          <p:nvPr/>
        </p:nvCxnSpPr>
        <p:spPr>
          <a:xfrm rot="5400000" flipH="1" flipV="1">
            <a:off x="4106926" y="3141363"/>
            <a:ext cx="140188" cy="2429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25" idx="0"/>
            <a:endCxn id="23" idx="4"/>
          </p:cNvCxnSpPr>
          <p:nvPr/>
        </p:nvCxnSpPr>
        <p:spPr>
          <a:xfrm rot="5400000" flipH="1" flipV="1">
            <a:off x="4334934" y="2836333"/>
            <a:ext cx="270932" cy="25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3" idx="7"/>
            <a:endCxn id="28" idx="3"/>
          </p:cNvCxnSpPr>
          <p:nvPr/>
        </p:nvCxnSpPr>
        <p:spPr>
          <a:xfrm rot="5400000" flipH="1" flipV="1">
            <a:off x="4747622" y="2580242"/>
            <a:ext cx="48357" cy="2589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28" idx="5"/>
            <a:endCxn id="30" idx="1"/>
          </p:cNvCxnSpPr>
          <p:nvPr/>
        </p:nvCxnSpPr>
        <p:spPr>
          <a:xfrm rot="5400000" flipH="1" flipV="1">
            <a:off x="4994430" y="2346170"/>
            <a:ext cx="336062" cy="3427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0" idx="6"/>
            <a:endCxn id="32" idx="3"/>
          </p:cNvCxnSpPr>
          <p:nvPr/>
        </p:nvCxnSpPr>
        <p:spPr>
          <a:xfrm flipV="1">
            <a:off x="5442223" y="2333380"/>
            <a:ext cx="450126" cy="550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1998133" y="4411133"/>
            <a:ext cx="1653117" cy="14898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10800000" flipV="1">
            <a:off x="3836196" y="2175403"/>
            <a:ext cx="2037555" cy="12514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053464" y="3457026"/>
            <a:ext cx="216184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Trend &amp;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Level Change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44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52400" y="3166533"/>
            <a:ext cx="3589867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43328" y="4962261"/>
            <a:ext cx="6095205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137641" y="5386405"/>
            <a:ext cx="11140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Time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30613" y="2772434"/>
            <a:ext cx="1840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Behavior</a:t>
            </a:r>
            <a:endParaRPr lang="en-US" sz="3600" dirty="0"/>
          </a:p>
        </p:txBody>
      </p:sp>
      <p:sp>
        <p:nvSpPr>
          <p:cNvPr id="11" name="Oval 10"/>
          <p:cNvSpPr/>
          <p:nvPr/>
        </p:nvSpPr>
        <p:spPr>
          <a:xfrm>
            <a:off x="1998133" y="4635499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243667" y="4356100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97667" y="4580465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74431" y="4466167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230033" y="4301066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rot="5400000" flipH="1" flipV="1">
            <a:off x="2040466" y="3167327"/>
            <a:ext cx="358986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998133" y="1104900"/>
            <a:ext cx="968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Baseline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029200" y="1142761"/>
            <a:ext cx="1344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Intervention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2087033" y="4466167"/>
            <a:ext cx="182034" cy="2243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5" idx="2"/>
            <a:endCxn id="14" idx="5"/>
          </p:cNvCxnSpPr>
          <p:nvPr/>
        </p:nvCxnSpPr>
        <p:spPr>
          <a:xfrm rot="10800000">
            <a:off x="2352069" y="4450049"/>
            <a:ext cx="145599" cy="1854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5" idx="6"/>
            <a:endCxn id="16" idx="3"/>
          </p:cNvCxnSpPr>
          <p:nvPr/>
        </p:nvCxnSpPr>
        <p:spPr>
          <a:xfrm flipV="1">
            <a:off x="2624667" y="4560115"/>
            <a:ext cx="268363" cy="75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0800000" flipV="1">
            <a:off x="2937931" y="4356099"/>
            <a:ext cx="355602" cy="1651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306734" y="1512093"/>
            <a:ext cx="43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*</a:t>
            </a:r>
            <a:endParaRPr lang="en-US" sz="3600" dirty="0">
              <a:solidFill>
                <a:srgbClr val="FF0000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2676312" y="4490748"/>
            <a:ext cx="50963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624667" y="4521200"/>
            <a:ext cx="73236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16" idx="5"/>
          </p:cNvCxnSpPr>
          <p:nvPr/>
        </p:nvCxnSpPr>
        <p:spPr>
          <a:xfrm rot="10800000" flipV="1">
            <a:off x="2982833" y="1881425"/>
            <a:ext cx="4323901" cy="26786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485900" y="165100"/>
            <a:ext cx="5264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0000FF"/>
                </a:solidFill>
              </a:rPr>
              <a:t>Evaluating Outcomes</a:t>
            </a:r>
            <a:endParaRPr lang="en-US" sz="3600" i="1" dirty="0">
              <a:solidFill>
                <a:srgbClr val="0000FF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515301" y="2772833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928541" y="2175403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234998" y="2513785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837799" y="2882901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251723" y="2921815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>
            <a:stCxn id="24" idx="7"/>
            <a:endCxn id="25" idx="3"/>
          </p:cNvCxnSpPr>
          <p:nvPr/>
        </p:nvCxnSpPr>
        <p:spPr>
          <a:xfrm rot="16200000" flipH="1">
            <a:off x="3937163" y="2291300"/>
            <a:ext cx="416211" cy="2166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25" idx="0"/>
            <a:endCxn id="23" idx="4"/>
          </p:cNvCxnSpPr>
          <p:nvPr/>
        </p:nvCxnSpPr>
        <p:spPr>
          <a:xfrm rot="16200000" flipH="1">
            <a:off x="4254091" y="2558191"/>
            <a:ext cx="369115" cy="2803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3" idx="7"/>
            <a:endCxn id="28" idx="3"/>
          </p:cNvCxnSpPr>
          <p:nvPr/>
        </p:nvCxnSpPr>
        <p:spPr>
          <a:xfrm rot="16200000" flipH="1">
            <a:off x="4646101" y="2766552"/>
            <a:ext cx="187897" cy="2326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28" idx="5"/>
            <a:endCxn id="30" idx="1"/>
          </p:cNvCxnSpPr>
          <p:nvPr/>
        </p:nvCxnSpPr>
        <p:spPr>
          <a:xfrm rot="5400000" flipH="1" flipV="1">
            <a:off x="5088803" y="2795331"/>
            <a:ext cx="38915" cy="3241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1998133" y="4411133"/>
            <a:ext cx="1653117" cy="14898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928541" y="2285470"/>
            <a:ext cx="1627709" cy="9212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6373213" y="3470069"/>
            <a:ext cx="24786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Trend &amp; Level Change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854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52400" y="3166533"/>
            <a:ext cx="3589867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43328" y="4962261"/>
            <a:ext cx="6095205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137641" y="5386405"/>
            <a:ext cx="11140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Time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30613" y="2772434"/>
            <a:ext cx="1840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Behavior</a:t>
            </a:r>
            <a:endParaRPr lang="en-US" sz="3600" dirty="0"/>
          </a:p>
        </p:txBody>
      </p:sp>
      <p:sp>
        <p:nvSpPr>
          <p:cNvPr id="11" name="Oval 10"/>
          <p:cNvSpPr/>
          <p:nvPr/>
        </p:nvSpPr>
        <p:spPr>
          <a:xfrm>
            <a:off x="1998133" y="4635499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243667" y="4356100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97667" y="4580465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74431" y="4466167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230033" y="4301066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rot="5400000" flipH="1" flipV="1">
            <a:off x="2040466" y="3167327"/>
            <a:ext cx="358986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998133" y="1104900"/>
            <a:ext cx="968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Baseline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029200" y="1142761"/>
            <a:ext cx="1344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Intervention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2087033" y="4466167"/>
            <a:ext cx="182034" cy="2243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5" idx="2"/>
            <a:endCxn id="14" idx="5"/>
          </p:cNvCxnSpPr>
          <p:nvPr/>
        </p:nvCxnSpPr>
        <p:spPr>
          <a:xfrm rot="10800000">
            <a:off x="2352069" y="4450049"/>
            <a:ext cx="145599" cy="1854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5" idx="6"/>
            <a:endCxn id="16" idx="3"/>
          </p:cNvCxnSpPr>
          <p:nvPr/>
        </p:nvCxnSpPr>
        <p:spPr>
          <a:xfrm flipV="1">
            <a:off x="2624667" y="4560115"/>
            <a:ext cx="268363" cy="75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0800000" flipV="1">
            <a:off x="2937931" y="4356099"/>
            <a:ext cx="355602" cy="1651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306734" y="1512093"/>
            <a:ext cx="43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*</a:t>
            </a:r>
            <a:endParaRPr lang="en-US" sz="3600" dirty="0">
              <a:solidFill>
                <a:srgbClr val="FF0000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2676312" y="4490748"/>
            <a:ext cx="50963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624667" y="4521200"/>
            <a:ext cx="73236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16" idx="5"/>
          </p:cNvCxnSpPr>
          <p:nvPr/>
        </p:nvCxnSpPr>
        <p:spPr>
          <a:xfrm rot="10800000" flipV="1">
            <a:off x="2982833" y="1881425"/>
            <a:ext cx="4323901" cy="26786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485900" y="165100"/>
            <a:ext cx="5264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0000FF"/>
                </a:solidFill>
              </a:rPr>
              <a:t>Evaluating Outcomes</a:t>
            </a:r>
            <a:endParaRPr lang="en-US" sz="3600" i="1" dirty="0">
              <a:solidFill>
                <a:srgbClr val="0000FF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533900" y="2717800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947141" y="2536580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216400" y="2772833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882700" y="2591614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251723" y="2591614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746750" y="2552699"/>
            <a:ext cx="127000" cy="110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>
            <a:stCxn id="24" idx="7"/>
            <a:endCxn id="25" idx="3"/>
          </p:cNvCxnSpPr>
          <p:nvPr/>
        </p:nvCxnSpPr>
        <p:spPr>
          <a:xfrm rot="16200000" flipH="1">
            <a:off x="3988229" y="2620012"/>
            <a:ext cx="314082" cy="1794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25" idx="0"/>
            <a:endCxn id="23" idx="4"/>
          </p:cNvCxnSpPr>
          <p:nvPr/>
        </p:nvCxnSpPr>
        <p:spPr>
          <a:xfrm rot="16200000" flipH="1">
            <a:off x="4411133" y="2641600"/>
            <a:ext cx="55034" cy="317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3" idx="7"/>
            <a:endCxn id="28" idx="3"/>
          </p:cNvCxnSpPr>
          <p:nvPr/>
        </p:nvCxnSpPr>
        <p:spPr>
          <a:xfrm rot="5400000" flipH="1" flipV="1">
            <a:off x="4747622" y="2580242"/>
            <a:ext cx="48357" cy="2589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28" idx="5"/>
            <a:endCxn id="30" idx="1"/>
          </p:cNvCxnSpPr>
          <p:nvPr/>
        </p:nvCxnSpPr>
        <p:spPr>
          <a:xfrm rot="5400000" flipH="1" flipV="1">
            <a:off x="5091796" y="2507037"/>
            <a:ext cx="77829" cy="2792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0" idx="6"/>
            <a:endCxn id="32" idx="3"/>
          </p:cNvCxnSpPr>
          <p:nvPr/>
        </p:nvCxnSpPr>
        <p:spPr>
          <a:xfrm flipV="1">
            <a:off x="5378723" y="2646647"/>
            <a:ext cx="38662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1998133" y="4411133"/>
            <a:ext cx="1653117" cy="14898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3947141" y="2607734"/>
            <a:ext cx="2426072" cy="1650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134100" y="4015796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Level Change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043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Purposes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Fidelity</a:t>
            </a:r>
          </a:p>
          <a:p>
            <a:pPr lvl="1"/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Practice</a:t>
            </a:r>
          </a:p>
          <a:p>
            <a:r>
              <a:rPr lang="en-US" dirty="0" smtClean="0"/>
              <a:t>Student Progress </a:t>
            </a:r>
            <a:r>
              <a:rPr lang="en-US" dirty="0"/>
              <a:t>Monitoring</a:t>
            </a:r>
          </a:p>
          <a:p>
            <a:pPr lvl="1"/>
            <a:r>
              <a:rPr lang="en-US" dirty="0"/>
              <a:t>School-wide</a:t>
            </a:r>
          </a:p>
          <a:p>
            <a:pPr lvl="1"/>
            <a:r>
              <a:rPr lang="en-US" dirty="0"/>
              <a:t>Classroom </a:t>
            </a:r>
          </a:p>
          <a:p>
            <a:pPr lvl="1"/>
            <a:r>
              <a:rPr lang="en-US" dirty="0"/>
              <a:t>Students</a:t>
            </a:r>
          </a:p>
          <a:p>
            <a:r>
              <a:rPr lang="en-US" dirty="0" smtClean="0"/>
              <a:t>Summative </a:t>
            </a:r>
            <a:r>
              <a:rPr lang="en-US" dirty="0" smtClean="0"/>
              <a:t>Evaluation</a:t>
            </a:r>
          </a:p>
          <a:p>
            <a:pPr lvl="1"/>
            <a:r>
              <a:rPr lang="en-US" dirty="0" smtClean="0"/>
              <a:t>Systems (Fidelity / Cost –Benefit)</a:t>
            </a:r>
            <a:endParaRPr lang="en-US" dirty="0" smtClean="0"/>
          </a:p>
          <a:p>
            <a:pPr lvl="1"/>
            <a:r>
              <a:rPr lang="en-US" dirty="0" smtClean="0"/>
              <a:t>Student </a:t>
            </a:r>
            <a:r>
              <a:rPr lang="en-US" dirty="0" smtClean="0"/>
              <a:t>outcomes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37500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/>
          <a:lstStyle/>
          <a:p>
            <a:r>
              <a:rPr lang="en-US" dirty="0" smtClean="0"/>
              <a:t>Staying on Course: Progress Monitoring to Insure Success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49978"/>
            <a:ext cx="6400800" cy="2590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Clr>
                <a:schemeClr val="tx2"/>
              </a:buClr>
            </a:pPr>
            <a:r>
              <a:rPr lang="en-US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Tim Lewis, Ph.D. </a:t>
            </a:r>
          </a:p>
          <a:p>
            <a:pPr>
              <a:lnSpc>
                <a:spcPct val="80000"/>
              </a:lnSpc>
              <a:buClr>
                <a:schemeClr val="tx2"/>
              </a:buClr>
            </a:pPr>
            <a:endParaRPr lang="en-US" sz="1050" dirty="0" smtClean="0">
              <a:solidFill>
                <a:srgbClr val="000000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Clr>
                <a:schemeClr val="tx2"/>
              </a:buClr>
            </a:pPr>
            <a:endParaRPr lang="en-US" sz="1050" dirty="0" smtClean="0">
              <a:solidFill>
                <a:srgbClr val="000000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Clr>
                <a:schemeClr val="tx2"/>
              </a:buClr>
            </a:pPr>
            <a:r>
              <a:rPr lang="en-US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University of Missouri</a:t>
            </a:r>
          </a:p>
          <a:p>
            <a:pPr>
              <a:lnSpc>
                <a:spcPct val="80000"/>
              </a:lnSpc>
              <a:buClr>
                <a:schemeClr val="tx2"/>
              </a:buClr>
            </a:pPr>
            <a:endParaRPr lang="en-US" dirty="0" smtClean="0">
              <a:solidFill>
                <a:srgbClr val="000000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Clr>
                <a:schemeClr val="tx2"/>
              </a:buClr>
            </a:pPr>
            <a:r>
              <a:rPr lang="en-US" i="1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Center on Positive </a:t>
            </a:r>
          </a:p>
          <a:p>
            <a:pPr>
              <a:lnSpc>
                <a:spcPct val="80000"/>
              </a:lnSpc>
              <a:buClr>
                <a:schemeClr val="tx2"/>
              </a:buClr>
            </a:pPr>
            <a:r>
              <a:rPr lang="en-US" i="1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Behavioral Intervention &amp; Supports</a:t>
            </a:r>
          </a:p>
          <a:p>
            <a:pPr>
              <a:lnSpc>
                <a:spcPct val="80000"/>
              </a:lnSpc>
              <a:buClr>
                <a:schemeClr val="tx2"/>
              </a:buClr>
            </a:pPr>
            <a:r>
              <a:rPr lang="en-US" dirty="0" err="1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pbis.org</a:t>
            </a:r>
            <a:endParaRPr lang="en-US" sz="5400" dirty="0" smtClean="0">
              <a:solidFill>
                <a:srgbClr val="000000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67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Tier III Practices Fidelity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Functional Behavior Assessment</a:t>
            </a:r>
          </a:p>
          <a:p>
            <a:r>
              <a:rPr lang="en-US" dirty="0" smtClean="0"/>
              <a:t>Behavior Intervention Plan</a:t>
            </a:r>
          </a:p>
        </p:txBody>
      </p:sp>
    </p:spTree>
    <p:extLst>
      <p:ext uri="{BB962C8B-B14F-4D97-AF65-F5344CB8AC3E}">
        <p14:creationId xmlns:p14="http://schemas.microsoft.com/office/powerpoint/2010/main" val="2376110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8961256"/>
              </p:ext>
            </p:extLst>
          </p:nvPr>
        </p:nvGraphicFramePr>
        <p:xfrm>
          <a:off x="677333" y="592667"/>
          <a:ext cx="7806267" cy="6028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Document" r:id="rId3" imgW="5626100" imgH="2705100" progId="Word.Document.12">
                  <p:link updateAutomatic="1"/>
                </p:oleObj>
              </mc:Choice>
              <mc:Fallback>
                <p:oleObj name="Document" r:id="rId3" imgW="5626100" imgH="2705100" progId="Word.Document.12">
                  <p:link updateAutomatic="1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333" y="592667"/>
                        <a:ext cx="7806267" cy="60282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7601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 Across the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400" dirty="0" smtClean="0"/>
              <a:t>Therapy is not an FBA-based intervention.</a:t>
            </a:r>
          </a:p>
          <a:p>
            <a:pPr lvl="0"/>
            <a:r>
              <a:rPr lang="en-US" sz="2400" dirty="0" smtClean="0"/>
              <a:t>Response to appropriate/replacement behavior must lead to the same functional outcome as the problem behavior (i.e., get/avoid).</a:t>
            </a:r>
          </a:p>
          <a:p>
            <a:pPr lvl="0"/>
            <a:r>
              <a:rPr lang="en-US" sz="2400" dirty="0" smtClean="0"/>
              <a:t>Response to problem behavior must be the opposite of the current function (e.g., avoid adult attention if problem behavior functions to access adult attention).</a:t>
            </a:r>
          </a:p>
          <a:p>
            <a:pPr lvl="0"/>
            <a:r>
              <a:rPr lang="en-US" sz="2400" dirty="0" smtClean="0"/>
              <a:t>Hypotheses should only include “get what student finds reinforcing” and/or “avoid what student finds aversive.”  Power, control, emotion expression are not observable/</a:t>
            </a:r>
            <a:r>
              <a:rPr lang="en-US" sz="2400" dirty="0" err="1" smtClean="0"/>
              <a:t>manipulable</a:t>
            </a:r>
            <a:r>
              <a:rPr lang="en-US" sz="2400" dirty="0" smtClean="0"/>
              <a:t> functions.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85097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 Across the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Teaching replacement behavior should focus on how to build student fluency with replacement behavior, not what the adults will do or what incentives will be built into the system.</a:t>
            </a:r>
          </a:p>
          <a:p>
            <a:pPr lvl="0"/>
            <a:r>
              <a:rPr lang="en-US" dirty="0" smtClean="0"/>
              <a:t>Environment manipulations should focus on prompting replacement behavior and altering antecedent conditions to lessen likelihood of problem behavior occurring.</a:t>
            </a:r>
          </a:p>
          <a:p>
            <a:pPr lvl="0"/>
            <a:r>
              <a:rPr lang="en-US" dirty="0" smtClean="0"/>
              <a:t>Training and technical assistance should focus on a range of strategies for escape-motivated students.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51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Tier III Practices Fidelity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 action="ppaction://hlinkfile"/>
              </a:rPr>
              <a:t>Functional Behavior Assessment</a:t>
            </a:r>
            <a:endParaRPr lang="en-US" dirty="0" smtClean="0"/>
          </a:p>
          <a:p>
            <a:r>
              <a:rPr lang="en-US" dirty="0" smtClean="0">
                <a:hlinkClick r:id="rId3" action="ppaction://hlinkfile"/>
              </a:rPr>
              <a:t>Behavior Intervention Plan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585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1454</Words>
  <Application>Microsoft Macintosh PowerPoint</Application>
  <PresentationFormat>On-screen Show (4:3)</PresentationFormat>
  <Paragraphs>421</Paragraphs>
  <Slides>47</Slides>
  <Notes>4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0" baseType="lpstr">
      <vt:lpstr>Office Theme</vt:lpstr>
      <vt:lpstr>LEWIS:Palm%20Beach%20County:Reports:PB%20quarterly%20report%207-15-10.docx!OLE_LINK1</vt:lpstr>
      <vt:lpstr>Microsoft Word 97 - 2004 Document</vt:lpstr>
      <vt:lpstr>Staying on Course: Progress Monitoring to Insure Success</vt:lpstr>
      <vt:lpstr>Data Purposes</vt:lpstr>
      <vt:lpstr>System Fidelity Tools</vt:lpstr>
      <vt:lpstr>Tier II Practices Fidelity</vt:lpstr>
      <vt:lpstr>Tier III Practices Fidelity</vt:lpstr>
      <vt:lpstr>PowerPoint Presentation</vt:lpstr>
      <vt:lpstr>Key Points Across the Review</vt:lpstr>
      <vt:lpstr>Key Points Across the Review</vt:lpstr>
      <vt:lpstr>Tier III Practices Fidelity</vt:lpstr>
      <vt:lpstr>Progress Monitoring: Universals</vt:lpstr>
      <vt:lpstr>Progress Monitoring: Tier II</vt:lpstr>
      <vt:lpstr>PowerPoint Presentation</vt:lpstr>
      <vt:lpstr>PowerPoint Presentation</vt:lpstr>
      <vt:lpstr>PowerPoint Presentation</vt:lpstr>
      <vt:lpstr>Social Skills</vt:lpstr>
      <vt:lpstr>Daily Progress Report</vt:lpstr>
      <vt:lpstr>Progress Monitoring:  Individual Students</vt:lpstr>
      <vt:lpstr>Describe Behaviors Using  Operational Definitions</vt:lpstr>
      <vt:lpstr>Two General Methods</vt:lpstr>
      <vt:lpstr>With all instruments...</vt:lpstr>
      <vt:lpstr>Event Recording</vt:lpstr>
      <vt:lpstr>Duration Recording</vt:lpstr>
      <vt:lpstr>Time Based Measurement</vt:lpstr>
      <vt:lpstr>Partial Interval </vt:lpstr>
      <vt:lpstr>Whole Interval </vt:lpstr>
      <vt:lpstr>Momentary Time Sampling</vt:lpstr>
      <vt:lpstr>Graphing Data</vt:lpstr>
      <vt:lpstr>Graph Components</vt:lpstr>
      <vt:lpstr>PowerPoint Presentation</vt:lpstr>
      <vt:lpstr>Lines of Progress</vt:lpstr>
      <vt:lpstr>Aim Line</vt:lpstr>
      <vt:lpstr>Aim Line</vt:lpstr>
      <vt:lpstr>PowerPoint Presentation</vt:lpstr>
      <vt:lpstr>PowerPoint Presentation</vt:lpstr>
      <vt:lpstr>PowerPoint Presentation</vt:lpstr>
      <vt:lpstr>Data Decisions</vt:lpstr>
      <vt:lpstr>Data Decisions </vt:lpstr>
      <vt:lpstr>PowerPoint Presentation</vt:lpstr>
      <vt:lpstr>PowerPoint Presentation</vt:lpstr>
      <vt:lpstr>PowerPoint Presentation</vt:lpstr>
      <vt:lpstr>PowerPoint Presentation</vt:lpstr>
      <vt:lpstr>Data Patterns  (within and across phases)</vt:lpstr>
      <vt:lpstr>PowerPoint Presentation</vt:lpstr>
      <vt:lpstr>PowerPoint Presentation</vt:lpstr>
      <vt:lpstr>PowerPoint Presentation</vt:lpstr>
      <vt:lpstr>Data Purposes</vt:lpstr>
      <vt:lpstr>Staying on Course: Progress Monitoring to Insure Success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Staying on Course: Progress Monitoring to Insure Success</dc:title>
  <dc:creator>Tim Lewis</dc:creator>
  <cp:lastModifiedBy>Tim Lewis</cp:lastModifiedBy>
  <cp:revision>17</cp:revision>
  <dcterms:created xsi:type="dcterms:W3CDTF">2013-05-30T14:52:11Z</dcterms:created>
  <dcterms:modified xsi:type="dcterms:W3CDTF">2013-06-10T02:52:40Z</dcterms:modified>
</cp:coreProperties>
</file>