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3"/>
  </p:notesMasterIdLst>
  <p:sldIdLst>
    <p:sldId id="256" r:id="rId2"/>
    <p:sldId id="383" r:id="rId3"/>
    <p:sldId id="362" r:id="rId4"/>
    <p:sldId id="385" r:id="rId5"/>
    <p:sldId id="388" r:id="rId6"/>
    <p:sldId id="393" r:id="rId7"/>
    <p:sldId id="394" r:id="rId8"/>
    <p:sldId id="391" r:id="rId9"/>
    <p:sldId id="390" r:id="rId10"/>
    <p:sldId id="392" r:id="rId11"/>
    <p:sldId id="389" r:id="rId12"/>
    <p:sldId id="340" r:id="rId13"/>
    <p:sldId id="336" r:id="rId14"/>
    <p:sldId id="337" r:id="rId15"/>
    <p:sldId id="338" r:id="rId16"/>
    <p:sldId id="339" r:id="rId17"/>
    <p:sldId id="341" r:id="rId18"/>
    <p:sldId id="344" r:id="rId19"/>
    <p:sldId id="345" r:id="rId20"/>
    <p:sldId id="346" r:id="rId21"/>
    <p:sldId id="352" r:id="rId22"/>
    <p:sldId id="395" r:id="rId23"/>
    <p:sldId id="364" r:id="rId24"/>
    <p:sldId id="365" r:id="rId25"/>
    <p:sldId id="353" r:id="rId26"/>
    <p:sldId id="356" r:id="rId27"/>
    <p:sldId id="357" r:id="rId28"/>
    <p:sldId id="369" r:id="rId29"/>
    <p:sldId id="412" r:id="rId30"/>
    <p:sldId id="404" r:id="rId31"/>
    <p:sldId id="401" r:id="rId32"/>
    <p:sldId id="407" r:id="rId33"/>
    <p:sldId id="403" r:id="rId34"/>
    <p:sldId id="409" r:id="rId35"/>
    <p:sldId id="405" r:id="rId36"/>
    <p:sldId id="398" r:id="rId37"/>
    <p:sldId id="399" r:id="rId38"/>
    <p:sldId id="396" r:id="rId39"/>
    <p:sldId id="370" r:id="rId40"/>
    <p:sldId id="325" r:id="rId41"/>
    <p:sldId id="410" r:id="rId42"/>
    <p:sldId id="411" r:id="rId43"/>
    <p:sldId id="371" r:id="rId44"/>
    <p:sldId id="326" r:id="rId45"/>
    <p:sldId id="373" r:id="rId46"/>
    <p:sldId id="322" r:id="rId47"/>
    <p:sldId id="374" r:id="rId48"/>
    <p:sldId id="331" r:id="rId49"/>
    <p:sldId id="375" r:id="rId50"/>
    <p:sldId id="376" r:id="rId51"/>
    <p:sldId id="377" r:id="rId52"/>
    <p:sldId id="368" r:id="rId53"/>
    <p:sldId id="378" r:id="rId54"/>
    <p:sldId id="276" r:id="rId55"/>
    <p:sldId id="386" r:id="rId56"/>
    <p:sldId id="387" r:id="rId57"/>
    <p:sldId id="367" r:id="rId58"/>
    <p:sldId id="277" r:id="rId59"/>
    <p:sldId id="379" r:id="rId60"/>
    <p:sldId id="380" r:id="rId61"/>
    <p:sldId id="311" r:id="rId6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620"/>
    <p:restoredTop sz="84356" autoAdjust="0"/>
  </p:normalViewPr>
  <p:slideViewPr>
    <p:cSldViewPr>
      <p:cViewPr varScale="1">
        <p:scale>
          <a:sx n="74" d="100"/>
          <a:sy n="74" d="100"/>
        </p:scale>
        <p:origin x="-1546" y="-77"/>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9D0DF02-6B86-4ACE-9B73-F9ADCF6A9AE5}" type="datetimeFigureOut">
              <a:rPr lang="en-US" smtClean="0"/>
              <a:t>5/17/2015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811CAEA-E886-40CC-A0A7-B030B171F337}" type="slidenum">
              <a:rPr lang="en-US" smtClean="0"/>
              <a:t>‹#›</a:t>
            </a:fld>
            <a:endParaRPr lang="en-US"/>
          </a:p>
        </p:txBody>
      </p:sp>
    </p:spTree>
    <p:extLst>
      <p:ext uri="{BB962C8B-B14F-4D97-AF65-F5344CB8AC3E}">
        <p14:creationId xmlns:p14="http://schemas.microsoft.com/office/powerpoint/2010/main" val="2913489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Introduction:</a:t>
            </a:r>
            <a:r>
              <a:rPr lang="en-US" baseline="0" dirty="0" smtClean="0"/>
              <a:t>  </a:t>
            </a:r>
            <a:r>
              <a:rPr lang="en-US" dirty="0" smtClean="0"/>
              <a:t>Environmental Protection  Adaptations</a:t>
            </a:r>
            <a:r>
              <a:rPr lang="en-US" baseline="0" dirty="0" smtClean="0"/>
              <a:t> – How do we guarantee success for all students?  This session will focus on implementing adaptations to create a student centered environment.  </a:t>
            </a:r>
            <a:endParaRPr lang="en-US" dirty="0"/>
          </a:p>
        </p:txBody>
      </p:sp>
      <p:sp>
        <p:nvSpPr>
          <p:cNvPr id="4" name="Slide Number Placeholder 3"/>
          <p:cNvSpPr>
            <a:spLocks noGrp="1"/>
          </p:cNvSpPr>
          <p:nvPr>
            <p:ph type="sldNum" sz="quarter" idx="10"/>
          </p:nvPr>
        </p:nvSpPr>
        <p:spPr/>
        <p:txBody>
          <a:bodyPr/>
          <a:lstStyle/>
          <a:p>
            <a:fld id="{3811CAEA-E886-40CC-A0A7-B030B171F337}" type="slidenum">
              <a:rPr lang="en-US" smtClean="0"/>
              <a:t>1</a:t>
            </a:fld>
            <a:endParaRPr lang="en-US"/>
          </a:p>
        </p:txBody>
      </p:sp>
    </p:spTree>
    <p:extLst>
      <p:ext uri="{BB962C8B-B14F-4D97-AF65-F5344CB8AC3E}">
        <p14:creationId xmlns:p14="http://schemas.microsoft.com/office/powerpoint/2010/main" val="14545488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49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b="1" u="none" baseline="0" dirty="0" smtClean="0"/>
              <a:t>Walking through the ABC’s may help us to identify what is  triggering a behavior otherwise known as the antecedent and then we can change the antecedent which may change the outcome of the behavior. </a:t>
            </a:r>
          </a:p>
          <a:p>
            <a:pPr eaLnBrk="1" hangingPunct="1">
              <a:spcBef>
                <a:spcPct val="0"/>
              </a:spcBef>
            </a:pPr>
            <a:endParaRPr lang="en-US" b="1" u="none" baseline="0" dirty="0" smtClean="0"/>
          </a:p>
          <a:p>
            <a:pPr eaLnBrk="1" hangingPunct="1">
              <a:spcBef>
                <a:spcPct val="0"/>
              </a:spcBef>
            </a:pPr>
            <a:endParaRPr lang="en-US" b="1" u="none" baseline="0" dirty="0" smtClean="0"/>
          </a:p>
          <a:p>
            <a:pPr eaLnBrk="1" hangingPunct="1">
              <a:spcBef>
                <a:spcPct val="0"/>
              </a:spcBef>
            </a:pPr>
            <a:r>
              <a:rPr lang="en-US" b="0" u="none" dirty="0" smtClean="0"/>
              <a:t>“</a:t>
            </a:r>
            <a:r>
              <a:rPr lang="en-US" b="0" u="sng" dirty="0" smtClean="0"/>
              <a:t>Antecedents</a:t>
            </a:r>
            <a:r>
              <a:rPr lang="en-US" b="0" dirty="0" smtClean="0"/>
              <a:t> </a:t>
            </a:r>
            <a:r>
              <a:rPr lang="en-US" dirty="0" smtClean="0"/>
              <a:t>are the actions/events that occur before the behavior, </a:t>
            </a:r>
            <a:r>
              <a:rPr lang="en-US" i="1" dirty="0" smtClean="0"/>
              <a:t>anything</a:t>
            </a:r>
            <a:r>
              <a:rPr lang="en-US" dirty="0" smtClean="0"/>
              <a:t> in the students’ environment that sets the stage or triggers the behavior. Antecedents include</a:t>
            </a:r>
            <a:r>
              <a:rPr lang="en-US" baseline="0" dirty="0" smtClean="0"/>
              <a:t> </a:t>
            </a:r>
            <a:r>
              <a:rPr lang="en-US" dirty="0"/>
              <a:t>the physical setting, the activities of the day, the materials, person or people present, as well as how and what directions are given.” </a:t>
            </a:r>
            <a:endParaRPr lang="en-US" dirty="0" smtClean="0"/>
          </a:p>
          <a:p>
            <a:pPr eaLnBrk="1" hangingPunct="1">
              <a:spcBef>
                <a:spcPct val="0"/>
              </a:spcBef>
            </a:pPr>
            <a:endParaRPr lang="en-US" dirty="0" smtClean="0"/>
          </a:p>
          <a:p>
            <a:pPr eaLnBrk="1" hangingPunct="1">
              <a:spcBef>
                <a:spcPct val="0"/>
              </a:spcBef>
            </a:pPr>
            <a:r>
              <a:rPr lang="en-US" b="0" u="none" dirty="0" smtClean="0"/>
              <a:t>“</a:t>
            </a:r>
            <a:r>
              <a:rPr lang="en-US" b="0" u="sng" dirty="0" smtClean="0"/>
              <a:t>Behavior</a:t>
            </a:r>
            <a:r>
              <a:rPr lang="en-US" dirty="0" smtClean="0"/>
              <a:t> is any observable act that the student does–the actions or reactions of the student to the environment or antecedents.” </a:t>
            </a:r>
          </a:p>
          <a:p>
            <a:pPr eaLnBrk="1" hangingPunct="1">
              <a:spcBef>
                <a:spcPct val="0"/>
              </a:spcBef>
            </a:pPr>
            <a:endParaRPr lang="en-US" dirty="0" smtClean="0"/>
          </a:p>
          <a:p>
            <a:pPr eaLnBrk="1" hangingPunct="1">
              <a:spcBef>
                <a:spcPct val="0"/>
              </a:spcBef>
            </a:pPr>
            <a:r>
              <a:rPr lang="en-US" b="0" u="none" dirty="0" smtClean="0"/>
              <a:t>“</a:t>
            </a:r>
            <a:r>
              <a:rPr lang="en-US" b="0" u="sng" dirty="0" smtClean="0"/>
              <a:t>Consequences</a:t>
            </a:r>
            <a:r>
              <a:rPr lang="en-US" dirty="0" smtClean="0"/>
              <a:t> are the results, actions or events that directly follow the behavior. </a:t>
            </a:r>
            <a:r>
              <a:rPr lang="en-US" dirty="0"/>
              <a:t>Consequences either </a:t>
            </a:r>
            <a:r>
              <a:rPr lang="en-US" i="1" dirty="0"/>
              <a:t>increase </a:t>
            </a:r>
            <a:r>
              <a:rPr lang="en-US" dirty="0"/>
              <a:t>(reinforce) </a:t>
            </a:r>
            <a:r>
              <a:rPr lang="en-US" i="1" dirty="0"/>
              <a:t>or decrease </a:t>
            </a:r>
            <a:r>
              <a:rPr lang="en-US" dirty="0"/>
              <a:t>(punish) the</a:t>
            </a:r>
            <a:r>
              <a:rPr lang="en-US" i="1" dirty="0"/>
              <a:t> probability </a:t>
            </a:r>
            <a:r>
              <a:rPr lang="en-US" dirty="0"/>
              <a:t>that the behavior will occur again in the future (Alberto &amp; Troutman, 2012).” </a:t>
            </a:r>
            <a:r>
              <a:rPr lang="en-US" dirty="0" smtClean="0"/>
              <a:t> </a:t>
            </a:r>
            <a:r>
              <a:rPr lang="en-US" b="1" dirty="0" smtClean="0"/>
              <a:t>So if we can change the antecedent</a:t>
            </a:r>
            <a:r>
              <a:rPr lang="en-US" b="1" baseline="0" dirty="0" smtClean="0"/>
              <a:t> we can change the behavior. </a:t>
            </a:r>
            <a:endParaRPr lang="en-US" b="1" dirty="0"/>
          </a:p>
          <a:p>
            <a:pPr eaLnBrk="1" hangingPunct="1">
              <a:spcBef>
                <a:spcPct val="0"/>
              </a:spcBef>
            </a:pPr>
            <a:endParaRPr lang="en-US" i="0" dirty="0"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09" indent="-285734" eaLnBrk="0" hangingPunct="0">
              <a:defRPr>
                <a:solidFill>
                  <a:schemeClr val="tx1"/>
                </a:solidFill>
                <a:latin typeface="Arial" panose="020B0604020202020204" pitchFamily="34" charset="0"/>
                <a:cs typeface="Arial" panose="020B0604020202020204" pitchFamily="34" charset="0"/>
              </a:defRPr>
            </a:lvl2pPr>
            <a:lvl3pPr marL="1142937" indent="-228587" eaLnBrk="0" hangingPunct="0">
              <a:defRPr>
                <a:solidFill>
                  <a:schemeClr val="tx1"/>
                </a:solidFill>
                <a:latin typeface="Arial" panose="020B0604020202020204" pitchFamily="34" charset="0"/>
                <a:cs typeface="Arial" panose="020B0604020202020204" pitchFamily="34" charset="0"/>
              </a:defRPr>
            </a:lvl3pPr>
            <a:lvl4pPr marL="1600112" indent="-228587" eaLnBrk="0" hangingPunct="0">
              <a:defRPr>
                <a:solidFill>
                  <a:schemeClr val="tx1"/>
                </a:solidFill>
                <a:latin typeface="Arial" panose="020B0604020202020204" pitchFamily="34" charset="0"/>
                <a:cs typeface="Arial" panose="020B0604020202020204" pitchFamily="34" charset="0"/>
              </a:defRPr>
            </a:lvl4pPr>
            <a:lvl5pPr marL="2057287" indent="-228587" eaLnBrk="0" hangingPunct="0">
              <a:defRPr>
                <a:solidFill>
                  <a:schemeClr val="tx1"/>
                </a:solidFill>
                <a:latin typeface="Arial" panose="020B0604020202020204" pitchFamily="34" charset="0"/>
                <a:cs typeface="Arial" panose="020B0604020202020204" pitchFamily="34" charset="0"/>
              </a:defRPr>
            </a:lvl5pPr>
            <a:lvl6pPr marL="2514461" indent="-22858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635" indent="-22858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8810" indent="-22858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5985" indent="-22858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41616FDA-46DE-4153-B32B-CAF68A930177}" type="slidenum">
              <a:rPr lang="en-US">
                <a:solidFill>
                  <a:srgbClr val="000000"/>
                </a:solidFill>
                <a:latin typeface="Calibri" panose="020F0502020204030204" pitchFamily="34" charset="0"/>
              </a:rPr>
              <a:pPr eaLnBrk="1" hangingPunct="1"/>
              <a:t>10</a:t>
            </a:fld>
            <a:endParaRPr lang="en-US">
              <a:solidFill>
                <a:srgbClr val="000000"/>
              </a:solidFill>
              <a:latin typeface="Calibri" panose="020F0502020204030204" pitchFamily="34" charset="0"/>
            </a:endParaRPr>
          </a:p>
        </p:txBody>
      </p:sp>
    </p:spTree>
    <p:extLst>
      <p:ext uri="{BB962C8B-B14F-4D97-AF65-F5344CB8AC3E}">
        <p14:creationId xmlns:p14="http://schemas.microsoft.com/office/powerpoint/2010/main" val="23635438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175" lvl="1" defTabSz="914350">
              <a:defRPr/>
            </a:pPr>
            <a:r>
              <a:rPr lang="en-US" sz="2000" b="1" dirty="0"/>
              <a:t>Human behavior is functional- it serves a purpose</a:t>
            </a:r>
          </a:p>
          <a:p>
            <a:pPr marL="457175" lvl="1" defTabSz="914350">
              <a:defRPr/>
            </a:pPr>
            <a:r>
              <a:rPr lang="en-US" sz="2000" b="1" dirty="0"/>
              <a:t>Predictable- Occur in patterns  </a:t>
            </a:r>
          </a:p>
          <a:p>
            <a:pPr marL="457175" lvl="1" defTabSz="914350">
              <a:defRPr/>
            </a:pPr>
            <a:r>
              <a:rPr lang="en-US" sz="2000" b="1" dirty="0"/>
              <a:t>Changeable – By changing the environment Antecedents and consequences you can change the behavior</a:t>
            </a:r>
          </a:p>
          <a:p>
            <a:pPr marL="457175" lvl="1" defTabSz="914350">
              <a:defRPr/>
            </a:pPr>
            <a:r>
              <a:rPr lang="en-US" sz="2000" dirty="0"/>
              <a:t>“Consequences of a behavior teach the student which strategies are most effective.  All of us use effective strategies more often than ineffective strategies to get our needs met.”</a:t>
            </a:r>
          </a:p>
          <a:p>
            <a:pPr lvl="1"/>
            <a:endParaRPr lang="en-US" sz="2000" b="1" dirty="0"/>
          </a:p>
          <a:p>
            <a:pPr lvl="1"/>
            <a:r>
              <a:rPr lang="en-US" sz="2000" dirty="0"/>
              <a:t>“Because we can predict which conditions set up and maintain appropriate behavior and inappropriate behavior, we can design effective routines that increase the likelihood students will behave appropriately.”</a:t>
            </a:r>
          </a:p>
          <a:p>
            <a:pPr lvl="1"/>
            <a:endParaRPr lang="en-US" sz="2000" dirty="0"/>
          </a:p>
          <a:p>
            <a:pPr lvl="1"/>
            <a:endParaRPr lang="en-US" sz="2000" dirty="0"/>
          </a:p>
          <a:p>
            <a:endParaRPr lang="en-US" dirty="0"/>
          </a:p>
        </p:txBody>
      </p:sp>
      <p:sp>
        <p:nvSpPr>
          <p:cNvPr id="4" name="Slide Number Placeholder 3"/>
          <p:cNvSpPr>
            <a:spLocks noGrp="1"/>
          </p:cNvSpPr>
          <p:nvPr>
            <p:ph type="sldNum" sz="quarter" idx="10"/>
          </p:nvPr>
        </p:nvSpPr>
        <p:spPr/>
        <p:txBody>
          <a:bodyPr/>
          <a:lstStyle/>
          <a:p>
            <a:fld id="{AB48420F-2A76-46A8-A232-D6E58677754F}" type="slidenum">
              <a:rPr lang="en-US" smtClean="0"/>
              <a:t>11</a:t>
            </a:fld>
            <a:endParaRPr lang="en-US"/>
          </a:p>
        </p:txBody>
      </p:sp>
    </p:spTree>
    <p:extLst>
      <p:ext uri="{BB962C8B-B14F-4D97-AF65-F5344CB8AC3E}">
        <p14:creationId xmlns:p14="http://schemas.microsoft.com/office/powerpoint/2010/main" val="23045940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US" dirty="0" smtClean="0"/>
              <a:t>So first</a:t>
            </a:r>
            <a:r>
              <a:rPr lang="en-US" baseline="0" dirty="0" smtClean="0"/>
              <a:t> step is to evaluate your current environment to ensure that you have a c</a:t>
            </a:r>
            <a:r>
              <a:rPr lang="en-US" dirty="0" smtClean="0"/>
              <a:t>reated a</a:t>
            </a:r>
            <a:r>
              <a:rPr lang="en-US" baseline="0" dirty="0" smtClean="0"/>
              <a:t> positive environment conducive to learning. </a:t>
            </a:r>
          </a:p>
          <a:p>
            <a:pPr>
              <a:defRPr/>
            </a:pPr>
            <a:r>
              <a:rPr lang="en-US" baseline="0" dirty="0" smtClean="0"/>
              <a:t> Managing classroom behavior begins by </a:t>
            </a:r>
            <a:endParaRPr lang="en-US" dirty="0" smtClean="0"/>
          </a:p>
          <a:p>
            <a:pPr marL="228600" indent="-228600">
              <a:buFontTx/>
              <a:buAutoNum type="arabicParenR"/>
              <a:defRPr/>
            </a:pPr>
            <a:r>
              <a:rPr lang="en-US" dirty="0" smtClean="0"/>
              <a:t>Clarifying  or specifying the goals each child is working to accomplish.</a:t>
            </a:r>
          </a:p>
          <a:p>
            <a:pPr marL="228600" indent="-228600">
              <a:buFontTx/>
              <a:buAutoNum type="arabicParenR"/>
              <a:defRPr/>
            </a:pPr>
            <a:r>
              <a:rPr lang="en-US" dirty="0" smtClean="0"/>
              <a:t>Maximizing</a:t>
            </a:r>
            <a:r>
              <a:rPr lang="en-US" baseline="0" dirty="0" smtClean="0"/>
              <a:t> the </a:t>
            </a:r>
            <a:r>
              <a:rPr lang="en-US" dirty="0" smtClean="0"/>
              <a:t> structure by arranging the physical space, identify and teach procedures.</a:t>
            </a:r>
          </a:p>
          <a:p>
            <a:pPr marL="228600" indent="-228600">
              <a:buFontTx/>
              <a:buAutoNum type="arabicParenR"/>
              <a:defRPr/>
            </a:pPr>
            <a:r>
              <a:rPr lang="en-US" dirty="0" smtClean="0"/>
              <a:t>Developing and teaching the rules &amp; procedures that will provide structure for the children to accomplish the goals.  Teach rules that will provide very clear parameters for how the children will interact with each other and how they will interact with the adults.  </a:t>
            </a:r>
          </a:p>
          <a:p>
            <a:pPr marL="228600" indent="-228600">
              <a:buFontTx/>
              <a:buAutoNum type="arabicParenR"/>
              <a:defRPr/>
            </a:pPr>
            <a:r>
              <a:rPr lang="en-US" dirty="0" smtClean="0"/>
              <a:t>A</a:t>
            </a:r>
            <a:r>
              <a:rPr lang="en-US" baseline="0" dirty="0" smtClean="0"/>
              <a:t> system for effectively providing specific positive feedback to students when they are following the expectations. </a:t>
            </a:r>
          </a:p>
          <a:p>
            <a:pPr marL="228600" indent="-228600">
              <a:buFontTx/>
              <a:buAutoNum type="arabicParenR"/>
              <a:defRPr/>
            </a:pPr>
            <a:r>
              <a:rPr lang="en-US" baseline="0" dirty="0" smtClean="0"/>
              <a:t>Consistently responding to their errors by using the continuum of discouragement strategies. </a:t>
            </a:r>
            <a:endParaRPr lang="en-US" dirty="0" smtClean="0"/>
          </a:p>
        </p:txBody>
      </p:sp>
      <p:sp>
        <p:nvSpPr>
          <p:cNvPr id="56324" name="Slide Number Placeholder 3"/>
          <p:cNvSpPr>
            <a:spLocks noGrp="1"/>
          </p:cNvSpPr>
          <p:nvPr>
            <p:ph type="sldNum" sz="quarter" idx="5"/>
          </p:nvPr>
        </p:nvSpPr>
        <p:spPr>
          <a:noFill/>
        </p:spPr>
        <p:txBody>
          <a:bodyPr/>
          <a:lstStyle/>
          <a:p>
            <a:fld id="{44BADB9E-C0BD-4423-8054-ECC3CF46CCC7}" type="slidenum">
              <a:rPr lang="en-US" smtClean="0"/>
              <a:pPr/>
              <a:t>12</a:t>
            </a:fld>
            <a:endParaRPr lang="en-U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p:spPr>
        <p:txBody>
          <a:bodyPr/>
          <a:lstStyle/>
          <a:p>
            <a:r>
              <a:rPr lang="en-US" dirty="0" smtClean="0">
                <a:latin typeface="Times New Roman" pitchFamily="18" charset="0"/>
              </a:rPr>
              <a:t> Beginning</a:t>
            </a:r>
            <a:r>
              <a:rPr lang="en-US" baseline="0" dirty="0" smtClean="0">
                <a:latin typeface="Times New Roman" pitchFamily="18" charset="0"/>
              </a:rPr>
              <a:t> with Identifying academic goals. </a:t>
            </a:r>
            <a:r>
              <a:rPr lang="en-US" dirty="0" smtClean="0">
                <a:latin typeface="Times New Roman" pitchFamily="18" charset="0"/>
              </a:rPr>
              <a:t>Children who do not understand the purpose of the work they’re assigned to do are much less likely to persist to the completion of the task.</a:t>
            </a:r>
          </a:p>
          <a:p>
            <a:r>
              <a:rPr lang="en-US" dirty="0" smtClean="0">
                <a:latin typeface="Times New Roman" pitchFamily="18" charset="0"/>
              </a:rPr>
              <a:t>The goal of the task must be very clear.  The child must be able to know what he or she will be able to do as a result of completing the work.</a:t>
            </a:r>
          </a:p>
          <a:p>
            <a:r>
              <a:rPr lang="en-US" dirty="0" smtClean="0">
                <a:latin typeface="Times New Roman" pitchFamily="18" charset="0"/>
              </a:rPr>
              <a:t>For example, the teacher directs the child to paste pictures of things that start with the letter “b”.  The child must understand that they are learning the letter “b” so that they can read words like “bat”, “box”, “bug”.  The child should have the letter “b” in front of them.  They should also have the printed words that start with “b” in front of them.</a:t>
            </a:r>
          </a:p>
          <a:p>
            <a:endParaRPr lang="en-US" dirty="0" smtClean="0">
              <a:latin typeface="Times New Roman" pitchFamily="18" charset="0"/>
            </a:endParaRPr>
          </a:p>
          <a:p>
            <a:r>
              <a:rPr lang="en-US" dirty="0" smtClean="0">
                <a:latin typeface="Times New Roman" pitchFamily="18" charset="0"/>
              </a:rPr>
              <a:t>The child must also understand when a task is finished.  If you’ve directed the students to find pictures of objects that start with the letter, “b”, you must tell them what they must do to be done.  For example, the students could be told, “You’ll be finished when you find five pictures that start with the letter ‘b’. ”  You could direct the children to find as many pictures as they can within 5 minutes (set a visual timer so the children can see the minutes passing.)  </a:t>
            </a:r>
          </a:p>
          <a:p>
            <a:endParaRPr lang="en-US" dirty="0" smtClean="0">
              <a:latin typeface="Times New Roman" pitchFamily="18" charset="0"/>
            </a:endParaRPr>
          </a:p>
          <a:p>
            <a:r>
              <a:rPr lang="en-US" dirty="0" smtClean="0">
                <a:latin typeface="Times New Roman" pitchFamily="18" charset="0"/>
              </a:rPr>
              <a:t>Clarifying the outcome by stating what the kids will be able to do and what each child must produce will provide the rationale for staying in the assigned area and completing the work. </a:t>
            </a:r>
          </a:p>
          <a:p>
            <a:endParaRPr lang="en-US" dirty="0" smtClean="0">
              <a:latin typeface="Times New Roman" pitchFamily="18" charset="0"/>
            </a:endParaRPr>
          </a:p>
          <a:p>
            <a:r>
              <a:rPr lang="en-US" dirty="0" smtClean="0">
                <a:latin typeface="Times New Roman" pitchFamily="18" charset="0"/>
              </a:rPr>
              <a:t>Disseminate a copy of the Student Goal Sheet.</a:t>
            </a:r>
            <a:r>
              <a:rPr lang="en-US" baseline="0" dirty="0" smtClean="0">
                <a:latin typeface="Times New Roman" pitchFamily="18" charset="0"/>
              </a:rPr>
              <a:t>  Proceed to the next slide to provide a sample of a student goal sheet.</a:t>
            </a:r>
            <a:endParaRPr lang="en-US" dirty="0" smtClean="0">
              <a:latin typeface="Times New Roman" pitchFamily="18" charset="0"/>
            </a:endParaRPr>
          </a:p>
        </p:txBody>
      </p:sp>
      <p:sp>
        <p:nvSpPr>
          <p:cNvPr id="57348" name="Slide Number Placeholder 3"/>
          <p:cNvSpPr>
            <a:spLocks noGrp="1"/>
          </p:cNvSpPr>
          <p:nvPr>
            <p:ph type="sldNum" sz="quarter" idx="5"/>
          </p:nvPr>
        </p:nvSpPr>
        <p:spPr>
          <a:noFill/>
        </p:spPr>
        <p:txBody>
          <a:bodyPr/>
          <a:lstStyle/>
          <a:p>
            <a:fld id="{84C5078E-5D98-4A58-A64E-31A456B443DA}" type="slidenum">
              <a:rPr lang="en-US" smtClean="0"/>
              <a:pPr/>
              <a:t>13</a:t>
            </a:fld>
            <a:endParaRPr 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r>
              <a:rPr lang="en-US" dirty="0" smtClean="0">
                <a:latin typeface="Times New Roman" pitchFamily="18" charset="0"/>
              </a:rPr>
              <a:t>Do you often hear students say, “Why do I have to do this work?!”  How do you respond?</a:t>
            </a:r>
          </a:p>
          <a:p>
            <a:r>
              <a:rPr lang="en-US" dirty="0" smtClean="0">
                <a:latin typeface="Times New Roman" pitchFamily="18" charset="0"/>
              </a:rPr>
              <a:t>The most effective response is one that involves eliciting goals from the student and family and focusing all work on attaining those goals.</a:t>
            </a:r>
          </a:p>
        </p:txBody>
      </p:sp>
      <p:sp>
        <p:nvSpPr>
          <p:cNvPr id="58372" name="Slide Number Placeholder 3"/>
          <p:cNvSpPr>
            <a:spLocks noGrp="1"/>
          </p:cNvSpPr>
          <p:nvPr>
            <p:ph type="sldNum" sz="quarter" idx="5"/>
          </p:nvPr>
        </p:nvSpPr>
        <p:spPr>
          <a:noFill/>
        </p:spPr>
        <p:txBody>
          <a:bodyPr/>
          <a:lstStyle/>
          <a:p>
            <a:fld id="{1D46DAEB-E85E-45A5-B8CE-0BF99C18FAD5}" type="slidenum">
              <a:rPr lang="en-US" smtClean="0"/>
              <a:pPr/>
              <a:t>14</a:t>
            </a:fld>
            <a:endParaRPr lang="en-US"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ln/>
        </p:spPr>
        <p:txBody>
          <a:bodyPr/>
          <a:lstStyle/>
          <a:p>
            <a:r>
              <a:rPr lang="en-US" dirty="0" smtClean="0">
                <a:latin typeface="Times New Roman" pitchFamily="18" charset="0"/>
              </a:rPr>
              <a:t>Students who have challenges with behavior have learned to meet their needs by following a set of “rules” that do not match the rules of the children who do not have challenges with behavior.  For example, the child who “calls out” during class has learned that calling out gets the attention of the teacher MUCH more efficiently than raising his or her hand and waiting.  Raising his or her hand may not result in getting the teacher’s attention, but “calling out” works almost every time.  </a:t>
            </a:r>
          </a:p>
          <a:p>
            <a:endParaRPr lang="en-US" dirty="0" smtClean="0">
              <a:latin typeface="Times New Roman" pitchFamily="18" charset="0"/>
            </a:endParaRPr>
          </a:p>
          <a:p>
            <a:r>
              <a:rPr lang="en-US" dirty="0" smtClean="0">
                <a:latin typeface="Times New Roman" pitchFamily="18" charset="0"/>
              </a:rPr>
              <a:t>A child who has trouble reading may say, “I’m not going to do this stupid work” so he or she will be punished and will not have to  remain in the group to read.  We have to clarify the goals or rules so children will know that all the adults in the school have the same rules.  These rules are in place to make sure all the students will learn to read and write and get their work done.  School is the “job” of each student and the rules are in place to make sure each student can do his or her job.</a:t>
            </a:r>
          </a:p>
        </p:txBody>
      </p:sp>
      <p:sp>
        <p:nvSpPr>
          <p:cNvPr id="59396" name="Slide Number Placeholder 3"/>
          <p:cNvSpPr>
            <a:spLocks noGrp="1"/>
          </p:cNvSpPr>
          <p:nvPr>
            <p:ph type="sldNum" sz="quarter" idx="5"/>
          </p:nvPr>
        </p:nvSpPr>
        <p:spPr>
          <a:noFill/>
        </p:spPr>
        <p:txBody>
          <a:bodyPr/>
          <a:lstStyle/>
          <a:p>
            <a:fld id="{4404229D-5ECB-48D0-ACD6-49919B5E28D5}" type="slidenum">
              <a:rPr lang="en-US" smtClean="0"/>
              <a:pPr/>
              <a:t>15</a:t>
            </a:fld>
            <a:endParaRPr lang="en-US"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ln/>
        </p:spPr>
        <p:txBody>
          <a:bodyPr/>
          <a:lstStyle/>
          <a:p>
            <a:r>
              <a:rPr lang="en-US" dirty="0" smtClean="0">
                <a:latin typeface="Times New Roman" pitchFamily="18" charset="0"/>
              </a:rPr>
              <a:t>Expectations  describe</a:t>
            </a:r>
            <a:r>
              <a:rPr lang="en-US" baseline="0" dirty="0" smtClean="0">
                <a:latin typeface="Times New Roman" pitchFamily="18" charset="0"/>
              </a:rPr>
              <a:t> how we’d like our students to act.</a:t>
            </a:r>
          </a:p>
          <a:p>
            <a:r>
              <a:rPr lang="en-US" baseline="0" dirty="0" smtClean="0">
                <a:latin typeface="Times New Roman" pitchFamily="18" charset="0"/>
              </a:rPr>
              <a:t>Rules describe the specific behaviors the students will exhibit.</a:t>
            </a:r>
          </a:p>
          <a:p>
            <a:endParaRPr lang="en-US" baseline="0" dirty="0" smtClean="0">
              <a:latin typeface="Times New Roman" pitchFamily="18" charset="0"/>
            </a:endParaRPr>
          </a:p>
          <a:p>
            <a:r>
              <a:rPr lang="en-US" dirty="0" smtClean="0">
                <a:latin typeface="Times New Roman" pitchFamily="18" charset="0"/>
              </a:rPr>
              <a:t>Here is an example of the rules you might use with your students.  </a:t>
            </a:r>
          </a:p>
          <a:p>
            <a:r>
              <a:rPr lang="en-US" dirty="0" smtClean="0">
                <a:latin typeface="Times New Roman" pitchFamily="18" charset="0"/>
              </a:rPr>
              <a:t>They are stated with few words and describe exactly what you want each child to do.  These rules are called “keystone” rules because they are comprehensive.  In other words, these rules provide behavioral guidelines for any circumstance or interaction a person may have throughout the day..</a:t>
            </a:r>
          </a:p>
          <a:p>
            <a:endParaRPr lang="en-US" dirty="0" smtClean="0">
              <a:latin typeface="Times New Roman" pitchFamily="18" charset="0"/>
            </a:endParaRPr>
          </a:p>
          <a:p>
            <a:r>
              <a:rPr lang="en-US" dirty="0" smtClean="0">
                <a:latin typeface="Times New Roman" pitchFamily="18" charset="0"/>
              </a:rPr>
              <a:t>You will have to describe exactly what following each rule looks like by developing a lesson plan to teach each rule.  For example, you’ll have to create a lesson plan to teach the rule,  “Use good words.”  You will define what you mean by “good” words.  For older students, you would most likely word this rule as, “Use appropriate language.”</a:t>
            </a:r>
          </a:p>
          <a:p>
            <a:endParaRPr lang="en-US" dirty="0" smtClean="0">
              <a:latin typeface="Times New Roman" pitchFamily="18" charset="0"/>
            </a:endParaRPr>
          </a:p>
          <a:p>
            <a:r>
              <a:rPr lang="en-US" dirty="0" smtClean="0">
                <a:latin typeface="Times New Roman" pitchFamily="18" charset="0"/>
              </a:rPr>
              <a:t>*A sample lesson plan is included to demonstrate how to create lessons to teach rules.</a:t>
            </a:r>
          </a:p>
        </p:txBody>
      </p:sp>
      <p:sp>
        <p:nvSpPr>
          <p:cNvPr id="60420" name="Slide Number Placeholder 3"/>
          <p:cNvSpPr>
            <a:spLocks noGrp="1"/>
          </p:cNvSpPr>
          <p:nvPr>
            <p:ph type="sldNum" sz="quarter" idx="5"/>
          </p:nvPr>
        </p:nvSpPr>
        <p:spPr>
          <a:noFill/>
        </p:spPr>
        <p:txBody>
          <a:bodyPr/>
          <a:lstStyle/>
          <a:p>
            <a:fld id="{4AE1A37D-E6BF-44E2-AD83-DEA7B6186EA2}" type="slidenum">
              <a:rPr lang="en-US" smtClean="0"/>
              <a:pPr/>
              <a:t>16</a:t>
            </a:fld>
            <a:endParaRPr lang="en-US"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US" dirty="0" smtClean="0"/>
              <a:t>The</a:t>
            </a:r>
            <a:r>
              <a:rPr lang="en-US" baseline="0" dirty="0" smtClean="0"/>
              <a:t> next critical piece to creating a positive environment is to </a:t>
            </a:r>
            <a:r>
              <a:rPr lang="en-US" dirty="0" smtClean="0"/>
              <a:t>Maximize structure by arranging the physical space</a:t>
            </a:r>
            <a:r>
              <a:rPr lang="en-US" baseline="0" dirty="0" smtClean="0"/>
              <a:t> to make it more conducive to learning.  </a:t>
            </a:r>
            <a:endParaRPr lang="en-US" dirty="0" smtClean="0"/>
          </a:p>
          <a:p>
            <a:pPr>
              <a:defRPr/>
            </a:pPr>
            <a:endParaRPr lang="en-US" dirty="0"/>
          </a:p>
        </p:txBody>
      </p:sp>
      <p:sp>
        <p:nvSpPr>
          <p:cNvPr id="63492" name="Slide Number Placeholder 3"/>
          <p:cNvSpPr>
            <a:spLocks noGrp="1"/>
          </p:cNvSpPr>
          <p:nvPr>
            <p:ph type="sldNum" sz="quarter" idx="5"/>
          </p:nvPr>
        </p:nvSpPr>
        <p:spPr>
          <a:noFill/>
        </p:spPr>
        <p:txBody>
          <a:bodyPr/>
          <a:lstStyle/>
          <a:p>
            <a:fld id="{4BDBE357-9A5D-477A-A166-362AD3E719F5}" type="slidenum">
              <a:rPr lang="en-US" smtClean="0"/>
              <a:pPr/>
              <a:t>17</a:t>
            </a:fld>
            <a:endParaRPr lang="en-US"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a:ln/>
        </p:spPr>
        <p:txBody>
          <a:bodyPr/>
          <a:lstStyle/>
          <a:p>
            <a:pPr marL="0" marR="0" lvl="1" indent="0" algn="l" defTabSz="914400" rtl="0" eaLnBrk="0" fontAlgn="base" latinLnBrk="0" hangingPunct="0">
              <a:lnSpc>
                <a:spcPct val="100000"/>
              </a:lnSpc>
              <a:spcBef>
                <a:spcPct val="30000"/>
              </a:spcBef>
              <a:spcAft>
                <a:spcPct val="0"/>
              </a:spcAft>
              <a:buClrTx/>
              <a:buSzTx/>
              <a:buFontTx/>
              <a:buNone/>
              <a:tabLst/>
              <a:defRPr/>
            </a:pPr>
            <a:r>
              <a:rPr lang="en-US" sz="2400" b="0" dirty="0" smtClean="0">
                <a:latin typeface="Calibri" pitchFamily="34" charset="0"/>
                <a:ea typeface="ＭＳ Ｐゴシック" pitchFamily="34" charset="-128"/>
                <a:cs typeface="Calibri" pitchFamily="34" charset="0"/>
              </a:rPr>
              <a:t>The goal is to</a:t>
            </a:r>
            <a:r>
              <a:rPr lang="en-US" sz="2400" b="0" baseline="0" dirty="0" smtClean="0">
                <a:latin typeface="Calibri" pitchFamily="34" charset="0"/>
                <a:ea typeface="ＭＳ Ｐゴシック" pitchFamily="34" charset="-128"/>
                <a:cs typeface="Calibri" pitchFamily="34" charset="0"/>
              </a:rPr>
              <a:t> a</a:t>
            </a:r>
            <a:r>
              <a:rPr lang="en-US" sz="2400" b="0" dirty="0" smtClean="0">
                <a:latin typeface="Calibri" pitchFamily="34" charset="0"/>
                <a:ea typeface="ＭＳ Ｐゴシック" pitchFamily="34" charset="-128"/>
                <a:cs typeface="Calibri" pitchFamily="34" charset="0"/>
              </a:rPr>
              <a:t>rrange seating </a:t>
            </a:r>
            <a:r>
              <a:rPr lang="en-US" sz="2400" dirty="0" smtClean="0">
                <a:latin typeface="Calibri" pitchFamily="34" charset="0"/>
                <a:ea typeface="ＭＳ Ｐゴシック" pitchFamily="34" charset="-128"/>
                <a:cs typeface="Calibri" pitchFamily="34" charset="0"/>
              </a:rPr>
              <a:t>to facilitate completion of tasks (group work, individual work).</a:t>
            </a:r>
            <a:r>
              <a:rPr lang="en-US" sz="2400" baseline="0" dirty="0" smtClean="0">
                <a:latin typeface="Calibri" pitchFamily="34" charset="0"/>
                <a:ea typeface="ＭＳ Ｐゴシック" pitchFamily="34" charset="-128"/>
                <a:cs typeface="Calibri" pitchFamily="34" charset="0"/>
              </a:rPr>
              <a:t> The furniture should be arranged to allow  you to move around the room so that you can constantly be interacting with your students. Students should know where they can easily access materials so they do not need to interrupt instruction if they need a pencil </a:t>
            </a:r>
            <a:r>
              <a:rPr lang="en-US" sz="2400" baseline="0" dirty="0" err="1" smtClean="0">
                <a:latin typeface="Calibri" pitchFamily="34" charset="0"/>
                <a:ea typeface="ＭＳ Ｐゴシック" pitchFamily="34" charset="-128"/>
                <a:cs typeface="Calibri" pitchFamily="34" charset="0"/>
              </a:rPr>
              <a:t>ect</a:t>
            </a:r>
            <a:r>
              <a:rPr lang="en-US" sz="2400" baseline="0" dirty="0" smtClean="0">
                <a:latin typeface="Calibri" pitchFamily="34" charset="0"/>
                <a:ea typeface="ＭＳ Ｐゴシック" pitchFamily="34" charset="-128"/>
                <a:cs typeface="Calibri" pitchFamily="34" charset="0"/>
              </a:rPr>
              <a:t>. </a:t>
            </a:r>
            <a:endParaRPr lang="en-US" sz="2400" dirty="0" smtClean="0">
              <a:latin typeface="Calibri" pitchFamily="34" charset="0"/>
              <a:ea typeface="ＭＳ Ｐゴシック" pitchFamily="34" charset="-128"/>
              <a:cs typeface="Calibri" pitchFamily="34" charset="0"/>
            </a:endParaRPr>
          </a:p>
        </p:txBody>
      </p:sp>
      <p:sp>
        <p:nvSpPr>
          <p:cNvPr id="64516" name="Slide Number Placeholder 3"/>
          <p:cNvSpPr>
            <a:spLocks noGrp="1"/>
          </p:cNvSpPr>
          <p:nvPr>
            <p:ph type="sldNum" sz="quarter" idx="5"/>
          </p:nvPr>
        </p:nvSpPr>
        <p:spPr>
          <a:noFill/>
        </p:spPr>
        <p:txBody>
          <a:bodyPr/>
          <a:lstStyle/>
          <a:p>
            <a:fld id="{AEE27341-5983-4D48-A150-F5D351A54E8C}" type="slidenum">
              <a:rPr lang="en-US" smtClean="0"/>
              <a:pPr/>
              <a:t>18</a:t>
            </a:fld>
            <a:endParaRPr lang="en-US"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878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dirty="0" smtClean="0"/>
              <a:t>Here are 2 suggested ways to arrange the classroom which allows the teacher to access all students.  Placement</a:t>
            </a:r>
            <a:r>
              <a:rPr lang="en-US" baseline="0" dirty="0" smtClean="0"/>
              <a:t> of students is also key.  If a student requires more attention make sure they are strategically placed so that you can interact with them on a more frequent basis.  Students who are highly distracted should be away from the doors and windows to decrease distractions. </a:t>
            </a:r>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smtClean="0"/>
              <a:t>First</a:t>
            </a:r>
            <a:r>
              <a:rPr lang="en-US" baseline="0" dirty="0" smtClean="0"/>
              <a:t> </a:t>
            </a:r>
            <a:r>
              <a:rPr lang="en-US" dirty="0" smtClean="0"/>
              <a:t>We are going to do an inclusion activity called like me</a:t>
            </a:r>
            <a:r>
              <a:rPr lang="en-US" baseline="0" dirty="0" smtClean="0"/>
              <a:t> to get to know you a little better. </a:t>
            </a:r>
            <a:endParaRPr lang="en-US" dirty="0" smtClean="0"/>
          </a:p>
          <a:p>
            <a:pPr>
              <a:defRPr/>
            </a:pPr>
            <a:r>
              <a:rPr lang="en-US" dirty="0" smtClean="0"/>
              <a:t>Directions: Move your chair a few feet away from the table so you can stand up without hitting the table.  When you hear a description that reflects you in some capacity please stand up.   </a:t>
            </a:r>
          </a:p>
          <a:p>
            <a:pPr>
              <a:defRPr/>
            </a:pPr>
            <a:r>
              <a:rPr lang="en-US" dirty="0" smtClean="0"/>
              <a:t>Stand up if you have ever encountered an angry student.  Stay standing if you may have contributed to making that student angry.  Stand up Stand up if you were ever directly involved with de-</a:t>
            </a:r>
            <a:r>
              <a:rPr lang="en-US" dirty="0" err="1" smtClean="0"/>
              <a:t>ecalating</a:t>
            </a:r>
            <a:r>
              <a:rPr lang="en-US" dirty="0" smtClean="0"/>
              <a:t> a student.   Stand up if you know someone who has done a stellar job at DE-ESCALATING a student.  Stay standing if you were that person.   Stand up if you know someone who has ESCALATED a student&gt;  Stand standing if you were one of those people at one point in time. Thank you.  Please sit back down. </a:t>
            </a:r>
          </a:p>
          <a:p>
            <a:pPr>
              <a:defRPr/>
            </a:pPr>
            <a:r>
              <a:rPr lang="en-US" dirty="0" smtClean="0"/>
              <a:t>How many know </a:t>
            </a:r>
          </a:p>
          <a:p>
            <a:pPr>
              <a:defRPr/>
            </a:pPr>
            <a:r>
              <a:rPr lang="en-US" dirty="0" smtClean="0"/>
              <a:t>“. . . the number one reason that teachers do not deal with or overlook problem behavior? It  is because they are uncertainty of WHAT to do.  Many of the techniques used by teachers–including reprimands, raised voices, threats, or even ignoring the behavior–actually may, inadvertently, be strengthening the problem behavior.”</a:t>
            </a:r>
          </a:p>
          <a:p>
            <a:pPr>
              <a:defRPr/>
            </a:pPr>
            <a:endParaRPr lang="en-US" dirty="0" smtClean="0"/>
          </a:p>
          <a:p>
            <a:pPr>
              <a:defRPr/>
            </a:pPr>
            <a:r>
              <a:rPr lang="en-US" dirty="0" smtClean="0"/>
              <a:t>“We’ll first focus on what we can do to PREVENT defiant and noncompliant behavior.”</a:t>
            </a:r>
          </a:p>
          <a:p>
            <a:pPr>
              <a:defRPr/>
            </a:pPr>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fontAlgn="base" hangingPunct="1">
              <a:spcBef>
                <a:spcPct val="0"/>
              </a:spcBef>
              <a:spcAft>
                <a:spcPct val="0"/>
              </a:spcAft>
            </a:pPr>
            <a:fld id="{20336E0B-6FE4-475C-8F7F-913AEC578582}" type="slidenum">
              <a:rPr lang="en-US" smtClean="0">
                <a:cs typeface="Calibri" pitchFamily="34" charset="0"/>
              </a:rPr>
              <a:pPr eaLnBrk="1" fontAlgn="base" hangingPunct="1">
                <a:spcBef>
                  <a:spcPct val="0"/>
                </a:spcBef>
                <a:spcAft>
                  <a:spcPct val="0"/>
                </a:spcAft>
              </a:pPr>
              <a:t>20</a:t>
            </a:fld>
            <a:endParaRPr lang="en-US" smtClean="0">
              <a:cs typeface="Calibri" pitchFamily="34" charset="0"/>
            </a:endParaRPr>
          </a:p>
        </p:txBody>
      </p:sp>
      <p:sp>
        <p:nvSpPr>
          <p:cNvPr id="116739" name="Rectangle 2"/>
          <p:cNvSpPr>
            <a:spLocks noGrp="1" noRot="1" noChangeAspect="1" noChangeArrowheads="1" noTextEdit="1"/>
          </p:cNvSpPr>
          <p:nvPr>
            <p:ph type="sldImg"/>
          </p:nvPr>
        </p:nvSpPr>
        <p:spPr bwMode="auto">
          <a:xfrm>
            <a:off x="1141413" y="685800"/>
            <a:ext cx="4575175" cy="3430588"/>
          </a:xfrm>
          <a:solidFill>
            <a:srgbClr val="FFFFFF"/>
          </a:solidFill>
          <a:ln>
            <a:solidFill>
              <a:srgbClr val="000000"/>
            </a:solidFill>
            <a:miter lim="800000"/>
            <a:headEnd/>
            <a:tailEnd/>
          </a:ln>
        </p:spPr>
      </p:sp>
      <p:sp>
        <p:nvSpPr>
          <p:cNvPr id="116740"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lIns="93031" tIns="46516" rIns="93031" bIns="46516" numCol="1" anchor="t" anchorCtr="0" compatLnSpc="1">
            <a:prstTxWarp prst="textNoShape">
              <a:avLst/>
            </a:prstTxWarp>
          </a:bodyPr>
          <a:lstStyle/>
          <a:p>
            <a:pPr>
              <a:spcBef>
                <a:spcPct val="0"/>
              </a:spcBef>
            </a:pPr>
            <a:r>
              <a:rPr lang="en-US" dirty="0" smtClean="0"/>
              <a:t>The first step is to design an environment that is conducive to learning. In thinking about the arrangement of your classroom these are some key things to keep in mind to develop an environment more conducive to learning.(reference steps on slide)</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fontAlgn="base" hangingPunct="1">
              <a:spcBef>
                <a:spcPct val="0"/>
              </a:spcBef>
              <a:spcAft>
                <a:spcPct val="0"/>
              </a:spcAft>
            </a:pPr>
            <a:fld id="{4569AB9A-1945-4F30-AA6E-F5FEEF8EBBFF}" type="slidenum">
              <a:rPr lang="en-US" smtClean="0">
                <a:cs typeface="Calibri" pitchFamily="34" charset="0"/>
              </a:rPr>
              <a:pPr eaLnBrk="1" fontAlgn="base" hangingPunct="1">
                <a:spcBef>
                  <a:spcPct val="0"/>
                </a:spcBef>
                <a:spcAft>
                  <a:spcPct val="0"/>
                </a:spcAft>
              </a:pPr>
              <a:t>21</a:t>
            </a:fld>
            <a:endParaRPr lang="en-US" smtClean="0">
              <a:cs typeface="Calibri" pitchFamily="34" charset="0"/>
            </a:endParaRPr>
          </a:p>
        </p:txBody>
      </p:sp>
      <p:sp>
        <p:nvSpPr>
          <p:cNvPr id="11981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981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dirty="0" smtClean="0"/>
              <a:t>Take a moment to reflect on some changes you might want to make in your classroom.   Turn to a partner and share the adjustments you plan to make.</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US" dirty="0" smtClean="0"/>
              <a:t>How do you</a:t>
            </a:r>
            <a:r>
              <a:rPr lang="en-US" baseline="0" dirty="0" smtClean="0"/>
              <a:t> </a:t>
            </a:r>
            <a:r>
              <a:rPr lang="en-US" dirty="0" smtClean="0"/>
              <a:t>get the children in my class to achieve academic and social/behaviors</a:t>
            </a:r>
            <a:r>
              <a:rPr lang="en-US" baseline="0" dirty="0" smtClean="0"/>
              <a:t>?  You must i</a:t>
            </a:r>
            <a:r>
              <a:rPr lang="en-US" dirty="0" smtClean="0"/>
              <a:t>dentify and teach procedures</a:t>
            </a:r>
            <a:r>
              <a:rPr lang="en-US" baseline="0" dirty="0" smtClean="0"/>
              <a:t> to help make the most effective and efficient use of your time. </a:t>
            </a:r>
            <a:endParaRPr lang="en-US" dirty="0" smtClean="0"/>
          </a:p>
          <a:p>
            <a:pPr>
              <a:defRPr/>
            </a:pPr>
            <a:endParaRPr lang="en-US" dirty="0"/>
          </a:p>
        </p:txBody>
      </p:sp>
      <p:sp>
        <p:nvSpPr>
          <p:cNvPr id="63492" name="Slide Number Placeholder 3"/>
          <p:cNvSpPr>
            <a:spLocks noGrp="1"/>
          </p:cNvSpPr>
          <p:nvPr>
            <p:ph type="sldNum" sz="quarter" idx="5"/>
          </p:nvPr>
        </p:nvSpPr>
        <p:spPr>
          <a:noFill/>
        </p:spPr>
        <p:txBody>
          <a:bodyPr/>
          <a:lstStyle/>
          <a:p>
            <a:fld id="{4BDBE357-9A5D-477A-A166-362AD3E719F5}" type="slidenum">
              <a:rPr lang="en-US" smtClean="0"/>
              <a:pPr/>
              <a:t>22</a:t>
            </a:fld>
            <a:endParaRPr lang="en-US" dirty="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5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457175"/>
            <a:endParaRPr lang="en-US" altLang="en-US" dirty="0" smtClean="0"/>
          </a:p>
          <a:p>
            <a:pPr defTabSz="457175"/>
            <a:r>
              <a:rPr lang="en-US" altLang="en-US" dirty="0" smtClean="0"/>
              <a:t>When the amount of time spent in various classroom activities was researched only 17% was spent in instruction and 33% in seatwork.</a:t>
            </a:r>
          </a:p>
          <a:p>
            <a:pPr defTabSz="457175"/>
            <a:r>
              <a:rPr lang="en-US" altLang="en-US" dirty="0" smtClean="0"/>
              <a:t>Transitions take 20% of the school day. The typical elementary classroom loses 7-10 minutes each transition from one subject to another; with a typical day including at least 10 transitions, 70 minutes are lost each day; almost one day per week lost to transitions alone. </a:t>
            </a:r>
          </a:p>
          <a:p>
            <a:pPr defTabSz="457175"/>
            <a:r>
              <a:rPr lang="en-US" altLang="en-US" dirty="0" smtClean="0"/>
              <a:t>Unfortunately discipline and other non-instructional activities such as taking attendance, announcements, </a:t>
            </a:r>
            <a:r>
              <a:rPr lang="en-US" altLang="en-US" dirty="0" err="1" smtClean="0"/>
              <a:t>etc</a:t>
            </a:r>
            <a:r>
              <a:rPr lang="en-US" altLang="en-US" dirty="0" smtClean="0"/>
              <a:t>, accounted for 30% of the school day. </a:t>
            </a:r>
          </a:p>
          <a:p>
            <a:pPr defTabSz="457175"/>
            <a:endParaRPr lang="en-US" altLang="en-US" dirty="0" smtClean="0"/>
          </a:p>
          <a:p>
            <a:pPr defTabSz="457175"/>
            <a:endParaRPr lang="en-US" altLang="en-US" dirty="0" smtClean="0"/>
          </a:p>
          <a:p>
            <a:pPr defTabSz="457175"/>
            <a:r>
              <a:rPr lang="en-US" altLang="en-US" dirty="0" smtClean="0"/>
              <a:t>Think about your typical day and the time you spend in various activities.  How does it compare to these statistics?</a:t>
            </a:r>
          </a:p>
          <a:p>
            <a:pPr defTabSz="457175">
              <a:spcBef>
                <a:spcPct val="0"/>
              </a:spcBef>
            </a:pPr>
            <a:r>
              <a:rPr lang="en-US" altLang="en-US" dirty="0" smtClean="0"/>
              <a:t>Why is this information relevant to us? (discipline takes away from time to teach academic curriculum)</a:t>
            </a:r>
          </a:p>
          <a:p>
            <a:pPr defTabSz="457175"/>
            <a:endParaRPr lang="en-US" altLang="en-US" dirty="0" smtClean="0"/>
          </a:p>
          <a:p>
            <a:pPr defTabSz="457175"/>
            <a:endParaRPr lang="en-US" altLang="en-US" dirty="0" smtClean="0"/>
          </a:p>
          <a:p>
            <a:pPr defTabSz="457175"/>
            <a:r>
              <a:rPr lang="en-US" altLang="en-US" dirty="0" smtClean="0"/>
              <a:t>Conclusion: We want to implement effective classroom practices to prevent and decrease interruptions caused by discipline problems and increase the amount of time we have to teach. </a:t>
            </a:r>
          </a:p>
          <a:p>
            <a:pPr defTabSz="457175"/>
            <a:endParaRPr lang="en-US" altLang="en-US" dirty="0" smtClean="0"/>
          </a:p>
          <a:p>
            <a:pPr defTabSz="457175"/>
            <a:endParaRPr lang="en-US" altLang="en-US" dirty="0" smtClean="0"/>
          </a:p>
        </p:txBody>
      </p:sp>
      <p:sp>
        <p:nvSpPr>
          <p:cNvPr id="4" name="Slide Number Placeholder 3"/>
          <p:cNvSpPr>
            <a:spLocks noGrp="1"/>
          </p:cNvSpPr>
          <p:nvPr>
            <p:ph type="sldNum" sz="quarter" idx="5"/>
          </p:nvPr>
        </p:nvSpPr>
        <p:spPr/>
        <p:txBody>
          <a:bodyPr/>
          <a:lstStyle/>
          <a:p>
            <a:pPr>
              <a:defRPr/>
            </a:pPr>
            <a:fld id="{CEC3F11B-FA31-48F7-8C50-BA6511717214}" type="slidenum">
              <a:rPr lang="en-US" smtClean="0"/>
              <a:pPr>
                <a:defRPr/>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Bef>
                <a:spcPct val="0"/>
              </a:spcBef>
            </a:pPr>
            <a:r>
              <a:rPr lang="en-US" altLang="en-US" b="1" dirty="0" smtClean="0">
                <a:latin typeface="Times New Roman" pitchFamily="-108" charset="0"/>
                <a:ea typeface="ＭＳ Ｐゴシック" pitchFamily="-108" charset="-128"/>
              </a:rPr>
              <a:t>We know that instructional time is lost due to unclear procedures, ineffective transitions, which can lead to disruptive behavior requiring a corrective response</a:t>
            </a:r>
          </a:p>
          <a:p>
            <a:pPr>
              <a:spcBef>
                <a:spcPct val="0"/>
              </a:spcBef>
            </a:pPr>
            <a:r>
              <a:rPr lang="en-US" altLang="en-US" b="1" dirty="0" smtClean="0">
                <a:latin typeface="Times New Roman" pitchFamily="-108" charset="0"/>
                <a:ea typeface="ＭＳ Ｐゴシック" pitchFamily="-108" charset="-128"/>
              </a:rPr>
              <a:t> </a:t>
            </a:r>
            <a:r>
              <a:rPr lang="en-US" altLang="en-US" b="0" dirty="0" smtClean="0">
                <a:latin typeface="Times New Roman" pitchFamily="-108" charset="0"/>
                <a:ea typeface="ＭＳ Ｐゴシック" pitchFamily="-108" charset="-128"/>
              </a:rPr>
              <a:t>“</a:t>
            </a:r>
            <a:r>
              <a:rPr lang="en-US" altLang="en-US" dirty="0" smtClean="0">
                <a:latin typeface="Times New Roman" pitchFamily="-108" charset="0"/>
                <a:ea typeface="ＭＳ Ｐゴシック" pitchFamily="-108" charset="-128"/>
              </a:rPr>
              <a:t>When students can predict the events throughout their school day, they are more likely to be engaged and less likely to display problem behavior.  One way to increase predictability in a classroom is to establish routines, particularly early in the school year.” (Kern &amp; Clemens, 2007, p. 67)</a:t>
            </a:r>
          </a:p>
          <a:p>
            <a:pPr>
              <a:spcBef>
                <a:spcPct val="0"/>
              </a:spcBef>
            </a:pPr>
            <a:endParaRPr lang="en-US" altLang="en-US" dirty="0" smtClean="0">
              <a:latin typeface="Times New Roman" pitchFamily="-108" charset="0"/>
              <a:ea typeface="ＭＳ Ｐゴシック" pitchFamily="-108" charset="-128"/>
            </a:endParaRPr>
          </a:p>
        </p:txBody>
      </p:sp>
      <p:sp>
        <p:nvSpPr>
          <p:cNvPr id="4" name="Slide Number Placeholder 3"/>
          <p:cNvSpPr>
            <a:spLocks noGrp="1"/>
          </p:cNvSpPr>
          <p:nvPr>
            <p:ph type="sldNum" sz="quarter" idx="10"/>
          </p:nvPr>
        </p:nvSpPr>
        <p:spPr/>
        <p:txBody>
          <a:bodyPr/>
          <a:lstStyle/>
          <a:p>
            <a:fld id="{A875B4DD-DD12-5549-9756-868EB0781E70}" type="slidenum">
              <a:rPr lang="en-US" smtClean="0"/>
              <a:pPr/>
              <a:t>24</a:t>
            </a:fld>
            <a:endParaRPr lang="en-US" dirty="0"/>
          </a:p>
        </p:txBody>
      </p:sp>
    </p:spTree>
    <p:extLst>
      <p:ext uri="{BB962C8B-B14F-4D97-AF65-F5344CB8AC3E}">
        <p14:creationId xmlns:p14="http://schemas.microsoft.com/office/powerpoint/2010/main" val="330574560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p:spPr>
        <p:txBody>
          <a:bodyPr/>
          <a:lstStyle/>
          <a:p>
            <a:r>
              <a:rPr lang="en-US" dirty="0" smtClean="0">
                <a:latin typeface="Times New Roman" pitchFamily="18" charset="0"/>
              </a:rPr>
              <a:t> Having clearly defined procedures will allow you to plan and work efficiently with your students.  Here is</a:t>
            </a:r>
            <a:r>
              <a:rPr lang="en-US" baseline="0" dirty="0" smtClean="0">
                <a:latin typeface="Times New Roman" pitchFamily="18" charset="0"/>
              </a:rPr>
              <a:t> a list of some the procedures you need to have developed to make your day run more effectively and efficiently. </a:t>
            </a:r>
            <a:endParaRPr lang="en-US" dirty="0" smtClean="0">
              <a:latin typeface="Times New Roman" pitchFamily="18" charset="0"/>
            </a:endParaRPr>
          </a:p>
        </p:txBody>
      </p:sp>
      <p:sp>
        <p:nvSpPr>
          <p:cNvPr id="65540" name="Slide Number Placeholder 3"/>
          <p:cNvSpPr>
            <a:spLocks noGrp="1"/>
          </p:cNvSpPr>
          <p:nvPr>
            <p:ph type="sldNum" sz="quarter" idx="5"/>
          </p:nvPr>
        </p:nvSpPr>
        <p:spPr>
          <a:noFill/>
        </p:spPr>
        <p:txBody>
          <a:bodyPr/>
          <a:lstStyle/>
          <a:p>
            <a:fld id="{8A3CFE2F-7459-4102-8F15-FDD537F74A2B}" type="slidenum">
              <a:rPr lang="en-US" smtClean="0"/>
              <a:pPr/>
              <a:t>25</a:t>
            </a:fld>
            <a:endParaRPr lang="en-US" dirty="0"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a:t>
            </a:r>
            <a:r>
              <a:rPr lang="en-US" baseline="0" dirty="0" smtClean="0"/>
              <a:t> we mentioned earlier transitions eat up about 20% of your time so it is important that you have procedures in place to help transitions run smoothly so here are some strategies that you may want to consider. </a:t>
            </a:r>
            <a:endParaRPr lang="en-US" dirty="0"/>
          </a:p>
        </p:txBody>
      </p:sp>
      <p:sp>
        <p:nvSpPr>
          <p:cNvPr id="4" name="Slide Number Placeholder 3"/>
          <p:cNvSpPr>
            <a:spLocks noGrp="1"/>
          </p:cNvSpPr>
          <p:nvPr>
            <p:ph type="sldNum" sz="quarter" idx="10"/>
          </p:nvPr>
        </p:nvSpPr>
        <p:spPr/>
        <p:txBody>
          <a:bodyPr/>
          <a:lstStyle/>
          <a:p>
            <a:fld id="{96FBE9F9-6024-489F-BD74-B47786C2520D}" type="slidenum">
              <a:rPr lang="en-US" smtClean="0"/>
              <a:t>26</a:t>
            </a:fld>
            <a:endParaRPr lang="en-US"/>
          </a:p>
        </p:txBody>
      </p:sp>
    </p:spTree>
    <p:extLst>
      <p:ext uri="{BB962C8B-B14F-4D97-AF65-F5344CB8AC3E}">
        <p14:creationId xmlns:p14="http://schemas.microsoft.com/office/powerpoint/2010/main" val="300615206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a:ln/>
        </p:spPr>
        <p:txBody>
          <a:bodyPr/>
          <a:lstStyle/>
          <a:p>
            <a:r>
              <a:rPr lang="en-US" dirty="0" smtClean="0">
                <a:latin typeface="Times New Roman" pitchFamily="18" charset="0"/>
              </a:rPr>
              <a:t>You</a:t>
            </a:r>
            <a:r>
              <a:rPr lang="en-US" baseline="0" dirty="0" smtClean="0">
                <a:latin typeface="Times New Roman" pitchFamily="18" charset="0"/>
              </a:rPr>
              <a:t> also need to have </a:t>
            </a:r>
            <a:r>
              <a:rPr lang="en-US" dirty="0" smtClean="0">
                <a:latin typeface="Times New Roman" pitchFamily="18" charset="0"/>
              </a:rPr>
              <a:t>common classroom procedures</a:t>
            </a:r>
            <a:r>
              <a:rPr lang="en-US" baseline="0" dirty="0" smtClean="0">
                <a:latin typeface="Times New Roman" pitchFamily="18" charset="0"/>
              </a:rPr>
              <a:t> for students.  So think of the challenging times that occur in your classroom that steal away instructional time.  Do you have a procedure in place?  If you do is it working?  </a:t>
            </a:r>
            <a:r>
              <a:rPr lang="en-US" dirty="0" smtClean="0">
                <a:latin typeface="Times New Roman" pitchFamily="18" charset="0"/>
              </a:rPr>
              <a:t> </a:t>
            </a:r>
          </a:p>
        </p:txBody>
      </p:sp>
      <p:sp>
        <p:nvSpPr>
          <p:cNvPr id="66564" name="Slide Number Placeholder 3"/>
          <p:cNvSpPr>
            <a:spLocks noGrp="1"/>
          </p:cNvSpPr>
          <p:nvPr>
            <p:ph type="sldNum" sz="quarter" idx="5"/>
          </p:nvPr>
        </p:nvSpPr>
        <p:spPr>
          <a:noFill/>
        </p:spPr>
        <p:txBody>
          <a:bodyPr/>
          <a:lstStyle/>
          <a:p>
            <a:fld id="{E26F4658-B076-41A2-B452-A48AFB6836CE}" type="slidenum">
              <a:rPr lang="en-US" smtClean="0"/>
              <a:pPr/>
              <a:t>27</a:t>
            </a:fld>
            <a:endParaRPr lang="en-US" dirty="0"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Consider your current status</a:t>
            </a:r>
            <a:r>
              <a:rPr lang="en-US" baseline="0" dirty="0" smtClean="0"/>
              <a:t> and ask yourselves these questions.  </a:t>
            </a:r>
            <a:endParaRPr lang="en-US" dirty="0"/>
          </a:p>
        </p:txBody>
      </p:sp>
      <p:sp>
        <p:nvSpPr>
          <p:cNvPr id="4" name="Slide Number Placeholder 3"/>
          <p:cNvSpPr>
            <a:spLocks noGrp="1"/>
          </p:cNvSpPr>
          <p:nvPr>
            <p:ph type="sldNum" sz="quarter" idx="10"/>
          </p:nvPr>
        </p:nvSpPr>
        <p:spPr/>
        <p:txBody>
          <a:bodyPr/>
          <a:lstStyle/>
          <a:p>
            <a:fld id="{96FBE9F9-6024-489F-BD74-B47786C2520D}" type="slidenum">
              <a:rPr lang="en-US" smtClean="0"/>
              <a:t>28</a:t>
            </a:fld>
            <a:endParaRPr lang="en-US"/>
          </a:p>
        </p:txBody>
      </p:sp>
    </p:spTree>
    <p:extLst>
      <p:ext uri="{BB962C8B-B14F-4D97-AF65-F5344CB8AC3E}">
        <p14:creationId xmlns:p14="http://schemas.microsoft.com/office/powerpoint/2010/main" val="373646724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5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ea typeface="ＭＳ Ｐゴシック" pitchFamily="34" charset="-128"/>
              </a:rPr>
              <a:t>If</a:t>
            </a:r>
            <a:r>
              <a:rPr lang="en-US" altLang="en-US" baseline="0" dirty="0" smtClean="0">
                <a:ea typeface="ＭＳ Ｐゴシック" pitchFamily="34" charset="-128"/>
              </a:rPr>
              <a:t> y</a:t>
            </a:r>
            <a:r>
              <a:rPr lang="en-US" altLang="en-US" dirty="0" smtClean="0">
                <a:ea typeface="ＭＳ Ｐゴシック" pitchFamily="34" charset="-128"/>
              </a:rPr>
              <a:t>ou need some additional supports you</a:t>
            </a:r>
            <a:r>
              <a:rPr lang="en-US" altLang="en-US" baseline="0" dirty="0" smtClean="0">
                <a:ea typeface="ＭＳ Ｐゴシック" pitchFamily="34" charset="-128"/>
              </a:rPr>
              <a:t> can access the </a:t>
            </a:r>
            <a:r>
              <a:rPr lang="en-US" altLang="en-US" dirty="0" smtClean="0">
                <a:ea typeface="ＭＳ Ｐゴシック" pitchFamily="34" charset="-128"/>
              </a:rPr>
              <a:t> classroom module on procedures and routines on our website.</a:t>
            </a:r>
            <a:r>
              <a:rPr lang="en-US" altLang="en-US" baseline="0" dirty="0" smtClean="0">
                <a:ea typeface="ＭＳ Ｐゴシック" pitchFamily="34" charset="-128"/>
              </a:rPr>
              <a:t>  It will provide you with further information </a:t>
            </a:r>
            <a:r>
              <a:rPr lang="en-US" altLang="en-US" dirty="0" smtClean="0">
                <a:ea typeface="ＭＳ Ｐゴシック" pitchFamily="34" charset="-128"/>
              </a:rPr>
              <a:t>about</a:t>
            </a:r>
            <a:r>
              <a:rPr lang="en-US" altLang="en-US" baseline="0" dirty="0" smtClean="0">
                <a:ea typeface="ＭＳ Ｐゴシック" pitchFamily="34" charset="-128"/>
              </a:rPr>
              <a:t> </a:t>
            </a:r>
            <a:r>
              <a:rPr lang="en-US" altLang="en-US" dirty="0" smtClean="0">
                <a:ea typeface="ＭＳ Ｐゴシック" pitchFamily="34" charset="-128"/>
              </a:rPr>
              <a:t>developing your classroom procedures. </a:t>
            </a:r>
          </a:p>
          <a:p>
            <a:endParaRPr lang="en-US" altLang="en-US" b="1" dirty="0" smtClean="0">
              <a:ea typeface="ＭＳ Ｐゴシック" pitchFamily="34" charset="-128"/>
            </a:endParaRPr>
          </a:p>
        </p:txBody>
      </p:sp>
      <p:sp>
        <p:nvSpPr>
          <p:cNvPr id="155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734852" indent="-282635" eaLnBrk="0" hangingPunct="0">
              <a:spcBef>
                <a:spcPct val="30000"/>
              </a:spcBef>
              <a:defRPr sz="1200">
                <a:solidFill>
                  <a:schemeClr val="tx1"/>
                </a:solidFill>
                <a:latin typeface="Calibri" pitchFamily="34" charset="0"/>
                <a:ea typeface="ＭＳ Ｐゴシック" pitchFamily="34" charset="-128"/>
              </a:defRPr>
            </a:lvl2pPr>
            <a:lvl3pPr marL="1130541" indent="-226108" eaLnBrk="0" hangingPunct="0">
              <a:spcBef>
                <a:spcPct val="30000"/>
              </a:spcBef>
              <a:defRPr sz="1200">
                <a:solidFill>
                  <a:schemeClr val="tx1"/>
                </a:solidFill>
                <a:latin typeface="Calibri" pitchFamily="34" charset="0"/>
                <a:ea typeface="ＭＳ Ｐゴシック" pitchFamily="34" charset="-128"/>
              </a:defRPr>
            </a:lvl3pPr>
            <a:lvl4pPr marL="1582758" indent="-226108" eaLnBrk="0" hangingPunct="0">
              <a:spcBef>
                <a:spcPct val="30000"/>
              </a:spcBef>
              <a:defRPr sz="1200">
                <a:solidFill>
                  <a:schemeClr val="tx1"/>
                </a:solidFill>
                <a:latin typeface="Calibri" pitchFamily="34" charset="0"/>
                <a:ea typeface="ＭＳ Ｐゴシック" pitchFamily="34" charset="-128"/>
              </a:defRPr>
            </a:lvl4pPr>
            <a:lvl5pPr marL="2034974" indent="-226108" eaLnBrk="0" hangingPunct="0">
              <a:spcBef>
                <a:spcPct val="30000"/>
              </a:spcBef>
              <a:defRPr sz="1200">
                <a:solidFill>
                  <a:schemeClr val="tx1"/>
                </a:solidFill>
                <a:latin typeface="Calibri" pitchFamily="34" charset="0"/>
                <a:ea typeface="ＭＳ Ｐゴシック" pitchFamily="34" charset="-128"/>
              </a:defRPr>
            </a:lvl5pPr>
            <a:lvl6pPr marL="2487191" indent="-226108" defTabSz="452217"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39407" indent="-226108" defTabSz="452217"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391624" indent="-226108" defTabSz="452217"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43840" indent="-226108" defTabSz="452217"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fld id="{756995EB-E3D6-4BA4-8A5D-F043324B3DC4}" type="slidenum">
              <a:rPr lang="en-US" altLang="en-US" smtClean="0"/>
              <a:pPr eaLnBrk="1" hangingPunct="1">
                <a:spcBef>
                  <a:spcPct val="0"/>
                </a:spcBef>
              </a:pPr>
              <a:t>29</a:t>
            </a:fld>
            <a:endParaRPr lang="en-US"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Our goal is to</a:t>
            </a:r>
            <a:r>
              <a:rPr lang="en-US" b="1" baseline="0" dirty="0" smtClean="0"/>
              <a:t> give you some tools to fill up your tool box so you can be more proactive since as you can see by t</a:t>
            </a:r>
            <a:r>
              <a:rPr lang="en-US" b="1" dirty="0" smtClean="0"/>
              <a:t>hese quotes</a:t>
            </a:r>
            <a:endParaRPr lang="en-US" b="1" baseline="0" dirty="0" smtClean="0"/>
          </a:p>
          <a:p>
            <a:r>
              <a:rPr lang="en-US" dirty="0" smtClean="0"/>
              <a:t>The</a:t>
            </a:r>
            <a:r>
              <a:rPr lang="en-US" baseline="0" dirty="0" smtClean="0"/>
              <a:t> first one </a:t>
            </a:r>
            <a:r>
              <a:rPr lang="en-US" dirty="0" smtClean="0"/>
              <a:t> reminds us that the effective classroom</a:t>
            </a:r>
            <a:r>
              <a:rPr lang="en-US" baseline="0" dirty="0" smtClean="0"/>
              <a:t> practices are positive and preventative which help us avoid many minor classroom behaviors.</a:t>
            </a:r>
          </a:p>
          <a:p>
            <a:endParaRPr lang="en-US" baseline="0" dirty="0" smtClean="0"/>
          </a:p>
          <a:p>
            <a:r>
              <a:rPr lang="en-US" baseline="0" dirty="0" smtClean="0"/>
              <a:t>In the second quote. </a:t>
            </a:r>
            <a:r>
              <a:rPr lang="en-US" baseline="0" dirty="0" err="1" smtClean="0"/>
              <a:t>Sprick</a:t>
            </a:r>
            <a:r>
              <a:rPr lang="en-US" baseline="0" dirty="0" smtClean="0"/>
              <a:t> tells us effective classroom management is an important component of effective instruction for all teachers, regardless of grade level, subject, pedagogy or curriculum. Unfortunately many of our college classes did not prepare us in effective classroom practices. </a:t>
            </a:r>
            <a:endParaRPr lang="en-US" dirty="0"/>
          </a:p>
        </p:txBody>
      </p:sp>
      <p:sp>
        <p:nvSpPr>
          <p:cNvPr id="4" name="Slide Number Placeholder 3"/>
          <p:cNvSpPr>
            <a:spLocks noGrp="1"/>
          </p:cNvSpPr>
          <p:nvPr>
            <p:ph type="sldNum" sz="quarter" idx="10"/>
          </p:nvPr>
        </p:nvSpPr>
        <p:spPr/>
        <p:txBody>
          <a:bodyPr/>
          <a:lstStyle/>
          <a:p>
            <a:fld id="{F8BE4607-2072-E14D-A2D4-834D545D3161}" type="slidenum">
              <a:rPr lang="en-US" smtClean="0"/>
              <a:t>3</a:t>
            </a:fld>
            <a:endParaRPr lang="en-US" dirty="0"/>
          </a:p>
        </p:txBody>
      </p:sp>
    </p:spTree>
    <p:extLst>
      <p:ext uri="{BB962C8B-B14F-4D97-AF65-F5344CB8AC3E}">
        <p14:creationId xmlns:p14="http://schemas.microsoft.com/office/powerpoint/2010/main" val="347594676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US" dirty="0" smtClean="0"/>
              <a:t>How do I get the children in my class to achieve academic and social/behavioral goals? Provide</a:t>
            </a:r>
            <a:r>
              <a:rPr lang="en-US" baseline="0" dirty="0" smtClean="0"/>
              <a:t> specific feedback.  </a:t>
            </a:r>
            <a:endParaRPr lang="en-US" dirty="0" smtClean="0"/>
          </a:p>
          <a:p>
            <a:pPr marL="228600" indent="-228600">
              <a:buFontTx/>
              <a:buNone/>
              <a:defRPr/>
            </a:pPr>
            <a:endParaRPr lang="en-US" dirty="0" smtClean="0"/>
          </a:p>
          <a:p>
            <a:pPr>
              <a:defRPr/>
            </a:pPr>
            <a:endParaRPr lang="en-US" dirty="0"/>
          </a:p>
        </p:txBody>
      </p:sp>
      <p:sp>
        <p:nvSpPr>
          <p:cNvPr id="63492" name="Slide Number Placeholder 3"/>
          <p:cNvSpPr>
            <a:spLocks noGrp="1"/>
          </p:cNvSpPr>
          <p:nvPr>
            <p:ph type="sldNum" sz="quarter" idx="5"/>
          </p:nvPr>
        </p:nvSpPr>
        <p:spPr>
          <a:noFill/>
        </p:spPr>
        <p:txBody>
          <a:bodyPr/>
          <a:lstStyle/>
          <a:p>
            <a:fld id="{4BDBE357-9A5D-477A-A166-362AD3E719F5}" type="slidenum">
              <a:rPr lang="en-US" smtClean="0"/>
              <a:pPr/>
              <a:t>30</a:t>
            </a:fld>
            <a:endParaRPr lang="en-US" dirty="0"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latin typeface="Times New Roman" pitchFamily="18" charset="0"/>
                <a:ea typeface="ＭＳ Ｐゴシック" pitchFamily="34" charset="-128"/>
              </a:rPr>
              <a:t>Most teachers agree on giving descriptive feedback about academic work.  Most teachers know giving descriptive feedback on what the student did well and what the student needs to improve will help them learn reading, math and other academics.  Giving positive performance feedback is equally important to learn social behavior skills.  </a:t>
            </a:r>
          </a:p>
          <a:p>
            <a:pPr eaLnBrk="1" hangingPunct="1">
              <a:spcBef>
                <a:spcPct val="0"/>
              </a:spcBef>
            </a:pPr>
            <a:r>
              <a:rPr lang="en-US" altLang="en-US" dirty="0" smtClean="0">
                <a:latin typeface="Times New Roman" pitchFamily="18" charset="0"/>
                <a:ea typeface="ＭＳ Ｐゴシック" pitchFamily="34" charset="-128"/>
              </a:rPr>
              <a:t>There is no one universal </a:t>
            </a:r>
            <a:r>
              <a:rPr lang="en-US" altLang="en-US" dirty="0" err="1" smtClean="0">
                <a:latin typeface="Times New Roman" pitchFamily="18" charset="0"/>
                <a:ea typeface="ＭＳ Ｐゴシック" pitchFamily="34" charset="-128"/>
              </a:rPr>
              <a:t>reinforcer</a:t>
            </a:r>
            <a:r>
              <a:rPr lang="en-US" altLang="en-US" dirty="0" smtClean="0">
                <a:latin typeface="Times New Roman" pitchFamily="18" charset="0"/>
                <a:ea typeface="ＭＳ Ｐゴシック" pitchFamily="34" charset="-128"/>
              </a:rPr>
              <a:t> to increase likelihood of a social skill, although adult attention is reinforcing for most students.</a:t>
            </a:r>
          </a:p>
        </p:txBody>
      </p:sp>
      <p:sp>
        <p:nvSpPr>
          <p:cNvPr id="36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13D06DCF-A2C2-4324-B3C0-CA82AA9C6764}" type="slidenum">
              <a:rPr lang="en-US" altLang="en-US" smtClean="0">
                <a:latin typeface="Calibri" pitchFamily="34" charset="0"/>
                <a:ea typeface="ＭＳ Ｐゴシック" pitchFamily="34" charset="-128"/>
              </a:rPr>
              <a:pPr eaLnBrk="1" fontAlgn="base" hangingPunct="1">
                <a:spcBef>
                  <a:spcPct val="0"/>
                </a:spcBef>
                <a:spcAft>
                  <a:spcPct val="0"/>
                </a:spcAft>
              </a:pPr>
              <a:t>31</a:t>
            </a:fld>
            <a:endParaRPr lang="en-US" altLang="en-US" smtClean="0">
              <a:latin typeface="Calibri" pitchFamily="34" charset="0"/>
              <a:ea typeface="ＭＳ Ｐゴシック" pitchFamily="34" charset="-128"/>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smtClean="0"/>
              <a:t>As teacher praise to reprimand ratios improved, student on-task levels increased for all classrooms. </a:t>
            </a:r>
          </a:p>
          <a:p>
            <a:r>
              <a:rPr lang="en-US" b="1" baseline="0" dirty="0" smtClean="0"/>
              <a:t>After withdrawing praise from a classroom, off-task behavior increased from 8.7% to 25.5%</a:t>
            </a:r>
          </a:p>
          <a:p>
            <a:r>
              <a:rPr lang="en-US" b="1" baseline="0" dirty="0" smtClean="0"/>
              <a:t>When the rate of criticism was increased, off-task behavior increased from 25.5% to 31.2% with over 50% off-task behavior on some days </a:t>
            </a:r>
          </a:p>
          <a:p>
            <a:endParaRPr lang="en-US" b="1" baseline="0" dirty="0" smtClean="0"/>
          </a:p>
          <a:p>
            <a:endParaRPr lang="en-US" b="1" baseline="0" dirty="0" smtClean="0"/>
          </a:p>
        </p:txBody>
      </p:sp>
      <p:sp>
        <p:nvSpPr>
          <p:cNvPr id="4" name="Slide Number Placeholder 3"/>
          <p:cNvSpPr>
            <a:spLocks noGrp="1"/>
          </p:cNvSpPr>
          <p:nvPr>
            <p:ph type="sldNum" sz="quarter" idx="10"/>
          </p:nvPr>
        </p:nvSpPr>
        <p:spPr/>
        <p:txBody>
          <a:bodyPr/>
          <a:lstStyle/>
          <a:p>
            <a:fld id="{671C2EB1-22DB-A546-9453-0C5C2A32182C}" type="slidenum">
              <a:rPr lang="en-US" smtClean="0"/>
              <a:pPr/>
              <a:t>32</a:t>
            </a:fld>
            <a:endParaRPr lang="en-US" dirty="0"/>
          </a:p>
        </p:txBody>
      </p:sp>
    </p:spTree>
    <p:extLst>
      <p:ext uri="{BB962C8B-B14F-4D97-AF65-F5344CB8AC3E}">
        <p14:creationId xmlns:p14="http://schemas.microsoft.com/office/powerpoint/2010/main" val="307094469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latin typeface="Times New Roman" pitchFamily="18" charset="0"/>
                <a:ea typeface="ＭＳ Ｐゴシック" pitchFamily="34" charset="-128"/>
              </a:rPr>
              <a:t>Each person in the school must recognize the students for following school rules.</a:t>
            </a:r>
          </a:p>
          <a:p>
            <a:r>
              <a:rPr lang="en-US" altLang="en-US" smtClean="0">
                <a:latin typeface="Times New Roman" pitchFamily="18" charset="0"/>
                <a:ea typeface="ＭＳ Ｐゴシック" pitchFamily="34" charset="-128"/>
              </a:rPr>
              <a:t>Some students have more difficulty following some rules.  Focus the recognition for those children on the specific rules they have difficulty following (e.g. A student who hits, must be recognized at a HIGHER rate for using good words and keeping hands to self.)</a:t>
            </a:r>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ADDC08CF-8C99-46B6-A4F3-2A41930AF8E1}" type="slidenum">
              <a:rPr lang="en-US" altLang="en-US" smtClean="0">
                <a:latin typeface="Calibri" pitchFamily="34" charset="0"/>
                <a:ea typeface="ＭＳ Ｐゴシック" pitchFamily="34" charset="-128"/>
              </a:rPr>
              <a:pPr eaLnBrk="1" fontAlgn="base" hangingPunct="1">
                <a:spcBef>
                  <a:spcPct val="0"/>
                </a:spcBef>
                <a:spcAft>
                  <a:spcPct val="0"/>
                </a:spcAft>
              </a:pPr>
              <a:t>33</a:t>
            </a:fld>
            <a:endParaRPr lang="en-US" altLang="en-US" smtClean="0">
              <a:latin typeface="Calibri" pitchFamily="34" charset="0"/>
              <a:ea typeface="ＭＳ Ｐゴシック" pitchFamily="34" charset="-128"/>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811CAEA-E886-40CC-A0A7-B030B171F337}" type="slidenum">
              <a:rPr lang="en-US" smtClean="0"/>
              <a:t>34</a:t>
            </a:fld>
            <a:endParaRPr lang="en-US"/>
          </a:p>
        </p:txBody>
      </p:sp>
    </p:spTree>
    <p:extLst>
      <p:ext uri="{BB962C8B-B14F-4D97-AF65-F5344CB8AC3E}">
        <p14:creationId xmlns:p14="http://schemas.microsoft.com/office/powerpoint/2010/main" val="159882584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US" dirty="0" smtClean="0"/>
              <a:t>How do I get the children in my class to achieve academic and social/behavioral goals?  </a:t>
            </a:r>
            <a:r>
              <a:rPr lang="en-US" baseline="0" dirty="0" smtClean="0"/>
              <a:t> Consistently respond to errors so they have a clear understanding of the expectations in our classroom. </a:t>
            </a:r>
            <a:endParaRPr lang="en-US" dirty="0" smtClean="0"/>
          </a:p>
          <a:p>
            <a:pPr>
              <a:defRPr/>
            </a:pPr>
            <a:endParaRPr lang="en-US" dirty="0"/>
          </a:p>
        </p:txBody>
      </p:sp>
      <p:sp>
        <p:nvSpPr>
          <p:cNvPr id="63492" name="Slide Number Placeholder 3"/>
          <p:cNvSpPr>
            <a:spLocks noGrp="1"/>
          </p:cNvSpPr>
          <p:nvPr>
            <p:ph type="sldNum" sz="quarter" idx="5"/>
          </p:nvPr>
        </p:nvSpPr>
        <p:spPr>
          <a:noFill/>
        </p:spPr>
        <p:txBody>
          <a:bodyPr/>
          <a:lstStyle/>
          <a:p>
            <a:fld id="{4BDBE357-9A5D-477A-A166-362AD3E719F5}" type="slidenum">
              <a:rPr lang="en-US" smtClean="0"/>
              <a:pPr/>
              <a:t>35</a:t>
            </a:fld>
            <a:endParaRPr lang="en-US" dirty="0"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a:t>
            </a:r>
            <a:r>
              <a:rPr lang="en-US" baseline="0" dirty="0" smtClean="0"/>
              <a:t> students are not following the expectations and rules then your staff needs to consistently respond to the errors by following these steps.  First have you taught the expectations, provided </a:t>
            </a:r>
            <a:r>
              <a:rPr lang="en-US" baseline="0" dirty="0" err="1" smtClean="0"/>
              <a:t>spf</a:t>
            </a:r>
            <a:r>
              <a:rPr lang="en-US" baseline="0" dirty="0" smtClean="0"/>
              <a:t>, utilized </a:t>
            </a:r>
            <a:r>
              <a:rPr lang="en-US" baseline="0" dirty="0" err="1" smtClean="0"/>
              <a:t>precorrects</a:t>
            </a:r>
            <a:r>
              <a:rPr lang="en-US" baseline="0" dirty="0" smtClean="0"/>
              <a:t>, given the students time to self reflect and have you provided Active supervision?  If you have then you move to the continuum starting with the less intrusive which is using proximal control and or proximal praise.  If the student’s behavior continues move to redirect, reteach, providing choice and then conference.  </a:t>
            </a:r>
            <a:endParaRPr lang="en-US" dirty="0"/>
          </a:p>
        </p:txBody>
      </p:sp>
      <p:sp>
        <p:nvSpPr>
          <p:cNvPr id="4" name="Slide Number Placeholder 3"/>
          <p:cNvSpPr>
            <a:spLocks noGrp="1"/>
          </p:cNvSpPr>
          <p:nvPr>
            <p:ph type="sldNum" sz="quarter" idx="10"/>
          </p:nvPr>
        </p:nvSpPr>
        <p:spPr/>
        <p:txBody>
          <a:bodyPr/>
          <a:lstStyle/>
          <a:p>
            <a:fld id="{3811CAEA-E886-40CC-A0A7-B030B171F337}" type="slidenum">
              <a:rPr lang="en-US" smtClean="0"/>
              <a:t>36</a:t>
            </a:fld>
            <a:endParaRPr lang="en-US"/>
          </a:p>
        </p:txBody>
      </p:sp>
    </p:spTree>
    <p:extLst>
      <p:ext uri="{BB962C8B-B14F-4D97-AF65-F5344CB8AC3E}">
        <p14:creationId xmlns:p14="http://schemas.microsoft.com/office/powerpoint/2010/main" val="285155658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But when the students still</a:t>
            </a:r>
            <a:r>
              <a:rPr lang="en-US" baseline="0" dirty="0" smtClean="0"/>
              <a:t> drive you crazy and you are ready to pull your hair out.  What can you do?  We have to provide additional supports to meet the needs of their behaviors. </a:t>
            </a:r>
            <a:endParaRPr lang="en-US" dirty="0"/>
          </a:p>
        </p:txBody>
      </p:sp>
      <p:sp>
        <p:nvSpPr>
          <p:cNvPr id="4" name="Slide Number Placeholder 3"/>
          <p:cNvSpPr>
            <a:spLocks noGrp="1"/>
          </p:cNvSpPr>
          <p:nvPr>
            <p:ph type="sldNum" sz="quarter" idx="10"/>
          </p:nvPr>
        </p:nvSpPr>
        <p:spPr/>
        <p:txBody>
          <a:bodyPr/>
          <a:lstStyle/>
          <a:p>
            <a:fld id="{3811CAEA-E886-40CC-A0A7-B030B171F337}" type="slidenum">
              <a:rPr lang="en-US" smtClean="0"/>
              <a:t>37</a:t>
            </a:fld>
            <a:endParaRPr lang="en-US"/>
          </a:p>
        </p:txBody>
      </p:sp>
    </p:spTree>
    <p:extLst>
      <p:ext uri="{BB962C8B-B14F-4D97-AF65-F5344CB8AC3E}">
        <p14:creationId xmlns:p14="http://schemas.microsoft.com/office/powerpoint/2010/main" val="418080707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Environmental Protection  Adaptations</a:t>
            </a:r>
            <a:r>
              <a:rPr lang="en-US" baseline="0" dirty="0" smtClean="0"/>
              <a:t> – How do we guarantee success for all students?  This part of the presentation  will focus on implementing adaptations to create a student centered environment, so please take out the Environmental supports handout.  Think of a few students who have been struggling.  Keep in mind their strengths but what our some additional supports you might be able to use with them to equip them so they can be successful?  </a:t>
            </a:r>
            <a:endParaRPr lang="en-US" dirty="0"/>
          </a:p>
        </p:txBody>
      </p:sp>
      <p:sp>
        <p:nvSpPr>
          <p:cNvPr id="4" name="Slide Number Placeholder 3"/>
          <p:cNvSpPr>
            <a:spLocks noGrp="1"/>
          </p:cNvSpPr>
          <p:nvPr>
            <p:ph type="sldNum" sz="quarter" idx="10"/>
          </p:nvPr>
        </p:nvSpPr>
        <p:spPr/>
        <p:txBody>
          <a:bodyPr/>
          <a:lstStyle/>
          <a:p>
            <a:fld id="{3811CAEA-E886-40CC-A0A7-B030B171F337}" type="slidenum">
              <a:rPr lang="en-US" smtClean="0"/>
              <a:t>38</a:t>
            </a:fld>
            <a:endParaRPr lang="en-US"/>
          </a:p>
        </p:txBody>
      </p:sp>
    </p:spTree>
    <p:extLst>
      <p:ext uri="{BB962C8B-B14F-4D97-AF65-F5344CB8AC3E}">
        <p14:creationId xmlns:p14="http://schemas.microsoft.com/office/powerpoint/2010/main" val="145454886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is important to know the characteristics</a:t>
            </a:r>
            <a:r>
              <a:rPr lang="en-US" baseline="0" dirty="0" smtClean="0"/>
              <a:t> to help determine the function of the students behaviors and provide the correct intervention. </a:t>
            </a:r>
          </a:p>
          <a:p>
            <a:r>
              <a:rPr lang="en-US" baseline="0" dirty="0" smtClean="0"/>
              <a:t>So, </a:t>
            </a:r>
            <a:r>
              <a:rPr lang="en-US" dirty="0" smtClean="0"/>
              <a:t>Attention</a:t>
            </a:r>
            <a:r>
              <a:rPr lang="en-US" baseline="0" dirty="0" smtClean="0"/>
              <a:t> Seeking students may……. </a:t>
            </a:r>
          </a:p>
          <a:p>
            <a:endParaRPr lang="en-US" baseline="0" dirty="0" smtClean="0"/>
          </a:p>
          <a:p>
            <a:r>
              <a:rPr lang="en-US" dirty="0" smtClean="0"/>
              <a:t>Bragging about achievements and personal skills.</a:t>
            </a:r>
          </a:p>
          <a:p>
            <a:r>
              <a:rPr lang="en-US" dirty="0" smtClean="0"/>
              <a:t> * Bullying other people either physically or emotionally.</a:t>
            </a:r>
          </a:p>
          <a:p>
            <a:r>
              <a:rPr lang="en-US" dirty="0" smtClean="0"/>
              <a:t> * The individual can abuse their authority and power in order to show people how important they are.</a:t>
            </a:r>
          </a:p>
          <a:p>
            <a:r>
              <a:rPr lang="en-US" dirty="0" smtClean="0"/>
              <a:t> * This need to sort out other people’s problems. When the individual takes on the role of a rescuer it means that the spotlight is on them.</a:t>
            </a:r>
          </a:p>
          <a:p>
            <a:r>
              <a:rPr lang="en-US" dirty="0" smtClean="0"/>
              <a:t> * Becoming a drama queen. This means that the individual turns everything into a deal where they at the center of things.</a:t>
            </a:r>
          </a:p>
          <a:p>
            <a:r>
              <a:rPr lang="en-US" dirty="0" smtClean="0"/>
              <a:t> * It can involve manipulating loved ones to deliberately create problems. This could involve things like spreading lies about one of their friends to get them into trouble with other friends.</a:t>
            </a:r>
          </a:p>
          <a:p>
            <a:r>
              <a:rPr lang="en-US" dirty="0" smtClean="0"/>
              <a:t> * The individual may complain about nonexistent health problems in order to get attention. This is usually referred to as Munchausen Syndrome</a:t>
            </a:r>
          </a:p>
          <a:p>
            <a:r>
              <a:rPr lang="en-US" dirty="0" smtClean="0"/>
              <a:t> * Munchausen by Proxy is where the individual creates health problems for their dependents in order to gain attention. In extreme cases a parent my even poison their child or cause other damage.</a:t>
            </a:r>
          </a:p>
          <a:p>
            <a:r>
              <a:rPr lang="en-US" dirty="0" smtClean="0"/>
              <a:t> * Munchausen by Internet is where people go to online forums or chat rooms and pretend to have serious illnesses. This type of attention seeking behavior is becoming increasingly common because it is so easy to deceive people this way.</a:t>
            </a:r>
          </a:p>
          <a:p>
            <a:r>
              <a:rPr lang="en-US" dirty="0" smtClean="0"/>
              <a:t> * Another type of attention seeking behavior is false confessions. This can include people who go to the police to admit to crimes they have not committed.</a:t>
            </a:r>
          </a:p>
          <a:p>
            <a:r>
              <a:rPr lang="en-US" dirty="0" smtClean="0"/>
              <a:t> * Some people try to gain attention by being the busy bee. In work they will always want other people to view them as the hardest worker – they can act like a martyr because of this.</a:t>
            </a:r>
          </a:p>
          <a:p>
            <a:r>
              <a:rPr lang="en-US" dirty="0" smtClean="0"/>
              <a:t> * Some people will resort to poisoning the minds of other people in order to cause drama that they can be involved in.</a:t>
            </a:r>
          </a:p>
          <a:p>
            <a:r>
              <a:rPr lang="en-US" dirty="0" smtClean="0"/>
              <a:t> * The individual may falsely claim to be a victim of sexual or physical abuse in order to gain attention.</a:t>
            </a:r>
          </a:p>
          <a:p>
            <a:r>
              <a:rPr lang="en-US" dirty="0" smtClean="0"/>
              <a:t> * They may manipulate other people into attacking them so that they can claim victimhood.</a:t>
            </a:r>
          </a:p>
          <a:p>
            <a:r>
              <a:rPr lang="en-US" dirty="0" smtClean="0"/>
              <a:t> * Dominating conversations.</a:t>
            </a:r>
          </a:p>
          <a:p>
            <a:r>
              <a:rPr lang="en-US" dirty="0" smtClean="0"/>
              <a:t> * Wearing clothes that are highly unusual or noticeable in an attempt to seek attention. This may include sexy clothing or even clothes that are highly unflattering.</a:t>
            </a:r>
          </a:p>
          <a:p>
            <a:r>
              <a:rPr lang="en-US" dirty="0" smtClean="0"/>
              <a:t>Dangers</a:t>
            </a:r>
            <a:r>
              <a:rPr lang="en-US" baseline="0" dirty="0" smtClean="0"/>
              <a:t> Poor relationships Other people will find them to be too demanding and hard to be around.</a:t>
            </a:r>
          </a:p>
          <a:p>
            <a:endParaRPr lang="en-US" dirty="0"/>
          </a:p>
        </p:txBody>
      </p:sp>
      <p:sp>
        <p:nvSpPr>
          <p:cNvPr id="4" name="Slide Number Placeholder 3"/>
          <p:cNvSpPr>
            <a:spLocks noGrp="1"/>
          </p:cNvSpPr>
          <p:nvPr>
            <p:ph type="sldNum" sz="quarter" idx="10"/>
          </p:nvPr>
        </p:nvSpPr>
        <p:spPr/>
        <p:txBody>
          <a:bodyPr/>
          <a:lstStyle/>
          <a:p>
            <a:fld id="{A875B4DD-DD12-5549-9756-868EB0781E70}" type="slidenum">
              <a:rPr lang="en-US" smtClean="0"/>
              <a:pPr/>
              <a:t>39</a:t>
            </a:fld>
            <a:endParaRPr lang="en-US" dirty="0"/>
          </a:p>
        </p:txBody>
      </p:sp>
    </p:spTree>
    <p:extLst>
      <p:ext uri="{BB962C8B-B14F-4D97-AF65-F5344CB8AC3E}">
        <p14:creationId xmlns:p14="http://schemas.microsoft.com/office/powerpoint/2010/main" val="31440216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is a </a:t>
            </a:r>
            <a:r>
              <a:rPr lang="en-US" dirty="0" smtClean="0"/>
              <a:t> Hill Walker quote</a:t>
            </a:r>
            <a:r>
              <a:rPr lang="en-US" baseline="0" dirty="0" smtClean="0"/>
              <a:t> about the ineffective strategies that many adults defer to when they do not have the right tools in their tool boxes or their tool boxes are empty.  to help them be more proactive.  </a:t>
            </a:r>
            <a:r>
              <a:rPr lang="en-US" dirty="0" smtClean="0"/>
              <a:t> We are going to give you some supports</a:t>
            </a:r>
            <a:r>
              <a:rPr lang="en-US" baseline="0" dirty="0" smtClean="0"/>
              <a:t> to put in place that will help to meet the needs of some of your challenging students. </a:t>
            </a:r>
            <a:endParaRPr lang="en-US" dirty="0"/>
          </a:p>
        </p:txBody>
      </p:sp>
      <p:sp>
        <p:nvSpPr>
          <p:cNvPr id="4" name="Slide Number Placeholder 3"/>
          <p:cNvSpPr>
            <a:spLocks noGrp="1"/>
          </p:cNvSpPr>
          <p:nvPr>
            <p:ph type="sldNum" sz="quarter" idx="10"/>
          </p:nvPr>
        </p:nvSpPr>
        <p:spPr/>
        <p:txBody>
          <a:bodyPr/>
          <a:lstStyle/>
          <a:p>
            <a:fld id="{3811CAEA-E886-40CC-A0A7-B030B171F337}" type="slidenum">
              <a:rPr lang="en-US" smtClean="0"/>
              <a:t>4</a:t>
            </a:fld>
            <a:endParaRPr lang="en-US"/>
          </a:p>
        </p:txBody>
      </p:sp>
    </p:spTree>
    <p:extLst>
      <p:ext uri="{BB962C8B-B14F-4D97-AF65-F5344CB8AC3E}">
        <p14:creationId xmlns:p14="http://schemas.microsoft.com/office/powerpoint/2010/main" val="178547269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baseline="0" dirty="0" smtClean="0"/>
              <a:t>For attention-seeking behavior, classroom practices that provide more frequent opportunities for appropriate interaction will be most effective. </a:t>
            </a:r>
            <a:endParaRPr lang="en-US" dirty="0"/>
          </a:p>
        </p:txBody>
      </p:sp>
      <p:sp>
        <p:nvSpPr>
          <p:cNvPr id="4" name="Slide Number Placeholder 3"/>
          <p:cNvSpPr>
            <a:spLocks noGrp="1"/>
          </p:cNvSpPr>
          <p:nvPr>
            <p:ph type="sldNum" sz="quarter" idx="10"/>
          </p:nvPr>
        </p:nvSpPr>
        <p:spPr/>
        <p:txBody>
          <a:bodyPr/>
          <a:lstStyle/>
          <a:p>
            <a:fld id="{A875B4DD-DD12-5549-9756-868EB0781E70}" type="slidenum">
              <a:rPr lang="en-US" smtClean="0"/>
              <a:pPr/>
              <a:t>40</a:t>
            </a:fld>
            <a:endParaRPr lang="en-US" dirty="0"/>
          </a:p>
        </p:txBody>
      </p:sp>
    </p:spTree>
    <p:extLst>
      <p:ext uri="{BB962C8B-B14F-4D97-AF65-F5344CB8AC3E}">
        <p14:creationId xmlns:p14="http://schemas.microsoft.com/office/powerpoint/2010/main" val="409214283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a student is seeking</a:t>
            </a:r>
            <a:r>
              <a:rPr lang="en-US" baseline="0" dirty="0" smtClean="0"/>
              <a:t> attention y</a:t>
            </a:r>
            <a:r>
              <a:rPr lang="en-US" dirty="0" smtClean="0"/>
              <a:t>ou can increase</a:t>
            </a:r>
            <a:r>
              <a:rPr lang="en-US" baseline="0" dirty="0" smtClean="0"/>
              <a:t> positive attention by providing more frequent positive feedback on an </a:t>
            </a:r>
            <a:r>
              <a:rPr lang="en-US" b="1" baseline="0" dirty="0" smtClean="0"/>
              <a:t>individual sheet </a:t>
            </a:r>
            <a:r>
              <a:rPr lang="en-US" baseline="0" dirty="0" smtClean="0"/>
              <a:t>that ties to the whole class incentive. </a:t>
            </a:r>
            <a:endParaRPr lang="en-US" dirty="0"/>
          </a:p>
        </p:txBody>
      </p:sp>
      <p:sp>
        <p:nvSpPr>
          <p:cNvPr id="4" name="Slide Number Placeholder 3"/>
          <p:cNvSpPr>
            <a:spLocks noGrp="1"/>
          </p:cNvSpPr>
          <p:nvPr>
            <p:ph type="sldNum" sz="quarter" idx="10"/>
          </p:nvPr>
        </p:nvSpPr>
        <p:spPr/>
        <p:txBody>
          <a:bodyPr/>
          <a:lstStyle/>
          <a:p>
            <a:fld id="{3811CAEA-E886-40CC-A0A7-B030B171F337}" type="slidenum">
              <a:rPr lang="en-US" smtClean="0"/>
              <a:t>41</a:t>
            </a:fld>
            <a:endParaRPr lang="en-US"/>
          </a:p>
        </p:txBody>
      </p:sp>
    </p:spTree>
    <p:extLst>
      <p:ext uri="{BB962C8B-B14F-4D97-AF65-F5344CB8AC3E}">
        <p14:creationId xmlns:p14="http://schemas.microsoft.com/office/powerpoint/2010/main" val="121980523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a:ln/>
        </p:spPr>
      </p:sp>
      <p:sp>
        <p:nvSpPr>
          <p:cNvPr id="121859" name="Notes Placeholder 2"/>
          <p:cNvSpPr>
            <a:spLocks noGrp="1"/>
          </p:cNvSpPr>
          <p:nvPr>
            <p:ph type="body" idx="1"/>
          </p:nvPr>
        </p:nvSpPr>
        <p:spPr>
          <a:noFill/>
        </p:spPr>
        <p:txBody>
          <a:bodyPr/>
          <a:lstStyle/>
          <a:p>
            <a:r>
              <a:rPr lang="en-US" altLang="en-US" dirty="0" smtClean="0"/>
              <a:t>You can teach  students</a:t>
            </a:r>
            <a:r>
              <a:rPr lang="en-US" altLang="en-US" baseline="0" dirty="0" smtClean="0"/>
              <a:t> </a:t>
            </a:r>
            <a:r>
              <a:rPr lang="en-US" altLang="en-US" dirty="0" smtClean="0"/>
              <a:t>how to provide</a:t>
            </a:r>
            <a:r>
              <a:rPr lang="en-US" altLang="en-US" baseline="0" dirty="0" smtClean="0"/>
              <a:t> </a:t>
            </a:r>
            <a:r>
              <a:rPr lang="en-US" altLang="en-US" dirty="0" smtClean="0"/>
              <a:t>specific</a:t>
            </a:r>
            <a:r>
              <a:rPr lang="en-US" altLang="en-US" baseline="0" dirty="0" smtClean="0"/>
              <a:t> positive feedback to each other,</a:t>
            </a:r>
            <a:r>
              <a:rPr lang="en-US" altLang="en-US" dirty="0" smtClean="0"/>
              <a:t> have them practice it and then provide them the opportunity to continue to use it to help them to internalize it.  Each student takes a card and writes a specific positive feed back to the person and gives them the card at the end of the class. </a:t>
            </a:r>
          </a:p>
        </p:txBody>
      </p:sp>
      <p:sp>
        <p:nvSpPr>
          <p:cNvPr id="121860" name="Slide Number Placeholder 3"/>
          <p:cNvSpPr>
            <a:spLocks noGrp="1"/>
          </p:cNvSpPr>
          <p:nvPr>
            <p:ph type="sldNum" sz="quarter" idx="5"/>
          </p:nvPr>
        </p:nvSpPr>
        <p:spPr>
          <a:noFill/>
        </p:spPr>
        <p:txBody>
          <a:bodyPr/>
          <a:lstStyle>
            <a:lvl1pPr>
              <a:defRPr>
                <a:solidFill>
                  <a:schemeClr val="tx1"/>
                </a:solidFill>
                <a:latin typeface="Comic Sans MS" pitchFamily="66" charset="0"/>
              </a:defRPr>
            </a:lvl1pPr>
            <a:lvl2pPr marL="742909" indent="-285734">
              <a:defRPr>
                <a:solidFill>
                  <a:schemeClr val="tx1"/>
                </a:solidFill>
                <a:latin typeface="Comic Sans MS" pitchFamily="66" charset="0"/>
              </a:defRPr>
            </a:lvl2pPr>
            <a:lvl3pPr marL="1142937" indent="-228587">
              <a:defRPr>
                <a:solidFill>
                  <a:schemeClr val="tx1"/>
                </a:solidFill>
                <a:latin typeface="Comic Sans MS" pitchFamily="66" charset="0"/>
              </a:defRPr>
            </a:lvl3pPr>
            <a:lvl4pPr marL="1600112" indent="-228587">
              <a:defRPr>
                <a:solidFill>
                  <a:schemeClr val="tx1"/>
                </a:solidFill>
                <a:latin typeface="Comic Sans MS" pitchFamily="66" charset="0"/>
              </a:defRPr>
            </a:lvl4pPr>
            <a:lvl5pPr marL="2057287" indent="-228587">
              <a:defRPr>
                <a:solidFill>
                  <a:schemeClr val="tx1"/>
                </a:solidFill>
                <a:latin typeface="Comic Sans MS" pitchFamily="66" charset="0"/>
              </a:defRPr>
            </a:lvl5pPr>
            <a:lvl6pPr marL="2514461" indent="-228587" eaLnBrk="0" fontAlgn="base" hangingPunct="0">
              <a:spcBef>
                <a:spcPct val="0"/>
              </a:spcBef>
              <a:spcAft>
                <a:spcPct val="0"/>
              </a:spcAft>
              <a:defRPr>
                <a:solidFill>
                  <a:schemeClr val="tx1"/>
                </a:solidFill>
                <a:latin typeface="Comic Sans MS" pitchFamily="66" charset="0"/>
              </a:defRPr>
            </a:lvl6pPr>
            <a:lvl7pPr marL="2971635" indent="-228587" eaLnBrk="0" fontAlgn="base" hangingPunct="0">
              <a:spcBef>
                <a:spcPct val="0"/>
              </a:spcBef>
              <a:spcAft>
                <a:spcPct val="0"/>
              </a:spcAft>
              <a:defRPr>
                <a:solidFill>
                  <a:schemeClr val="tx1"/>
                </a:solidFill>
                <a:latin typeface="Comic Sans MS" pitchFamily="66" charset="0"/>
              </a:defRPr>
            </a:lvl7pPr>
            <a:lvl8pPr marL="3428810" indent="-228587" eaLnBrk="0" fontAlgn="base" hangingPunct="0">
              <a:spcBef>
                <a:spcPct val="0"/>
              </a:spcBef>
              <a:spcAft>
                <a:spcPct val="0"/>
              </a:spcAft>
              <a:defRPr>
                <a:solidFill>
                  <a:schemeClr val="tx1"/>
                </a:solidFill>
                <a:latin typeface="Comic Sans MS" pitchFamily="66" charset="0"/>
              </a:defRPr>
            </a:lvl8pPr>
            <a:lvl9pPr marL="3885985" indent="-228587" eaLnBrk="0" fontAlgn="base" hangingPunct="0">
              <a:spcBef>
                <a:spcPct val="0"/>
              </a:spcBef>
              <a:spcAft>
                <a:spcPct val="0"/>
              </a:spcAft>
              <a:defRPr>
                <a:solidFill>
                  <a:schemeClr val="tx1"/>
                </a:solidFill>
                <a:latin typeface="Comic Sans MS" pitchFamily="66" charset="0"/>
              </a:defRPr>
            </a:lvl9pPr>
          </a:lstStyle>
          <a:p>
            <a:fld id="{6D95AD04-CB87-4630-8032-2874E2D5BB66}" type="slidenum">
              <a:rPr lang="en-US" altLang="en-US" smtClean="0">
                <a:latin typeface="Arial" pitchFamily="34" charset="0"/>
              </a:rPr>
              <a:pPr/>
              <a:t>42</a:t>
            </a:fld>
            <a:endParaRPr lang="en-US" altLang="en-US" smtClean="0">
              <a:latin typeface="Arial" pitchFamily="34"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Students</a:t>
            </a:r>
            <a:r>
              <a:rPr lang="en-US" baseline="0" dirty="0" smtClean="0"/>
              <a:t> who are trying to escape may…..</a:t>
            </a:r>
            <a:endParaRPr lang="en-US" dirty="0"/>
          </a:p>
        </p:txBody>
      </p:sp>
      <p:sp>
        <p:nvSpPr>
          <p:cNvPr id="4" name="Slide Number Placeholder 3"/>
          <p:cNvSpPr>
            <a:spLocks noGrp="1"/>
          </p:cNvSpPr>
          <p:nvPr>
            <p:ph type="sldNum" sz="quarter" idx="10"/>
          </p:nvPr>
        </p:nvSpPr>
        <p:spPr/>
        <p:txBody>
          <a:bodyPr/>
          <a:lstStyle/>
          <a:p>
            <a:fld id="{A875B4DD-DD12-5549-9756-868EB0781E70}" type="slidenum">
              <a:rPr lang="en-US" smtClean="0"/>
              <a:pPr/>
              <a:t>43</a:t>
            </a:fld>
            <a:endParaRPr lang="en-US" dirty="0"/>
          </a:p>
        </p:txBody>
      </p:sp>
    </p:spTree>
    <p:extLst>
      <p:ext uri="{BB962C8B-B14F-4D97-AF65-F5344CB8AC3E}">
        <p14:creationId xmlns:p14="http://schemas.microsoft.com/office/powerpoint/2010/main" val="367556322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0" baseline="0" dirty="0" smtClean="0"/>
              <a:t>For escape-maintained behavior, classroom practices that provide more assistance with difficult tasks or social interactions, more choices regarding how to complete tasks or specialized procedures for use of resources will be most effective. </a:t>
            </a:r>
            <a:endParaRPr lang="en-US" b="1" dirty="0"/>
          </a:p>
        </p:txBody>
      </p:sp>
      <p:sp>
        <p:nvSpPr>
          <p:cNvPr id="4" name="Slide Number Placeholder 3"/>
          <p:cNvSpPr>
            <a:spLocks noGrp="1"/>
          </p:cNvSpPr>
          <p:nvPr>
            <p:ph type="sldNum" sz="quarter" idx="10"/>
          </p:nvPr>
        </p:nvSpPr>
        <p:spPr/>
        <p:txBody>
          <a:bodyPr/>
          <a:lstStyle/>
          <a:p>
            <a:fld id="{A875B4DD-DD12-5549-9756-868EB0781E70}" type="slidenum">
              <a:rPr lang="en-US" smtClean="0"/>
              <a:pPr/>
              <a:t>44</a:t>
            </a:fld>
            <a:endParaRPr lang="en-US" dirty="0"/>
          </a:p>
        </p:txBody>
      </p:sp>
    </p:spTree>
    <p:extLst>
      <p:ext uri="{BB962C8B-B14F-4D97-AF65-F5344CB8AC3E}">
        <p14:creationId xmlns:p14="http://schemas.microsoft.com/office/powerpoint/2010/main" val="287124400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TextEdit="1"/>
          </p:cNvSpPr>
          <p:nvPr>
            <p:ph type="sldImg"/>
          </p:nvPr>
        </p:nvSpPr>
        <p:spPr>
          <a:ln/>
        </p:spPr>
      </p:sp>
      <p:sp>
        <p:nvSpPr>
          <p:cNvPr id="122883" name="Notes Placeholder 2"/>
          <p:cNvSpPr>
            <a:spLocks noGrp="1"/>
          </p:cNvSpPr>
          <p:nvPr>
            <p:ph type="body" idx="1"/>
          </p:nvPr>
        </p:nvSpPr>
        <p:spPr>
          <a:noFill/>
        </p:spPr>
        <p:txBody>
          <a:bodyPr/>
          <a:lstStyle/>
          <a:p>
            <a:r>
              <a:rPr lang="en-US" altLang="en-US" b="0" baseline="0" dirty="0" smtClean="0"/>
              <a:t>Some additional supports that you may need to provided in order to support your students might be to provide additional organizational tools.  These tools can be an environmental change that can help students to be more successful.  Sticky notes with short reminder statements </a:t>
            </a:r>
          </a:p>
          <a:p>
            <a:r>
              <a:rPr lang="en-US" altLang="en-US" b="0" baseline="0" dirty="0" smtClean="0"/>
              <a:t>Can you think of a student or person , maybe yourself( me)  that they just don’t seem to be able to make it anywhere on time.  Poor time management?  Lack skills. Show Visual Resources: Visual schedules, checklist of morning and dismissal routines,</a:t>
            </a:r>
            <a:r>
              <a:rPr lang="en-US" altLang="en-US" b="1" baseline="0" dirty="0" smtClean="0"/>
              <a:t> </a:t>
            </a:r>
            <a:r>
              <a:rPr lang="en-US" altLang="en-US" b="1" baseline="0" dirty="0" smtClean="0">
                <a:solidFill>
                  <a:srgbClr val="FF0000"/>
                </a:solidFill>
              </a:rPr>
              <a:t>COLE’s student schedules with </a:t>
            </a:r>
            <a:r>
              <a:rPr lang="en-US" altLang="en-US" b="1" baseline="0" dirty="0" smtClean="0"/>
              <a:t>* when to go to lockers and when to bring what books</a:t>
            </a:r>
            <a:r>
              <a:rPr lang="en-US" altLang="en-US" baseline="0" dirty="0" smtClean="0"/>
              <a:t>  </a:t>
            </a:r>
          </a:p>
          <a:p>
            <a:r>
              <a:rPr lang="en-US" altLang="en-US" baseline="0" dirty="0" smtClean="0"/>
              <a:t>Some students may need supports to eliminate </a:t>
            </a:r>
            <a:r>
              <a:rPr lang="en-US" altLang="en-US" baseline="0" dirty="0" err="1" smtClean="0"/>
              <a:t>tardies</a:t>
            </a:r>
            <a:r>
              <a:rPr lang="en-US" altLang="en-US" baseline="0" dirty="0" smtClean="0"/>
              <a:t> or skipping class all together.  So walk them through their schedule to help them determine which books they need to bring with them and what transition periods  they can go to their lockers.  Provide ample practice to unlock their lockers. </a:t>
            </a:r>
            <a:r>
              <a:rPr lang="en-US" altLang="en-US" dirty="0" smtClean="0"/>
              <a:t>  </a:t>
            </a:r>
          </a:p>
          <a:p>
            <a:endParaRPr lang="en-US" altLang="en-US" dirty="0" smtClean="0"/>
          </a:p>
          <a:p>
            <a:r>
              <a:rPr lang="en-US" altLang="en-US" dirty="0" smtClean="0"/>
              <a:t>Antecedent: </a:t>
            </a:r>
            <a:r>
              <a:rPr lang="en-US" altLang="en-US" b="1" dirty="0" smtClean="0"/>
              <a:t>Students can predict the outcome of the behavior when the cue is present.  </a:t>
            </a:r>
          </a:p>
        </p:txBody>
      </p:sp>
      <p:sp>
        <p:nvSpPr>
          <p:cNvPr id="122884" name="Slide Number Placeholder 3"/>
          <p:cNvSpPr>
            <a:spLocks noGrp="1"/>
          </p:cNvSpPr>
          <p:nvPr>
            <p:ph type="sldNum" sz="quarter" idx="5"/>
          </p:nvPr>
        </p:nvSpPr>
        <p:spPr>
          <a:noFill/>
        </p:spPr>
        <p:txBody>
          <a:bodyPr/>
          <a:lstStyle>
            <a:lvl1pPr>
              <a:defRPr>
                <a:solidFill>
                  <a:schemeClr val="tx1"/>
                </a:solidFill>
                <a:latin typeface="Comic Sans MS" pitchFamily="66" charset="0"/>
              </a:defRPr>
            </a:lvl1pPr>
            <a:lvl2pPr marL="742909" indent="-285734">
              <a:defRPr>
                <a:solidFill>
                  <a:schemeClr val="tx1"/>
                </a:solidFill>
                <a:latin typeface="Comic Sans MS" pitchFamily="66" charset="0"/>
              </a:defRPr>
            </a:lvl2pPr>
            <a:lvl3pPr marL="1142937" indent="-228587">
              <a:defRPr>
                <a:solidFill>
                  <a:schemeClr val="tx1"/>
                </a:solidFill>
                <a:latin typeface="Comic Sans MS" pitchFamily="66" charset="0"/>
              </a:defRPr>
            </a:lvl3pPr>
            <a:lvl4pPr marL="1600112" indent="-228587">
              <a:defRPr>
                <a:solidFill>
                  <a:schemeClr val="tx1"/>
                </a:solidFill>
                <a:latin typeface="Comic Sans MS" pitchFamily="66" charset="0"/>
              </a:defRPr>
            </a:lvl4pPr>
            <a:lvl5pPr marL="2057287" indent="-228587">
              <a:defRPr>
                <a:solidFill>
                  <a:schemeClr val="tx1"/>
                </a:solidFill>
                <a:latin typeface="Comic Sans MS" pitchFamily="66" charset="0"/>
              </a:defRPr>
            </a:lvl5pPr>
            <a:lvl6pPr marL="2514461" indent="-228587" eaLnBrk="0" fontAlgn="base" hangingPunct="0">
              <a:spcBef>
                <a:spcPct val="0"/>
              </a:spcBef>
              <a:spcAft>
                <a:spcPct val="0"/>
              </a:spcAft>
              <a:defRPr>
                <a:solidFill>
                  <a:schemeClr val="tx1"/>
                </a:solidFill>
                <a:latin typeface="Comic Sans MS" pitchFamily="66" charset="0"/>
              </a:defRPr>
            </a:lvl6pPr>
            <a:lvl7pPr marL="2971635" indent="-228587" eaLnBrk="0" fontAlgn="base" hangingPunct="0">
              <a:spcBef>
                <a:spcPct val="0"/>
              </a:spcBef>
              <a:spcAft>
                <a:spcPct val="0"/>
              </a:spcAft>
              <a:defRPr>
                <a:solidFill>
                  <a:schemeClr val="tx1"/>
                </a:solidFill>
                <a:latin typeface="Comic Sans MS" pitchFamily="66" charset="0"/>
              </a:defRPr>
            </a:lvl7pPr>
            <a:lvl8pPr marL="3428810" indent="-228587" eaLnBrk="0" fontAlgn="base" hangingPunct="0">
              <a:spcBef>
                <a:spcPct val="0"/>
              </a:spcBef>
              <a:spcAft>
                <a:spcPct val="0"/>
              </a:spcAft>
              <a:defRPr>
                <a:solidFill>
                  <a:schemeClr val="tx1"/>
                </a:solidFill>
                <a:latin typeface="Comic Sans MS" pitchFamily="66" charset="0"/>
              </a:defRPr>
            </a:lvl8pPr>
            <a:lvl9pPr marL="3885985" indent="-228587" eaLnBrk="0" fontAlgn="base" hangingPunct="0">
              <a:spcBef>
                <a:spcPct val="0"/>
              </a:spcBef>
              <a:spcAft>
                <a:spcPct val="0"/>
              </a:spcAft>
              <a:defRPr>
                <a:solidFill>
                  <a:schemeClr val="tx1"/>
                </a:solidFill>
                <a:latin typeface="Comic Sans MS" pitchFamily="66" charset="0"/>
              </a:defRPr>
            </a:lvl9pPr>
          </a:lstStyle>
          <a:p>
            <a:fld id="{BD0BD7C1-6602-4F79-B37E-AFA7CB76E573}" type="slidenum">
              <a:rPr lang="en-US" altLang="en-US" smtClean="0">
                <a:latin typeface="Arial" pitchFamily="34" charset="0"/>
              </a:rPr>
              <a:pPr/>
              <a:t>45</a:t>
            </a:fld>
            <a:endParaRPr lang="en-US" altLang="en-US" smtClean="0">
              <a:latin typeface="Arial" pitchFamily="34"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Show posters of arrival</a:t>
            </a:r>
            <a:r>
              <a:rPr lang="en-US" baseline="0" dirty="0" smtClean="0"/>
              <a:t> and dismissal procedures. Visual reminders of the arrival dismissal procedures or how their cubbies or locker should look can set the student off on the right foot each day and help them to leave more prepared.   </a:t>
            </a:r>
            <a:endParaRPr lang="en-US" dirty="0"/>
          </a:p>
        </p:txBody>
      </p:sp>
      <p:sp>
        <p:nvSpPr>
          <p:cNvPr id="4" name="Slide Number Placeholder 3"/>
          <p:cNvSpPr>
            <a:spLocks noGrp="1"/>
          </p:cNvSpPr>
          <p:nvPr>
            <p:ph type="sldNum" sz="quarter" idx="10"/>
          </p:nvPr>
        </p:nvSpPr>
        <p:spPr/>
        <p:txBody>
          <a:bodyPr/>
          <a:lstStyle/>
          <a:p>
            <a:fld id="{A6315428-66B5-4ABA-98C6-EBFA39FBE909}" type="slidenum">
              <a:rPr lang="en-US" smtClean="0"/>
              <a:pPr/>
              <a:t>46</a:t>
            </a:fld>
            <a:endParaRPr lang="en-US"/>
          </a:p>
        </p:txBody>
      </p:sp>
    </p:spTree>
    <p:extLst>
      <p:ext uri="{BB962C8B-B14F-4D97-AF65-F5344CB8AC3E}">
        <p14:creationId xmlns:p14="http://schemas.microsoft.com/office/powerpoint/2010/main" val="396606044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Desk</a:t>
            </a:r>
            <a:r>
              <a:rPr lang="en-US" baseline="0" dirty="0" smtClean="0"/>
              <a:t> organizers can help them to locate their materials and assignments which cuts down on frustration by saving time.  </a:t>
            </a:r>
            <a:endParaRPr lang="en-US" dirty="0"/>
          </a:p>
        </p:txBody>
      </p:sp>
      <p:sp>
        <p:nvSpPr>
          <p:cNvPr id="4" name="Slide Number Placeholder 3"/>
          <p:cNvSpPr>
            <a:spLocks noGrp="1"/>
          </p:cNvSpPr>
          <p:nvPr>
            <p:ph type="sldNum" sz="quarter" idx="10"/>
          </p:nvPr>
        </p:nvSpPr>
        <p:spPr/>
        <p:txBody>
          <a:bodyPr/>
          <a:lstStyle/>
          <a:p>
            <a:fld id="{AB48420F-2A76-46A8-A232-D6E58677754F}" type="slidenum">
              <a:rPr lang="en-US" smtClean="0"/>
              <a:t>47</a:t>
            </a:fld>
            <a:endParaRPr lang="en-US"/>
          </a:p>
        </p:txBody>
      </p:sp>
    </p:spTree>
    <p:extLst>
      <p:ext uri="{BB962C8B-B14F-4D97-AF65-F5344CB8AC3E}">
        <p14:creationId xmlns:p14="http://schemas.microsoft.com/office/powerpoint/2010/main" val="270664099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1" dirty="0" smtClean="0"/>
              <a:t>Items</a:t>
            </a:r>
            <a:r>
              <a:rPr lang="en-US" i="1" baseline="0" dirty="0" smtClean="0"/>
              <a:t> for organization of homework.   Providing strategies and tools to help them organize their homework materials can also help them to be more prepared.  This can also impact their grades. </a:t>
            </a:r>
            <a:endParaRPr lang="en-US" i="1" dirty="0"/>
          </a:p>
        </p:txBody>
      </p:sp>
      <p:sp>
        <p:nvSpPr>
          <p:cNvPr id="4" name="Slide Number Placeholder 3"/>
          <p:cNvSpPr>
            <a:spLocks noGrp="1"/>
          </p:cNvSpPr>
          <p:nvPr>
            <p:ph type="sldNum" sz="quarter" idx="10"/>
          </p:nvPr>
        </p:nvSpPr>
        <p:spPr/>
        <p:txBody>
          <a:bodyPr/>
          <a:lstStyle/>
          <a:p>
            <a:fld id="{FECAA9F4-D604-472B-986A-09CA794582F1}" type="slidenum">
              <a:rPr lang="en-US" smtClean="0"/>
              <a:pPr/>
              <a:t>48</a:t>
            </a:fld>
            <a:endParaRPr lang="en-US"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Using strategies to help kids focus can be an environmental change to help  them be successful by decreasing off task behaviors. </a:t>
            </a:r>
          </a:p>
          <a:p>
            <a:endParaRPr lang="en-US" dirty="0"/>
          </a:p>
        </p:txBody>
      </p:sp>
      <p:sp>
        <p:nvSpPr>
          <p:cNvPr id="4" name="Slide Number Placeholder 3"/>
          <p:cNvSpPr>
            <a:spLocks noGrp="1"/>
          </p:cNvSpPr>
          <p:nvPr>
            <p:ph type="sldNum" sz="quarter" idx="10"/>
          </p:nvPr>
        </p:nvSpPr>
        <p:spPr/>
        <p:txBody>
          <a:bodyPr/>
          <a:lstStyle/>
          <a:p>
            <a:fld id="{AB48420F-2A76-46A8-A232-D6E58677754F}" type="slidenum">
              <a:rPr lang="en-US" smtClean="0"/>
              <a:t>49</a:t>
            </a:fld>
            <a:endParaRPr lang="en-US"/>
          </a:p>
        </p:txBody>
      </p:sp>
    </p:spTree>
    <p:extLst>
      <p:ext uri="{BB962C8B-B14F-4D97-AF65-F5344CB8AC3E}">
        <p14:creationId xmlns:p14="http://schemas.microsoft.com/office/powerpoint/2010/main" val="29547588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b="1" dirty="0" smtClean="0"/>
              <a:t>Attention</a:t>
            </a:r>
            <a:r>
              <a:rPr lang="en-US" b="1" baseline="0" dirty="0" smtClean="0"/>
              <a:t> grabber: Video options  (</a:t>
            </a:r>
            <a:r>
              <a:rPr lang="en-US" b="1" dirty="0" smtClean="0"/>
              <a:t>Children See Children DO? Or I’ve Been</a:t>
            </a:r>
            <a:r>
              <a:rPr lang="en-US" b="1" baseline="0" dirty="0" smtClean="0"/>
              <a:t> Watching You) </a:t>
            </a:r>
            <a:endParaRPr lang="en-US" b="1" dirty="0" smtClean="0"/>
          </a:p>
          <a:p>
            <a:pPr eaLnBrk="1" hangingPunct="1">
              <a:spcBef>
                <a:spcPct val="0"/>
              </a:spcBef>
            </a:pPr>
            <a:endParaRPr lang="en-US" dirty="0" smtClean="0"/>
          </a:p>
          <a:p>
            <a:pPr eaLnBrk="1" hangingPunct="1">
              <a:spcBef>
                <a:spcPct val="0"/>
              </a:spcBef>
            </a:pPr>
            <a:r>
              <a:rPr lang="en-US" b="1" dirty="0" smtClean="0"/>
              <a:t>But First</a:t>
            </a:r>
            <a:r>
              <a:rPr lang="en-US" dirty="0" smtClean="0"/>
              <a:t> we need to know why a person behaves</a:t>
            </a:r>
            <a:r>
              <a:rPr lang="en-US" baseline="0" dirty="0" smtClean="0"/>
              <a:t> the way they do.  </a:t>
            </a:r>
            <a:r>
              <a:rPr lang="en-US" dirty="0" smtClean="0"/>
              <a:t>“A person continues exhibiting a specific behavior because the behavior serves a communicative purpose.  In other words, the behavior is communicating a need.  Our job is to “decipher” the need that is being communicated.” </a:t>
            </a:r>
          </a:p>
          <a:p>
            <a:pPr defTabSz="914350">
              <a:defRPr/>
            </a:pPr>
            <a:endParaRPr lang="en-US" dirty="0">
              <a:latin typeface="Calibri" pitchFamily="34" charset="0"/>
              <a:cs typeface="Calibri" pitchFamily="34" charset="0"/>
            </a:endParaRPr>
          </a:p>
          <a:p>
            <a:pPr defTabSz="914350">
              <a:defRPr/>
            </a:pPr>
            <a:r>
              <a:rPr lang="en-US" dirty="0">
                <a:latin typeface="Calibri" pitchFamily="34" charset="0"/>
                <a:cs typeface="Calibri" pitchFamily="34" charset="0"/>
              </a:rPr>
              <a:t>(ABC Training Curriculum, </a:t>
            </a:r>
            <a:r>
              <a:rPr lang="en-US" dirty="0" err="1">
                <a:latin typeface="Calibri" pitchFamily="34" charset="0"/>
                <a:cs typeface="Calibri" pitchFamily="34" charset="0"/>
              </a:rPr>
              <a:t>Borgmeier</a:t>
            </a:r>
            <a:r>
              <a:rPr lang="en-US" dirty="0">
                <a:latin typeface="Calibri" pitchFamily="34" charset="0"/>
                <a:cs typeface="Calibri" pitchFamily="34" charset="0"/>
              </a:rPr>
              <a:t>)</a:t>
            </a:r>
          </a:p>
          <a:p>
            <a:endParaRPr lang="en-US" dirty="0"/>
          </a:p>
        </p:txBody>
      </p:sp>
      <p:sp>
        <p:nvSpPr>
          <p:cNvPr id="4" name="Slide Number Placeholder 3"/>
          <p:cNvSpPr>
            <a:spLocks noGrp="1"/>
          </p:cNvSpPr>
          <p:nvPr>
            <p:ph type="sldNum" sz="quarter" idx="10"/>
          </p:nvPr>
        </p:nvSpPr>
        <p:spPr/>
        <p:txBody>
          <a:bodyPr/>
          <a:lstStyle/>
          <a:p>
            <a:fld id="{AB48420F-2A76-46A8-A232-D6E58677754F}" type="slidenum">
              <a:rPr lang="en-US" smtClean="0"/>
              <a:t>5</a:t>
            </a:fld>
            <a:endParaRPr lang="en-US"/>
          </a:p>
        </p:txBody>
      </p:sp>
    </p:spTree>
    <p:extLst>
      <p:ext uri="{BB962C8B-B14F-4D97-AF65-F5344CB8AC3E}">
        <p14:creationId xmlns:p14="http://schemas.microsoft.com/office/powerpoint/2010/main" val="164702745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a:ln/>
        </p:spPr>
      </p:sp>
      <p:sp>
        <p:nvSpPr>
          <p:cNvPr id="125955" name="Notes Placeholder 2"/>
          <p:cNvSpPr>
            <a:spLocks noGrp="1"/>
          </p:cNvSpPr>
          <p:nvPr>
            <p:ph type="body" idx="1"/>
          </p:nvPr>
        </p:nvSpPr>
        <p:spPr>
          <a:noFill/>
        </p:spPr>
        <p:txBody>
          <a:bodyPr/>
          <a:lstStyle/>
          <a:p>
            <a:r>
              <a:rPr lang="en-US" altLang="en-US" dirty="0" smtClean="0"/>
              <a:t>Seeking input provide them with fidgets or</a:t>
            </a:r>
            <a:r>
              <a:rPr lang="en-US" altLang="en-US" baseline="0" dirty="0" smtClean="0"/>
              <a:t> wrist bands. </a:t>
            </a:r>
            <a:r>
              <a:rPr lang="en-US" altLang="en-US" dirty="0" smtClean="0"/>
              <a:t>  If on sensory overload proprioceptive input can help to calm them.   Keep in mind what your classroom looks like is it putting the kids on sensory overload?</a:t>
            </a:r>
          </a:p>
        </p:txBody>
      </p:sp>
      <p:sp>
        <p:nvSpPr>
          <p:cNvPr id="125956" name="Slide Number Placeholder 3"/>
          <p:cNvSpPr>
            <a:spLocks noGrp="1"/>
          </p:cNvSpPr>
          <p:nvPr>
            <p:ph type="sldNum" sz="quarter" idx="5"/>
          </p:nvPr>
        </p:nvSpPr>
        <p:spPr>
          <a:noFill/>
        </p:spPr>
        <p:txBody>
          <a:bodyPr/>
          <a:lstStyle>
            <a:lvl1pPr>
              <a:defRPr>
                <a:solidFill>
                  <a:schemeClr val="tx1"/>
                </a:solidFill>
                <a:latin typeface="Comic Sans MS" pitchFamily="66" charset="0"/>
              </a:defRPr>
            </a:lvl1pPr>
            <a:lvl2pPr marL="742909" indent="-285734">
              <a:defRPr>
                <a:solidFill>
                  <a:schemeClr val="tx1"/>
                </a:solidFill>
                <a:latin typeface="Comic Sans MS" pitchFamily="66" charset="0"/>
              </a:defRPr>
            </a:lvl2pPr>
            <a:lvl3pPr marL="1142937" indent="-228587">
              <a:defRPr>
                <a:solidFill>
                  <a:schemeClr val="tx1"/>
                </a:solidFill>
                <a:latin typeface="Comic Sans MS" pitchFamily="66" charset="0"/>
              </a:defRPr>
            </a:lvl3pPr>
            <a:lvl4pPr marL="1600112" indent="-228587">
              <a:defRPr>
                <a:solidFill>
                  <a:schemeClr val="tx1"/>
                </a:solidFill>
                <a:latin typeface="Comic Sans MS" pitchFamily="66" charset="0"/>
              </a:defRPr>
            </a:lvl4pPr>
            <a:lvl5pPr marL="2057287" indent="-228587">
              <a:defRPr>
                <a:solidFill>
                  <a:schemeClr val="tx1"/>
                </a:solidFill>
                <a:latin typeface="Comic Sans MS" pitchFamily="66" charset="0"/>
              </a:defRPr>
            </a:lvl5pPr>
            <a:lvl6pPr marL="2514461" indent="-228587" eaLnBrk="0" fontAlgn="base" hangingPunct="0">
              <a:spcBef>
                <a:spcPct val="0"/>
              </a:spcBef>
              <a:spcAft>
                <a:spcPct val="0"/>
              </a:spcAft>
              <a:defRPr>
                <a:solidFill>
                  <a:schemeClr val="tx1"/>
                </a:solidFill>
                <a:latin typeface="Comic Sans MS" pitchFamily="66" charset="0"/>
              </a:defRPr>
            </a:lvl6pPr>
            <a:lvl7pPr marL="2971635" indent="-228587" eaLnBrk="0" fontAlgn="base" hangingPunct="0">
              <a:spcBef>
                <a:spcPct val="0"/>
              </a:spcBef>
              <a:spcAft>
                <a:spcPct val="0"/>
              </a:spcAft>
              <a:defRPr>
                <a:solidFill>
                  <a:schemeClr val="tx1"/>
                </a:solidFill>
                <a:latin typeface="Comic Sans MS" pitchFamily="66" charset="0"/>
              </a:defRPr>
            </a:lvl7pPr>
            <a:lvl8pPr marL="3428810" indent="-228587" eaLnBrk="0" fontAlgn="base" hangingPunct="0">
              <a:spcBef>
                <a:spcPct val="0"/>
              </a:spcBef>
              <a:spcAft>
                <a:spcPct val="0"/>
              </a:spcAft>
              <a:defRPr>
                <a:solidFill>
                  <a:schemeClr val="tx1"/>
                </a:solidFill>
                <a:latin typeface="Comic Sans MS" pitchFamily="66" charset="0"/>
              </a:defRPr>
            </a:lvl8pPr>
            <a:lvl9pPr marL="3885985" indent="-228587" eaLnBrk="0" fontAlgn="base" hangingPunct="0">
              <a:spcBef>
                <a:spcPct val="0"/>
              </a:spcBef>
              <a:spcAft>
                <a:spcPct val="0"/>
              </a:spcAft>
              <a:defRPr>
                <a:solidFill>
                  <a:schemeClr val="tx1"/>
                </a:solidFill>
                <a:latin typeface="Comic Sans MS" pitchFamily="66" charset="0"/>
              </a:defRPr>
            </a:lvl9pPr>
          </a:lstStyle>
          <a:p>
            <a:fld id="{11763077-772D-4818-9261-03272C82B148}" type="slidenum">
              <a:rPr lang="en-US" altLang="en-US" smtClean="0">
                <a:latin typeface="Arial" pitchFamily="34" charset="0"/>
              </a:rPr>
              <a:pPr/>
              <a:t>50</a:t>
            </a:fld>
            <a:endParaRPr lang="en-US" altLang="en-US" smtClean="0">
              <a:latin typeface="Arial" pitchFamily="34"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a:ln/>
        </p:spPr>
      </p:sp>
      <p:sp>
        <p:nvSpPr>
          <p:cNvPr id="131075" name="Notes Placeholder 2"/>
          <p:cNvSpPr>
            <a:spLocks noGrp="1"/>
          </p:cNvSpPr>
          <p:nvPr>
            <p:ph type="body" idx="1"/>
          </p:nvPr>
        </p:nvSpPr>
        <p:spPr>
          <a:noFill/>
        </p:spPr>
        <p:txBody>
          <a:bodyPr/>
          <a:lstStyle/>
          <a:p>
            <a:r>
              <a:rPr lang="en-US" altLang="en-US" dirty="0" smtClean="0"/>
              <a:t>Relaxation</a:t>
            </a:r>
            <a:r>
              <a:rPr lang="en-US" altLang="en-US" baseline="0" dirty="0" smtClean="0"/>
              <a:t> techniques. Reminder cards, bracelet. In order to change perceptions and feeling we must tap into the students self- talk.   By learning these techniques they will hopefully utilize one strategies when someone or something pushes their buttons instead of losing control.  </a:t>
            </a:r>
            <a:endParaRPr lang="en-US" altLang="en-US" dirty="0" smtClean="0"/>
          </a:p>
          <a:p>
            <a:endParaRPr lang="en-US" altLang="en-US" dirty="0" smtClean="0"/>
          </a:p>
        </p:txBody>
      </p:sp>
      <p:sp>
        <p:nvSpPr>
          <p:cNvPr id="131076" name="Slide Number Placeholder 3"/>
          <p:cNvSpPr>
            <a:spLocks noGrp="1"/>
          </p:cNvSpPr>
          <p:nvPr>
            <p:ph type="sldNum" sz="quarter" idx="5"/>
          </p:nvPr>
        </p:nvSpPr>
        <p:spPr>
          <a:noFill/>
        </p:spPr>
        <p:txBody>
          <a:bodyPr/>
          <a:lstStyle>
            <a:lvl1pPr>
              <a:defRPr>
                <a:solidFill>
                  <a:schemeClr val="tx1"/>
                </a:solidFill>
                <a:latin typeface="Comic Sans MS" pitchFamily="66" charset="0"/>
              </a:defRPr>
            </a:lvl1pPr>
            <a:lvl2pPr marL="742909" indent="-285734">
              <a:defRPr>
                <a:solidFill>
                  <a:schemeClr val="tx1"/>
                </a:solidFill>
                <a:latin typeface="Comic Sans MS" pitchFamily="66" charset="0"/>
              </a:defRPr>
            </a:lvl2pPr>
            <a:lvl3pPr marL="1142937" indent="-228587">
              <a:defRPr>
                <a:solidFill>
                  <a:schemeClr val="tx1"/>
                </a:solidFill>
                <a:latin typeface="Comic Sans MS" pitchFamily="66" charset="0"/>
              </a:defRPr>
            </a:lvl3pPr>
            <a:lvl4pPr marL="1600112" indent="-228587">
              <a:defRPr>
                <a:solidFill>
                  <a:schemeClr val="tx1"/>
                </a:solidFill>
                <a:latin typeface="Comic Sans MS" pitchFamily="66" charset="0"/>
              </a:defRPr>
            </a:lvl4pPr>
            <a:lvl5pPr marL="2057287" indent="-228587">
              <a:defRPr>
                <a:solidFill>
                  <a:schemeClr val="tx1"/>
                </a:solidFill>
                <a:latin typeface="Comic Sans MS" pitchFamily="66" charset="0"/>
              </a:defRPr>
            </a:lvl5pPr>
            <a:lvl6pPr marL="2514461" indent="-228587" eaLnBrk="0" fontAlgn="base" hangingPunct="0">
              <a:spcBef>
                <a:spcPct val="0"/>
              </a:spcBef>
              <a:spcAft>
                <a:spcPct val="0"/>
              </a:spcAft>
              <a:defRPr>
                <a:solidFill>
                  <a:schemeClr val="tx1"/>
                </a:solidFill>
                <a:latin typeface="Comic Sans MS" pitchFamily="66" charset="0"/>
              </a:defRPr>
            </a:lvl6pPr>
            <a:lvl7pPr marL="2971635" indent="-228587" eaLnBrk="0" fontAlgn="base" hangingPunct="0">
              <a:spcBef>
                <a:spcPct val="0"/>
              </a:spcBef>
              <a:spcAft>
                <a:spcPct val="0"/>
              </a:spcAft>
              <a:defRPr>
                <a:solidFill>
                  <a:schemeClr val="tx1"/>
                </a:solidFill>
                <a:latin typeface="Comic Sans MS" pitchFamily="66" charset="0"/>
              </a:defRPr>
            </a:lvl7pPr>
            <a:lvl8pPr marL="3428810" indent="-228587" eaLnBrk="0" fontAlgn="base" hangingPunct="0">
              <a:spcBef>
                <a:spcPct val="0"/>
              </a:spcBef>
              <a:spcAft>
                <a:spcPct val="0"/>
              </a:spcAft>
              <a:defRPr>
                <a:solidFill>
                  <a:schemeClr val="tx1"/>
                </a:solidFill>
                <a:latin typeface="Comic Sans MS" pitchFamily="66" charset="0"/>
              </a:defRPr>
            </a:lvl8pPr>
            <a:lvl9pPr marL="3885985" indent="-228587" eaLnBrk="0" fontAlgn="base" hangingPunct="0">
              <a:spcBef>
                <a:spcPct val="0"/>
              </a:spcBef>
              <a:spcAft>
                <a:spcPct val="0"/>
              </a:spcAft>
              <a:defRPr>
                <a:solidFill>
                  <a:schemeClr val="tx1"/>
                </a:solidFill>
                <a:latin typeface="Comic Sans MS" pitchFamily="66" charset="0"/>
              </a:defRPr>
            </a:lvl9pPr>
          </a:lstStyle>
          <a:p>
            <a:fld id="{946C530F-6176-4264-A81F-29973F71737B}" type="slidenum">
              <a:rPr lang="en-US" altLang="en-US" smtClean="0">
                <a:latin typeface="Arial" pitchFamily="34" charset="0"/>
              </a:rPr>
              <a:pPr/>
              <a:t>51</a:t>
            </a:fld>
            <a:endParaRPr lang="en-US" altLang="en-US" smtClean="0">
              <a:latin typeface="Arial" pitchFamily="34" charset="0"/>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Helping them to self monitor their </a:t>
            </a:r>
            <a:r>
              <a:rPr lang="en-US" baseline="0" dirty="0" smtClean="0"/>
              <a:t> behavior can bring about an awareness of when they are following the rules and in which situations they are struggling.  Sometimes just being conscious of their behavior decreases the frequency of the inappropriate behavior.  You may need to provide some  extra incentive for following the rules. </a:t>
            </a:r>
            <a:endParaRPr lang="en-US" dirty="0"/>
          </a:p>
        </p:txBody>
      </p:sp>
      <p:sp>
        <p:nvSpPr>
          <p:cNvPr id="4" name="Slide Number Placeholder 3"/>
          <p:cNvSpPr>
            <a:spLocks noGrp="1"/>
          </p:cNvSpPr>
          <p:nvPr>
            <p:ph type="sldNum" sz="quarter" idx="10"/>
          </p:nvPr>
        </p:nvSpPr>
        <p:spPr/>
        <p:txBody>
          <a:bodyPr/>
          <a:lstStyle/>
          <a:p>
            <a:fld id="{3811CAEA-E886-40CC-A0A7-B030B171F337}" type="slidenum">
              <a:rPr lang="en-US" smtClean="0"/>
              <a:t>52</a:t>
            </a:fld>
            <a:endParaRPr lang="en-US"/>
          </a:p>
        </p:txBody>
      </p:sp>
    </p:spTree>
    <p:extLst>
      <p:ext uri="{BB962C8B-B14F-4D97-AF65-F5344CB8AC3E}">
        <p14:creationId xmlns:p14="http://schemas.microsoft.com/office/powerpoint/2010/main" val="231135857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p:cNvSpPr>
            <a:spLocks noGrp="1" noRot="1" noChangeAspect="1" noTextEdit="1"/>
          </p:cNvSpPr>
          <p:nvPr>
            <p:ph type="sldImg"/>
          </p:nvPr>
        </p:nvSpPr>
        <p:spPr>
          <a:ln/>
        </p:spPr>
      </p:sp>
      <p:sp>
        <p:nvSpPr>
          <p:cNvPr id="133123" name="Notes Placeholder 2"/>
          <p:cNvSpPr>
            <a:spLocks noGrp="1"/>
          </p:cNvSpPr>
          <p:nvPr>
            <p:ph type="body" idx="1"/>
          </p:nvPr>
        </p:nvSpPr>
        <p:spPr>
          <a:noFill/>
        </p:spPr>
        <p:txBody>
          <a:bodyPr/>
          <a:lstStyle/>
          <a:p>
            <a:r>
              <a:rPr lang="en-US" altLang="en-US" dirty="0" smtClean="0"/>
              <a:t>Develop and Teach Chill Out Zone Procedures.  Provide a place in the room where a student can go to calm down and refocus.  You may want to have journals that they can write in, </a:t>
            </a:r>
            <a:r>
              <a:rPr lang="en-US" altLang="en-US" dirty="0" err="1" smtClean="0"/>
              <a:t>theraputty</a:t>
            </a:r>
            <a:r>
              <a:rPr lang="en-US" altLang="en-US" dirty="0" smtClean="0"/>
              <a:t> or self talk cards for them.  You will need to have procedures for this area and teach them to the whole class.  This is not a punishment is an opportunity for them to remove themselves from the current situation so they can calm down and make a better choice. </a:t>
            </a:r>
          </a:p>
          <a:p>
            <a:endParaRPr lang="en-US" altLang="en-US" dirty="0" smtClean="0"/>
          </a:p>
          <a:p>
            <a:endParaRPr lang="en-US" altLang="en-US" dirty="0" smtClean="0"/>
          </a:p>
        </p:txBody>
      </p:sp>
      <p:sp>
        <p:nvSpPr>
          <p:cNvPr id="133124" name="Slide Number Placeholder 3"/>
          <p:cNvSpPr>
            <a:spLocks noGrp="1"/>
          </p:cNvSpPr>
          <p:nvPr>
            <p:ph type="sldNum" sz="quarter" idx="5"/>
          </p:nvPr>
        </p:nvSpPr>
        <p:spPr>
          <a:noFill/>
        </p:spPr>
        <p:txBody>
          <a:bodyPr/>
          <a:lstStyle>
            <a:lvl1pPr>
              <a:defRPr>
                <a:solidFill>
                  <a:schemeClr val="tx1"/>
                </a:solidFill>
                <a:latin typeface="Comic Sans MS" pitchFamily="66" charset="0"/>
              </a:defRPr>
            </a:lvl1pPr>
            <a:lvl2pPr marL="742909" indent="-285734">
              <a:defRPr>
                <a:solidFill>
                  <a:schemeClr val="tx1"/>
                </a:solidFill>
                <a:latin typeface="Comic Sans MS" pitchFamily="66" charset="0"/>
              </a:defRPr>
            </a:lvl2pPr>
            <a:lvl3pPr marL="1142937" indent="-228587">
              <a:defRPr>
                <a:solidFill>
                  <a:schemeClr val="tx1"/>
                </a:solidFill>
                <a:latin typeface="Comic Sans MS" pitchFamily="66" charset="0"/>
              </a:defRPr>
            </a:lvl3pPr>
            <a:lvl4pPr marL="1600112" indent="-228587">
              <a:defRPr>
                <a:solidFill>
                  <a:schemeClr val="tx1"/>
                </a:solidFill>
                <a:latin typeface="Comic Sans MS" pitchFamily="66" charset="0"/>
              </a:defRPr>
            </a:lvl4pPr>
            <a:lvl5pPr marL="2057287" indent="-228587">
              <a:defRPr>
                <a:solidFill>
                  <a:schemeClr val="tx1"/>
                </a:solidFill>
                <a:latin typeface="Comic Sans MS" pitchFamily="66" charset="0"/>
              </a:defRPr>
            </a:lvl5pPr>
            <a:lvl6pPr marL="2514461" indent="-228587" eaLnBrk="0" fontAlgn="base" hangingPunct="0">
              <a:spcBef>
                <a:spcPct val="0"/>
              </a:spcBef>
              <a:spcAft>
                <a:spcPct val="0"/>
              </a:spcAft>
              <a:defRPr>
                <a:solidFill>
                  <a:schemeClr val="tx1"/>
                </a:solidFill>
                <a:latin typeface="Comic Sans MS" pitchFamily="66" charset="0"/>
              </a:defRPr>
            </a:lvl6pPr>
            <a:lvl7pPr marL="2971635" indent="-228587" eaLnBrk="0" fontAlgn="base" hangingPunct="0">
              <a:spcBef>
                <a:spcPct val="0"/>
              </a:spcBef>
              <a:spcAft>
                <a:spcPct val="0"/>
              </a:spcAft>
              <a:defRPr>
                <a:solidFill>
                  <a:schemeClr val="tx1"/>
                </a:solidFill>
                <a:latin typeface="Comic Sans MS" pitchFamily="66" charset="0"/>
              </a:defRPr>
            </a:lvl7pPr>
            <a:lvl8pPr marL="3428810" indent="-228587" eaLnBrk="0" fontAlgn="base" hangingPunct="0">
              <a:spcBef>
                <a:spcPct val="0"/>
              </a:spcBef>
              <a:spcAft>
                <a:spcPct val="0"/>
              </a:spcAft>
              <a:defRPr>
                <a:solidFill>
                  <a:schemeClr val="tx1"/>
                </a:solidFill>
                <a:latin typeface="Comic Sans MS" pitchFamily="66" charset="0"/>
              </a:defRPr>
            </a:lvl8pPr>
            <a:lvl9pPr marL="3885985" indent="-228587" eaLnBrk="0" fontAlgn="base" hangingPunct="0">
              <a:spcBef>
                <a:spcPct val="0"/>
              </a:spcBef>
              <a:spcAft>
                <a:spcPct val="0"/>
              </a:spcAft>
              <a:defRPr>
                <a:solidFill>
                  <a:schemeClr val="tx1"/>
                </a:solidFill>
                <a:latin typeface="Comic Sans MS" pitchFamily="66" charset="0"/>
              </a:defRPr>
            </a:lvl9pPr>
          </a:lstStyle>
          <a:p>
            <a:fld id="{5357F255-4924-4D1A-8456-3FDD8F22B4E2}" type="slidenum">
              <a:rPr lang="en-US" altLang="en-US" smtClean="0">
                <a:latin typeface="Arial" pitchFamily="34" charset="0"/>
              </a:rPr>
              <a:pPr/>
              <a:t>53</a:t>
            </a:fld>
            <a:endParaRPr lang="en-US" altLang="en-US" smtClean="0">
              <a:latin typeface="Arial" pitchFamily="34" charset="0"/>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p:cNvSpPr>
            <a:spLocks noGrp="1" noRot="1" noChangeAspect="1" noTextEdit="1"/>
          </p:cNvSpPr>
          <p:nvPr>
            <p:ph type="sldImg"/>
          </p:nvPr>
        </p:nvSpPr>
        <p:spPr>
          <a:ln/>
        </p:spPr>
      </p:sp>
      <p:sp>
        <p:nvSpPr>
          <p:cNvPr id="134147" name="Notes Placeholder 2"/>
          <p:cNvSpPr>
            <a:spLocks noGrp="1"/>
          </p:cNvSpPr>
          <p:nvPr>
            <p:ph type="body" idx="1"/>
          </p:nvPr>
        </p:nvSpPr>
        <p:spPr>
          <a:noFill/>
        </p:spPr>
        <p:txBody>
          <a:bodyPr/>
          <a:lstStyle/>
          <a:p>
            <a:r>
              <a:rPr lang="en-US" altLang="en-US" dirty="0" smtClean="0"/>
              <a:t>If they cannot focus</a:t>
            </a:r>
            <a:r>
              <a:rPr lang="en-US" altLang="en-US" baseline="0" dirty="0" smtClean="0"/>
              <a:t> or their frustration level is too high </a:t>
            </a:r>
            <a:r>
              <a:rPr lang="en-US" altLang="en-US" dirty="0" smtClean="0"/>
              <a:t> in the room then have a plan for a break</a:t>
            </a:r>
            <a:r>
              <a:rPr lang="en-US" altLang="en-US" baseline="0" dirty="0" smtClean="0"/>
              <a:t> so they can calm down and refocus. </a:t>
            </a:r>
            <a:r>
              <a:rPr lang="en-US" altLang="en-US" dirty="0" smtClean="0"/>
              <a:t> </a:t>
            </a:r>
          </a:p>
        </p:txBody>
      </p:sp>
      <p:sp>
        <p:nvSpPr>
          <p:cNvPr id="134148" name="Slide Number Placeholder 3"/>
          <p:cNvSpPr>
            <a:spLocks noGrp="1"/>
          </p:cNvSpPr>
          <p:nvPr>
            <p:ph type="sldNum" sz="quarter" idx="5"/>
          </p:nvPr>
        </p:nvSpPr>
        <p:spPr>
          <a:noFill/>
        </p:spPr>
        <p:txBody>
          <a:bodyPr/>
          <a:lstStyle>
            <a:lvl1pPr>
              <a:defRPr>
                <a:solidFill>
                  <a:schemeClr val="tx1"/>
                </a:solidFill>
                <a:latin typeface="Comic Sans MS" pitchFamily="66" charset="0"/>
              </a:defRPr>
            </a:lvl1pPr>
            <a:lvl2pPr marL="742950" indent="-285750">
              <a:defRPr>
                <a:solidFill>
                  <a:schemeClr val="tx1"/>
                </a:solidFill>
                <a:latin typeface="Comic Sans MS" pitchFamily="66" charset="0"/>
              </a:defRPr>
            </a:lvl2pPr>
            <a:lvl3pPr marL="1143000" indent="-228600">
              <a:defRPr>
                <a:solidFill>
                  <a:schemeClr val="tx1"/>
                </a:solidFill>
                <a:latin typeface="Comic Sans MS" pitchFamily="66" charset="0"/>
              </a:defRPr>
            </a:lvl3pPr>
            <a:lvl4pPr marL="1600200" indent="-228600">
              <a:defRPr>
                <a:solidFill>
                  <a:schemeClr val="tx1"/>
                </a:solidFill>
                <a:latin typeface="Comic Sans MS" pitchFamily="66" charset="0"/>
              </a:defRPr>
            </a:lvl4pPr>
            <a:lvl5pPr marL="2057400" indent="-22860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fld id="{DD53F39E-CB55-4B4B-BFD6-0C7D5FC2D6A9}" type="slidenum">
              <a:rPr lang="en-US" altLang="en-US" smtClean="0">
                <a:latin typeface="Arial" pitchFamily="34" charset="0"/>
              </a:rPr>
              <a:pPr/>
              <a:t>54</a:t>
            </a:fld>
            <a:endParaRPr lang="en-US" altLang="en-US" smtClean="0">
              <a:latin typeface="Arial" pitchFamily="34" charset="0"/>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8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ea typeface="ＭＳ Ｐゴシック" pitchFamily="34" charset="-128"/>
              </a:rPr>
              <a:t>As you</a:t>
            </a:r>
            <a:r>
              <a:rPr lang="en-US" altLang="en-US" baseline="0" dirty="0" smtClean="0">
                <a:ea typeface="ＭＳ Ｐゴシック" pitchFamily="34" charset="-128"/>
              </a:rPr>
              <a:t> are planning to develop a support plan for some of your more challenging students you need to keep in mind the answer to this </a:t>
            </a:r>
            <a:r>
              <a:rPr lang="en-US" altLang="en-US" dirty="0" smtClean="0">
                <a:ea typeface="ＭＳ Ｐゴシック" pitchFamily="34" charset="-128"/>
              </a:rPr>
              <a:t>important question.</a:t>
            </a:r>
          </a:p>
        </p:txBody>
      </p:sp>
      <p:sp>
        <p:nvSpPr>
          <p:cNvPr id="1228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09" indent="-285734" eaLnBrk="0" hangingPunct="0">
              <a:defRPr>
                <a:solidFill>
                  <a:schemeClr val="tx1"/>
                </a:solidFill>
                <a:latin typeface="Arial" pitchFamily="34" charset="0"/>
                <a:ea typeface="ＭＳ Ｐゴシック" pitchFamily="34" charset="-128"/>
              </a:defRPr>
            </a:lvl2pPr>
            <a:lvl3pPr marL="1142937" indent="-228587" eaLnBrk="0" hangingPunct="0">
              <a:defRPr>
                <a:solidFill>
                  <a:schemeClr val="tx1"/>
                </a:solidFill>
                <a:latin typeface="Arial" pitchFamily="34" charset="0"/>
                <a:ea typeface="ＭＳ Ｐゴシック" pitchFamily="34" charset="-128"/>
              </a:defRPr>
            </a:lvl3pPr>
            <a:lvl4pPr marL="1600112" indent="-228587" eaLnBrk="0" hangingPunct="0">
              <a:defRPr>
                <a:solidFill>
                  <a:schemeClr val="tx1"/>
                </a:solidFill>
                <a:latin typeface="Arial" pitchFamily="34" charset="0"/>
                <a:ea typeface="ＭＳ Ｐゴシック" pitchFamily="34" charset="-128"/>
              </a:defRPr>
            </a:lvl4pPr>
            <a:lvl5pPr marL="2057287" indent="-228587" eaLnBrk="0" hangingPunct="0">
              <a:defRPr>
                <a:solidFill>
                  <a:schemeClr val="tx1"/>
                </a:solidFill>
                <a:latin typeface="Arial" pitchFamily="34" charset="0"/>
                <a:ea typeface="ＭＳ Ｐゴシック" pitchFamily="34" charset="-128"/>
              </a:defRPr>
            </a:lvl5pPr>
            <a:lvl6pPr marL="2514461" indent="-228587" defTabSz="457175"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635" indent="-228587" defTabSz="457175"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8810" indent="-228587" defTabSz="457175"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5985" indent="-228587" defTabSz="457175"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88419882-CFA3-49F5-B418-8D1C65924CA9}" type="slidenum">
              <a:rPr lang="en-US" altLang="en-US" smtClean="0">
                <a:latin typeface="Calibri" pitchFamily="34" charset="0"/>
              </a:rPr>
              <a:pPr eaLnBrk="1" hangingPunct="1"/>
              <a:t>55</a:t>
            </a:fld>
            <a:endParaRPr lang="en-US" altLang="en-US" smtClean="0">
              <a:latin typeface="Calibri" pitchFamily="34" charset="0"/>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39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ea typeface="ＭＳ Ｐゴシック" pitchFamily="34" charset="-128"/>
            </a:endParaRPr>
          </a:p>
          <a:p>
            <a:pPr eaLnBrk="1" hangingPunct="1"/>
            <a:r>
              <a:rPr lang="en-US" altLang="en-US" smtClean="0">
                <a:ea typeface="ＭＳ Ｐゴシック" pitchFamily="34" charset="-128"/>
              </a:rPr>
              <a:t>These are the primary reasons some students fail to use expected behaviors.  These are the reasons for problems, the solution is to provide more teaching.</a:t>
            </a:r>
          </a:p>
        </p:txBody>
      </p:sp>
      <p:sp>
        <p:nvSpPr>
          <p:cNvPr id="1239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09" indent="-285734" eaLnBrk="0" hangingPunct="0">
              <a:defRPr>
                <a:solidFill>
                  <a:schemeClr val="tx1"/>
                </a:solidFill>
                <a:latin typeface="Arial" pitchFamily="34" charset="0"/>
                <a:ea typeface="ＭＳ Ｐゴシック" pitchFamily="34" charset="-128"/>
              </a:defRPr>
            </a:lvl2pPr>
            <a:lvl3pPr marL="1142937" indent="-228587" eaLnBrk="0" hangingPunct="0">
              <a:defRPr>
                <a:solidFill>
                  <a:schemeClr val="tx1"/>
                </a:solidFill>
                <a:latin typeface="Arial" pitchFamily="34" charset="0"/>
                <a:ea typeface="ＭＳ Ｐゴシック" pitchFamily="34" charset="-128"/>
              </a:defRPr>
            </a:lvl3pPr>
            <a:lvl4pPr marL="1600112" indent="-228587" eaLnBrk="0" hangingPunct="0">
              <a:defRPr>
                <a:solidFill>
                  <a:schemeClr val="tx1"/>
                </a:solidFill>
                <a:latin typeface="Arial" pitchFamily="34" charset="0"/>
                <a:ea typeface="ＭＳ Ｐゴシック" pitchFamily="34" charset="-128"/>
              </a:defRPr>
            </a:lvl4pPr>
            <a:lvl5pPr marL="2057287" indent="-228587" eaLnBrk="0" hangingPunct="0">
              <a:defRPr>
                <a:solidFill>
                  <a:schemeClr val="tx1"/>
                </a:solidFill>
                <a:latin typeface="Arial" pitchFamily="34" charset="0"/>
                <a:ea typeface="ＭＳ Ｐゴシック" pitchFamily="34" charset="-128"/>
              </a:defRPr>
            </a:lvl5pPr>
            <a:lvl6pPr marL="2514461" indent="-228587" defTabSz="457175"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635" indent="-228587" defTabSz="457175"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8810" indent="-228587" defTabSz="457175"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5985" indent="-228587" defTabSz="457175"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6DD009A0-9E40-4AA3-BF3B-855211DBD447}" type="slidenum">
              <a:rPr lang="en-US" altLang="en-US" smtClean="0">
                <a:latin typeface="Calibri" pitchFamily="34" charset="0"/>
              </a:rPr>
              <a:pPr eaLnBrk="1" hangingPunct="1"/>
              <a:t>56</a:t>
            </a:fld>
            <a:endParaRPr lang="en-US" altLang="en-US" smtClean="0">
              <a:latin typeface="Calibri" pitchFamily="34" charset="0"/>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390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t>The Key is that the behaviors</a:t>
            </a:r>
            <a:r>
              <a:rPr lang="en-US" baseline="0" dirty="0" smtClean="0"/>
              <a:t> must be taught.  </a:t>
            </a:r>
          </a:p>
          <a:p>
            <a:pPr eaLnBrk="1" hangingPunct="1">
              <a:spcBef>
                <a:spcPct val="0"/>
              </a:spcBef>
            </a:pPr>
            <a:r>
              <a:rPr lang="en-US" dirty="0" smtClean="0"/>
              <a:t>Either problem–absent skill or lack of motivation–requires more teaching and practice to resolve</a:t>
            </a:r>
            <a:r>
              <a:rPr lang="en-US" baseline="0" dirty="0" smtClean="0"/>
              <a:t> so when you develop the plan you must ensure that you have provided ample time to teach the skills and time for the student to practice the skill.  When they demonstrate the skill correctly you need to provide SPF. </a:t>
            </a:r>
            <a:endParaRPr lang="en-US" dirty="0" smtClean="0"/>
          </a:p>
          <a:p>
            <a:pPr eaLnBrk="1" hangingPunct="1">
              <a:spcBef>
                <a:spcPct val="0"/>
              </a:spcBef>
            </a:pPr>
            <a:r>
              <a:rPr lang="en-US" dirty="0" smtClean="0"/>
              <a:t> I stress the practicing part because a lot of teachers teach it one time and expect the student to remember and use it from then on.  When we teach them how to decode it doesn’t mean they can decode every word they encounter from that moment on</a:t>
            </a:r>
            <a:r>
              <a:rPr lang="en-US" baseline="0" dirty="0" smtClean="0"/>
              <a:t> same holds true for behavior no matter what the age. </a:t>
            </a:r>
            <a:endParaRPr lang="en-US" dirty="0"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a:ln/>
        </p:spPr>
      </p:sp>
      <p:sp>
        <p:nvSpPr>
          <p:cNvPr id="135171" name="Notes Placeholder 2"/>
          <p:cNvSpPr>
            <a:spLocks noGrp="1"/>
          </p:cNvSpPr>
          <p:nvPr>
            <p:ph type="body" idx="1"/>
          </p:nvPr>
        </p:nvSpPr>
        <p:spPr>
          <a:noFill/>
        </p:spPr>
        <p:txBody>
          <a:bodyPr/>
          <a:lstStyle/>
          <a:p>
            <a:pPr eaLnBrk="1" hangingPunct="1">
              <a:spcBef>
                <a:spcPct val="0"/>
              </a:spcBef>
            </a:pPr>
            <a:endParaRPr lang="en-US" altLang="en-US" dirty="0" smtClean="0"/>
          </a:p>
        </p:txBody>
      </p:sp>
      <p:sp>
        <p:nvSpPr>
          <p:cNvPr id="135172" name="Slide Number Placeholder 3"/>
          <p:cNvSpPr>
            <a:spLocks noGrp="1"/>
          </p:cNvSpPr>
          <p:nvPr>
            <p:ph type="sldNum" sz="quarter" idx="5"/>
          </p:nvPr>
        </p:nvSpPr>
        <p:spPr>
          <a:noFill/>
        </p:spPr>
        <p:txBody>
          <a:bodyPr/>
          <a:lstStyle>
            <a:lvl1pPr>
              <a:defRPr>
                <a:solidFill>
                  <a:schemeClr val="tx1"/>
                </a:solidFill>
                <a:latin typeface="Comic Sans MS" pitchFamily="66" charset="0"/>
              </a:defRPr>
            </a:lvl1pPr>
            <a:lvl2pPr marL="742950" indent="-285750">
              <a:defRPr>
                <a:solidFill>
                  <a:schemeClr val="tx1"/>
                </a:solidFill>
                <a:latin typeface="Comic Sans MS" pitchFamily="66" charset="0"/>
              </a:defRPr>
            </a:lvl2pPr>
            <a:lvl3pPr marL="1143000" indent="-228600">
              <a:defRPr>
                <a:solidFill>
                  <a:schemeClr val="tx1"/>
                </a:solidFill>
                <a:latin typeface="Comic Sans MS" pitchFamily="66" charset="0"/>
              </a:defRPr>
            </a:lvl3pPr>
            <a:lvl4pPr marL="1600200" indent="-228600">
              <a:defRPr>
                <a:solidFill>
                  <a:schemeClr val="tx1"/>
                </a:solidFill>
                <a:latin typeface="Comic Sans MS" pitchFamily="66" charset="0"/>
              </a:defRPr>
            </a:lvl4pPr>
            <a:lvl5pPr marL="2057400" indent="-22860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fld id="{4B4F8BE4-A915-4016-B2B2-C4734365DB38}" type="slidenum">
              <a:rPr lang="en-US" altLang="en-US" smtClean="0">
                <a:latin typeface="Arial" pitchFamily="34" charset="0"/>
              </a:rPr>
              <a:pPr/>
              <a:t>58</a:t>
            </a:fld>
            <a:endParaRPr lang="en-US" altLang="en-US" smtClean="0">
              <a:latin typeface="Arial" pitchFamily="34" charset="0"/>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1"/>
          <p:cNvSpPr>
            <a:spLocks noGrp="1" noRot="1" noChangeAspect="1" noChangeArrowheads="1" noTextEdit="1"/>
          </p:cNvSpPr>
          <p:nvPr>
            <p:ph type="sldImg"/>
          </p:nvPr>
        </p:nvSpPr>
        <p:spPr>
          <a:solidFill>
            <a:srgbClr val="FFFFFF"/>
          </a:solidFill>
          <a:ln/>
        </p:spPr>
      </p:sp>
      <p:sp>
        <p:nvSpPr>
          <p:cNvPr id="223234" name="Rectangle 2"/>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a:lstStyle/>
          <a:p>
            <a:pPr eaLnBrk="1" hangingPunct="1">
              <a:defRPr/>
            </a:pPr>
            <a:r>
              <a:rPr lang="en-US" sz="2200" baseline="0" dirty="0" smtClean="0">
                <a:latin typeface="Lucida Grande" charset="0"/>
                <a:ea typeface="ＭＳ Ｐゴシック" charset="0"/>
                <a:cs typeface="Lucida Grande" charset="0"/>
                <a:sym typeface="Lucida Grande" charset="0"/>
              </a:rPr>
              <a:t> </a:t>
            </a:r>
          </a:p>
          <a:p>
            <a:pPr eaLnBrk="1" hangingPunct="1">
              <a:defRPr/>
            </a:pPr>
            <a:r>
              <a:rPr lang="en-US" sz="2200" dirty="0" smtClean="0">
                <a:latin typeface="Lucida Grande" charset="0"/>
                <a:ea typeface="ＭＳ Ｐゴシック" charset="0"/>
                <a:cs typeface="Lucida Grande" charset="0"/>
                <a:sym typeface="Lucida Grande" charset="0"/>
              </a:rPr>
              <a:t>Think </a:t>
            </a:r>
            <a:r>
              <a:rPr lang="en-US" sz="2200" dirty="0">
                <a:latin typeface="Lucida Grande" charset="0"/>
                <a:ea typeface="ＭＳ Ｐゴシック" charset="0"/>
                <a:cs typeface="Lucida Grande" charset="0"/>
                <a:sym typeface="Lucida Grande" charset="0"/>
              </a:rPr>
              <a:t>of a student review the strategies, ask for clarification as needed circle at least 2 strategies that you are willing to commit to trying with one of your challenging students.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bwMode="auto">
          <a:noFill/>
          <a:ln>
            <a:miter lim="800000"/>
            <a:headEnd/>
            <a:tailEnd/>
          </a:ln>
        </p:spPr>
        <p:txBody>
          <a:bodyPr/>
          <a:lstStyle/>
          <a:p>
            <a:fld id="{1781EDE2-7FE4-4833-87F0-7F8D55326D3C}" type="slidenum">
              <a:rPr lang="en-US" smtClean="0"/>
              <a:pPr/>
              <a:t>6</a:t>
            </a:fld>
            <a:endParaRPr lang="en-US" smtClean="0"/>
          </a:p>
        </p:txBody>
      </p:sp>
      <p:sp>
        <p:nvSpPr>
          <p:cNvPr id="13721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3722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r>
              <a:rPr lang="en-US" b="1" baseline="0" dirty="0" smtClean="0">
                <a:latin typeface="Times" pitchFamily="-108" charset="0"/>
                <a:ea typeface="ＭＳ Ｐゴシック" pitchFamily="34" charset="-128"/>
              </a:rPr>
              <a:t>The behavior is functional or serves a purpose</a:t>
            </a:r>
          </a:p>
          <a:p>
            <a:pPr eaLnBrk="1" hangingPunct="1"/>
            <a:endParaRPr lang="en-US" b="1" baseline="0" dirty="0" smtClean="0">
              <a:latin typeface="Times" pitchFamily="-108" charset="0"/>
              <a:ea typeface="ＭＳ Ｐゴシック" pitchFamily="34" charset="-128"/>
            </a:endParaRPr>
          </a:p>
          <a:p>
            <a:pPr eaLnBrk="1" hangingPunct="1"/>
            <a:r>
              <a:rPr lang="en-US" dirty="0" smtClean="0">
                <a:latin typeface="Times" pitchFamily="-108" charset="0"/>
                <a:ea typeface="ＭＳ Ｐゴシック" pitchFamily="34" charset="-128"/>
              </a:rPr>
              <a:t>“One example of a student</a:t>
            </a:r>
            <a:r>
              <a:rPr lang="en-US" baseline="0" dirty="0" smtClean="0">
                <a:latin typeface="Times" pitchFamily="-108" charset="0"/>
                <a:ea typeface="ＭＳ Ｐゴシック" pitchFamily="34" charset="-128"/>
              </a:rPr>
              <a:t> exhibiting </a:t>
            </a:r>
            <a:r>
              <a:rPr lang="en-US" dirty="0" smtClean="0">
                <a:latin typeface="Times" pitchFamily="-108" charset="0"/>
                <a:ea typeface="ＭＳ Ｐゴシック" pitchFamily="34" charset="-128"/>
              </a:rPr>
              <a:t>problem behavior to effectively meet her</a:t>
            </a:r>
            <a:r>
              <a:rPr lang="en-US" baseline="0" dirty="0" smtClean="0">
                <a:latin typeface="Times" pitchFamily="-108" charset="0"/>
                <a:ea typeface="ＭＳ Ｐゴシック" pitchFamily="34" charset="-128"/>
              </a:rPr>
              <a:t> need is the student who ‘blurts out responses’ during class discussions.  The teacher responds to the student by saying, ‘Remember to raise your hand and wait to be called on before answering.’  The teacher continues the discussion by asking a question.  The student raises her hand and the teacher calls on another student.  The next time the teacher asks a question, the student blurts out the answer.”</a:t>
            </a:r>
          </a:p>
          <a:p>
            <a:pPr eaLnBrk="1" hangingPunct="1"/>
            <a:endParaRPr lang="en-US" baseline="0" dirty="0" smtClean="0">
              <a:latin typeface="Times" pitchFamily="-108" charset="0"/>
              <a:ea typeface="ＭＳ Ｐゴシック" pitchFamily="34" charset="-128"/>
            </a:endParaRPr>
          </a:p>
          <a:p>
            <a:pPr eaLnBrk="1" hangingPunct="1"/>
            <a:r>
              <a:rPr lang="en-US" baseline="0" dirty="0" smtClean="0">
                <a:latin typeface="Times" pitchFamily="-108" charset="0"/>
                <a:ea typeface="ＭＳ Ｐゴシック" pitchFamily="34" charset="-128"/>
              </a:rPr>
              <a:t>“If we want students to effectively meet needs by engaging in appropriate behavior, we must l</a:t>
            </a:r>
            <a:r>
              <a:rPr lang="en-US" dirty="0" smtClean="0">
                <a:latin typeface="Times" pitchFamily="-108" charset="0"/>
                <a:ea typeface="ＭＳ Ｐゴシック" pitchFamily="34" charset="-128"/>
              </a:rPr>
              <a:t>ook for and find the ABC</a:t>
            </a:r>
            <a:r>
              <a:rPr lang="en-US" baseline="0" dirty="0" smtClean="0">
                <a:latin typeface="Times" pitchFamily="-108" charset="0"/>
                <a:ea typeface="ＭＳ Ｐゴシック" pitchFamily="34" charset="-128"/>
              </a:rPr>
              <a:t> pat</a:t>
            </a:r>
            <a:r>
              <a:rPr lang="en-US" dirty="0" smtClean="0">
                <a:latin typeface="Times" pitchFamily="-108" charset="0"/>
                <a:ea typeface="ＭＳ Ｐゴシック" pitchFamily="34" charset="-128"/>
              </a:rPr>
              <a:t>tern of</a:t>
            </a:r>
            <a:r>
              <a:rPr lang="en-US" baseline="0" dirty="0" smtClean="0">
                <a:latin typeface="Times" pitchFamily="-108" charset="0"/>
                <a:ea typeface="ＭＳ Ｐゴシック" pitchFamily="34" charset="-128"/>
              </a:rPr>
              <a:t> problem</a:t>
            </a:r>
            <a:r>
              <a:rPr lang="en-US" dirty="0" smtClean="0">
                <a:latin typeface="Times" pitchFamily="-108" charset="0"/>
                <a:ea typeface="ＭＳ Ｐゴシック" pitchFamily="34" charset="-128"/>
              </a:rPr>
              <a:t> behavior.</a:t>
            </a:r>
            <a:r>
              <a:rPr lang="en-US" baseline="0" dirty="0" smtClean="0">
                <a:latin typeface="Times" pitchFamily="-108" charset="0"/>
                <a:ea typeface="ＭＳ Ｐゴシック" pitchFamily="34" charset="-128"/>
              </a:rPr>
              <a:t>  Then </a:t>
            </a:r>
            <a:r>
              <a:rPr lang="en-US" dirty="0" smtClean="0">
                <a:latin typeface="Times" pitchFamily="-108" charset="0"/>
                <a:ea typeface="ＭＳ Ｐゴシック" pitchFamily="34" charset="-128"/>
              </a:rPr>
              <a:t>we build a </a:t>
            </a:r>
            <a:r>
              <a:rPr lang="en-US" i="1" dirty="0" smtClean="0">
                <a:latin typeface="Times" pitchFamily="-108" charset="0"/>
                <a:ea typeface="ＭＳ Ｐゴシック" pitchFamily="34" charset="-128"/>
              </a:rPr>
              <a:t>hypothesis</a:t>
            </a:r>
            <a:r>
              <a:rPr lang="en-US" dirty="0" smtClean="0">
                <a:latin typeface="Times" pitchFamily="-108" charset="0"/>
                <a:ea typeface="ＭＳ Ｐゴシック" pitchFamily="34" charset="-128"/>
              </a:rPr>
              <a:t> about why the problem behaviors are occurring and implement strategies to prevent the problem</a:t>
            </a:r>
            <a:r>
              <a:rPr lang="en-US" baseline="0" dirty="0" smtClean="0">
                <a:latin typeface="Times" pitchFamily="-108" charset="0"/>
                <a:ea typeface="ＭＳ Ｐゴシック" pitchFamily="34" charset="-128"/>
              </a:rPr>
              <a:t> </a:t>
            </a:r>
            <a:r>
              <a:rPr lang="en-US" dirty="0" smtClean="0">
                <a:latin typeface="Times" pitchFamily="-108" charset="0"/>
                <a:ea typeface="ＭＳ Ｐゴシック" pitchFamily="34" charset="-128"/>
              </a:rPr>
              <a:t>behavior and to teach appropriate behavior.”</a:t>
            </a:r>
            <a:endParaRPr lang="en-US" dirty="0" smtClean="0">
              <a:latin typeface="Calibri" pitchFamily="34" charset="0"/>
              <a:ea typeface="ＭＳ Ｐゴシック" pitchFamily="34" charset="-128"/>
            </a:endParaRPr>
          </a:p>
        </p:txBody>
      </p:sp>
    </p:spTree>
    <p:extLst>
      <p:ext uri="{BB962C8B-B14F-4D97-AF65-F5344CB8AC3E}">
        <p14:creationId xmlns:p14="http://schemas.microsoft.com/office/powerpoint/2010/main" val="102411778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Don’t leave with</a:t>
            </a:r>
            <a:r>
              <a:rPr lang="en-US" baseline="0" dirty="0" smtClean="0"/>
              <a:t> a question that is boggling you please ask.  That is what I am here for.  </a:t>
            </a:r>
            <a:endParaRPr lang="en-US" dirty="0"/>
          </a:p>
        </p:txBody>
      </p:sp>
      <p:sp>
        <p:nvSpPr>
          <p:cNvPr id="4" name="Slide Number Placeholder 3"/>
          <p:cNvSpPr>
            <a:spLocks noGrp="1"/>
          </p:cNvSpPr>
          <p:nvPr>
            <p:ph type="sldNum" sz="quarter" idx="10"/>
          </p:nvPr>
        </p:nvSpPr>
        <p:spPr/>
        <p:txBody>
          <a:bodyPr/>
          <a:lstStyle/>
          <a:p>
            <a:fld id="{AB48420F-2A76-46A8-A232-D6E58677754F}" type="slidenum">
              <a:rPr lang="en-US" smtClean="0"/>
              <a:t>60</a:t>
            </a:fld>
            <a:endParaRPr lang="en-US"/>
          </a:p>
        </p:txBody>
      </p:sp>
    </p:spTree>
    <p:extLst>
      <p:ext uri="{BB962C8B-B14F-4D97-AF65-F5344CB8AC3E}">
        <p14:creationId xmlns:p14="http://schemas.microsoft.com/office/powerpoint/2010/main" val="16523701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ea typeface="ＭＳ Ｐゴシック" pitchFamily="34" charset="-128"/>
              </a:rPr>
              <a:t>For instance Russell  is</a:t>
            </a:r>
            <a:r>
              <a:rPr lang="en-US" baseline="0" dirty="0" smtClean="0">
                <a:ea typeface="ＭＳ Ｐゴシック" pitchFamily="34" charset="-128"/>
              </a:rPr>
              <a:t> desperately seeking</a:t>
            </a:r>
            <a:r>
              <a:rPr lang="en-US" dirty="0" smtClean="0">
                <a:ea typeface="ＭＳ Ｐゴシック" pitchFamily="34" charset="-128"/>
              </a:rPr>
              <a:t> attention.</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7"/>
          <p:cNvSpPr>
            <a:spLocks noGrp="1" noChangeArrowheads="1"/>
          </p:cNvSpPr>
          <p:nvPr>
            <p:ph type="sldNum" sz="quarter" idx="5"/>
          </p:nvPr>
        </p:nvSpPr>
        <p:spPr bwMode="auto">
          <a:noFill/>
          <a:ln>
            <a:miter lim="800000"/>
            <a:headEnd/>
            <a:tailEnd/>
          </a:ln>
        </p:spPr>
        <p:txBody>
          <a:bodyPr/>
          <a:lstStyle/>
          <a:p>
            <a:fld id="{C0A9C916-5AB5-4AFD-B2A4-7104146868F5}" type="slidenum">
              <a:rPr lang="en-US" smtClean="0"/>
              <a:pPr/>
              <a:t>8</a:t>
            </a:fld>
            <a:endParaRPr lang="en-US" smtClean="0"/>
          </a:p>
        </p:txBody>
      </p:sp>
      <p:sp>
        <p:nvSpPr>
          <p:cNvPr id="14950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4950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r>
              <a:rPr lang="en-US" b="0" baseline="0" dirty="0" smtClean="0">
                <a:latin typeface="Calibri" pitchFamily="34" charset="0"/>
                <a:ea typeface="ＭＳ Ｐゴシック" pitchFamily="34" charset="-128"/>
              </a:rPr>
              <a:t>You need to focus your attention on the function not the behavior itself. Unfortunately our students do not wear t-shirts identifying what they are trying to communicate, so when a student is engaging in problem behavior more frequently than other students you need to</a:t>
            </a:r>
            <a:r>
              <a:rPr lang="en-US" b="0" dirty="0" smtClean="0">
                <a:latin typeface="Calibri" pitchFamily="34" charset="0"/>
                <a:ea typeface="ＭＳ Ｐゴシック" pitchFamily="34" charset="-128"/>
              </a:rPr>
              <a:t> ask yourself these questions:</a:t>
            </a:r>
          </a:p>
          <a:p>
            <a:pPr eaLnBrk="1" hangingPunct="1"/>
            <a:r>
              <a:rPr lang="en-US" dirty="0" smtClean="0">
                <a:latin typeface="Calibri" pitchFamily="34" charset="0"/>
                <a:ea typeface="ＭＳ Ｐゴシック" pitchFamily="34" charset="-128"/>
              </a:rPr>
              <a:t>What is the child trying to communicate?</a:t>
            </a:r>
          </a:p>
          <a:p>
            <a:pPr eaLnBrk="1" hangingPunct="1"/>
            <a:r>
              <a:rPr lang="en-US" dirty="0" smtClean="0">
                <a:latin typeface="Calibri" pitchFamily="34" charset="0"/>
                <a:ea typeface="ＭＳ Ｐゴシック" pitchFamily="34" charset="-128"/>
              </a:rPr>
              <a:t>What is</a:t>
            </a:r>
            <a:r>
              <a:rPr lang="en-US" baseline="0" dirty="0" smtClean="0">
                <a:latin typeface="Calibri" pitchFamily="34" charset="0"/>
                <a:ea typeface="ＭＳ Ｐゴシック" pitchFamily="34" charset="-128"/>
              </a:rPr>
              <a:t> the child trying to gain or avoid?</a:t>
            </a:r>
          </a:p>
          <a:p>
            <a:pPr eaLnBrk="1" hangingPunct="1"/>
            <a:r>
              <a:rPr lang="en-US" baseline="0" dirty="0" smtClean="0">
                <a:latin typeface="Calibri" pitchFamily="34" charset="0"/>
                <a:ea typeface="ＭＳ Ｐゴシック" pitchFamily="34" charset="-128"/>
              </a:rPr>
              <a:t>What can we do to change the behavior?  In other words, how can we help meet the child’s need?”</a:t>
            </a:r>
          </a:p>
          <a:p>
            <a:pPr eaLnBrk="1" hangingPunct="1"/>
            <a:endParaRPr lang="en-US" baseline="0" dirty="0" smtClean="0">
              <a:latin typeface="Calibri" pitchFamily="34" charset="0"/>
              <a:ea typeface="ＭＳ Ｐゴシック" pitchFamily="34" charset="-128"/>
            </a:endParaRPr>
          </a:p>
          <a:p>
            <a:pPr eaLnBrk="1" hangingPunct="1"/>
            <a:r>
              <a:rPr lang="en-US" dirty="0" smtClean="0">
                <a:latin typeface="Times" pitchFamily="-108" charset="0"/>
                <a:ea typeface="ＭＳ Ｐゴシック" pitchFamily="34" charset="-128"/>
              </a:rPr>
              <a:t>“Discussions should focus on the </a:t>
            </a:r>
            <a:r>
              <a:rPr lang="en-US" i="1" dirty="0" smtClean="0">
                <a:latin typeface="Times" pitchFamily="-108" charset="0"/>
                <a:ea typeface="ＭＳ Ｐゴシック" pitchFamily="34" charset="-128"/>
              </a:rPr>
              <a:t>function</a:t>
            </a:r>
            <a:r>
              <a:rPr lang="en-US" dirty="0" smtClean="0">
                <a:latin typeface="Times" pitchFamily="-108" charset="0"/>
                <a:ea typeface="ＭＳ Ｐゴシック" pitchFamily="34" charset="-128"/>
              </a:rPr>
              <a:t> rather than the </a:t>
            </a:r>
            <a:r>
              <a:rPr lang="en-US" i="1" dirty="0" smtClean="0">
                <a:latin typeface="Times" pitchFamily="-108" charset="0"/>
                <a:ea typeface="ＭＳ Ｐゴシック" pitchFamily="34" charset="-128"/>
              </a:rPr>
              <a:t>type</a:t>
            </a:r>
            <a:r>
              <a:rPr lang="en-US" dirty="0" smtClean="0">
                <a:latin typeface="Times" pitchFamily="-108" charset="0"/>
                <a:ea typeface="ＭＳ Ｐゴシック" pitchFamily="34" charset="-128"/>
              </a:rPr>
              <a:t> of  behavior because intervention</a:t>
            </a:r>
            <a:r>
              <a:rPr lang="en-US" baseline="0" dirty="0" smtClean="0">
                <a:latin typeface="Times" pitchFamily="-108" charset="0"/>
                <a:ea typeface="ＭＳ Ｐゴシック" pitchFamily="34" charset="-128"/>
              </a:rPr>
              <a:t> is based on meeting the </a:t>
            </a:r>
            <a:r>
              <a:rPr lang="en-US" i="1" u="sng" baseline="0" dirty="0" smtClean="0">
                <a:latin typeface="Times" pitchFamily="-108" charset="0"/>
                <a:ea typeface="ＭＳ Ｐゴシック" pitchFamily="34" charset="-128"/>
              </a:rPr>
              <a:t>function</a:t>
            </a:r>
            <a:r>
              <a:rPr lang="en-US" baseline="0" dirty="0" smtClean="0">
                <a:latin typeface="Times" pitchFamily="-108" charset="0"/>
                <a:ea typeface="ＭＳ Ｐゴシック" pitchFamily="34" charset="-128"/>
              </a:rPr>
              <a:t>.</a:t>
            </a:r>
            <a:r>
              <a:rPr lang="en-US" dirty="0" smtClean="0">
                <a:latin typeface="Times" pitchFamily="-108" charset="0"/>
                <a:ea typeface="ＭＳ Ｐゴシック" pitchFamily="34" charset="-128"/>
              </a:rPr>
              <a:t>  </a:t>
            </a:r>
          </a:p>
          <a:p>
            <a:pPr eaLnBrk="1" hangingPunct="1"/>
            <a:r>
              <a:rPr lang="en-US" dirty="0" smtClean="0">
                <a:latin typeface="Times" pitchFamily="-108" charset="0"/>
                <a:ea typeface="ＭＳ Ｐゴシック" pitchFamily="34" charset="-128"/>
              </a:rPr>
              <a:t>Example: A child runs</a:t>
            </a:r>
            <a:r>
              <a:rPr lang="en-US" baseline="0" dirty="0" smtClean="0">
                <a:latin typeface="Times" pitchFamily="-108" charset="0"/>
                <a:ea typeface="ＭＳ Ｐゴシック" pitchFamily="34" charset="-128"/>
              </a:rPr>
              <a:t> when certain types of writing tasks are assigned because she will be sent to the office. Intervention would  not be focused on ‘stopping the running’, rather, the intervention would be focused on coping with difficult writing tasks.”</a:t>
            </a:r>
            <a:endParaRPr lang="en-US" dirty="0" smtClean="0">
              <a:latin typeface="Times" pitchFamily="-108" charset="0"/>
              <a:ea typeface="ＭＳ Ｐゴシック" pitchFamily="34" charset="-128"/>
            </a:endParaRPr>
          </a:p>
          <a:p>
            <a:pPr eaLnBrk="1" hangingPunct="1"/>
            <a:endParaRPr lang="en-US" dirty="0" smtClean="0">
              <a:latin typeface="Calibri" pitchFamily="34" charset="0"/>
              <a:ea typeface="ＭＳ Ｐゴシック" pitchFamily="34" charset="-128"/>
            </a:endParaRPr>
          </a:p>
        </p:txBody>
      </p:sp>
    </p:spTree>
    <p:extLst>
      <p:ext uri="{BB962C8B-B14F-4D97-AF65-F5344CB8AC3E}">
        <p14:creationId xmlns:p14="http://schemas.microsoft.com/office/powerpoint/2010/main" val="40618778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There are 2 main functions</a:t>
            </a:r>
            <a:r>
              <a:rPr lang="en-US" b="1" baseline="0" dirty="0" smtClean="0"/>
              <a:t> of behavior Avoid or Obtain. </a:t>
            </a:r>
            <a:endParaRPr lang="en-US" b="1" dirty="0" smtClean="0"/>
          </a:p>
          <a:p>
            <a:r>
              <a:rPr lang="en-US" dirty="0" smtClean="0"/>
              <a:t>“Human</a:t>
            </a:r>
            <a:r>
              <a:rPr lang="en-US" baseline="0" dirty="0" smtClean="0"/>
              <a:t>s engage in behavior to obtain something or to avoid/escape something.  What is that we are attempting to obtain or avoid?  We may be attempting to obtain sensory input, social interaction (otherwise known as attention), an object or an activity.  We may be attempting to avoid/escape those same things.”</a:t>
            </a:r>
          </a:p>
          <a:p>
            <a:endParaRPr lang="en-US" baseline="0" dirty="0" smtClean="0"/>
          </a:p>
          <a:p>
            <a:r>
              <a:rPr lang="en-US" dirty="0" smtClean="0"/>
              <a:t>“Have</a:t>
            </a:r>
            <a:r>
              <a:rPr lang="en-US" baseline="0" dirty="0" smtClean="0"/>
              <a:t> you ever attempted to avoid completing paper work by cleaning out your work area?  Have you ever attempted to get someone who was working on another task to talk to you by walking close to the person and smiling?  Think of some times this week when you attempted to obtain or avoid something.”</a:t>
            </a:r>
            <a:endParaRPr lang="en-US" dirty="0"/>
          </a:p>
        </p:txBody>
      </p:sp>
      <p:sp>
        <p:nvSpPr>
          <p:cNvPr id="4" name="Slide Number Placeholder 3"/>
          <p:cNvSpPr>
            <a:spLocks noGrp="1"/>
          </p:cNvSpPr>
          <p:nvPr>
            <p:ph type="sldNum" sz="quarter" idx="10"/>
          </p:nvPr>
        </p:nvSpPr>
        <p:spPr/>
        <p:txBody>
          <a:bodyPr/>
          <a:lstStyle/>
          <a:p>
            <a:fld id="{AB48420F-2A76-46A8-A232-D6E58677754F}" type="slidenum">
              <a:rPr lang="en-US" smtClean="0"/>
              <a:t>9</a:t>
            </a:fld>
            <a:endParaRPr lang="en-US"/>
          </a:p>
        </p:txBody>
      </p:sp>
    </p:spTree>
    <p:extLst>
      <p:ext uri="{BB962C8B-B14F-4D97-AF65-F5344CB8AC3E}">
        <p14:creationId xmlns:p14="http://schemas.microsoft.com/office/powerpoint/2010/main" val="34152531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74C69BE-DAAD-416C-8EC8-9D3A047528BF}" type="datetimeFigureOut">
              <a:rPr lang="en-US" smtClean="0"/>
              <a:t>5/17/2015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943FAB-A0F5-46F6-81CF-9B538E43E535}" type="slidenum">
              <a:rPr lang="en-US" smtClean="0"/>
              <a:t>‹#›</a:t>
            </a:fld>
            <a:endParaRPr lang="en-US"/>
          </a:p>
        </p:txBody>
      </p:sp>
    </p:spTree>
    <p:extLst>
      <p:ext uri="{BB962C8B-B14F-4D97-AF65-F5344CB8AC3E}">
        <p14:creationId xmlns:p14="http://schemas.microsoft.com/office/powerpoint/2010/main" val="37646303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74C69BE-DAAD-416C-8EC8-9D3A047528BF}" type="datetimeFigureOut">
              <a:rPr lang="en-US" smtClean="0"/>
              <a:t>5/17/2015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943FAB-A0F5-46F6-81CF-9B538E43E535}" type="slidenum">
              <a:rPr lang="en-US" smtClean="0"/>
              <a:t>‹#›</a:t>
            </a:fld>
            <a:endParaRPr lang="en-US"/>
          </a:p>
        </p:txBody>
      </p:sp>
    </p:spTree>
    <p:extLst>
      <p:ext uri="{BB962C8B-B14F-4D97-AF65-F5344CB8AC3E}">
        <p14:creationId xmlns:p14="http://schemas.microsoft.com/office/powerpoint/2010/main" val="5620942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74C69BE-DAAD-416C-8EC8-9D3A047528BF}" type="datetimeFigureOut">
              <a:rPr lang="en-US" smtClean="0"/>
              <a:t>5/17/2015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943FAB-A0F5-46F6-81CF-9B538E43E535}" type="slidenum">
              <a:rPr lang="en-US" smtClean="0"/>
              <a:t>‹#›</a:t>
            </a:fld>
            <a:endParaRPr lang="en-US"/>
          </a:p>
        </p:txBody>
      </p:sp>
    </p:spTree>
    <p:extLst>
      <p:ext uri="{BB962C8B-B14F-4D97-AF65-F5344CB8AC3E}">
        <p14:creationId xmlns:p14="http://schemas.microsoft.com/office/powerpoint/2010/main" val="2119049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981200"/>
            <a:ext cx="3810000" cy="4114800"/>
          </a:xfrm>
        </p:spPr>
        <p:txBody>
          <a:bodyPr/>
          <a:lstStyle/>
          <a:p>
            <a:pPr lvl="0"/>
            <a:endParaRPr lang="en-US" noProof="0" dirty="0" smtClean="0"/>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3507105C-A7BA-418C-95B0-A56E813E0401}" type="slidenum">
              <a:rPr lang="en-US"/>
              <a:pPr>
                <a:defRPr/>
              </a:pPr>
              <a:t>‹#›</a:t>
            </a:fld>
            <a:endParaRPr lang="en-US" dirty="0"/>
          </a:p>
        </p:txBody>
      </p:sp>
    </p:spTree>
    <p:extLst>
      <p:ext uri="{BB962C8B-B14F-4D97-AF65-F5344CB8AC3E}">
        <p14:creationId xmlns:p14="http://schemas.microsoft.com/office/powerpoint/2010/main" val="31717855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74C69BE-DAAD-416C-8EC8-9D3A047528BF}" type="datetimeFigureOut">
              <a:rPr lang="en-US" smtClean="0"/>
              <a:t>5/17/2015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943FAB-A0F5-46F6-81CF-9B538E43E535}" type="slidenum">
              <a:rPr lang="en-US" smtClean="0"/>
              <a:t>‹#›</a:t>
            </a:fld>
            <a:endParaRPr lang="en-US"/>
          </a:p>
        </p:txBody>
      </p:sp>
    </p:spTree>
    <p:extLst>
      <p:ext uri="{BB962C8B-B14F-4D97-AF65-F5344CB8AC3E}">
        <p14:creationId xmlns:p14="http://schemas.microsoft.com/office/powerpoint/2010/main" val="3613904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74C69BE-DAAD-416C-8EC8-9D3A047528BF}" type="datetimeFigureOut">
              <a:rPr lang="en-US" smtClean="0"/>
              <a:t>5/17/2015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943FAB-A0F5-46F6-81CF-9B538E43E535}" type="slidenum">
              <a:rPr lang="en-US" smtClean="0"/>
              <a:t>‹#›</a:t>
            </a:fld>
            <a:endParaRPr lang="en-US"/>
          </a:p>
        </p:txBody>
      </p:sp>
    </p:spTree>
    <p:extLst>
      <p:ext uri="{BB962C8B-B14F-4D97-AF65-F5344CB8AC3E}">
        <p14:creationId xmlns:p14="http://schemas.microsoft.com/office/powerpoint/2010/main" val="16008460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74C69BE-DAAD-416C-8EC8-9D3A047528BF}" type="datetimeFigureOut">
              <a:rPr lang="en-US" smtClean="0"/>
              <a:t>5/17/2015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943FAB-A0F5-46F6-81CF-9B538E43E535}" type="slidenum">
              <a:rPr lang="en-US" smtClean="0"/>
              <a:t>‹#›</a:t>
            </a:fld>
            <a:endParaRPr lang="en-US"/>
          </a:p>
        </p:txBody>
      </p:sp>
    </p:spTree>
    <p:extLst>
      <p:ext uri="{BB962C8B-B14F-4D97-AF65-F5344CB8AC3E}">
        <p14:creationId xmlns:p14="http://schemas.microsoft.com/office/powerpoint/2010/main" val="4311505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74C69BE-DAAD-416C-8EC8-9D3A047528BF}" type="datetimeFigureOut">
              <a:rPr lang="en-US" smtClean="0"/>
              <a:t>5/17/2015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7943FAB-A0F5-46F6-81CF-9B538E43E535}" type="slidenum">
              <a:rPr lang="en-US" smtClean="0"/>
              <a:t>‹#›</a:t>
            </a:fld>
            <a:endParaRPr lang="en-US"/>
          </a:p>
        </p:txBody>
      </p:sp>
    </p:spTree>
    <p:extLst>
      <p:ext uri="{BB962C8B-B14F-4D97-AF65-F5344CB8AC3E}">
        <p14:creationId xmlns:p14="http://schemas.microsoft.com/office/powerpoint/2010/main" val="15321268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74C69BE-DAAD-416C-8EC8-9D3A047528BF}" type="datetimeFigureOut">
              <a:rPr lang="en-US" smtClean="0"/>
              <a:t>5/17/2015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7943FAB-A0F5-46F6-81CF-9B538E43E535}" type="slidenum">
              <a:rPr lang="en-US" smtClean="0"/>
              <a:t>‹#›</a:t>
            </a:fld>
            <a:endParaRPr lang="en-US"/>
          </a:p>
        </p:txBody>
      </p:sp>
    </p:spTree>
    <p:extLst>
      <p:ext uri="{BB962C8B-B14F-4D97-AF65-F5344CB8AC3E}">
        <p14:creationId xmlns:p14="http://schemas.microsoft.com/office/powerpoint/2010/main" val="31584621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4C69BE-DAAD-416C-8EC8-9D3A047528BF}" type="datetimeFigureOut">
              <a:rPr lang="en-US" smtClean="0"/>
              <a:t>5/17/2015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7943FAB-A0F5-46F6-81CF-9B538E43E535}" type="slidenum">
              <a:rPr lang="en-US" smtClean="0"/>
              <a:t>‹#›</a:t>
            </a:fld>
            <a:endParaRPr lang="en-US"/>
          </a:p>
        </p:txBody>
      </p:sp>
    </p:spTree>
    <p:extLst>
      <p:ext uri="{BB962C8B-B14F-4D97-AF65-F5344CB8AC3E}">
        <p14:creationId xmlns:p14="http://schemas.microsoft.com/office/powerpoint/2010/main" val="10386699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4C69BE-DAAD-416C-8EC8-9D3A047528BF}" type="datetimeFigureOut">
              <a:rPr lang="en-US" smtClean="0"/>
              <a:t>5/17/2015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943FAB-A0F5-46F6-81CF-9B538E43E535}" type="slidenum">
              <a:rPr lang="en-US" smtClean="0"/>
              <a:t>‹#›</a:t>
            </a:fld>
            <a:endParaRPr lang="en-US"/>
          </a:p>
        </p:txBody>
      </p:sp>
    </p:spTree>
    <p:extLst>
      <p:ext uri="{BB962C8B-B14F-4D97-AF65-F5344CB8AC3E}">
        <p14:creationId xmlns:p14="http://schemas.microsoft.com/office/powerpoint/2010/main" val="40105292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4C69BE-DAAD-416C-8EC8-9D3A047528BF}" type="datetimeFigureOut">
              <a:rPr lang="en-US" smtClean="0"/>
              <a:t>5/17/2015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943FAB-A0F5-46F6-81CF-9B538E43E535}" type="slidenum">
              <a:rPr lang="en-US" smtClean="0"/>
              <a:t>‹#›</a:t>
            </a:fld>
            <a:endParaRPr lang="en-US"/>
          </a:p>
        </p:txBody>
      </p:sp>
    </p:spTree>
    <p:extLst>
      <p:ext uri="{BB962C8B-B14F-4D97-AF65-F5344CB8AC3E}">
        <p14:creationId xmlns:p14="http://schemas.microsoft.com/office/powerpoint/2010/main" val="25600149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4C69BE-DAAD-416C-8EC8-9D3A047528BF}" type="datetimeFigureOut">
              <a:rPr lang="en-US" smtClean="0"/>
              <a:t>5/17/2015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943FAB-A0F5-46F6-81CF-9B538E43E535}" type="slidenum">
              <a:rPr lang="en-US" smtClean="0"/>
              <a:t>‹#›</a:t>
            </a:fld>
            <a:endParaRPr lang="en-US"/>
          </a:p>
        </p:txBody>
      </p:sp>
    </p:spTree>
    <p:extLst>
      <p:ext uri="{BB962C8B-B14F-4D97-AF65-F5344CB8AC3E}">
        <p14:creationId xmlns:p14="http://schemas.microsoft.com/office/powerpoint/2010/main" val="7573399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hyperlink" Target="2_Student%20Goal%20Sheet.docx"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microsoft.com/office/2007/relationships/hdphoto" Target="../media/hdphoto2.wdp"/></Relationships>
</file>

<file path=ppt/slides/_rels/slide2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9.xml"/><Relationship Id="rId1" Type="http://schemas.openxmlformats.org/officeDocument/2006/relationships/slideLayout" Target="../slideLayouts/slideLayout4.xml"/><Relationship Id="rId4" Type="http://schemas.openxmlformats.org/officeDocument/2006/relationships/hyperlink" Target="http://pbismissouri.org/"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microsoft.com/office/2007/relationships/hdphoto" Target="../media/hdphoto3.wdp"/><Relationship Id="rId4" Type="http://schemas.openxmlformats.org/officeDocument/2006/relationships/image" Target="../media/image27.png"/></Relationships>
</file>

<file path=ppt/slides/_rels/slide3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7.xml"/><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42.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42.xml"/><Relationship Id="rId1" Type="http://schemas.openxmlformats.org/officeDocument/2006/relationships/slideLayout" Target="../slideLayouts/slideLayout5.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5.xml"/><Relationship Id="rId1" Type="http://schemas.openxmlformats.org/officeDocument/2006/relationships/slideLayout" Target="../slideLayouts/slideLayout2.xml"/><Relationship Id="rId6" Type="http://schemas.microsoft.com/office/2007/relationships/hdphoto" Target="../media/hdphoto4.wdp"/><Relationship Id="rId5" Type="http://schemas.openxmlformats.org/officeDocument/2006/relationships/image" Target="../media/image44.png"/><Relationship Id="rId4" Type="http://schemas.openxmlformats.org/officeDocument/2006/relationships/image" Target="../media/image43.png"/></Relationships>
</file>

<file path=ppt/slides/_rels/slide46.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46.jpeg"/></Relationships>
</file>

<file path=ppt/slides/_rels/slide47.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notesSlide" Target="../notesSlides/notesSlide47.xml"/><Relationship Id="rId1" Type="http://schemas.openxmlformats.org/officeDocument/2006/relationships/slideLayout" Target="../slideLayouts/slideLayout5.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jpg"/></Relationships>
</file>

<file path=ppt/slides/_rels/slide48.xml.rels><?xml version="1.0" encoding="UTF-8" standalone="yes"?>
<Relationships xmlns="http://schemas.openxmlformats.org/package/2006/relationships"><Relationship Id="rId3" Type="http://schemas.openxmlformats.org/officeDocument/2006/relationships/image" Target="../media/image51.jpeg"/><Relationship Id="rId7" Type="http://schemas.microsoft.com/office/2007/relationships/hdphoto" Target="../media/hdphoto6.wdp"/><Relationship Id="rId2" Type="http://schemas.openxmlformats.org/officeDocument/2006/relationships/notesSlide" Target="../notesSlides/notesSlide48.xml"/><Relationship Id="rId1" Type="http://schemas.openxmlformats.org/officeDocument/2006/relationships/slideLayout" Target="../slideLayouts/slideLayout2.xml"/><Relationship Id="rId6" Type="http://schemas.openxmlformats.org/officeDocument/2006/relationships/image" Target="../media/image53.png"/><Relationship Id="rId5" Type="http://schemas.microsoft.com/office/2007/relationships/hdphoto" Target="../media/hdphoto5.wdp"/><Relationship Id="rId4" Type="http://schemas.openxmlformats.org/officeDocument/2006/relationships/image" Target="../media/image52.png"/></Relationships>
</file>

<file path=ppt/slides/_rels/slide4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49.xml"/><Relationship Id="rId1" Type="http://schemas.openxmlformats.org/officeDocument/2006/relationships/slideLayout" Target="../slideLayouts/slideLayout2.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50.xml"/><Relationship Id="rId1" Type="http://schemas.openxmlformats.org/officeDocument/2006/relationships/slideLayout" Target="../slideLayouts/slideLayout2.xml"/><Relationship Id="rId5" Type="http://schemas.openxmlformats.org/officeDocument/2006/relationships/image" Target="../media/image59.png"/><Relationship Id="rId4" Type="http://schemas.microsoft.com/office/2007/relationships/hdphoto" Target="../media/hdphoto7.wdp"/></Relationships>
</file>

<file path=ppt/slides/_rels/slide51.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54.xml"/><Relationship Id="rId1" Type="http://schemas.openxmlformats.org/officeDocument/2006/relationships/slideLayout" Target="../slideLayouts/slideLayout2.xml"/><Relationship Id="rId4" Type="http://schemas.openxmlformats.org/officeDocument/2006/relationships/image" Target="../media/image64.png"/></Relationships>
</file>

<file path=ppt/slides/_rels/slide55.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55.xml"/><Relationship Id="rId1" Type="http://schemas.openxmlformats.org/officeDocument/2006/relationships/slideLayout" Target="../slideLayouts/slideLayout7.xml"/><Relationship Id="rId5" Type="http://schemas.openxmlformats.org/officeDocument/2006/relationships/image" Target="../media/image67.png"/><Relationship Id="rId4" Type="http://schemas.openxmlformats.org/officeDocument/2006/relationships/image" Target="../media/image66.png"/></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68.wmf"/><Relationship Id="rId2" Type="http://schemas.openxmlformats.org/officeDocument/2006/relationships/notesSlide" Target="../notesSlides/notesSlide57.xml"/><Relationship Id="rId1" Type="http://schemas.openxmlformats.org/officeDocument/2006/relationships/slideLayout" Target="../slideLayouts/slideLayout2.xml"/><Relationship Id="rId4" Type="http://schemas.openxmlformats.org/officeDocument/2006/relationships/image" Target="../media/image69.png"/></Relationships>
</file>

<file path=ppt/slides/_rels/slide58.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59.xml"/><Relationship Id="rId1" Type="http://schemas.openxmlformats.org/officeDocument/2006/relationships/slideLayout" Target="../slideLayouts/slideLayout2.xml"/><Relationship Id="rId4" Type="http://schemas.openxmlformats.org/officeDocument/2006/relationships/image" Target="../media/image72.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73.png"/><Relationship Id="rId7" Type="http://schemas.openxmlformats.org/officeDocument/2006/relationships/image" Target="../media/image76.png"/><Relationship Id="rId2" Type="http://schemas.openxmlformats.org/officeDocument/2006/relationships/notesSlide" Target="../notesSlides/notesSlide60.xml"/><Relationship Id="rId1" Type="http://schemas.openxmlformats.org/officeDocument/2006/relationships/slideLayout" Target="../slideLayouts/slideLayout2.xml"/><Relationship Id="rId6" Type="http://schemas.openxmlformats.org/officeDocument/2006/relationships/image" Target="../media/image75.png"/><Relationship Id="rId5" Type="http://schemas.openxmlformats.org/officeDocument/2006/relationships/image" Target="../media/image74.png"/><Relationship Id="rId4" Type="http://schemas.microsoft.com/office/2007/relationships/hdphoto" Target="../media/hdphoto8.wdp"/></Relationships>
</file>

<file path=ppt/slides/_rels/slide61.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1371600" y="228600"/>
            <a:ext cx="6477000" cy="1702419"/>
          </a:xfrm>
        </p:spPr>
        <p:txBody>
          <a:bodyPr>
            <a:normAutofit fontScale="90000"/>
          </a:bodyPr>
          <a:lstStyle/>
          <a:p>
            <a:r>
              <a:rPr lang="en-US" dirty="0" smtClean="0"/>
              <a:t/>
            </a:r>
            <a:br>
              <a:rPr lang="en-US" dirty="0" smtClean="0"/>
            </a:br>
            <a:r>
              <a:rPr lang="en-US" dirty="0" smtClean="0"/>
              <a:t/>
            </a:r>
            <a:br>
              <a:rPr lang="en-US" dirty="0" smtClean="0"/>
            </a:br>
            <a:r>
              <a:rPr lang="en-US" dirty="0" smtClean="0"/>
              <a:t>EPA</a:t>
            </a:r>
            <a:br>
              <a:rPr lang="en-US" dirty="0" smtClean="0"/>
            </a:br>
            <a:r>
              <a:rPr lang="en-US" dirty="0" smtClean="0"/>
              <a:t>Environmental Protection Adaptations </a:t>
            </a:r>
            <a:br>
              <a:rPr lang="en-US" dirty="0" smtClean="0"/>
            </a:br>
            <a:r>
              <a:rPr lang="en-US" dirty="0" smtClean="0"/>
              <a:t>Changing the Environment to Support our Students</a:t>
            </a:r>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3352800"/>
            <a:ext cx="8610600" cy="3276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877229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3"/>
          <p:cNvSpPr>
            <a:spLocks noGrp="1"/>
          </p:cNvSpPr>
          <p:nvPr>
            <p:ph type="title"/>
          </p:nvPr>
        </p:nvSpPr>
        <p:spPr/>
        <p:txBody>
          <a:bodyPr>
            <a:normAutofit fontScale="90000"/>
          </a:bodyPr>
          <a:lstStyle/>
          <a:p>
            <a:r>
              <a:rPr lang="en-US" dirty="0" smtClean="0"/>
              <a:t>The Science of Behavior</a:t>
            </a:r>
            <a:br>
              <a:rPr lang="en-US" dirty="0" smtClean="0"/>
            </a:br>
            <a:endParaRPr lang="en-US" dirty="0" smtClean="0"/>
          </a:p>
        </p:txBody>
      </p:sp>
      <p:sp>
        <p:nvSpPr>
          <p:cNvPr id="5" name="Content Placeholder 4"/>
          <p:cNvSpPr>
            <a:spLocks noGrp="1"/>
          </p:cNvSpPr>
          <p:nvPr>
            <p:ph idx="4294967295"/>
          </p:nvPr>
        </p:nvSpPr>
        <p:spPr>
          <a:xfrm>
            <a:off x="363538" y="1193240"/>
            <a:ext cx="8229600" cy="3314700"/>
          </a:xfrm>
          <a:effectLst>
            <a:outerShdw blurRad="50800" dist="38100" dir="2700000" algn="tl" rotWithShape="0">
              <a:prstClr val="black">
                <a:alpha val="40000"/>
              </a:prstClr>
            </a:outerShdw>
          </a:effectLst>
        </p:spPr>
        <p:txBody>
          <a:bodyPr rtlCol="0">
            <a:normAutofit/>
          </a:bodyPr>
          <a:lstStyle/>
          <a:p>
            <a:pPr marL="0" indent="0" algn="ctr" fontAlgn="auto">
              <a:spcAft>
                <a:spcPts val="0"/>
              </a:spcAft>
              <a:buFont typeface="Arial"/>
              <a:buNone/>
              <a:defRPr/>
            </a:pPr>
            <a:r>
              <a:rPr lang="en-US" sz="8000" dirty="0" smtClean="0">
                <a:solidFill>
                  <a:srgbClr val="008000"/>
                </a:solidFill>
                <a:latin typeface="Copperplate Gothic Bold"/>
                <a:ea typeface="ＭＳ 明朝"/>
              </a:rPr>
              <a:t>A    </a:t>
            </a:r>
            <a:r>
              <a:rPr lang="en-US" sz="8000" dirty="0" smtClean="0">
                <a:solidFill>
                  <a:srgbClr val="FF0000"/>
                </a:solidFill>
                <a:latin typeface="Copperplate Gothic Bold"/>
                <a:ea typeface="ＭＳ 明朝"/>
              </a:rPr>
              <a:t>B    </a:t>
            </a:r>
            <a:r>
              <a:rPr lang="en-US" sz="8000" dirty="0" smtClean="0">
                <a:solidFill>
                  <a:srgbClr val="008000"/>
                </a:solidFill>
                <a:latin typeface="Copperplate Gothic Bold"/>
                <a:ea typeface="ＭＳ 明朝"/>
              </a:rPr>
              <a:t>C</a:t>
            </a:r>
          </a:p>
          <a:p>
            <a:pPr fontAlgn="auto">
              <a:spcAft>
                <a:spcPts val="0"/>
              </a:spcAft>
              <a:buFont typeface="Arial"/>
              <a:buChar char="•"/>
              <a:defRPr/>
            </a:pPr>
            <a:endParaRPr lang="en-US" sz="4400" dirty="0">
              <a:latin typeface="Times New Roman"/>
              <a:ea typeface="ＭＳ 明朝"/>
            </a:endParaRPr>
          </a:p>
          <a:p>
            <a:pPr marL="0" indent="0" fontAlgn="auto">
              <a:spcAft>
                <a:spcPts val="0"/>
              </a:spcAft>
              <a:buFont typeface="Arial"/>
              <a:buNone/>
              <a:defRPr/>
            </a:pPr>
            <a:r>
              <a:rPr lang="en-US" dirty="0">
                <a:latin typeface="Franklin Gothic Book"/>
                <a:ea typeface="ＭＳ 明朝"/>
              </a:rPr>
              <a:t>		</a:t>
            </a:r>
            <a:endParaRPr lang="en-US" sz="3600" dirty="0">
              <a:latin typeface="Times New Roman"/>
              <a:ea typeface="ＭＳ 明朝"/>
            </a:endParaRPr>
          </a:p>
          <a:p>
            <a:pPr marL="0" indent="0" fontAlgn="auto">
              <a:spcAft>
                <a:spcPts val="0"/>
              </a:spcAft>
              <a:buFont typeface="Arial"/>
              <a:buNone/>
              <a:defRPr/>
            </a:pPr>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374366134"/>
              </p:ext>
            </p:extLst>
          </p:nvPr>
        </p:nvGraphicFramePr>
        <p:xfrm>
          <a:off x="571500" y="2375973"/>
          <a:ext cx="8115300" cy="3799759"/>
        </p:xfrm>
        <a:graphic>
          <a:graphicData uri="http://schemas.openxmlformats.org/drawingml/2006/table">
            <a:tbl>
              <a:tblPr firstRow="1" bandRow="1">
                <a:tableStyleId>{5C22544A-7EE6-4342-B048-85BDC9FD1C3A}</a:tableStyleId>
              </a:tblPr>
              <a:tblGrid>
                <a:gridCol w="2804552"/>
                <a:gridCol w="2312264"/>
                <a:gridCol w="2998484"/>
              </a:tblGrid>
              <a:tr h="649946">
                <a:tc>
                  <a:txBody>
                    <a:bodyPr/>
                    <a:lstStyle/>
                    <a:p>
                      <a:pPr algn="ctr"/>
                      <a:r>
                        <a:rPr lang="en-US" sz="1800" b="0" dirty="0" smtClean="0">
                          <a:solidFill>
                            <a:srgbClr val="000000"/>
                          </a:solidFill>
                        </a:rPr>
                        <a:t>Antecedent</a:t>
                      </a:r>
                      <a:endParaRPr lang="en-US" sz="1800" b="0" dirty="0">
                        <a:solidFill>
                          <a:srgbClr val="000000"/>
                        </a:solidFill>
                      </a:endParaRPr>
                    </a:p>
                  </a:txBody>
                  <a:tcPr marT="45714" marB="45714" anchor="ctr">
                    <a:lnR w="12700" cap="flat" cmpd="sng" algn="ctr">
                      <a:solidFill>
                        <a:scrgbClr r="0" g="0" b="0"/>
                      </a:solidFill>
                      <a:prstDash val="solid"/>
                      <a:round/>
                      <a:headEnd type="none" w="med" len="med"/>
                      <a:tailEnd type="none" w="med" len="med"/>
                    </a:lnR>
                    <a:lnB w="12700" cap="flat" cmpd="sng" algn="ctr">
                      <a:solidFill>
                        <a:scrgbClr r="0" g="0" b="0"/>
                      </a:solidFill>
                      <a:prstDash val="solid"/>
                      <a:round/>
                      <a:headEnd type="none" w="med" len="med"/>
                      <a:tailEnd type="none" w="med" len="med"/>
                    </a:lnB>
                    <a:noFill/>
                  </a:tcPr>
                </a:tc>
                <a:tc>
                  <a:txBody>
                    <a:bodyPr/>
                    <a:lstStyle/>
                    <a:p>
                      <a:pPr marL="63500" indent="0" algn="ctr"/>
                      <a:r>
                        <a:rPr lang="en-US" sz="1800" b="0" dirty="0" smtClean="0">
                          <a:solidFill>
                            <a:srgbClr val="000000"/>
                          </a:solidFill>
                        </a:rPr>
                        <a:t>Behavior</a:t>
                      </a:r>
                      <a:endParaRPr lang="en-US" sz="1800" b="0" dirty="0">
                        <a:solidFill>
                          <a:srgbClr val="000000"/>
                        </a:solidFill>
                      </a:endParaRPr>
                    </a:p>
                  </a:txBody>
                  <a:tcPr marT="45714" marB="45714"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B w="12700" cap="flat" cmpd="sng" algn="ctr">
                      <a:solidFill>
                        <a:scrgbClr r="0" g="0" b="0"/>
                      </a:solidFill>
                      <a:prstDash val="solid"/>
                      <a:round/>
                      <a:headEnd type="none" w="med" len="med"/>
                      <a:tailEnd type="none" w="med" len="med"/>
                    </a:lnB>
                    <a:noFill/>
                  </a:tcPr>
                </a:tc>
                <a:tc>
                  <a:txBody>
                    <a:bodyPr/>
                    <a:lstStyle/>
                    <a:p>
                      <a:pPr algn="ctr"/>
                      <a:r>
                        <a:rPr lang="en-US" sz="1800" b="0" dirty="0" smtClean="0">
                          <a:solidFill>
                            <a:srgbClr val="000000"/>
                          </a:solidFill>
                        </a:rPr>
                        <a:t>Consequence</a:t>
                      </a:r>
                      <a:endParaRPr lang="en-US" sz="1800" b="0" dirty="0">
                        <a:solidFill>
                          <a:srgbClr val="000000"/>
                        </a:solidFill>
                      </a:endParaRPr>
                    </a:p>
                  </a:txBody>
                  <a:tcPr marT="45714" marB="45714" anchor="ctr">
                    <a:lnL w="12700" cap="flat" cmpd="sng" algn="ctr">
                      <a:solidFill>
                        <a:scrgbClr r="0" g="0" b="0"/>
                      </a:solidFill>
                      <a:prstDash val="solid"/>
                      <a:round/>
                      <a:headEnd type="none" w="med" len="med"/>
                      <a:tailEnd type="none" w="med" len="med"/>
                    </a:lnL>
                    <a:lnB w="12700" cap="flat" cmpd="sng" algn="ctr">
                      <a:solidFill>
                        <a:scrgbClr r="0" g="0" b="0"/>
                      </a:solidFill>
                      <a:prstDash val="solid"/>
                      <a:round/>
                      <a:headEnd type="none" w="med" len="med"/>
                      <a:tailEnd type="none" w="med" len="med"/>
                    </a:lnB>
                    <a:noFill/>
                  </a:tcPr>
                </a:tc>
              </a:tr>
              <a:tr h="3149813">
                <a:tc>
                  <a:txBody>
                    <a:bodyPr/>
                    <a:lstStyle/>
                    <a:p>
                      <a:pPr algn="ctr"/>
                      <a:r>
                        <a:rPr lang="en-US" sz="1800" b="0" dirty="0" smtClean="0">
                          <a:solidFill>
                            <a:schemeClr val="tx1"/>
                          </a:solidFill>
                          <a:latin typeface="Franklin Gothic Book"/>
                          <a:ea typeface="ＭＳ 明朝"/>
                        </a:rPr>
                        <a:t>Conditions or circumstances that increase  the probability of a behavior occurring.</a:t>
                      </a:r>
                    </a:p>
                    <a:p>
                      <a:pPr algn="ctr"/>
                      <a:endParaRPr lang="en-US" sz="1800" b="0" dirty="0" smtClean="0">
                        <a:solidFill>
                          <a:schemeClr val="tx1"/>
                        </a:solidFill>
                        <a:latin typeface="Franklin Gothic Book"/>
                        <a:ea typeface="ＭＳ 明朝"/>
                      </a:endParaRPr>
                    </a:p>
                    <a:p>
                      <a:pPr algn="ctr"/>
                      <a:r>
                        <a:rPr lang="en-US" sz="1800" b="0" dirty="0" smtClean="0"/>
                        <a:t>Examining the ABC’s of a specific Behavior  can help  clarify the FUNCTION of that behavior</a:t>
                      </a:r>
                    </a:p>
                    <a:p>
                      <a:pPr algn="ctr"/>
                      <a:endParaRPr lang="en-US" sz="1800" b="0" dirty="0"/>
                    </a:p>
                  </a:txBody>
                  <a:tcPr marT="45714" marB="45714" anchor="ctr">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noFill/>
                  </a:tcPr>
                </a:tc>
                <a:tc>
                  <a:txBody>
                    <a:bodyPr/>
                    <a:lstStyle/>
                    <a:p>
                      <a:pPr marL="63500" indent="0" algn="ctr"/>
                      <a:r>
                        <a:rPr lang="en-US" sz="1800" b="0" dirty="0" smtClean="0">
                          <a:solidFill>
                            <a:srgbClr val="000000"/>
                          </a:solidFill>
                          <a:latin typeface="Franklin Gothic Book"/>
                          <a:ea typeface="ＭＳ 明朝"/>
                        </a:rPr>
                        <a:t>An observable act. What the student does. The actions or reactions to the antecedents.</a:t>
                      </a:r>
                    </a:p>
                    <a:p>
                      <a:pPr algn="ctr"/>
                      <a:r>
                        <a:rPr lang="en-US" sz="1800" b="0" i="1" kern="1200" dirty="0" smtClean="0">
                          <a:solidFill>
                            <a:srgbClr val="00B050"/>
                          </a:solidFill>
                          <a:latin typeface="+mn-lt"/>
                          <a:ea typeface="+mn-ea"/>
                          <a:cs typeface="+mn-cs"/>
                        </a:rPr>
                        <a:t>.</a:t>
                      </a:r>
                      <a:endParaRPr lang="en-US" sz="1800" i="1" kern="1200" dirty="0" smtClean="0">
                        <a:solidFill>
                          <a:srgbClr val="00B050"/>
                        </a:solidFill>
                        <a:latin typeface="+mn-lt"/>
                        <a:ea typeface="+mn-ea"/>
                        <a:cs typeface="+mn-cs"/>
                      </a:endParaRPr>
                    </a:p>
                  </a:txBody>
                  <a:tcPr marT="45714" marB="45714"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noFill/>
                  </a:tcPr>
                </a:tc>
                <a:tc>
                  <a:txBody>
                    <a:bodyPr/>
                    <a:lstStyle/>
                    <a:p>
                      <a:pPr algn="ctr"/>
                      <a:r>
                        <a:rPr lang="en-US" sz="1800" b="0" dirty="0" smtClean="0">
                          <a:solidFill>
                            <a:srgbClr val="000000"/>
                          </a:solidFill>
                          <a:latin typeface="Franklin Gothic Book"/>
                          <a:ea typeface="ＭＳ 明朝"/>
                        </a:rPr>
                        <a:t>The resulting event or outcome that occurs immediately following the behavior. Impacts future occurrence of the behavior.</a:t>
                      </a:r>
                    </a:p>
                    <a:p>
                      <a:pPr algn="ctr"/>
                      <a:endParaRPr lang="en-US" sz="1800" b="0" dirty="0" smtClean="0">
                        <a:solidFill>
                          <a:srgbClr val="000000"/>
                        </a:solidFill>
                        <a:latin typeface="Franklin Gothic Book"/>
                        <a:ea typeface="ＭＳ 明朝"/>
                      </a:endParaRPr>
                    </a:p>
                  </a:txBody>
                  <a:tcPr marT="45714" marB="45714" anchor="ctr">
                    <a:lnL w="12700" cap="flat" cmpd="sng" algn="ctr">
                      <a:solidFill>
                        <a:scrgbClr r="0" g="0" b="0"/>
                      </a:solidFill>
                      <a:prstDash val="solid"/>
                      <a:round/>
                      <a:headEnd type="none" w="med" len="med"/>
                      <a:tailEnd type="none" w="med" len="med"/>
                    </a:lnL>
                    <a:lnT w="12700" cap="flat" cmpd="sng" algn="ctr">
                      <a:solidFill>
                        <a:scrgbClr r="0" g="0" b="0"/>
                      </a:solidFill>
                      <a:prstDash val="solid"/>
                      <a:round/>
                      <a:headEnd type="none" w="med" len="med"/>
                      <a:tailEnd type="none" w="med" len="med"/>
                    </a:lnT>
                    <a:noFill/>
                  </a:tcPr>
                </a:tc>
              </a:tr>
            </a:tbl>
          </a:graphicData>
        </a:graphic>
      </p:graphicFrame>
      <p:sp>
        <p:nvSpPr>
          <p:cNvPr id="2" name="Right Arrow 1"/>
          <p:cNvSpPr/>
          <p:nvPr/>
        </p:nvSpPr>
        <p:spPr>
          <a:xfrm>
            <a:off x="5114925" y="1670154"/>
            <a:ext cx="635000" cy="368300"/>
          </a:xfrm>
          <a:prstGeom prst="rightArrow">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ight Arrow 10"/>
          <p:cNvSpPr/>
          <p:nvPr/>
        </p:nvSpPr>
        <p:spPr>
          <a:xfrm>
            <a:off x="3194049" y="1702875"/>
            <a:ext cx="635000" cy="368300"/>
          </a:xfrm>
          <a:prstGeom prst="rightArrow">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631414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Principals of Human Behavior</a:t>
            </a:r>
            <a:endParaRPr lang="en-US" dirty="0"/>
          </a:p>
        </p:txBody>
      </p:sp>
      <p:sp>
        <p:nvSpPr>
          <p:cNvPr id="3" name="Content Placeholder 2"/>
          <p:cNvSpPr>
            <a:spLocks noGrp="1"/>
          </p:cNvSpPr>
          <p:nvPr>
            <p:ph idx="1"/>
          </p:nvPr>
        </p:nvSpPr>
        <p:spPr>
          <a:xfrm>
            <a:off x="457200" y="1295400"/>
            <a:ext cx="8229600" cy="5029200"/>
          </a:xfrm>
        </p:spPr>
        <p:txBody>
          <a:bodyPr>
            <a:normAutofit fontScale="85000" lnSpcReduction="20000"/>
          </a:bodyPr>
          <a:lstStyle/>
          <a:p>
            <a:r>
              <a:rPr lang="en-US" dirty="0" smtClean="0"/>
              <a:t>Human behavior is </a:t>
            </a:r>
            <a:r>
              <a:rPr lang="en-US" b="1" i="1" dirty="0"/>
              <a:t>F</a:t>
            </a:r>
            <a:r>
              <a:rPr lang="en-US" b="1" i="1" dirty="0" smtClean="0"/>
              <a:t>unctional</a:t>
            </a:r>
          </a:p>
          <a:p>
            <a:pPr lvl="1">
              <a:lnSpc>
                <a:spcPct val="120000"/>
              </a:lnSpc>
            </a:pPr>
            <a:r>
              <a:rPr lang="en-US" dirty="0" smtClean="0"/>
              <a:t>Behavior serves a purpose</a:t>
            </a:r>
          </a:p>
          <a:p>
            <a:pPr lvl="1">
              <a:lnSpc>
                <a:spcPct val="120000"/>
              </a:lnSpc>
            </a:pPr>
            <a:r>
              <a:rPr lang="en-US" dirty="0" smtClean="0"/>
              <a:t>Results/consequences of a behavior affect</a:t>
            </a:r>
          </a:p>
          <a:p>
            <a:pPr marL="457200" lvl="1" indent="0">
              <a:lnSpc>
                <a:spcPct val="120000"/>
              </a:lnSpc>
              <a:buNone/>
            </a:pPr>
            <a:r>
              <a:rPr lang="en-US" dirty="0"/>
              <a:t> </a:t>
            </a:r>
            <a:r>
              <a:rPr lang="en-US" dirty="0" smtClean="0"/>
              <a:t>     future occurrences of that behavior</a:t>
            </a:r>
          </a:p>
          <a:p>
            <a:pPr>
              <a:lnSpc>
                <a:spcPct val="120000"/>
              </a:lnSpc>
            </a:pPr>
            <a:r>
              <a:rPr lang="en-US" dirty="0" smtClean="0"/>
              <a:t>Human behavior is </a:t>
            </a:r>
            <a:r>
              <a:rPr lang="en-US" b="1" i="1" dirty="0"/>
              <a:t>P</a:t>
            </a:r>
            <a:r>
              <a:rPr lang="en-US" b="1" i="1" dirty="0" smtClean="0"/>
              <a:t>redictable</a:t>
            </a:r>
          </a:p>
          <a:p>
            <a:pPr lvl="1">
              <a:lnSpc>
                <a:spcPct val="120000"/>
              </a:lnSpc>
            </a:pPr>
            <a:r>
              <a:rPr lang="en-US" dirty="0" smtClean="0"/>
              <a:t>Environmental conditions can set up, set off, or maintain appropriate or inappropriate behavior </a:t>
            </a:r>
          </a:p>
          <a:p>
            <a:pPr>
              <a:lnSpc>
                <a:spcPct val="120000"/>
              </a:lnSpc>
            </a:pPr>
            <a:r>
              <a:rPr lang="en-US" dirty="0" smtClean="0"/>
              <a:t> Human behavior is </a:t>
            </a:r>
            <a:r>
              <a:rPr lang="en-US" b="1" i="1" dirty="0"/>
              <a:t>C</a:t>
            </a:r>
            <a:r>
              <a:rPr lang="en-US" b="1" i="1" dirty="0" smtClean="0"/>
              <a:t>hangeable</a:t>
            </a:r>
          </a:p>
          <a:p>
            <a:pPr lvl="1">
              <a:lnSpc>
                <a:spcPct val="120000"/>
              </a:lnSpc>
            </a:pPr>
            <a:r>
              <a:rPr lang="en-US" dirty="0" smtClean="0"/>
              <a:t>Understanding the predictors, consequences and function of problem behavior is key for designing effective interventions. </a:t>
            </a: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1295400"/>
            <a:ext cx="1981200" cy="2171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83505" y="5638800"/>
            <a:ext cx="2628900" cy="121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8054371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457200"/>
            <a:ext cx="8305800" cy="1143000"/>
          </a:xfrm>
        </p:spPr>
        <p:txBody>
          <a:bodyPr>
            <a:normAutofit fontScale="90000"/>
          </a:bodyPr>
          <a:lstStyle/>
          <a:p>
            <a:r>
              <a:rPr lang="en-US" sz="4000" dirty="0" smtClean="0">
                <a:latin typeface="Calibri" pitchFamily="34" charset="0"/>
              </a:rPr>
              <a:t>Creating Positive Environments to </a:t>
            </a:r>
            <a:br>
              <a:rPr lang="en-US" sz="4000" dirty="0" smtClean="0">
                <a:latin typeface="Calibri" pitchFamily="34" charset="0"/>
              </a:rPr>
            </a:br>
            <a:r>
              <a:rPr lang="en-US" sz="4000" dirty="0" smtClean="0">
                <a:latin typeface="Calibri" pitchFamily="34" charset="0"/>
              </a:rPr>
              <a:t>Manage Classroom Behavior</a:t>
            </a:r>
          </a:p>
        </p:txBody>
      </p:sp>
      <p:sp>
        <p:nvSpPr>
          <p:cNvPr id="4099" name="Rectangle 3"/>
          <p:cNvSpPr>
            <a:spLocks noGrp="1" noChangeArrowheads="1"/>
          </p:cNvSpPr>
          <p:nvPr>
            <p:ph type="body" sz="half" idx="1"/>
          </p:nvPr>
        </p:nvSpPr>
        <p:spPr>
          <a:xfrm>
            <a:off x="381000" y="1905000"/>
            <a:ext cx="4343400" cy="4114800"/>
          </a:xfrm>
        </p:spPr>
        <p:txBody>
          <a:bodyPr>
            <a:normAutofit fontScale="92500" lnSpcReduction="10000"/>
          </a:bodyPr>
          <a:lstStyle/>
          <a:p>
            <a:pPr marL="514350" indent="-514350">
              <a:lnSpc>
                <a:spcPct val="90000"/>
              </a:lnSpc>
              <a:buFont typeface="+mj-lt"/>
              <a:buAutoNum type="arabicPeriod"/>
            </a:pPr>
            <a:r>
              <a:rPr lang="en-US" dirty="0" smtClean="0">
                <a:latin typeface="Calibri" pitchFamily="34" charset="0"/>
              </a:rPr>
              <a:t>Identify </a:t>
            </a:r>
            <a:r>
              <a:rPr lang="en-US" dirty="0">
                <a:latin typeface="Calibri" pitchFamily="34" charset="0"/>
              </a:rPr>
              <a:t>A</a:t>
            </a:r>
            <a:r>
              <a:rPr lang="en-US" dirty="0" smtClean="0">
                <a:latin typeface="Calibri" pitchFamily="34" charset="0"/>
              </a:rPr>
              <a:t>cademic </a:t>
            </a:r>
            <a:r>
              <a:rPr lang="en-US" dirty="0">
                <a:latin typeface="Calibri" pitchFamily="34" charset="0"/>
              </a:rPr>
              <a:t>&amp; B</a:t>
            </a:r>
            <a:r>
              <a:rPr lang="en-US" dirty="0" smtClean="0">
                <a:latin typeface="Calibri" pitchFamily="34" charset="0"/>
              </a:rPr>
              <a:t>ehavioral </a:t>
            </a:r>
            <a:r>
              <a:rPr lang="en-US" dirty="0">
                <a:latin typeface="Calibri" pitchFamily="34" charset="0"/>
              </a:rPr>
              <a:t>goals or </a:t>
            </a:r>
            <a:r>
              <a:rPr lang="en-US" dirty="0" smtClean="0">
                <a:latin typeface="Calibri" pitchFamily="34" charset="0"/>
              </a:rPr>
              <a:t>outcomes</a:t>
            </a:r>
            <a:endParaRPr lang="en-US" dirty="0">
              <a:latin typeface="Calibri" pitchFamily="34" charset="0"/>
            </a:endParaRPr>
          </a:p>
          <a:p>
            <a:pPr marL="514350" indent="-514350">
              <a:lnSpc>
                <a:spcPct val="90000"/>
              </a:lnSpc>
              <a:buFont typeface="+mj-lt"/>
              <a:buAutoNum type="arabicPeriod"/>
            </a:pPr>
            <a:r>
              <a:rPr lang="en-US" dirty="0">
                <a:latin typeface="Calibri" pitchFamily="34" charset="0"/>
              </a:rPr>
              <a:t>Maximize S</a:t>
            </a:r>
            <a:r>
              <a:rPr lang="en-US" dirty="0" smtClean="0">
                <a:latin typeface="Calibri" pitchFamily="34" charset="0"/>
              </a:rPr>
              <a:t>tructure</a:t>
            </a:r>
          </a:p>
          <a:p>
            <a:pPr marL="514350" indent="-514350">
              <a:lnSpc>
                <a:spcPct val="90000"/>
              </a:lnSpc>
              <a:buFont typeface="+mj-lt"/>
              <a:buAutoNum type="arabicPeriod"/>
            </a:pPr>
            <a:r>
              <a:rPr lang="en-US" dirty="0" smtClean="0">
                <a:latin typeface="Calibri" pitchFamily="34" charset="0"/>
              </a:rPr>
              <a:t>Develop &amp; Teach Procedures</a:t>
            </a:r>
          </a:p>
          <a:p>
            <a:pPr marL="514350" indent="-514350">
              <a:lnSpc>
                <a:spcPct val="90000"/>
              </a:lnSpc>
              <a:buFont typeface="+mj-lt"/>
              <a:buAutoNum type="arabicPeriod"/>
            </a:pPr>
            <a:r>
              <a:rPr lang="en-US" dirty="0">
                <a:latin typeface="Calibri" pitchFamily="34" charset="0"/>
              </a:rPr>
              <a:t>Provide </a:t>
            </a:r>
            <a:r>
              <a:rPr lang="en-US" dirty="0" smtClean="0">
                <a:latin typeface="Calibri" pitchFamily="34" charset="0"/>
              </a:rPr>
              <a:t>Specific Positive Feedback (4:1)</a:t>
            </a:r>
            <a:endParaRPr lang="en-US" dirty="0">
              <a:latin typeface="Calibri" pitchFamily="34" charset="0"/>
            </a:endParaRPr>
          </a:p>
          <a:p>
            <a:pPr marL="514350" indent="-514350">
              <a:lnSpc>
                <a:spcPct val="90000"/>
              </a:lnSpc>
              <a:buFont typeface="+mj-lt"/>
              <a:buAutoNum type="arabicPeriod"/>
            </a:pPr>
            <a:r>
              <a:rPr lang="en-US" dirty="0" smtClean="0">
                <a:latin typeface="Calibri" pitchFamily="34" charset="0"/>
              </a:rPr>
              <a:t>Consistently </a:t>
            </a:r>
            <a:r>
              <a:rPr lang="en-US" dirty="0">
                <a:latin typeface="Calibri" pitchFamily="34" charset="0"/>
              </a:rPr>
              <a:t>R</a:t>
            </a:r>
            <a:r>
              <a:rPr lang="en-US" dirty="0" smtClean="0">
                <a:latin typeface="Calibri" pitchFamily="34" charset="0"/>
              </a:rPr>
              <a:t>espond </a:t>
            </a:r>
            <a:r>
              <a:rPr lang="en-US" dirty="0">
                <a:latin typeface="Calibri" pitchFamily="34" charset="0"/>
              </a:rPr>
              <a:t>to </a:t>
            </a:r>
            <a:r>
              <a:rPr lang="en-US" dirty="0" smtClean="0">
                <a:latin typeface="Calibri" pitchFamily="34" charset="0"/>
              </a:rPr>
              <a:t>Errors</a:t>
            </a:r>
            <a:r>
              <a:rPr lang="en-US" dirty="0">
                <a:latin typeface="Calibri" pitchFamily="34" charset="0"/>
              </a:rPr>
              <a:t>. </a:t>
            </a:r>
          </a:p>
          <a:p>
            <a:pPr marL="0" indent="0">
              <a:lnSpc>
                <a:spcPct val="90000"/>
              </a:lnSpc>
              <a:buNone/>
            </a:pPr>
            <a:endParaRPr lang="en-US" dirty="0" smtClean="0">
              <a:latin typeface="Calibri" pitchFamily="34" charset="0"/>
            </a:endParaRPr>
          </a:p>
          <a:p>
            <a:pPr marL="0" indent="0">
              <a:lnSpc>
                <a:spcPct val="90000"/>
              </a:lnSpc>
              <a:buNone/>
            </a:pPr>
            <a:endParaRPr lang="en-US" sz="2800" b="1" dirty="0" smtClean="0">
              <a:latin typeface="Calibri" pitchFamily="34" charset="0"/>
            </a:endParaRPr>
          </a:p>
        </p:txBody>
      </p:sp>
      <p:pic>
        <p:nvPicPr>
          <p:cNvPr id="4100" name="Picture 6" descr="https://encrypted-tbn1.google.com/images?q=tbn:ANd9GcQe2mu-4JIoNh-1feiQpRqpY-8ovtGtILcCjVNg9jHq7tzh9oCGMQ"/>
          <p:cNvPicPr>
            <a:picLocks noGrp="1" noChangeAspect="1" noChangeArrowheads="1"/>
          </p:cNvPicPr>
          <p:nvPr>
            <p:ph type="clipArt" sz="half" idx="2"/>
          </p:nvPr>
        </p:nvPicPr>
        <p:blipFill>
          <a:blip r:embed="rId3"/>
          <a:srcRect/>
          <a:stretch>
            <a:fillRect/>
          </a:stretch>
        </p:blipFill>
        <p:spPr>
          <a:xfrm>
            <a:off x="4800600" y="2095500"/>
            <a:ext cx="3767138" cy="2667000"/>
          </a:xfrm>
          <a:noFill/>
        </p:spPr>
      </p:pic>
      <p:sp>
        <p:nvSpPr>
          <p:cNvPr id="5" name="Slide Number Placeholder 4"/>
          <p:cNvSpPr>
            <a:spLocks noGrp="1"/>
          </p:cNvSpPr>
          <p:nvPr>
            <p:ph type="sldNum" sz="quarter" idx="12"/>
          </p:nvPr>
        </p:nvSpPr>
        <p:spPr/>
        <p:txBody>
          <a:bodyPr/>
          <a:lstStyle/>
          <a:p>
            <a:pPr>
              <a:defRPr/>
            </a:pPr>
            <a:fld id="{3507105C-A7BA-418C-95B0-A56E813E0401}" type="slidenum">
              <a:rPr lang="en-US" smtClean="0"/>
              <a:pPr>
                <a:defRPr/>
              </a:pPr>
              <a:t>12</a:t>
            </a:fld>
            <a:endParaRPr lang="en-US" dirty="0"/>
          </a:p>
        </p:txBody>
      </p:sp>
    </p:spTree>
    <p:extLst>
      <p:ext uri="{BB962C8B-B14F-4D97-AF65-F5344CB8AC3E}">
        <p14:creationId xmlns:p14="http://schemas.microsoft.com/office/powerpoint/2010/main" val="135920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mph" presetSubtype="0" nodeType="clickEffect">
                                  <p:stCondLst>
                                    <p:cond delay="0"/>
                                  </p:stCondLst>
                                  <p:iterate type="lt">
                                    <p:tmAbs val="25"/>
                                  </p:iterate>
                                  <p:childTnLst>
                                    <p:set>
                                      <p:cBhvr override="childStyle">
                                        <p:cTn id="6" dur="indefinite"/>
                                        <p:tgtEl>
                                          <p:spTgt spid="4099">
                                            <p:txEl>
                                              <p:pRg st="0" end="0"/>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noChangeArrowheads="1"/>
          </p:cNvSpPr>
          <p:nvPr>
            <p:ph type="title"/>
          </p:nvPr>
        </p:nvSpPr>
        <p:spPr>
          <a:xfrm>
            <a:off x="533400" y="685800"/>
            <a:ext cx="8153400" cy="1143000"/>
          </a:xfrm>
        </p:spPr>
        <p:txBody>
          <a:bodyPr/>
          <a:lstStyle/>
          <a:p>
            <a:r>
              <a:rPr lang="en-US" sz="4000" dirty="0" smtClean="0">
                <a:latin typeface="Calibri" pitchFamily="34" charset="0"/>
              </a:rPr>
              <a:t>Identify Academic Goals or Outcomes</a:t>
            </a:r>
          </a:p>
        </p:txBody>
      </p:sp>
      <p:sp>
        <p:nvSpPr>
          <p:cNvPr id="5123" name="Rectangle 4"/>
          <p:cNvSpPr>
            <a:spLocks noGrp="1" noChangeArrowheads="1"/>
          </p:cNvSpPr>
          <p:nvPr>
            <p:ph type="body" idx="1"/>
          </p:nvPr>
        </p:nvSpPr>
        <p:spPr>
          <a:xfrm>
            <a:off x="685800" y="2209800"/>
            <a:ext cx="8229600" cy="4114800"/>
          </a:xfrm>
        </p:spPr>
        <p:txBody>
          <a:bodyPr/>
          <a:lstStyle/>
          <a:p>
            <a:pPr>
              <a:buFont typeface="Wingdings" panose="05000000000000000000" pitchFamily="2" charset="2"/>
              <a:buChar char="Ø"/>
              <a:tabLst>
                <a:tab pos="863600" algn="l"/>
              </a:tabLst>
            </a:pPr>
            <a:r>
              <a:rPr lang="en-US" dirty="0" smtClean="0">
                <a:latin typeface="Calibri" pitchFamily="34" charset="0"/>
              </a:rPr>
              <a:t>What do you expect the students to be able to </a:t>
            </a:r>
            <a:r>
              <a:rPr lang="en-US" b="1" dirty="0" smtClean="0">
                <a:latin typeface="Calibri" pitchFamily="34" charset="0"/>
              </a:rPr>
              <a:t>do</a:t>
            </a:r>
            <a:r>
              <a:rPr lang="en-US" dirty="0" smtClean="0">
                <a:latin typeface="Calibri" pitchFamily="34" charset="0"/>
              </a:rPr>
              <a:t> at the end of a lesson?</a:t>
            </a:r>
          </a:p>
          <a:p>
            <a:pPr>
              <a:buFont typeface="Wingdings" panose="05000000000000000000" pitchFamily="2" charset="2"/>
              <a:buChar char="Ø"/>
              <a:tabLst>
                <a:tab pos="863600" algn="l"/>
              </a:tabLst>
            </a:pPr>
            <a:endParaRPr lang="en-US" dirty="0" smtClean="0">
              <a:latin typeface="Calibri" pitchFamily="34" charset="0"/>
            </a:endParaRPr>
          </a:p>
          <a:p>
            <a:pPr>
              <a:buFont typeface="Wingdings" panose="05000000000000000000" pitchFamily="2" charset="2"/>
              <a:buChar char="Ø"/>
              <a:tabLst>
                <a:tab pos="863600" algn="l"/>
              </a:tabLst>
            </a:pPr>
            <a:r>
              <a:rPr lang="en-US" dirty="0" smtClean="0">
                <a:latin typeface="Calibri" pitchFamily="34" charset="0"/>
              </a:rPr>
              <a:t>What will the students have to produce to show you they can do it?</a:t>
            </a:r>
          </a:p>
          <a:p>
            <a:pPr>
              <a:buFontTx/>
              <a:buChar char=" "/>
              <a:tabLst>
                <a:tab pos="863600" algn="l"/>
              </a:tabLst>
            </a:pPr>
            <a:endParaRPr lang="en-US" dirty="0" smtClean="0"/>
          </a:p>
          <a:p>
            <a:pPr>
              <a:buFontTx/>
              <a:buChar char=" "/>
              <a:tabLst>
                <a:tab pos="863600" algn="l"/>
              </a:tabLst>
            </a:pPr>
            <a:endParaRPr lang="en-US" dirty="0" smtClean="0"/>
          </a:p>
          <a:p>
            <a:pPr>
              <a:buFontTx/>
              <a:buNone/>
              <a:tabLst>
                <a:tab pos="863600" algn="l"/>
              </a:tabLst>
            </a:pPr>
            <a:endParaRPr lang="en-US" dirty="0" smtClean="0"/>
          </a:p>
        </p:txBody>
      </p:sp>
      <p:sp>
        <p:nvSpPr>
          <p:cNvPr id="4" name="5-Point Star 3">
            <a:hlinkClick r:id="rId3" action="ppaction://hlinkfile"/>
          </p:cNvPr>
          <p:cNvSpPr>
            <a:spLocks noChangeArrowheads="1"/>
          </p:cNvSpPr>
          <p:nvPr/>
        </p:nvSpPr>
        <p:spPr bwMode="auto">
          <a:xfrm>
            <a:off x="3124200" y="5715000"/>
            <a:ext cx="304800" cy="334963"/>
          </a:xfrm>
          <a:custGeom>
            <a:avLst/>
            <a:gdLst>
              <a:gd name="T0" fmla="*/ 152400 w 304800"/>
              <a:gd name="T1" fmla="*/ 0 h 334963"/>
              <a:gd name="T2" fmla="*/ 0 w 304800"/>
              <a:gd name="T3" fmla="*/ 127944 h 334963"/>
              <a:gd name="T4" fmla="*/ 58212 w 304800"/>
              <a:gd name="T5" fmla="*/ 334946 h 334963"/>
              <a:gd name="T6" fmla="*/ 246588 w 304800"/>
              <a:gd name="T7" fmla="*/ 334946 h 334963"/>
              <a:gd name="T8" fmla="*/ 304800 w 304800"/>
              <a:gd name="T9" fmla="*/ 127944 h 334963"/>
              <a:gd name="T10" fmla="*/ 0 60000 65536"/>
              <a:gd name="T11" fmla="*/ 0 60000 65536"/>
              <a:gd name="T12" fmla="*/ 0 60000 65536"/>
              <a:gd name="T13" fmla="*/ 0 60000 65536"/>
              <a:gd name="T14" fmla="*/ 0 60000 65536"/>
              <a:gd name="T15" fmla="*/ 94189 w 304800"/>
              <a:gd name="T16" fmla="*/ 127945 h 334963"/>
              <a:gd name="T17" fmla="*/ 210611 w 304800"/>
              <a:gd name="T18" fmla="*/ 255887 h 334963"/>
            </a:gdLst>
            <a:ahLst/>
            <a:cxnLst>
              <a:cxn ang="T10">
                <a:pos x="T0" y="T1"/>
              </a:cxn>
              <a:cxn ang="T11">
                <a:pos x="T2" y="T3"/>
              </a:cxn>
              <a:cxn ang="T12">
                <a:pos x="T4" y="T5"/>
              </a:cxn>
              <a:cxn ang="T13">
                <a:pos x="T6" y="T7"/>
              </a:cxn>
              <a:cxn ang="T14">
                <a:pos x="T8" y="T9"/>
              </a:cxn>
            </a:cxnLst>
            <a:rect l="T15" t="T16" r="T17" b="T18"/>
            <a:pathLst>
              <a:path w="304800" h="334963">
                <a:moveTo>
                  <a:pt x="0" y="127944"/>
                </a:moveTo>
                <a:lnTo>
                  <a:pt x="116424" y="127945"/>
                </a:lnTo>
                <a:lnTo>
                  <a:pt x="152400" y="0"/>
                </a:lnTo>
                <a:lnTo>
                  <a:pt x="188376" y="127945"/>
                </a:lnTo>
                <a:lnTo>
                  <a:pt x="304800" y="127944"/>
                </a:lnTo>
                <a:lnTo>
                  <a:pt x="210611" y="207018"/>
                </a:lnTo>
                <a:lnTo>
                  <a:pt x="246588" y="334962"/>
                </a:lnTo>
                <a:lnTo>
                  <a:pt x="152400" y="255887"/>
                </a:lnTo>
                <a:lnTo>
                  <a:pt x="58212" y="334962"/>
                </a:lnTo>
                <a:lnTo>
                  <a:pt x="94189" y="207018"/>
                </a:lnTo>
                <a:lnTo>
                  <a:pt x="0" y="127944"/>
                </a:lnTo>
                <a:close/>
              </a:path>
            </a:pathLst>
          </a:custGeom>
          <a:solidFill>
            <a:srgbClr val="FFFF00"/>
          </a:solidFill>
          <a:ln w="9525">
            <a:solidFill>
              <a:schemeClr val="accent5">
                <a:lumMod val="50000"/>
              </a:schemeClr>
            </a:solidFill>
            <a:miter lim="800000"/>
            <a:headEnd/>
            <a:tailEnd/>
          </a:ln>
          <a:effectLst>
            <a:outerShdw dist="23000" dir="5400000" rotWithShape="0">
              <a:srgbClr val="808080">
                <a:alpha val="34998"/>
              </a:srgbClr>
            </a:outerShdw>
          </a:effectLst>
        </p:spPr>
        <p:txBody>
          <a:bodyPr anchor="ctr"/>
          <a:lstStyle/>
          <a:p>
            <a:pPr>
              <a:defRPr/>
            </a:pPr>
            <a:endParaRPr lang="en-US" dirty="0"/>
          </a:p>
        </p:txBody>
      </p:sp>
      <p:sp>
        <p:nvSpPr>
          <p:cNvPr id="6" name="TextBox 5"/>
          <p:cNvSpPr txBox="1"/>
          <p:nvPr/>
        </p:nvSpPr>
        <p:spPr>
          <a:xfrm>
            <a:off x="3505200" y="5715000"/>
            <a:ext cx="4572000" cy="400110"/>
          </a:xfrm>
          <a:prstGeom prst="rect">
            <a:avLst/>
          </a:prstGeom>
          <a:noFill/>
        </p:spPr>
        <p:txBody>
          <a:bodyPr wrap="square" rtlCol="0">
            <a:spAutoFit/>
          </a:bodyPr>
          <a:lstStyle/>
          <a:p>
            <a:r>
              <a:rPr lang="en-US" sz="2000" dirty="0" smtClean="0">
                <a:latin typeface="Calibri" pitchFamily="34" charset="0"/>
              </a:rPr>
              <a:t>Student Goal Sheet</a:t>
            </a:r>
            <a:endParaRPr lang="en-US" sz="2000" dirty="0">
              <a:latin typeface="Calibri" pitchFamily="34" charset="0"/>
            </a:endParaRPr>
          </a:p>
        </p:txBody>
      </p:sp>
      <p:sp>
        <p:nvSpPr>
          <p:cNvPr id="7" name="Slide Number Placeholder 6"/>
          <p:cNvSpPr>
            <a:spLocks noGrp="1"/>
          </p:cNvSpPr>
          <p:nvPr>
            <p:ph type="sldNum" sz="quarter" idx="12"/>
          </p:nvPr>
        </p:nvSpPr>
        <p:spPr/>
        <p:txBody>
          <a:bodyPr/>
          <a:lstStyle/>
          <a:p>
            <a:pPr>
              <a:defRPr/>
            </a:pPr>
            <a:fld id="{5FDB4B9F-031B-474B-8568-D21101B2E6A2}" type="slidenum">
              <a:rPr lang="en-US" smtClean="0"/>
              <a:pPr>
                <a:defRPr/>
              </a:pPr>
              <a:t>13</a:t>
            </a:fld>
            <a:endParaRPr lang="en-US" dirty="0"/>
          </a:p>
        </p:txBody>
      </p:sp>
    </p:spTree>
    <p:extLst>
      <p:ext uri="{BB962C8B-B14F-4D97-AF65-F5344CB8AC3E}">
        <p14:creationId xmlns:p14="http://schemas.microsoft.com/office/powerpoint/2010/main" val="115998638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609600" y="381000"/>
            <a:ext cx="8001000" cy="1143000"/>
          </a:xfrm>
        </p:spPr>
        <p:txBody>
          <a:bodyPr/>
          <a:lstStyle/>
          <a:p>
            <a:r>
              <a:rPr lang="en-US" sz="4000" dirty="0" smtClean="0">
                <a:latin typeface="Calibri" pitchFamily="34" charset="0"/>
              </a:rPr>
              <a:t>Identify Academic Goals or Outcomes</a:t>
            </a:r>
          </a:p>
        </p:txBody>
      </p:sp>
      <p:sp>
        <p:nvSpPr>
          <p:cNvPr id="6147" name="Content Placeholder 2"/>
          <p:cNvSpPr>
            <a:spLocks noGrp="1"/>
          </p:cNvSpPr>
          <p:nvPr>
            <p:ph idx="1"/>
          </p:nvPr>
        </p:nvSpPr>
        <p:spPr>
          <a:xfrm>
            <a:off x="762000" y="1524000"/>
            <a:ext cx="7848600" cy="4114800"/>
          </a:xfrm>
        </p:spPr>
        <p:txBody>
          <a:bodyPr/>
          <a:lstStyle/>
          <a:p>
            <a:r>
              <a:rPr lang="en-US" sz="3000" dirty="0" smtClean="0">
                <a:latin typeface="Calibri" pitchFamily="34" charset="0"/>
              </a:rPr>
              <a:t>Do students know their goals and do they keep a record of their progress toward their goals?</a:t>
            </a:r>
          </a:p>
        </p:txBody>
      </p:sp>
      <p:graphicFrame>
        <p:nvGraphicFramePr>
          <p:cNvPr id="4" name="Table 3"/>
          <p:cNvGraphicFramePr>
            <a:graphicFrameLocks noGrp="1"/>
          </p:cNvGraphicFramePr>
          <p:nvPr/>
        </p:nvGraphicFramePr>
        <p:xfrm>
          <a:off x="1143000" y="2743200"/>
          <a:ext cx="6629400" cy="3589020"/>
        </p:xfrm>
        <a:graphic>
          <a:graphicData uri="http://schemas.openxmlformats.org/drawingml/2006/table">
            <a:tbl>
              <a:tblPr firstRow="1" bandRow="1">
                <a:tableStyleId>{5C22544A-7EE6-4342-B048-85BDC9FD1C3A}</a:tableStyleId>
              </a:tblPr>
              <a:tblGrid>
                <a:gridCol w="3314700"/>
                <a:gridCol w="3314700"/>
              </a:tblGrid>
              <a:tr h="800100">
                <a:tc>
                  <a:txBody>
                    <a:bodyPr/>
                    <a:lstStyle/>
                    <a:p>
                      <a:pPr algn="ctr"/>
                      <a:r>
                        <a:rPr lang="en-US" sz="2400" dirty="0" smtClean="0">
                          <a:solidFill>
                            <a:schemeClr val="tx1"/>
                          </a:solidFill>
                          <a:latin typeface="Calibri" pitchFamily="34" charset="0"/>
                          <a:cs typeface="Calibri" pitchFamily="34" charset="0"/>
                        </a:rPr>
                        <a:t>Goal</a:t>
                      </a:r>
                      <a:endParaRPr lang="en-US" sz="2400" dirty="0">
                        <a:solidFill>
                          <a:schemeClr val="tx1"/>
                        </a:solidFill>
                        <a:latin typeface="Calibri" pitchFamily="34" charset="0"/>
                        <a:cs typeface="Calibri" pitchFamily="34" charset="0"/>
                      </a:endParaRPr>
                    </a:p>
                  </a:txBody>
                  <a:tcPr>
                    <a:solidFill>
                      <a:schemeClr val="accent5">
                        <a:lumMod val="40000"/>
                        <a:lumOff val="60000"/>
                      </a:schemeClr>
                    </a:solidFill>
                  </a:tcPr>
                </a:tc>
                <a:tc>
                  <a:txBody>
                    <a:bodyPr/>
                    <a:lstStyle/>
                    <a:p>
                      <a:pPr algn="ctr"/>
                      <a:r>
                        <a:rPr lang="en-US" sz="2400" dirty="0" smtClean="0">
                          <a:solidFill>
                            <a:schemeClr val="tx1"/>
                          </a:solidFill>
                          <a:latin typeface="Calibri" pitchFamily="34" charset="0"/>
                          <a:cs typeface="Calibri" pitchFamily="34" charset="0"/>
                        </a:rPr>
                        <a:t>My Progress</a:t>
                      </a:r>
                      <a:endParaRPr lang="en-US" sz="2400" dirty="0">
                        <a:solidFill>
                          <a:schemeClr val="tx1"/>
                        </a:solidFill>
                        <a:latin typeface="Calibri" pitchFamily="34" charset="0"/>
                        <a:cs typeface="Calibri" pitchFamily="34" charset="0"/>
                      </a:endParaRPr>
                    </a:p>
                  </a:txBody>
                  <a:tcPr>
                    <a:solidFill>
                      <a:schemeClr val="accent5">
                        <a:lumMod val="40000"/>
                        <a:lumOff val="60000"/>
                      </a:schemeClr>
                    </a:solidFill>
                  </a:tcPr>
                </a:tc>
              </a:tr>
              <a:tr h="80010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kern="1200" dirty="0" smtClean="0">
                          <a:solidFill>
                            <a:schemeClr val="dk1"/>
                          </a:solidFill>
                          <a:latin typeface="Calibri" pitchFamily="34" charset="0"/>
                          <a:ea typeface="+mn-ea"/>
                          <a:cs typeface="Calibri" pitchFamily="34" charset="0"/>
                        </a:rPr>
                        <a:t>Elmo will read the 40 words on the Dolch preprimer list at 80%</a:t>
                      </a:r>
                    </a:p>
                  </a:txBody>
                  <a:tcPr>
                    <a:solidFill>
                      <a:schemeClr val="accent5">
                        <a:lumMod val="20000"/>
                        <a:lumOff val="80000"/>
                      </a:schemeClr>
                    </a:solidFill>
                  </a:tcPr>
                </a:tc>
                <a:tc>
                  <a:txBody>
                    <a:bodyPr/>
                    <a:lstStyle/>
                    <a:p>
                      <a:r>
                        <a:rPr lang="en-US" sz="1800" dirty="0" smtClean="0">
                          <a:latin typeface="Calibri" pitchFamily="34" charset="0"/>
                          <a:cs typeface="Calibri" pitchFamily="34" charset="0"/>
                        </a:rPr>
                        <a:t>On</a:t>
                      </a:r>
                      <a:r>
                        <a:rPr lang="en-US" sz="1800" baseline="0" dirty="0" smtClean="0">
                          <a:latin typeface="Calibri" pitchFamily="34" charset="0"/>
                          <a:cs typeface="Calibri" pitchFamily="34" charset="0"/>
                        </a:rPr>
                        <a:t> September 12 I can read 10 of my words. </a:t>
                      </a:r>
                      <a:endParaRPr lang="en-US" sz="1800" dirty="0">
                        <a:latin typeface="Calibri" pitchFamily="34" charset="0"/>
                        <a:cs typeface="Calibri" pitchFamily="34" charset="0"/>
                      </a:endParaRPr>
                    </a:p>
                  </a:txBody>
                  <a:tcPr>
                    <a:solidFill>
                      <a:schemeClr val="accent5">
                        <a:lumMod val="20000"/>
                        <a:lumOff val="80000"/>
                      </a:schemeClr>
                    </a:solidFill>
                  </a:tcPr>
                </a:tc>
              </a:tr>
              <a:tr h="800100">
                <a:tc>
                  <a:txBody>
                    <a:bodyPr/>
                    <a:lstStyle/>
                    <a:p>
                      <a:r>
                        <a:rPr lang="en-US" sz="1800" kern="1200" dirty="0" smtClean="0">
                          <a:solidFill>
                            <a:schemeClr val="dk1"/>
                          </a:solidFill>
                          <a:latin typeface="Calibri" pitchFamily="34" charset="0"/>
                          <a:ea typeface="+mn-ea"/>
                          <a:cs typeface="+mn-cs"/>
                        </a:rPr>
                        <a:t>Elmo will point to each object as he counts 1 to 30</a:t>
                      </a:r>
                      <a:r>
                        <a:rPr lang="en-US" sz="1800" kern="1200" baseline="0" dirty="0" smtClean="0">
                          <a:solidFill>
                            <a:schemeClr val="dk1"/>
                          </a:solidFill>
                          <a:latin typeface="Calibri" pitchFamily="34" charset="0"/>
                          <a:ea typeface="+mn-ea"/>
                          <a:cs typeface="+mn-cs"/>
                        </a:rPr>
                        <a:t> at </a:t>
                      </a:r>
                      <a:r>
                        <a:rPr lang="en-US" sz="1800" kern="1200" dirty="0" smtClean="0">
                          <a:solidFill>
                            <a:schemeClr val="dk1"/>
                          </a:solidFill>
                          <a:latin typeface="Calibri" pitchFamily="34" charset="0"/>
                          <a:ea typeface="+mn-ea"/>
                          <a:cs typeface="+mn-cs"/>
                        </a:rPr>
                        <a:t>80%</a:t>
                      </a:r>
                      <a:endParaRPr lang="en-US" sz="1800" dirty="0">
                        <a:latin typeface="Calibri" pitchFamily="34" charset="0"/>
                        <a:cs typeface="Calibri" pitchFamily="34" charset="0"/>
                      </a:endParaRPr>
                    </a:p>
                  </a:txBody>
                  <a:tcPr>
                    <a:solidFill>
                      <a:schemeClr val="accent5">
                        <a:lumMod val="40000"/>
                        <a:lumOff val="60000"/>
                      </a:schemeClr>
                    </a:solidFill>
                  </a:tcPr>
                </a:tc>
                <a:tc>
                  <a:txBody>
                    <a:bodyPr/>
                    <a:lstStyle/>
                    <a:p>
                      <a:r>
                        <a:rPr lang="en-US" sz="1800" dirty="0" smtClean="0">
                          <a:latin typeface="Calibri" pitchFamily="34" charset="0"/>
                          <a:cs typeface="Calibri" pitchFamily="34" charset="0"/>
                        </a:rPr>
                        <a:t>On September 12 I can count up to 10 things.</a:t>
                      </a:r>
                      <a:endParaRPr lang="en-US" sz="1800" dirty="0">
                        <a:latin typeface="Calibri" pitchFamily="34" charset="0"/>
                        <a:cs typeface="Calibri" pitchFamily="34" charset="0"/>
                      </a:endParaRPr>
                    </a:p>
                  </a:txBody>
                  <a:tcPr>
                    <a:solidFill>
                      <a:schemeClr val="accent5">
                        <a:lumMod val="40000"/>
                        <a:lumOff val="60000"/>
                      </a:schemeClr>
                    </a:solidFill>
                  </a:tcPr>
                </a:tc>
              </a:tr>
              <a:tr h="1028700">
                <a:tc>
                  <a:txBody>
                    <a:bodyPr/>
                    <a:lstStyle/>
                    <a:p>
                      <a:r>
                        <a:rPr lang="en-US" sz="1800" kern="1200" dirty="0" smtClean="0">
                          <a:solidFill>
                            <a:schemeClr val="dk1"/>
                          </a:solidFill>
                          <a:latin typeface="Calibri" pitchFamily="34" charset="0"/>
                          <a:ea typeface="+mn-ea"/>
                          <a:cs typeface="+mn-cs"/>
                        </a:rPr>
                        <a:t>Elmo will be able to draw </a:t>
                      </a:r>
                      <a:r>
                        <a:rPr lang="en-US" dirty="0" smtClean="0">
                          <a:latin typeface="Calibri" pitchFamily="34" charset="0"/>
                        </a:rPr>
                        <a:t>horizontal lines,</a:t>
                      </a:r>
                      <a:r>
                        <a:rPr lang="en-US" baseline="0" dirty="0" smtClean="0">
                          <a:latin typeface="Calibri" pitchFamily="34" charset="0"/>
                        </a:rPr>
                        <a:t> </a:t>
                      </a:r>
                      <a:r>
                        <a:rPr lang="en-US" dirty="0" smtClean="0">
                          <a:latin typeface="Calibri" pitchFamily="34" charset="0"/>
                        </a:rPr>
                        <a:t>copy a circle and a square 8 of 10 times</a:t>
                      </a:r>
                      <a:endParaRPr lang="en-US" sz="1800" dirty="0">
                        <a:latin typeface="Calibri" pitchFamily="34" charset="0"/>
                        <a:cs typeface="Calibri" pitchFamily="34" charset="0"/>
                      </a:endParaRPr>
                    </a:p>
                  </a:txBody>
                  <a:tcPr>
                    <a:solidFill>
                      <a:schemeClr val="accent5">
                        <a:lumMod val="20000"/>
                        <a:lumOff val="80000"/>
                      </a:schemeClr>
                    </a:solidFill>
                  </a:tcPr>
                </a:tc>
                <a:tc>
                  <a:txBody>
                    <a:bodyPr/>
                    <a:lstStyle/>
                    <a:p>
                      <a:r>
                        <a:rPr lang="en-US" sz="1800" dirty="0" smtClean="0">
                          <a:latin typeface="Calibri" pitchFamily="34" charset="0"/>
                          <a:cs typeface="Calibri" pitchFamily="34" charset="0"/>
                        </a:rPr>
                        <a:t>On September 12 I can draw horizontal lines 10 of 10 times.  I can copy a circle 3 of 10</a:t>
                      </a:r>
                      <a:r>
                        <a:rPr lang="en-US" sz="1800" baseline="0" dirty="0" smtClean="0">
                          <a:latin typeface="Calibri" pitchFamily="34" charset="0"/>
                          <a:cs typeface="Calibri" pitchFamily="34" charset="0"/>
                        </a:rPr>
                        <a:t> times.  I can copy a square 5 of 10 times.</a:t>
                      </a:r>
                      <a:endParaRPr lang="en-US" sz="1800" dirty="0">
                        <a:latin typeface="Calibri" pitchFamily="34" charset="0"/>
                        <a:cs typeface="Calibri" pitchFamily="34" charset="0"/>
                      </a:endParaRPr>
                    </a:p>
                  </a:txBody>
                  <a:tcPr>
                    <a:solidFill>
                      <a:schemeClr val="accent5">
                        <a:lumMod val="20000"/>
                        <a:lumOff val="80000"/>
                      </a:schemeClr>
                    </a:solidFill>
                  </a:tcPr>
                </a:tc>
              </a:tr>
            </a:tbl>
          </a:graphicData>
        </a:graphic>
      </p:graphicFrame>
      <p:sp>
        <p:nvSpPr>
          <p:cNvPr id="5" name="Slide Number Placeholder 4"/>
          <p:cNvSpPr>
            <a:spLocks noGrp="1"/>
          </p:cNvSpPr>
          <p:nvPr>
            <p:ph type="sldNum" sz="quarter" idx="12"/>
          </p:nvPr>
        </p:nvSpPr>
        <p:spPr/>
        <p:txBody>
          <a:bodyPr/>
          <a:lstStyle/>
          <a:p>
            <a:pPr>
              <a:defRPr/>
            </a:pPr>
            <a:fld id="{5FDB4B9F-031B-474B-8568-D21101B2E6A2}" type="slidenum">
              <a:rPr lang="en-US" smtClean="0"/>
              <a:pPr>
                <a:defRPr/>
              </a:pPr>
              <a:t>14</a:t>
            </a:fld>
            <a:endParaRPr lang="en-US" dirty="0"/>
          </a:p>
        </p:txBody>
      </p:sp>
    </p:spTree>
    <p:extLst>
      <p:ext uri="{BB962C8B-B14F-4D97-AF65-F5344CB8AC3E}">
        <p14:creationId xmlns:p14="http://schemas.microsoft.com/office/powerpoint/2010/main" val="320162030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419100" y="457200"/>
            <a:ext cx="8305800" cy="1143000"/>
          </a:xfrm>
        </p:spPr>
        <p:txBody>
          <a:bodyPr/>
          <a:lstStyle/>
          <a:p>
            <a:r>
              <a:rPr lang="en-US" sz="4000" dirty="0" smtClean="0">
                <a:latin typeface="Calibri" pitchFamily="34" charset="0"/>
              </a:rPr>
              <a:t>Identify Behavioral Goals or Outcomes</a:t>
            </a:r>
          </a:p>
        </p:txBody>
      </p:sp>
      <p:sp>
        <p:nvSpPr>
          <p:cNvPr id="7171" name="Content Placeholder 2"/>
          <p:cNvSpPr>
            <a:spLocks noGrp="1"/>
          </p:cNvSpPr>
          <p:nvPr>
            <p:ph idx="1"/>
          </p:nvPr>
        </p:nvSpPr>
        <p:spPr/>
        <p:txBody>
          <a:bodyPr/>
          <a:lstStyle/>
          <a:p>
            <a:pPr marL="0" indent="0">
              <a:buNone/>
            </a:pPr>
            <a:r>
              <a:rPr lang="en-US" dirty="0" smtClean="0">
                <a:latin typeface="Calibri" pitchFamily="34" charset="0"/>
              </a:rPr>
              <a:t>The same questions must be asked about the outcomes for behavior:</a:t>
            </a:r>
          </a:p>
          <a:p>
            <a:pPr>
              <a:buFontTx/>
              <a:buNone/>
            </a:pPr>
            <a:endParaRPr lang="en-US" sz="1000" dirty="0" smtClean="0">
              <a:latin typeface="Calibri" pitchFamily="34" charset="0"/>
            </a:endParaRPr>
          </a:p>
          <a:p>
            <a:pPr>
              <a:buFont typeface="Wingdings" panose="05000000000000000000" pitchFamily="2" charset="2"/>
              <a:buChar char="ü"/>
            </a:pPr>
            <a:r>
              <a:rPr lang="en-US" dirty="0" smtClean="0">
                <a:latin typeface="Calibri" pitchFamily="34" charset="0"/>
              </a:rPr>
              <a:t> What do you expect the students to be able to </a:t>
            </a:r>
            <a:r>
              <a:rPr lang="en-US" b="1" dirty="0" smtClean="0">
                <a:latin typeface="Calibri" pitchFamily="34" charset="0"/>
              </a:rPr>
              <a:t>do</a:t>
            </a:r>
            <a:r>
              <a:rPr lang="en-US" dirty="0" smtClean="0">
                <a:latin typeface="Calibri" pitchFamily="34" charset="0"/>
              </a:rPr>
              <a:t> at the end of a lesson?</a:t>
            </a:r>
          </a:p>
          <a:p>
            <a:pPr>
              <a:buFont typeface="Wingdings" panose="05000000000000000000" pitchFamily="2" charset="2"/>
              <a:buChar char="ü"/>
            </a:pPr>
            <a:endParaRPr lang="en-US" sz="1400" dirty="0" smtClean="0">
              <a:latin typeface="Calibri" pitchFamily="34" charset="0"/>
            </a:endParaRPr>
          </a:p>
          <a:p>
            <a:pPr>
              <a:buFont typeface="Wingdings" panose="05000000000000000000" pitchFamily="2" charset="2"/>
              <a:buChar char="ü"/>
            </a:pPr>
            <a:r>
              <a:rPr lang="en-US" dirty="0" smtClean="0">
                <a:latin typeface="Calibri" pitchFamily="34" charset="0"/>
              </a:rPr>
              <a:t>What will the students have to produce to 	show you they can do it?</a:t>
            </a:r>
          </a:p>
          <a:p>
            <a:endParaRPr lang="en-US" dirty="0" smtClean="0"/>
          </a:p>
          <a:p>
            <a:endParaRPr lang="en-US" dirty="0" smtClean="0"/>
          </a:p>
        </p:txBody>
      </p:sp>
      <p:sp>
        <p:nvSpPr>
          <p:cNvPr id="4" name="Slide Number Placeholder 3"/>
          <p:cNvSpPr>
            <a:spLocks noGrp="1"/>
          </p:cNvSpPr>
          <p:nvPr>
            <p:ph type="sldNum" sz="quarter" idx="12"/>
          </p:nvPr>
        </p:nvSpPr>
        <p:spPr/>
        <p:txBody>
          <a:bodyPr/>
          <a:lstStyle/>
          <a:p>
            <a:pPr>
              <a:defRPr/>
            </a:pPr>
            <a:fld id="{5FDB4B9F-031B-474B-8568-D21101B2E6A2}" type="slidenum">
              <a:rPr lang="en-US" smtClean="0"/>
              <a:pPr>
                <a:defRPr/>
              </a:pPr>
              <a:t>15</a:t>
            </a:fld>
            <a:endParaRPr lang="en-US" dirty="0"/>
          </a:p>
        </p:txBody>
      </p:sp>
    </p:spTree>
    <p:extLst>
      <p:ext uri="{BB962C8B-B14F-4D97-AF65-F5344CB8AC3E}">
        <p14:creationId xmlns:p14="http://schemas.microsoft.com/office/powerpoint/2010/main" val="37158771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4"/>
          <p:cNvSpPr>
            <a:spLocks noGrp="1" noChangeArrowheads="1"/>
          </p:cNvSpPr>
          <p:nvPr>
            <p:ph type="title"/>
          </p:nvPr>
        </p:nvSpPr>
        <p:spPr>
          <a:xfrm>
            <a:off x="228600" y="533400"/>
            <a:ext cx="8686800" cy="1143000"/>
          </a:xfrm>
        </p:spPr>
        <p:txBody>
          <a:bodyPr/>
          <a:lstStyle/>
          <a:p>
            <a:r>
              <a:rPr lang="en-US" sz="3600" dirty="0" smtClean="0">
                <a:latin typeface="Calibri" pitchFamily="34" charset="0"/>
              </a:rPr>
              <a:t>Identify Goals or Outcomes for Behavior </a:t>
            </a:r>
            <a:r>
              <a:rPr lang="en-US" sz="4000" dirty="0" smtClean="0">
                <a:latin typeface="Calibri" pitchFamily="34" charset="0"/>
              </a:rPr>
              <a:t/>
            </a:r>
            <a:br>
              <a:rPr lang="en-US" sz="4000" dirty="0" smtClean="0">
                <a:latin typeface="Calibri" pitchFamily="34" charset="0"/>
              </a:rPr>
            </a:br>
            <a:r>
              <a:rPr lang="en-US" sz="3200" dirty="0" smtClean="0">
                <a:latin typeface="Calibri" pitchFamily="34" charset="0"/>
              </a:rPr>
              <a:t> Expectations &amp; Rules Sample</a:t>
            </a:r>
          </a:p>
        </p:txBody>
      </p:sp>
      <p:pic>
        <p:nvPicPr>
          <p:cNvPr id="8195" name="Picture 7" descr="MVC-001S"/>
          <p:cNvPicPr>
            <a:picLocks noGrp="1" noChangeAspect="1" noChangeArrowheads="1"/>
          </p:cNvPicPr>
          <p:nvPr>
            <p:ph sz="half" idx="2"/>
          </p:nvPr>
        </p:nvPicPr>
        <p:blipFill>
          <a:blip r:embed="rId3"/>
          <a:srcRect/>
          <a:stretch>
            <a:fillRect/>
          </a:stretch>
        </p:blipFill>
        <p:spPr>
          <a:xfrm>
            <a:off x="4648200" y="2609850"/>
            <a:ext cx="3810000" cy="2857500"/>
          </a:xfrm>
        </p:spPr>
      </p:pic>
      <p:graphicFrame>
        <p:nvGraphicFramePr>
          <p:cNvPr id="23597" name="Group 45"/>
          <p:cNvGraphicFramePr>
            <a:graphicFrameLocks noGrp="1"/>
          </p:cNvGraphicFramePr>
          <p:nvPr>
            <p:ph sz="half" idx="1"/>
          </p:nvPr>
        </p:nvGraphicFramePr>
        <p:xfrm>
          <a:off x="685800" y="1981200"/>
          <a:ext cx="3810000" cy="4328146"/>
        </p:xfrm>
        <a:graphic>
          <a:graphicData uri="http://schemas.openxmlformats.org/drawingml/2006/table">
            <a:tbl>
              <a:tblPr/>
              <a:tblGrid>
                <a:gridCol w="1524000"/>
                <a:gridCol w="2286000"/>
              </a:tblGrid>
              <a:tr h="703794">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Calibri" pitchFamily="34" charset="0"/>
                          <a:ea typeface="ＭＳ Ｐゴシック" pitchFamily="-108" charset="-128"/>
                          <a:cs typeface="Calibri" pitchFamily="34" charset="0"/>
                        </a:rPr>
                        <a:t>Expectations</a:t>
                      </a: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Calibri" pitchFamily="34" charset="0"/>
                          <a:ea typeface="ＭＳ Ｐゴシック" pitchFamily="-108" charset="-128"/>
                          <a:cs typeface="Calibri" pitchFamily="34" charset="0"/>
                        </a:rPr>
                        <a:t>Classroom Rules</a:t>
                      </a: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22793">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Calibri" pitchFamily="34" charset="0"/>
                          <a:ea typeface="ＭＳ Ｐゴシック" pitchFamily="-108" charset="-128"/>
                          <a:cs typeface="Calibri" pitchFamily="34" charset="0"/>
                        </a:rPr>
                        <a:t>Safe</a:t>
                      </a: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14300" marR="0" lvl="0" indent="-114300" algn="l" defTabSz="914400" rtl="0" eaLnBrk="0" fontAlgn="base" latinLnBrk="0" hangingPunct="0">
                        <a:lnSpc>
                          <a:spcPct val="100000"/>
                        </a:lnSpc>
                        <a:spcBef>
                          <a:spcPct val="20000"/>
                        </a:spcBef>
                        <a:spcAft>
                          <a:spcPct val="0"/>
                        </a:spcAft>
                        <a:buClrTx/>
                        <a:buSzTx/>
                        <a:buFontTx/>
                        <a:buChar char="•"/>
                        <a:tabLst/>
                      </a:pPr>
                      <a:r>
                        <a:rPr kumimoji="0" lang="en-US" sz="2000" b="0" i="0" u="none" strike="noStrike" cap="none" normalizeH="0" baseline="0" dirty="0" smtClean="0">
                          <a:ln>
                            <a:noFill/>
                          </a:ln>
                          <a:solidFill>
                            <a:schemeClr val="tx1"/>
                          </a:solidFill>
                          <a:effectLst/>
                          <a:latin typeface="Calibri" pitchFamily="34" charset="0"/>
                          <a:ea typeface="ＭＳ Ｐゴシック" pitchFamily="-108" charset="-128"/>
                          <a:cs typeface="Calibri" pitchFamily="34" charset="0"/>
                        </a:rPr>
                        <a:t>Keep hands, feet &amp; objects to yourself</a:t>
                      </a:r>
                    </a:p>
                    <a:p>
                      <a:pPr marL="114300" marR="0" lvl="0" indent="-114300" algn="l" defTabSz="914400" rtl="0" eaLnBrk="0" fontAlgn="base" latinLnBrk="0" hangingPunct="0">
                        <a:lnSpc>
                          <a:spcPct val="100000"/>
                        </a:lnSpc>
                        <a:spcBef>
                          <a:spcPct val="20000"/>
                        </a:spcBef>
                        <a:spcAft>
                          <a:spcPct val="0"/>
                        </a:spcAft>
                        <a:buClrTx/>
                        <a:buSzTx/>
                        <a:buFontTx/>
                        <a:buChar char="•"/>
                        <a:tabLst/>
                      </a:pPr>
                      <a:r>
                        <a:rPr kumimoji="0" lang="en-US" sz="2000" b="0" i="0" u="none" strike="noStrike" cap="none" normalizeH="0" baseline="0" dirty="0" smtClean="0">
                          <a:ln>
                            <a:noFill/>
                          </a:ln>
                          <a:solidFill>
                            <a:schemeClr val="tx1"/>
                          </a:solidFill>
                          <a:effectLst/>
                          <a:latin typeface="Calibri" pitchFamily="34" charset="0"/>
                          <a:ea typeface="ＭＳ Ｐゴシック" pitchFamily="-108" charset="-128"/>
                          <a:cs typeface="Calibri" pitchFamily="34" charset="0"/>
                        </a:rPr>
                        <a:t>Stay in work/play space</a:t>
                      </a: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2502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Calibri" pitchFamily="34" charset="0"/>
                          <a:ea typeface="ＭＳ Ｐゴシック" pitchFamily="-108" charset="-128"/>
                          <a:cs typeface="Calibri" pitchFamily="34" charset="0"/>
                        </a:rPr>
                        <a:t>Respectful</a:t>
                      </a: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14300" marR="0" lvl="0" indent="-114300" algn="l" defTabSz="914400" rtl="0" eaLnBrk="0" fontAlgn="base" latinLnBrk="0" hangingPunct="0">
                        <a:lnSpc>
                          <a:spcPct val="100000"/>
                        </a:lnSpc>
                        <a:spcBef>
                          <a:spcPct val="20000"/>
                        </a:spcBef>
                        <a:spcAft>
                          <a:spcPct val="0"/>
                        </a:spcAft>
                        <a:buClrTx/>
                        <a:buSzTx/>
                        <a:buFontTx/>
                        <a:buChar char="•"/>
                        <a:tabLst/>
                      </a:pPr>
                      <a:r>
                        <a:rPr kumimoji="0" lang="en-US" sz="2000" b="0" i="0" u="none" strike="noStrike" cap="none" normalizeH="0" baseline="0" dirty="0" smtClean="0">
                          <a:ln>
                            <a:noFill/>
                          </a:ln>
                          <a:solidFill>
                            <a:schemeClr val="tx1"/>
                          </a:solidFill>
                          <a:effectLst/>
                          <a:latin typeface="Calibri" pitchFamily="34" charset="0"/>
                          <a:ea typeface="ＭＳ Ｐゴシック" pitchFamily="-108" charset="-128"/>
                          <a:cs typeface="Calibri" pitchFamily="34" charset="0"/>
                        </a:rPr>
                        <a:t>Use good words</a:t>
                      </a:r>
                    </a:p>
                    <a:p>
                      <a:pPr marL="114300" marR="0" lvl="0" indent="-114300" algn="l" defTabSz="914400" rtl="0" eaLnBrk="0" fontAlgn="base" latinLnBrk="0" hangingPunct="0">
                        <a:lnSpc>
                          <a:spcPct val="100000"/>
                        </a:lnSpc>
                        <a:spcBef>
                          <a:spcPct val="20000"/>
                        </a:spcBef>
                        <a:spcAft>
                          <a:spcPct val="0"/>
                        </a:spcAft>
                        <a:buClrTx/>
                        <a:buSzTx/>
                        <a:buFontTx/>
                        <a:buChar char="•"/>
                        <a:tabLst/>
                      </a:pPr>
                      <a:r>
                        <a:rPr kumimoji="0" lang="en-US" sz="2000" b="0" i="0" u="none" strike="noStrike" cap="none" normalizeH="0" baseline="0" dirty="0" smtClean="0">
                          <a:ln>
                            <a:noFill/>
                          </a:ln>
                          <a:solidFill>
                            <a:schemeClr val="tx1"/>
                          </a:solidFill>
                          <a:effectLst/>
                          <a:latin typeface="Calibri" pitchFamily="34" charset="0"/>
                          <a:ea typeface="ＭＳ Ｐゴシック" pitchFamily="-108" charset="-128"/>
                          <a:cs typeface="Calibri" pitchFamily="34" charset="0"/>
                        </a:rPr>
                        <a:t>Actively Listen</a:t>
                      </a: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87628">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Calibri" pitchFamily="34" charset="0"/>
                          <a:ea typeface="ＭＳ Ｐゴシック" pitchFamily="-108" charset="-128"/>
                          <a:cs typeface="Calibri" pitchFamily="34" charset="0"/>
                        </a:rPr>
                        <a:t>Responsible</a:t>
                      </a: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114300" marR="0" lvl="0" indent="-114300" algn="l" defTabSz="914400" rtl="0" eaLnBrk="0" fontAlgn="base" latinLnBrk="0" hangingPunct="0">
                        <a:lnSpc>
                          <a:spcPct val="100000"/>
                        </a:lnSpc>
                        <a:spcBef>
                          <a:spcPct val="20000"/>
                        </a:spcBef>
                        <a:spcAft>
                          <a:spcPct val="0"/>
                        </a:spcAft>
                        <a:buClrTx/>
                        <a:buSzTx/>
                        <a:buFontTx/>
                        <a:buChar char="•"/>
                        <a:tabLst/>
                      </a:pPr>
                      <a:r>
                        <a:rPr kumimoji="0" lang="en-US" sz="2000" b="0" i="0" u="none" strike="noStrike" cap="none" normalizeH="0" baseline="0" dirty="0" smtClean="0">
                          <a:ln>
                            <a:noFill/>
                          </a:ln>
                          <a:solidFill>
                            <a:schemeClr val="tx1"/>
                          </a:solidFill>
                          <a:effectLst/>
                          <a:latin typeface="Calibri" pitchFamily="34" charset="0"/>
                          <a:ea typeface="ＭＳ Ｐゴシック" pitchFamily="-108" charset="-128"/>
                          <a:cs typeface="Calibri" pitchFamily="34" charset="0"/>
                        </a:rPr>
                        <a:t>Follow Directions*</a:t>
                      </a:r>
                    </a:p>
                    <a:p>
                      <a:pPr marL="114300" marR="0" lvl="0" indent="-114300" algn="l" defTabSz="914400" rtl="0" eaLnBrk="0" fontAlgn="base" latinLnBrk="0" hangingPunct="0">
                        <a:lnSpc>
                          <a:spcPct val="100000"/>
                        </a:lnSpc>
                        <a:spcBef>
                          <a:spcPct val="20000"/>
                        </a:spcBef>
                        <a:spcAft>
                          <a:spcPct val="0"/>
                        </a:spcAft>
                        <a:buClrTx/>
                        <a:buSzTx/>
                        <a:buFontTx/>
                        <a:buChar char="•"/>
                        <a:tabLst/>
                      </a:pPr>
                      <a:r>
                        <a:rPr kumimoji="0" lang="en-US" sz="2000" b="0" i="0" u="none" strike="noStrike" cap="none" normalizeH="0" baseline="0" dirty="0" smtClean="0">
                          <a:ln>
                            <a:noFill/>
                          </a:ln>
                          <a:solidFill>
                            <a:schemeClr val="tx1"/>
                          </a:solidFill>
                          <a:effectLst/>
                          <a:latin typeface="Calibri" pitchFamily="34" charset="0"/>
                          <a:ea typeface="ＭＳ Ｐゴシック" pitchFamily="-108" charset="-128"/>
                          <a:cs typeface="Calibri" pitchFamily="34" charset="0"/>
                        </a:rPr>
                        <a:t>Do your work</a:t>
                      </a:r>
                    </a:p>
                    <a:p>
                      <a:pPr marL="114300" marR="0" lvl="0" indent="-114300" algn="l" defTabSz="914400" rtl="0" eaLnBrk="0" fontAlgn="base" latinLnBrk="0" hangingPunct="0">
                        <a:lnSpc>
                          <a:spcPct val="100000"/>
                        </a:lnSpc>
                        <a:spcBef>
                          <a:spcPct val="20000"/>
                        </a:spcBef>
                        <a:spcAft>
                          <a:spcPct val="0"/>
                        </a:spcAft>
                        <a:buClrTx/>
                        <a:buSzTx/>
                        <a:buFontTx/>
                        <a:buChar char="•"/>
                        <a:tabLst/>
                      </a:pPr>
                      <a:endParaRPr kumimoji="0" lang="en-US" sz="2000" b="0" i="0" u="none" strike="noStrike" cap="none" normalizeH="0" baseline="0" dirty="0" smtClean="0">
                        <a:ln>
                          <a:noFill/>
                        </a:ln>
                        <a:solidFill>
                          <a:schemeClr val="tx1"/>
                        </a:solidFill>
                        <a:effectLst/>
                        <a:latin typeface="Calibri" pitchFamily="34" charset="0"/>
                        <a:ea typeface="ＭＳ Ｐゴシック" pitchFamily="-108" charset="-128"/>
                        <a:cs typeface="Calibri" pitchFamily="34" charset="0"/>
                      </a:endParaRP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 name="Slide Number Placeholder 4"/>
          <p:cNvSpPr>
            <a:spLocks noGrp="1"/>
          </p:cNvSpPr>
          <p:nvPr>
            <p:ph type="sldNum" sz="quarter" idx="12"/>
          </p:nvPr>
        </p:nvSpPr>
        <p:spPr/>
        <p:txBody>
          <a:bodyPr/>
          <a:lstStyle/>
          <a:p>
            <a:pPr>
              <a:defRPr/>
            </a:pPr>
            <a:fld id="{C0FC04BA-150C-4A00-909A-B0C71D680AFF}" type="slidenum">
              <a:rPr lang="en-US" smtClean="0"/>
              <a:pPr>
                <a:defRPr/>
              </a:pPr>
              <a:t>16</a:t>
            </a:fld>
            <a:endParaRPr lang="en-US" dirty="0"/>
          </a:p>
        </p:txBody>
      </p:sp>
    </p:spTree>
    <p:extLst>
      <p:ext uri="{BB962C8B-B14F-4D97-AF65-F5344CB8AC3E}">
        <p14:creationId xmlns:p14="http://schemas.microsoft.com/office/powerpoint/2010/main" val="390048045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57200" y="304800"/>
            <a:ext cx="8305800" cy="1143000"/>
          </a:xfrm>
        </p:spPr>
        <p:txBody>
          <a:bodyPr>
            <a:normAutofit fontScale="90000"/>
          </a:bodyPr>
          <a:lstStyle/>
          <a:p>
            <a:r>
              <a:rPr lang="en-US" sz="4000" dirty="0" smtClean="0">
                <a:latin typeface="Calibri" pitchFamily="34" charset="0"/>
              </a:rPr>
              <a:t>Creating Positive Environments to </a:t>
            </a:r>
            <a:br>
              <a:rPr lang="en-US" sz="4000" dirty="0" smtClean="0">
                <a:latin typeface="Calibri" pitchFamily="34" charset="0"/>
              </a:rPr>
            </a:br>
            <a:r>
              <a:rPr lang="en-US" sz="4000" dirty="0" smtClean="0">
                <a:latin typeface="Calibri" pitchFamily="34" charset="0"/>
              </a:rPr>
              <a:t>Manage Classroom Behavior</a:t>
            </a:r>
          </a:p>
        </p:txBody>
      </p:sp>
      <p:sp>
        <p:nvSpPr>
          <p:cNvPr id="11267" name="Rectangle 3"/>
          <p:cNvSpPr>
            <a:spLocks noGrp="1" noChangeArrowheads="1"/>
          </p:cNvSpPr>
          <p:nvPr>
            <p:ph type="body" sz="half" idx="1"/>
          </p:nvPr>
        </p:nvSpPr>
        <p:spPr>
          <a:xfrm>
            <a:off x="381000" y="1905000"/>
            <a:ext cx="4343400" cy="4114800"/>
          </a:xfrm>
        </p:spPr>
        <p:txBody>
          <a:bodyPr>
            <a:normAutofit fontScale="85000" lnSpcReduction="20000"/>
          </a:bodyPr>
          <a:lstStyle/>
          <a:p>
            <a:pPr marL="514350" indent="-514350">
              <a:lnSpc>
                <a:spcPct val="90000"/>
              </a:lnSpc>
              <a:buFont typeface="+mj-lt"/>
              <a:buAutoNum type="arabicPeriod"/>
            </a:pPr>
            <a:r>
              <a:rPr lang="en-US" dirty="0" smtClean="0">
                <a:latin typeface="Calibri" pitchFamily="34" charset="0"/>
              </a:rPr>
              <a:t>Identify Academic &amp; Behavioral goals or outcomes.</a:t>
            </a:r>
          </a:p>
          <a:p>
            <a:pPr marL="514350" indent="-514350">
              <a:lnSpc>
                <a:spcPct val="90000"/>
              </a:lnSpc>
              <a:buFont typeface="+mj-lt"/>
              <a:buAutoNum type="arabicPeriod"/>
            </a:pPr>
            <a:r>
              <a:rPr lang="en-US" dirty="0" smtClean="0">
                <a:latin typeface="Calibri" pitchFamily="34" charset="0"/>
              </a:rPr>
              <a:t>Maximize Structure.</a:t>
            </a:r>
          </a:p>
          <a:p>
            <a:pPr marL="514350" indent="-514350">
              <a:lnSpc>
                <a:spcPct val="90000"/>
              </a:lnSpc>
              <a:buFont typeface="+mj-lt"/>
              <a:buAutoNum type="arabicPeriod"/>
            </a:pPr>
            <a:r>
              <a:rPr lang="en-US" dirty="0" smtClean="0">
                <a:latin typeface="Calibri" pitchFamily="34" charset="0"/>
              </a:rPr>
              <a:t>Develop &amp; Teach  Procedures</a:t>
            </a:r>
          </a:p>
          <a:p>
            <a:pPr marL="514350" indent="-514350">
              <a:lnSpc>
                <a:spcPct val="90000"/>
              </a:lnSpc>
              <a:buFont typeface="+mj-lt"/>
              <a:buAutoNum type="arabicPeriod"/>
            </a:pPr>
            <a:r>
              <a:rPr lang="en-US" dirty="0" smtClean="0">
                <a:latin typeface="Calibri" pitchFamily="34" charset="0"/>
              </a:rPr>
              <a:t>Provide Specific Positive Feedback (4:1)</a:t>
            </a:r>
            <a:endParaRPr lang="en-US" dirty="0">
              <a:latin typeface="Calibri" pitchFamily="34" charset="0"/>
            </a:endParaRPr>
          </a:p>
          <a:p>
            <a:pPr marL="514350" indent="-514350">
              <a:lnSpc>
                <a:spcPct val="90000"/>
              </a:lnSpc>
              <a:buFont typeface="+mj-lt"/>
              <a:buAutoNum type="arabicPeriod"/>
            </a:pPr>
            <a:r>
              <a:rPr lang="en-US" dirty="0" smtClean="0">
                <a:latin typeface="Calibri" pitchFamily="34" charset="0"/>
              </a:rPr>
              <a:t>Consistently Respond </a:t>
            </a:r>
            <a:r>
              <a:rPr lang="en-US" dirty="0">
                <a:latin typeface="Calibri" pitchFamily="34" charset="0"/>
              </a:rPr>
              <a:t>to </a:t>
            </a:r>
            <a:r>
              <a:rPr lang="en-US" dirty="0" smtClean="0">
                <a:latin typeface="Calibri" pitchFamily="34" charset="0"/>
              </a:rPr>
              <a:t>Errors</a:t>
            </a:r>
            <a:r>
              <a:rPr lang="en-US" dirty="0">
                <a:latin typeface="Calibri" pitchFamily="34" charset="0"/>
              </a:rPr>
              <a:t>. </a:t>
            </a:r>
          </a:p>
          <a:p>
            <a:pPr marL="457200" indent="-457200">
              <a:lnSpc>
                <a:spcPct val="90000"/>
              </a:lnSpc>
              <a:buFontTx/>
              <a:buAutoNum type="arabicPeriod"/>
            </a:pPr>
            <a:endParaRPr lang="en-US" dirty="0" smtClean="0">
              <a:latin typeface="Calibri" pitchFamily="34" charset="0"/>
            </a:endParaRPr>
          </a:p>
          <a:p>
            <a:pPr marL="0" indent="0">
              <a:lnSpc>
                <a:spcPct val="90000"/>
              </a:lnSpc>
              <a:buNone/>
            </a:pPr>
            <a:r>
              <a:rPr lang="en-US" dirty="0" smtClean="0">
                <a:latin typeface="Calibri" pitchFamily="34" charset="0"/>
              </a:rPr>
              <a:t> </a:t>
            </a:r>
          </a:p>
          <a:p>
            <a:pPr marL="0" indent="0">
              <a:lnSpc>
                <a:spcPct val="90000"/>
              </a:lnSpc>
              <a:buNone/>
            </a:pPr>
            <a:endParaRPr lang="en-US" sz="2800" b="1" dirty="0" smtClean="0">
              <a:latin typeface="Calibri" pitchFamily="34" charset="0"/>
            </a:endParaRPr>
          </a:p>
        </p:txBody>
      </p:sp>
      <p:pic>
        <p:nvPicPr>
          <p:cNvPr id="11268" name="Picture 6" descr="https://encrypted-tbn1.google.com/images?q=tbn:ANd9GcQe2mu-4JIoNh-1feiQpRqpY-8ovtGtILcCjVNg9jHq7tzh9oCGMQ"/>
          <p:cNvPicPr>
            <a:picLocks noGrp="1" noChangeAspect="1" noChangeArrowheads="1"/>
          </p:cNvPicPr>
          <p:nvPr>
            <p:ph type="clipArt" sz="half" idx="2"/>
          </p:nvPr>
        </p:nvPicPr>
        <p:blipFill>
          <a:blip r:embed="rId3"/>
          <a:srcRect/>
          <a:stretch>
            <a:fillRect/>
          </a:stretch>
        </p:blipFill>
        <p:spPr>
          <a:xfrm>
            <a:off x="4800600" y="2095500"/>
            <a:ext cx="3767138" cy="2667000"/>
          </a:xfrm>
          <a:noFill/>
        </p:spPr>
      </p:pic>
      <p:sp>
        <p:nvSpPr>
          <p:cNvPr id="5" name="Slide Number Placeholder 4"/>
          <p:cNvSpPr>
            <a:spLocks noGrp="1"/>
          </p:cNvSpPr>
          <p:nvPr>
            <p:ph type="sldNum" sz="quarter" idx="12"/>
          </p:nvPr>
        </p:nvSpPr>
        <p:spPr/>
        <p:txBody>
          <a:bodyPr/>
          <a:lstStyle/>
          <a:p>
            <a:pPr>
              <a:defRPr/>
            </a:pPr>
            <a:fld id="{3507105C-A7BA-418C-95B0-A56E813E0401}" type="slidenum">
              <a:rPr lang="en-US" smtClean="0"/>
              <a:pPr>
                <a:defRPr/>
              </a:pPr>
              <a:t>17</a:t>
            </a:fld>
            <a:endParaRPr lang="en-US" dirty="0"/>
          </a:p>
        </p:txBody>
      </p:sp>
    </p:spTree>
    <p:extLst>
      <p:ext uri="{BB962C8B-B14F-4D97-AF65-F5344CB8AC3E}">
        <p14:creationId xmlns:p14="http://schemas.microsoft.com/office/powerpoint/2010/main" val="306414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mph" presetSubtype="0" nodeType="clickEffect">
                                  <p:stCondLst>
                                    <p:cond delay="0"/>
                                  </p:stCondLst>
                                  <p:iterate type="lt">
                                    <p:tmAbs val="25"/>
                                  </p:iterate>
                                  <p:childTnLst>
                                    <p:set>
                                      <p:cBhvr override="childStyle">
                                        <p:cTn id="6" dur="indefinite"/>
                                        <p:tgtEl>
                                          <p:spTgt spid="11267">
                                            <p:txEl>
                                              <p:pRg st="1" end="1"/>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p:cNvSpPr>
            <a:spLocks noGrp="1" noChangeArrowheads="1"/>
          </p:cNvSpPr>
          <p:nvPr>
            <p:ph idx="1"/>
          </p:nvPr>
        </p:nvSpPr>
        <p:spPr>
          <a:xfrm>
            <a:off x="228600" y="1752600"/>
            <a:ext cx="8534400" cy="3962400"/>
          </a:xfrm>
        </p:spPr>
        <p:txBody>
          <a:bodyPr>
            <a:noAutofit/>
          </a:bodyPr>
          <a:lstStyle/>
          <a:p>
            <a:pPr defTabSz="114300">
              <a:defRPr/>
            </a:pPr>
            <a:r>
              <a:rPr lang="en-US" sz="2800" b="1" dirty="0" smtClean="0">
                <a:latin typeface="Calibri" pitchFamily="34" charset="0"/>
                <a:cs typeface="Calibri" pitchFamily="34" charset="0"/>
              </a:rPr>
              <a:t>Design </a:t>
            </a:r>
            <a:r>
              <a:rPr lang="en-US" sz="2800" dirty="0" smtClean="0">
                <a:latin typeface="Calibri" pitchFamily="34" charset="0"/>
                <a:cs typeface="Calibri" pitchFamily="34" charset="0"/>
              </a:rPr>
              <a:t>the</a:t>
            </a:r>
            <a:r>
              <a:rPr lang="en-US" sz="2800" b="1" dirty="0" smtClean="0">
                <a:latin typeface="Calibri" pitchFamily="34" charset="0"/>
                <a:cs typeface="Calibri" pitchFamily="34" charset="0"/>
              </a:rPr>
              <a:t> environment</a:t>
            </a:r>
            <a:r>
              <a:rPr lang="en-US" sz="2800" dirty="0" smtClean="0">
                <a:latin typeface="Calibri" pitchFamily="34" charset="0"/>
                <a:cs typeface="Calibri" pitchFamily="34" charset="0"/>
              </a:rPr>
              <a:t> to elicit appropriate behavior.  </a:t>
            </a:r>
          </a:p>
          <a:p>
            <a:pPr>
              <a:buFontTx/>
              <a:buNone/>
              <a:defRPr/>
            </a:pPr>
            <a:endParaRPr lang="en-US" sz="2800" dirty="0" smtClean="0">
              <a:latin typeface="Calibri" pitchFamily="34" charset="0"/>
              <a:cs typeface="Calibri" pitchFamily="34" charset="0"/>
            </a:endParaRPr>
          </a:p>
          <a:p>
            <a:pPr marL="635000" lvl="1" indent="-292100">
              <a:defRPr/>
            </a:pPr>
            <a:r>
              <a:rPr lang="en-US" sz="2800" dirty="0" smtClean="0">
                <a:latin typeface="Calibri" pitchFamily="34" charset="0"/>
                <a:ea typeface="ＭＳ Ｐゴシック" pitchFamily="34" charset="-128"/>
                <a:cs typeface="Calibri" pitchFamily="34" charset="0"/>
              </a:rPr>
              <a:t>Arrange </a:t>
            </a:r>
            <a:r>
              <a:rPr lang="en-US" sz="2800" b="1" dirty="0" smtClean="0">
                <a:latin typeface="Calibri" pitchFamily="34" charset="0"/>
                <a:ea typeface="ＭＳ Ｐゴシック" pitchFamily="34" charset="-128"/>
                <a:cs typeface="Calibri" pitchFamily="34" charset="0"/>
              </a:rPr>
              <a:t>furniture</a:t>
            </a:r>
            <a:r>
              <a:rPr lang="en-US" sz="2800" dirty="0" smtClean="0">
                <a:latin typeface="Calibri" pitchFamily="34" charset="0"/>
                <a:ea typeface="ＭＳ Ｐゴシック" pitchFamily="34" charset="-128"/>
                <a:cs typeface="Calibri" pitchFamily="34" charset="0"/>
              </a:rPr>
              <a:t> to allow easy traffic flow.</a:t>
            </a:r>
          </a:p>
          <a:p>
            <a:pPr marL="635000" lvl="1" indent="-292100">
              <a:defRPr/>
            </a:pPr>
            <a:r>
              <a:rPr lang="en-US" sz="2800" dirty="0" smtClean="0">
                <a:latin typeface="Calibri" pitchFamily="34" charset="0"/>
                <a:ea typeface="ＭＳ Ｐゴシック" pitchFamily="34" charset="-128"/>
                <a:cs typeface="Calibri" pitchFamily="34" charset="0"/>
              </a:rPr>
              <a:t>Designate staff &amp; student </a:t>
            </a:r>
            <a:r>
              <a:rPr lang="en-US" sz="2800" b="1" dirty="0" smtClean="0">
                <a:latin typeface="Calibri" pitchFamily="34" charset="0"/>
                <a:ea typeface="ＭＳ Ｐゴシック" pitchFamily="34" charset="-128"/>
                <a:cs typeface="Calibri" pitchFamily="34" charset="0"/>
              </a:rPr>
              <a:t>areas</a:t>
            </a:r>
            <a:r>
              <a:rPr lang="en-US" sz="2800" dirty="0" smtClean="0">
                <a:latin typeface="Calibri" pitchFamily="34" charset="0"/>
                <a:ea typeface="ＭＳ Ｐゴシック" pitchFamily="34" charset="-128"/>
                <a:cs typeface="Calibri" pitchFamily="34" charset="0"/>
              </a:rPr>
              <a:t>.</a:t>
            </a:r>
          </a:p>
          <a:p>
            <a:pPr marL="635000" lvl="1" indent="-292100">
              <a:defRPr/>
            </a:pPr>
            <a:r>
              <a:rPr lang="en-US" sz="2800" b="1" dirty="0" smtClean="0">
                <a:latin typeface="Calibri" pitchFamily="34" charset="0"/>
                <a:ea typeface="ＭＳ Ｐゴシック" pitchFamily="34" charset="-128"/>
                <a:cs typeface="Calibri" pitchFamily="34" charset="0"/>
              </a:rPr>
              <a:t>Arrange Seating</a:t>
            </a:r>
            <a:r>
              <a:rPr lang="en-US" sz="2800" dirty="0" smtClean="0">
                <a:latin typeface="Calibri" pitchFamily="34" charset="0"/>
                <a:ea typeface="ＭＳ Ｐゴシック" pitchFamily="34" charset="-128"/>
                <a:cs typeface="Calibri" pitchFamily="34" charset="0"/>
              </a:rPr>
              <a:t> to facilitate completion of tasks</a:t>
            </a:r>
          </a:p>
          <a:p>
            <a:pPr marL="0" lvl="1" indent="0">
              <a:buNone/>
              <a:defRPr/>
            </a:pPr>
            <a:endParaRPr lang="en-US" sz="2800" dirty="0">
              <a:latin typeface="Calibri" pitchFamily="34" charset="0"/>
              <a:ea typeface="ＭＳ Ｐゴシック" pitchFamily="34" charset="-128"/>
              <a:cs typeface="Calibri" pitchFamily="34" charset="0"/>
            </a:endParaRPr>
          </a:p>
          <a:p>
            <a:pPr marL="0" lvl="1" indent="0">
              <a:buNone/>
              <a:defRPr/>
            </a:pPr>
            <a:endParaRPr lang="en-US" sz="2800" dirty="0" smtClean="0">
              <a:latin typeface="Calibri" pitchFamily="34" charset="0"/>
              <a:ea typeface="ＭＳ Ｐゴシック" pitchFamily="34" charset="-128"/>
              <a:cs typeface="Calibri" pitchFamily="34" charset="0"/>
            </a:endParaRPr>
          </a:p>
          <a:p>
            <a:pPr marL="0" lvl="1" indent="0">
              <a:buNone/>
              <a:defRPr/>
            </a:pPr>
            <a:endParaRPr lang="en-US" sz="2800" dirty="0" smtClean="0">
              <a:latin typeface="Calibri" pitchFamily="34" charset="0"/>
              <a:cs typeface="Calibri" pitchFamily="34" charset="0"/>
            </a:endParaRPr>
          </a:p>
        </p:txBody>
      </p:sp>
      <p:sp>
        <p:nvSpPr>
          <p:cNvPr id="4" name="Slide Number Placeholder 3"/>
          <p:cNvSpPr>
            <a:spLocks noGrp="1"/>
          </p:cNvSpPr>
          <p:nvPr>
            <p:ph type="sldNum" sz="quarter" idx="12"/>
          </p:nvPr>
        </p:nvSpPr>
        <p:spPr/>
        <p:txBody>
          <a:bodyPr/>
          <a:lstStyle/>
          <a:p>
            <a:pPr>
              <a:defRPr/>
            </a:pPr>
            <a:fld id="{5FDB4B9F-031B-474B-8568-D21101B2E6A2}" type="slidenum">
              <a:rPr lang="en-US" smtClean="0"/>
              <a:pPr>
                <a:defRPr/>
              </a:pPr>
              <a:t>18</a:t>
            </a:fld>
            <a:endParaRPr lang="en-US" dirty="0"/>
          </a:p>
        </p:txBody>
      </p:sp>
      <p:sp>
        <p:nvSpPr>
          <p:cNvPr id="13314" name="Rectangle 2"/>
          <p:cNvSpPr>
            <a:spLocks noGrp="1" noChangeArrowheads="1"/>
          </p:cNvSpPr>
          <p:nvPr>
            <p:ph type="title"/>
          </p:nvPr>
        </p:nvSpPr>
        <p:spPr>
          <a:xfrm>
            <a:off x="0" y="381000"/>
            <a:ext cx="9144000" cy="957263"/>
          </a:xfrm>
        </p:spPr>
        <p:txBody>
          <a:bodyPr>
            <a:normAutofit fontScale="90000"/>
          </a:bodyPr>
          <a:lstStyle/>
          <a:p>
            <a:r>
              <a:rPr lang="en-US" sz="3600" dirty="0" smtClean="0">
                <a:latin typeface="Calibri" pitchFamily="34" charset="0"/>
              </a:rPr>
              <a:t>Physical Arrangement of the Environment:</a:t>
            </a:r>
            <a:br>
              <a:rPr lang="en-US" sz="3600" dirty="0" smtClean="0">
                <a:latin typeface="Calibri" pitchFamily="34" charset="0"/>
              </a:rPr>
            </a:br>
            <a:r>
              <a:rPr lang="en-US" sz="3600" dirty="0" smtClean="0">
                <a:latin typeface="Calibri" pitchFamily="34" charset="0"/>
              </a:rPr>
              <a:t>Minimize Crowding and Distractions</a:t>
            </a:r>
          </a:p>
        </p:txBody>
      </p:sp>
    </p:spTree>
    <p:extLst>
      <p:ext uri="{BB962C8B-B14F-4D97-AF65-F5344CB8AC3E}">
        <p14:creationId xmlns:p14="http://schemas.microsoft.com/office/powerpoint/2010/main" val="2417747587"/>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0370" name="Rectangle 2"/>
          <p:cNvSpPr>
            <a:spLocks noGrp="1"/>
          </p:cNvSpPr>
          <p:nvPr>
            <p:ph type="title"/>
          </p:nvPr>
        </p:nvSpPr>
        <p:spPr/>
        <p:txBody>
          <a:bodyPr rtlCol="0">
            <a:normAutofit fontScale="90000"/>
          </a:bodyPr>
          <a:lstStyle/>
          <a:p>
            <a:pPr eaLnBrk="1" fontAlgn="auto" hangingPunct="1">
              <a:spcAft>
                <a:spcPts val="0"/>
              </a:spcAft>
              <a:defRPr/>
            </a:pPr>
            <a:r>
              <a:rPr lang="en-US" sz="4600" smtClean="0"/>
              <a:t>Suggested Seating Arrangements</a:t>
            </a:r>
            <a:br>
              <a:rPr lang="en-US" sz="4600" smtClean="0"/>
            </a:br>
            <a:r>
              <a:rPr lang="en-US" sz="4600" smtClean="0"/>
              <a:t> 								</a:t>
            </a:r>
            <a:endParaRPr lang="en-US" sz="1400" smtClean="0"/>
          </a:p>
        </p:txBody>
      </p:sp>
      <p:sp>
        <p:nvSpPr>
          <p:cNvPr id="50179" name="Rectangle 3"/>
          <p:cNvSpPr>
            <a:spLocks noGrp="1"/>
          </p:cNvSpPr>
          <p:nvPr>
            <p:ph idx="1"/>
          </p:nvPr>
        </p:nvSpPr>
        <p:spPr>
          <a:xfrm>
            <a:off x="457200" y="1676400"/>
            <a:ext cx="8382000" cy="4365625"/>
          </a:xfrm>
        </p:spPr>
        <p:txBody>
          <a:bodyPr/>
          <a:lstStyle/>
          <a:p>
            <a:pPr eaLnBrk="1" hangingPunct="1">
              <a:buFont typeface="Wingdings 2" pitchFamily="18" charset="2"/>
              <a:buNone/>
            </a:pPr>
            <a:r>
              <a:rPr lang="en-US" dirty="0" smtClean="0"/>
              <a:t>                                        </a:t>
            </a:r>
          </a:p>
        </p:txBody>
      </p:sp>
      <p:pic>
        <p:nvPicPr>
          <p:cNvPr id="50180" name="Picture 5" descr="FredJones_Fig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1447800"/>
            <a:ext cx="266700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1" name="Picture 7" descr="FredJones_Fig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57800" y="1295400"/>
            <a:ext cx="27432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2" name="Text Box 8"/>
          <p:cNvSpPr txBox="1">
            <a:spLocks noChangeArrowheads="1"/>
          </p:cNvSpPr>
          <p:nvPr/>
        </p:nvSpPr>
        <p:spPr bwMode="auto">
          <a:xfrm>
            <a:off x="990600" y="5181600"/>
            <a:ext cx="7446963" cy="923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r>
              <a:rPr lang="en-US"/>
              <a:t>An interior loop allows you to work </a:t>
            </a:r>
          </a:p>
          <a:p>
            <a:pPr algn="ctr" eaLnBrk="1" hangingPunct="1"/>
            <a:r>
              <a:rPr lang="en-US"/>
              <a:t>the crowd with the fewest steps.</a:t>
            </a:r>
          </a:p>
          <a:p>
            <a:pPr algn="ctr" eaLnBrk="1" hangingPunct="1"/>
            <a:r>
              <a:rPr lang="en-US"/>
              <a:t>				(Fred Jones)		</a:t>
            </a:r>
            <a:endParaRPr lang="en-US" sz="1400"/>
          </a:p>
        </p:txBody>
      </p:sp>
      <p:sp>
        <p:nvSpPr>
          <p:cNvPr id="2" name="Slide Number Placeholder 1"/>
          <p:cNvSpPr>
            <a:spLocks noGrp="1"/>
          </p:cNvSpPr>
          <p:nvPr>
            <p:ph type="sldNum" sz="quarter" idx="12"/>
          </p:nvPr>
        </p:nvSpPr>
        <p:spPr/>
        <p:txBody>
          <a:bodyPr/>
          <a:lstStyle/>
          <a:p>
            <a:fld id="{4EA84408-0F80-4AC0-A1E3-95E06F217C9A}" type="slidenum">
              <a:rPr lang="en-US" smtClean="0"/>
              <a:pPr/>
              <a:t>19</a:t>
            </a:fld>
            <a:endParaRPr lang="en-US"/>
          </a:p>
        </p:txBody>
      </p:sp>
      <p:sp>
        <p:nvSpPr>
          <p:cNvPr id="4" name="Rectangle 3"/>
          <p:cNvSpPr/>
          <p:nvPr/>
        </p:nvSpPr>
        <p:spPr>
          <a:xfrm>
            <a:off x="2428081" y="6139387"/>
            <a:ext cx="4572000" cy="646331"/>
          </a:xfrm>
          <a:prstGeom prst="rect">
            <a:avLst/>
          </a:prstGeom>
        </p:spPr>
        <p:txBody>
          <a:bodyPr>
            <a:spAutoFit/>
          </a:bodyPr>
          <a:lstStyle/>
          <a:p>
            <a:r>
              <a:rPr lang="en-US" dirty="0"/>
              <a:t>The following web site provides design instructions: classroomdeskarrangement.com</a:t>
            </a:r>
          </a:p>
        </p:txBody>
      </p:sp>
    </p:spTree>
    <p:extLst>
      <p:ext uri="{BB962C8B-B14F-4D97-AF65-F5344CB8AC3E}">
        <p14:creationId xmlns:p14="http://schemas.microsoft.com/office/powerpoint/2010/main" val="15773831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5996" y="-56927"/>
            <a:ext cx="7438430" cy="683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6246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62468" name="Rectangle 3"/>
          <p:cNvSpPr>
            <a:spLocks noGrp="1" noChangeArrowheads="1"/>
          </p:cNvSpPr>
          <p:nvPr>
            <p:ph type="title"/>
          </p:nvPr>
        </p:nvSpPr>
        <p:spPr bwMode="auto">
          <a:xfrm>
            <a:off x="437555" y="5295305"/>
            <a:ext cx="8224242" cy="17145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64291" tIns="32146" rIns="0" bIns="32146" numCol="1" anchor="t" anchorCtr="0" compatLnSpc="1">
            <a:prstTxWarp prst="textNoShape">
              <a:avLst/>
            </a:prstTxWarp>
          </a:bodyPr>
          <a:lstStyle/>
          <a:p>
            <a:pPr eaLnBrk="1" hangingPunct="1"/>
            <a:r>
              <a:rPr lang="en-US" smtClean="0"/>
              <a:t>Like Me</a:t>
            </a:r>
          </a:p>
        </p:txBody>
      </p:sp>
      <p:sp>
        <p:nvSpPr>
          <p:cNvPr id="63492" name="Rectangle 4"/>
          <p:cNvSpPr>
            <a:spLocks/>
          </p:cNvSpPr>
          <p:nvPr/>
        </p:nvSpPr>
        <p:spPr bwMode="auto">
          <a:xfrm>
            <a:off x="104924" y="6557055"/>
            <a:ext cx="520976" cy="200055"/>
          </a:xfrm>
          <a:prstGeom prst="rect">
            <a:avLst/>
          </a:prstGeom>
          <a:noFill/>
          <a:ln>
            <a:noFill/>
          </a:ln>
          <a:effectLst>
            <a:outerShdw blurRad="25400" dist="25399" dir="2700000" algn="ctr" rotWithShape="0">
              <a:schemeClr val="bg2">
                <a:alpha val="79999"/>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nchor="ctr">
            <a:spAutoFit/>
          </a:bodyPr>
          <a:lstStyle/>
          <a:p>
            <a:pPr>
              <a:defRPr/>
            </a:pPr>
            <a:r>
              <a:rPr lang="en-US" sz="1300" b="1">
                <a:latin typeface="Lucida Grande" charset="0"/>
                <a:ea typeface="MS PGothic" pitchFamily="34" charset="-128"/>
                <a:sym typeface="Lucida Grande" charset="0"/>
              </a:rPr>
              <a:t>© CAS</a:t>
            </a:r>
          </a:p>
        </p:txBody>
      </p:sp>
    </p:spTree>
    <p:extLst>
      <p:ext uri="{BB962C8B-B14F-4D97-AF65-F5344CB8AC3E}">
        <p14:creationId xmlns:p14="http://schemas.microsoft.com/office/powerpoint/2010/main" val="222240901"/>
      </p:ext>
    </p:extLst>
  </p:cSld>
  <p:clrMapOvr>
    <a:masterClrMapping/>
  </p:clrMapOvr>
  <p:transition spd="med">
    <p:dissolv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3089" name="Rectangle 2"/>
          <p:cNvSpPr>
            <a:spLocks noGrp="1" noChangeArrowheads="1"/>
          </p:cNvSpPr>
          <p:nvPr>
            <p:ph type="title"/>
          </p:nvPr>
        </p:nvSpPr>
        <p:spPr>
          <a:xfrm>
            <a:off x="1143000" y="228600"/>
            <a:ext cx="7010400" cy="1246188"/>
          </a:xfrm>
        </p:spPr>
        <p:txBody>
          <a:bodyPr rtlCol="0">
            <a:normAutofit fontScale="90000"/>
          </a:bodyPr>
          <a:lstStyle/>
          <a:p>
            <a:pPr eaLnBrk="1" fontAlgn="auto" hangingPunct="1">
              <a:spcAft>
                <a:spcPts val="0"/>
              </a:spcAft>
              <a:defRPr/>
            </a:pPr>
            <a:r>
              <a:rPr lang="en-US" sz="3600" dirty="0"/>
              <a:t>Design </a:t>
            </a:r>
            <a:r>
              <a:rPr lang="en-US" sz="3600" dirty="0" smtClean="0"/>
              <a:t>the Environment </a:t>
            </a:r>
            <a:r>
              <a:rPr lang="en-US" sz="3600" dirty="0"/>
              <a:t>to </a:t>
            </a:r>
            <a:r>
              <a:rPr lang="en-US" sz="3600" dirty="0" smtClean="0"/>
              <a:t>Encourage Appropriate Behavior</a:t>
            </a:r>
            <a:r>
              <a:rPr lang="en-US" sz="3600" dirty="0"/>
              <a:t/>
            </a:r>
            <a:br>
              <a:rPr lang="en-US" sz="3600" dirty="0"/>
            </a:br>
            <a:r>
              <a:rPr lang="en-US" sz="3600" dirty="0" smtClean="0"/>
              <a:t> </a:t>
            </a:r>
          </a:p>
        </p:txBody>
      </p:sp>
      <p:sp>
        <p:nvSpPr>
          <p:cNvPr id="48131" name="Rectangle 3"/>
          <p:cNvSpPr>
            <a:spLocks noGrp="1" noChangeArrowheads="1"/>
          </p:cNvSpPr>
          <p:nvPr>
            <p:ph idx="1"/>
          </p:nvPr>
        </p:nvSpPr>
        <p:spPr>
          <a:xfrm>
            <a:off x="533400" y="1905000"/>
            <a:ext cx="7848600" cy="4419600"/>
          </a:xfrm>
        </p:spPr>
        <p:txBody>
          <a:bodyPr>
            <a:normAutofit fontScale="92500" lnSpcReduction="10000"/>
          </a:bodyPr>
          <a:lstStyle/>
          <a:p>
            <a:pPr marL="0" indent="0">
              <a:lnSpc>
                <a:spcPct val="90000"/>
              </a:lnSpc>
              <a:buNone/>
            </a:pPr>
            <a:r>
              <a:rPr lang="en-US" dirty="0" smtClean="0"/>
              <a:t>Ensure </a:t>
            </a:r>
            <a:r>
              <a:rPr lang="en-US" dirty="0"/>
              <a:t>adequate supervision of all </a:t>
            </a:r>
            <a:r>
              <a:rPr lang="en-US" dirty="0" smtClean="0"/>
              <a:t>areas proximity </a:t>
            </a:r>
            <a:r>
              <a:rPr lang="en-US" dirty="0"/>
              <a:t>and </a:t>
            </a:r>
            <a:r>
              <a:rPr lang="en-US" dirty="0" smtClean="0"/>
              <a:t>mobility </a:t>
            </a:r>
            <a:endParaRPr lang="en-US" dirty="0"/>
          </a:p>
          <a:p>
            <a:pPr lvl="1">
              <a:lnSpc>
                <a:spcPct val="90000"/>
              </a:lnSpc>
              <a:buFont typeface="Arial" pitchFamily="34" charset="0"/>
              <a:buChar char="•"/>
            </a:pPr>
            <a:r>
              <a:rPr lang="en-US" dirty="0" smtClean="0"/>
              <a:t>Move (</a:t>
            </a:r>
            <a:r>
              <a:rPr lang="en-US" b="1" dirty="0" smtClean="0">
                <a:solidFill>
                  <a:srgbClr val="00B050"/>
                </a:solidFill>
              </a:rPr>
              <a:t>Green</a:t>
            </a:r>
            <a:r>
              <a:rPr lang="en-US" b="1" dirty="0" smtClean="0"/>
              <a:t>, </a:t>
            </a:r>
            <a:r>
              <a:rPr lang="en-US" b="1" dirty="0" smtClean="0">
                <a:solidFill>
                  <a:srgbClr val="FFFF00"/>
                </a:solidFill>
              </a:rPr>
              <a:t>Yellow</a:t>
            </a:r>
            <a:r>
              <a:rPr lang="en-US" b="1" dirty="0" smtClean="0"/>
              <a:t>, </a:t>
            </a:r>
            <a:r>
              <a:rPr lang="en-US" b="1" dirty="0" smtClean="0">
                <a:solidFill>
                  <a:srgbClr val="FF0000"/>
                </a:solidFill>
              </a:rPr>
              <a:t>Red</a:t>
            </a:r>
            <a:r>
              <a:rPr lang="en-US" dirty="0" smtClean="0"/>
              <a:t>  Zones)</a:t>
            </a:r>
            <a:endParaRPr lang="en-US" dirty="0"/>
          </a:p>
          <a:p>
            <a:pPr lvl="1">
              <a:lnSpc>
                <a:spcPct val="90000"/>
              </a:lnSpc>
              <a:buFont typeface="Arial" pitchFamily="34" charset="0"/>
              <a:buChar char="•"/>
            </a:pPr>
            <a:r>
              <a:rPr lang="en-US" dirty="0"/>
              <a:t>Scan</a:t>
            </a:r>
          </a:p>
          <a:p>
            <a:pPr lvl="1">
              <a:lnSpc>
                <a:spcPct val="90000"/>
              </a:lnSpc>
              <a:buFont typeface="Arial" pitchFamily="34" charset="0"/>
              <a:buChar char="•"/>
            </a:pPr>
            <a:r>
              <a:rPr lang="en-US" dirty="0"/>
              <a:t>Interact</a:t>
            </a:r>
          </a:p>
          <a:p>
            <a:pPr lvl="1">
              <a:lnSpc>
                <a:spcPct val="90000"/>
              </a:lnSpc>
              <a:buFont typeface="Arial" pitchFamily="34" charset="0"/>
              <a:buChar char="•"/>
            </a:pPr>
            <a:r>
              <a:rPr lang="en-US" dirty="0"/>
              <a:t>Positively </a:t>
            </a:r>
            <a:r>
              <a:rPr lang="en-US" dirty="0" smtClean="0"/>
              <a:t>Acknowledge</a:t>
            </a:r>
            <a:endParaRPr lang="en-US" dirty="0"/>
          </a:p>
          <a:p>
            <a:pPr lvl="1">
              <a:lnSpc>
                <a:spcPct val="90000"/>
              </a:lnSpc>
            </a:pPr>
            <a:endParaRPr lang="en-US" dirty="0"/>
          </a:p>
          <a:p>
            <a:pPr marL="0" indent="0" eaLnBrk="1" hangingPunct="1">
              <a:lnSpc>
                <a:spcPct val="90000"/>
              </a:lnSpc>
              <a:buNone/>
            </a:pPr>
            <a:r>
              <a:rPr lang="en-US" dirty="0" smtClean="0"/>
              <a:t>Visual Access</a:t>
            </a:r>
          </a:p>
          <a:p>
            <a:pPr lvl="2" eaLnBrk="1" hangingPunct="1">
              <a:lnSpc>
                <a:spcPct val="80000"/>
              </a:lnSpc>
            </a:pPr>
            <a:r>
              <a:rPr lang="en-US" sz="3200" dirty="0" smtClean="0"/>
              <a:t>Teacher access to students at all times</a:t>
            </a:r>
          </a:p>
          <a:p>
            <a:pPr lvl="2" eaLnBrk="1" hangingPunct="1">
              <a:lnSpc>
                <a:spcPct val="80000"/>
              </a:lnSpc>
            </a:pPr>
            <a:r>
              <a:rPr lang="en-US" sz="3200" dirty="0" smtClean="0"/>
              <a:t>Student access to relevant instructional materials</a:t>
            </a:r>
          </a:p>
          <a:p>
            <a:pPr marL="457200" lvl="1" indent="0" eaLnBrk="1" hangingPunct="1">
              <a:lnSpc>
                <a:spcPct val="90000"/>
              </a:lnSpc>
              <a:buFont typeface="Arial" pitchFamily="34" charset="0"/>
              <a:buNone/>
            </a:pPr>
            <a:endParaRPr lang="en-US" dirty="0" smtClean="0"/>
          </a:p>
        </p:txBody>
      </p:sp>
      <p:sp>
        <p:nvSpPr>
          <p:cNvPr id="2" name="Slide Number Placeholder 1"/>
          <p:cNvSpPr>
            <a:spLocks noGrp="1"/>
          </p:cNvSpPr>
          <p:nvPr>
            <p:ph type="sldNum" sz="quarter" idx="12"/>
          </p:nvPr>
        </p:nvSpPr>
        <p:spPr/>
        <p:txBody>
          <a:bodyPr/>
          <a:lstStyle/>
          <a:p>
            <a:fld id="{4EA84408-0F80-4AC0-A1E3-95E06F217C9A}" type="slidenum">
              <a:rPr lang="en-US" smtClean="0"/>
              <a:pPr/>
              <a:t>20</a:t>
            </a:fld>
            <a:endParaRPr lang="en-US"/>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1905000"/>
            <a:ext cx="4492625" cy="3432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405" y="5272088"/>
            <a:ext cx="1472609" cy="15859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43128723"/>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4EA84408-0F80-4AC0-A1E3-95E06F217C9A}" type="slidenum">
              <a:rPr lang="en-US" smtClean="0"/>
              <a:pPr/>
              <a:t>21</a:t>
            </a:fld>
            <a:endParaRPr lang="en-US"/>
          </a:p>
        </p:txBody>
      </p:sp>
      <p:sp>
        <p:nvSpPr>
          <p:cNvPr id="51203" name="Rectangle 3"/>
          <p:cNvSpPr>
            <a:spLocks noGrp="1" noChangeArrowheads="1"/>
          </p:cNvSpPr>
          <p:nvPr>
            <p:ph idx="4294967295"/>
          </p:nvPr>
        </p:nvSpPr>
        <p:spPr>
          <a:xfrm>
            <a:off x="609600" y="2362200"/>
            <a:ext cx="8382000" cy="2994025"/>
          </a:xfrm>
        </p:spPr>
        <p:txBody>
          <a:bodyPr>
            <a:normAutofit fontScale="92500" lnSpcReduction="20000"/>
          </a:bodyPr>
          <a:lstStyle/>
          <a:p>
            <a:pPr marL="609600" indent="-609600">
              <a:lnSpc>
                <a:spcPct val="90000"/>
              </a:lnSpc>
              <a:buNone/>
            </a:pPr>
            <a:r>
              <a:rPr lang="en-US" sz="3600" dirty="0" smtClean="0"/>
              <a:t>Room Design Self Reflection:</a:t>
            </a:r>
          </a:p>
          <a:p>
            <a:pPr marL="0" indent="0">
              <a:lnSpc>
                <a:spcPct val="90000"/>
              </a:lnSpc>
              <a:buNone/>
            </a:pPr>
            <a:endParaRPr lang="en-US" sz="3600" dirty="0" smtClean="0"/>
          </a:p>
          <a:p>
            <a:pPr marL="0" indent="0">
              <a:lnSpc>
                <a:spcPct val="90000"/>
              </a:lnSpc>
              <a:buNone/>
            </a:pPr>
            <a:r>
              <a:rPr lang="en-US" sz="3600" dirty="0" smtClean="0"/>
              <a:t>What adjustments might you make to your current classroom design to create an environment more conducive to learning ?</a:t>
            </a:r>
          </a:p>
          <a:p>
            <a:pPr marL="609600" indent="-609600">
              <a:lnSpc>
                <a:spcPct val="90000"/>
              </a:lnSpc>
              <a:buNone/>
            </a:pPr>
            <a:endParaRPr lang="en-US" sz="3600" dirty="0" smtClean="0"/>
          </a:p>
          <a:p>
            <a:pPr marL="609600" indent="-609600" eaLnBrk="1" hangingPunct="1">
              <a:lnSpc>
                <a:spcPct val="90000"/>
              </a:lnSpc>
              <a:buFontTx/>
              <a:buNone/>
            </a:pPr>
            <a:r>
              <a:rPr lang="en-US" sz="3600" dirty="0" smtClean="0"/>
              <a:t>	</a:t>
            </a:r>
          </a:p>
        </p:txBody>
      </p:sp>
      <p:pic>
        <p:nvPicPr>
          <p:cNvPr id="21506" name="Picture 2"/>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20250" b="81000" l="4250" r="96250"/>
                    </a14:imgEffect>
                  </a14:imgLayer>
                </a14:imgProps>
              </a:ext>
              <a:ext uri="{28A0092B-C50C-407E-A947-70E740481C1C}">
                <a14:useLocalDpi xmlns:a14="http://schemas.microsoft.com/office/drawing/2010/main" val="0"/>
              </a:ext>
            </a:extLst>
          </a:blip>
          <a:srcRect/>
          <a:stretch>
            <a:fillRect/>
          </a:stretch>
        </p:blipFill>
        <p:spPr bwMode="auto">
          <a:xfrm>
            <a:off x="1219200" y="-533400"/>
            <a:ext cx="6705600" cy="228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4996918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57200" y="304800"/>
            <a:ext cx="8305800" cy="1143000"/>
          </a:xfrm>
        </p:spPr>
        <p:txBody>
          <a:bodyPr>
            <a:normAutofit fontScale="90000"/>
          </a:bodyPr>
          <a:lstStyle/>
          <a:p>
            <a:r>
              <a:rPr lang="en-US" sz="4000" dirty="0" smtClean="0">
                <a:latin typeface="Calibri" pitchFamily="34" charset="0"/>
              </a:rPr>
              <a:t>Creating Positive Environments to </a:t>
            </a:r>
            <a:br>
              <a:rPr lang="en-US" sz="4000" dirty="0" smtClean="0">
                <a:latin typeface="Calibri" pitchFamily="34" charset="0"/>
              </a:rPr>
            </a:br>
            <a:r>
              <a:rPr lang="en-US" sz="4000" dirty="0" smtClean="0">
                <a:latin typeface="Calibri" pitchFamily="34" charset="0"/>
              </a:rPr>
              <a:t>Manage Classroom Behavior</a:t>
            </a:r>
          </a:p>
        </p:txBody>
      </p:sp>
      <p:sp>
        <p:nvSpPr>
          <p:cNvPr id="11267" name="Rectangle 3"/>
          <p:cNvSpPr>
            <a:spLocks noGrp="1" noChangeArrowheads="1"/>
          </p:cNvSpPr>
          <p:nvPr>
            <p:ph type="body" sz="half" idx="1"/>
          </p:nvPr>
        </p:nvSpPr>
        <p:spPr>
          <a:xfrm>
            <a:off x="381000" y="1905000"/>
            <a:ext cx="4343400" cy="4114800"/>
          </a:xfrm>
        </p:spPr>
        <p:txBody>
          <a:bodyPr>
            <a:normAutofit fontScale="92500" lnSpcReduction="10000"/>
          </a:bodyPr>
          <a:lstStyle/>
          <a:p>
            <a:pPr marL="514350" indent="-514350">
              <a:lnSpc>
                <a:spcPct val="90000"/>
              </a:lnSpc>
              <a:buFont typeface="+mj-lt"/>
              <a:buAutoNum type="arabicPeriod"/>
            </a:pPr>
            <a:r>
              <a:rPr lang="en-US" dirty="0" smtClean="0">
                <a:latin typeface="Calibri" pitchFamily="34" charset="0"/>
              </a:rPr>
              <a:t>Identify Academic &amp; Behavioral goals or outcomes.</a:t>
            </a:r>
          </a:p>
          <a:p>
            <a:pPr marL="514350" indent="-514350">
              <a:lnSpc>
                <a:spcPct val="90000"/>
              </a:lnSpc>
              <a:buFont typeface="+mj-lt"/>
              <a:buAutoNum type="arabicPeriod"/>
            </a:pPr>
            <a:r>
              <a:rPr lang="en-US" dirty="0" smtClean="0">
                <a:latin typeface="Calibri" pitchFamily="34" charset="0"/>
              </a:rPr>
              <a:t>Maximize structure.</a:t>
            </a:r>
          </a:p>
          <a:p>
            <a:pPr marL="514350" indent="-514350">
              <a:lnSpc>
                <a:spcPct val="90000"/>
              </a:lnSpc>
              <a:buFont typeface="+mj-lt"/>
              <a:buAutoNum type="arabicPeriod"/>
            </a:pPr>
            <a:r>
              <a:rPr lang="en-US" dirty="0" smtClean="0">
                <a:latin typeface="Calibri" pitchFamily="34" charset="0"/>
              </a:rPr>
              <a:t>Develop &amp; Teach  Procedures</a:t>
            </a:r>
          </a:p>
          <a:p>
            <a:pPr marL="514350" indent="-514350">
              <a:lnSpc>
                <a:spcPct val="90000"/>
              </a:lnSpc>
              <a:buFont typeface="+mj-lt"/>
              <a:buAutoNum type="arabicPeriod"/>
            </a:pPr>
            <a:r>
              <a:rPr lang="en-US" dirty="0" smtClean="0">
                <a:latin typeface="Calibri" pitchFamily="34" charset="0"/>
              </a:rPr>
              <a:t>Provide Specific Positive Feedback (4:1) </a:t>
            </a:r>
          </a:p>
          <a:p>
            <a:pPr marL="514350" indent="-514350">
              <a:lnSpc>
                <a:spcPct val="90000"/>
              </a:lnSpc>
              <a:buFont typeface="+mj-lt"/>
              <a:buAutoNum type="arabicPeriod"/>
            </a:pPr>
            <a:r>
              <a:rPr lang="en-US" dirty="0" smtClean="0">
                <a:latin typeface="Calibri" pitchFamily="34" charset="0"/>
              </a:rPr>
              <a:t>Consistently Respond to Errors. </a:t>
            </a:r>
          </a:p>
          <a:p>
            <a:pPr marL="0" indent="0">
              <a:lnSpc>
                <a:spcPct val="90000"/>
              </a:lnSpc>
              <a:buNone/>
            </a:pPr>
            <a:endParaRPr lang="en-US" sz="2800" b="1" dirty="0" smtClean="0">
              <a:latin typeface="Calibri" pitchFamily="34" charset="0"/>
            </a:endParaRPr>
          </a:p>
        </p:txBody>
      </p:sp>
      <p:pic>
        <p:nvPicPr>
          <p:cNvPr id="11268" name="Picture 6" descr="https://encrypted-tbn1.google.com/images?q=tbn:ANd9GcQe2mu-4JIoNh-1feiQpRqpY-8ovtGtILcCjVNg9jHq7tzh9oCGMQ"/>
          <p:cNvPicPr>
            <a:picLocks noGrp="1" noChangeAspect="1" noChangeArrowheads="1"/>
          </p:cNvPicPr>
          <p:nvPr>
            <p:ph type="clipArt" sz="half" idx="2"/>
          </p:nvPr>
        </p:nvPicPr>
        <p:blipFill>
          <a:blip r:embed="rId3"/>
          <a:srcRect/>
          <a:stretch>
            <a:fillRect/>
          </a:stretch>
        </p:blipFill>
        <p:spPr>
          <a:xfrm>
            <a:off x="4800600" y="2095500"/>
            <a:ext cx="3767138" cy="2667000"/>
          </a:xfrm>
          <a:noFill/>
        </p:spPr>
      </p:pic>
      <p:sp>
        <p:nvSpPr>
          <p:cNvPr id="5" name="Slide Number Placeholder 4"/>
          <p:cNvSpPr>
            <a:spLocks noGrp="1"/>
          </p:cNvSpPr>
          <p:nvPr>
            <p:ph type="sldNum" sz="quarter" idx="12"/>
          </p:nvPr>
        </p:nvSpPr>
        <p:spPr/>
        <p:txBody>
          <a:bodyPr/>
          <a:lstStyle/>
          <a:p>
            <a:pPr>
              <a:defRPr/>
            </a:pPr>
            <a:fld id="{3507105C-A7BA-418C-95B0-A56E813E0401}" type="slidenum">
              <a:rPr lang="en-US" smtClean="0"/>
              <a:pPr>
                <a:defRPr/>
              </a:pPr>
              <a:t>22</a:t>
            </a:fld>
            <a:endParaRPr lang="en-US" dirty="0"/>
          </a:p>
        </p:txBody>
      </p:sp>
    </p:spTree>
    <p:extLst>
      <p:ext uri="{BB962C8B-B14F-4D97-AF65-F5344CB8AC3E}">
        <p14:creationId xmlns:p14="http://schemas.microsoft.com/office/powerpoint/2010/main" val="2527985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mph" presetSubtype="0" nodeType="clickEffect">
                                  <p:stCondLst>
                                    <p:cond delay="0"/>
                                  </p:stCondLst>
                                  <p:iterate type="lt">
                                    <p:tmAbs val="25"/>
                                  </p:iterate>
                                  <p:childTnLst>
                                    <p:set>
                                      <p:cBhvr override="childStyle">
                                        <p:cTn id="6" dur="indefinite"/>
                                        <p:tgtEl>
                                          <p:spTgt spid="11267">
                                            <p:txEl>
                                              <p:pRg st="2" end="2"/>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pPr eaLnBrk="1" hangingPunct="1"/>
            <a:r>
              <a:rPr lang="en-US" altLang="en-US" smtClean="0">
                <a:solidFill>
                  <a:srgbClr val="008000"/>
                </a:solidFill>
              </a:rPr>
              <a:t>Typical School Day</a:t>
            </a:r>
          </a:p>
        </p:txBody>
      </p:sp>
      <p:sp>
        <p:nvSpPr>
          <p:cNvPr id="3" name="Content Placeholder 2"/>
          <p:cNvSpPr>
            <a:spLocks noGrp="1"/>
          </p:cNvSpPr>
          <p:nvPr>
            <p:ph idx="1"/>
          </p:nvPr>
        </p:nvSpPr>
        <p:spPr>
          <a:xfrm>
            <a:off x="457200" y="1600200"/>
            <a:ext cx="4514850" cy="4525963"/>
          </a:xfrm>
        </p:spPr>
        <p:txBody>
          <a:bodyPr/>
          <a:lstStyle/>
          <a:p>
            <a:pPr marL="1143000" indent="-1143000" eaLnBrk="1" hangingPunct="1">
              <a:buFont typeface="Arial" pitchFamily="34" charset="0"/>
              <a:buNone/>
              <a:defRPr/>
            </a:pPr>
            <a:r>
              <a:rPr lang="en-US" dirty="0" smtClean="0">
                <a:solidFill>
                  <a:srgbClr val="FF0000"/>
                </a:solidFill>
              </a:rPr>
              <a:t>17%</a:t>
            </a:r>
            <a:r>
              <a:rPr lang="en-US" dirty="0" smtClean="0"/>
              <a:t>	Direct Instruction</a:t>
            </a:r>
          </a:p>
          <a:p>
            <a:pPr marL="1143000" indent="-1143000" eaLnBrk="1" hangingPunct="1">
              <a:buFont typeface="Arial" pitchFamily="34" charset="0"/>
              <a:buNone/>
              <a:defRPr/>
            </a:pPr>
            <a:r>
              <a:rPr lang="en-US" dirty="0" smtClean="0">
                <a:solidFill>
                  <a:srgbClr val="FF0000"/>
                </a:solidFill>
              </a:rPr>
              <a:t>33%</a:t>
            </a:r>
            <a:r>
              <a:rPr lang="en-US" dirty="0" smtClean="0"/>
              <a:t>	Seatwork</a:t>
            </a:r>
          </a:p>
          <a:p>
            <a:pPr marL="1143000" indent="-1143000" eaLnBrk="1" hangingPunct="1">
              <a:buFont typeface="Arial" pitchFamily="34" charset="0"/>
              <a:buNone/>
              <a:defRPr/>
            </a:pPr>
            <a:r>
              <a:rPr lang="en-US" dirty="0" smtClean="0">
                <a:solidFill>
                  <a:srgbClr val="FF0000"/>
                </a:solidFill>
              </a:rPr>
              <a:t>20%</a:t>
            </a:r>
            <a:r>
              <a:rPr lang="en-US" dirty="0" smtClean="0"/>
              <a:t>	Transitions</a:t>
            </a:r>
          </a:p>
          <a:p>
            <a:pPr marL="1143000" indent="-1143000" eaLnBrk="1" hangingPunct="1">
              <a:buFont typeface="Arial" pitchFamily="34" charset="0"/>
              <a:buNone/>
              <a:defRPr/>
            </a:pPr>
            <a:r>
              <a:rPr lang="en-US" dirty="0" smtClean="0">
                <a:solidFill>
                  <a:srgbClr val="FF0000"/>
                </a:solidFill>
              </a:rPr>
              <a:t>30%</a:t>
            </a:r>
            <a:r>
              <a:rPr lang="en-US" dirty="0" smtClean="0"/>
              <a:t>	Discipline &amp; Other</a:t>
            </a:r>
            <a:br>
              <a:rPr lang="en-US" dirty="0" smtClean="0"/>
            </a:br>
            <a:r>
              <a:rPr lang="en-US" dirty="0" smtClean="0"/>
              <a:t>Non-Instructional</a:t>
            </a:r>
            <a:br>
              <a:rPr lang="en-US" dirty="0" smtClean="0"/>
            </a:br>
            <a:r>
              <a:rPr lang="en-US" dirty="0" smtClean="0"/>
              <a:t>Activities</a:t>
            </a:r>
          </a:p>
          <a:p>
            <a:pPr marL="0" indent="0" eaLnBrk="1" hangingPunct="1">
              <a:buFont typeface="Arial" pitchFamily="34" charset="0"/>
              <a:buNone/>
              <a:defRPr/>
            </a:pPr>
            <a:endParaRPr lang="en-US" dirty="0" smtClean="0"/>
          </a:p>
          <a:p>
            <a:pPr marL="0" indent="0" eaLnBrk="1" hangingPunct="1">
              <a:buFont typeface="Arial" pitchFamily="34" charset="0"/>
              <a:buNone/>
              <a:defRPr/>
            </a:pPr>
            <a:endParaRPr lang="en-US" dirty="0"/>
          </a:p>
        </p:txBody>
      </p:sp>
      <p:pic>
        <p:nvPicPr>
          <p:cNvPr id="49157" name="Picture 9" descr="RaiseHands.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22825" y="1728788"/>
            <a:ext cx="4170363" cy="3109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8" name="TextBox 3"/>
          <p:cNvSpPr txBox="1">
            <a:spLocks noChangeArrowheads="1"/>
          </p:cNvSpPr>
          <p:nvPr/>
        </p:nvSpPr>
        <p:spPr bwMode="auto">
          <a:xfrm>
            <a:off x="5583238" y="5038725"/>
            <a:ext cx="33178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r>
              <a:rPr lang="en-US" altLang="en-US"/>
              <a:t>Cotton, 1995; Walberg, 1988</a:t>
            </a:r>
          </a:p>
        </p:txBody>
      </p:sp>
    </p:spTree>
    <p:extLst>
      <p:ext uri="{BB962C8B-B14F-4D97-AF65-F5344CB8AC3E}">
        <p14:creationId xmlns:p14="http://schemas.microsoft.com/office/powerpoint/2010/main" val="162856046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Content Placeholder 2"/>
          <p:cNvSpPr>
            <a:spLocks noGrp="1"/>
          </p:cNvSpPr>
          <p:nvPr>
            <p:ph idx="1"/>
          </p:nvPr>
        </p:nvSpPr>
        <p:spPr>
          <a:xfrm>
            <a:off x="365569" y="827482"/>
            <a:ext cx="8196410" cy="5215063"/>
          </a:xfrm>
        </p:spPr>
        <p:txBody>
          <a:bodyPr>
            <a:normAutofit fontScale="92500" lnSpcReduction="10000"/>
          </a:bodyPr>
          <a:lstStyle/>
          <a:p>
            <a:pPr marL="0" indent="0" algn="ctr">
              <a:buNone/>
            </a:pPr>
            <a:r>
              <a:rPr lang="en-US" i="1" dirty="0">
                <a:solidFill>
                  <a:srgbClr val="008000"/>
                </a:solidFill>
              </a:rPr>
              <a:t>Clear procedures, taught and consistently enforced, are the most critical tool to create a functional and productive learning </a:t>
            </a:r>
            <a:r>
              <a:rPr lang="en-US" i="1" dirty="0" smtClean="0">
                <a:solidFill>
                  <a:srgbClr val="008000"/>
                </a:solidFill>
              </a:rPr>
              <a:t>environment.</a:t>
            </a:r>
          </a:p>
          <a:p>
            <a:pPr marL="0" indent="0" algn="ctr">
              <a:buNone/>
            </a:pPr>
            <a:r>
              <a:rPr lang="en-US" sz="2000" dirty="0" smtClean="0"/>
              <a:t>																				Good &amp; </a:t>
            </a:r>
            <a:r>
              <a:rPr lang="en-US" sz="2000" dirty="0" err="1" smtClean="0"/>
              <a:t>Brophy</a:t>
            </a:r>
            <a:r>
              <a:rPr lang="en-US" sz="2000" dirty="0" smtClean="0"/>
              <a:t>, 2013</a:t>
            </a:r>
          </a:p>
          <a:p>
            <a:pPr marL="0" indent="0" algn="ctr">
              <a:buNone/>
            </a:pPr>
            <a:endParaRPr lang="en-US" i="1" dirty="0">
              <a:solidFill>
                <a:srgbClr val="008000"/>
              </a:solidFill>
            </a:endParaRPr>
          </a:p>
          <a:p>
            <a:pPr marL="0" indent="0" algn="ctr">
              <a:buNone/>
            </a:pPr>
            <a:r>
              <a:rPr lang="en-US" altLang="en-US" i="1" dirty="0">
                <a:solidFill>
                  <a:srgbClr val="008000"/>
                </a:solidFill>
                <a:latin typeface="Calibri" panose="020F0502020204030204" pitchFamily="34" charset="0"/>
                <a:ea typeface="ＭＳ Ｐゴシック" pitchFamily="-108" charset="-128"/>
              </a:rPr>
              <a:t>As students become more familiar with classroom routines and procedures, additional instructional formats and more challenging work can be incorporated</a:t>
            </a:r>
            <a:r>
              <a:rPr lang="en-US" altLang="en-US" i="1" dirty="0">
                <a:solidFill>
                  <a:srgbClr val="008000"/>
                </a:solidFill>
                <a:latin typeface="Times New Roman" pitchFamily="-108" charset="0"/>
                <a:ea typeface="ＭＳ Ｐゴシック" pitchFamily="-108" charset="-128"/>
              </a:rPr>
              <a:t>.</a:t>
            </a:r>
          </a:p>
          <a:p>
            <a:pPr>
              <a:buFont typeface="Arial" charset="0"/>
              <a:buNone/>
            </a:pPr>
            <a:r>
              <a:rPr lang="en-US" altLang="en-US" sz="2000" dirty="0">
                <a:latin typeface="Times New Roman" pitchFamily="-108" charset="0"/>
                <a:ea typeface="ＭＳ Ｐゴシック" pitchFamily="-108" charset="-128"/>
              </a:rPr>
              <a:t>			</a:t>
            </a:r>
            <a:endParaRPr lang="en-US" altLang="en-US" sz="2000" dirty="0" smtClean="0">
              <a:latin typeface="Times New Roman" pitchFamily="-108" charset="0"/>
              <a:ea typeface="ＭＳ Ｐゴシック" pitchFamily="-108" charset="-128"/>
            </a:endParaRPr>
          </a:p>
          <a:p>
            <a:pPr>
              <a:buFont typeface="Arial" charset="0"/>
              <a:buNone/>
            </a:pPr>
            <a:r>
              <a:rPr lang="en-US" altLang="en-US" sz="2000" dirty="0">
                <a:latin typeface="Times New Roman" pitchFamily="-108" charset="0"/>
                <a:ea typeface="ＭＳ Ｐゴシック" pitchFamily="-108" charset="-128"/>
              </a:rPr>
              <a:t>	</a:t>
            </a:r>
            <a:r>
              <a:rPr lang="en-US" altLang="en-US" sz="2000" dirty="0" smtClean="0">
                <a:latin typeface="Times New Roman" pitchFamily="-108" charset="0"/>
                <a:ea typeface="ＭＳ Ｐゴシック" pitchFamily="-108" charset="-128"/>
              </a:rPr>
              <a:t>		</a:t>
            </a:r>
            <a:r>
              <a:rPr lang="en-US" altLang="en-US" sz="2000" dirty="0" err="1" smtClean="0">
                <a:latin typeface="Calibri" panose="020F0502020204030204" pitchFamily="34" charset="0"/>
                <a:ea typeface="ＭＳ Ｐゴシック" pitchFamily="-108" charset="-128"/>
              </a:rPr>
              <a:t>Evertson</a:t>
            </a:r>
            <a:r>
              <a:rPr lang="en-US" altLang="en-US" sz="2000" dirty="0">
                <a:latin typeface="Calibri" panose="020F0502020204030204" pitchFamily="34" charset="0"/>
                <a:ea typeface="ＭＳ Ｐゴシック" pitchFamily="-108" charset="-128"/>
              </a:rPr>
              <a:t>, Emmer &amp; </a:t>
            </a:r>
            <a:r>
              <a:rPr lang="en-US" altLang="en-US" sz="2000" dirty="0" err="1">
                <a:latin typeface="Calibri" panose="020F0502020204030204" pitchFamily="34" charset="0"/>
                <a:ea typeface="ＭＳ Ｐゴシック" pitchFamily="-108" charset="-128"/>
              </a:rPr>
              <a:t>Worsham</a:t>
            </a:r>
            <a:r>
              <a:rPr lang="en-US" altLang="en-US" sz="2000" dirty="0">
                <a:latin typeface="Calibri" panose="020F0502020204030204" pitchFamily="34" charset="0"/>
                <a:ea typeface="ＭＳ Ｐゴシック" pitchFamily="-108" charset="-128"/>
              </a:rPr>
              <a:t>, 2003; Good &amp; </a:t>
            </a:r>
            <a:r>
              <a:rPr lang="en-US" altLang="en-US" sz="2000" dirty="0" err="1">
                <a:latin typeface="Calibri" panose="020F0502020204030204" pitchFamily="34" charset="0"/>
                <a:ea typeface="ＭＳ Ｐゴシック" pitchFamily="-108" charset="-128"/>
              </a:rPr>
              <a:t>Brophy</a:t>
            </a:r>
            <a:r>
              <a:rPr lang="en-US" altLang="en-US" sz="2000" dirty="0">
                <a:latin typeface="Calibri" panose="020F0502020204030204" pitchFamily="34" charset="0"/>
                <a:ea typeface="ＭＳ Ｐゴシック" pitchFamily="-108" charset="-128"/>
              </a:rPr>
              <a:t>, </a:t>
            </a:r>
            <a:r>
              <a:rPr lang="en-US" altLang="en-US" sz="2000" dirty="0" smtClean="0">
                <a:latin typeface="Calibri" panose="020F0502020204030204" pitchFamily="34" charset="0"/>
                <a:ea typeface="ＭＳ Ｐゴシック" pitchFamily="-108" charset="-128"/>
              </a:rPr>
              <a:t>2003</a:t>
            </a:r>
            <a:endParaRPr lang="en-US" altLang="en-US" sz="2000" dirty="0">
              <a:latin typeface="Times New Roman" pitchFamily="-108" charset="0"/>
              <a:ea typeface="ＭＳ Ｐゴシック" pitchFamily="-108" charset="-128"/>
            </a:endParaRPr>
          </a:p>
        </p:txBody>
      </p:sp>
    </p:spTree>
    <p:extLst>
      <p:ext uri="{BB962C8B-B14F-4D97-AF65-F5344CB8AC3E}">
        <p14:creationId xmlns:p14="http://schemas.microsoft.com/office/powerpoint/2010/main" val="185794044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685800" y="533400"/>
            <a:ext cx="7772400" cy="1143000"/>
          </a:xfrm>
        </p:spPr>
        <p:txBody>
          <a:bodyPr>
            <a:normAutofit fontScale="90000"/>
          </a:bodyPr>
          <a:lstStyle/>
          <a:p>
            <a:r>
              <a:rPr lang="en-US" dirty="0" smtClean="0">
                <a:latin typeface="Calibri" pitchFamily="34" charset="0"/>
              </a:rPr>
              <a:t>Teacher Procedures </a:t>
            </a:r>
            <a:br>
              <a:rPr lang="en-US" dirty="0" smtClean="0">
                <a:latin typeface="Calibri" pitchFamily="34" charset="0"/>
              </a:rPr>
            </a:br>
            <a:r>
              <a:rPr lang="en-US" dirty="0" smtClean="0">
                <a:latin typeface="Calibri" pitchFamily="34" charset="0"/>
              </a:rPr>
              <a:t> </a:t>
            </a:r>
          </a:p>
        </p:txBody>
      </p:sp>
      <p:sp>
        <p:nvSpPr>
          <p:cNvPr id="14339" name="Rectangle 3"/>
          <p:cNvSpPr>
            <a:spLocks noGrp="1" noChangeArrowheads="1"/>
          </p:cNvSpPr>
          <p:nvPr>
            <p:ph type="body" idx="1"/>
          </p:nvPr>
        </p:nvSpPr>
        <p:spPr>
          <a:xfrm>
            <a:off x="762000" y="1981200"/>
            <a:ext cx="7772400" cy="4114800"/>
          </a:xfrm>
        </p:spPr>
        <p:txBody>
          <a:bodyPr>
            <a:normAutofit fontScale="77500" lnSpcReduction="20000"/>
          </a:bodyPr>
          <a:lstStyle/>
          <a:p>
            <a:r>
              <a:rPr lang="en-US" sz="2800" dirty="0" smtClean="0">
                <a:latin typeface="Calibri" pitchFamily="34" charset="0"/>
              </a:rPr>
              <a:t>Greeting students</a:t>
            </a:r>
          </a:p>
          <a:p>
            <a:r>
              <a:rPr lang="en-US" sz="2800" dirty="0">
                <a:latin typeface="Calibri" pitchFamily="34" charset="0"/>
              </a:rPr>
              <a:t>Seating </a:t>
            </a:r>
            <a:r>
              <a:rPr lang="en-US" sz="2800" dirty="0" smtClean="0">
                <a:latin typeface="Calibri" pitchFamily="34" charset="0"/>
              </a:rPr>
              <a:t>Chart</a:t>
            </a:r>
          </a:p>
          <a:p>
            <a:r>
              <a:rPr lang="en-US" sz="2800" dirty="0" smtClean="0">
                <a:latin typeface="Calibri" pitchFamily="34" charset="0"/>
              </a:rPr>
              <a:t>Attention signal</a:t>
            </a:r>
          </a:p>
          <a:p>
            <a:r>
              <a:rPr lang="en-US" sz="2800" dirty="0" smtClean="0">
                <a:latin typeface="Calibri" pitchFamily="34" charset="0"/>
              </a:rPr>
              <a:t>Attendance</a:t>
            </a:r>
          </a:p>
          <a:p>
            <a:r>
              <a:rPr lang="en-US" sz="2800" dirty="0" smtClean="0">
                <a:latin typeface="Calibri" pitchFamily="34" charset="0"/>
              </a:rPr>
              <a:t>Giving directions</a:t>
            </a:r>
          </a:p>
          <a:p>
            <a:r>
              <a:rPr lang="en-US" sz="2800" dirty="0" smtClean="0">
                <a:latin typeface="Calibri" pitchFamily="34" charset="0"/>
              </a:rPr>
              <a:t>Preparing for transitions</a:t>
            </a:r>
          </a:p>
          <a:p>
            <a:r>
              <a:rPr lang="en-US" sz="2800" dirty="0" smtClean="0">
                <a:latin typeface="Calibri" pitchFamily="34" charset="0"/>
              </a:rPr>
              <a:t>Assigning class work and homework</a:t>
            </a:r>
          </a:p>
          <a:p>
            <a:r>
              <a:rPr lang="en-US" sz="2800" dirty="0" smtClean="0">
                <a:latin typeface="Calibri" pitchFamily="34" charset="0"/>
              </a:rPr>
              <a:t>Providing feedback</a:t>
            </a:r>
          </a:p>
          <a:p>
            <a:r>
              <a:rPr lang="en-US" sz="2800" dirty="0" smtClean="0">
                <a:latin typeface="Calibri" pitchFamily="34" charset="0"/>
              </a:rPr>
              <a:t>Providing correction</a:t>
            </a:r>
          </a:p>
          <a:p>
            <a:r>
              <a:rPr lang="en-US" sz="2800" dirty="0" smtClean="0">
                <a:latin typeface="Calibri" pitchFamily="34" charset="0"/>
              </a:rPr>
              <a:t>Escorting students to bus, cafeteria, etc.</a:t>
            </a:r>
          </a:p>
          <a:p>
            <a:r>
              <a:rPr lang="en-US" sz="2800" dirty="0" smtClean="0">
                <a:latin typeface="Calibri" pitchFamily="34" charset="0"/>
              </a:rPr>
              <a:t>Collecting student work</a:t>
            </a:r>
          </a:p>
          <a:p>
            <a:r>
              <a:rPr lang="en-US" sz="2800" dirty="0" smtClean="0">
                <a:latin typeface="Calibri" pitchFamily="34" charset="0"/>
              </a:rPr>
              <a:t>Keeping records</a:t>
            </a:r>
          </a:p>
        </p:txBody>
      </p:sp>
      <p:sp>
        <p:nvSpPr>
          <p:cNvPr id="4" name="Slide Number Placeholder 3"/>
          <p:cNvSpPr>
            <a:spLocks noGrp="1"/>
          </p:cNvSpPr>
          <p:nvPr>
            <p:ph type="sldNum" sz="quarter" idx="12"/>
          </p:nvPr>
        </p:nvSpPr>
        <p:spPr/>
        <p:txBody>
          <a:bodyPr/>
          <a:lstStyle/>
          <a:p>
            <a:pPr>
              <a:defRPr/>
            </a:pPr>
            <a:fld id="{5FDB4B9F-031B-474B-8568-D21101B2E6A2}" type="slidenum">
              <a:rPr lang="en-US" smtClean="0"/>
              <a:pPr>
                <a:defRPr/>
              </a:pPr>
              <a:t>25</a:t>
            </a:fld>
            <a:endParaRPr lang="en-US"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0" y="3290075"/>
            <a:ext cx="2105025" cy="20708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38600" y="1828800"/>
            <a:ext cx="2619375" cy="174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91001" y="5344222"/>
            <a:ext cx="2590800" cy="1447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6240726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Prepare for Transitions </a:t>
            </a:r>
            <a:endParaRPr lang="en-US" dirty="0"/>
          </a:p>
        </p:txBody>
      </p:sp>
      <p:sp>
        <p:nvSpPr>
          <p:cNvPr id="3" name="Content Placeholder 2"/>
          <p:cNvSpPr>
            <a:spLocks noGrp="1"/>
          </p:cNvSpPr>
          <p:nvPr>
            <p:ph idx="1"/>
          </p:nvPr>
        </p:nvSpPr>
        <p:spPr/>
        <p:txBody>
          <a:bodyPr/>
          <a:lstStyle/>
          <a:p>
            <a:r>
              <a:rPr lang="en-US" dirty="0" smtClean="0"/>
              <a:t>Provide Pre-corrects signaling the end of an activity</a:t>
            </a:r>
          </a:p>
          <a:p>
            <a:r>
              <a:rPr lang="en-US" dirty="0" smtClean="0"/>
              <a:t>Communicate Clearly upcoming transition </a:t>
            </a:r>
          </a:p>
          <a:p>
            <a:r>
              <a:rPr lang="en-US" dirty="0" smtClean="0"/>
              <a:t>Check for Understanding</a:t>
            </a:r>
          </a:p>
          <a:p>
            <a:r>
              <a:rPr lang="en-US" dirty="0" smtClean="0"/>
              <a:t>Use Verbal or Non-Verbal Signal</a:t>
            </a:r>
          </a:p>
          <a:p>
            <a:r>
              <a:rPr lang="en-US" dirty="0" smtClean="0"/>
              <a:t>Provide Positive Feedback for smooth Transitions </a:t>
            </a:r>
            <a:endParaRPr lang="en-US" dirty="0"/>
          </a:p>
        </p:txBody>
      </p:sp>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6019800"/>
            <a:ext cx="3286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2209800" y="6218237"/>
            <a:ext cx="1978619" cy="369332"/>
          </a:xfrm>
          <a:prstGeom prst="rect">
            <a:avLst/>
          </a:prstGeom>
          <a:noFill/>
        </p:spPr>
        <p:txBody>
          <a:bodyPr wrap="none" rtlCol="0">
            <a:spAutoFit/>
          </a:bodyPr>
          <a:lstStyle/>
          <a:p>
            <a:r>
              <a:rPr lang="en-US" dirty="0" smtClean="0"/>
              <a:t>Transition Handout</a:t>
            </a:r>
            <a:endParaRPr lang="en-US" dirty="0"/>
          </a:p>
        </p:txBody>
      </p:sp>
    </p:spTree>
    <p:extLst>
      <p:ext uri="{BB962C8B-B14F-4D97-AF65-F5344CB8AC3E}">
        <p14:creationId xmlns:p14="http://schemas.microsoft.com/office/powerpoint/2010/main" val="4375376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609600" y="457200"/>
            <a:ext cx="8534400" cy="1143000"/>
          </a:xfrm>
        </p:spPr>
        <p:txBody>
          <a:bodyPr>
            <a:normAutofit fontScale="90000"/>
          </a:bodyPr>
          <a:lstStyle/>
          <a:p>
            <a:r>
              <a:rPr lang="en-US" sz="3900" dirty="0" smtClean="0">
                <a:latin typeface="Calibri" pitchFamily="34" charset="0"/>
              </a:rPr>
              <a:t> </a:t>
            </a:r>
            <a:br>
              <a:rPr lang="en-US" sz="3900" dirty="0" smtClean="0">
                <a:latin typeface="Calibri" pitchFamily="34" charset="0"/>
              </a:rPr>
            </a:br>
            <a:r>
              <a:rPr lang="en-US" sz="3900" dirty="0" smtClean="0">
                <a:latin typeface="Calibri" pitchFamily="34" charset="0"/>
              </a:rPr>
              <a:t>Student Procedures </a:t>
            </a:r>
          </a:p>
        </p:txBody>
      </p:sp>
      <p:sp>
        <p:nvSpPr>
          <p:cNvPr id="15363" name="Rectangle 3"/>
          <p:cNvSpPr>
            <a:spLocks noGrp="1" noChangeArrowheads="1"/>
          </p:cNvSpPr>
          <p:nvPr>
            <p:ph type="body" idx="1"/>
          </p:nvPr>
        </p:nvSpPr>
        <p:spPr>
          <a:xfrm>
            <a:off x="533400" y="1600200"/>
            <a:ext cx="8153400" cy="4114800"/>
          </a:xfrm>
        </p:spPr>
        <p:txBody>
          <a:bodyPr>
            <a:normAutofit lnSpcReduction="10000"/>
          </a:bodyPr>
          <a:lstStyle/>
          <a:p>
            <a:pPr marL="609600" indent="-609600"/>
            <a:r>
              <a:rPr lang="en-US" sz="2600" dirty="0" smtClean="0">
                <a:latin typeface="Calibri" pitchFamily="34" charset="0"/>
              </a:rPr>
              <a:t>Entering the room</a:t>
            </a:r>
          </a:p>
          <a:p>
            <a:pPr marL="609600" indent="-609600"/>
            <a:r>
              <a:rPr lang="en-US" sz="2600" dirty="0" smtClean="0">
                <a:latin typeface="Calibri" pitchFamily="34" charset="0"/>
              </a:rPr>
              <a:t>Beginning the school day with necessary materials</a:t>
            </a:r>
          </a:p>
          <a:p>
            <a:pPr marL="609600" indent="-609600"/>
            <a:r>
              <a:rPr lang="en-US" sz="2600" dirty="0" smtClean="0">
                <a:latin typeface="Calibri" pitchFamily="34" charset="0"/>
              </a:rPr>
              <a:t>Sharpening pencils</a:t>
            </a:r>
          </a:p>
          <a:p>
            <a:pPr marL="609600" indent="-609600"/>
            <a:r>
              <a:rPr lang="en-US" sz="2600" dirty="0" smtClean="0">
                <a:latin typeface="Calibri" pitchFamily="34" charset="0"/>
              </a:rPr>
              <a:t>Requesting assistance (and how to “help myself” until someone can help me if the teacher is busy)</a:t>
            </a:r>
          </a:p>
          <a:p>
            <a:pPr marL="609600" indent="-609600"/>
            <a:r>
              <a:rPr lang="en-US" sz="2600" dirty="0" smtClean="0">
                <a:latin typeface="Calibri" pitchFamily="34" charset="0"/>
              </a:rPr>
              <a:t>Independent work</a:t>
            </a:r>
          </a:p>
          <a:p>
            <a:pPr marL="609600" indent="-609600"/>
            <a:r>
              <a:rPr lang="en-US" sz="2600" dirty="0" smtClean="0">
                <a:latin typeface="Calibri" pitchFamily="34" charset="0"/>
              </a:rPr>
              <a:t>Putting things away</a:t>
            </a:r>
          </a:p>
          <a:p>
            <a:pPr marL="609600" indent="-609600"/>
            <a:r>
              <a:rPr lang="en-US" sz="2600" dirty="0" smtClean="0">
                <a:latin typeface="Calibri" pitchFamily="34" charset="0"/>
              </a:rPr>
              <a:t>Making </a:t>
            </a:r>
            <a:r>
              <a:rPr lang="en-US" sz="2600" dirty="0">
                <a:latin typeface="Calibri" pitchFamily="34" charset="0"/>
              </a:rPr>
              <a:t>up missed </a:t>
            </a:r>
            <a:r>
              <a:rPr lang="en-US" sz="2600" dirty="0" smtClean="0">
                <a:latin typeface="Calibri" pitchFamily="34" charset="0"/>
              </a:rPr>
              <a:t>work</a:t>
            </a:r>
          </a:p>
          <a:p>
            <a:pPr marL="609600" indent="-609600"/>
            <a:r>
              <a:rPr lang="en-US" sz="2600" dirty="0" smtClean="0">
                <a:latin typeface="Calibri" pitchFamily="34" charset="0"/>
              </a:rPr>
              <a:t>Ending the school day</a:t>
            </a:r>
          </a:p>
        </p:txBody>
      </p:sp>
      <p:sp>
        <p:nvSpPr>
          <p:cNvPr id="6" name="Slide Number Placeholder 5"/>
          <p:cNvSpPr>
            <a:spLocks noGrp="1"/>
          </p:cNvSpPr>
          <p:nvPr>
            <p:ph type="sldNum" sz="quarter" idx="12"/>
          </p:nvPr>
        </p:nvSpPr>
        <p:spPr/>
        <p:txBody>
          <a:bodyPr/>
          <a:lstStyle/>
          <a:p>
            <a:pPr>
              <a:defRPr/>
            </a:pPr>
            <a:fld id="{5FDB4B9F-031B-474B-8568-D21101B2E6A2}" type="slidenum">
              <a:rPr lang="en-US" smtClean="0"/>
              <a:pPr>
                <a:defRPr/>
              </a:pPr>
              <a:t>27</a:t>
            </a:fld>
            <a:endParaRPr lang="en-US" dirty="0"/>
          </a:p>
        </p:txBody>
      </p:sp>
    </p:spTree>
    <p:extLst>
      <p:ext uri="{BB962C8B-B14F-4D97-AF65-F5344CB8AC3E}">
        <p14:creationId xmlns:p14="http://schemas.microsoft.com/office/powerpoint/2010/main" val="114498825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Current Status of Classroom Procedural Routines</a:t>
            </a:r>
            <a:endParaRPr lang="en-US" dirty="0"/>
          </a:p>
        </p:txBody>
      </p:sp>
      <p:sp>
        <p:nvSpPr>
          <p:cNvPr id="3" name="Content Placeholder 2"/>
          <p:cNvSpPr>
            <a:spLocks noGrp="1"/>
          </p:cNvSpPr>
          <p:nvPr>
            <p:ph idx="1"/>
          </p:nvPr>
        </p:nvSpPr>
        <p:spPr/>
        <p:txBody>
          <a:bodyPr/>
          <a:lstStyle/>
          <a:p>
            <a:pPr marL="0" indent="0">
              <a:buNone/>
            </a:pPr>
            <a:r>
              <a:rPr lang="en-US" dirty="0" smtClean="0"/>
              <a:t> Consider Problematic Areas and Times </a:t>
            </a:r>
          </a:p>
          <a:p>
            <a:pPr>
              <a:buFont typeface="Wingdings" panose="05000000000000000000" pitchFamily="2" charset="2"/>
              <a:buChar char="Ø"/>
            </a:pPr>
            <a:r>
              <a:rPr lang="en-US" dirty="0" smtClean="0"/>
              <a:t>Do you have a Procedural Routine?</a:t>
            </a:r>
          </a:p>
          <a:p>
            <a:pPr>
              <a:buFont typeface="Wingdings" panose="05000000000000000000" pitchFamily="2" charset="2"/>
              <a:buChar char="Ø"/>
            </a:pPr>
            <a:r>
              <a:rPr lang="en-US" dirty="0" smtClean="0"/>
              <a:t>Have you taught it? </a:t>
            </a:r>
          </a:p>
          <a:p>
            <a:pPr>
              <a:buFont typeface="Wingdings" panose="05000000000000000000" pitchFamily="2" charset="2"/>
              <a:buChar char="Ø"/>
            </a:pPr>
            <a:r>
              <a:rPr lang="en-US" dirty="0" smtClean="0"/>
              <a:t>Is it working effectively?</a:t>
            </a:r>
          </a:p>
          <a:p>
            <a:pPr>
              <a:buFont typeface="Wingdings" panose="05000000000000000000" pitchFamily="2" charset="2"/>
              <a:buChar char="Ø"/>
            </a:pPr>
            <a:r>
              <a:rPr lang="en-US" dirty="0" smtClean="0"/>
              <a:t>Do you need to tweak or develop a new procedure?  </a:t>
            </a:r>
          </a:p>
          <a:p>
            <a:pPr marL="0" indent="0">
              <a:buNone/>
            </a:pPr>
            <a:r>
              <a:rPr lang="en-US" dirty="0" smtClean="0"/>
              <a:t> </a:t>
            </a:r>
            <a:endParaRPr lang="en-US" dirty="0"/>
          </a:p>
        </p:txBody>
      </p:sp>
      <p:pic>
        <p:nvPicPr>
          <p:cNvPr id="122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5943600"/>
            <a:ext cx="3286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981200" y="6142037"/>
            <a:ext cx="2089355" cy="369332"/>
          </a:xfrm>
          <a:prstGeom prst="rect">
            <a:avLst/>
          </a:prstGeom>
          <a:noFill/>
        </p:spPr>
        <p:txBody>
          <a:bodyPr wrap="none" rtlCol="0">
            <a:spAutoFit/>
          </a:bodyPr>
          <a:lstStyle/>
          <a:p>
            <a:r>
              <a:rPr lang="en-US" dirty="0" smtClean="0"/>
              <a:t>Procedure Checklist </a:t>
            </a:r>
            <a:endParaRPr lang="en-US" dirty="0"/>
          </a:p>
        </p:txBody>
      </p:sp>
    </p:spTree>
    <p:extLst>
      <p:ext uri="{BB962C8B-B14F-4D97-AF65-F5344CB8AC3E}">
        <p14:creationId xmlns:p14="http://schemas.microsoft.com/office/powerpoint/2010/main" val="156571539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smtClean="0"/>
              <a:t>Eight Effective Classroom Practices Resources</a:t>
            </a:r>
            <a:endParaRPr lang="en-US" dirty="0"/>
          </a:p>
        </p:txBody>
      </p:sp>
      <p:pic>
        <p:nvPicPr>
          <p:cNvPr id="67587" name="Content Placeholder 4"/>
          <p:cNvPicPr>
            <a:picLocks noGrp="1" noChangeAspect="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a:xfrm>
            <a:off x="4648200" y="1600200"/>
            <a:ext cx="4038600" cy="2908300"/>
          </a:xfrm>
        </p:spPr>
      </p:pic>
      <p:sp>
        <p:nvSpPr>
          <p:cNvPr id="67589" name="Rectangle 6"/>
          <p:cNvSpPr>
            <a:spLocks noChangeArrowheads="1"/>
          </p:cNvSpPr>
          <p:nvPr/>
        </p:nvSpPr>
        <p:spPr bwMode="auto">
          <a:xfrm>
            <a:off x="4538663" y="4648200"/>
            <a:ext cx="4572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r>
              <a:rPr lang="en-US" altLang="en-US" sz="2800">
                <a:solidFill>
                  <a:srgbClr val="000000"/>
                </a:solidFill>
                <a:latin typeface="Arial" charset="0"/>
                <a:hlinkClick r:id="rId4"/>
              </a:rPr>
              <a:t>http://pbismissouri.org</a:t>
            </a:r>
            <a:endParaRPr lang="en-US" altLang="en-US" sz="2800">
              <a:solidFill>
                <a:srgbClr val="000000"/>
              </a:solidFill>
              <a:latin typeface="Arial" charset="0"/>
            </a:endParaRPr>
          </a:p>
        </p:txBody>
      </p:sp>
      <p:sp>
        <p:nvSpPr>
          <p:cNvPr id="67590" name="TextBox 7"/>
          <p:cNvSpPr txBox="1">
            <a:spLocks noChangeArrowheads="1"/>
          </p:cNvSpPr>
          <p:nvPr/>
        </p:nvSpPr>
        <p:spPr bwMode="auto">
          <a:xfrm>
            <a:off x="3367088" y="3548063"/>
            <a:ext cx="1857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endParaRPr lang="en-US" altLang="en-US" sz="1800">
              <a:latin typeface="Arial" charset="0"/>
            </a:endParaRPr>
          </a:p>
        </p:txBody>
      </p:sp>
      <p:sp>
        <p:nvSpPr>
          <p:cNvPr id="9" name="Content Placeholder 8"/>
          <p:cNvSpPr>
            <a:spLocks noGrp="1"/>
          </p:cNvSpPr>
          <p:nvPr>
            <p:ph sz="half" idx="1"/>
          </p:nvPr>
        </p:nvSpPr>
        <p:spPr>
          <a:xfrm>
            <a:off x="457200" y="1600200"/>
            <a:ext cx="4038600" cy="4462463"/>
          </a:xfrm>
        </p:spPr>
        <p:txBody>
          <a:bodyPr/>
          <a:lstStyle/>
          <a:p>
            <a:pPr marL="0" indent="0">
              <a:buFont typeface="Arial" charset="0"/>
              <a:buNone/>
              <a:defRPr/>
            </a:pPr>
            <a:endParaRPr lang="en-US" dirty="0" smtClean="0"/>
          </a:p>
          <a:p>
            <a:pPr>
              <a:defRPr/>
            </a:pPr>
            <a:r>
              <a:rPr lang="en-US" dirty="0" smtClean="0"/>
              <a:t>Power Point</a:t>
            </a:r>
          </a:p>
          <a:p>
            <a:pPr>
              <a:defRPr/>
            </a:pPr>
            <a:r>
              <a:rPr lang="en-US" dirty="0" smtClean="0"/>
              <a:t>Handouts</a:t>
            </a:r>
          </a:p>
          <a:p>
            <a:pPr>
              <a:defRPr/>
            </a:pPr>
            <a:r>
              <a:rPr lang="en-US" dirty="0" smtClean="0"/>
              <a:t>Teacher Tools</a:t>
            </a:r>
          </a:p>
        </p:txBody>
      </p:sp>
    </p:spTree>
    <p:extLst>
      <p:ext uri="{BB962C8B-B14F-4D97-AF65-F5344CB8AC3E}">
        <p14:creationId xmlns:p14="http://schemas.microsoft.com/office/powerpoint/2010/main" val="5812330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Important Insights </a:t>
            </a:r>
            <a:endParaRPr lang="en-US" dirty="0"/>
          </a:p>
        </p:txBody>
      </p:sp>
      <p:sp>
        <p:nvSpPr>
          <p:cNvPr id="3" name="Content Placeholder 2"/>
          <p:cNvSpPr>
            <a:spLocks noGrp="1"/>
          </p:cNvSpPr>
          <p:nvPr>
            <p:ph idx="1"/>
          </p:nvPr>
        </p:nvSpPr>
        <p:spPr/>
        <p:txBody>
          <a:bodyPr>
            <a:normAutofit/>
          </a:bodyPr>
          <a:lstStyle/>
          <a:p>
            <a:pPr marL="0" indent="0" algn="ctr">
              <a:buNone/>
            </a:pPr>
            <a:r>
              <a:rPr lang="en-US" sz="2800" i="1" dirty="0" smtClean="0">
                <a:solidFill>
                  <a:srgbClr val="008000"/>
                </a:solidFill>
              </a:rPr>
              <a:t>“When teachers know and use positive and preventative management strategies, many of the commonly reported minor classroom behaviors can be avoided.”</a:t>
            </a:r>
          </a:p>
          <a:p>
            <a:pPr marL="0" indent="0" algn="r">
              <a:buNone/>
            </a:pPr>
            <a:r>
              <a:rPr lang="en-US" sz="2000" dirty="0" err="1"/>
              <a:t>Scheuermann</a:t>
            </a:r>
            <a:r>
              <a:rPr lang="en-US" sz="2000" dirty="0"/>
              <a:t> &amp; </a:t>
            </a:r>
            <a:r>
              <a:rPr lang="en-US" sz="2000" dirty="0" smtClean="0"/>
              <a:t>Hall</a:t>
            </a:r>
          </a:p>
          <a:p>
            <a:pPr marL="0" indent="0" algn="ctr">
              <a:buNone/>
            </a:pPr>
            <a:endParaRPr lang="en-US" sz="2800" i="1" dirty="0" smtClean="0">
              <a:solidFill>
                <a:srgbClr val="008000"/>
              </a:solidFill>
            </a:endParaRPr>
          </a:p>
          <a:p>
            <a:pPr marL="0" indent="0" algn="ctr">
              <a:buNone/>
            </a:pPr>
            <a:r>
              <a:rPr lang="en-US" sz="2800" i="1" dirty="0" smtClean="0">
                <a:solidFill>
                  <a:srgbClr val="008000"/>
                </a:solidFill>
              </a:rPr>
              <a:t>“Effective classroom management is a key component of effective instruction, regardless of grade level, subject, pedagogy or curriculum.”</a:t>
            </a:r>
          </a:p>
          <a:p>
            <a:pPr marL="0" indent="0" algn="r">
              <a:buNone/>
            </a:pPr>
            <a:r>
              <a:rPr lang="en-US" sz="2000" dirty="0" err="1" smtClean="0"/>
              <a:t>Sprick</a:t>
            </a:r>
            <a:r>
              <a:rPr lang="en-US" sz="2000" dirty="0" smtClean="0"/>
              <a:t>, et. al</a:t>
            </a:r>
            <a:endParaRPr lang="en-US" sz="2000" dirty="0"/>
          </a:p>
          <a:p>
            <a:pPr marL="0" indent="0" algn="r">
              <a:buNone/>
            </a:pPr>
            <a:endParaRPr lang="en-US" i="1" dirty="0" smtClean="0">
              <a:solidFill>
                <a:srgbClr val="008000"/>
              </a:solidFill>
            </a:endParaRPr>
          </a:p>
        </p:txBody>
      </p:sp>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2895600"/>
            <a:ext cx="3026604" cy="1485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2424292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57200" y="304800"/>
            <a:ext cx="8305800" cy="1143000"/>
          </a:xfrm>
        </p:spPr>
        <p:txBody>
          <a:bodyPr>
            <a:normAutofit fontScale="90000"/>
          </a:bodyPr>
          <a:lstStyle/>
          <a:p>
            <a:r>
              <a:rPr lang="en-US" sz="4000" dirty="0" smtClean="0">
                <a:latin typeface="Calibri" pitchFamily="34" charset="0"/>
              </a:rPr>
              <a:t>Creating Positive Environments to </a:t>
            </a:r>
            <a:br>
              <a:rPr lang="en-US" sz="4000" dirty="0" smtClean="0">
                <a:latin typeface="Calibri" pitchFamily="34" charset="0"/>
              </a:rPr>
            </a:br>
            <a:r>
              <a:rPr lang="en-US" sz="4000" dirty="0" smtClean="0">
                <a:latin typeface="Calibri" pitchFamily="34" charset="0"/>
              </a:rPr>
              <a:t>Manage Classroom Behavior</a:t>
            </a:r>
          </a:p>
        </p:txBody>
      </p:sp>
      <p:sp>
        <p:nvSpPr>
          <p:cNvPr id="11267" name="Rectangle 3"/>
          <p:cNvSpPr>
            <a:spLocks noGrp="1" noChangeArrowheads="1"/>
          </p:cNvSpPr>
          <p:nvPr>
            <p:ph type="body" sz="half" idx="1"/>
          </p:nvPr>
        </p:nvSpPr>
        <p:spPr>
          <a:xfrm>
            <a:off x="381000" y="1905000"/>
            <a:ext cx="4343400" cy="4114800"/>
          </a:xfrm>
        </p:spPr>
        <p:txBody>
          <a:bodyPr>
            <a:normAutofit fontScale="85000" lnSpcReduction="20000"/>
          </a:bodyPr>
          <a:lstStyle/>
          <a:p>
            <a:pPr marL="514350" indent="-514350">
              <a:lnSpc>
                <a:spcPct val="90000"/>
              </a:lnSpc>
              <a:buFont typeface="+mj-lt"/>
              <a:buAutoNum type="arabicPeriod"/>
            </a:pPr>
            <a:r>
              <a:rPr lang="en-US" dirty="0" smtClean="0">
                <a:latin typeface="Calibri" pitchFamily="34" charset="0"/>
              </a:rPr>
              <a:t>Identify Academic &amp; Behavioral goals or outcomes.</a:t>
            </a:r>
          </a:p>
          <a:p>
            <a:pPr marL="514350" indent="-514350">
              <a:lnSpc>
                <a:spcPct val="90000"/>
              </a:lnSpc>
              <a:buFont typeface="+mj-lt"/>
              <a:buAutoNum type="arabicPeriod"/>
            </a:pPr>
            <a:r>
              <a:rPr lang="en-US" dirty="0" smtClean="0">
                <a:latin typeface="Calibri" pitchFamily="34" charset="0"/>
              </a:rPr>
              <a:t>Maximize structure.</a:t>
            </a:r>
          </a:p>
          <a:p>
            <a:pPr marL="514350" indent="-514350">
              <a:lnSpc>
                <a:spcPct val="90000"/>
              </a:lnSpc>
              <a:buFont typeface="+mj-lt"/>
              <a:buAutoNum type="arabicPeriod"/>
            </a:pPr>
            <a:r>
              <a:rPr lang="en-US" dirty="0" smtClean="0">
                <a:latin typeface="Calibri" pitchFamily="34" charset="0"/>
              </a:rPr>
              <a:t>Develop &amp; Teach Procedures</a:t>
            </a:r>
          </a:p>
          <a:p>
            <a:pPr marL="514350" indent="-514350">
              <a:lnSpc>
                <a:spcPct val="90000"/>
              </a:lnSpc>
              <a:buFont typeface="+mj-lt"/>
              <a:buAutoNum type="arabicPeriod"/>
            </a:pPr>
            <a:r>
              <a:rPr lang="en-US" dirty="0" smtClean="0">
                <a:latin typeface="Calibri" pitchFamily="34" charset="0"/>
              </a:rPr>
              <a:t>Provide Specific Positive Feedback(4:1)  </a:t>
            </a:r>
            <a:endParaRPr lang="en-US" dirty="0">
              <a:latin typeface="Calibri" pitchFamily="34" charset="0"/>
            </a:endParaRPr>
          </a:p>
          <a:p>
            <a:pPr marL="514350" indent="-514350">
              <a:lnSpc>
                <a:spcPct val="90000"/>
              </a:lnSpc>
              <a:buFont typeface="+mj-lt"/>
              <a:buAutoNum type="arabicPeriod"/>
            </a:pPr>
            <a:r>
              <a:rPr lang="en-US" dirty="0" smtClean="0">
                <a:latin typeface="Calibri" pitchFamily="34" charset="0"/>
              </a:rPr>
              <a:t>Consistently </a:t>
            </a:r>
            <a:r>
              <a:rPr lang="en-US" dirty="0">
                <a:latin typeface="Calibri" pitchFamily="34" charset="0"/>
              </a:rPr>
              <a:t>R</a:t>
            </a:r>
            <a:r>
              <a:rPr lang="en-US" dirty="0" smtClean="0">
                <a:latin typeface="Calibri" pitchFamily="34" charset="0"/>
              </a:rPr>
              <a:t>espond </a:t>
            </a:r>
            <a:r>
              <a:rPr lang="en-US" dirty="0">
                <a:latin typeface="Calibri" pitchFamily="34" charset="0"/>
              </a:rPr>
              <a:t>to E</a:t>
            </a:r>
            <a:r>
              <a:rPr lang="en-US" dirty="0" smtClean="0">
                <a:latin typeface="Calibri" pitchFamily="34" charset="0"/>
              </a:rPr>
              <a:t>rrors</a:t>
            </a:r>
            <a:r>
              <a:rPr lang="en-US" dirty="0">
                <a:latin typeface="Calibri" pitchFamily="34" charset="0"/>
              </a:rPr>
              <a:t>. </a:t>
            </a:r>
          </a:p>
          <a:p>
            <a:pPr marL="514350" indent="-514350">
              <a:lnSpc>
                <a:spcPct val="90000"/>
              </a:lnSpc>
              <a:buFont typeface="+mj-lt"/>
              <a:buAutoNum type="arabicPeriod"/>
            </a:pPr>
            <a:endParaRPr lang="en-US" dirty="0" smtClean="0">
              <a:latin typeface="Calibri" pitchFamily="34" charset="0"/>
            </a:endParaRPr>
          </a:p>
          <a:p>
            <a:pPr marL="0" indent="0">
              <a:lnSpc>
                <a:spcPct val="90000"/>
              </a:lnSpc>
              <a:buNone/>
            </a:pPr>
            <a:r>
              <a:rPr lang="en-US" dirty="0" smtClean="0">
                <a:latin typeface="Calibri" pitchFamily="34" charset="0"/>
              </a:rPr>
              <a:t> </a:t>
            </a:r>
          </a:p>
          <a:p>
            <a:pPr marL="0" indent="0">
              <a:lnSpc>
                <a:spcPct val="90000"/>
              </a:lnSpc>
              <a:buNone/>
            </a:pPr>
            <a:endParaRPr lang="en-US" sz="2800" b="1" dirty="0" smtClean="0">
              <a:latin typeface="Calibri" pitchFamily="34" charset="0"/>
            </a:endParaRPr>
          </a:p>
        </p:txBody>
      </p:sp>
      <p:pic>
        <p:nvPicPr>
          <p:cNvPr id="11268" name="Picture 6" descr="https://encrypted-tbn1.google.com/images?q=tbn:ANd9GcQe2mu-4JIoNh-1feiQpRqpY-8ovtGtILcCjVNg9jHq7tzh9oCGMQ"/>
          <p:cNvPicPr>
            <a:picLocks noGrp="1" noChangeAspect="1" noChangeArrowheads="1"/>
          </p:cNvPicPr>
          <p:nvPr>
            <p:ph type="clipArt" sz="half" idx="2"/>
          </p:nvPr>
        </p:nvPicPr>
        <p:blipFill>
          <a:blip r:embed="rId3"/>
          <a:srcRect/>
          <a:stretch>
            <a:fillRect/>
          </a:stretch>
        </p:blipFill>
        <p:spPr>
          <a:xfrm>
            <a:off x="4800600" y="2095500"/>
            <a:ext cx="3767138" cy="2667000"/>
          </a:xfrm>
          <a:noFill/>
        </p:spPr>
      </p:pic>
      <p:sp>
        <p:nvSpPr>
          <p:cNvPr id="5" name="Slide Number Placeholder 4"/>
          <p:cNvSpPr>
            <a:spLocks noGrp="1"/>
          </p:cNvSpPr>
          <p:nvPr>
            <p:ph type="sldNum" sz="quarter" idx="12"/>
          </p:nvPr>
        </p:nvSpPr>
        <p:spPr/>
        <p:txBody>
          <a:bodyPr/>
          <a:lstStyle/>
          <a:p>
            <a:pPr>
              <a:defRPr/>
            </a:pPr>
            <a:fld id="{3507105C-A7BA-418C-95B0-A56E813E0401}" type="slidenum">
              <a:rPr lang="en-US" smtClean="0"/>
              <a:pPr>
                <a:defRPr/>
              </a:pPr>
              <a:t>30</a:t>
            </a:fld>
            <a:endParaRPr lang="en-US" dirty="0"/>
          </a:p>
        </p:txBody>
      </p:sp>
    </p:spTree>
    <p:extLst>
      <p:ext uri="{BB962C8B-B14F-4D97-AF65-F5344CB8AC3E}">
        <p14:creationId xmlns:p14="http://schemas.microsoft.com/office/powerpoint/2010/main" val="1694343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mph" presetSubtype="0" nodeType="clickEffect">
                                  <p:stCondLst>
                                    <p:cond delay="0"/>
                                  </p:stCondLst>
                                  <p:iterate type="lt">
                                    <p:tmAbs val="25"/>
                                  </p:iterate>
                                  <p:childTnLst>
                                    <p:set>
                                      <p:cBhvr override="childStyle">
                                        <p:cTn id="6" dur="indefinite"/>
                                        <p:tgtEl>
                                          <p:spTgt spid="11267">
                                            <p:txEl>
                                              <p:pRg st="3" end="3"/>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533400" y="838200"/>
            <a:ext cx="8229600" cy="1143000"/>
          </a:xfrm>
        </p:spPr>
        <p:txBody>
          <a:bodyPr>
            <a:normAutofit fontScale="90000"/>
          </a:bodyPr>
          <a:lstStyle/>
          <a:p>
            <a:r>
              <a:rPr lang="en-US" altLang="en-US" dirty="0" smtClean="0">
                <a:ea typeface="ＭＳ Ｐゴシック" pitchFamily="34" charset="-128"/>
                <a:cs typeface="Calibri" pitchFamily="34" charset="0"/>
              </a:rPr>
              <a:t>You Get What </a:t>
            </a:r>
            <a:r>
              <a:rPr lang="en-US" altLang="en-US" dirty="0">
                <a:ea typeface="ＭＳ Ｐゴシック" pitchFamily="34" charset="-128"/>
                <a:cs typeface="Calibri" pitchFamily="34" charset="0"/>
              </a:rPr>
              <a:t>Y</a:t>
            </a:r>
            <a:r>
              <a:rPr lang="en-US" altLang="en-US" dirty="0" smtClean="0">
                <a:ea typeface="ＭＳ Ｐゴシック" pitchFamily="34" charset="-128"/>
                <a:cs typeface="Calibri" pitchFamily="34" charset="0"/>
              </a:rPr>
              <a:t>ou </a:t>
            </a:r>
            <a:r>
              <a:rPr lang="en-US" altLang="en-US" dirty="0">
                <a:ea typeface="ＭＳ Ｐゴシック" pitchFamily="34" charset="-128"/>
                <a:cs typeface="Calibri" pitchFamily="34" charset="0"/>
              </a:rPr>
              <a:t>R</a:t>
            </a:r>
            <a:r>
              <a:rPr lang="en-US" altLang="en-US" dirty="0" smtClean="0">
                <a:ea typeface="ＭＳ Ｐゴシック" pitchFamily="34" charset="-128"/>
                <a:cs typeface="Calibri" pitchFamily="34" charset="0"/>
              </a:rPr>
              <a:t>ecognize</a:t>
            </a:r>
            <a:r>
              <a:rPr lang="en-US" altLang="en-US" dirty="0">
                <a:ea typeface="ＭＳ Ｐゴシック" pitchFamily="34" charset="-128"/>
                <a:cs typeface="Calibri" pitchFamily="34" charset="0"/>
              </a:rPr>
              <a:t/>
            </a:r>
            <a:br>
              <a:rPr lang="en-US" altLang="en-US" dirty="0">
                <a:ea typeface="ＭＳ Ｐゴシック" pitchFamily="34" charset="-128"/>
                <a:cs typeface="Calibri" pitchFamily="34" charset="0"/>
              </a:rPr>
            </a:br>
            <a:r>
              <a:rPr lang="en-US" altLang="en-US" dirty="0" smtClean="0">
                <a:ea typeface="ＭＳ Ｐゴシック" pitchFamily="34" charset="-128"/>
                <a:cs typeface="Calibri" pitchFamily="34" charset="0"/>
              </a:rPr>
              <a:t/>
            </a:r>
            <a:br>
              <a:rPr lang="en-US" altLang="en-US" dirty="0" smtClean="0">
                <a:ea typeface="ＭＳ Ｐゴシック" pitchFamily="34" charset="-128"/>
                <a:cs typeface="Calibri" pitchFamily="34" charset="0"/>
              </a:rPr>
            </a:br>
            <a:r>
              <a:rPr lang="en-US" altLang="en-US" dirty="0" smtClean="0">
                <a:ea typeface="ＭＳ Ｐゴシック" pitchFamily="34" charset="-128"/>
                <a:cs typeface="Calibri" pitchFamily="34" charset="0"/>
              </a:rPr>
              <a:t> </a:t>
            </a:r>
            <a:r>
              <a:rPr lang="en-US" altLang="en-US" sz="4000" dirty="0" smtClean="0">
                <a:ea typeface="ＭＳ Ｐゴシック" pitchFamily="34" charset="-128"/>
                <a:cs typeface="Calibri" pitchFamily="34" charset="0"/>
              </a:rPr>
              <a:t>Provide Specific Positive Feedback ( SPF) to the Students for meeting Expectations.</a:t>
            </a:r>
            <a:r>
              <a:rPr lang="en-US" altLang="en-US" dirty="0" smtClean="0">
                <a:solidFill>
                  <a:schemeClr val="accent2"/>
                </a:solidFill>
                <a:ea typeface="ＭＳ Ｐゴシック" pitchFamily="34" charset="-128"/>
                <a:cs typeface="Calibri" pitchFamily="34" charset="0"/>
              </a:rPr>
              <a:t/>
            </a:r>
            <a:br>
              <a:rPr lang="en-US" altLang="en-US" dirty="0" smtClean="0">
                <a:solidFill>
                  <a:schemeClr val="accent2"/>
                </a:solidFill>
                <a:ea typeface="ＭＳ Ｐゴシック" pitchFamily="34" charset="-128"/>
                <a:cs typeface="Calibri" pitchFamily="34" charset="0"/>
              </a:rPr>
            </a:br>
            <a:endParaRPr lang="en-US" altLang="en-US" dirty="0" smtClean="0">
              <a:ea typeface="ＭＳ Ｐゴシック" pitchFamily="34" charset="-128"/>
            </a:endParaRPr>
          </a:p>
        </p:txBody>
      </p:sp>
      <p:sp>
        <p:nvSpPr>
          <p:cNvPr id="15363" name="Content Placeholder 2"/>
          <p:cNvSpPr>
            <a:spLocks noGrp="1"/>
          </p:cNvSpPr>
          <p:nvPr>
            <p:ph idx="1"/>
          </p:nvPr>
        </p:nvSpPr>
        <p:spPr>
          <a:xfrm>
            <a:off x="533400" y="2438400"/>
            <a:ext cx="8229600" cy="5440363"/>
          </a:xfrm>
        </p:spPr>
        <p:txBody>
          <a:bodyPr/>
          <a:lstStyle/>
          <a:p>
            <a:pPr eaLnBrk="1" hangingPunct="1">
              <a:buFontTx/>
              <a:buNone/>
            </a:pPr>
            <a:endParaRPr lang="en-US" altLang="en-US" sz="1000" dirty="0" smtClean="0">
              <a:ea typeface="ＭＳ Ｐゴシック" pitchFamily="34" charset="-128"/>
            </a:endParaRPr>
          </a:p>
          <a:p>
            <a:pPr eaLnBrk="1" hangingPunct="1">
              <a:buFontTx/>
              <a:buNone/>
            </a:pPr>
            <a:r>
              <a:rPr lang="en-US" altLang="en-US" dirty="0" smtClean="0">
                <a:ea typeface="ＭＳ Ｐゴシック" pitchFamily="34" charset="-128"/>
              </a:rPr>
              <a:t>Use specific, positive feedback when students display the expected behavior </a:t>
            </a:r>
            <a:r>
              <a:rPr lang="en-US" altLang="en-US" b="1" dirty="0" smtClean="0">
                <a:ea typeface="ＭＳ Ｐゴシック" pitchFamily="34" charset="-128"/>
              </a:rPr>
              <a:t>to increase the likelihood</a:t>
            </a:r>
            <a:r>
              <a:rPr lang="en-US" altLang="en-US" dirty="0" smtClean="0">
                <a:ea typeface="ＭＳ Ｐゴシック" pitchFamily="34" charset="-128"/>
              </a:rPr>
              <a:t> students will display the desired behavior </a:t>
            </a:r>
            <a:r>
              <a:rPr lang="en-US" altLang="en-US" b="1" dirty="0" smtClean="0">
                <a:ea typeface="ＭＳ Ｐゴシック" pitchFamily="34" charset="-128"/>
              </a:rPr>
              <a:t>again in the future</a:t>
            </a:r>
            <a:r>
              <a:rPr lang="en-US" altLang="en-US" dirty="0" smtClean="0">
                <a:ea typeface="ＭＳ Ｐゴシック" pitchFamily="34" charset="-128"/>
              </a:rPr>
              <a:t>.</a:t>
            </a: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9400" y="4800600"/>
            <a:ext cx="3962400" cy="190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9" name="Picture 5"/>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2646" b="89947" l="9738" r="89888"/>
                    </a14:imgEffect>
                  </a14:imgLayer>
                </a14:imgProps>
              </a:ext>
              <a:ext uri="{28A0092B-C50C-407E-A947-70E740481C1C}">
                <a14:useLocalDpi xmlns:a14="http://schemas.microsoft.com/office/drawing/2010/main" val="0"/>
              </a:ext>
            </a:extLst>
          </a:blip>
          <a:srcRect/>
          <a:stretch>
            <a:fillRect/>
          </a:stretch>
        </p:blipFill>
        <p:spPr bwMode="auto">
          <a:xfrm>
            <a:off x="-14868" y="0"/>
            <a:ext cx="1919868" cy="1295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9476248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Benefits of Specific Positive Feedback</a:t>
            </a:r>
            <a:endParaRPr lang="en-US" dirty="0"/>
          </a:p>
        </p:txBody>
      </p:sp>
      <p:sp>
        <p:nvSpPr>
          <p:cNvPr id="3" name="Content Placeholder 2"/>
          <p:cNvSpPr>
            <a:spLocks noGrp="1"/>
          </p:cNvSpPr>
          <p:nvPr>
            <p:ph idx="1"/>
          </p:nvPr>
        </p:nvSpPr>
        <p:spPr>
          <a:xfrm>
            <a:off x="457389" y="1417638"/>
            <a:ext cx="7633666" cy="5287962"/>
          </a:xfrm>
        </p:spPr>
        <p:txBody>
          <a:bodyPr>
            <a:normAutofit fontScale="92500" lnSpcReduction="20000"/>
          </a:bodyPr>
          <a:lstStyle/>
          <a:p>
            <a:pPr marL="0" indent="0" algn="ctr" defTabSz="460375">
              <a:buNone/>
              <a:tabLst>
                <a:tab pos="4572000" algn="l"/>
                <a:tab pos="7775575" algn="r"/>
              </a:tabLst>
            </a:pPr>
            <a:r>
              <a:rPr lang="en-US" sz="2400" i="1" dirty="0" smtClean="0">
                <a:solidFill>
                  <a:srgbClr val="008000"/>
                </a:solidFill>
              </a:rPr>
              <a:t>“When we focus our praise on positive actions, we support a sense of competence and autonomy that helps students </a:t>
            </a:r>
          </a:p>
          <a:p>
            <a:pPr marL="0" indent="0" algn="ctr" defTabSz="460375">
              <a:buNone/>
              <a:tabLst>
                <a:tab pos="4572000" algn="l"/>
                <a:tab pos="7775575" algn="r"/>
              </a:tabLst>
            </a:pPr>
            <a:r>
              <a:rPr lang="en-US" sz="2400" i="1" dirty="0" smtClean="0">
                <a:solidFill>
                  <a:srgbClr val="008000"/>
                </a:solidFill>
              </a:rPr>
              <a:t>develop real self-esteem.”      </a:t>
            </a:r>
            <a:r>
              <a:rPr lang="en-US" sz="1900" dirty="0" smtClean="0"/>
              <a:t>Davis, 2007</a:t>
            </a:r>
          </a:p>
          <a:p>
            <a:pPr marL="0" indent="0" defTabSz="460375">
              <a:buNone/>
              <a:tabLst>
                <a:tab pos="7775575" algn="r"/>
              </a:tabLst>
            </a:pPr>
            <a:endParaRPr lang="en-US" sz="900" dirty="0" smtClean="0"/>
          </a:p>
          <a:p>
            <a:pPr marL="0" indent="0" defTabSz="460375">
              <a:buNone/>
              <a:tabLst>
                <a:tab pos="7775575" algn="r"/>
              </a:tabLst>
            </a:pPr>
            <a:endParaRPr lang="en-US" sz="2400" dirty="0" smtClean="0"/>
          </a:p>
          <a:p>
            <a:pPr marL="0" indent="0" defTabSz="460375">
              <a:buNone/>
              <a:tabLst>
                <a:tab pos="7775575" algn="r"/>
              </a:tabLst>
            </a:pPr>
            <a:r>
              <a:rPr lang="en-US" sz="2400" dirty="0" smtClean="0"/>
              <a:t>The most powerful behavior change tool teachers have in their repertoire:</a:t>
            </a:r>
          </a:p>
          <a:p>
            <a:pPr defTabSz="460375">
              <a:buClr>
                <a:srgbClr val="FF0000"/>
              </a:buClr>
              <a:tabLst>
                <a:tab pos="7775575" algn="r"/>
              </a:tabLst>
            </a:pPr>
            <a:r>
              <a:rPr lang="en-US" sz="2400" dirty="0" smtClean="0"/>
              <a:t>Helps adults and students focus on positive social behaviors and actions.</a:t>
            </a:r>
          </a:p>
          <a:p>
            <a:pPr defTabSz="460375">
              <a:buClr>
                <a:srgbClr val="FF0000"/>
              </a:buClr>
              <a:tabLst>
                <a:tab pos="7775575" algn="r"/>
              </a:tabLst>
            </a:pPr>
            <a:r>
              <a:rPr lang="en-US" sz="2400" dirty="0" smtClean="0"/>
              <a:t>Increases likelihood students will use the recognized behaviors and skills in the future.</a:t>
            </a:r>
          </a:p>
          <a:p>
            <a:pPr defTabSz="460375">
              <a:buClr>
                <a:srgbClr val="FF0000"/>
              </a:buClr>
              <a:tabLst>
                <a:tab pos="7775575" algn="r"/>
              </a:tabLst>
            </a:pPr>
            <a:r>
              <a:rPr lang="en-US" sz="2400" dirty="0" smtClean="0"/>
              <a:t>Increases on-task behavior</a:t>
            </a:r>
          </a:p>
          <a:p>
            <a:pPr defTabSz="460375">
              <a:buClr>
                <a:srgbClr val="FF0000"/>
              </a:buClr>
              <a:tabLst>
                <a:tab pos="7775575" algn="r"/>
              </a:tabLst>
            </a:pPr>
            <a:r>
              <a:rPr lang="en-US" sz="2400" dirty="0" smtClean="0"/>
              <a:t>Decreases inappropriate behavior, and reduces the need for correction.</a:t>
            </a:r>
          </a:p>
          <a:p>
            <a:pPr defTabSz="460375">
              <a:buClr>
                <a:srgbClr val="FF0000"/>
              </a:buClr>
              <a:tabLst>
                <a:tab pos="7775575" algn="r"/>
              </a:tabLst>
            </a:pPr>
            <a:r>
              <a:rPr lang="en-US" sz="2400" dirty="0" smtClean="0"/>
              <a:t>Enhances self-esteem and helps build internal locus of </a:t>
            </a:r>
            <a:r>
              <a:rPr lang="en-US" sz="2400" dirty="0"/>
              <a:t>control. </a:t>
            </a:r>
            <a:endParaRPr lang="en-US" sz="2400" dirty="0" smtClean="0"/>
          </a:p>
          <a:p>
            <a:pPr defTabSz="460375">
              <a:buClr>
                <a:srgbClr val="FF0000"/>
              </a:buClr>
              <a:tabLst>
                <a:tab pos="7775575" algn="r"/>
              </a:tabLst>
            </a:pPr>
            <a:r>
              <a:rPr lang="en-US" sz="2400" dirty="0" smtClean="0"/>
              <a:t>A </a:t>
            </a:r>
            <a:r>
              <a:rPr lang="en-US" sz="2400" dirty="0"/>
              <a:t>minimum of a 4 positives for every negative/correction (4:1) creates an optimal learning environment.</a:t>
            </a:r>
          </a:p>
          <a:p>
            <a:pPr defTabSz="460375">
              <a:buClr>
                <a:srgbClr val="FF0000"/>
              </a:buClr>
              <a:tabLst>
                <a:tab pos="7775575" algn="r"/>
              </a:tabLst>
            </a:pPr>
            <a:endParaRPr lang="en-US" sz="2400" dirty="0" smtClean="0"/>
          </a:p>
          <a:p>
            <a:pPr defTabSz="460375">
              <a:buClr>
                <a:srgbClr val="FF0000"/>
              </a:buClr>
              <a:tabLst>
                <a:tab pos="7775575" algn="r"/>
              </a:tabLst>
            </a:pPr>
            <a:endParaRPr lang="en-US" sz="2400" dirty="0"/>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77200" y="1905000"/>
            <a:ext cx="963613" cy="3760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6990777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noAutofit/>
          </a:bodyPr>
          <a:lstStyle/>
          <a:p>
            <a:r>
              <a:rPr lang="en-US" altLang="en-US" sz="4000" dirty="0" smtClean="0">
                <a:ea typeface="ＭＳ Ｐゴシック" pitchFamily="34" charset="-128"/>
                <a:cs typeface="Calibri" pitchFamily="34" charset="0"/>
              </a:rPr>
              <a:t>What Should be Recognize</a:t>
            </a:r>
            <a:br>
              <a:rPr lang="en-US" altLang="en-US" sz="4000" dirty="0" smtClean="0">
                <a:ea typeface="ＭＳ Ｐゴシック" pitchFamily="34" charset="-128"/>
                <a:cs typeface="Calibri" pitchFamily="34" charset="0"/>
              </a:rPr>
            </a:br>
            <a:endParaRPr lang="en-US" altLang="en-US" sz="4000" dirty="0" smtClean="0">
              <a:ea typeface="ＭＳ Ｐゴシック" pitchFamily="34" charset="-128"/>
            </a:endParaRPr>
          </a:p>
        </p:txBody>
      </p:sp>
      <p:sp>
        <p:nvSpPr>
          <p:cNvPr id="19459" name="Content Placeholder 2"/>
          <p:cNvSpPr>
            <a:spLocks noGrp="1"/>
          </p:cNvSpPr>
          <p:nvPr>
            <p:ph sz="half" idx="1"/>
          </p:nvPr>
        </p:nvSpPr>
        <p:spPr/>
        <p:txBody>
          <a:bodyPr>
            <a:normAutofit lnSpcReduction="10000"/>
          </a:bodyPr>
          <a:lstStyle/>
          <a:p>
            <a:r>
              <a:rPr lang="en-US" altLang="en-US" dirty="0" smtClean="0">
                <a:ea typeface="ＭＳ Ｐゴシック" pitchFamily="34" charset="-128"/>
                <a:cs typeface="Calibri" pitchFamily="34" charset="0"/>
              </a:rPr>
              <a:t>Recognize students for following the Expectations and Rules that have been identified for all students.</a:t>
            </a:r>
          </a:p>
          <a:p>
            <a:pPr>
              <a:buFontTx/>
              <a:buNone/>
            </a:pPr>
            <a:endParaRPr lang="en-US" altLang="en-US" sz="1800" dirty="0" smtClean="0">
              <a:ea typeface="ＭＳ Ｐゴシック" pitchFamily="34" charset="-128"/>
              <a:cs typeface="Calibri" pitchFamily="34" charset="0"/>
            </a:endParaRPr>
          </a:p>
          <a:p>
            <a:r>
              <a:rPr lang="en-US" altLang="en-US" dirty="0" smtClean="0">
                <a:ea typeface="ＭＳ Ｐゴシック" pitchFamily="34" charset="-128"/>
                <a:cs typeface="Calibri" pitchFamily="34" charset="0"/>
              </a:rPr>
              <a:t>Recognize students for exhibiting specific rules they have difficulty following.</a:t>
            </a:r>
          </a:p>
        </p:txBody>
      </p:sp>
      <p:pic>
        <p:nvPicPr>
          <p:cNvPr id="3075" name="Picture 3"/>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648200" y="1447800"/>
            <a:ext cx="4343400"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1777684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a:t>How to Provide Effective Specific Positive Feedback</a:t>
            </a:r>
          </a:p>
        </p:txBody>
      </p:sp>
      <p:sp>
        <p:nvSpPr>
          <p:cNvPr id="6" name="Content Placeholder 5"/>
          <p:cNvSpPr>
            <a:spLocks noGrp="1"/>
          </p:cNvSpPr>
          <p:nvPr>
            <p:ph idx="1"/>
          </p:nvPr>
        </p:nvSpPr>
        <p:spPr/>
        <p:txBody>
          <a:bodyPr/>
          <a:lstStyle/>
          <a:p>
            <a:pPr marL="514350" indent="-514350">
              <a:buFont typeface="+mj-lt"/>
              <a:buAutoNum type="arabicPeriod"/>
            </a:pPr>
            <a:r>
              <a:rPr lang="en-US" dirty="0"/>
              <a:t>State the </a:t>
            </a:r>
            <a:r>
              <a:rPr lang="en-US" b="1" dirty="0" smtClean="0"/>
              <a:t>Expectation</a:t>
            </a:r>
            <a:endParaRPr lang="en-US" b="1" dirty="0"/>
          </a:p>
          <a:p>
            <a:pPr marL="514350" indent="-514350">
              <a:buFont typeface="+mj-lt"/>
              <a:buAutoNum type="arabicPeriod"/>
            </a:pPr>
            <a:r>
              <a:rPr lang="en-US" dirty="0"/>
              <a:t>Specifically </a:t>
            </a:r>
            <a:r>
              <a:rPr lang="en-US" b="1" dirty="0" smtClean="0"/>
              <a:t>Describe</a:t>
            </a:r>
            <a:r>
              <a:rPr lang="en-US" dirty="0" smtClean="0"/>
              <a:t> </a:t>
            </a:r>
            <a:r>
              <a:rPr lang="en-US" dirty="0"/>
              <a:t>the </a:t>
            </a:r>
            <a:r>
              <a:rPr lang="en-US" b="1" dirty="0"/>
              <a:t>B</a:t>
            </a:r>
            <a:r>
              <a:rPr lang="en-US" b="1" dirty="0" smtClean="0"/>
              <a:t>ehavior</a:t>
            </a:r>
            <a:endParaRPr lang="en-US" b="1" dirty="0"/>
          </a:p>
          <a:p>
            <a:pPr marL="514350" indent="-514350">
              <a:buFont typeface="+mj-lt"/>
              <a:buAutoNum type="arabicPeriod"/>
            </a:pPr>
            <a:r>
              <a:rPr lang="en-US" dirty="0"/>
              <a:t>I</a:t>
            </a:r>
            <a:r>
              <a:rPr lang="en-US" dirty="0" smtClean="0"/>
              <a:t>nclude </a:t>
            </a:r>
            <a:r>
              <a:rPr lang="en-US" dirty="0"/>
              <a:t>a </a:t>
            </a:r>
            <a:r>
              <a:rPr lang="en-US" b="1" dirty="0" smtClean="0"/>
              <a:t>Positive </a:t>
            </a:r>
            <a:r>
              <a:rPr lang="en-US" b="1" dirty="0"/>
              <a:t>C</a:t>
            </a:r>
            <a:r>
              <a:rPr lang="en-US" b="1" dirty="0" smtClean="0"/>
              <a:t>onsequence</a:t>
            </a:r>
            <a:r>
              <a:rPr lang="en-US" dirty="0" smtClean="0"/>
              <a:t>( optional)</a:t>
            </a:r>
          </a:p>
          <a:p>
            <a:pPr marL="0" indent="0" algn="ctr">
              <a:buNone/>
            </a:pPr>
            <a:r>
              <a:rPr lang="en-US" dirty="0" smtClean="0"/>
              <a:t>“Carl </a:t>
            </a:r>
            <a:r>
              <a:rPr lang="en-US" dirty="0"/>
              <a:t>thanks for using materials appropriately by putting them away at the end of the project.  That shows respect for our classroom. You earned a Bee ticket</a:t>
            </a:r>
            <a:r>
              <a:rPr lang="en-US" dirty="0" smtClean="0"/>
              <a:t>!”</a:t>
            </a:r>
            <a:endParaRPr lang="en-US" dirty="0"/>
          </a:p>
          <a:p>
            <a:pPr marL="0" indent="0" algn="ctr">
              <a:buNone/>
            </a:pPr>
            <a:endParaRPr lang="en-US" dirty="0"/>
          </a:p>
          <a:p>
            <a:endParaRPr lang="en-US" dirty="0"/>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74335" y="5334000"/>
            <a:ext cx="3657600"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6151946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57200" y="304800"/>
            <a:ext cx="8305800" cy="1143000"/>
          </a:xfrm>
        </p:spPr>
        <p:txBody>
          <a:bodyPr>
            <a:normAutofit fontScale="90000"/>
          </a:bodyPr>
          <a:lstStyle/>
          <a:p>
            <a:r>
              <a:rPr lang="en-US" sz="4000" dirty="0" smtClean="0">
                <a:latin typeface="Calibri" pitchFamily="34" charset="0"/>
              </a:rPr>
              <a:t>Creating Positive Environments to </a:t>
            </a:r>
            <a:br>
              <a:rPr lang="en-US" sz="4000" dirty="0" smtClean="0">
                <a:latin typeface="Calibri" pitchFamily="34" charset="0"/>
              </a:rPr>
            </a:br>
            <a:r>
              <a:rPr lang="en-US" sz="4000" dirty="0" smtClean="0">
                <a:latin typeface="Calibri" pitchFamily="34" charset="0"/>
              </a:rPr>
              <a:t>Manage Classroom Behavior</a:t>
            </a:r>
          </a:p>
        </p:txBody>
      </p:sp>
      <p:sp>
        <p:nvSpPr>
          <p:cNvPr id="11267" name="Rectangle 3"/>
          <p:cNvSpPr>
            <a:spLocks noGrp="1" noChangeArrowheads="1"/>
          </p:cNvSpPr>
          <p:nvPr>
            <p:ph type="body" sz="half" idx="1"/>
          </p:nvPr>
        </p:nvSpPr>
        <p:spPr>
          <a:xfrm>
            <a:off x="381000" y="1905000"/>
            <a:ext cx="4343400" cy="4114800"/>
          </a:xfrm>
        </p:spPr>
        <p:txBody>
          <a:bodyPr>
            <a:normAutofit fontScale="85000" lnSpcReduction="20000"/>
          </a:bodyPr>
          <a:lstStyle/>
          <a:p>
            <a:pPr marL="514350" indent="-514350">
              <a:lnSpc>
                <a:spcPct val="90000"/>
              </a:lnSpc>
              <a:buFont typeface="+mj-lt"/>
              <a:buAutoNum type="arabicPeriod"/>
            </a:pPr>
            <a:r>
              <a:rPr lang="en-US" dirty="0" smtClean="0">
                <a:latin typeface="Calibri" pitchFamily="34" charset="0"/>
              </a:rPr>
              <a:t>Identify Academic &amp; Behavioral goals or outcomes.</a:t>
            </a:r>
          </a:p>
          <a:p>
            <a:pPr marL="457200" indent="-457200">
              <a:lnSpc>
                <a:spcPct val="90000"/>
              </a:lnSpc>
              <a:buFontTx/>
              <a:buAutoNum type="arabicPeriod"/>
            </a:pPr>
            <a:r>
              <a:rPr lang="en-US" dirty="0" smtClean="0">
                <a:latin typeface="Calibri" pitchFamily="34" charset="0"/>
              </a:rPr>
              <a:t>Maximize structure.</a:t>
            </a:r>
          </a:p>
          <a:p>
            <a:pPr marL="457200" indent="-457200">
              <a:lnSpc>
                <a:spcPct val="90000"/>
              </a:lnSpc>
              <a:buFontTx/>
              <a:buAutoNum type="arabicPeriod"/>
            </a:pPr>
            <a:r>
              <a:rPr lang="en-US" dirty="0" smtClean="0">
                <a:latin typeface="Calibri" pitchFamily="34" charset="0"/>
              </a:rPr>
              <a:t>Develop &amp; Teach Procedures</a:t>
            </a:r>
          </a:p>
          <a:p>
            <a:pPr marL="457200" indent="-457200">
              <a:lnSpc>
                <a:spcPct val="90000"/>
              </a:lnSpc>
              <a:buFontTx/>
              <a:buAutoNum type="arabicPeriod"/>
            </a:pPr>
            <a:r>
              <a:rPr lang="en-US" dirty="0" smtClean="0">
                <a:latin typeface="Calibri" pitchFamily="34" charset="0"/>
              </a:rPr>
              <a:t>Provide Specific Positive Feedback ( 4:1) </a:t>
            </a:r>
            <a:endParaRPr lang="en-US" dirty="0">
              <a:latin typeface="Calibri" pitchFamily="34" charset="0"/>
            </a:endParaRPr>
          </a:p>
          <a:p>
            <a:pPr marL="457200" indent="-457200">
              <a:lnSpc>
                <a:spcPct val="90000"/>
              </a:lnSpc>
              <a:buFontTx/>
              <a:buAutoNum type="arabicPeriod"/>
            </a:pPr>
            <a:r>
              <a:rPr lang="en-US" dirty="0" smtClean="0">
                <a:latin typeface="Calibri" pitchFamily="34" charset="0"/>
              </a:rPr>
              <a:t>Consistently </a:t>
            </a:r>
            <a:r>
              <a:rPr lang="en-US" dirty="0">
                <a:latin typeface="Calibri" pitchFamily="34" charset="0"/>
              </a:rPr>
              <a:t>R</a:t>
            </a:r>
            <a:r>
              <a:rPr lang="en-US" dirty="0" smtClean="0">
                <a:latin typeface="Calibri" pitchFamily="34" charset="0"/>
              </a:rPr>
              <a:t>espond </a:t>
            </a:r>
            <a:r>
              <a:rPr lang="en-US" dirty="0">
                <a:latin typeface="Calibri" pitchFamily="34" charset="0"/>
              </a:rPr>
              <a:t>to </a:t>
            </a:r>
            <a:r>
              <a:rPr lang="en-US" dirty="0" smtClean="0">
                <a:latin typeface="Calibri" pitchFamily="34" charset="0"/>
              </a:rPr>
              <a:t>Errors</a:t>
            </a:r>
            <a:r>
              <a:rPr lang="en-US" dirty="0">
                <a:latin typeface="Calibri" pitchFamily="34" charset="0"/>
              </a:rPr>
              <a:t>. </a:t>
            </a:r>
          </a:p>
          <a:p>
            <a:pPr marL="457200" indent="-457200">
              <a:lnSpc>
                <a:spcPct val="90000"/>
              </a:lnSpc>
              <a:buFontTx/>
              <a:buAutoNum type="arabicPeriod"/>
            </a:pPr>
            <a:endParaRPr lang="en-US" dirty="0" smtClean="0">
              <a:latin typeface="Calibri" pitchFamily="34" charset="0"/>
            </a:endParaRPr>
          </a:p>
          <a:p>
            <a:pPr marL="0" indent="0">
              <a:lnSpc>
                <a:spcPct val="90000"/>
              </a:lnSpc>
              <a:buNone/>
            </a:pPr>
            <a:r>
              <a:rPr lang="en-US" dirty="0" smtClean="0">
                <a:latin typeface="Calibri" pitchFamily="34" charset="0"/>
              </a:rPr>
              <a:t> </a:t>
            </a:r>
          </a:p>
          <a:p>
            <a:pPr marL="514350" indent="-514350">
              <a:lnSpc>
                <a:spcPct val="90000"/>
              </a:lnSpc>
              <a:buFont typeface="+mj-lt"/>
              <a:buAutoNum type="arabicPeriod"/>
            </a:pPr>
            <a:endParaRPr lang="en-US" sz="2800" b="1" dirty="0" smtClean="0">
              <a:latin typeface="Calibri" pitchFamily="34" charset="0"/>
            </a:endParaRPr>
          </a:p>
        </p:txBody>
      </p:sp>
      <p:pic>
        <p:nvPicPr>
          <p:cNvPr id="11268" name="Picture 6" descr="https://encrypted-tbn1.google.com/images?q=tbn:ANd9GcQe2mu-4JIoNh-1feiQpRqpY-8ovtGtILcCjVNg9jHq7tzh9oCGMQ"/>
          <p:cNvPicPr>
            <a:picLocks noGrp="1" noChangeAspect="1" noChangeArrowheads="1"/>
          </p:cNvPicPr>
          <p:nvPr>
            <p:ph type="clipArt" sz="half" idx="2"/>
          </p:nvPr>
        </p:nvPicPr>
        <p:blipFill>
          <a:blip r:embed="rId3"/>
          <a:srcRect/>
          <a:stretch>
            <a:fillRect/>
          </a:stretch>
        </p:blipFill>
        <p:spPr>
          <a:xfrm>
            <a:off x="4800600" y="2095500"/>
            <a:ext cx="3767138" cy="2667000"/>
          </a:xfrm>
          <a:noFill/>
        </p:spPr>
      </p:pic>
      <p:sp>
        <p:nvSpPr>
          <p:cNvPr id="5" name="Slide Number Placeholder 4"/>
          <p:cNvSpPr>
            <a:spLocks noGrp="1"/>
          </p:cNvSpPr>
          <p:nvPr>
            <p:ph type="sldNum" sz="quarter" idx="12"/>
          </p:nvPr>
        </p:nvSpPr>
        <p:spPr/>
        <p:txBody>
          <a:bodyPr/>
          <a:lstStyle/>
          <a:p>
            <a:pPr>
              <a:defRPr/>
            </a:pPr>
            <a:fld id="{3507105C-A7BA-418C-95B0-A56E813E0401}" type="slidenum">
              <a:rPr lang="en-US" smtClean="0"/>
              <a:pPr>
                <a:defRPr/>
              </a:pPr>
              <a:t>35</a:t>
            </a:fld>
            <a:endParaRPr lang="en-US" dirty="0"/>
          </a:p>
        </p:txBody>
      </p:sp>
    </p:spTree>
    <p:extLst>
      <p:ext uri="{BB962C8B-B14F-4D97-AF65-F5344CB8AC3E}">
        <p14:creationId xmlns:p14="http://schemas.microsoft.com/office/powerpoint/2010/main" val="1990990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mph" presetSubtype="0" nodeType="clickEffect">
                                  <p:stCondLst>
                                    <p:cond delay="0"/>
                                  </p:stCondLst>
                                  <p:iterate type="lt">
                                    <p:tmAbs val="25"/>
                                  </p:iterate>
                                  <p:childTnLst>
                                    <p:set>
                                      <p:cBhvr override="childStyle">
                                        <p:cTn id="6" dur="indefinite"/>
                                        <p:tgtEl>
                                          <p:spTgt spid="11267">
                                            <p:txEl>
                                              <p:pRg st="4" end="4"/>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Respond Consistently to Errors</a:t>
            </a:r>
            <a:endParaRPr lang="en-US" dirty="0"/>
          </a:p>
        </p:txBody>
      </p:sp>
      <p:sp>
        <p:nvSpPr>
          <p:cNvPr id="3" name="Content Placeholder 2"/>
          <p:cNvSpPr>
            <a:spLocks noGrp="1"/>
          </p:cNvSpPr>
          <p:nvPr>
            <p:ph idx="1"/>
          </p:nvPr>
        </p:nvSpPr>
        <p:spPr/>
        <p:txBody>
          <a:bodyPr/>
          <a:lstStyle/>
          <a:p>
            <a:pPr marL="0" indent="0">
              <a:buNone/>
            </a:pPr>
            <a:endParaRPr lang="en-US" dirty="0"/>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676400"/>
            <a:ext cx="8305800"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6324600" y="5486400"/>
            <a:ext cx="1600199" cy="521732"/>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307565982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09600" y="228600"/>
            <a:ext cx="8229600" cy="1143000"/>
          </a:xfrm>
        </p:spPr>
        <p:txBody>
          <a:bodyPr>
            <a:normAutofit/>
          </a:bodyPr>
          <a:lstStyle/>
          <a:p>
            <a:r>
              <a:rPr lang="en-US" dirty="0" smtClean="0"/>
              <a:t>But What If….</a:t>
            </a:r>
            <a:endParaRPr lang="en-US" dirty="0"/>
          </a:p>
        </p:txBody>
      </p:sp>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447800"/>
            <a:ext cx="3733800" cy="495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1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0" y="1447800"/>
            <a:ext cx="2628900" cy="495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5410575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1295400" y="76200"/>
            <a:ext cx="6477000" cy="1702419"/>
          </a:xfrm>
        </p:spPr>
        <p:txBody>
          <a:bodyPr>
            <a:normAutofit fontScale="90000"/>
          </a:bodyPr>
          <a:lstStyle/>
          <a:p>
            <a:r>
              <a:rPr lang="en-US" dirty="0" smtClean="0"/>
              <a:t/>
            </a:r>
            <a:br>
              <a:rPr lang="en-US" dirty="0" smtClean="0"/>
            </a:br>
            <a:r>
              <a:rPr lang="en-US" dirty="0" smtClean="0"/>
              <a:t/>
            </a:r>
            <a:br>
              <a:rPr lang="en-US" dirty="0" smtClean="0"/>
            </a:br>
            <a:r>
              <a:rPr lang="en-US" dirty="0" smtClean="0"/>
              <a:t>Providing Additional  Environmental Strategies to Support your Students</a:t>
            </a:r>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9400" y="2743200"/>
            <a:ext cx="3886200" cy="28955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5-Point Star 2"/>
          <p:cNvSpPr/>
          <p:nvPr/>
        </p:nvSpPr>
        <p:spPr>
          <a:xfrm>
            <a:off x="152400" y="5800725"/>
            <a:ext cx="457200" cy="457200"/>
          </a:xfrm>
          <a:prstGeom prst="star5">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TextBox 3"/>
          <p:cNvSpPr txBox="1"/>
          <p:nvPr/>
        </p:nvSpPr>
        <p:spPr>
          <a:xfrm>
            <a:off x="609600" y="5706159"/>
            <a:ext cx="3276600" cy="646331"/>
          </a:xfrm>
          <a:prstGeom prst="rect">
            <a:avLst/>
          </a:prstGeom>
          <a:noFill/>
        </p:spPr>
        <p:txBody>
          <a:bodyPr wrap="square" rtlCol="0">
            <a:spAutoFit/>
          </a:bodyPr>
          <a:lstStyle/>
          <a:p>
            <a:r>
              <a:rPr lang="en-US" dirty="0" smtClean="0"/>
              <a:t>Environmental Supports Handout </a:t>
            </a:r>
            <a:endParaRPr lang="en-US" dirty="0"/>
          </a:p>
        </p:txBody>
      </p:sp>
    </p:spTree>
    <p:extLst>
      <p:ext uri="{BB962C8B-B14F-4D97-AF65-F5344CB8AC3E}">
        <p14:creationId xmlns:p14="http://schemas.microsoft.com/office/powerpoint/2010/main" val="416503995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663258"/>
            <a:ext cx="8229600" cy="1143000"/>
          </a:xfrm>
        </p:spPr>
        <p:txBody>
          <a:bodyPr>
            <a:normAutofit fontScale="90000"/>
          </a:bodyPr>
          <a:lstStyle/>
          <a:p>
            <a:r>
              <a:rPr lang="en-US" dirty="0"/>
              <a:t>Attention Seeking</a:t>
            </a:r>
            <a:br>
              <a:rPr lang="en-US" dirty="0"/>
            </a:br>
            <a:r>
              <a:rPr lang="en-US" sz="3600" dirty="0" smtClean="0">
                <a:solidFill>
                  <a:srgbClr val="FF0000"/>
                </a:solidFill>
              </a:rPr>
              <a:t>Using </a:t>
            </a:r>
            <a:r>
              <a:rPr lang="en-US" sz="3600" dirty="0">
                <a:solidFill>
                  <a:srgbClr val="FF0000"/>
                </a:solidFill>
              </a:rPr>
              <a:t>excessive or inappropriate behaviors in order to gain attention</a:t>
            </a:r>
            <a:br>
              <a:rPr lang="en-US" sz="3600" dirty="0">
                <a:solidFill>
                  <a:srgbClr val="FF0000"/>
                </a:solidFill>
              </a:rPr>
            </a:br>
            <a:r>
              <a:rPr lang="en-US" dirty="0">
                <a:solidFill>
                  <a:srgbClr val="FF0000"/>
                </a:solidFill>
              </a:rPr>
              <a:t> </a:t>
            </a:r>
          </a:p>
        </p:txBody>
      </p:sp>
      <p:sp>
        <p:nvSpPr>
          <p:cNvPr id="3" name="Text Placeholder 2"/>
          <p:cNvSpPr>
            <a:spLocks noGrp="1"/>
          </p:cNvSpPr>
          <p:nvPr>
            <p:ph type="body" idx="1"/>
          </p:nvPr>
        </p:nvSpPr>
        <p:spPr/>
        <p:txBody>
          <a:bodyPr>
            <a:noAutofit/>
          </a:bodyPr>
          <a:lstStyle/>
          <a:p>
            <a:pPr algn="ctr"/>
            <a:r>
              <a:rPr lang="en-US" sz="2800" dirty="0" smtClean="0">
                <a:solidFill>
                  <a:srgbClr val="00B050"/>
                </a:solidFill>
              </a:rPr>
              <a:t> </a:t>
            </a:r>
            <a:endParaRPr lang="en-US" sz="2800" dirty="0">
              <a:solidFill>
                <a:srgbClr val="00B050"/>
              </a:solidFill>
            </a:endParaRPr>
          </a:p>
          <a:p>
            <a:pPr marL="0" indent="0" algn="ctr">
              <a:buNone/>
            </a:pPr>
            <a:r>
              <a:rPr lang="en-US" b="1" dirty="0" smtClean="0"/>
              <a:t>Behaviors </a:t>
            </a:r>
            <a:endParaRPr lang="en-US" b="1" dirty="0"/>
          </a:p>
        </p:txBody>
      </p:sp>
      <p:sp>
        <p:nvSpPr>
          <p:cNvPr id="4" name="Content Placeholder 3"/>
          <p:cNvSpPr>
            <a:spLocks noGrp="1"/>
          </p:cNvSpPr>
          <p:nvPr>
            <p:ph sz="half" idx="2"/>
          </p:nvPr>
        </p:nvSpPr>
        <p:spPr/>
        <p:txBody>
          <a:bodyPr>
            <a:normAutofit fontScale="92500" lnSpcReduction="20000"/>
          </a:bodyPr>
          <a:lstStyle/>
          <a:p>
            <a:r>
              <a:rPr lang="en-US" dirty="0"/>
              <a:t>Provocative </a:t>
            </a:r>
            <a:r>
              <a:rPr lang="en-US" dirty="0" smtClean="0"/>
              <a:t>Dress</a:t>
            </a:r>
          </a:p>
          <a:p>
            <a:r>
              <a:rPr lang="en-US" dirty="0" smtClean="0"/>
              <a:t>Superficial Cutters </a:t>
            </a:r>
            <a:endParaRPr lang="en-US" dirty="0"/>
          </a:p>
          <a:p>
            <a:r>
              <a:rPr lang="en-US" dirty="0" smtClean="0"/>
              <a:t>Lying</a:t>
            </a:r>
          </a:p>
          <a:p>
            <a:r>
              <a:rPr lang="en-US" dirty="0"/>
              <a:t>Munchausen</a:t>
            </a:r>
          </a:p>
          <a:p>
            <a:r>
              <a:rPr lang="en-US" dirty="0"/>
              <a:t>Bullying </a:t>
            </a:r>
          </a:p>
          <a:p>
            <a:r>
              <a:rPr lang="en-US" dirty="0" smtClean="0"/>
              <a:t>Excessive </a:t>
            </a:r>
            <a:r>
              <a:rPr lang="en-US" dirty="0"/>
              <a:t>Bragging</a:t>
            </a:r>
          </a:p>
          <a:p>
            <a:r>
              <a:rPr lang="en-US" dirty="0" smtClean="0"/>
              <a:t>Talking out</a:t>
            </a:r>
          </a:p>
          <a:p>
            <a:r>
              <a:rPr lang="en-US" dirty="0" smtClean="0"/>
              <a:t>Aggravating others</a:t>
            </a:r>
          </a:p>
          <a:p>
            <a:r>
              <a:rPr lang="en-US" dirty="0" smtClean="0"/>
              <a:t>Martyr/Victim</a:t>
            </a:r>
          </a:p>
          <a:p>
            <a:r>
              <a:rPr lang="en-US" dirty="0" smtClean="0"/>
              <a:t>Drama Queen </a:t>
            </a:r>
          </a:p>
          <a:p>
            <a:r>
              <a:rPr lang="en-US" dirty="0" smtClean="0"/>
              <a:t>Rescuers</a:t>
            </a:r>
          </a:p>
          <a:p>
            <a:endParaRPr lang="en-US" dirty="0"/>
          </a:p>
        </p:txBody>
      </p:sp>
      <p:sp>
        <p:nvSpPr>
          <p:cNvPr id="7" name="Text Placeholder 6"/>
          <p:cNvSpPr>
            <a:spLocks noGrp="1"/>
          </p:cNvSpPr>
          <p:nvPr>
            <p:ph type="body" sz="quarter" idx="3"/>
          </p:nvPr>
        </p:nvSpPr>
        <p:spPr/>
        <p:txBody>
          <a:bodyPr/>
          <a:lstStyle/>
          <a:p>
            <a:pPr algn="ctr"/>
            <a:r>
              <a:rPr lang="en-US" dirty="0" smtClean="0"/>
              <a:t>Dangers</a:t>
            </a:r>
            <a:endParaRPr lang="en-US" dirty="0"/>
          </a:p>
        </p:txBody>
      </p:sp>
      <p:sp>
        <p:nvSpPr>
          <p:cNvPr id="8" name="Content Placeholder 7"/>
          <p:cNvSpPr>
            <a:spLocks noGrp="1"/>
          </p:cNvSpPr>
          <p:nvPr>
            <p:ph sz="quarter" idx="4"/>
          </p:nvPr>
        </p:nvSpPr>
        <p:spPr/>
        <p:txBody>
          <a:bodyPr>
            <a:normAutofit fontScale="92500"/>
          </a:bodyPr>
          <a:lstStyle/>
          <a:p>
            <a:r>
              <a:rPr lang="en-US" dirty="0"/>
              <a:t>W</a:t>
            </a:r>
            <a:r>
              <a:rPr lang="en-US" dirty="0" smtClean="0"/>
              <a:t>illing </a:t>
            </a:r>
            <a:r>
              <a:rPr lang="en-US" dirty="0"/>
              <a:t>to put their own health </a:t>
            </a:r>
            <a:r>
              <a:rPr lang="en-US" dirty="0" smtClean="0"/>
              <a:t>in danger.</a:t>
            </a:r>
            <a:endParaRPr lang="en-US" dirty="0"/>
          </a:p>
          <a:p>
            <a:r>
              <a:rPr lang="en-US" dirty="0"/>
              <a:t> </a:t>
            </a:r>
            <a:r>
              <a:rPr lang="en-US" dirty="0" smtClean="0"/>
              <a:t>Difficult to </a:t>
            </a:r>
            <a:r>
              <a:rPr lang="en-US" dirty="0"/>
              <a:t>develop lasting and meaningful relationships. </a:t>
            </a:r>
            <a:endParaRPr lang="en-US" dirty="0" smtClean="0"/>
          </a:p>
          <a:p>
            <a:r>
              <a:rPr lang="en-US" dirty="0"/>
              <a:t>B</a:t>
            </a:r>
            <a:r>
              <a:rPr lang="en-US" dirty="0" smtClean="0"/>
              <a:t>ullying </a:t>
            </a:r>
            <a:r>
              <a:rPr lang="en-US" dirty="0"/>
              <a:t>and </a:t>
            </a:r>
            <a:r>
              <a:rPr lang="en-US" dirty="0" smtClean="0"/>
              <a:t>Munchausen </a:t>
            </a:r>
            <a:r>
              <a:rPr lang="en-US" dirty="0"/>
              <a:t>can be very damaging to other people.</a:t>
            </a:r>
          </a:p>
          <a:p>
            <a:r>
              <a:rPr lang="en-US" dirty="0"/>
              <a:t>D</a:t>
            </a:r>
            <a:r>
              <a:rPr lang="en-US" dirty="0" smtClean="0"/>
              <a:t>eliberately stirs </a:t>
            </a:r>
            <a:r>
              <a:rPr lang="en-US" dirty="0"/>
              <a:t>up conflict among other people.</a:t>
            </a:r>
          </a:p>
          <a:p>
            <a:r>
              <a:rPr lang="en-US" dirty="0" smtClean="0"/>
              <a:t>Perceived as untrustworthy </a:t>
            </a:r>
          </a:p>
          <a:p>
            <a:endParaRPr lang="en-US" dirty="0"/>
          </a:p>
        </p:txBody>
      </p:sp>
    </p:spTree>
    <p:extLst>
      <p:ext uri="{BB962C8B-B14F-4D97-AF65-F5344CB8AC3E}">
        <p14:creationId xmlns:p14="http://schemas.microsoft.com/office/powerpoint/2010/main" val="33115948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90600" y="1012954"/>
            <a:ext cx="7162800" cy="3108543"/>
          </a:xfrm>
          <a:prstGeom prst="rect">
            <a:avLst/>
          </a:prstGeom>
        </p:spPr>
        <p:txBody>
          <a:bodyPr wrap="square">
            <a:spAutoFit/>
          </a:bodyPr>
          <a:lstStyle/>
          <a:p>
            <a:pPr lvl="0" algn="ctr">
              <a:spcBef>
                <a:spcPct val="50000"/>
              </a:spcBef>
            </a:pPr>
            <a:r>
              <a:rPr lang="en-US" sz="2800" i="1" dirty="0">
                <a:solidFill>
                  <a:prstClr val="black"/>
                </a:solidFill>
              </a:rPr>
              <a:t>Unfortunately, most of the practical techniques used by teachers to respond to acting-out children are only of </a:t>
            </a:r>
            <a:r>
              <a:rPr lang="en-US" sz="2800" i="1" dirty="0">
                <a:solidFill>
                  <a:prstClr val="black"/>
                </a:solidFill>
                <a:effectLst>
                  <a:outerShdw blurRad="38100" dist="38100" dir="2700000" algn="tl">
                    <a:srgbClr val="DDDDDD"/>
                  </a:outerShdw>
                </a:effectLst>
              </a:rPr>
              <a:t>limited effectiveness</a:t>
            </a:r>
            <a:r>
              <a:rPr lang="en-US" sz="2800" i="1" dirty="0">
                <a:solidFill>
                  <a:prstClr val="black"/>
                </a:solidFill>
              </a:rPr>
              <a:t> and some, such as reprimands, arguing, and escalated hostile interactions, can actually </a:t>
            </a:r>
            <a:r>
              <a:rPr lang="en-US" sz="2800" i="1" dirty="0">
                <a:solidFill>
                  <a:prstClr val="black"/>
                </a:solidFill>
                <a:effectLst>
                  <a:outerShdw blurRad="38100" dist="38100" dir="2700000" algn="tl">
                    <a:srgbClr val="DDDDDD"/>
                  </a:outerShdw>
                </a:effectLst>
              </a:rPr>
              <a:t>strengthen </a:t>
            </a:r>
            <a:r>
              <a:rPr lang="en-US" sz="2800" i="1" dirty="0">
                <a:solidFill>
                  <a:prstClr val="black"/>
                </a:solidFill>
              </a:rPr>
              <a:t>the behaviors they are intended to suppress or terminate.</a:t>
            </a:r>
            <a:r>
              <a:rPr lang="ja-JP" altLang="en-US" sz="2800" i="1" dirty="0">
                <a:solidFill>
                  <a:prstClr val="black"/>
                </a:solidFill>
              </a:rPr>
              <a:t>”</a:t>
            </a:r>
            <a:endParaRPr lang="en-US" sz="2800" i="1" dirty="0">
              <a:solidFill>
                <a:prstClr val="black"/>
              </a:solidFill>
            </a:endParaRPr>
          </a:p>
        </p:txBody>
      </p:sp>
      <p:sp>
        <p:nvSpPr>
          <p:cNvPr id="3" name="Rectangle 2"/>
          <p:cNvSpPr/>
          <p:nvPr/>
        </p:nvSpPr>
        <p:spPr>
          <a:xfrm>
            <a:off x="4572000" y="5934670"/>
            <a:ext cx="4572000" cy="923330"/>
          </a:xfrm>
          <a:prstGeom prst="rect">
            <a:avLst/>
          </a:prstGeom>
        </p:spPr>
        <p:txBody>
          <a:bodyPr>
            <a:spAutoFit/>
          </a:bodyPr>
          <a:lstStyle/>
          <a:p>
            <a:r>
              <a:rPr lang="en-US" dirty="0"/>
              <a:t>Hill Walker, 1995</a:t>
            </a:r>
          </a:p>
          <a:p>
            <a:r>
              <a:rPr lang="en-US" dirty="0"/>
              <a:t>The Acting-Out Child: Coping With Classroom Disruption</a:t>
            </a: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4121496"/>
            <a:ext cx="2933700" cy="25841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24600" y="3791545"/>
            <a:ext cx="2143125" cy="2143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7057931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Classroom Practices provide a </a:t>
            </a:r>
            <a:br>
              <a:rPr lang="en-US" dirty="0" smtClean="0"/>
            </a:br>
            <a:r>
              <a:rPr lang="en-US" dirty="0" smtClean="0"/>
              <a:t>Menu of Interventions for: </a:t>
            </a:r>
            <a:br>
              <a:rPr lang="en-US" dirty="0" smtClean="0"/>
            </a:br>
            <a:r>
              <a:rPr lang="en-US" i="1" dirty="0" smtClean="0">
                <a:solidFill>
                  <a:srgbClr val="009E47"/>
                </a:solidFill>
              </a:rPr>
              <a:t>Attention Seeking Behaviors</a:t>
            </a:r>
            <a:endParaRPr lang="en-US" i="1" dirty="0">
              <a:solidFill>
                <a:srgbClr val="009E47"/>
              </a:solidFill>
            </a:endParaRPr>
          </a:p>
        </p:txBody>
      </p:sp>
      <p:sp>
        <p:nvSpPr>
          <p:cNvPr id="3" name="Content Placeholder 2"/>
          <p:cNvSpPr>
            <a:spLocks noGrp="1"/>
          </p:cNvSpPr>
          <p:nvPr>
            <p:ph idx="1"/>
          </p:nvPr>
        </p:nvSpPr>
        <p:spPr>
          <a:xfrm>
            <a:off x="457200" y="1981199"/>
            <a:ext cx="8229600" cy="4144963"/>
          </a:xfrm>
        </p:spPr>
        <p:txBody>
          <a:bodyPr>
            <a:normAutofit lnSpcReduction="10000"/>
          </a:bodyPr>
          <a:lstStyle/>
          <a:p>
            <a:pPr lvl="0"/>
            <a:r>
              <a:rPr lang="en-US" sz="3000" dirty="0" smtClean="0"/>
              <a:t>Increase Positive Recognition</a:t>
            </a:r>
          </a:p>
          <a:p>
            <a:pPr lvl="1"/>
            <a:r>
              <a:rPr lang="en-US" sz="2600" dirty="0" smtClean="0"/>
              <a:t>Increase recognition to the student when he/she is exhibiting appropriate behavior</a:t>
            </a:r>
          </a:p>
          <a:p>
            <a:pPr lvl="1"/>
            <a:r>
              <a:rPr lang="en-US" sz="2600" dirty="0" smtClean="0"/>
              <a:t>Give student leadership responsibility or a class “job” that requires the student to interact with staff</a:t>
            </a:r>
          </a:p>
          <a:p>
            <a:pPr lvl="1"/>
            <a:r>
              <a:rPr lang="en-US" sz="2600" dirty="0" smtClean="0"/>
              <a:t>Increase positive home/school communication </a:t>
            </a:r>
          </a:p>
          <a:p>
            <a:pPr lvl="0"/>
            <a:r>
              <a:rPr lang="en-US" sz="3000" dirty="0" smtClean="0"/>
              <a:t>Increase Opportunities to Respond </a:t>
            </a:r>
          </a:p>
          <a:p>
            <a:pPr lvl="0"/>
            <a:r>
              <a:rPr lang="en-US" sz="3000" dirty="0" smtClean="0"/>
              <a:t>Increase Active Supervision – Schedule more frequent interactions</a:t>
            </a:r>
          </a:p>
          <a:p>
            <a:pPr marL="0" indent="0">
              <a:buNone/>
            </a:pPr>
            <a:endParaRPr lang="en-US" dirty="0"/>
          </a:p>
        </p:txBody>
      </p:sp>
    </p:spTree>
    <p:extLst>
      <p:ext uri="{BB962C8B-B14F-4D97-AF65-F5344CB8AC3E}">
        <p14:creationId xmlns:p14="http://schemas.microsoft.com/office/powerpoint/2010/main" val="125159993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7163" y="2614613"/>
            <a:ext cx="1209675" cy="1628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4275"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2408514"/>
            <a:ext cx="5410200" cy="3581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4276"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62600" y="2199240"/>
            <a:ext cx="1938337" cy="231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4277"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21512" y="4517266"/>
            <a:ext cx="2143125" cy="2143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itle 3"/>
          <p:cNvSpPr>
            <a:spLocks noGrp="1"/>
          </p:cNvSpPr>
          <p:nvPr>
            <p:ph type="title"/>
          </p:nvPr>
        </p:nvSpPr>
        <p:spPr/>
        <p:txBody>
          <a:bodyPr>
            <a:normAutofit fontScale="90000"/>
          </a:bodyPr>
          <a:lstStyle/>
          <a:p>
            <a:r>
              <a:rPr lang="en-US" dirty="0" smtClean="0"/>
              <a:t>Change the Environment by utilizing Strategies for  </a:t>
            </a:r>
            <a:br>
              <a:rPr lang="en-US" dirty="0" smtClean="0"/>
            </a:br>
            <a:r>
              <a:rPr lang="en-US" dirty="0" smtClean="0"/>
              <a:t>Increasing Positive Attention </a:t>
            </a:r>
            <a:endParaRPr lang="en-US" dirty="0"/>
          </a:p>
        </p:txBody>
      </p:sp>
      <p:sp>
        <p:nvSpPr>
          <p:cNvPr id="5" name="Content Placeholder 4"/>
          <p:cNvSpPr>
            <a:spLocks noGrp="1"/>
          </p:cNvSpPr>
          <p:nvPr>
            <p:ph idx="1"/>
          </p:nvPr>
        </p:nvSpPr>
        <p:spPr>
          <a:xfrm>
            <a:off x="457200" y="1752600"/>
            <a:ext cx="8229600" cy="4373563"/>
          </a:xfrm>
        </p:spPr>
        <p:txBody>
          <a:bodyPr/>
          <a:lstStyle/>
          <a:p>
            <a:endParaRPr lang="en-US" dirty="0"/>
          </a:p>
        </p:txBody>
      </p:sp>
    </p:spTree>
    <p:extLst>
      <p:ext uri="{BB962C8B-B14F-4D97-AF65-F5344CB8AC3E}">
        <p14:creationId xmlns:p14="http://schemas.microsoft.com/office/powerpoint/2010/main" val="141224177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p:txBody>
          <a:bodyPr>
            <a:noAutofit/>
          </a:bodyPr>
          <a:lstStyle/>
          <a:p>
            <a:r>
              <a:rPr lang="en-US" altLang="en-US" sz="3600" dirty="0" smtClean="0"/>
              <a:t>Increase Peer to Peer Positive Attention </a:t>
            </a:r>
            <a:br>
              <a:rPr lang="en-US" altLang="en-US" sz="3600" dirty="0" smtClean="0"/>
            </a:br>
            <a:r>
              <a:rPr lang="en-US" altLang="en-US" sz="3600" dirty="0" smtClean="0"/>
              <a:t>(SPF)</a:t>
            </a:r>
            <a:br>
              <a:rPr lang="en-US" altLang="en-US" sz="3600" dirty="0" smtClean="0"/>
            </a:br>
            <a:endParaRPr lang="en-US" altLang="en-US" sz="3600" dirty="0" smtClean="0"/>
          </a:p>
        </p:txBody>
      </p:sp>
      <p:sp>
        <p:nvSpPr>
          <p:cNvPr id="2" name="Text Placeholder 1"/>
          <p:cNvSpPr>
            <a:spLocks noGrp="1"/>
          </p:cNvSpPr>
          <p:nvPr>
            <p:ph type="body" idx="1"/>
          </p:nvPr>
        </p:nvSpPr>
        <p:spPr/>
        <p:txBody>
          <a:bodyPr>
            <a:normAutofit fontScale="92500" lnSpcReduction="20000"/>
          </a:bodyPr>
          <a:lstStyle/>
          <a:p>
            <a:pPr algn="ctr"/>
            <a:r>
              <a:rPr lang="en-US" dirty="0"/>
              <a:t>C-MAIL Wednesday</a:t>
            </a:r>
            <a:br>
              <a:rPr lang="en-US" dirty="0"/>
            </a:br>
            <a:endParaRPr lang="en-US" dirty="0"/>
          </a:p>
        </p:txBody>
      </p:sp>
      <p:sp>
        <p:nvSpPr>
          <p:cNvPr id="4" name="Content Placeholder 3"/>
          <p:cNvSpPr>
            <a:spLocks noGrp="1"/>
          </p:cNvSpPr>
          <p:nvPr>
            <p:ph sz="half" idx="2"/>
          </p:nvPr>
        </p:nvSpPr>
        <p:spPr>
          <a:xfrm>
            <a:off x="457200" y="2174875"/>
            <a:ext cx="3276600" cy="3951288"/>
          </a:xfrm>
        </p:spPr>
        <p:txBody>
          <a:bodyPr/>
          <a:lstStyle/>
          <a:p>
            <a:endParaRPr lang="en-US" dirty="0"/>
          </a:p>
        </p:txBody>
      </p:sp>
      <p:sp>
        <p:nvSpPr>
          <p:cNvPr id="5" name="Text Placeholder 4"/>
          <p:cNvSpPr>
            <a:spLocks noGrp="1"/>
          </p:cNvSpPr>
          <p:nvPr>
            <p:ph type="body" sz="quarter" idx="3"/>
          </p:nvPr>
        </p:nvSpPr>
        <p:spPr>
          <a:xfrm>
            <a:off x="5102225" y="1570039"/>
            <a:ext cx="4041775" cy="639762"/>
          </a:xfrm>
        </p:spPr>
        <p:txBody>
          <a:bodyPr/>
          <a:lstStyle/>
          <a:p>
            <a:pPr algn="ctr"/>
            <a:r>
              <a:rPr lang="en-US" dirty="0" smtClean="0"/>
              <a:t>Text IT </a:t>
            </a:r>
            <a:endParaRPr lang="en-US" dirty="0"/>
          </a:p>
        </p:txBody>
      </p:sp>
      <p:pic>
        <p:nvPicPr>
          <p:cNvPr id="7" name="Content Placeholder 6"/>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6096000" y="2099045"/>
            <a:ext cx="2819400" cy="1653815"/>
          </a:xfrm>
        </p:spPr>
      </p:pic>
      <p:pic>
        <p:nvPicPr>
          <p:cNvPr id="5632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9486" y="2209801"/>
            <a:ext cx="4103914" cy="40385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6325" name="TextBox 3"/>
          <p:cNvSpPr txBox="1">
            <a:spLocks noChangeArrowheads="1"/>
          </p:cNvSpPr>
          <p:nvPr/>
        </p:nvSpPr>
        <p:spPr bwMode="auto">
          <a:xfrm rot="1544237">
            <a:off x="2531329" y="3359839"/>
            <a:ext cx="202723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r>
              <a:rPr lang="en-US" altLang="en-US" sz="2800" b="1" dirty="0">
                <a:latin typeface="Comic Sans MS" pitchFamily="66" charset="0"/>
              </a:rPr>
              <a:t>Larry</a:t>
            </a:r>
          </a:p>
        </p:txBody>
      </p:sp>
      <p:sp>
        <p:nvSpPr>
          <p:cNvPr id="56326" name="TextBox 5"/>
          <p:cNvSpPr txBox="1">
            <a:spLocks noChangeArrowheads="1"/>
          </p:cNvSpPr>
          <p:nvPr/>
        </p:nvSpPr>
        <p:spPr bwMode="auto">
          <a:xfrm>
            <a:off x="1817855" y="3137805"/>
            <a:ext cx="12636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r>
              <a:rPr lang="en-US" altLang="en-US" sz="1800" b="1" dirty="0">
                <a:latin typeface="Comic Sans MS" pitchFamily="66" charset="0"/>
              </a:rPr>
              <a:t>Joan</a:t>
            </a:r>
          </a:p>
        </p:txBody>
      </p:sp>
      <p:sp>
        <p:nvSpPr>
          <p:cNvPr id="56327" name="TextBox 6"/>
          <p:cNvSpPr txBox="1">
            <a:spLocks noChangeArrowheads="1"/>
          </p:cNvSpPr>
          <p:nvPr/>
        </p:nvSpPr>
        <p:spPr bwMode="auto">
          <a:xfrm rot="19853462">
            <a:off x="933437" y="3512000"/>
            <a:ext cx="126047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r>
              <a:rPr lang="en-US" altLang="en-US" sz="2000" b="1" dirty="0">
                <a:latin typeface="Comic Sans MS" pitchFamily="66" charset="0"/>
              </a:rPr>
              <a:t>Fred</a:t>
            </a:r>
          </a:p>
        </p:txBody>
      </p:sp>
      <p:sp>
        <p:nvSpPr>
          <p:cNvPr id="56328" name="TextBox 8"/>
          <p:cNvSpPr txBox="1">
            <a:spLocks noChangeArrowheads="1"/>
          </p:cNvSpPr>
          <p:nvPr/>
        </p:nvSpPr>
        <p:spPr bwMode="auto">
          <a:xfrm rot="18677327">
            <a:off x="556697" y="4008770"/>
            <a:ext cx="69626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r>
              <a:rPr lang="en-US" altLang="en-US" sz="1800" b="1" dirty="0">
                <a:latin typeface="Comic Sans MS" pitchFamily="66" charset="0"/>
              </a:rPr>
              <a:t>Lucy</a:t>
            </a:r>
          </a:p>
        </p:txBody>
      </p:sp>
      <p:sp>
        <p:nvSpPr>
          <p:cNvPr id="56329" name="TextBox 9"/>
          <p:cNvSpPr txBox="1">
            <a:spLocks noChangeArrowheads="1"/>
          </p:cNvSpPr>
          <p:nvPr/>
        </p:nvSpPr>
        <p:spPr bwMode="auto">
          <a:xfrm rot="17336838">
            <a:off x="616158" y="2664343"/>
            <a:ext cx="127140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r>
              <a:rPr lang="en-US" altLang="en-US" sz="2800" b="1" dirty="0" smtClean="0">
                <a:latin typeface="Comic Sans MS" pitchFamily="66" charset="0"/>
              </a:rPr>
              <a:t>Tim </a:t>
            </a:r>
            <a:endParaRPr lang="en-US" altLang="en-US" sz="2800" b="1" dirty="0">
              <a:latin typeface="Comic Sans MS" pitchFamily="66" charset="0"/>
            </a:endParaRPr>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53000" y="4297265"/>
            <a:ext cx="1619250" cy="22678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00800" y="4229100"/>
            <a:ext cx="2619375" cy="174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7162800" y="6400800"/>
            <a:ext cx="1891993" cy="523220"/>
          </a:xfrm>
          <a:prstGeom prst="rect">
            <a:avLst/>
          </a:prstGeom>
          <a:noFill/>
        </p:spPr>
        <p:txBody>
          <a:bodyPr wrap="none" rtlCol="0">
            <a:spAutoFit/>
          </a:bodyPr>
          <a:lstStyle/>
          <a:p>
            <a:r>
              <a:rPr lang="en-US" sz="2800" b="1" dirty="0" smtClean="0"/>
              <a:t>TOOTLING!</a:t>
            </a:r>
            <a:r>
              <a:rPr lang="en-US" dirty="0" smtClean="0"/>
              <a:t> </a:t>
            </a:r>
            <a:endParaRPr lang="en-US" dirty="0"/>
          </a:p>
        </p:txBody>
      </p:sp>
    </p:spTree>
    <p:extLst>
      <p:ext uri="{BB962C8B-B14F-4D97-AF65-F5344CB8AC3E}">
        <p14:creationId xmlns:p14="http://schemas.microsoft.com/office/powerpoint/2010/main" val="107020232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Escape </a:t>
            </a:r>
            <a:r>
              <a:rPr lang="en-US" dirty="0"/>
              <a:t>Behaviors</a:t>
            </a:r>
            <a:br>
              <a:rPr lang="en-US" dirty="0"/>
            </a:br>
            <a:r>
              <a:rPr lang="en-US" sz="3100" dirty="0" smtClean="0">
                <a:solidFill>
                  <a:srgbClr val="FF0000"/>
                </a:solidFill>
              </a:rPr>
              <a:t>Performing </a:t>
            </a:r>
            <a:r>
              <a:rPr lang="en-US" sz="3100" dirty="0">
                <a:solidFill>
                  <a:srgbClr val="FF0000"/>
                </a:solidFill>
              </a:rPr>
              <a:t>an operant response that gets you away from an ongoing punishing </a:t>
            </a:r>
            <a:r>
              <a:rPr lang="en-US" sz="3100" dirty="0" smtClean="0">
                <a:solidFill>
                  <a:srgbClr val="FF0000"/>
                </a:solidFill>
              </a:rPr>
              <a:t>stimulus. </a:t>
            </a:r>
            <a:endParaRPr lang="en-US" sz="3100" dirty="0">
              <a:solidFill>
                <a:srgbClr val="FF0000"/>
              </a:solidFill>
            </a:endParaRPr>
          </a:p>
        </p:txBody>
      </p:sp>
      <p:sp>
        <p:nvSpPr>
          <p:cNvPr id="4" name="Text Placeholder 3"/>
          <p:cNvSpPr>
            <a:spLocks noGrp="1"/>
          </p:cNvSpPr>
          <p:nvPr>
            <p:ph type="body" idx="1"/>
          </p:nvPr>
        </p:nvSpPr>
        <p:spPr/>
        <p:txBody>
          <a:bodyPr/>
          <a:lstStyle/>
          <a:p>
            <a:pPr algn="ctr"/>
            <a:r>
              <a:rPr lang="en-US" dirty="0" smtClean="0"/>
              <a:t>Escape Behaviors </a:t>
            </a:r>
            <a:endParaRPr lang="en-US" dirty="0"/>
          </a:p>
        </p:txBody>
      </p:sp>
      <p:sp>
        <p:nvSpPr>
          <p:cNvPr id="3" name="Content Placeholder 2"/>
          <p:cNvSpPr>
            <a:spLocks noGrp="1"/>
          </p:cNvSpPr>
          <p:nvPr>
            <p:ph sz="half" idx="2"/>
          </p:nvPr>
        </p:nvSpPr>
        <p:spPr/>
        <p:txBody>
          <a:bodyPr>
            <a:normAutofit/>
          </a:bodyPr>
          <a:lstStyle/>
          <a:p>
            <a:r>
              <a:rPr lang="en-US" dirty="0" smtClean="0"/>
              <a:t>Sleeping in class</a:t>
            </a:r>
          </a:p>
          <a:p>
            <a:r>
              <a:rPr lang="en-US" dirty="0" smtClean="0"/>
              <a:t>Acting Out </a:t>
            </a:r>
          </a:p>
          <a:p>
            <a:r>
              <a:rPr lang="en-US" dirty="0" smtClean="0"/>
              <a:t>Class Clown</a:t>
            </a:r>
          </a:p>
          <a:p>
            <a:r>
              <a:rPr lang="en-US" dirty="0" smtClean="0"/>
              <a:t>Withdrawn</a:t>
            </a:r>
          </a:p>
          <a:p>
            <a:r>
              <a:rPr lang="en-US" dirty="0" smtClean="0"/>
              <a:t>Low </a:t>
            </a:r>
            <a:r>
              <a:rPr lang="en-US" dirty="0"/>
              <a:t>Attendance</a:t>
            </a:r>
          </a:p>
          <a:p>
            <a:r>
              <a:rPr lang="en-US" dirty="0" smtClean="0"/>
              <a:t>Frequent </a:t>
            </a:r>
            <a:r>
              <a:rPr lang="en-US" dirty="0"/>
              <a:t>Nurse visits </a:t>
            </a:r>
          </a:p>
          <a:p>
            <a:r>
              <a:rPr lang="en-US" dirty="0" smtClean="0"/>
              <a:t>Frequent </a:t>
            </a:r>
            <a:r>
              <a:rPr lang="en-US" dirty="0"/>
              <a:t>Counselor visits</a:t>
            </a:r>
          </a:p>
          <a:p>
            <a:endParaRPr lang="en-US" dirty="0"/>
          </a:p>
        </p:txBody>
      </p:sp>
      <p:sp>
        <p:nvSpPr>
          <p:cNvPr id="5" name="Text Placeholder 4"/>
          <p:cNvSpPr>
            <a:spLocks noGrp="1"/>
          </p:cNvSpPr>
          <p:nvPr>
            <p:ph type="body" sz="quarter" idx="3"/>
          </p:nvPr>
        </p:nvSpPr>
        <p:spPr/>
        <p:txBody>
          <a:bodyPr/>
          <a:lstStyle/>
          <a:p>
            <a:pPr algn="ctr"/>
            <a:r>
              <a:rPr lang="en-US" dirty="0" smtClean="0"/>
              <a:t>Dangers</a:t>
            </a:r>
            <a:endParaRPr lang="en-US" dirty="0"/>
          </a:p>
        </p:txBody>
      </p:sp>
      <p:sp>
        <p:nvSpPr>
          <p:cNvPr id="6" name="Content Placeholder 5"/>
          <p:cNvSpPr>
            <a:spLocks noGrp="1"/>
          </p:cNvSpPr>
          <p:nvPr>
            <p:ph sz="quarter" idx="4"/>
          </p:nvPr>
        </p:nvSpPr>
        <p:spPr/>
        <p:txBody>
          <a:bodyPr/>
          <a:lstStyle/>
          <a:p>
            <a:r>
              <a:rPr lang="en-US" dirty="0" smtClean="0"/>
              <a:t>Failure</a:t>
            </a:r>
          </a:p>
          <a:p>
            <a:r>
              <a:rPr lang="en-US" dirty="0" smtClean="0"/>
              <a:t>Drop out</a:t>
            </a:r>
          </a:p>
          <a:p>
            <a:r>
              <a:rPr lang="en-US" dirty="0" smtClean="0"/>
              <a:t>Delinquency</a:t>
            </a:r>
          </a:p>
          <a:p>
            <a:pPr marL="0" indent="0">
              <a:buNone/>
            </a:pPr>
            <a:endParaRPr lang="en-US" dirty="0"/>
          </a:p>
        </p:txBody>
      </p:sp>
    </p:spTree>
    <p:extLst>
      <p:ext uri="{BB962C8B-B14F-4D97-AF65-F5344CB8AC3E}">
        <p14:creationId xmlns:p14="http://schemas.microsoft.com/office/powerpoint/2010/main" val="398298912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
            </a:r>
            <a:br>
              <a:rPr lang="en-US" dirty="0" smtClean="0"/>
            </a:br>
            <a:r>
              <a:rPr lang="en-US" dirty="0" smtClean="0"/>
              <a:t>Classroom Practices provide a </a:t>
            </a:r>
            <a:br>
              <a:rPr lang="en-US" dirty="0" smtClean="0"/>
            </a:br>
            <a:r>
              <a:rPr lang="en-US" dirty="0" smtClean="0"/>
              <a:t>Menu of Interventions for : </a:t>
            </a:r>
            <a:br>
              <a:rPr lang="en-US" dirty="0" smtClean="0"/>
            </a:br>
            <a:r>
              <a:rPr lang="en-US" i="1" dirty="0" smtClean="0">
                <a:solidFill>
                  <a:srgbClr val="009E47"/>
                </a:solidFill>
              </a:rPr>
              <a:t>Escape/Avoid Task</a:t>
            </a:r>
            <a:r>
              <a:rPr lang="en-US" dirty="0" smtClean="0"/>
              <a:t/>
            </a:r>
            <a:br>
              <a:rPr lang="en-US" dirty="0" smtClean="0"/>
            </a:br>
            <a:r>
              <a:rPr lang="en-US" dirty="0" smtClean="0"/>
              <a:t/>
            </a:r>
            <a:br>
              <a:rPr lang="en-US" dirty="0" smtClean="0"/>
            </a:br>
            <a:endParaRPr lang="en-US" dirty="0"/>
          </a:p>
        </p:txBody>
      </p:sp>
      <p:sp>
        <p:nvSpPr>
          <p:cNvPr id="3" name="Content Placeholder 2"/>
          <p:cNvSpPr>
            <a:spLocks noGrp="1"/>
          </p:cNvSpPr>
          <p:nvPr>
            <p:ph idx="1"/>
          </p:nvPr>
        </p:nvSpPr>
        <p:spPr>
          <a:xfrm>
            <a:off x="457200" y="1828800"/>
            <a:ext cx="8229600" cy="4297363"/>
          </a:xfrm>
        </p:spPr>
        <p:txBody>
          <a:bodyPr>
            <a:normAutofit fontScale="62500" lnSpcReduction="20000"/>
          </a:bodyPr>
          <a:lstStyle/>
          <a:p>
            <a:pPr lvl="0"/>
            <a:r>
              <a:rPr lang="en-US" dirty="0" smtClean="0"/>
              <a:t>Teach Procedures</a:t>
            </a:r>
          </a:p>
          <a:p>
            <a:pPr lvl="1"/>
            <a:r>
              <a:rPr lang="en-US" dirty="0" smtClean="0"/>
              <a:t>Asking for help</a:t>
            </a:r>
          </a:p>
          <a:p>
            <a:pPr lvl="1"/>
            <a:r>
              <a:rPr lang="en-US" dirty="0" smtClean="0"/>
              <a:t>Individualize procedure for use of resources (e.g. help bucket; peer support)</a:t>
            </a:r>
          </a:p>
          <a:p>
            <a:pPr lvl="1"/>
            <a:r>
              <a:rPr lang="en-US" dirty="0" smtClean="0"/>
              <a:t>Check to see if student has needed materials and if not, provide them before they are needed. </a:t>
            </a:r>
          </a:p>
          <a:p>
            <a:pPr lvl="0"/>
            <a:r>
              <a:rPr lang="en-US" dirty="0" smtClean="0"/>
              <a:t>Address Task Difficulty</a:t>
            </a:r>
          </a:p>
          <a:p>
            <a:pPr lvl="1"/>
            <a:r>
              <a:rPr lang="en-US" dirty="0" smtClean="0"/>
              <a:t>Design assignments to meet student instructional/skill level.</a:t>
            </a:r>
          </a:p>
          <a:p>
            <a:pPr lvl="1"/>
            <a:r>
              <a:rPr lang="en-US" dirty="0" smtClean="0"/>
              <a:t>Pre-teach content. </a:t>
            </a:r>
          </a:p>
          <a:p>
            <a:pPr lvl="1"/>
            <a:r>
              <a:rPr lang="en-US" dirty="0" smtClean="0"/>
              <a:t>Modify amount or type of activity. </a:t>
            </a:r>
          </a:p>
          <a:p>
            <a:pPr lvl="1"/>
            <a:r>
              <a:rPr lang="en-US" dirty="0" smtClean="0"/>
              <a:t>Provide extra help/checks for understanding. </a:t>
            </a:r>
          </a:p>
          <a:p>
            <a:pPr lvl="0"/>
            <a:r>
              <a:rPr lang="en-US" dirty="0" smtClean="0"/>
              <a:t>Provide Choice </a:t>
            </a:r>
          </a:p>
          <a:p>
            <a:pPr lvl="1"/>
            <a:r>
              <a:rPr lang="en-US" dirty="0" smtClean="0"/>
              <a:t>Provide choices such as what to do first or what tools to use. </a:t>
            </a:r>
          </a:p>
          <a:p>
            <a:pPr lvl="1"/>
            <a:r>
              <a:rPr lang="en-US" dirty="0" smtClean="0"/>
              <a:t>Provide an opportunity to engage in a preferred activity first.</a:t>
            </a:r>
          </a:p>
          <a:p>
            <a:pPr lvl="0"/>
            <a:r>
              <a:rPr lang="en-US" dirty="0" smtClean="0"/>
              <a:t>Sequence Tasks </a:t>
            </a:r>
          </a:p>
          <a:p>
            <a:pPr lvl="1"/>
            <a:r>
              <a:rPr lang="en-US" dirty="0" smtClean="0"/>
              <a:t>Use behavioral momentum/task dispersion</a:t>
            </a:r>
          </a:p>
          <a:p>
            <a:endParaRPr lang="en-US" dirty="0"/>
          </a:p>
        </p:txBody>
      </p:sp>
    </p:spTree>
    <p:extLst>
      <p:ext uri="{BB962C8B-B14F-4D97-AF65-F5344CB8AC3E}">
        <p14:creationId xmlns:p14="http://schemas.microsoft.com/office/powerpoint/2010/main" val="70052095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52400"/>
            <a:ext cx="8763000" cy="1600200"/>
          </a:xfrm>
        </p:spPr>
        <p:txBody>
          <a:bodyPr>
            <a:normAutofit fontScale="90000"/>
          </a:bodyPr>
          <a:lstStyle/>
          <a:p>
            <a:pPr>
              <a:defRPr/>
            </a:pPr>
            <a:r>
              <a:rPr lang="en-US" sz="3600" dirty="0" smtClean="0"/>
              <a:t>Environmental Supports </a:t>
            </a:r>
            <a:br>
              <a:rPr lang="en-US" sz="3600" dirty="0" smtClean="0"/>
            </a:br>
            <a:r>
              <a:rPr lang="en-US" sz="3600" dirty="0" smtClean="0"/>
              <a:t>to Decrease Frustrations in Students who lack Organizational Skills  </a:t>
            </a:r>
            <a:br>
              <a:rPr lang="en-US" sz="3600" dirty="0" smtClean="0"/>
            </a:br>
            <a:endParaRPr lang="en-US" sz="3600" dirty="0"/>
          </a:p>
        </p:txBody>
      </p:sp>
      <p:sp>
        <p:nvSpPr>
          <p:cNvPr id="58371" name="Content Placeholder 2"/>
          <p:cNvSpPr>
            <a:spLocks noGrp="1"/>
          </p:cNvSpPr>
          <p:nvPr>
            <p:ph idx="1"/>
          </p:nvPr>
        </p:nvSpPr>
        <p:spPr>
          <a:xfrm>
            <a:off x="0" y="1600200"/>
            <a:ext cx="8153400" cy="3962400"/>
          </a:xfrm>
        </p:spPr>
        <p:txBody>
          <a:bodyPr>
            <a:normAutofit/>
          </a:bodyPr>
          <a:lstStyle/>
          <a:p>
            <a:pPr lvl="1">
              <a:buFont typeface="Wingdings" panose="05000000000000000000" pitchFamily="2" charset="2"/>
              <a:buChar char="Ø"/>
            </a:pPr>
            <a:r>
              <a:rPr lang="en-US" altLang="en-US" dirty="0" smtClean="0"/>
              <a:t>Visual Schedules</a:t>
            </a:r>
          </a:p>
          <a:p>
            <a:pPr lvl="1">
              <a:buFont typeface="Wingdings" panose="05000000000000000000" pitchFamily="2" charset="2"/>
              <a:buChar char="Ø"/>
            </a:pPr>
            <a:r>
              <a:rPr lang="en-US" altLang="en-US" dirty="0" smtClean="0"/>
              <a:t>Visual Reminders </a:t>
            </a:r>
          </a:p>
          <a:p>
            <a:pPr lvl="2">
              <a:buFont typeface="Wingdings" panose="05000000000000000000" pitchFamily="2" charset="2"/>
              <a:buChar char="Ø"/>
            </a:pPr>
            <a:r>
              <a:rPr lang="en-US" altLang="en-US" dirty="0" smtClean="0"/>
              <a:t>Morning/Dismissal Routines </a:t>
            </a:r>
          </a:p>
          <a:p>
            <a:pPr lvl="2">
              <a:buFont typeface="Wingdings" panose="05000000000000000000" pitchFamily="2" charset="2"/>
              <a:buChar char="Ø"/>
            </a:pPr>
            <a:r>
              <a:rPr lang="en-US" altLang="en-US" dirty="0" smtClean="0"/>
              <a:t>Reminder Sticky Notes</a:t>
            </a:r>
          </a:p>
          <a:p>
            <a:pPr lvl="2">
              <a:buFont typeface="Wingdings" panose="05000000000000000000" pitchFamily="2" charset="2"/>
              <a:buChar char="Ø"/>
            </a:pPr>
            <a:r>
              <a:rPr lang="en-US" altLang="en-US" dirty="0" smtClean="0"/>
              <a:t>Pre-correct Cards  </a:t>
            </a:r>
          </a:p>
          <a:p>
            <a:pPr lvl="1">
              <a:buFont typeface="Wingdings" panose="05000000000000000000" pitchFamily="2" charset="2"/>
              <a:buChar char="Ø"/>
            </a:pPr>
            <a:r>
              <a:rPr lang="en-US" altLang="en-US" dirty="0" smtClean="0"/>
              <a:t>Student “</a:t>
            </a:r>
            <a:r>
              <a:rPr lang="en-US" altLang="en-US" b="1" dirty="0" smtClean="0">
                <a:solidFill>
                  <a:srgbClr val="FF0000"/>
                </a:solidFill>
              </a:rPr>
              <a:t>Schedule</a:t>
            </a:r>
            <a:r>
              <a:rPr lang="en-US" altLang="en-US" dirty="0" smtClean="0"/>
              <a:t>” supports  </a:t>
            </a:r>
          </a:p>
        </p:txBody>
      </p:sp>
      <p:sp>
        <p:nvSpPr>
          <p:cNvPr id="58372" name="TextBox 4"/>
          <p:cNvSpPr txBox="1">
            <a:spLocks noChangeArrowheads="1"/>
          </p:cNvSpPr>
          <p:nvPr/>
        </p:nvSpPr>
        <p:spPr bwMode="auto">
          <a:xfrm>
            <a:off x="2057400" y="6477000"/>
            <a:ext cx="1905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omic Sans MS" pitchFamily="66" charset="0"/>
              </a:defRPr>
            </a:lvl1pPr>
            <a:lvl2pPr marL="742950" indent="-285750">
              <a:spcBef>
                <a:spcPct val="20000"/>
              </a:spcBef>
              <a:buChar char="–"/>
              <a:defRPr sz="2800">
                <a:solidFill>
                  <a:schemeClr val="tx1"/>
                </a:solidFill>
                <a:latin typeface="Comic Sans MS" pitchFamily="66" charset="0"/>
              </a:defRPr>
            </a:lvl2pPr>
            <a:lvl3pPr marL="1143000" indent="-228600">
              <a:spcBef>
                <a:spcPct val="20000"/>
              </a:spcBef>
              <a:buChar char="•"/>
              <a:defRPr sz="2400">
                <a:solidFill>
                  <a:schemeClr val="tx1"/>
                </a:solidFill>
                <a:latin typeface="Comic Sans MS" pitchFamily="66" charset="0"/>
              </a:defRPr>
            </a:lvl3pPr>
            <a:lvl4pPr marL="1600200" indent="-228600">
              <a:spcBef>
                <a:spcPct val="20000"/>
              </a:spcBef>
              <a:buChar char="–"/>
              <a:defRPr sz="2000">
                <a:solidFill>
                  <a:schemeClr val="tx1"/>
                </a:solidFill>
                <a:latin typeface="Comic Sans MS" pitchFamily="66" charset="0"/>
              </a:defRPr>
            </a:lvl4pPr>
            <a:lvl5pPr marL="2057400" indent="-228600">
              <a:spcBef>
                <a:spcPct val="20000"/>
              </a:spcBef>
              <a:buChar char="»"/>
              <a:defRPr sz="2000">
                <a:solidFill>
                  <a:schemeClr val="tx1"/>
                </a:solidFill>
                <a:latin typeface="Comic Sans MS" pitchFamily="66" charset="0"/>
              </a:defRPr>
            </a:lvl5pPr>
            <a:lvl6pPr marL="2514600" indent="-228600" eaLnBrk="0" fontAlgn="base" hangingPunct="0">
              <a:spcBef>
                <a:spcPct val="20000"/>
              </a:spcBef>
              <a:spcAft>
                <a:spcPct val="0"/>
              </a:spcAft>
              <a:buChar char="»"/>
              <a:defRPr sz="2000">
                <a:solidFill>
                  <a:schemeClr val="tx1"/>
                </a:solidFill>
                <a:latin typeface="Comic Sans MS" pitchFamily="66" charset="0"/>
              </a:defRPr>
            </a:lvl6pPr>
            <a:lvl7pPr marL="2971800" indent="-228600" eaLnBrk="0" fontAlgn="base" hangingPunct="0">
              <a:spcBef>
                <a:spcPct val="20000"/>
              </a:spcBef>
              <a:spcAft>
                <a:spcPct val="0"/>
              </a:spcAft>
              <a:buChar char="»"/>
              <a:defRPr sz="2000">
                <a:solidFill>
                  <a:schemeClr val="tx1"/>
                </a:solidFill>
                <a:latin typeface="Comic Sans MS" pitchFamily="66" charset="0"/>
              </a:defRPr>
            </a:lvl7pPr>
            <a:lvl8pPr marL="3429000" indent="-228600" eaLnBrk="0" fontAlgn="base" hangingPunct="0">
              <a:spcBef>
                <a:spcPct val="20000"/>
              </a:spcBef>
              <a:spcAft>
                <a:spcPct val="0"/>
              </a:spcAft>
              <a:buChar char="»"/>
              <a:defRPr sz="2000">
                <a:solidFill>
                  <a:schemeClr val="tx1"/>
                </a:solidFill>
                <a:latin typeface="Comic Sans MS" pitchFamily="66" charset="0"/>
              </a:defRPr>
            </a:lvl8pPr>
            <a:lvl9pPr marL="3886200" indent="-228600" eaLnBrk="0" fontAlgn="base" hangingPunct="0">
              <a:spcBef>
                <a:spcPct val="20000"/>
              </a:spcBef>
              <a:spcAft>
                <a:spcPct val="0"/>
              </a:spcAft>
              <a:buChar char="»"/>
              <a:defRPr sz="2000">
                <a:solidFill>
                  <a:schemeClr val="tx1"/>
                </a:solidFill>
                <a:latin typeface="Comic Sans MS" pitchFamily="66" charset="0"/>
              </a:defRPr>
            </a:lvl9pPr>
          </a:lstStyle>
          <a:p>
            <a:pPr>
              <a:spcBef>
                <a:spcPct val="0"/>
              </a:spcBef>
              <a:buFontTx/>
              <a:buNone/>
            </a:pPr>
            <a:r>
              <a:rPr lang="en-US" altLang="en-US" sz="1800"/>
              <a:t> </a:t>
            </a: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29091" y="5011147"/>
            <a:ext cx="3598182" cy="18341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29200" y="3868147"/>
            <a:ext cx="2590800" cy="21358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0" b="89109" l="20137" r="85666"/>
                    </a14:imgEffect>
                  </a14:imgLayer>
                </a14:imgProps>
              </a:ext>
              <a:ext uri="{28A0092B-C50C-407E-A947-70E740481C1C}">
                <a14:useLocalDpi xmlns:a14="http://schemas.microsoft.com/office/drawing/2010/main" val="0"/>
              </a:ext>
            </a:extLst>
          </a:blip>
          <a:srcRect/>
          <a:stretch>
            <a:fillRect/>
          </a:stretch>
        </p:blipFill>
        <p:spPr bwMode="auto">
          <a:xfrm>
            <a:off x="5029200" y="1524000"/>
            <a:ext cx="2819400" cy="3078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2123424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Visual Reminders </a:t>
            </a:r>
            <a:br>
              <a:rPr lang="en-US" dirty="0" smtClean="0"/>
            </a:br>
            <a:r>
              <a:rPr lang="en-US" dirty="0" smtClean="0"/>
              <a:t>Teach and Post Arrival and Dismissal Procedures inside Locker or Cubby </a:t>
            </a:r>
            <a:endParaRPr lang="en-US" dirty="0"/>
          </a:p>
        </p:txBody>
      </p:sp>
      <p:sp>
        <p:nvSpPr>
          <p:cNvPr id="3" name="Content Placeholder 2"/>
          <p:cNvSpPr>
            <a:spLocks noGrp="1"/>
          </p:cNvSpPr>
          <p:nvPr>
            <p:ph idx="1"/>
          </p:nvPr>
        </p:nvSpPr>
        <p:spPr/>
        <p:txBody>
          <a:bodyPr/>
          <a:lstStyle/>
          <a:p>
            <a:endParaRPr lang="en-US" dirty="0"/>
          </a:p>
        </p:txBody>
      </p:sp>
      <p:pic>
        <p:nvPicPr>
          <p:cNvPr id="15362" name="Picture 2" descr="E:\Pictures\2011_02_15\IMG_058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 y="1752600"/>
            <a:ext cx="2724150" cy="5105400"/>
          </a:xfrm>
          <a:prstGeom prst="rect">
            <a:avLst/>
          </a:prstGeom>
          <a:noFill/>
          <a:extLst>
            <a:ext uri="{909E8E84-426E-40DD-AFC4-6F175D3DCCD1}">
              <a14:hiddenFill xmlns:a14="http://schemas.microsoft.com/office/drawing/2010/main">
                <a:solidFill>
                  <a:srgbClr val="FFFFFF"/>
                </a:solidFill>
              </a14:hiddenFill>
            </a:ext>
          </a:extLst>
        </p:spPr>
      </p:pic>
      <p:pic>
        <p:nvPicPr>
          <p:cNvPr id="15363" name="Picture 3" descr="E:\Pictures\2011_02_15\IMG_058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43600" y="1828800"/>
            <a:ext cx="3200400" cy="505986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190750" y="1752600"/>
            <a:ext cx="3752850" cy="2646878"/>
          </a:xfrm>
          <a:prstGeom prst="rect">
            <a:avLst/>
          </a:prstGeom>
          <a:noFill/>
        </p:spPr>
        <p:txBody>
          <a:bodyPr wrap="square" rtlCol="0">
            <a:spAutoFit/>
          </a:bodyPr>
          <a:lstStyle/>
          <a:p>
            <a:endParaRPr lang="en-US" sz="2800" b="1" dirty="0" smtClean="0"/>
          </a:p>
          <a:p>
            <a:endParaRPr lang="en-US" sz="2800" b="1" dirty="0"/>
          </a:p>
          <a:p>
            <a:r>
              <a:rPr lang="en-US" sz="2800" b="1" dirty="0" smtClean="0"/>
              <a:t>Arrival Procedures</a:t>
            </a:r>
          </a:p>
          <a:p>
            <a:endParaRPr lang="en-US" dirty="0"/>
          </a:p>
          <a:p>
            <a:endParaRPr lang="en-US" dirty="0" smtClean="0"/>
          </a:p>
          <a:p>
            <a:r>
              <a:rPr lang="en-US" sz="2800" b="1" dirty="0" smtClean="0"/>
              <a:t>Dismissal Procedures </a:t>
            </a:r>
          </a:p>
          <a:p>
            <a:endParaRPr lang="en-US" dirty="0"/>
          </a:p>
        </p:txBody>
      </p:sp>
      <p:sp>
        <p:nvSpPr>
          <p:cNvPr id="5" name="TextBox 4"/>
          <p:cNvSpPr txBox="1"/>
          <p:nvPr/>
        </p:nvSpPr>
        <p:spPr>
          <a:xfrm>
            <a:off x="4067175" y="2075765"/>
            <a:ext cx="184731" cy="369332"/>
          </a:xfrm>
          <a:prstGeom prst="rect">
            <a:avLst/>
          </a:prstGeom>
          <a:noFill/>
        </p:spPr>
        <p:txBody>
          <a:bodyPr wrap="none" rtlCol="0">
            <a:spAutoFit/>
          </a:bodyPr>
          <a:lstStyle/>
          <a:p>
            <a:endParaRPr lang="en-US" dirty="0"/>
          </a:p>
        </p:txBody>
      </p:sp>
      <p:sp>
        <p:nvSpPr>
          <p:cNvPr id="7" name="Slide Number Placeholder 6"/>
          <p:cNvSpPr>
            <a:spLocks noGrp="1"/>
          </p:cNvSpPr>
          <p:nvPr>
            <p:ph type="sldNum" sz="quarter" idx="12"/>
          </p:nvPr>
        </p:nvSpPr>
        <p:spPr/>
        <p:txBody>
          <a:bodyPr/>
          <a:lstStyle/>
          <a:p>
            <a:fld id="{4EA84408-0F80-4AC0-A1E3-95E06F217C9A}" type="slidenum">
              <a:rPr lang="en-US" smtClean="0"/>
              <a:pPr/>
              <a:t>46</a:t>
            </a:fld>
            <a:endParaRPr lang="en-US"/>
          </a:p>
        </p:txBody>
      </p:sp>
    </p:spTree>
    <p:extLst>
      <p:ext uri="{BB962C8B-B14F-4D97-AF65-F5344CB8AC3E}">
        <p14:creationId xmlns:p14="http://schemas.microsoft.com/office/powerpoint/2010/main" val="59129908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158183"/>
            <a:ext cx="8229600" cy="1143000"/>
          </a:xfrm>
        </p:spPr>
        <p:txBody>
          <a:bodyPr>
            <a:normAutofit fontScale="90000"/>
          </a:bodyPr>
          <a:lstStyle/>
          <a:p>
            <a:r>
              <a:rPr lang="en-US" dirty="0" smtClean="0"/>
              <a:t>Teach and Provide Visuals for </a:t>
            </a:r>
            <a:br>
              <a:rPr lang="en-US" dirty="0" smtClean="0"/>
            </a:br>
            <a:r>
              <a:rPr lang="en-US" dirty="0" smtClean="0"/>
              <a:t>Student Desk Organization  </a:t>
            </a:r>
            <a:endParaRPr lang="en-US" dirty="0"/>
          </a:p>
        </p:txBody>
      </p:sp>
      <p:sp>
        <p:nvSpPr>
          <p:cNvPr id="5" name="Text Placeholder 4"/>
          <p:cNvSpPr>
            <a:spLocks noGrp="1"/>
          </p:cNvSpPr>
          <p:nvPr>
            <p:ph type="body" idx="1"/>
          </p:nvPr>
        </p:nvSpPr>
        <p:spPr>
          <a:xfrm>
            <a:off x="76200" y="6244258"/>
            <a:ext cx="4040188" cy="639762"/>
          </a:xfrm>
        </p:spPr>
        <p:txBody>
          <a:bodyPr/>
          <a:lstStyle/>
          <a:p>
            <a:r>
              <a:rPr lang="en-US" dirty="0" smtClean="0"/>
              <a:t>Stand Up Desk </a:t>
            </a:r>
            <a:endParaRPr lang="en-US" dirty="0"/>
          </a:p>
        </p:txBody>
      </p:sp>
      <p:sp>
        <p:nvSpPr>
          <p:cNvPr id="7" name="Text Placeholder 6"/>
          <p:cNvSpPr>
            <a:spLocks noGrp="1"/>
          </p:cNvSpPr>
          <p:nvPr>
            <p:ph type="body" sz="quarter" idx="3"/>
          </p:nvPr>
        </p:nvSpPr>
        <p:spPr>
          <a:xfrm>
            <a:off x="4800600" y="3581400"/>
            <a:ext cx="4041775" cy="639762"/>
          </a:xfrm>
        </p:spPr>
        <p:txBody>
          <a:bodyPr/>
          <a:lstStyle/>
          <a:p>
            <a:r>
              <a:rPr lang="en-US" dirty="0"/>
              <a:t> </a:t>
            </a:r>
            <a:r>
              <a:rPr lang="en-US" dirty="0" smtClean="0"/>
              <a:t>           Extra Storage </a:t>
            </a:r>
            <a:endParaRPr lang="en-US" dirty="0"/>
          </a:p>
        </p:txBody>
      </p:sp>
      <p:pic>
        <p:nvPicPr>
          <p:cNvPr id="12" name="Content Placeholder 11"/>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495800" y="4267200"/>
            <a:ext cx="4267200" cy="2133600"/>
          </a:xfrm>
        </p:spPr>
      </p:pic>
      <p:pic>
        <p:nvPicPr>
          <p:cNvPr id="13" name="Content Placeholder 12"/>
          <p:cNvPicPr>
            <a:picLocks noGrp="1" noChangeAspect="1"/>
          </p:cNvPicPr>
          <p:nvPr>
            <p:ph sz="quarter" idx="4"/>
          </p:nvPr>
        </p:nvPicPr>
        <p:blipFill>
          <a:blip r:embed="rId4">
            <a:extLst>
              <a:ext uri="{28A0092B-C50C-407E-A947-70E740481C1C}">
                <a14:useLocalDpi xmlns:a14="http://schemas.microsoft.com/office/drawing/2010/main" val="0"/>
              </a:ext>
            </a:extLst>
          </a:blip>
          <a:stretch>
            <a:fillRect/>
          </a:stretch>
        </p:blipFill>
        <p:spPr>
          <a:xfrm>
            <a:off x="228600" y="3200400"/>
            <a:ext cx="2971800" cy="3200400"/>
          </a:xfrm>
        </p:spPr>
      </p:pic>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5000" y="1371600"/>
            <a:ext cx="2743200"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10200" y="1369741"/>
            <a:ext cx="2895600"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28600" y="1676400"/>
            <a:ext cx="1852889" cy="830997"/>
          </a:xfrm>
          <a:prstGeom prst="rect">
            <a:avLst/>
          </a:prstGeom>
          <a:noFill/>
        </p:spPr>
        <p:txBody>
          <a:bodyPr wrap="square" rtlCol="0">
            <a:spAutoFit/>
          </a:bodyPr>
          <a:lstStyle/>
          <a:p>
            <a:r>
              <a:rPr lang="en-US" sz="2400" b="1" dirty="0" smtClean="0"/>
              <a:t>Desk </a:t>
            </a:r>
          </a:p>
          <a:p>
            <a:r>
              <a:rPr lang="en-US" sz="2400" b="1" dirty="0" smtClean="0"/>
              <a:t>Organizers </a:t>
            </a:r>
            <a:endParaRPr lang="en-US" sz="2400" b="1" dirty="0"/>
          </a:p>
        </p:txBody>
      </p:sp>
    </p:spTree>
    <p:extLst>
      <p:ext uri="{BB962C8B-B14F-4D97-AF65-F5344CB8AC3E}">
        <p14:creationId xmlns:p14="http://schemas.microsoft.com/office/powerpoint/2010/main" val="84824527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 Organizational Folders</a:t>
            </a:r>
            <a:endParaRPr lang="en-US" dirty="0"/>
          </a:p>
        </p:txBody>
      </p:sp>
      <p:sp>
        <p:nvSpPr>
          <p:cNvPr id="3" name="Content Placeholder 2"/>
          <p:cNvSpPr>
            <a:spLocks noGrp="1"/>
          </p:cNvSpPr>
          <p:nvPr>
            <p:ph idx="1"/>
          </p:nvPr>
        </p:nvSpPr>
        <p:spPr>
          <a:xfrm>
            <a:off x="457200" y="1371600"/>
            <a:ext cx="8229600" cy="4754563"/>
          </a:xfrm>
        </p:spPr>
        <p:txBody>
          <a:bodyPr>
            <a:normAutofit/>
          </a:bodyPr>
          <a:lstStyle/>
          <a:p>
            <a:endParaRPr lang="en-US" dirty="0"/>
          </a:p>
          <a:p>
            <a:r>
              <a:rPr lang="en-US" dirty="0"/>
              <a:t>Custom planner/Assignment Sheet</a:t>
            </a:r>
          </a:p>
          <a:p>
            <a:r>
              <a:rPr lang="en-US" dirty="0" smtClean="0"/>
              <a:t>Homework Binders </a:t>
            </a:r>
            <a:endParaRPr lang="en-US" dirty="0"/>
          </a:p>
          <a:p>
            <a:r>
              <a:rPr lang="en-US" dirty="0"/>
              <a:t>Color coded folders  </a:t>
            </a:r>
          </a:p>
          <a:p>
            <a:r>
              <a:rPr lang="en-US" dirty="0"/>
              <a:t>Accordion </a:t>
            </a:r>
            <a:r>
              <a:rPr lang="en-US" dirty="0" smtClean="0"/>
              <a:t>folder</a:t>
            </a:r>
          </a:p>
          <a:p>
            <a:r>
              <a:rPr lang="en-US" dirty="0" smtClean="0"/>
              <a:t>Assignment Labels</a:t>
            </a:r>
            <a:endParaRPr lang="en-US" dirty="0"/>
          </a:p>
          <a:p>
            <a:r>
              <a:rPr lang="en-US" dirty="0"/>
              <a:t>Copy of Class </a:t>
            </a:r>
            <a:r>
              <a:rPr lang="en-US" dirty="0" smtClean="0"/>
              <a:t>Notes</a:t>
            </a:r>
          </a:p>
          <a:p>
            <a:pPr marL="0" indent="0">
              <a:buNone/>
            </a:pPr>
            <a:r>
              <a:rPr lang="en-US" dirty="0" smtClean="0"/>
              <a:t>  </a:t>
            </a:r>
          </a:p>
          <a:p>
            <a:endParaRPr lang="en-US" dirty="0" smtClean="0"/>
          </a:p>
          <a:p>
            <a:pPr marL="0" indent="0">
              <a:buNone/>
            </a:pPr>
            <a:endParaRPr lang="en-US" dirty="0" smtClean="0"/>
          </a:p>
          <a:p>
            <a:endParaRPr lang="en-US" dirty="0" smtClean="0"/>
          </a:p>
          <a:p>
            <a:endParaRPr lang="en-US" dirty="0" smtClean="0"/>
          </a:p>
        </p:txBody>
      </p:sp>
      <p:pic>
        <p:nvPicPr>
          <p:cNvPr id="6" name="Picture 5" descr="folders.jpg"/>
          <p:cNvPicPr>
            <a:picLocks noChangeAspect="1"/>
          </p:cNvPicPr>
          <p:nvPr/>
        </p:nvPicPr>
        <p:blipFill>
          <a:blip r:embed="rId3" cstate="print"/>
          <a:stretch>
            <a:fillRect/>
          </a:stretch>
        </p:blipFill>
        <p:spPr>
          <a:xfrm rot="1054419">
            <a:off x="4138974" y="4367859"/>
            <a:ext cx="2324100" cy="2286000"/>
          </a:xfrm>
          <a:prstGeom prst="rect">
            <a:avLst/>
          </a:prstGeom>
        </p:spPr>
      </p:pic>
      <p:sp>
        <p:nvSpPr>
          <p:cNvPr id="7" name="Slide Number Placeholder 6"/>
          <p:cNvSpPr>
            <a:spLocks noGrp="1"/>
          </p:cNvSpPr>
          <p:nvPr>
            <p:ph type="sldNum" sz="quarter" idx="12"/>
          </p:nvPr>
        </p:nvSpPr>
        <p:spPr/>
        <p:txBody>
          <a:bodyPr/>
          <a:lstStyle/>
          <a:p>
            <a:fld id="{4EA84408-0F80-4AC0-A1E3-95E06F217C9A}" type="slidenum">
              <a:rPr lang="en-US" smtClean="0"/>
              <a:pPr/>
              <a:t>48</a:t>
            </a:fld>
            <a:endParaRPr lang="en-US"/>
          </a:p>
        </p:txBody>
      </p:sp>
      <p:pic>
        <p:nvPicPr>
          <p:cNvPr id="6146" name="Picture 2"/>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7347" b="89796" l="2913" r="81553"/>
                    </a14:imgEffect>
                  </a14:imgLayer>
                </a14:imgProps>
              </a:ext>
              <a:ext uri="{28A0092B-C50C-407E-A947-70E740481C1C}">
                <a14:useLocalDpi xmlns:a14="http://schemas.microsoft.com/office/drawing/2010/main" val="0"/>
              </a:ext>
            </a:extLst>
          </a:blip>
          <a:srcRect/>
          <a:stretch>
            <a:fillRect/>
          </a:stretch>
        </p:blipFill>
        <p:spPr bwMode="auto">
          <a:xfrm>
            <a:off x="6655620" y="4407161"/>
            <a:ext cx="2766960" cy="22073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8" name="Picture 2"/>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375" b="99000" l="19127" r="89964"/>
                    </a14:imgEffect>
                  </a14:imgLayer>
                </a14:imgProps>
              </a:ext>
              <a:ext uri="{28A0092B-C50C-407E-A947-70E740481C1C}">
                <a14:useLocalDpi xmlns:a14="http://schemas.microsoft.com/office/drawing/2010/main" val="0"/>
              </a:ext>
            </a:extLst>
          </a:blip>
          <a:srcRect/>
          <a:stretch>
            <a:fillRect/>
          </a:stretch>
        </p:blipFill>
        <p:spPr bwMode="auto">
          <a:xfrm>
            <a:off x="6324600" y="1749031"/>
            <a:ext cx="2971800" cy="26581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4538912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Environmental Supports </a:t>
            </a:r>
            <a:br>
              <a:rPr lang="en-US" dirty="0"/>
            </a:br>
            <a:r>
              <a:rPr lang="en-US" dirty="0"/>
              <a:t>to </a:t>
            </a:r>
            <a:r>
              <a:rPr lang="en-US" dirty="0" smtClean="0"/>
              <a:t>Increase Focus On-Task Behavior</a:t>
            </a:r>
            <a:endParaRPr lang="en-US" dirty="0"/>
          </a:p>
        </p:txBody>
      </p:sp>
      <p:sp>
        <p:nvSpPr>
          <p:cNvPr id="3" name="Content Placeholder 2"/>
          <p:cNvSpPr>
            <a:spLocks noGrp="1"/>
          </p:cNvSpPr>
          <p:nvPr>
            <p:ph idx="1"/>
          </p:nvPr>
        </p:nvSpPr>
        <p:spPr>
          <a:xfrm>
            <a:off x="304800" y="1905000"/>
            <a:ext cx="8229600" cy="4525963"/>
          </a:xfrm>
        </p:spPr>
        <p:txBody>
          <a:bodyPr/>
          <a:lstStyle/>
          <a:p>
            <a:r>
              <a:rPr lang="en-US" dirty="0" smtClean="0"/>
              <a:t>Pen lights</a:t>
            </a:r>
          </a:p>
          <a:p>
            <a:endParaRPr lang="en-US" dirty="0" smtClean="0"/>
          </a:p>
          <a:p>
            <a:r>
              <a:rPr lang="en-US" dirty="0" smtClean="0"/>
              <a:t>Study Carrel </a:t>
            </a:r>
          </a:p>
          <a:p>
            <a:endParaRPr lang="en-US" dirty="0" smtClean="0"/>
          </a:p>
          <a:p>
            <a:r>
              <a:rPr lang="en-US" dirty="0" smtClean="0"/>
              <a:t>Pastel Backgrounds</a:t>
            </a:r>
          </a:p>
          <a:p>
            <a:endParaRPr lang="en-US" dirty="0" smtClean="0"/>
          </a:p>
          <a:p>
            <a:r>
              <a:rPr lang="en-US" dirty="0" smtClean="0"/>
              <a:t>Read by Color </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12924" y="1600200"/>
            <a:ext cx="1452563" cy="76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17724" y="2819400"/>
            <a:ext cx="2295525" cy="10667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43400" y="3937906"/>
            <a:ext cx="2514600" cy="1304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76600" y="5393871"/>
            <a:ext cx="2533650" cy="13607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6096000" y="6211669"/>
            <a:ext cx="4286250" cy="646331"/>
          </a:xfrm>
          <a:prstGeom prst="rect">
            <a:avLst/>
          </a:prstGeom>
        </p:spPr>
        <p:txBody>
          <a:bodyPr wrap="square">
            <a:spAutoFit/>
          </a:bodyPr>
          <a:lstStyle/>
          <a:p>
            <a:r>
              <a:rPr lang="en-US" dirty="0" err="1"/>
              <a:t>SenseAble</a:t>
            </a:r>
            <a:r>
              <a:rPr lang="en-US" dirty="0"/>
              <a:t> Strategies</a:t>
            </a:r>
          </a:p>
          <a:p>
            <a:r>
              <a:rPr lang="en-US" dirty="0"/>
              <a:t>Annie M. </a:t>
            </a:r>
            <a:r>
              <a:rPr lang="en-US" dirty="0" err="1"/>
              <a:t>Beninghof</a:t>
            </a:r>
            <a:r>
              <a:rPr lang="en-US" dirty="0"/>
              <a:t>, ( 1998)</a:t>
            </a:r>
          </a:p>
        </p:txBody>
      </p:sp>
    </p:spTree>
    <p:extLst>
      <p:ext uri="{BB962C8B-B14F-4D97-AF65-F5344CB8AC3E}">
        <p14:creationId xmlns:p14="http://schemas.microsoft.com/office/powerpoint/2010/main" val="12813696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Do People Behave?</a:t>
            </a:r>
            <a:endParaRPr lang="en-US" dirty="0"/>
          </a:p>
        </p:txBody>
      </p:sp>
      <p:sp>
        <p:nvSpPr>
          <p:cNvPr id="3" name="Content Placeholder 2"/>
          <p:cNvSpPr>
            <a:spLocks noGrp="1"/>
          </p:cNvSpPr>
          <p:nvPr>
            <p:ph idx="1"/>
          </p:nvPr>
        </p:nvSpPr>
        <p:spPr/>
        <p:txBody>
          <a:bodyPr/>
          <a:lstStyle/>
          <a:p>
            <a:r>
              <a:rPr lang="en-US" dirty="0" smtClean="0"/>
              <a:t>Modeling?</a:t>
            </a:r>
          </a:p>
          <a:p>
            <a:r>
              <a:rPr lang="en-US" dirty="0" smtClean="0"/>
              <a:t>Accident?</a:t>
            </a:r>
          </a:p>
          <a:p>
            <a:r>
              <a:rPr lang="en-US" dirty="0" smtClean="0"/>
              <a:t>Instinct?</a:t>
            </a:r>
          </a:p>
          <a:p>
            <a:r>
              <a:rPr lang="en-US" dirty="0" smtClean="0"/>
              <a:t>Condition?</a:t>
            </a:r>
          </a:p>
          <a:p>
            <a:pPr marL="0" indent="0">
              <a:buNone/>
            </a:pPr>
            <a:endParaRPr lang="en-US" sz="1200" dirty="0"/>
          </a:p>
          <a:p>
            <a:pPr marL="0" indent="0" algn="ctr">
              <a:buNone/>
            </a:pPr>
            <a:r>
              <a:rPr lang="en-US" i="1" dirty="0" smtClean="0"/>
              <a:t>Why Do People Continue Behaving?</a:t>
            </a:r>
          </a:p>
          <a:p>
            <a:pPr marL="0" indent="0" algn="ctr">
              <a:buNone/>
            </a:pPr>
            <a:r>
              <a:rPr lang="en-US" b="1" dirty="0" smtClean="0">
                <a:solidFill>
                  <a:srgbClr val="FF0000"/>
                </a:solidFill>
              </a:rPr>
              <a:t>IT WORKS!</a:t>
            </a:r>
          </a:p>
          <a:p>
            <a:pPr marL="0" indent="0" algn="ctr">
              <a:buNone/>
            </a:pPr>
            <a:endParaRPr lang="en-US" sz="1800" b="1" dirty="0">
              <a:solidFill>
                <a:srgbClr val="FF0000"/>
              </a:solidFill>
            </a:endParaRPr>
          </a:p>
        </p:txBody>
      </p:sp>
      <p:sp>
        <p:nvSpPr>
          <p:cNvPr id="4" name="TextBox 1"/>
          <p:cNvSpPr txBox="1">
            <a:spLocks noChangeArrowheads="1"/>
          </p:cNvSpPr>
          <p:nvPr/>
        </p:nvSpPr>
        <p:spPr bwMode="auto">
          <a:xfrm>
            <a:off x="2590800" y="5558298"/>
            <a:ext cx="4038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2000" dirty="0">
                <a:latin typeface="Calibri" pitchFamily="34" charset="0"/>
                <a:cs typeface="Calibri" pitchFamily="34" charset="0"/>
              </a:rPr>
              <a:t>(ABC Training Curriculum, </a:t>
            </a:r>
            <a:r>
              <a:rPr lang="en-US" sz="2000" dirty="0" err="1">
                <a:latin typeface="Calibri" pitchFamily="34" charset="0"/>
                <a:cs typeface="Calibri" pitchFamily="34" charset="0"/>
              </a:rPr>
              <a:t>Borgmeier</a:t>
            </a:r>
            <a:r>
              <a:rPr lang="en-US" sz="2000" dirty="0">
                <a:latin typeface="Calibri" pitchFamily="34" charset="0"/>
                <a:cs typeface="Calibri" pitchFamily="34" charset="0"/>
              </a:rPr>
              <a:t>)</a:t>
            </a:r>
          </a:p>
        </p:txBody>
      </p:sp>
      <p:pic>
        <p:nvPicPr>
          <p:cNvPr id="307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4800" y="1676400"/>
            <a:ext cx="4514850" cy="2190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1513188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a:xfrm>
            <a:off x="570205" y="533400"/>
            <a:ext cx="8229600" cy="1143000"/>
          </a:xfrm>
        </p:spPr>
        <p:txBody>
          <a:bodyPr>
            <a:normAutofit fontScale="90000"/>
          </a:bodyPr>
          <a:lstStyle/>
          <a:p>
            <a:r>
              <a:rPr lang="en-US" altLang="en-US" dirty="0" smtClean="0"/>
              <a:t> </a:t>
            </a:r>
            <a:r>
              <a:rPr lang="en-US" altLang="en-US" dirty="0"/>
              <a:t>Environmental Supports </a:t>
            </a:r>
            <a:br>
              <a:rPr lang="en-US" altLang="en-US" dirty="0"/>
            </a:br>
            <a:r>
              <a:rPr lang="en-US" altLang="en-US" dirty="0"/>
              <a:t>to Decrease </a:t>
            </a:r>
            <a:r>
              <a:rPr lang="en-US" altLang="en-US" dirty="0" smtClean="0"/>
              <a:t>Anxiety </a:t>
            </a:r>
            <a:r>
              <a:rPr lang="en-US" altLang="en-US" dirty="0"/>
              <a:t>in Students </a:t>
            </a:r>
            <a:r>
              <a:rPr lang="en-US" altLang="en-US" dirty="0" smtClean="0"/>
              <a:t>who have Low Tolerance Thresholds  </a:t>
            </a:r>
            <a:r>
              <a:rPr lang="en-US" altLang="en-US" dirty="0"/>
              <a:t/>
            </a:r>
            <a:br>
              <a:rPr lang="en-US" altLang="en-US" dirty="0"/>
            </a:br>
            <a:endParaRPr lang="en-US" altLang="en-US" sz="4000" dirty="0" smtClean="0"/>
          </a:p>
        </p:txBody>
      </p:sp>
      <p:sp>
        <p:nvSpPr>
          <p:cNvPr id="3" name="Content Placeholder 2"/>
          <p:cNvSpPr>
            <a:spLocks noGrp="1"/>
          </p:cNvSpPr>
          <p:nvPr>
            <p:ph idx="1"/>
          </p:nvPr>
        </p:nvSpPr>
        <p:spPr>
          <a:xfrm>
            <a:off x="228600" y="1981200"/>
            <a:ext cx="8305800" cy="4525963"/>
          </a:xfrm>
        </p:spPr>
        <p:txBody>
          <a:bodyPr>
            <a:normAutofit fontScale="92500" lnSpcReduction="20000"/>
          </a:bodyPr>
          <a:lstStyle/>
          <a:p>
            <a:pPr marL="457200" lvl="1" indent="0">
              <a:buNone/>
              <a:defRPr/>
            </a:pPr>
            <a:endParaRPr lang="en-US" dirty="0" smtClean="0"/>
          </a:p>
          <a:p>
            <a:pPr lvl="1">
              <a:defRPr/>
            </a:pPr>
            <a:r>
              <a:rPr lang="en-US" dirty="0" smtClean="0"/>
              <a:t>Fidgets</a:t>
            </a:r>
          </a:p>
          <a:p>
            <a:pPr lvl="1">
              <a:defRPr/>
            </a:pPr>
            <a:r>
              <a:rPr lang="en-US" dirty="0" smtClean="0"/>
              <a:t>Head phones</a:t>
            </a:r>
          </a:p>
          <a:p>
            <a:pPr lvl="1">
              <a:defRPr/>
            </a:pPr>
            <a:r>
              <a:rPr lang="en-US" dirty="0" smtClean="0"/>
              <a:t>Proprioceptive Input</a:t>
            </a:r>
          </a:p>
          <a:p>
            <a:pPr lvl="2">
              <a:defRPr/>
            </a:pPr>
            <a:r>
              <a:rPr lang="en-US" dirty="0" smtClean="0"/>
              <a:t>Wrist bands</a:t>
            </a:r>
          </a:p>
          <a:p>
            <a:pPr lvl="2">
              <a:defRPr/>
            </a:pPr>
            <a:r>
              <a:rPr lang="en-US" dirty="0" smtClean="0"/>
              <a:t>Jacket or Hoodie</a:t>
            </a:r>
          </a:p>
          <a:p>
            <a:pPr lvl="2">
              <a:defRPr/>
            </a:pPr>
            <a:r>
              <a:rPr lang="en-US" dirty="0" smtClean="0"/>
              <a:t>Weighted back pack or draw string bag</a:t>
            </a:r>
          </a:p>
          <a:p>
            <a:pPr lvl="2">
              <a:defRPr/>
            </a:pPr>
            <a:r>
              <a:rPr lang="en-US" dirty="0" smtClean="0"/>
              <a:t>Leg weights</a:t>
            </a:r>
          </a:p>
          <a:p>
            <a:pPr lvl="2">
              <a:defRPr/>
            </a:pPr>
            <a:r>
              <a:rPr lang="en-US" dirty="0" smtClean="0"/>
              <a:t>Heavy book on lap</a:t>
            </a:r>
          </a:p>
          <a:p>
            <a:pPr marL="914400" lvl="2" indent="0">
              <a:buNone/>
              <a:defRPr/>
            </a:pPr>
            <a:endParaRPr lang="en-US" dirty="0" smtClean="0"/>
          </a:p>
          <a:p>
            <a:pPr marL="457200" lvl="1" indent="0">
              <a:buFontTx/>
              <a:buNone/>
              <a:defRPr/>
            </a:pPr>
            <a:r>
              <a:rPr lang="en-US" dirty="0" smtClean="0"/>
              <a:t> </a:t>
            </a:r>
          </a:p>
          <a:p>
            <a:pPr marL="457200" lvl="1" indent="0">
              <a:buFontTx/>
              <a:buNone/>
              <a:defRPr/>
            </a:pPr>
            <a:r>
              <a:rPr lang="en-US" dirty="0" smtClean="0"/>
              <a:t> </a:t>
            </a:r>
          </a:p>
          <a:p>
            <a:pPr>
              <a:defRPr/>
            </a:pPr>
            <a:endParaRPr lang="en-US" dirty="0" smtClean="0"/>
          </a:p>
          <a:p>
            <a:pPr>
              <a:defRPr/>
            </a:pPr>
            <a:endParaRPr lang="en-US" dirty="0"/>
          </a:p>
        </p:txBody>
      </p:sp>
      <p:pic>
        <p:nvPicPr>
          <p:cNvPr id="2052" name="Picture 4"/>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4757737" y="2057400"/>
            <a:ext cx="3319463" cy="2895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43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844065">
            <a:off x="6439239" y="4533220"/>
            <a:ext cx="2143125" cy="2143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8177588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a:xfrm>
            <a:off x="457200" y="274638"/>
            <a:ext cx="8229600" cy="639762"/>
          </a:xfrm>
        </p:spPr>
        <p:txBody>
          <a:bodyPr rtlCol="0">
            <a:normAutofit fontScale="90000"/>
          </a:bodyPr>
          <a:lstStyle/>
          <a:p>
            <a:pPr eaLnBrk="1" fontAlgn="auto" hangingPunct="1">
              <a:spcAft>
                <a:spcPts val="0"/>
              </a:spcAft>
              <a:defRPr/>
            </a:pPr>
            <a:r>
              <a:rPr lang="en-US" dirty="0" smtClean="0">
                <a:ea typeface="ＭＳ Ｐゴシック" pitchFamily="-108" charset="-128"/>
              </a:rPr>
              <a:t>Teach Strategies for Relaxation </a:t>
            </a:r>
          </a:p>
        </p:txBody>
      </p:sp>
      <p:sp>
        <p:nvSpPr>
          <p:cNvPr id="66563" name="Content Placeholder 2"/>
          <p:cNvSpPr>
            <a:spLocks noGrp="1"/>
          </p:cNvSpPr>
          <p:nvPr>
            <p:ph idx="1"/>
          </p:nvPr>
        </p:nvSpPr>
        <p:spPr>
          <a:xfrm>
            <a:off x="457200" y="685800"/>
            <a:ext cx="8229600" cy="5440363"/>
          </a:xfrm>
        </p:spPr>
        <p:txBody>
          <a:bodyPr/>
          <a:lstStyle/>
          <a:p>
            <a:pPr eaLnBrk="1" hangingPunct="1"/>
            <a:endParaRPr lang="en-US" altLang="en-US" dirty="0" smtClean="0">
              <a:ea typeface="MS PGothic" pitchFamily="34" charset="-128"/>
            </a:endParaRPr>
          </a:p>
          <a:p>
            <a:endParaRPr lang="en-US" altLang="en-US" dirty="0" smtClean="0">
              <a:ea typeface="MS PGothic" pitchFamily="34" charset="-128"/>
            </a:endParaRPr>
          </a:p>
          <a:p>
            <a:r>
              <a:rPr lang="en-US" altLang="en-US" dirty="0" smtClean="0">
                <a:ea typeface="MS PGothic" pitchFamily="34" charset="-128"/>
              </a:rPr>
              <a:t>Relaxation Exercises (Ready, Set, Relax)</a:t>
            </a:r>
          </a:p>
          <a:p>
            <a:r>
              <a:rPr lang="en-US" altLang="en-US" dirty="0" smtClean="0">
                <a:ea typeface="MS PGothic" pitchFamily="34" charset="-128"/>
              </a:rPr>
              <a:t>Meditation Apps</a:t>
            </a:r>
          </a:p>
          <a:p>
            <a:r>
              <a:rPr lang="en-US" altLang="en-US" dirty="0" smtClean="0">
                <a:ea typeface="MS PGothic" pitchFamily="34" charset="-128"/>
              </a:rPr>
              <a:t>Breathing Exercises  </a:t>
            </a:r>
            <a:endParaRPr lang="en-US" altLang="en-US" dirty="0">
              <a:ea typeface="MS PGothic" pitchFamily="34" charset="-128"/>
            </a:endParaRPr>
          </a:p>
          <a:p>
            <a:r>
              <a:rPr lang="en-US" altLang="en-US" dirty="0" smtClean="0">
                <a:ea typeface="MS PGothic" pitchFamily="34" charset="-128"/>
              </a:rPr>
              <a:t>Self-Talk Cards</a:t>
            </a:r>
          </a:p>
          <a:p>
            <a:endParaRPr lang="en-US" altLang="en-US" dirty="0" smtClean="0">
              <a:ea typeface="MS PGothic" pitchFamily="34" charset="-128"/>
            </a:endParaRPr>
          </a:p>
        </p:txBody>
      </p:sp>
      <p:sp>
        <p:nvSpPr>
          <p:cNvPr id="66564" name="TextBox 4"/>
          <p:cNvSpPr txBox="1">
            <a:spLocks noChangeArrowheads="1"/>
          </p:cNvSpPr>
          <p:nvPr/>
        </p:nvSpPr>
        <p:spPr bwMode="auto">
          <a:xfrm>
            <a:off x="1600200" y="6324600"/>
            <a:ext cx="57245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1800"/>
              <a:t>						</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2743200"/>
            <a:ext cx="2714625" cy="2752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7583095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Self Monitoring Tools</a:t>
            </a:r>
            <a:endParaRPr lang="en-US" dirty="0"/>
          </a:p>
        </p:txBody>
      </p:sp>
      <p:sp>
        <p:nvSpPr>
          <p:cNvPr id="3" name="Content Placeholder 2"/>
          <p:cNvSpPr>
            <a:spLocks noGrp="1"/>
          </p:cNvSpPr>
          <p:nvPr>
            <p:ph idx="1"/>
          </p:nvPr>
        </p:nvSpPr>
        <p:spPr/>
        <p:txBody>
          <a:bodyPr/>
          <a:lstStyle/>
          <a:p>
            <a:pPr marL="0" indent="0">
              <a:buNone/>
            </a:pPr>
            <a:r>
              <a:rPr lang="en-US" dirty="0" smtClean="0"/>
              <a:t> </a:t>
            </a:r>
          </a:p>
          <a:p>
            <a:pPr>
              <a:buFont typeface="Wingdings" panose="05000000000000000000" pitchFamily="2" charset="2"/>
              <a:buChar char="ü"/>
            </a:pPr>
            <a:r>
              <a:rPr lang="en-US" dirty="0"/>
              <a:t>O</a:t>
            </a:r>
            <a:r>
              <a:rPr lang="en-US" dirty="0" smtClean="0"/>
              <a:t>n task behavior</a:t>
            </a:r>
          </a:p>
          <a:p>
            <a:pPr>
              <a:buFont typeface="Wingdings" panose="05000000000000000000" pitchFamily="2" charset="2"/>
              <a:buChar char="ü"/>
            </a:pPr>
            <a:r>
              <a:rPr lang="en-US" dirty="0" smtClean="0"/>
              <a:t>In  Seat</a:t>
            </a:r>
          </a:p>
          <a:p>
            <a:pPr>
              <a:buFont typeface="Wingdings" panose="05000000000000000000" pitchFamily="2" charset="2"/>
              <a:buChar char="ü"/>
            </a:pPr>
            <a:r>
              <a:rPr lang="en-US" dirty="0" smtClean="0"/>
              <a:t>Raising Hand before speaking </a:t>
            </a:r>
          </a:p>
          <a:p>
            <a:endParaRPr lang="en-US"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1676400"/>
            <a:ext cx="2819400" cy="449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3228426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a:xfrm>
            <a:off x="0" y="274638"/>
            <a:ext cx="8686800" cy="1706562"/>
          </a:xfrm>
        </p:spPr>
        <p:txBody>
          <a:bodyPr>
            <a:normAutofit/>
          </a:bodyPr>
          <a:lstStyle/>
          <a:p>
            <a:r>
              <a:rPr lang="en-US" altLang="en-US" dirty="0" smtClean="0"/>
              <a:t>Provide Time and Space to </a:t>
            </a:r>
            <a:br>
              <a:rPr lang="en-US" altLang="en-US" dirty="0" smtClean="0"/>
            </a:br>
            <a:r>
              <a:rPr lang="en-US" altLang="en-US" dirty="0" smtClean="0"/>
              <a:t>Self Regulate</a:t>
            </a:r>
          </a:p>
        </p:txBody>
      </p:sp>
      <p:sp>
        <p:nvSpPr>
          <p:cNvPr id="3" name="Content Placeholder 2"/>
          <p:cNvSpPr>
            <a:spLocks noGrp="1"/>
          </p:cNvSpPr>
          <p:nvPr>
            <p:ph idx="1"/>
          </p:nvPr>
        </p:nvSpPr>
        <p:spPr>
          <a:xfrm>
            <a:off x="457200" y="1905000"/>
            <a:ext cx="8229600" cy="4221163"/>
          </a:xfrm>
        </p:spPr>
        <p:txBody>
          <a:bodyPr>
            <a:noAutofit/>
          </a:bodyPr>
          <a:lstStyle/>
          <a:p>
            <a:pPr marL="0" indent="0">
              <a:buNone/>
              <a:defRPr/>
            </a:pPr>
            <a:endParaRPr lang="en-US" sz="2400" dirty="0" smtClean="0"/>
          </a:p>
          <a:p>
            <a:pPr marL="0" indent="0">
              <a:buNone/>
              <a:defRPr/>
            </a:pPr>
            <a:r>
              <a:rPr lang="en-US" sz="2800" dirty="0" smtClean="0"/>
              <a:t>Chill Out Zone</a:t>
            </a:r>
          </a:p>
          <a:p>
            <a:pPr lvl="1">
              <a:buFont typeface="Wingdings" panose="05000000000000000000" pitchFamily="2" charset="2"/>
              <a:buChar char="v"/>
              <a:defRPr/>
            </a:pPr>
            <a:r>
              <a:rPr lang="en-US" dirty="0" smtClean="0"/>
              <a:t>Journaling</a:t>
            </a:r>
          </a:p>
          <a:p>
            <a:pPr lvl="1">
              <a:buFont typeface="Wingdings" panose="05000000000000000000" pitchFamily="2" charset="2"/>
              <a:buChar char="v"/>
              <a:defRPr/>
            </a:pPr>
            <a:r>
              <a:rPr lang="en-US" dirty="0" smtClean="0"/>
              <a:t>Anger Ball </a:t>
            </a:r>
          </a:p>
          <a:p>
            <a:pPr lvl="1">
              <a:buFont typeface="Wingdings" panose="05000000000000000000" pitchFamily="2" charset="2"/>
              <a:buChar char="v"/>
              <a:defRPr/>
            </a:pPr>
            <a:r>
              <a:rPr lang="en-US" dirty="0" smtClean="0"/>
              <a:t>Shredding Paper </a:t>
            </a:r>
            <a:endParaRPr lang="en-US" dirty="0"/>
          </a:p>
          <a:p>
            <a:pPr lvl="1">
              <a:buFont typeface="Wingdings" panose="05000000000000000000" pitchFamily="2" charset="2"/>
              <a:buChar char="v"/>
              <a:defRPr/>
            </a:pPr>
            <a:r>
              <a:rPr lang="en-US" dirty="0" smtClean="0"/>
              <a:t>Proprioceptive Input</a:t>
            </a:r>
          </a:p>
          <a:p>
            <a:pPr lvl="2">
              <a:defRPr/>
            </a:pPr>
            <a:r>
              <a:rPr lang="en-US" sz="2800" dirty="0" smtClean="0"/>
              <a:t>Thinking Putty</a:t>
            </a:r>
          </a:p>
          <a:p>
            <a:pPr lvl="2">
              <a:defRPr/>
            </a:pPr>
            <a:r>
              <a:rPr lang="en-US" sz="2800" dirty="0" smtClean="0"/>
              <a:t>Wrist Exerciser</a:t>
            </a:r>
          </a:p>
          <a:p>
            <a:pPr lvl="2">
              <a:defRPr/>
            </a:pPr>
            <a:r>
              <a:rPr lang="en-US" sz="2800" dirty="0" smtClean="0"/>
              <a:t>Stop, Think, Plan </a:t>
            </a:r>
          </a:p>
          <a:p>
            <a:pPr lvl="2">
              <a:defRPr/>
            </a:pPr>
            <a:endParaRPr lang="en-US" sz="2000" dirty="0"/>
          </a:p>
          <a:p>
            <a:pPr marL="0" indent="0">
              <a:buNone/>
              <a:defRPr/>
            </a:pPr>
            <a:endParaRPr lang="en-US" sz="2400" dirty="0" smtClean="0"/>
          </a:p>
          <a:p>
            <a:pPr>
              <a:defRPr/>
            </a:pPr>
            <a:endParaRPr lang="en-US" sz="2400" dirty="0" smtClean="0"/>
          </a:p>
          <a:p>
            <a:pPr marL="0" indent="0">
              <a:buFontTx/>
              <a:buNone/>
              <a:defRPr/>
            </a:pPr>
            <a:r>
              <a:rPr lang="en-US" sz="2400" dirty="0" smtClean="0"/>
              <a:t>			</a:t>
            </a:r>
          </a:p>
          <a:p>
            <a:pPr>
              <a:defRPr/>
            </a:pPr>
            <a:endParaRPr lang="en-US" sz="2400" dirty="0" smtClean="0"/>
          </a:p>
          <a:p>
            <a:pPr>
              <a:defRPr/>
            </a:pPr>
            <a:endParaRPr lang="en-US" sz="2400" dirty="0"/>
          </a:p>
        </p:txBody>
      </p:sp>
      <p:pic>
        <p:nvPicPr>
          <p:cNvPr id="6861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2286000"/>
            <a:ext cx="3810000"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7997104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p:txBody>
          <a:bodyPr>
            <a:normAutofit fontScale="90000"/>
          </a:bodyPr>
          <a:lstStyle/>
          <a:p>
            <a:r>
              <a:rPr lang="en-US" altLang="en-US" dirty="0" smtClean="0"/>
              <a:t>The Environment May Need to Change Completely </a:t>
            </a:r>
          </a:p>
        </p:txBody>
      </p:sp>
      <p:sp>
        <p:nvSpPr>
          <p:cNvPr id="69635" name="Content Placeholder 2"/>
          <p:cNvSpPr>
            <a:spLocks noGrp="1"/>
          </p:cNvSpPr>
          <p:nvPr>
            <p:ph idx="1"/>
          </p:nvPr>
        </p:nvSpPr>
        <p:spPr/>
        <p:txBody>
          <a:bodyPr/>
          <a:lstStyle/>
          <a:p>
            <a:r>
              <a:rPr lang="en-US" altLang="en-US" dirty="0" smtClean="0"/>
              <a:t>Break Cards/Signal</a:t>
            </a:r>
          </a:p>
          <a:p>
            <a:pPr marL="0" indent="0">
              <a:buNone/>
            </a:pPr>
            <a:r>
              <a:rPr lang="en-US" altLang="en-US" dirty="0" smtClean="0"/>
              <a:t> </a:t>
            </a:r>
          </a:p>
          <a:p>
            <a:endParaRPr lang="en-US" altLang="en-US" dirty="0" smtClean="0"/>
          </a:p>
          <a:p>
            <a:endParaRPr lang="en-US" altLang="en-US" dirty="0" smtClean="0"/>
          </a:p>
          <a:p>
            <a:endParaRPr lang="en-US" altLang="en-US" dirty="0" smtClean="0"/>
          </a:p>
          <a:p>
            <a:r>
              <a:rPr lang="en-US" altLang="en-US" dirty="0" smtClean="0"/>
              <a:t>Walk and Talk</a:t>
            </a:r>
          </a:p>
        </p:txBody>
      </p:sp>
      <p:pic>
        <p:nvPicPr>
          <p:cNvPr id="6963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1676400"/>
            <a:ext cx="4267200"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963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62325" y="4724400"/>
            <a:ext cx="5095875" cy="2009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7120134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idx="4294967295"/>
          </p:nvPr>
        </p:nvSpPr>
        <p:spPr>
          <a:xfrm>
            <a:off x="533400" y="152400"/>
            <a:ext cx="8458200" cy="2209800"/>
          </a:xfrm>
        </p:spPr>
        <p:txBody>
          <a:bodyPr/>
          <a:lstStyle/>
          <a:p>
            <a:pPr algn="l" eaLnBrk="1" hangingPunct="1"/>
            <a:r>
              <a:rPr lang="en-US" altLang="en-US" sz="4000" dirty="0" smtClean="0">
                <a:ea typeface="ＭＳ Ｐゴシック" pitchFamily="34" charset="-128"/>
              </a:rPr>
              <a:t>What are two primary reasons some students fail to use expected behaviors?</a:t>
            </a:r>
            <a:endParaRPr lang="en-US" altLang="en-US" sz="4000" dirty="0" smtClean="0">
              <a:solidFill>
                <a:srgbClr val="008000"/>
              </a:solidFill>
              <a:ea typeface="ＭＳ Ｐゴシック" pitchFamily="34" charset="-128"/>
            </a:endParaRPr>
          </a:p>
        </p:txBody>
      </p:sp>
      <p:pic>
        <p:nvPicPr>
          <p:cNvPr id="583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2438400"/>
            <a:ext cx="4306887"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837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07668" y="5410200"/>
            <a:ext cx="1073150" cy="231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1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90800" y="2438400"/>
            <a:ext cx="1073150" cy="231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4109150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162800" cy="1371600"/>
          </a:xfrm>
        </p:spPr>
        <p:txBody>
          <a:bodyPr>
            <a:normAutofit fontScale="90000"/>
          </a:bodyPr>
          <a:lstStyle/>
          <a:p>
            <a:pPr eaLnBrk="1" hangingPunct="1">
              <a:defRPr/>
            </a:pPr>
            <a:r>
              <a:rPr lang="en-US" dirty="0" smtClean="0">
                <a:solidFill>
                  <a:srgbClr val="008000"/>
                </a:solidFill>
              </a:rPr>
              <a:t>Reasons for Inappropriate Behavior:</a:t>
            </a:r>
            <a:endParaRPr lang="en-US" dirty="0">
              <a:solidFill>
                <a:srgbClr val="008000"/>
              </a:solidFill>
            </a:endParaRPr>
          </a:p>
        </p:txBody>
      </p:sp>
      <p:sp>
        <p:nvSpPr>
          <p:cNvPr id="20483" name="Content Placeholder 2"/>
          <p:cNvSpPr>
            <a:spLocks noGrp="1"/>
          </p:cNvSpPr>
          <p:nvPr>
            <p:ph idx="1"/>
          </p:nvPr>
        </p:nvSpPr>
        <p:spPr>
          <a:xfrm>
            <a:off x="0" y="1828800"/>
            <a:ext cx="8607425" cy="4297363"/>
          </a:xfrm>
        </p:spPr>
        <p:txBody>
          <a:bodyPr>
            <a:normAutofit/>
          </a:bodyPr>
          <a:lstStyle/>
          <a:p>
            <a:pPr marL="514350" indent="-514350" eaLnBrk="1" hangingPunct="1">
              <a:lnSpc>
                <a:spcPct val="90000"/>
              </a:lnSpc>
              <a:buFont typeface="Calibri" pitchFamily="34" charset="0"/>
              <a:buAutoNum type="arabicPeriod"/>
              <a:defRPr/>
            </a:pPr>
            <a:r>
              <a:rPr lang="en-US" altLang="en-US" dirty="0" smtClean="0">
                <a:solidFill>
                  <a:srgbClr val="FF0000"/>
                </a:solidFill>
                <a:ea typeface="ＭＳ Ｐゴシック" pitchFamily="34" charset="-128"/>
              </a:rPr>
              <a:t>Skill Deficit</a:t>
            </a:r>
            <a:r>
              <a:rPr lang="en-US" altLang="en-US" dirty="0" smtClean="0">
                <a:ea typeface="ＭＳ Ｐゴシック" pitchFamily="34" charset="-128"/>
              </a:rPr>
              <a:t>–absent skill levels or insufficient opportunity to learn and practice the expected behavior</a:t>
            </a:r>
          </a:p>
          <a:p>
            <a:pPr marL="514350" indent="-514350" eaLnBrk="1" hangingPunct="1">
              <a:lnSpc>
                <a:spcPct val="90000"/>
              </a:lnSpc>
              <a:buFont typeface="Calibri" pitchFamily="34" charset="0"/>
              <a:buAutoNum type="arabicPeriod"/>
              <a:defRPr/>
            </a:pPr>
            <a:r>
              <a:rPr lang="en-US" altLang="en-US" dirty="0" smtClean="0">
                <a:solidFill>
                  <a:srgbClr val="FF0000"/>
                </a:solidFill>
                <a:ea typeface="ＭＳ Ｐゴシック" pitchFamily="34" charset="-128"/>
              </a:rPr>
              <a:t>Performance Deficit</a:t>
            </a:r>
            <a:r>
              <a:rPr lang="en-US" altLang="en-US" dirty="0" smtClean="0">
                <a:ea typeface="ＭＳ Ｐゴシック" pitchFamily="34" charset="-128"/>
              </a:rPr>
              <a:t>– a lack of motivation to perform the preferred behavior due to inefficient or ineffective reinforcement of correct performance of the behavior</a:t>
            </a:r>
          </a:p>
          <a:p>
            <a:pPr marL="514350" indent="-514350" eaLnBrk="1" hangingPunct="1">
              <a:lnSpc>
                <a:spcPct val="90000"/>
              </a:lnSpc>
              <a:buFontTx/>
              <a:buNone/>
              <a:defRPr/>
            </a:pPr>
            <a:endParaRPr lang="en-US" altLang="en-US" sz="2400" dirty="0" smtClean="0">
              <a:ea typeface="ＭＳ Ｐゴシック" pitchFamily="34" charset="-128"/>
            </a:endParaRPr>
          </a:p>
          <a:p>
            <a:pPr marL="514350" indent="-514350" eaLnBrk="1" hangingPunct="1">
              <a:lnSpc>
                <a:spcPct val="90000"/>
              </a:lnSpc>
              <a:buFontTx/>
              <a:buNone/>
              <a:defRPr/>
            </a:pPr>
            <a:r>
              <a:rPr lang="en-US" altLang="en-US" sz="2400" dirty="0" smtClean="0">
                <a:ea typeface="ＭＳ Ｐゴシック" pitchFamily="34" charset="-128"/>
              </a:rPr>
              <a:t>*</a:t>
            </a:r>
          </a:p>
        </p:txBody>
      </p:sp>
    </p:spTree>
    <p:extLst>
      <p:ext uri="{BB962C8B-B14F-4D97-AF65-F5344CB8AC3E}">
        <p14:creationId xmlns:p14="http://schemas.microsoft.com/office/powerpoint/2010/main" val="314429697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D7E8C340-1612-4DAE-B090-162E1A99D2DB}" type="slidenum">
              <a:rPr lang="en-US"/>
              <a:pPr>
                <a:defRPr/>
              </a:pPr>
              <a:t>57</a:t>
            </a:fld>
            <a:endParaRPr lang="en-US"/>
          </a:p>
        </p:txBody>
      </p:sp>
      <p:sp>
        <p:nvSpPr>
          <p:cNvPr id="204802" name="Rectangle 2"/>
          <p:cNvSpPr>
            <a:spLocks noGrp="1" noChangeArrowheads="1"/>
          </p:cNvSpPr>
          <p:nvPr>
            <p:ph type="title"/>
          </p:nvPr>
        </p:nvSpPr>
        <p:spPr/>
        <p:txBody>
          <a:bodyPr/>
          <a:lstStyle/>
          <a:p>
            <a:pPr eaLnBrk="1" hangingPunct="1"/>
            <a:r>
              <a:rPr lang="en-US" sz="2800" b="1" smtClean="0">
                <a:solidFill>
                  <a:schemeClr val="folHlink"/>
                </a:solidFill>
              </a:rPr>
              <a:t>Mis</a:t>
            </a:r>
            <a:r>
              <a:rPr lang="en-US" sz="4000" b="1" smtClean="0">
                <a:solidFill>
                  <a:schemeClr val="hlink"/>
                </a:solidFill>
              </a:rPr>
              <a:t>behavior = Learning Error</a:t>
            </a:r>
          </a:p>
        </p:txBody>
      </p:sp>
      <p:sp>
        <p:nvSpPr>
          <p:cNvPr id="204803" name="Rectangle 3"/>
          <p:cNvSpPr>
            <a:spLocks noGrp="1" noChangeArrowheads="1"/>
          </p:cNvSpPr>
          <p:nvPr>
            <p:ph type="body" idx="1"/>
          </p:nvPr>
        </p:nvSpPr>
        <p:spPr>
          <a:xfrm>
            <a:off x="457200" y="3429000"/>
            <a:ext cx="8229600" cy="3154363"/>
          </a:xfrm>
        </p:spPr>
        <p:txBody>
          <a:bodyPr>
            <a:normAutofit fontScale="92500" lnSpcReduction="10000"/>
          </a:bodyPr>
          <a:lstStyle/>
          <a:p>
            <a:pPr algn="ctr" eaLnBrk="1" hangingPunct="1">
              <a:lnSpc>
                <a:spcPct val="90000"/>
              </a:lnSpc>
              <a:buFont typeface="Wingdings" pitchFamily="-108" charset="2"/>
              <a:buNone/>
            </a:pPr>
            <a:r>
              <a:rPr lang="en-US" dirty="0" smtClean="0"/>
              <a:t>EDUCATE</a:t>
            </a:r>
          </a:p>
          <a:p>
            <a:pPr algn="ctr" eaLnBrk="1" hangingPunct="1">
              <a:lnSpc>
                <a:spcPct val="90000"/>
              </a:lnSpc>
              <a:buFont typeface="Wingdings" pitchFamily="-108" charset="2"/>
              <a:buNone/>
            </a:pPr>
            <a:r>
              <a:rPr lang="en-US" dirty="0" smtClean="0"/>
              <a:t>Students learn appropriate behavior in the same way they learn to read – through </a:t>
            </a:r>
          </a:p>
          <a:p>
            <a:pPr algn="ctr" eaLnBrk="1" hangingPunct="1">
              <a:lnSpc>
                <a:spcPct val="90000"/>
              </a:lnSpc>
              <a:buFont typeface="Wingdings" pitchFamily="-108" charset="2"/>
              <a:buNone/>
            </a:pPr>
            <a:r>
              <a:rPr lang="en-US" dirty="0" smtClean="0">
                <a:solidFill>
                  <a:srgbClr val="009900"/>
                </a:solidFill>
              </a:rPr>
              <a:t>instruction, </a:t>
            </a:r>
          </a:p>
          <a:p>
            <a:pPr algn="ctr" eaLnBrk="1" hangingPunct="1">
              <a:lnSpc>
                <a:spcPct val="90000"/>
              </a:lnSpc>
              <a:buFont typeface="Wingdings" pitchFamily="-108" charset="2"/>
              <a:buNone/>
            </a:pPr>
            <a:r>
              <a:rPr lang="en-US" dirty="0" smtClean="0">
                <a:solidFill>
                  <a:srgbClr val="009900"/>
                </a:solidFill>
              </a:rPr>
              <a:t>practice, </a:t>
            </a:r>
          </a:p>
          <a:p>
            <a:pPr algn="ctr" eaLnBrk="1" hangingPunct="1">
              <a:lnSpc>
                <a:spcPct val="90000"/>
              </a:lnSpc>
              <a:buFont typeface="Wingdings" pitchFamily="-108" charset="2"/>
              <a:buNone/>
            </a:pPr>
            <a:r>
              <a:rPr lang="en-US" dirty="0" smtClean="0">
                <a:solidFill>
                  <a:srgbClr val="009900"/>
                </a:solidFill>
              </a:rPr>
              <a:t>feedback, </a:t>
            </a:r>
          </a:p>
          <a:p>
            <a:pPr algn="ctr" eaLnBrk="1" hangingPunct="1">
              <a:lnSpc>
                <a:spcPct val="90000"/>
              </a:lnSpc>
              <a:buFont typeface="Wingdings" pitchFamily="-108" charset="2"/>
              <a:buNone/>
            </a:pPr>
            <a:r>
              <a:rPr lang="en-US" dirty="0" smtClean="0"/>
              <a:t>and</a:t>
            </a:r>
            <a:r>
              <a:rPr lang="en-US" dirty="0" smtClean="0">
                <a:solidFill>
                  <a:srgbClr val="009900"/>
                </a:solidFill>
              </a:rPr>
              <a:t> encouragement</a:t>
            </a:r>
            <a:r>
              <a:rPr lang="en-US" dirty="0" smtClean="0"/>
              <a:t>. </a:t>
            </a:r>
          </a:p>
        </p:txBody>
      </p:sp>
      <p:pic>
        <p:nvPicPr>
          <p:cNvPr id="59397" name="Picture 4" descr="MCj0078714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91000" y="1828800"/>
            <a:ext cx="847725" cy="159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71800" y="1295401"/>
            <a:ext cx="3352799" cy="2127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412635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204802"/>
                                        </p:tgtEl>
                                        <p:attrNameLst>
                                          <p:attrName>style.visibility</p:attrName>
                                        </p:attrNameLst>
                                      </p:cBhvr>
                                      <p:to>
                                        <p:strVal val="visible"/>
                                      </p:to>
                                    </p:set>
                                    <p:anim calcmode="lin" valueType="num">
                                      <p:cBhvr>
                                        <p:cTn id="7" dur="500" fill="hold"/>
                                        <p:tgtEl>
                                          <p:spTgt spid="204802"/>
                                        </p:tgtEl>
                                        <p:attrNameLst>
                                          <p:attrName>ppt_w</p:attrName>
                                        </p:attrNameLst>
                                      </p:cBhvr>
                                      <p:tavLst>
                                        <p:tav tm="0">
                                          <p:val>
                                            <p:fltVal val="0"/>
                                          </p:val>
                                        </p:tav>
                                        <p:tav tm="100000">
                                          <p:val>
                                            <p:strVal val="#ppt_w"/>
                                          </p:val>
                                        </p:tav>
                                      </p:tavLst>
                                    </p:anim>
                                    <p:anim calcmode="lin" valueType="num">
                                      <p:cBhvr>
                                        <p:cTn id="8" dur="500" fill="hold"/>
                                        <p:tgtEl>
                                          <p:spTgt spid="204802"/>
                                        </p:tgtEl>
                                        <p:attrNameLst>
                                          <p:attrName>ppt_h</p:attrName>
                                        </p:attrNameLst>
                                      </p:cBhvr>
                                      <p:tavLst>
                                        <p:tav tm="0">
                                          <p:val>
                                            <p:fltVal val="0"/>
                                          </p:val>
                                        </p:tav>
                                        <p:tav tm="100000">
                                          <p:val>
                                            <p:strVal val="#ppt_h"/>
                                          </p:val>
                                        </p:tav>
                                      </p:tavLst>
                                    </p:anim>
                                    <p:anim calcmode="lin" valueType="num">
                                      <p:cBhvr>
                                        <p:cTn id="9" dur="500" fill="hold"/>
                                        <p:tgtEl>
                                          <p:spTgt spid="204802"/>
                                        </p:tgtEl>
                                        <p:attrNameLst>
                                          <p:attrName>style.rotation</p:attrName>
                                        </p:attrNameLst>
                                      </p:cBhvr>
                                      <p:tavLst>
                                        <p:tav tm="0">
                                          <p:val>
                                            <p:fltVal val="360"/>
                                          </p:val>
                                        </p:tav>
                                        <p:tav tm="100000">
                                          <p:val>
                                            <p:fltVal val="0"/>
                                          </p:val>
                                        </p:tav>
                                      </p:tavLst>
                                    </p:anim>
                                    <p:animEffect transition="in" filter="fade">
                                      <p:cBhvr>
                                        <p:cTn id="10" dur="500"/>
                                        <p:tgtEl>
                                          <p:spTgt spid="204802"/>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9" presetClass="entr" presetSubtype="0" decel="100000" fill="hold" grpId="0" nodeType="clickEffect">
                                  <p:stCondLst>
                                    <p:cond delay="0"/>
                                  </p:stCondLst>
                                  <p:iterate type="lt">
                                    <p:tmPct val="10000"/>
                                  </p:iterate>
                                  <p:childTnLst>
                                    <p:set>
                                      <p:cBhvr>
                                        <p:cTn id="14" dur="1" fill="hold">
                                          <p:stCondLst>
                                            <p:cond delay="0"/>
                                          </p:stCondLst>
                                        </p:cTn>
                                        <p:tgtEl>
                                          <p:spTgt spid="204803">
                                            <p:txEl>
                                              <p:pRg st="0" end="0"/>
                                            </p:txEl>
                                          </p:spTgt>
                                        </p:tgtEl>
                                        <p:attrNameLst>
                                          <p:attrName>style.visibility</p:attrName>
                                        </p:attrNameLst>
                                      </p:cBhvr>
                                      <p:to>
                                        <p:strVal val="visible"/>
                                      </p:to>
                                    </p:set>
                                    <p:anim calcmode="lin" valueType="num">
                                      <p:cBhvr>
                                        <p:cTn id="15" dur="500" fill="hold"/>
                                        <p:tgtEl>
                                          <p:spTgt spid="204803">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204803">
                                            <p:txEl>
                                              <p:pRg st="0" end="0"/>
                                            </p:txEl>
                                          </p:spTgt>
                                        </p:tgtEl>
                                        <p:attrNameLst>
                                          <p:attrName>ppt_h</p:attrName>
                                        </p:attrNameLst>
                                      </p:cBhvr>
                                      <p:tavLst>
                                        <p:tav tm="0">
                                          <p:val>
                                            <p:fltVal val="0"/>
                                          </p:val>
                                        </p:tav>
                                        <p:tav tm="100000">
                                          <p:val>
                                            <p:strVal val="#ppt_h"/>
                                          </p:val>
                                        </p:tav>
                                      </p:tavLst>
                                    </p:anim>
                                    <p:anim calcmode="lin" valueType="num">
                                      <p:cBhvr>
                                        <p:cTn id="17" dur="500" fill="hold"/>
                                        <p:tgtEl>
                                          <p:spTgt spid="204803">
                                            <p:txEl>
                                              <p:pRg st="0" end="0"/>
                                            </p:txEl>
                                          </p:spTgt>
                                        </p:tgtEl>
                                        <p:attrNameLst>
                                          <p:attrName>style.rotation</p:attrName>
                                        </p:attrNameLst>
                                      </p:cBhvr>
                                      <p:tavLst>
                                        <p:tav tm="0">
                                          <p:val>
                                            <p:fltVal val="360"/>
                                          </p:val>
                                        </p:tav>
                                        <p:tav tm="100000">
                                          <p:val>
                                            <p:fltVal val="0"/>
                                          </p:val>
                                        </p:tav>
                                      </p:tavLst>
                                    </p:anim>
                                    <p:animEffect transition="in" filter="fade">
                                      <p:cBhvr>
                                        <p:cTn id="18" dur="500"/>
                                        <p:tgtEl>
                                          <p:spTgt spid="20480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49" presetClass="entr" presetSubtype="0" decel="100000" fill="hold" grpId="0" nodeType="clickEffect">
                                  <p:stCondLst>
                                    <p:cond delay="0"/>
                                  </p:stCondLst>
                                  <p:iterate type="lt">
                                    <p:tmPct val="10000"/>
                                  </p:iterate>
                                  <p:childTnLst>
                                    <p:set>
                                      <p:cBhvr>
                                        <p:cTn id="22" dur="1" fill="hold">
                                          <p:stCondLst>
                                            <p:cond delay="0"/>
                                          </p:stCondLst>
                                        </p:cTn>
                                        <p:tgtEl>
                                          <p:spTgt spid="204803">
                                            <p:txEl>
                                              <p:pRg st="1" end="1"/>
                                            </p:txEl>
                                          </p:spTgt>
                                        </p:tgtEl>
                                        <p:attrNameLst>
                                          <p:attrName>style.visibility</p:attrName>
                                        </p:attrNameLst>
                                      </p:cBhvr>
                                      <p:to>
                                        <p:strVal val="visible"/>
                                      </p:to>
                                    </p:set>
                                    <p:anim calcmode="lin" valueType="num">
                                      <p:cBhvr>
                                        <p:cTn id="23" dur="500" fill="hold"/>
                                        <p:tgtEl>
                                          <p:spTgt spid="204803">
                                            <p:txEl>
                                              <p:pRg st="1" end="1"/>
                                            </p:txEl>
                                          </p:spTgt>
                                        </p:tgtEl>
                                        <p:attrNameLst>
                                          <p:attrName>ppt_w</p:attrName>
                                        </p:attrNameLst>
                                      </p:cBhvr>
                                      <p:tavLst>
                                        <p:tav tm="0">
                                          <p:val>
                                            <p:fltVal val="0"/>
                                          </p:val>
                                        </p:tav>
                                        <p:tav tm="100000">
                                          <p:val>
                                            <p:strVal val="#ppt_w"/>
                                          </p:val>
                                        </p:tav>
                                      </p:tavLst>
                                    </p:anim>
                                    <p:anim calcmode="lin" valueType="num">
                                      <p:cBhvr>
                                        <p:cTn id="24" dur="500" fill="hold"/>
                                        <p:tgtEl>
                                          <p:spTgt spid="204803">
                                            <p:txEl>
                                              <p:pRg st="1" end="1"/>
                                            </p:txEl>
                                          </p:spTgt>
                                        </p:tgtEl>
                                        <p:attrNameLst>
                                          <p:attrName>ppt_h</p:attrName>
                                        </p:attrNameLst>
                                      </p:cBhvr>
                                      <p:tavLst>
                                        <p:tav tm="0">
                                          <p:val>
                                            <p:fltVal val="0"/>
                                          </p:val>
                                        </p:tav>
                                        <p:tav tm="100000">
                                          <p:val>
                                            <p:strVal val="#ppt_h"/>
                                          </p:val>
                                        </p:tav>
                                      </p:tavLst>
                                    </p:anim>
                                    <p:anim calcmode="lin" valueType="num">
                                      <p:cBhvr>
                                        <p:cTn id="25" dur="500" fill="hold"/>
                                        <p:tgtEl>
                                          <p:spTgt spid="204803">
                                            <p:txEl>
                                              <p:pRg st="1" end="1"/>
                                            </p:txEl>
                                          </p:spTgt>
                                        </p:tgtEl>
                                        <p:attrNameLst>
                                          <p:attrName>style.rotation</p:attrName>
                                        </p:attrNameLst>
                                      </p:cBhvr>
                                      <p:tavLst>
                                        <p:tav tm="0">
                                          <p:val>
                                            <p:fltVal val="360"/>
                                          </p:val>
                                        </p:tav>
                                        <p:tav tm="100000">
                                          <p:val>
                                            <p:fltVal val="0"/>
                                          </p:val>
                                        </p:tav>
                                      </p:tavLst>
                                    </p:anim>
                                    <p:animEffect transition="in" filter="fade">
                                      <p:cBhvr>
                                        <p:cTn id="26" dur="500"/>
                                        <p:tgtEl>
                                          <p:spTgt spid="204803">
                                            <p:txEl>
                                              <p:pRg st="1" end="1"/>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49" presetClass="entr" presetSubtype="0" decel="100000" fill="hold" grpId="0" nodeType="clickEffect">
                                  <p:stCondLst>
                                    <p:cond delay="0"/>
                                  </p:stCondLst>
                                  <p:iterate type="lt">
                                    <p:tmPct val="10000"/>
                                  </p:iterate>
                                  <p:childTnLst>
                                    <p:set>
                                      <p:cBhvr>
                                        <p:cTn id="30" dur="1" fill="hold">
                                          <p:stCondLst>
                                            <p:cond delay="0"/>
                                          </p:stCondLst>
                                        </p:cTn>
                                        <p:tgtEl>
                                          <p:spTgt spid="204803">
                                            <p:txEl>
                                              <p:pRg st="2" end="2"/>
                                            </p:txEl>
                                          </p:spTgt>
                                        </p:tgtEl>
                                        <p:attrNameLst>
                                          <p:attrName>style.visibility</p:attrName>
                                        </p:attrNameLst>
                                      </p:cBhvr>
                                      <p:to>
                                        <p:strVal val="visible"/>
                                      </p:to>
                                    </p:set>
                                    <p:anim calcmode="lin" valueType="num">
                                      <p:cBhvr>
                                        <p:cTn id="31" dur="500" fill="hold"/>
                                        <p:tgtEl>
                                          <p:spTgt spid="204803">
                                            <p:txEl>
                                              <p:pRg st="2" end="2"/>
                                            </p:txEl>
                                          </p:spTgt>
                                        </p:tgtEl>
                                        <p:attrNameLst>
                                          <p:attrName>ppt_w</p:attrName>
                                        </p:attrNameLst>
                                      </p:cBhvr>
                                      <p:tavLst>
                                        <p:tav tm="0">
                                          <p:val>
                                            <p:fltVal val="0"/>
                                          </p:val>
                                        </p:tav>
                                        <p:tav tm="100000">
                                          <p:val>
                                            <p:strVal val="#ppt_w"/>
                                          </p:val>
                                        </p:tav>
                                      </p:tavLst>
                                    </p:anim>
                                    <p:anim calcmode="lin" valueType="num">
                                      <p:cBhvr>
                                        <p:cTn id="32" dur="500" fill="hold"/>
                                        <p:tgtEl>
                                          <p:spTgt spid="204803">
                                            <p:txEl>
                                              <p:pRg st="2" end="2"/>
                                            </p:txEl>
                                          </p:spTgt>
                                        </p:tgtEl>
                                        <p:attrNameLst>
                                          <p:attrName>ppt_h</p:attrName>
                                        </p:attrNameLst>
                                      </p:cBhvr>
                                      <p:tavLst>
                                        <p:tav tm="0">
                                          <p:val>
                                            <p:fltVal val="0"/>
                                          </p:val>
                                        </p:tav>
                                        <p:tav tm="100000">
                                          <p:val>
                                            <p:strVal val="#ppt_h"/>
                                          </p:val>
                                        </p:tav>
                                      </p:tavLst>
                                    </p:anim>
                                    <p:anim calcmode="lin" valueType="num">
                                      <p:cBhvr>
                                        <p:cTn id="33" dur="500" fill="hold"/>
                                        <p:tgtEl>
                                          <p:spTgt spid="204803">
                                            <p:txEl>
                                              <p:pRg st="2" end="2"/>
                                            </p:txEl>
                                          </p:spTgt>
                                        </p:tgtEl>
                                        <p:attrNameLst>
                                          <p:attrName>style.rotation</p:attrName>
                                        </p:attrNameLst>
                                      </p:cBhvr>
                                      <p:tavLst>
                                        <p:tav tm="0">
                                          <p:val>
                                            <p:fltVal val="360"/>
                                          </p:val>
                                        </p:tav>
                                        <p:tav tm="100000">
                                          <p:val>
                                            <p:fltVal val="0"/>
                                          </p:val>
                                        </p:tav>
                                      </p:tavLst>
                                    </p:anim>
                                    <p:animEffect transition="in" filter="fade">
                                      <p:cBhvr>
                                        <p:cTn id="34" dur="500"/>
                                        <p:tgtEl>
                                          <p:spTgt spid="204803">
                                            <p:txEl>
                                              <p:pRg st="2" end="2"/>
                                            </p:txEl>
                                          </p:spTgt>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49" presetClass="entr" presetSubtype="0" decel="100000" fill="hold" grpId="0" nodeType="clickEffect">
                                  <p:stCondLst>
                                    <p:cond delay="0"/>
                                  </p:stCondLst>
                                  <p:iterate type="lt">
                                    <p:tmPct val="10000"/>
                                  </p:iterate>
                                  <p:childTnLst>
                                    <p:set>
                                      <p:cBhvr>
                                        <p:cTn id="38" dur="1" fill="hold">
                                          <p:stCondLst>
                                            <p:cond delay="0"/>
                                          </p:stCondLst>
                                        </p:cTn>
                                        <p:tgtEl>
                                          <p:spTgt spid="204803">
                                            <p:txEl>
                                              <p:pRg st="3" end="3"/>
                                            </p:txEl>
                                          </p:spTgt>
                                        </p:tgtEl>
                                        <p:attrNameLst>
                                          <p:attrName>style.visibility</p:attrName>
                                        </p:attrNameLst>
                                      </p:cBhvr>
                                      <p:to>
                                        <p:strVal val="visible"/>
                                      </p:to>
                                    </p:set>
                                    <p:anim calcmode="lin" valueType="num">
                                      <p:cBhvr>
                                        <p:cTn id="39" dur="500" fill="hold"/>
                                        <p:tgtEl>
                                          <p:spTgt spid="204803">
                                            <p:txEl>
                                              <p:pRg st="3" end="3"/>
                                            </p:txEl>
                                          </p:spTgt>
                                        </p:tgtEl>
                                        <p:attrNameLst>
                                          <p:attrName>ppt_w</p:attrName>
                                        </p:attrNameLst>
                                      </p:cBhvr>
                                      <p:tavLst>
                                        <p:tav tm="0">
                                          <p:val>
                                            <p:fltVal val="0"/>
                                          </p:val>
                                        </p:tav>
                                        <p:tav tm="100000">
                                          <p:val>
                                            <p:strVal val="#ppt_w"/>
                                          </p:val>
                                        </p:tav>
                                      </p:tavLst>
                                    </p:anim>
                                    <p:anim calcmode="lin" valueType="num">
                                      <p:cBhvr>
                                        <p:cTn id="40" dur="500" fill="hold"/>
                                        <p:tgtEl>
                                          <p:spTgt spid="204803">
                                            <p:txEl>
                                              <p:pRg st="3" end="3"/>
                                            </p:txEl>
                                          </p:spTgt>
                                        </p:tgtEl>
                                        <p:attrNameLst>
                                          <p:attrName>ppt_h</p:attrName>
                                        </p:attrNameLst>
                                      </p:cBhvr>
                                      <p:tavLst>
                                        <p:tav tm="0">
                                          <p:val>
                                            <p:fltVal val="0"/>
                                          </p:val>
                                        </p:tav>
                                        <p:tav tm="100000">
                                          <p:val>
                                            <p:strVal val="#ppt_h"/>
                                          </p:val>
                                        </p:tav>
                                      </p:tavLst>
                                    </p:anim>
                                    <p:anim calcmode="lin" valueType="num">
                                      <p:cBhvr>
                                        <p:cTn id="41" dur="500" fill="hold"/>
                                        <p:tgtEl>
                                          <p:spTgt spid="204803">
                                            <p:txEl>
                                              <p:pRg st="3" end="3"/>
                                            </p:txEl>
                                          </p:spTgt>
                                        </p:tgtEl>
                                        <p:attrNameLst>
                                          <p:attrName>style.rotation</p:attrName>
                                        </p:attrNameLst>
                                      </p:cBhvr>
                                      <p:tavLst>
                                        <p:tav tm="0">
                                          <p:val>
                                            <p:fltVal val="360"/>
                                          </p:val>
                                        </p:tav>
                                        <p:tav tm="100000">
                                          <p:val>
                                            <p:fltVal val="0"/>
                                          </p:val>
                                        </p:tav>
                                      </p:tavLst>
                                    </p:anim>
                                    <p:animEffect transition="in" filter="fade">
                                      <p:cBhvr>
                                        <p:cTn id="42" dur="500"/>
                                        <p:tgtEl>
                                          <p:spTgt spid="204803">
                                            <p:txEl>
                                              <p:pRg st="3" end="3"/>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49" presetClass="entr" presetSubtype="0" decel="100000" fill="hold" grpId="0" nodeType="clickEffect">
                                  <p:stCondLst>
                                    <p:cond delay="0"/>
                                  </p:stCondLst>
                                  <p:iterate type="lt">
                                    <p:tmPct val="10000"/>
                                  </p:iterate>
                                  <p:childTnLst>
                                    <p:set>
                                      <p:cBhvr>
                                        <p:cTn id="46" dur="1" fill="hold">
                                          <p:stCondLst>
                                            <p:cond delay="0"/>
                                          </p:stCondLst>
                                        </p:cTn>
                                        <p:tgtEl>
                                          <p:spTgt spid="204803">
                                            <p:txEl>
                                              <p:pRg st="4" end="4"/>
                                            </p:txEl>
                                          </p:spTgt>
                                        </p:tgtEl>
                                        <p:attrNameLst>
                                          <p:attrName>style.visibility</p:attrName>
                                        </p:attrNameLst>
                                      </p:cBhvr>
                                      <p:to>
                                        <p:strVal val="visible"/>
                                      </p:to>
                                    </p:set>
                                    <p:anim calcmode="lin" valueType="num">
                                      <p:cBhvr>
                                        <p:cTn id="47" dur="500" fill="hold"/>
                                        <p:tgtEl>
                                          <p:spTgt spid="204803">
                                            <p:txEl>
                                              <p:pRg st="4" end="4"/>
                                            </p:txEl>
                                          </p:spTgt>
                                        </p:tgtEl>
                                        <p:attrNameLst>
                                          <p:attrName>ppt_w</p:attrName>
                                        </p:attrNameLst>
                                      </p:cBhvr>
                                      <p:tavLst>
                                        <p:tav tm="0">
                                          <p:val>
                                            <p:fltVal val="0"/>
                                          </p:val>
                                        </p:tav>
                                        <p:tav tm="100000">
                                          <p:val>
                                            <p:strVal val="#ppt_w"/>
                                          </p:val>
                                        </p:tav>
                                      </p:tavLst>
                                    </p:anim>
                                    <p:anim calcmode="lin" valueType="num">
                                      <p:cBhvr>
                                        <p:cTn id="48" dur="500" fill="hold"/>
                                        <p:tgtEl>
                                          <p:spTgt spid="204803">
                                            <p:txEl>
                                              <p:pRg st="4" end="4"/>
                                            </p:txEl>
                                          </p:spTgt>
                                        </p:tgtEl>
                                        <p:attrNameLst>
                                          <p:attrName>ppt_h</p:attrName>
                                        </p:attrNameLst>
                                      </p:cBhvr>
                                      <p:tavLst>
                                        <p:tav tm="0">
                                          <p:val>
                                            <p:fltVal val="0"/>
                                          </p:val>
                                        </p:tav>
                                        <p:tav tm="100000">
                                          <p:val>
                                            <p:strVal val="#ppt_h"/>
                                          </p:val>
                                        </p:tav>
                                      </p:tavLst>
                                    </p:anim>
                                    <p:anim calcmode="lin" valueType="num">
                                      <p:cBhvr>
                                        <p:cTn id="49" dur="500" fill="hold"/>
                                        <p:tgtEl>
                                          <p:spTgt spid="204803">
                                            <p:txEl>
                                              <p:pRg st="4" end="4"/>
                                            </p:txEl>
                                          </p:spTgt>
                                        </p:tgtEl>
                                        <p:attrNameLst>
                                          <p:attrName>style.rotation</p:attrName>
                                        </p:attrNameLst>
                                      </p:cBhvr>
                                      <p:tavLst>
                                        <p:tav tm="0">
                                          <p:val>
                                            <p:fltVal val="360"/>
                                          </p:val>
                                        </p:tav>
                                        <p:tav tm="100000">
                                          <p:val>
                                            <p:fltVal val="0"/>
                                          </p:val>
                                        </p:tav>
                                      </p:tavLst>
                                    </p:anim>
                                    <p:animEffect transition="in" filter="fade">
                                      <p:cBhvr>
                                        <p:cTn id="50" dur="500"/>
                                        <p:tgtEl>
                                          <p:spTgt spid="204803">
                                            <p:txEl>
                                              <p:pRg st="4" end="4"/>
                                            </p:txEl>
                                          </p:spTgt>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49" presetClass="entr" presetSubtype="0" decel="100000" fill="hold" grpId="0" nodeType="clickEffect">
                                  <p:stCondLst>
                                    <p:cond delay="0"/>
                                  </p:stCondLst>
                                  <p:iterate type="lt">
                                    <p:tmPct val="10000"/>
                                  </p:iterate>
                                  <p:childTnLst>
                                    <p:set>
                                      <p:cBhvr>
                                        <p:cTn id="54" dur="1" fill="hold">
                                          <p:stCondLst>
                                            <p:cond delay="0"/>
                                          </p:stCondLst>
                                        </p:cTn>
                                        <p:tgtEl>
                                          <p:spTgt spid="204803">
                                            <p:txEl>
                                              <p:pRg st="5" end="5"/>
                                            </p:txEl>
                                          </p:spTgt>
                                        </p:tgtEl>
                                        <p:attrNameLst>
                                          <p:attrName>style.visibility</p:attrName>
                                        </p:attrNameLst>
                                      </p:cBhvr>
                                      <p:to>
                                        <p:strVal val="visible"/>
                                      </p:to>
                                    </p:set>
                                    <p:anim calcmode="lin" valueType="num">
                                      <p:cBhvr>
                                        <p:cTn id="55" dur="500" fill="hold"/>
                                        <p:tgtEl>
                                          <p:spTgt spid="204803">
                                            <p:txEl>
                                              <p:pRg st="5" end="5"/>
                                            </p:txEl>
                                          </p:spTgt>
                                        </p:tgtEl>
                                        <p:attrNameLst>
                                          <p:attrName>ppt_w</p:attrName>
                                        </p:attrNameLst>
                                      </p:cBhvr>
                                      <p:tavLst>
                                        <p:tav tm="0">
                                          <p:val>
                                            <p:fltVal val="0"/>
                                          </p:val>
                                        </p:tav>
                                        <p:tav tm="100000">
                                          <p:val>
                                            <p:strVal val="#ppt_w"/>
                                          </p:val>
                                        </p:tav>
                                      </p:tavLst>
                                    </p:anim>
                                    <p:anim calcmode="lin" valueType="num">
                                      <p:cBhvr>
                                        <p:cTn id="56" dur="500" fill="hold"/>
                                        <p:tgtEl>
                                          <p:spTgt spid="204803">
                                            <p:txEl>
                                              <p:pRg st="5" end="5"/>
                                            </p:txEl>
                                          </p:spTgt>
                                        </p:tgtEl>
                                        <p:attrNameLst>
                                          <p:attrName>ppt_h</p:attrName>
                                        </p:attrNameLst>
                                      </p:cBhvr>
                                      <p:tavLst>
                                        <p:tav tm="0">
                                          <p:val>
                                            <p:fltVal val="0"/>
                                          </p:val>
                                        </p:tav>
                                        <p:tav tm="100000">
                                          <p:val>
                                            <p:strVal val="#ppt_h"/>
                                          </p:val>
                                        </p:tav>
                                      </p:tavLst>
                                    </p:anim>
                                    <p:anim calcmode="lin" valueType="num">
                                      <p:cBhvr>
                                        <p:cTn id="57" dur="500" fill="hold"/>
                                        <p:tgtEl>
                                          <p:spTgt spid="204803">
                                            <p:txEl>
                                              <p:pRg st="5" end="5"/>
                                            </p:txEl>
                                          </p:spTgt>
                                        </p:tgtEl>
                                        <p:attrNameLst>
                                          <p:attrName>style.rotation</p:attrName>
                                        </p:attrNameLst>
                                      </p:cBhvr>
                                      <p:tavLst>
                                        <p:tav tm="0">
                                          <p:val>
                                            <p:fltVal val="360"/>
                                          </p:val>
                                        </p:tav>
                                        <p:tav tm="100000">
                                          <p:val>
                                            <p:fltVal val="0"/>
                                          </p:val>
                                        </p:tav>
                                      </p:tavLst>
                                    </p:anim>
                                    <p:animEffect transition="in" filter="fade">
                                      <p:cBhvr>
                                        <p:cTn id="58" dur="500"/>
                                        <p:tgtEl>
                                          <p:spTgt spid="20480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02" grpId="0"/>
      <p:bldP spid="204803" grpId="0"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p:nvPr>
        </p:nvSpPr>
        <p:spPr/>
        <p:txBody>
          <a:bodyPr>
            <a:normAutofit fontScale="90000"/>
          </a:bodyPr>
          <a:lstStyle/>
          <a:p>
            <a:r>
              <a:rPr lang="en-US" altLang="en-US" smtClean="0"/>
              <a:t>Plan for Future Success</a:t>
            </a:r>
            <a:br>
              <a:rPr lang="en-US" altLang="en-US" smtClean="0"/>
            </a:br>
            <a:endParaRPr lang="en-US" altLang="en-US" smtClean="0"/>
          </a:p>
        </p:txBody>
      </p:sp>
      <p:sp>
        <p:nvSpPr>
          <p:cNvPr id="70659" name="Content Placeholder 2"/>
          <p:cNvSpPr>
            <a:spLocks noGrp="1"/>
          </p:cNvSpPr>
          <p:nvPr>
            <p:ph idx="1"/>
          </p:nvPr>
        </p:nvSpPr>
        <p:spPr>
          <a:xfrm>
            <a:off x="685800" y="1371600"/>
            <a:ext cx="7086600" cy="4114800"/>
          </a:xfrm>
        </p:spPr>
        <p:txBody>
          <a:bodyPr/>
          <a:lstStyle/>
          <a:p>
            <a:pPr marL="457200" lvl="1" indent="0">
              <a:buNone/>
            </a:pPr>
            <a:r>
              <a:rPr lang="en-US" altLang="en-US" sz="3600" dirty="0" smtClean="0"/>
              <a:t>How will you change the environment to help your students to be successful?</a:t>
            </a:r>
          </a:p>
          <a:p>
            <a:pPr lvl="1"/>
            <a:endParaRPr lang="en-US" altLang="en-US" dirty="0" smtClean="0"/>
          </a:p>
          <a:p>
            <a:pPr lvl="1"/>
            <a:endParaRPr lang="en-US" altLang="en-US" dirty="0" smtClean="0"/>
          </a:p>
        </p:txBody>
      </p:sp>
      <p:sp>
        <p:nvSpPr>
          <p:cNvPr id="70661" name="TextBox 4"/>
          <p:cNvSpPr txBox="1">
            <a:spLocks noChangeArrowheads="1"/>
          </p:cNvSpPr>
          <p:nvPr/>
        </p:nvSpPr>
        <p:spPr bwMode="auto">
          <a:xfrm>
            <a:off x="1600200" y="6324600"/>
            <a:ext cx="1905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omic Sans MS" pitchFamily="66" charset="0"/>
              </a:defRPr>
            </a:lvl1pPr>
            <a:lvl2pPr marL="742950" indent="-285750">
              <a:spcBef>
                <a:spcPct val="20000"/>
              </a:spcBef>
              <a:buChar char="–"/>
              <a:defRPr sz="2800">
                <a:solidFill>
                  <a:schemeClr val="tx1"/>
                </a:solidFill>
                <a:latin typeface="Comic Sans MS" pitchFamily="66" charset="0"/>
              </a:defRPr>
            </a:lvl2pPr>
            <a:lvl3pPr marL="1143000" indent="-228600">
              <a:spcBef>
                <a:spcPct val="20000"/>
              </a:spcBef>
              <a:buChar char="•"/>
              <a:defRPr sz="2400">
                <a:solidFill>
                  <a:schemeClr val="tx1"/>
                </a:solidFill>
                <a:latin typeface="Comic Sans MS" pitchFamily="66" charset="0"/>
              </a:defRPr>
            </a:lvl3pPr>
            <a:lvl4pPr marL="1600200" indent="-228600">
              <a:spcBef>
                <a:spcPct val="20000"/>
              </a:spcBef>
              <a:buChar char="–"/>
              <a:defRPr sz="2000">
                <a:solidFill>
                  <a:schemeClr val="tx1"/>
                </a:solidFill>
                <a:latin typeface="Comic Sans MS" pitchFamily="66" charset="0"/>
              </a:defRPr>
            </a:lvl4pPr>
            <a:lvl5pPr marL="2057400" indent="-228600">
              <a:spcBef>
                <a:spcPct val="20000"/>
              </a:spcBef>
              <a:buChar char="»"/>
              <a:defRPr sz="2000">
                <a:solidFill>
                  <a:schemeClr val="tx1"/>
                </a:solidFill>
                <a:latin typeface="Comic Sans MS" pitchFamily="66" charset="0"/>
              </a:defRPr>
            </a:lvl5pPr>
            <a:lvl6pPr marL="2514600" indent="-228600" eaLnBrk="0" fontAlgn="base" hangingPunct="0">
              <a:spcBef>
                <a:spcPct val="20000"/>
              </a:spcBef>
              <a:spcAft>
                <a:spcPct val="0"/>
              </a:spcAft>
              <a:buChar char="»"/>
              <a:defRPr sz="2000">
                <a:solidFill>
                  <a:schemeClr val="tx1"/>
                </a:solidFill>
                <a:latin typeface="Comic Sans MS" pitchFamily="66" charset="0"/>
              </a:defRPr>
            </a:lvl6pPr>
            <a:lvl7pPr marL="2971800" indent="-228600" eaLnBrk="0" fontAlgn="base" hangingPunct="0">
              <a:spcBef>
                <a:spcPct val="20000"/>
              </a:spcBef>
              <a:spcAft>
                <a:spcPct val="0"/>
              </a:spcAft>
              <a:buChar char="»"/>
              <a:defRPr sz="2000">
                <a:solidFill>
                  <a:schemeClr val="tx1"/>
                </a:solidFill>
                <a:latin typeface="Comic Sans MS" pitchFamily="66" charset="0"/>
              </a:defRPr>
            </a:lvl7pPr>
            <a:lvl8pPr marL="3429000" indent="-228600" eaLnBrk="0" fontAlgn="base" hangingPunct="0">
              <a:spcBef>
                <a:spcPct val="20000"/>
              </a:spcBef>
              <a:spcAft>
                <a:spcPct val="0"/>
              </a:spcAft>
              <a:buChar char="»"/>
              <a:defRPr sz="2000">
                <a:solidFill>
                  <a:schemeClr val="tx1"/>
                </a:solidFill>
                <a:latin typeface="Comic Sans MS" pitchFamily="66" charset="0"/>
              </a:defRPr>
            </a:lvl8pPr>
            <a:lvl9pPr marL="3886200" indent="-228600" eaLnBrk="0" fontAlgn="base" hangingPunct="0">
              <a:spcBef>
                <a:spcPct val="20000"/>
              </a:spcBef>
              <a:spcAft>
                <a:spcPct val="0"/>
              </a:spcAft>
              <a:buChar char="»"/>
              <a:defRPr sz="2000">
                <a:solidFill>
                  <a:schemeClr val="tx1"/>
                </a:solidFill>
                <a:latin typeface="Comic Sans MS" pitchFamily="66" charset="0"/>
              </a:defRPr>
            </a:lvl9pPr>
          </a:lstStyle>
          <a:p>
            <a:pPr>
              <a:spcBef>
                <a:spcPct val="0"/>
              </a:spcBef>
              <a:buFontTx/>
              <a:buNone/>
            </a:pPr>
            <a:r>
              <a:rPr lang="en-US" altLang="en-US" sz="1800" dirty="0" smtClean="0"/>
              <a:t> </a:t>
            </a:r>
            <a:endParaRPr lang="en-US" altLang="en-US" sz="1800" dirty="0"/>
          </a:p>
        </p:txBody>
      </p:sp>
      <p:pic>
        <p:nvPicPr>
          <p:cNvPr id="706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4310856"/>
            <a:ext cx="3962400" cy="2547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4356284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683" name="Rectangle 4"/>
          <p:cNvSpPr>
            <a:spLocks noGrp="1" noChangeArrowheads="1"/>
          </p:cNvSpPr>
          <p:nvPr>
            <p:ph type="title"/>
          </p:nvPr>
        </p:nvSpPr>
        <p:spPr>
          <a:xfrm>
            <a:off x="366713" y="0"/>
            <a:ext cx="8410575" cy="1884363"/>
          </a:xfrm>
        </p:spPr>
        <p:txBody>
          <a:bodyPr/>
          <a:lstStyle/>
          <a:p>
            <a:pPr eaLnBrk="1" hangingPunct="1">
              <a:lnSpc>
                <a:spcPct val="80000"/>
              </a:lnSpc>
            </a:pPr>
            <a:r>
              <a:rPr lang="en-US" altLang="en-US" dirty="0" smtClean="0"/>
              <a:t>Review, Clarify, Commit to Support </a:t>
            </a:r>
            <a:br>
              <a:rPr lang="en-US" altLang="en-US" dirty="0" smtClean="0"/>
            </a:br>
            <a:r>
              <a:rPr lang="en-US" altLang="en-US" dirty="0" smtClean="0"/>
              <a:t>Student Success</a:t>
            </a:r>
          </a:p>
        </p:txBody>
      </p:sp>
      <p:sp>
        <p:nvSpPr>
          <p:cNvPr id="222213" name="Rectangle 5"/>
          <p:cNvSpPr>
            <a:spLocks noGrp="1" noChangeArrowheads="1"/>
          </p:cNvSpPr>
          <p:nvPr>
            <p:ph idx="1"/>
          </p:nvPr>
        </p:nvSpPr>
        <p:spPr>
          <a:xfrm>
            <a:off x="228600" y="1600200"/>
            <a:ext cx="4456112" cy="4510088"/>
          </a:xfrm>
        </p:spPr>
        <p:txBody>
          <a:bodyPr>
            <a:normAutofit/>
          </a:bodyPr>
          <a:lstStyle/>
          <a:p>
            <a:pPr eaLnBrk="1" hangingPunct="1">
              <a:buFontTx/>
              <a:buBlip>
                <a:blip r:embed="rId3"/>
              </a:buBlip>
              <a:defRPr/>
            </a:pPr>
            <a:r>
              <a:rPr lang="en-US" dirty="0" smtClean="0">
                <a:solidFill>
                  <a:srgbClr val="2D352F"/>
                </a:solidFill>
              </a:rPr>
              <a:t>Reflect on the strategies </a:t>
            </a:r>
          </a:p>
          <a:p>
            <a:pPr eaLnBrk="1" hangingPunct="1">
              <a:buFontTx/>
              <a:buBlip>
                <a:blip r:embed="rId3"/>
              </a:buBlip>
              <a:defRPr/>
            </a:pPr>
            <a:r>
              <a:rPr lang="en-US" dirty="0" smtClean="0">
                <a:solidFill>
                  <a:srgbClr val="2D352F"/>
                </a:solidFill>
              </a:rPr>
              <a:t>Choose at least 2 that you will commit to trying  with a student   </a:t>
            </a:r>
          </a:p>
          <a:p>
            <a:pPr eaLnBrk="1" hangingPunct="1">
              <a:buFontTx/>
              <a:buBlip>
                <a:blip r:embed="rId3"/>
              </a:buBlip>
              <a:defRPr/>
            </a:pPr>
            <a:r>
              <a:rPr lang="en-US" dirty="0" smtClean="0">
                <a:solidFill>
                  <a:srgbClr val="2D352F"/>
                </a:solidFill>
              </a:rPr>
              <a:t>Explain to </a:t>
            </a:r>
            <a:r>
              <a:rPr lang="en-US" dirty="0">
                <a:solidFill>
                  <a:srgbClr val="2D352F"/>
                </a:solidFill>
              </a:rPr>
              <a:t>a</a:t>
            </a:r>
            <a:r>
              <a:rPr lang="en-US" dirty="0" smtClean="0">
                <a:solidFill>
                  <a:srgbClr val="2D352F"/>
                </a:solidFill>
              </a:rPr>
              <a:t> partner what, why and how you might apply them</a:t>
            </a:r>
          </a:p>
        </p:txBody>
      </p:sp>
      <p:sp>
        <p:nvSpPr>
          <p:cNvPr id="2" name="5-Point Star 1"/>
          <p:cNvSpPr/>
          <p:nvPr/>
        </p:nvSpPr>
        <p:spPr>
          <a:xfrm>
            <a:off x="115601" y="6248400"/>
            <a:ext cx="570199" cy="435768"/>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066800" y="6351983"/>
            <a:ext cx="3397661" cy="369332"/>
          </a:xfrm>
          <a:prstGeom prst="rect">
            <a:avLst/>
          </a:prstGeom>
          <a:noFill/>
        </p:spPr>
        <p:txBody>
          <a:bodyPr wrap="none" rtlCol="0">
            <a:spAutoFit/>
          </a:bodyPr>
          <a:lstStyle/>
          <a:p>
            <a:r>
              <a:rPr lang="en-US" dirty="0" smtClean="0"/>
              <a:t>Environmental Strategies Handout</a:t>
            </a:r>
            <a:endParaRPr lang="en-US" dirty="0"/>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6800" y="1905000"/>
            <a:ext cx="3962400" cy="3962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51679272"/>
      </p:ext>
    </p:extLst>
  </p:cSld>
  <p:clrMapOvr>
    <a:masterClrMapping/>
  </p:clrMapOvr>
  <p:transition spd="med">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22213">
                                            <p:txEl>
                                              <p:pRg st="0" end="0"/>
                                            </p:txEl>
                                          </p:spTgt>
                                        </p:tgtEl>
                                        <p:attrNameLst>
                                          <p:attrName>style.visibility</p:attrName>
                                        </p:attrNameLst>
                                      </p:cBhvr>
                                      <p:to>
                                        <p:strVal val="visible"/>
                                      </p:to>
                                    </p:set>
                                    <p:anim calcmode="lin" valueType="num">
                                      <p:cBhvr>
                                        <p:cTn id="7" dur="500" fill="hold"/>
                                        <p:tgtEl>
                                          <p:spTgt spid="22221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2221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222213">
                                            <p:txEl>
                                              <p:pRg st="1" end="1"/>
                                            </p:txEl>
                                          </p:spTgt>
                                        </p:tgtEl>
                                        <p:attrNameLst>
                                          <p:attrName>style.visibility</p:attrName>
                                        </p:attrNameLst>
                                      </p:cBhvr>
                                      <p:to>
                                        <p:strVal val="visible"/>
                                      </p:to>
                                    </p:set>
                                    <p:anim calcmode="lin" valueType="num">
                                      <p:cBhvr>
                                        <p:cTn id="13" dur="500" fill="hold"/>
                                        <p:tgtEl>
                                          <p:spTgt spid="222213">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222213">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222213">
                                            <p:txEl>
                                              <p:pRg st="2" end="2"/>
                                            </p:txEl>
                                          </p:spTgt>
                                        </p:tgtEl>
                                        <p:attrNameLst>
                                          <p:attrName>style.visibility</p:attrName>
                                        </p:attrNameLst>
                                      </p:cBhvr>
                                      <p:to>
                                        <p:strVal val="visible"/>
                                      </p:to>
                                    </p:set>
                                    <p:anim calcmode="lin" valueType="num">
                                      <p:cBhvr>
                                        <p:cTn id="19" dur="500" fill="hold"/>
                                        <p:tgtEl>
                                          <p:spTgt spid="222213">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222213">
                                            <p:txEl>
                                              <p:pRg st="2" end="2"/>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2213" grpId="0" build="p" bldLvl="5"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57200" y="274638"/>
            <a:ext cx="8229600" cy="1143000"/>
          </a:xfrm>
        </p:spPr>
        <p:txBody>
          <a:bodyPr>
            <a:normAutofit/>
          </a:bodyPr>
          <a:lstStyle/>
          <a:p>
            <a:r>
              <a:rPr lang="en-US" sz="3600" dirty="0" smtClean="0"/>
              <a:t>Understanding Chronic Problem Behavior</a:t>
            </a:r>
          </a:p>
        </p:txBody>
      </p:sp>
      <p:sp>
        <p:nvSpPr>
          <p:cNvPr id="20483" name="Rectangle 3"/>
          <p:cNvSpPr>
            <a:spLocks noGrp="1" noChangeArrowheads="1"/>
          </p:cNvSpPr>
          <p:nvPr>
            <p:ph idx="1"/>
          </p:nvPr>
        </p:nvSpPr>
        <p:spPr/>
        <p:txBody>
          <a:bodyPr>
            <a:normAutofit/>
          </a:bodyPr>
          <a:lstStyle/>
          <a:p>
            <a:r>
              <a:rPr lang="en-US" b="1" dirty="0" smtClean="0"/>
              <a:t>Behavior</a:t>
            </a:r>
            <a:r>
              <a:rPr lang="en-US" dirty="0" smtClean="0"/>
              <a:t> is a form of </a:t>
            </a:r>
            <a:r>
              <a:rPr lang="en-US" b="1" dirty="0" smtClean="0"/>
              <a:t>communication</a:t>
            </a:r>
            <a:r>
              <a:rPr lang="en-US" dirty="0" smtClean="0"/>
              <a:t>, unfortunately some students learn that </a:t>
            </a:r>
            <a:r>
              <a:rPr lang="en-US" b="1" i="1" dirty="0"/>
              <a:t>p</a:t>
            </a:r>
            <a:r>
              <a:rPr lang="en-US" b="1" i="1" dirty="0" smtClean="0"/>
              <a:t>roblem behavior </a:t>
            </a:r>
            <a:r>
              <a:rPr lang="en-US" dirty="0" smtClean="0"/>
              <a:t>is the most efficient way for them to communicate their needs.</a:t>
            </a:r>
          </a:p>
          <a:p>
            <a:r>
              <a:rPr lang="en-US" dirty="0" smtClean="0"/>
              <a:t>If a student repeatedly engages in a problem behavior, he/she is doing it because it is effectively meeting his/her needs.</a:t>
            </a:r>
          </a:p>
          <a:p>
            <a:endParaRPr lang="en-US" dirty="0" smtClean="0"/>
          </a:p>
          <a:p>
            <a:endParaRPr lang="en-US" dirty="0" smtClean="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7600" y="1295400"/>
            <a:ext cx="1654629" cy="1295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5893796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pic>
        <p:nvPicPr>
          <p:cNvPr id="5" name="Content Placeholder 4"/>
          <p:cNvPicPr>
            <a:picLocks noGrp="1" noChangeAspect="1"/>
          </p:cNvPicPr>
          <p:nvPr>
            <p:ph idx="1"/>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1676400" y="2667000"/>
            <a:ext cx="5562600" cy="4572000"/>
          </a:xfrm>
        </p:spPr>
      </p:pic>
      <p:pic>
        <p:nvPicPr>
          <p:cNvPr id="1433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71600" y="152400"/>
            <a:ext cx="5867400" cy="2209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41"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81800" y="2362200"/>
            <a:ext cx="2133600" cy="39875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42"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200" y="2971800"/>
            <a:ext cx="2047875" cy="33779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4288873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1066800"/>
            <a:ext cx="5867400"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270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914400"/>
            <a:ext cx="6248400" cy="464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390283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3" cstate="print">
            <a:lum contrast="30000"/>
            <a:extLst>
              <a:ext uri="{28A0092B-C50C-407E-A947-70E740481C1C}">
                <a14:useLocalDpi xmlns:a14="http://schemas.microsoft.com/office/drawing/2010/main" val="0"/>
              </a:ext>
            </a:extLst>
          </a:blip>
          <a:srcRect l="17308" t="24799" r="20769" b="20667"/>
          <a:stretch>
            <a:fillRect/>
          </a:stretch>
        </p:blipFill>
        <p:spPr bwMode="auto">
          <a:xfrm>
            <a:off x="381000" y="1371600"/>
            <a:ext cx="8458200" cy="492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0" y="76200"/>
            <a:ext cx="9144000" cy="944562"/>
          </a:xfrm>
        </p:spPr>
        <p:txBody>
          <a:bodyPr>
            <a:normAutofit fontScale="90000"/>
          </a:bodyPr>
          <a:lstStyle/>
          <a:p>
            <a:r>
              <a:rPr lang="en-US" dirty="0" smtClean="0"/>
              <a:t>What is Russell trying to Communicate?   </a:t>
            </a:r>
            <a:endParaRPr lang="en-US" dirty="0"/>
          </a:p>
        </p:txBody>
      </p:sp>
      <p:sp>
        <p:nvSpPr>
          <p:cNvPr id="3" name="Content Placeholder 2"/>
          <p:cNvSpPr>
            <a:spLocks noGrp="1"/>
          </p:cNvSpPr>
          <p:nvPr>
            <p:ph idx="1"/>
          </p:nvPr>
        </p:nvSpPr>
        <p:spPr>
          <a:xfrm>
            <a:off x="228600" y="990600"/>
            <a:ext cx="8763000" cy="5302250"/>
          </a:xfrm>
        </p:spPr>
        <p:txBody>
          <a:bodyPr/>
          <a:lstStyle/>
          <a:p>
            <a:endParaRPr lang="en-US" dirty="0"/>
          </a:p>
        </p:txBody>
      </p:sp>
      <p:sp>
        <p:nvSpPr>
          <p:cNvPr id="18435" name="Slide Number Placeholder 2"/>
          <p:cNvSpPr>
            <a:spLocks noGrp="1"/>
          </p:cNvSpPr>
          <p:nvPr>
            <p:ph type="sldNum" sz="quarter" idx="4294967295"/>
          </p:nvPr>
        </p:nvSpPr>
        <p:spPr bwMode="auto">
          <a:xfrm>
            <a:off x="7010400" y="635635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50A4F935-98FC-4AE4-8F72-CE0F43452772}" type="slidenum">
              <a:rPr lang="en-US" smtClean="0">
                <a:solidFill>
                  <a:srgbClr val="898989"/>
                </a:solidFill>
                <a:latin typeface="Calibri" pitchFamily="34" charset="0"/>
              </a:rPr>
              <a:pPr eaLnBrk="1" hangingPunct="1"/>
              <a:t>7</a:t>
            </a:fld>
            <a:endParaRPr lang="en-US" smtClean="0">
              <a:solidFill>
                <a:srgbClr val="898989"/>
              </a:solidFill>
              <a:latin typeface="Calibri" pitchFamily="34" charset="0"/>
            </a:endParaRPr>
          </a:p>
        </p:txBody>
      </p:sp>
    </p:spTree>
    <p:extLst>
      <p:ext uri="{BB962C8B-B14F-4D97-AF65-F5344CB8AC3E}">
        <p14:creationId xmlns:p14="http://schemas.microsoft.com/office/powerpoint/2010/main" val="381423297"/>
      </p:ext>
    </p:extLst>
  </p:cSld>
  <p:clrMapOvr>
    <a:masterClrMapping/>
  </p:clrMapOvr>
  <p:transition spd="med">
    <p:zoom/>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Think Function, not Behavior </a:t>
            </a:r>
            <a:endParaRPr lang="en-US" dirty="0"/>
          </a:p>
        </p:txBody>
      </p:sp>
      <p:sp>
        <p:nvSpPr>
          <p:cNvPr id="32770" name="Rectangle 3"/>
          <p:cNvSpPr>
            <a:spLocks noGrp="1" noChangeArrowheads="1"/>
          </p:cNvSpPr>
          <p:nvPr>
            <p:ph idx="1"/>
          </p:nvPr>
        </p:nvSpPr>
        <p:spPr/>
        <p:txBody>
          <a:bodyPr>
            <a:normAutofit/>
          </a:bodyPr>
          <a:lstStyle/>
          <a:p>
            <a:pPr>
              <a:lnSpc>
                <a:spcPct val="80000"/>
              </a:lnSpc>
              <a:buFont typeface="Wingdings" pitchFamily="2" charset="2"/>
              <a:buNone/>
            </a:pPr>
            <a:r>
              <a:rPr lang="en-US" b="1" u="sng" dirty="0" smtClean="0">
                <a:latin typeface="Calibri" pitchFamily="34" charset="0"/>
                <a:ea typeface="ＭＳ Ｐゴシック" pitchFamily="34" charset="-128"/>
              </a:rPr>
              <a:t>Reflection Questions</a:t>
            </a:r>
            <a:r>
              <a:rPr lang="en-US" b="1" dirty="0" smtClean="0">
                <a:latin typeface="Calibri" pitchFamily="34" charset="0"/>
                <a:ea typeface="ＭＳ Ｐゴシック" pitchFamily="34" charset="-128"/>
              </a:rPr>
              <a:t>:</a:t>
            </a:r>
          </a:p>
          <a:p>
            <a:pPr>
              <a:lnSpc>
                <a:spcPct val="80000"/>
              </a:lnSpc>
              <a:buFont typeface="Wingdings" pitchFamily="2" charset="2"/>
              <a:buNone/>
            </a:pPr>
            <a:r>
              <a:rPr lang="en-US" dirty="0" smtClean="0">
                <a:latin typeface="Calibri" pitchFamily="34" charset="0"/>
                <a:ea typeface="ＭＳ Ｐゴシック" pitchFamily="34" charset="-128"/>
              </a:rPr>
              <a:t>What is the student trying  to </a:t>
            </a:r>
            <a:r>
              <a:rPr lang="en-US" b="1" dirty="0" smtClean="0">
                <a:latin typeface="Calibri" pitchFamily="34" charset="0"/>
                <a:ea typeface="ＭＳ Ｐゴシック" pitchFamily="34" charset="-128"/>
              </a:rPr>
              <a:t>communicate</a:t>
            </a:r>
            <a:r>
              <a:rPr lang="en-US" dirty="0" smtClean="0">
                <a:latin typeface="Calibri" pitchFamily="34" charset="0"/>
                <a:ea typeface="ＭＳ Ｐゴシック" pitchFamily="34" charset="-128"/>
              </a:rPr>
              <a:t>?</a:t>
            </a:r>
          </a:p>
          <a:p>
            <a:pPr>
              <a:lnSpc>
                <a:spcPct val="80000"/>
              </a:lnSpc>
              <a:buFont typeface="Wingdings" pitchFamily="2" charset="2"/>
              <a:buNone/>
            </a:pPr>
            <a:r>
              <a:rPr lang="en-US" dirty="0" smtClean="0">
                <a:latin typeface="Calibri" pitchFamily="34" charset="0"/>
                <a:ea typeface="ＭＳ Ｐゴシック" pitchFamily="34" charset="-128"/>
              </a:rPr>
              <a:t>How can we help the student meet their needs?</a:t>
            </a:r>
          </a:p>
        </p:txBody>
      </p:sp>
      <p:pic>
        <p:nvPicPr>
          <p:cNvPr id="3074" name="Picture 2"/>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7778" b="90000" l="2778" r="90000"/>
                    </a14:imgEffect>
                  </a14:imgLayer>
                </a14:imgProps>
              </a:ext>
              <a:ext uri="{28A0092B-C50C-407E-A947-70E740481C1C}">
                <a14:useLocalDpi xmlns:a14="http://schemas.microsoft.com/office/drawing/2010/main" val="0"/>
              </a:ext>
            </a:extLst>
          </a:blip>
          <a:srcRect/>
          <a:stretch>
            <a:fillRect/>
          </a:stretch>
        </p:blipFill>
        <p:spPr bwMode="auto">
          <a:xfrm>
            <a:off x="1981200" y="3352800"/>
            <a:ext cx="5181600" cy="3390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336443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7" name="Group 66"/>
          <p:cNvGrpSpPr/>
          <p:nvPr/>
        </p:nvGrpSpPr>
        <p:grpSpPr>
          <a:xfrm>
            <a:off x="1524000" y="1150883"/>
            <a:ext cx="6019800" cy="4800600"/>
            <a:chOff x="1524000" y="914400"/>
            <a:chExt cx="6019800" cy="4800600"/>
          </a:xfrm>
        </p:grpSpPr>
        <p:sp>
          <p:nvSpPr>
            <p:cNvPr id="6" name="Flowchart: Process 5"/>
            <p:cNvSpPr/>
            <p:nvPr/>
          </p:nvSpPr>
          <p:spPr>
            <a:xfrm>
              <a:off x="3771900" y="914400"/>
              <a:ext cx="1600200" cy="914400"/>
            </a:xfrm>
            <a:prstGeom prst="flowChartProcess">
              <a:avLst/>
            </a:prstGeom>
            <a:ln/>
          </p:spPr>
          <p:style>
            <a:lnRef idx="1">
              <a:schemeClr val="dk1"/>
            </a:lnRef>
            <a:fillRef idx="2">
              <a:schemeClr val="dk1"/>
            </a:fillRef>
            <a:effectRef idx="1">
              <a:schemeClr val="dk1"/>
            </a:effectRef>
            <a:fontRef idx="minor">
              <a:schemeClr val="dk1"/>
            </a:fontRef>
          </p:style>
          <p:txBody>
            <a:bodyPr rtlCol="0" anchor="ctr"/>
            <a:lstStyle/>
            <a:p>
              <a:pPr algn="ctr"/>
              <a:r>
                <a:rPr lang="en-US" dirty="0" smtClean="0">
                  <a:solidFill>
                    <a:schemeClr val="tx1"/>
                  </a:solidFill>
                </a:rPr>
                <a:t>Behavior</a:t>
              </a:r>
              <a:endParaRPr lang="en-US" dirty="0">
                <a:solidFill>
                  <a:schemeClr val="tx1"/>
                </a:solidFill>
              </a:endParaRPr>
            </a:p>
          </p:txBody>
        </p:sp>
        <p:sp>
          <p:nvSpPr>
            <p:cNvPr id="7" name="Flowchart: Process 6"/>
            <p:cNvSpPr/>
            <p:nvPr/>
          </p:nvSpPr>
          <p:spPr>
            <a:xfrm>
              <a:off x="2590800" y="2209800"/>
              <a:ext cx="1600200" cy="914400"/>
            </a:xfrm>
            <a:prstGeom prst="flowChartProcess">
              <a:avLst/>
            </a:prstGeom>
            <a:ln/>
          </p:spPr>
          <p:style>
            <a:lnRef idx="1">
              <a:schemeClr val="dk1"/>
            </a:lnRef>
            <a:fillRef idx="2">
              <a:schemeClr val="dk1"/>
            </a:fillRef>
            <a:effectRef idx="1">
              <a:schemeClr val="dk1"/>
            </a:effectRef>
            <a:fontRef idx="minor">
              <a:schemeClr val="dk1"/>
            </a:fontRef>
          </p:style>
          <p:txBody>
            <a:bodyPr rtlCol="0" anchor="ctr"/>
            <a:lstStyle/>
            <a:p>
              <a:pPr algn="ctr"/>
              <a:r>
                <a:rPr lang="en-US" dirty="0" smtClean="0">
                  <a:solidFill>
                    <a:schemeClr val="tx1"/>
                  </a:solidFill>
                </a:rPr>
                <a:t>Obtain/Get</a:t>
              </a:r>
            </a:p>
            <a:p>
              <a:pPr algn="ctr"/>
              <a:r>
                <a:rPr lang="en-US" dirty="0" smtClean="0">
                  <a:solidFill>
                    <a:schemeClr val="tx1"/>
                  </a:solidFill>
                </a:rPr>
                <a:t>Something</a:t>
              </a:r>
              <a:endParaRPr lang="en-US" dirty="0">
                <a:solidFill>
                  <a:schemeClr val="tx1"/>
                </a:solidFill>
              </a:endParaRPr>
            </a:p>
          </p:txBody>
        </p:sp>
        <p:sp>
          <p:nvSpPr>
            <p:cNvPr id="8" name="Flowchart: Process 7"/>
            <p:cNvSpPr/>
            <p:nvPr/>
          </p:nvSpPr>
          <p:spPr>
            <a:xfrm>
              <a:off x="4917528" y="2209800"/>
              <a:ext cx="1600200" cy="914400"/>
            </a:xfrm>
            <a:prstGeom prst="flowChartProcess">
              <a:avLst/>
            </a:prstGeom>
            <a:ln/>
          </p:spPr>
          <p:style>
            <a:lnRef idx="1">
              <a:schemeClr val="dk1"/>
            </a:lnRef>
            <a:fillRef idx="2">
              <a:schemeClr val="dk1"/>
            </a:fillRef>
            <a:effectRef idx="1">
              <a:schemeClr val="dk1"/>
            </a:effectRef>
            <a:fontRef idx="minor">
              <a:schemeClr val="dk1"/>
            </a:fontRef>
          </p:style>
          <p:txBody>
            <a:bodyPr rtlCol="0" anchor="ctr"/>
            <a:lstStyle/>
            <a:p>
              <a:pPr algn="ctr"/>
              <a:r>
                <a:rPr lang="en-US" dirty="0" smtClean="0">
                  <a:solidFill>
                    <a:schemeClr val="tx1"/>
                  </a:solidFill>
                </a:rPr>
                <a:t>Avoid/Escape Something</a:t>
              </a:r>
              <a:endParaRPr lang="en-US" dirty="0">
                <a:solidFill>
                  <a:schemeClr val="tx1"/>
                </a:solidFill>
              </a:endParaRPr>
            </a:p>
          </p:txBody>
        </p:sp>
        <p:sp>
          <p:nvSpPr>
            <p:cNvPr id="9" name="Flowchart: Process 8"/>
            <p:cNvSpPr/>
            <p:nvPr/>
          </p:nvSpPr>
          <p:spPr>
            <a:xfrm>
              <a:off x="5943600" y="3436883"/>
              <a:ext cx="1600200" cy="914400"/>
            </a:xfrm>
            <a:prstGeom prst="flowChartProcess">
              <a:avLst/>
            </a:prstGeom>
            <a:ln/>
          </p:spPr>
          <p:style>
            <a:lnRef idx="1">
              <a:schemeClr val="dk1"/>
            </a:lnRef>
            <a:fillRef idx="2">
              <a:schemeClr val="dk1"/>
            </a:fillRef>
            <a:effectRef idx="1">
              <a:schemeClr val="dk1"/>
            </a:effectRef>
            <a:fontRef idx="minor">
              <a:schemeClr val="dk1"/>
            </a:fontRef>
          </p:style>
          <p:txBody>
            <a:bodyPr rtlCol="0" anchor="ctr"/>
            <a:lstStyle/>
            <a:p>
              <a:pPr algn="ctr"/>
              <a:r>
                <a:rPr lang="en-US" dirty="0" smtClean="0">
                  <a:solidFill>
                    <a:schemeClr val="tx1"/>
                  </a:solidFill>
                </a:rPr>
                <a:t>Tangible/</a:t>
              </a:r>
            </a:p>
            <a:p>
              <a:pPr algn="ctr"/>
              <a:r>
                <a:rPr lang="en-US" dirty="0" smtClean="0">
                  <a:solidFill>
                    <a:schemeClr val="tx1"/>
                  </a:solidFill>
                </a:rPr>
                <a:t>Activity</a:t>
              </a:r>
              <a:endParaRPr lang="en-US" dirty="0">
                <a:solidFill>
                  <a:schemeClr val="tx1"/>
                </a:solidFill>
              </a:endParaRPr>
            </a:p>
          </p:txBody>
        </p:sp>
        <p:sp>
          <p:nvSpPr>
            <p:cNvPr id="10" name="Flowchart: Process 9"/>
            <p:cNvSpPr/>
            <p:nvPr/>
          </p:nvSpPr>
          <p:spPr>
            <a:xfrm>
              <a:off x="3771900" y="3429000"/>
              <a:ext cx="1600200" cy="914400"/>
            </a:xfrm>
            <a:prstGeom prst="flowChartProcess">
              <a:avLst/>
            </a:prstGeom>
            <a:ln/>
          </p:spPr>
          <p:style>
            <a:lnRef idx="1">
              <a:schemeClr val="dk1"/>
            </a:lnRef>
            <a:fillRef idx="2">
              <a:schemeClr val="dk1"/>
            </a:fillRef>
            <a:effectRef idx="1">
              <a:schemeClr val="dk1"/>
            </a:effectRef>
            <a:fontRef idx="minor">
              <a:schemeClr val="dk1"/>
            </a:fontRef>
          </p:style>
          <p:txBody>
            <a:bodyPr rtlCol="0" anchor="ctr"/>
            <a:lstStyle/>
            <a:p>
              <a:pPr algn="ctr"/>
              <a:r>
                <a:rPr lang="en-US" dirty="0" smtClean="0">
                  <a:solidFill>
                    <a:schemeClr val="tx1"/>
                  </a:solidFill>
                </a:rPr>
                <a:t>Social</a:t>
              </a:r>
              <a:endParaRPr lang="en-US" dirty="0">
                <a:solidFill>
                  <a:schemeClr val="tx1"/>
                </a:solidFill>
              </a:endParaRPr>
            </a:p>
          </p:txBody>
        </p:sp>
        <p:sp>
          <p:nvSpPr>
            <p:cNvPr id="11" name="Flowchart: Process 10"/>
            <p:cNvSpPr/>
            <p:nvPr/>
          </p:nvSpPr>
          <p:spPr>
            <a:xfrm>
              <a:off x="1524000" y="3429000"/>
              <a:ext cx="1600200" cy="914400"/>
            </a:xfrm>
            <a:prstGeom prst="flowChartProcess">
              <a:avLst/>
            </a:prstGeom>
            <a:ln/>
          </p:spPr>
          <p:style>
            <a:lnRef idx="1">
              <a:schemeClr val="dk1"/>
            </a:lnRef>
            <a:fillRef idx="2">
              <a:schemeClr val="dk1"/>
            </a:fillRef>
            <a:effectRef idx="1">
              <a:schemeClr val="dk1"/>
            </a:effectRef>
            <a:fontRef idx="minor">
              <a:schemeClr val="dk1"/>
            </a:fontRef>
          </p:style>
          <p:txBody>
            <a:bodyPr rtlCol="0" anchor="ctr"/>
            <a:lstStyle/>
            <a:p>
              <a:pPr algn="ctr"/>
              <a:r>
                <a:rPr lang="en-US" dirty="0" smtClean="0">
                  <a:solidFill>
                    <a:schemeClr val="tx1"/>
                  </a:solidFill>
                </a:rPr>
                <a:t>Stimulation/</a:t>
              </a:r>
            </a:p>
            <a:p>
              <a:pPr algn="ctr"/>
              <a:r>
                <a:rPr lang="en-US" dirty="0" smtClean="0">
                  <a:solidFill>
                    <a:schemeClr val="tx1"/>
                  </a:solidFill>
                </a:rPr>
                <a:t>Sensory</a:t>
              </a:r>
              <a:endParaRPr lang="en-US" dirty="0">
                <a:solidFill>
                  <a:schemeClr val="tx1"/>
                </a:solidFill>
              </a:endParaRPr>
            </a:p>
          </p:txBody>
        </p:sp>
        <p:sp>
          <p:nvSpPr>
            <p:cNvPr id="12" name="Flowchart: Process 11"/>
            <p:cNvSpPr/>
            <p:nvPr/>
          </p:nvSpPr>
          <p:spPr>
            <a:xfrm>
              <a:off x="4917528" y="4800600"/>
              <a:ext cx="1600200" cy="914400"/>
            </a:xfrm>
            <a:prstGeom prst="flowChartProcess">
              <a:avLst/>
            </a:prstGeom>
            <a:ln/>
          </p:spPr>
          <p:style>
            <a:lnRef idx="1">
              <a:schemeClr val="dk1"/>
            </a:lnRef>
            <a:fillRef idx="2">
              <a:schemeClr val="dk1"/>
            </a:fillRef>
            <a:effectRef idx="1">
              <a:schemeClr val="dk1"/>
            </a:effectRef>
            <a:fontRef idx="minor">
              <a:schemeClr val="dk1"/>
            </a:fontRef>
          </p:style>
          <p:txBody>
            <a:bodyPr rtlCol="0" anchor="ctr"/>
            <a:lstStyle/>
            <a:p>
              <a:pPr algn="ctr"/>
              <a:r>
                <a:rPr lang="en-US" dirty="0" smtClean="0">
                  <a:solidFill>
                    <a:schemeClr val="tx1"/>
                  </a:solidFill>
                </a:rPr>
                <a:t>Peer</a:t>
              </a:r>
              <a:endParaRPr lang="en-US" dirty="0">
                <a:solidFill>
                  <a:schemeClr val="tx1"/>
                </a:solidFill>
              </a:endParaRPr>
            </a:p>
          </p:txBody>
        </p:sp>
        <p:sp>
          <p:nvSpPr>
            <p:cNvPr id="13" name="Flowchart: Process 12"/>
            <p:cNvSpPr/>
            <p:nvPr/>
          </p:nvSpPr>
          <p:spPr>
            <a:xfrm>
              <a:off x="2590800" y="4800600"/>
              <a:ext cx="1600200" cy="914400"/>
            </a:xfrm>
            <a:prstGeom prst="flowChartProcess">
              <a:avLst/>
            </a:prstGeom>
            <a:ln/>
          </p:spPr>
          <p:style>
            <a:lnRef idx="1">
              <a:schemeClr val="dk1"/>
            </a:lnRef>
            <a:fillRef idx="2">
              <a:schemeClr val="dk1"/>
            </a:fillRef>
            <a:effectRef idx="1">
              <a:schemeClr val="dk1"/>
            </a:effectRef>
            <a:fontRef idx="minor">
              <a:schemeClr val="dk1"/>
            </a:fontRef>
          </p:style>
          <p:txBody>
            <a:bodyPr rtlCol="0" anchor="ctr"/>
            <a:lstStyle/>
            <a:p>
              <a:pPr algn="ctr"/>
              <a:r>
                <a:rPr lang="en-US" dirty="0" smtClean="0">
                  <a:solidFill>
                    <a:schemeClr val="tx1"/>
                  </a:solidFill>
                </a:rPr>
                <a:t>Adult</a:t>
              </a:r>
              <a:endParaRPr lang="en-US" dirty="0">
                <a:solidFill>
                  <a:schemeClr val="tx1"/>
                </a:solidFill>
              </a:endParaRPr>
            </a:p>
          </p:txBody>
        </p:sp>
        <p:cxnSp>
          <p:nvCxnSpPr>
            <p:cNvPr id="17" name="Straight Connector 16"/>
            <p:cNvCxnSpPr>
              <a:stCxn id="6" idx="2"/>
            </p:cNvCxnSpPr>
            <p:nvPr/>
          </p:nvCxnSpPr>
          <p:spPr>
            <a:xfrm>
              <a:off x="4572000" y="1828800"/>
              <a:ext cx="0" cy="190500"/>
            </a:xfrm>
            <a:prstGeom prst="line">
              <a:avLst/>
            </a:prstGeom>
            <a:ln/>
          </p:spPr>
          <p:style>
            <a:lnRef idx="1">
              <a:schemeClr val="dk1"/>
            </a:lnRef>
            <a:fillRef idx="2">
              <a:schemeClr val="dk1"/>
            </a:fillRef>
            <a:effectRef idx="1">
              <a:schemeClr val="dk1"/>
            </a:effectRef>
            <a:fontRef idx="minor">
              <a:schemeClr val="dk1"/>
            </a:fontRef>
          </p:style>
        </p:cxnSp>
        <p:cxnSp>
          <p:nvCxnSpPr>
            <p:cNvPr id="20" name="Straight Connector 19"/>
            <p:cNvCxnSpPr/>
            <p:nvPr/>
          </p:nvCxnSpPr>
          <p:spPr>
            <a:xfrm flipH="1">
              <a:off x="3390900" y="2019300"/>
              <a:ext cx="1181100" cy="0"/>
            </a:xfrm>
            <a:prstGeom prst="line">
              <a:avLst/>
            </a:prstGeom>
            <a:ln/>
          </p:spPr>
          <p:style>
            <a:lnRef idx="1">
              <a:schemeClr val="dk1"/>
            </a:lnRef>
            <a:fillRef idx="2">
              <a:schemeClr val="dk1"/>
            </a:fillRef>
            <a:effectRef idx="1">
              <a:schemeClr val="dk1"/>
            </a:effectRef>
            <a:fontRef idx="minor">
              <a:schemeClr val="dk1"/>
            </a:fontRef>
          </p:style>
        </p:cxnSp>
        <p:cxnSp>
          <p:nvCxnSpPr>
            <p:cNvPr id="21" name="Straight Connector 20"/>
            <p:cNvCxnSpPr/>
            <p:nvPr/>
          </p:nvCxnSpPr>
          <p:spPr>
            <a:xfrm flipH="1">
              <a:off x="4572000" y="2019300"/>
              <a:ext cx="1181100" cy="0"/>
            </a:xfrm>
            <a:prstGeom prst="line">
              <a:avLst/>
            </a:prstGeom>
            <a:ln/>
          </p:spPr>
          <p:style>
            <a:lnRef idx="1">
              <a:schemeClr val="dk1"/>
            </a:lnRef>
            <a:fillRef idx="2">
              <a:schemeClr val="dk1"/>
            </a:fillRef>
            <a:effectRef idx="1">
              <a:schemeClr val="dk1"/>
            </a:effectRef>
            <a:fontRef idx="minor">
              <a:schemeClr val="dk1"/>
            </a:fontRef>
          </p:style>
        </p:cxnSp>
        <p:cxnSp>
          <p:nvCxnSpPr>
            <p:cNvPr id="23" name="Straight Connector 22"/>
            <p:cNvCxnSpPr>
              <a:endCxn id="7" idx="0"/>
            </p:cNvCxnSpPr>
            <p:nvPr/>
          </p:nvCxnSpPr>
          <p:spPr>
            <a:xfrm>
              <a:off x="3390900" y="2019300"/>
              <a:ext cx="0" cy="190500"/>
            </a:xfrm>
            <a:prstGeom prst="line">
              <a:avLst/>
            </a:prstGeom>
            <a:ln/>
          </p:spPr>
          <p:style>
            <a:lnRef idx="1">
              <a:schemeClr val="dk1"/>
            </a:lnRef>
            <a:fillRef idx="2">
              <a:schemeClr val="dk1"/>
            </a:fillRef>
            <a:effectRef idx="1">
              <a:schemeClr val="dk1"/>
            </a:effectRef>
            <a:fontRef idx="minor">
              <a:schemeClr val="dk1"/>
            </a:fontRef>
          </p:style>
        </p:cxnSp>
        <p:cxnSp>
          <p:nvCxnSpPr>
            <p:cNvPr id="24" name="Straight Connector 23"/>
            <p:cNvCxnSpPr/>
            <p:nvPr/>
          </p:nvCxnSpPr>
          <p:spPr>
            <a:xfrm>
              <a:off x="5753100" y="2019300"/>
              <a:ext cx="0" cy="152400"/>
            </a:xfrm>
            <a:prstGeom prst="line">
              <a:avLst/>
            </a:prstGeom>
            <a:ln/>
          </p:spPr>
          <p:style>
            <a:lnRef idx="1">
              <a:schemeClr val="dk1"/>
            </a:lnRef>
            <a:fillRef idx="2">
              <a:schemeClr val="dk1"/>
            </a:fillRef>
            <a:effectRef idx="1">
              <a:schemeClr val="dk1"/>
            </a:effectRef>
            <a:fontRef idx="minor">
              <a:schemeClr val="dk1"/>
            </a:fontRef>
          </p:style>
        </p:cxnSp>
        <p:cxnSp>
          <p:nvCxnSpPr>
            <p:cNvPr id="29" name="Straight Connector 28"/>
            <p:cNvCxnSpPr>
              <a:stCxn id="7" idx="2"/>
            </p:cNvCxnSpPr>
            <p:nvPr/>
          </p:nvCxnSpPr>
          <p:spPr>
            <a:xfrm>
              <a:off x="3390900" y="3124200"/>
              <a:ext cx="0" cy="152400"/>
            </a:xfrm>
            <a:prstGeom prst="line">
              <a:avLst/>
            </a:prstGeom>
            <a:ln/>
          </p:spPr>
          <p:style>
            <a:lnRef idx="1">
              <a:schemeClr val="dk1"/>
            </a:lnRef>
            <a:fillRef idx="2">
              <a:schemeClr val="dk1"/>
            </a:fillRef>
            <a:effectRef idx="1">
              <a:schemeClr val="dk1"/>
            </a:effectRef>
            <a:fontRef idx="minor">
              <a:schemeClr val="dk1"/>
            </a:fontRef>
          </p:style>
        </p:cxnSp>
        <p:cxnSp>
          <p:nvCxnSpPr>
            <p:cNvPr id="30" name="Straight Connector 29"/>
            <p:cNvCxnSpPr/>
            <p:nvPr/>
          </p:nvCxnSpPr>
          <p:spPr>
            <a:xfrm>
              <a:off x="5753100" y="3134711"/>
              <a:ext cx="0" cy="152400"/>
            </a:xfrm>
            <a:prstGeom prst="line">
              <a:avLst/>
            </a:prstGeom>
            <a:ln/>
          </p:spPr>
          <p:style>
            <a:lnRef idx="1">
              <a:schemeClr val="dk1"/>
            </a:lnRef>
            <a:fillRef idx="2">
              <a:schemeClr val="dk1"/>
            </a:fillRef>
            <a:effectRef idx="1">
              <a:schemeClr val="dk1"/>
            </a:effectRef>
            <a:fontRef idx="minor">
              <a:schemeClr val="dk1"/>
            </a:fontRef>
          </p:style>
        </p:cxnSp>
        <p:cxnSp>
          <p:nvCxnSpPr>
            <p:cNvPr id="32" name="Straight Connector 31"/>
            <p:cNvCxnSpPr/>
            <p:nvPr/>
          </p:nvCxnSpPr>
          <p:spPr>
            <a:xfrm flipH="1">
              <a:off x="2209800" y="3276600"/>
              <a:ext cx="1181100" cy="0"/>
            </a:xfrm>
            <a:prstGeom prst="line">
              <a:avLst/>
            </a:prstGeom>
            <a:ln/>
          </p:spPr>
          <p:style>
            <a:lnRef idx="1">
              <a:schemeClr val="dk1"/>
            </a:lnRef>
            <a:fillRef idx="2">
              <a:schemeClr val="dk1"/>
            </a:fillRef>
            <a:effectRef idx="1">
              <a:schemeClr val="dk1"/>
            </a:effectRef>
            <a:fontRef idx="minor">
              <a:schemeClr val="dk1"/>
            </a:fontRef>
          </p:style>
        </p:cxnSp>
        <p:cxnSp>
          <p:nvCxnSpPr>
            <p:cNvPr id="33" name="Straight Connector 32"/>
            <p:cNvCxnSpPr/>
            <p:nvPr/>
          </p:nvCxnSpPr>
          <p:spPr>
            <a:xfrm flipH="1">
              <a:off x="3390900" y="3276600"/>
              <a:ext cx="1181100" cy="0"/>
            </a:xfrm>
            <a:prstGeom prst="line">
              <a:avLst/>
            </a:prstGeom>
            <a:ln/>
          </p:spPr>
          <p:style>
            <a:lnRef idx="1">
              <a:schemeClr val="dk1"/>
            </a:lnRef>
            <a:fillRef idx="2">
              <a:schemeClr val="dk1"/>
            </a:fillRef>
            <a:effectRef idx="1">
              <a:schemeClr val="dk1"/>
            </a:effectRef>
            <a:fontRef idx="minor">
              <a:schemeClr val="dk1"/>
            </a:fontRef>
          </p:style>
        </p:cxnSp>
        <p:cxnSp>
          <p:nvCxnSpPr>
            <p:cNvPr id="34" name="Straight Connector 33"/>
            <p:cNvCxnSpPr/>
            <p:nvPr/>
          </p:nvCxnSpPr>
          <p:spPr>
            <a:xfrm flipH="1">
              <a:off x="4572000" y="3272659"/>
              <a:ext cx="1181100" cy="0"/>
            </a:xfrm>
            <a:prstGeom prst="line">
              <a:avLst/>
            </a:prstGeom>
            <a:ln/>
          </p:spPr>
          <p:style>
            <a:lnRef idx="1">
              <a:schemeClr val="dk1"/>
            </a:lnRef>
            <a:fillRef idx="2">
              <a:schemeClr val="dk1"/>
            </a:fillRef>
            <a:effectRef idx="1">
              <a:schemeClr val="dk1"/>
            </a:effectRef>
            <a:fontRef idx="minor">
              <a:schemeClr val="dk1"/>
            </a:fontRef>
          </p:style>
        </p:cxnSp>
        <p:cxnSp>
          <p:nvCxnSpPr>
            <p:cNvPr id="35" name="Straight Connector 34"/>
            <p:cNvCxnSpPr/>
            <p:nvPr/>
          </p:nvCxnSpPr>
          <p:spPr>
            <a:xfrm flipH="1">
              <a:off x="5717628" y="3276600"/>
              <a:ext cx="1181100" cy="0"/>
            </a:xfrm>
            <a:prstGeom prst="line">
              <a:avLst/>
            </a:prstGeom>
            <a:ln/>
          </p:spPr>
          <p:style>
            <a:lnRef idx="1">
              <a:schemeClr val="dk1"/>
            </a:lnRef>
            <a:fillRef idx="2">
              <a:schemeClr val="dk1"/>
            </a:fillRef>
            <a:effectRef idx="1">
              <a:schemeClr val="dk1"/>
            </a:effectRef>
            <a:fontRef idx="minor">
              <a:schemeClr val="dk1"/>
            </a:fontRef>
          </p:style>
        </p:cxnSp>
        <p:cxnSp>
          <p:nvCxnSpPr>
            <p:cNvPr id="42" name="Straight Connector 41"/>
            <p:cNvCxnSpPr/>
            <p:nvPr/>
          </p:nvCxnSpPr>
          <p:spPr>
            <a:xfrm>
              <a:off x="2209800" y="3287111"/>
              <a:ext cx="0" cy="149772"/>
            </a:xfrm>
            <a:prstGeom prst="line">
              <a:avLst/>
            </a:prstGeom>
            <a:ln/>
          </p:spPr>
          <p:style>
            <a:lnRef idx="1">
              <a:schemeClr val="dk1"/>
            </a:lnRef>
            <a:fillRef idx="2">
              <a:schemeClr val="dk1"/>
            </a:fillRef>
            <a:effectRef idx="1">
              <a:schemeClr val="dk1"/>
            </a:effectRef>
            <a:fontRef idx="minor">
              <a:schemeClr val="dk1"/>
            </a:fontRef>
          </p:style>
        </p:cxnSp>
        <p:cxnSp>
          <p:nvCxnSpPr>
            <p:cNvPr id="47" name="Straight Connector 46"/>
            <p:cNvCxnSpPr/>
            <p:nvPr/>
          </p:nvCxnSpPr>
          <p:spPr>
            <a:xfrm>
              <a:off x="4572000" y="3272659"/>
              <a:ext cx="0" cy="156341"/>
            </a:xfrm>
            <a:prstGeom prst="line">
              <a:avLst/>
            </a:prstGeom>
            <a:ln/>
          </p:spPr>
          <p:style>
            <a:lnRef idx="1">
              <a:schemeClr val="dk1"/>
            </a:lnRef>
            <a:fillRef idx="2">
              <a:schemeClr val="dk1"/>
            </a:fillRef>
            <a:effectRef idx="1">
              <a:schemeClr val="dk1"/>
            </a:effectRef>
            <a:fontRef idx="minor">
              <a:schemeClr val="dk1"/>
            </a:fontRef>
          </p:style>
        </p:cxnSp>
        <p:cxnSp>
          <p:nvCxnSpPr>
            <p:cNvPr id="50" name="Straight Connector 49"/>
            <p:cNvCxnSpPr/>
            <p:nvPr/>
          </p:nvCxnSpPr>
          <p:spPr>
            <a:xfrm>
              <a:off x="6898728" y="3272659"/>
              <a:ext cx="0" cy="156341"/>
            </a:xfrm>
            <a:prstGeom prst="line">
              <a:avLst/>
            </a:prstGeom>
            <a:ln/>
          </p:spPr>
          <p:style>
            <a:lnRef idx="1">
              <a:schemeClr val="dk1"/>
            </a:lnRef>
            <a:fillRef idx="2">
              <a:schemeClr val="dk1"/>
            </a:fillRef>
            <a:effectRef idx="1">
              <a:schemeClr val="dk1"/>
            </a:effectRef>
            <a:fontRef idx="minor">
              <a:schemeClr val="dk1"/>
            </a:fontRef>
          </p:style>
        </p:cxnSp>
        <p:cxnSp>
          <p:nvCxnSpPr>
            <p:cNvPr id="52" name="Straight Connector 51"/>
            <p:cNvCxnSpPr>
              <a:stCxn id="10" idx="2"/>
            </p:cNvCxnSpPr>
            <p:nvPr/>
          </p:nvCxnSpPr>
          <p:spPr>
            <a:xfrm>
              <a:off x="4572000" y="4343400"/>
              <a:ext cx="0" cy="304800"/>
            </a:xfrm>
            <a:prstGeom prst="line">
              <a:avLst/>
            </a:prstGeom>
            <a:ln/>
          </p:spPr>
          <p:style>
            <a:lnRef idx="1">
              <a:schemeClr val="dk1"/>
            </a:lnRef>
            <a:fillRef idx="2">
              <a:schemeClr val="dk1"/>
            </a:fillRef>
            <a:effectRef idx="1">
              <a:schemeClr val="dk1"/>
            </a:effectRef>
            <a:fontRef idx="minor">
              <a:schemeClr val="dk1"/>
            </a:fontRef>
          </p:style>
        </p:cxnSp>
        <p:cxnSp>
          <p:nvCxnSpPr>
            <p:cNvPr id="54" name="Straight Connector 53"/>
            <p:cNvCxnSpPr/>
            <p:nvPr/>
          </p:nvCxnSpPr>
          <p:spPr>
            <a:xfrm flipH="1">
              <a:off x="3390900" y="4648200"/>
              <a:ext cx="1228397" cy="0"/>
            </a:xfrm>
            <a:prstGeom prst="line">
              <a:avLst/>
            </a:prstGeom>
            <a:ln/>
          </p:spPr>
          <p:style>
            <a:lnRef idx="1">
              <a:schemeClr val="dk1"/>
            </a:lnRef>
            <a:fillRef idx="2">
              <a:schemeClr val="dk1"/>
            </a:fillRef>
            <a:effectRef idx="1">
              <a:schemeClr val="dk1"/>
            </a:effectRef>
            <a:fontRef idx="minor">
              <a:schemeClr val="dk1"/>
            </a:fontRef>
          </p:style>
        </p:cxnSp>
        <p:cxnSp>
          <p:nvCxnSpPr>
            <p:cNvPr id="55" name="Straight Connector 54"/>
            <p:cNvCxnSpPr/>
            <p:nvPr/>
          </p:nvCxnSpPr>
          <p:spPr>
            <a:xfrm flipH="1">
              <a:off x="4627182" y="4648200"/>
              <a:ext cx="1228395" cy="0"/>
            </a:xfrm>
            <a:prstGeom prst="line">
              <a:avLst/>
            </a:prstGeom>
            <a:ln/>
          </p:spPr>
          <p:style>
            <a:lnRef idx="1">
              <a:schemeClr val="dk1"/>
            </a:lnRef>
            <a:fillRef idx="2">
              <a:schemeClr val="dk1"/>
            </a:fillRef>
            <a:effectRef idx="1">
              <a:schemeClr val="dk1"/>
            </a:effectRef>
            <a:fontRef idx="minor">
              <a:schemeClr val="dk1"/>
            </a:fontRef>
          </p:style>
        </p:cxnSp>
        <p:cxnSp>
          <p:nvCxnSpPr>
            <p:cNvPr id="57" name="Straight Connector 56"/>
            <p:cNvCxnSpPr>
              <a:endCxn id="13" idx="0"/>
            </p:cNvCxnSpPr>
            <p:nvPr/>
          </p:nvCxnSpPr>
          <p:spPr>
            <a:xfrm>
              <a:off x="3390900" y="4648200"/>
              <a:ext cx="0" cy="152400"/>
            </a:xfrm>
            <a:prstGeom prst="line">
              <a:avLst/>
            </a:prstGeom>
            <a:ln/>
          </p:spPr>
          <p:style>
            <a:lnRef idx="1">
              <a:schemeClr val="dk1"/>
            </a:lnRef>
            <a:fillRef idx="2">
              <a:schemeClr val="dk1"/>
            </a:fillRef>
            <a:effectRef idx="1">
              <a:schemeClr val="dk1"/>
            </a:effectRef>
            <a:fontRef idx="minor">
              <a:schemeClr val="dk1"/>
            </a:fontRef>
          </p:style>
        </p:cxnSp>
        <p:cxnSp>
          <p:nvCxnSpPr>
            <p:cNvPr id="61" name="Straight Connector 60"/>
            <p:cNvCxnSpPr/>
            <p:nvPr/>
          </p:nvCxnSpPr>
          <p:spPr>
            <a:xfrm>
              <a:off x="5855577" y="4648200"/>
              <a:ext cx="0" cy="152400"/>
            </a:xfrm>
            <a:prstGeom prst="line">
              <a:avLst/>
            </a:prstGeom>
            <a:ln/>
          </p:spPr>
          <p:style>
            <a:lnRef idx="1">
              <a:schemeClr val="dk1"/>
            </a:lnRef>
            <a:fillRef idx="2">
              <a:schemeClr val="dk1"/>
            </a:fillRef>
            <a:effectRef idx="1">
              <a:schemeClr val="dk1"/>
            </a:effectRef>
            <a:fontRef idx="minor">
              <a:schemeClr val="dk1"/>
            </a:fontRef>
          </p:style>
        </p:cxnSp>
      </p:grpSp>
      <p:sp>
        <p:nvSpPr>
          <p:cNvPr id="2" name="Title 1"/>
          <p:cNvSpPr>
            <a:spLocks noGrp="1"/>
          </p:cNvSpPr>
          <p:nvPr>
            <p:ph type="title"/>
          </p:nvPr>
        </p:nvSpPr>
        <p:spPr>
          <a:xfrm>
            <a:off x="504497" y="84083"/>
            <a:ext cx="8229600" cy="1143000"/>
          </a:xfrm>
        </p:spPr>
        <p:txBody>
          <a:bodyPr/>
          <a:lstStyle/>
          <a:p>
            <a:r>
              <a:rPr lang="en-US" dirty="0" smtClean="0"/>
              <a:t>Functions of Behavior</a:t>
            </a:r>
            <a:endParaRPr lang="en-US" dirty="0"/>
          </a:p>
        </p:txBody>
      </p:sp>
      <p:sp>
        <p:nvSpPr>
          <p:cNvPr id="3" name="Rectangle 2"/>
          <p:cNvSpPr/>
          <p:nvPr/>
        </p:nvSpPr>
        <p:spPr>
          <a:xfrm>
            <a:off x="2853132" y="1535232"/>
            <a:ext cx="542136"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1</a:t>
            </a:r>
            <a:endParaRPr 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4" name="Rectangle 3"/>
          <p:cNvSpPr/>
          <p:nvPr/>
        </p:nvSpPr>
        <p:spPr>
          <a:xfrm>
            <a:off x="5753100" y="1525393"/>
            <a:ext cx="542136"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2</a:t>
            </a:r>
            <a:endParaRPr 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133206769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1164</TotalTime>
  <Words>6568</Words>
  <Application>Microsoft Office PowerPoint</Application>
  <PresentationFormat>On-screen Show (4:3)</PresentationFormat>
  <Paragraphs>659</Paragraphs>
  <Slides>61</Slides>
  <Notes>60</Notes>
  <HiddenSlides>0</HiddenSlides>
  <MMClips>0</MMClips>
  <ScaleCrop>false</ScaleCrop>
  <HeadingPairs>
    <vt:vector size="4" baseType="variant">
      <vt:variant>
        <vt:lpstr>Theme</vt:lpstr>
      </vt:variant>
      <vt:variant>
        <vt:i4>1</vt:i4>
      </vt:variant>
      <vt:variant>
        <vt:lpstr>Slide Titles</vt:lpstr>
      </vt:variant>
      <vt:variant>
        <vt:i4>61</vt:i4>
      </vt:variant>
    </vt:vector>
  </HeadingPairs>
  <TitlesOfParts>
    <vt:vector size="62" baseType="lpstr">
      <vt:lpstr>Office Theme</vt:lpstr>
      <vt:lpstr>  EPA Environmental Protection Adaptations  Changing the Environment to Support our Students</vt:lpstr>
      <vt:lpstr>Like Me</vt:lpstr>
      <vt:lpstr>Important Insights </vt:lpstr>
      <vt:lpstr>PowerPoint Presentation</vt:lpstr>
      <vt:lpstr>Why Do People Behave?</vt:lpstr>
      <vt:lpstr>Understanding Chronic Problem Behavior</vt:lpstr>
      <vt:lpstr>What is Russell trying to Communicate?   </vt:lpstr>
      <vt:lpstr> Think Function, not Behavior </vt:lpstr>
      <vt:lpstr>Functions of Behavior</vt:lpstr>
      <vt:lpstr>The Science of Behavior </vt:lpstr>
      <vt:lpstr>The Principals of Human Behavior</vt:lpstr>
      <vt:lpstr>Creating Positive Environments to  Manage Classroom Behavior</vt:lpstr>
      <vt:lpstr>Identify Academic Goals or Outcomes</vt:lpstr>
      <vt:lpstr>Identify Academic Goals or Outcomes</vt:lpstr>
      <vt:lpstr>Identify Behavioral Goals or Outcomes</vt:lpstr>
      <vt:lpstr>Identify Goals or Outcomes for Behavior   Expectations &amp; Rules Sample</vt:lpstr>
      <vt:lpstr>Creating Positive Environments to  Manage Classroom Behavior</vt:lpstr>
      <vt:lpstr>Physical Arrangement of the Environment: Minimize Crowding and Distractions</vt:lpstr>
      <vt:lpstr>Suggested Seating Arrangements          </vt:lpstr>
      <vt:lpstr>Design the Environment to Encourage Appropriate Behavior  </vt:lpstr>
      <vt:lpstr>PowerPoint Presentation</vt:lpstr>
      <vt:lpstr>Creating Positive Environments to  Manage Classroom Behavior</vt:lpstr>
      <vt:lpstr>Typical School Day</vt:lpstr>
      <vt:lpstr>PowerPoint Presentation</vt:lpstr>
      <vt:lpstr>Teacher Procedures   </vt:lpstr>
      <vt:lpstr>Prepare for Transitions </vt:lpstr>
      <vt:lpstr>  Student Procedures </vt:lpstr>
      <vt:lpstr> Current Status of Classroom Procedural Routines</vt:lpstr>
      <vt:lpstr>Eight Effective Classroom Practices Resources</vt:lpstr>
      <vt:lpstr>Creating Positive Environments to  Manage Classroom Behavior</vt:lpstr>
      <vt:lpstr>You Get What You Recognize   Provide Specific Positive Feedback ( SPF) to the Students for meeting Expectations. </vt:lpstr>
      <vt:lpstr>Benefits of Specific Positive Feedback</vt:lpstr>
      <vt:lpstr>What Should be Recognize </vt:lpstr>
      <vt:lpstr>How to Provide Effective Specific Positive Feedback</vt:lpstr>
      <vt:lpstr>Creating Positive Environments to  Manage Classroom Behavior</vt:lpstr>
      <vt:lpstr>Respond Consistently to Errors</vt:lpstr>
      <vt:lpstr>But What If….</vt:lpstr>
      <vt:lpstr>  Providing Additional  Environmental Strategies to Support your Students</vt:lpstr>
      <vt:lpstr>Attention Seeking Using excessive or inappropriate behaviors in order to gain attention  </vt:lpstr>
      <vt:lpstr>Classroom Practices provide a  Menu of Interventions for:  Attention Seeking Behaviors</vt:lpstr>
      <vt:lpstr>Change the Environment by utilizing Strategies for   Increasing Positive Attention </vt:lpstr>
      <vt:lpstr>Increase Peer to Peer Positive Attention  (SPF) </vt:lpstr>
      <vt:lpstr>Escape Behaviors Performing an operant response that gets you away from an ongoing punishing stimulus. </vt:lpstr>
      <vt:lpstr>  Classroom Practices provide a  Menu of Interventions for :  Escape/Avoid Task  </vt:lpstr>
      <vt:lpstr>Environmental Supports  to Decrease Frustrations in Students who lack Organizational Skills   </vt:lpstr>
      <vt:lpstr>Visual Reminders  Teach and Post Arrival and Dismissal Procedures inside Locker or Cubby </vt:lpstr>
      <vt:lpstr>Teach and Provide Visuals for  Student Desk Organization  </vt:lpstr>
      <vt:lpstr> Organizational Folders</vt:lpstr>
      <vt:lpstr>Environmental Supports  to Increase Focus On-Task Behavior</vt:lpstr>
      <vt:lpstr> Environmental Supports  to Decrease Anxiety in Students who have Low Tolerance Thresholds   </vt:lpstr>
      <vt:lpstr>Teach Strategies for Relaxation </vt:lpstr>
      <vt:lpstr>Self Monitoring Tools</vt:lpstr>
      <vt:lpstr>Provide Time and Space to  Self Regulate</vt:lpstr>
      <vt:lpstr>The Environment May Need to Change Completely </vt:lpstr>
      <vt:lpstr>What are two primary reasons some students fail to use expected behaviors?</vt:lpstr>
      <vt:lpstr>Reasons for Inappropriate Behavior:</vt:lpstr>
      <vt:lpstr>Misbehavior = Learning Error</vt:lpstr>
      <vt:lpstr>Plan for Future Success </vt:lpstr>
      <vt:lpstr>Review, Clarify, Commit to Support  Student Success</vt:lpstr>
      <vt:lpstr>Questions</vt:lpstr>
      <vt:lpstr>PowerPoint Presentation</vt:lpstr>
    </vt:vector>
  </TitlesOfParts>
  <Company>Cooperating School Districts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Creating Positive Enviroments</dc:title>
  <dc:creator>Karen Westhoff</dc:creator>
  <cp:lastModifiedBy>Karen Westhoff</cp:lastModifiedBy>
  <cp:revision>71</cp:revision>
  <dcterms:created xsi:type="dcterms:W3CDTF">2014-08-23T20:32:37Z</dcterms:created>
  <dcterms:modified xsi:type="dcterms:W3CDTF">2015-05-17T21:00:00Z</dcterms:modified>
</cp:coreProperties>
</file>