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1" r:id="rId5"/>
    <p:sldId id="262" r:id="rId6"/>
    <p:sldId id="258" r:id="rId7"/>
    <p:sldId id="267" r:id="rId8"/>
    <p:sldId id="274" r:id="rId9"/>
    <p:sldId id="259" r:id="rId10"/>
    <p:sldId id="263" r:id="rId11"/>
    <p:sldId id="260" r:id="rId12"/>
    <p:sldId id="266" r:id="rId13"/>
    <p:sldId id="275" r:id="rId14"/>
    <p:sldId id="276" r:id="rId15"/>
    <p:sldId id="277" r:id="rId16"/>
    <p:sldId id="271" r:id="rId17"/>
    <p:sldId id="273" r:id="rId18"/>
    <p:sldId id="272" r:id="rId19"/>
    <p:sldId id="265" r:id="rId20"/>
    <p:sldId id="270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BAFA88-D688-487F-B99E-88D68430489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4473BB-39E8-4824-A25E-618831FDA1C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binders.com/play/play_or_edit?id=13890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Small Group Social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Becky-David Elementary</a:t>
            </a:r>
          </a:p>
          <a:p>
            <a:r>
              <a:rPr lang="en-US" dirty="0" smtClean="0"/>
              <a:t>Kelly Pezzani and Rainah Pray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3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have all different types of groups with 3 different facilitators, but these are the norms for all of the groups.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aximum of 8 students</a:t>
            </a:r>
          </a:p>
          <a:p>
            <a:pPr lvl="1"/>
            <a:r>
              <a:rPr lang="en-US" dirty="0" smtClean="0"/>
              <a:t>6-8 sessions</a:t>
            </a:r>
          </a:p>
          <a:p>
            <a:pPr lvl="1"/>
            <a:r>
              <a:rPr lang="en-US" dirty="0" smtClean="0"/>
              <a:t>Letters home to parents one week prior to the start of group</a:t>
            </a:r>
          </a:p>
          <a:p>
            <a:pPr lvl="1"/>
            <a:r>
              <a:rPr lang="en-US" dirty="0" smtClean="0"/>
              <a:t>Group log is kept with lessons and students in attendance</a:t>
            </a:r>
          </a:p>
          <a:p>
            <a:pPr lvl="1"/>
            <a:r>
              <a:rPr lang="en-US" dirty="0" smtClean="0"/>
              <a:t>End of session letter with evaluation sent to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4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Group</a:t>
            </a:r>
          </a:p>
          <a:p>
            <a:r>
              <a:rPr lang="en-US" dirty="0" smtClean="0"/>
              <a:t>Choices and Consequences (impulsive)</a:t>
            </a:r>
          </a:p>
          <a:p>
            <a:r>
              <a:rPr lang="en-US" dirty="0" smtClean="0"/>
              <a:t>Managing Emotions </a:t>
            </a:r>
          </a:p>
          <a:p>
            <a:r>
              <a:rPr lang="en-US" dirty="0" smtClean="0"/>
              <a:t>Basic Social Skills</a:t>
            </a:r>
          </a:p>
          <a:p>
            <a:r>
              <a:rPr lang="en-US" dirty="0" smtClean="0"/>
              <a:t>Friendship skills</a:t>
            </a:r>
          </a:p>
          <a:p>
            <a:r>
              <a:rPr lang="en-US" dirty="0" smtClean="0"/>
              <a:t>Social Detective- appreciating how our behavior affects others</a:t>
            </a:r>
          </a:p>
          <a:p>
            <a:r>
              <a:rPr lang="en-US" dirty="0" smtClean="0"/>
              <a:t>Girls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1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Group- Brain Gym</a:t>
            </a:r>
          </a:p>
          <a:p>
            <a:r>
              <a:rPr lang="en-US" dirty="0" smtClean="0"/>
              <a:t>Managing Emotions- The </a:t>
            </a:r>
            <a:r>
              <a:rPr lang="en-US" dirty="0" err="1" smtClean="0"/>
              <a:t>Superflex</a:t>
            </a:r>
            <a:r>
              <a:rPr lang="en-US" dirty="0" smtClean="0"/>
              <a:t> Curriculum and The Zones of Regulation</a:t>
            </a:r>
          </a:p>
          <a:p>
            <a:r>
              <a:rPr lang="en-US" dirty="0" smtClean="0"/>
              <a:t>Basic Social Skills- SSIS and My School Day or The Social Detective</a:t>
            </a:r>
          </a:p>
          <a:p>
            <a:r>
              <a:rPr lang="en-US" dirty="0" smtClean="0"/>
              <a:t>Girls Group- Circle of F.R.I.E.N.D.S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245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620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Gym</a:t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sz="2000" dirty="0" smtClean="0"/>
              <a:t>some exercises are also </a:t>
            </a:r>
            <a:br>
              <a:rPr lang="en-US" sz="2000" dirty="0" smtClean="0"/>
            </a:br>
            <a:r>
              <a:rPr lang="en-US" sz="2000" dirty="0" smtClean="0"/>
              <a:t>good for self-regulation or</a:t>
            </a:r>
            <a:br>
              <a:rPr lang="en-US" sz="2000" dirty="0" smtClean="0"/>
            </a:br>
            <a:r>
              <a:rPr lang="en-US" sz="2000" dirty="0" smtClean="0"/>
              <a:t> calming.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82" y="152400"/>
            <a:ext cx="4574164" cy="6296204"/>
          </a:xfrm>
        </p:spPr>
      </p:pic>
    </p:spTree>
    <p:extLst>
      <p:ext uri="{BB962C8B-B14F-4D97-AF65-F5344CB8AC3E}">
        <p14:creationId xmlns:p14="http://schemas.microsoft.com/office/powerpoint/2010/main" val="332453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Setup for Brain Gym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3625246" cy="4990046"/>
          </a:xfrm>
        </p:spPr>
      </p:pic>
    </p:spTree>
    <p:extLst>
      <p:ext uri="{BB962C8B-B14F-4D97-AF65-F5344CB8AC3E}">
        <p14:creationId xmlns:p14="http://schemas.microsoft.com/office/powerpoint/2010/main" val="71151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err="1" smtClean="0"/>
              <a:t>Superflex</a:t>
            </a:r>
            <a:r>
              <a:rPr lang="en-US" dirty="0" smtClean="0"/>
              <a:t> Curriculum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7543799" cy="5480539"/>
          </a:xfrm>
        </p:spPr>
      </p:pic>
    </p:spTree>
    <p:extLst>
      <p:ext uri="{BB962C8B-B14F-4D97-AF65-F5344CB8AC3E}">
        <p14:creationId xmlns:p14="http://schemas.microsoft.com/office/powerpoint/2010/main" val="183051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Talk about homework</a:t>
            </a:r>
          </a:p>
          <a:p>
            <a:r>
              <a:rPr lang="en-US" dirty="0" smtClean="0"/>
              <a:t>Lesson</a:t>
            </a:r>
          </a:p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0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Session Expectations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"/>
            <a:ext cx="4694634" cy="62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Homework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1" y="1600200"/>
            <a:ext cx="7298077" cy="4525963"/>
          </a:xfrm>
        </p:spPr>
      </p:pic>
    </p:spTree>
    <p:extLst>
      <p:ext uri="{BB962C8B-B14F-4D97-AF65-F5344CB8AC3E}">
        <p14:creationId xmlns:p14="http://schemas.microsoft.com/office/powerpoint/2010/main" val="7570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monitoring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" y="1630521"/>
            <a:ext cx="8029956" cy="4965760"/>
          </a:xfrm>
        </p:spPr>
      </p:pic>
    </p:spTree>
    <p:extLst>
      <p:ext uri="{BB962C8B-B14F-4D97-AF65-F5344CB8AC3E}">
        <p14:creationId xmlns:p14="http://schemas.microsoft.com/office/powerpoint/2010/main" val="323808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About Becky-David</a:t>
            </a:r>
          </a:p>
          <a:p>
            <a:r>
              <a:rPr lang="en-US" dirty="0" smtClean="0"/>
              <a:t>Group Facilitators</a:t>
            </a:r>
          </a:p>
          <a:p>
            <a:r>
              <a:rPr lang="en-US" dirty="0" smtClean="0"/>
              <a:t>Finding Time for Group</a:t>
            </a:r>
          </a:p>
          <a:p>
            <a:r>
              <a:rPr lang="en-US" dirty="0" smtClean="0"/>
              <a:t>Teacher Identification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Forming Groups</a:t>
            </a:r>
          </a:p>
          <a:p>
            <a:r>
              <a:rPr lang="en-US" dirty="0" smtClean="0"/>
              <a:t>Group Guidelines</a:t>
            </a:r>
          </a:p>
          <a:p>
            <a:r>
              <a:rPr lang="en-US" dirty="0" smtClean="0"/>
              <a:t>Types of Groups</a:t>
            </a:r>
          </a:p>
          <a:p>
            <a:r>
              <a:rPr lang="en-US" dirty="0" smtClean="0"/>
              <a:t>Curriculum and Examples</a:t>
            </a:r>
          </a:p>
          <a:p>
            <a:r>
              <a:rPr lang="en-US" dirty="0" smtClean="0"/>
              <a:t>Group Session Outline</a:t>
            </a:r>
          </a:p>
          <a:p>
            <a:r>
              <a:rPr lang="en-US" dirty="0" smtClean="0"/>
              <a:t>Group Expectations</a:t>
            </a:r>
          </a:p>
          <a:p>
            <a:r>
              <a:rPr lang="en-US" dirty="0" smtClean="0"/>
              <a:t>Homework </a:t>
            </a:r>
          </a:p>
          <a:p>
            <a:r>
              <a:rPr lang="en-US" dirty="0" smtClean="0"/>
              <a:t>Progress Monitoring</a:t>
            </a:r>
          </a:p>
          <a:p>
            <a:r>
              <a:rPr lang="en-US" dirty="0" smtClean="0"/>
              <a:t>Reinforcement</a:t>
            </a:r>
          </a:p>
          <a:p>
            <a:r>
              <a:rPr lang="en-US" dirty="0" smtClean="0"/>
              <a:t>Additional Tips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8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08" y="1639662"/>
            <a:ext cx="5155692" cy="4066035"/>
          </a:xfrm>
        </p:spPr>
      </p:pic>
    </p:spTree>
    <p:extLst>
      <p:ext uri="{BB962C8B-B14F-4D97-AF65-F5344CB8AC3E}">
        <p14:creationId xmlns:p14="http://schemas.microsoft.com/office/powerpoint/2010/main" val="661894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2" y="1261310"/>
            <a:ext cx="6696327" cy="4864854"/>
          </a:xfrm>
        </p:spPr>
      </p:pic>
    </p:spTree>
    <p:extLst>
      <p:ext uri="{BB962C8B-B14F-4D97-AF65-F5344CB8AC3E}">
        <p14:creationId xmlns:p14="http://schemas.microsoft.com/office/powerpoint/2010/main" val="165527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Dennison, G. &amp; Dennison, P. (1994). </a:t>
            </a:r>
            <a:r>
              <a:rPr lang="en-US" i="1" dirty="0"/>
              <a:t>Brain Gym: Teacher's edition revised</a:t>
            </a:r>
            <a:r>
              <a:rPr lang="en-US" dirty="0"/>
              <a:t>. Ventura, CA: </a:t>
            </a:r>
            <a:r>
              <a:rPr lang="en-US" dirty="0" err="1"/>
              <a:t>Edu-Kinesthetics</a:t>
            </a:r>
            <a:r>
              <a:rPr lang="en-US" dirty="0"/>
              <a:t>, Inc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Elliott</a:t>
            </a:r>
            <a:r>
              <a:rPr lang="en-US" dirty="0"/>
              <a:t>, S.N. &amp; Gresham, F.M. (2008).  </a:t>
            </a:r>
            <a:r>
              <a:rPr lang="en-US" i="1" dirty="0"/>
              <a:t> Social Skills Improvement System- An intervention guide.  </a:t>
            </a:r>
            <a:r>
              <a:rPr lang="en-US" dirty="0"/>
              <a:t>Minneapolis, MN:  Pearson Assessments.</a:t>
            </a:r>
            <a:r>
              <a:rPr lang="en-US" i="1" dirty="0"/>
              <a:t>  </a:t>
            </a:r>
          </a:p>
          <a:p>
            <a:r>
              <a:rPr lang="en-US" dirty="0"/>
              <a:t>Fee, S.  (2008).  </a:t>
            </a:r>
            <a:r>
              <a:rPr lang="en-US" i="1" dirty="0"/>
              <a:t>Circle of </a:t>
            </a:r>
            <a:r>
              <a:rPr lang="en-US" i="1" dirty="0" err="1"/>
              <a:t>f.r.i.e.n.d.s</a:t>
            </a:r>
            <a:r>
              <a:rPr lang="en-US" i="1" dirty="0"/>
              <a:t>.:  Facilitator’s Guide.  </a:t>
            </a:r>
            <a:r>
              <a:rPr lang="en-US" dirty="0"/>
              <a:t>Bothell, WA:  Book Publishers Network. </a:t>
            </a:r>
            <a:endParaRPr lang="en-US" dirty="0" smtClean="0"/>
          </a:p>
          <a:p>
            <a:r>
              <a:rPr lang="en-US" dirty="0" smtClean="0"/>
              <a:t>Greene, R.W. (2008). </a:t>
            </a:r>
            <a:r>
              <a:rPr lang="en-US" i="1" dirty="0" smtClean="0"/>
              <a:t>Lost at school: Why our </a:t>
            </a:r>
            <a:r>
              <a:rPr lang="en-US" i="1" dirty="0"/>
              <a:t>k</a:t>
            </a:r>
            <a:r>
              <a:rPr lang="en-US" i="1" dirty="0" smtClean="0"/>
              <a:t>ids with behavioral </a:t>
            </a:r>
            <a:r>
              <a:rPr lang="en-US" i="1" dirty="0"/>
              <a:t>c</a:t>
            </a:r>
            <a:r>
              <a:rPr lang="en-US" i="1" dirty="0" smtClean="0"/>
              <a:t>hallenges are falling </a:t>
            </a:r>
            <a:r>
              <a:rPr lang="en-US" i="1" dirty="0"/>
              <a:t>t</a:t>
            </a:r>
            <a:r>
              <a:rPr lang="en-US" i="1" dirty="0" smtClean="0"/>
              <a:t>hrough the cracks and how </a:t>
            </a:r>
            <a:r>
              <a:rPr lang="en-US" i="1" dirty="0"/>
              <a:t>w</a:t>
            </a:r>
            <a:r>
              <a:rPr lang="en-US" i="1" dirty="0" smtClean="0"/>
              <a:t>e </a:t>
            </a:r>
            <a:r>
              <a:rPr lang="en-US" i="1" dirty="0"/>
              <a:t>c</a:t>
            </a:r>
            <a:r>
              <a:rPr lang="en-US" i="1" dirty="0" smtClean="0"/>
              <a:t>an </a:t>
            </a:r>
            <a:r>
              <a:rPr lang="en-US" i="1" dirty="0"/>
              <a:t>h</a:t>
            </a:r>
            <a:r>
              <a:rPr lang="en-US" i="1" dirty="0" smtClean="0"/>
              <a:t>elp </a:t>
            </a:r>
            <a:r>
              <a:rPr lang="en-US" i="1" dirty="0"/>
              <a:t>t</a:t>
            </a:r>
            <a:r>
              <a:rPr lang="en-US" i="1" dirty="0" smtClean="0"/>
              <a:t>hem.  </a:t>
            </a:r>
            <a:r>
              <a:rPr lang="en-US" dirty="0" smtClean="0"/>
              <a:t>New York:  Scribner.</a:t>
            </a:r>
          </a:p>
          <a:p>
            <a:r>
              <a:rPr lang="en-US" dirty="0" err="1" smtClean="0"/>
              <a:t>Kuypers</a:t>
            </a:r>
            <a:r>
              <a:rPr lang="en-US" dirty="0" smtClean="0"/>
              <a:t>, L.  (2011).  </a:t>
            </a:r>
            <a:r>
              <a:rPr lang="en-US" i="1" dirty="0" smtClean="0"/>
              <a:t>The zones of regulation.  </a:t>
            </a:r>
            <a:r>
              <a:rPr lang="en-US" dirty="0" smtClean="0"/>
              <a:t>San Jose, CA:  Social Thinking Publishing.</a:t>
            </a:r>
          </a:p>
          <a:p>
            <a:r>
              <a:rPr lang="en-US" dirty="0" smtClean="0"/>
              <a:t>Madrigal, S. &amp; Garcia Winner, M. (2008). </a:t>
            </a:r>
            <a:r>
              <a:rPr lang="en-US" i="1" dirty="0" err="1" smtClean="0"/>
              <a:t>Superflex</a:t>
            </a:r>
            <a:r>
              <a:rPr lang="en-US" i="1" dirty="0" smtClean="0"/>
              <a:t>:  A superhero </a:t>
            </a:r>
            <a:r>
              <a:rPr lang="en-US" i="1" dirty="0"/>
              <a:t>s</a:t>
            </a:r>
            <a:r>
              <a:rPr lang="en-US" i="1" dirty="0" smtClean="0"/>
              <a:t>ocial </a:t>
            </a:r>
            <a:r>
              <a:rPr lang="en-US" i="1" dirty="0"/>
              <a:t>t</a:t>
            </a:r>
            <a:r>
              <a:rPr lang="en-US" i="1" dirty="0" smtClean="0"/>
              <a:t>hinking </a:t>
            </a:r>
            <a:r>
              <a:rPr lang="en-US" i="1" dirty="0"/>
              <a:t>c</a:t>
            </a:r>
            <a:r>
              <a:rPr lang="en-US" i="1" dirty="0" smtClean="0"/>
              <a:t>urriculum.  </a:t>
            </a:r>
            <a:r>
              <a:rPr lang="en-US" dirty="0" smtClean="0"/>
              <a:t>San Jose, CA:  Social Thinking Publishing.</a:t>
            </a:r>
          </a:p>
          <a:p>
            <a:r>
              <a:rPr lang="en-US" dirty="0" smtClean="0"/>
              <a:t>You are a Social Detective! CD Rom- The Social Skill Builder, Inc.</a:t>
            </a:r>
          </a:p>
          <a:p>
            <a:r>
              <a:rPr lang="en-US" dirty="0" smtClean="0"/>
              <a:t>My School Day CD Rom- The Social Skill Builder, Inc.</a:t>
            </a:r>
          </a:p>
          <a:p>
            <a:r>
              <a:rPr lang="en-US" dirty="0" smtClean="0"/>
              <a:t>Brain Gym Activities for the </a:t>
            </a:r>
            <a:r>
              <a:rPr lang="en-US" dirty="0"/>
              <a:t>Classroom Website: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www.livebinders.com/play/play_or_edit?id=138907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Becky-David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just completed our 5</a:t>
            </a:r>
            <a:r>
              <a:rPr lang="en-US" baseline="30000" dirty="0" smtClean="0"/>
              <a:t>th</a:t>
            </a:r>
            <a:r>
              <a:rPr lang="en-US" dirty="0" smtClean="0"/>
              <a:t> full year of implementing PBS.  We are in our second year of Tier 2 and first year of Tier 3.</a:t>
            </a:r>
          </a:p>
          <a:p>
            <a:r>
              <a:rPr lang="en-US" dirty="0"/>
              <a:t>C</a:t>
            </a:r>
            <a:r>
              <a:rPr lang="en-US" dirty="0" smtClean="0"/>
              <a:t>urrent enrollment, as of May 2, is 933</a:t>
            </a:r>
          </a:p>
          <a:p>
            <a:r>
              <a:rPr lang="en-US" dirty="0" smtClean="0"/>
              <a:t>4% Hispanic, 6% Asian, 7% Black or African American, 5% Two or More Races and 78% White </a:t>
            </a:r>
          </a:p>
          <a:p>
            <a:r>
              <a:rPr lang="en-US" dirty="0" smtClean="0"/>
              <a:t>16.5% of students are on free or reduced lunch</a:t>
            </a:r>
          </a:p>
          <a:p>
            <a:r>
              <a:rPr lang="en-US" dirty="0" smtClean="0"/>
              <a:t>87/933 students are on an IEP</a:t>
            </a:r>
          </a:p>
          <a:p>
            <a:r>
              <a:rPr lang="en-US" dirty="0" smtClean="0"/>
              <a:t>3 principals</a:t>
            </a:r>
          </a:p>
          <a:p>
            <a:r>
              <a:rPr lang="en-US" dirty="0" smtClean="0"/>
              <a:t>2.5 school counselors and 1 part-time Educational Support Counselor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8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the groups?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groups are facilitated by our counselors.  We typically do the groups for the grade levels that we are assigned.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1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Time in the Day for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are done during school-wide intervention time first thing in the morning.</a:t>
            </a:r>
          </a:p>
          <a:p>
            <a:r>
              <a:rPr lang="en-US" dirty="0" smtClean="0"/>
              <a:t>Groups are also done during the school day at an agreed upon time with the teacher and the counselor.</a:t>
            </a:r>
          </a:p>
          <a:p>
            <a:r>
              <a:rPr lang="en-US" dirty="0" smtClean="0"/>
              <a:t>Some groups are done as a “lunch bunch” format or during recess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8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 Talk during PLC once a week</a:t>
            </a:r>
          </a:p>
          <a:p>
            <a:r>
              <a:rPr lang="en-US" dirty="0" smtClean="0"/>
              <a:t>Discipline referrals- copies are given to the counselors</a:t>
            </a:r>
          </a:p>
        </p:txBody>
      </p:sp>
    </p:spTree>
    <p:extLst>
      <p:ext uri="{BB962C8B-B14F-4D97-AF65-F5344CB8AC3E}">
        <p14:creationId xmlns:p14="http://schemas.microsoft.com/office/powerpoint/2010/main" val="219268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Lagging skills form- based on Dr. Ross Greene’s Assessment of Lagging Skills and Unsolved Problems.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5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0" y="228599"/>
            <a:ext cx="7487430" cy="65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3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Forming Groups from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important to focus on one to two common skills during group.</a:t>
            </a:r>
          </a:p>
          <a:p>
            <a:r>
              <a:rPr lang="en-US" dirty="0" smtClean="0"/>
              <a:t>We use the lagging skills forms to form the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3828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6273</TotalTime>
  <Words>631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Small Group Social Skills</vt:lpstr>
      <vt:lpstr>Presentation Outline</vt:lpstr>
      <vt:lpstr>About Becky-David</vt:lpstr>
      <vt:lpstr>Who does the groups?</vt:lpstr>
      <vt:lpstr>Finding Time in the Day for Groups</vt:lpstr>
      <vt:lpstr>Teacher Identification</vt:lpstr>
      <vt:lpstr>Assessment </vt:lpstr>
      <vt:lpstr>PowerPoint Presentation</vt:lpstr>
      <vt:lpstr>Forming Groups from Assessment</vt:lpstr>
      <vt:lpstr>Group Guidelines</vt:lpstr>
      <vt:lpstr>Different Types of Groups</vt:lpstr>
      <vt:lpstr>What Curriculum</vt:lpstr>
      <vt:lpstr> Brain Gym * some exercises are also  good for self-regulation or  calming.</vt:lpstr>
      <vt:lpstr>Room Setup for Brain Gym</vt:lpstr>
      <vt:lpstr>Superflex Curriculum</vt:lpstr>
      <vt:lpstr>Session Outline</vt:lpstr>
      <vt:lpstr>Session Expectations</vt:lpstr>
      <vt:lpstr>Example of Homework</vt:lpstr>
      <vt:lpstr>Progress monitoring</vt:lpstr>
      <vt:lpstr>Reinforcement</vt:lpstr>
      <vt:lpstr>Additional Tips</vt:lpstr>
      <vt:lpstr>Resources</vt:lpstr>
    </vt:vector>
  </TitlesOfParts>
  <Company>FHSD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Skills Groups</dc:title>
  <dc:creator>kepezzani</dc:creator>
  <cp:lastModifiedBy>kepezzani</cp:lastModifiedBy>
  <cp:revision>29</cp:revision>
  <dcterms:created xsi:type="dcterms:W3CDTF">2013-04-16T18:03:50Z</dcterms:created>
  <dcterms:modified xsi:type="dcterms:W3CDTF">2013-05-13T17:52:15Z</dcterms:modified>
</cp:coreProperties>
</file>