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9" r:id="rId2"/>
    <p:sldId id="260" r:id="rId3"/>
    <p:sldId id="261" r:id="rId4"/>
    <p:sldId id="285" r:id="rId5"/>
    <p:sldId id="286" r:id="rId6"/>
    <p:sldId id="263" r:id="rId7"/>
    <p:sldId id="264" r:id="rId8"/>
    <p:sldId id="265" r:id="rId9"/>
    <p:sldId id="266" r:id="rId10"/>
    <p:sldId id="268" r:id="rId11"/>
    <p:sldId id="270" r:id="rId12"/>
    <p:sldId id="269" r:id="rId13"/>
    <p:sldId id="277" r:id="rId14"/>
    <p:sldId id="278" r:id="rId15"/>
    <p:sldId id="271" r:id="rId16"/>
    <p:sldId id="274" r:id="rId17"/>
    <p:sldId id="275" r:id="rId18"/>
    <p:sldId id="276" r:id="rId19"/>
    <p:sldId id="281" r:id="rId20"/>
    <p:sldId id="284" r:id="rId21"/>
    <p:sldId id="283" r:id="rId2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 snapToGrid="0" snapToObjects="1">
      <p:cViewPr varScale="1">
        <p:scale>
          <a:sx n="89" d="100"/>
          <a:sy n="89" d="100"/>
        </p:scale>
        <p:origin x="-110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48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printerSettings" Target="printerSettings/printerSettings1.bin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26" Type="http://schemas.openxmlformats.org/officeDocument/2006/relationships/theme" Target="theme/theme1.xml"/><Relationship Id="rId27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866F6BA-E20F-AB4C-9BA7-893DC6BAF20F}" type="doc">
      <dgm:prSet loTypeId="urn:microsoft.com/office/officeart/2005/8/layout/radial4" loCatId="" qsTypeId="urn:microsoft.com/office/officeart/2005/8/quickstyle/simple4" qsCatId="simple" csTypeId="urn:microsoft.com/office/officeart/2005/8/colors/accent0_1" csCatId="mainScheme" phldr="1"/>
      <dgm:spPr/>
      <dgm:t>
        <a:bodyPr/>
        <a:lstStyle/>
        <a:p>
          <a:endParaRPr lang="en-US"/>
        </a:p>
      </dgm:t>
    </dgm:pt>
    <dgm:pt modelId="{B6F8E711-41D8-C04F-BB36-DCEC7E3AACE1}">
      <dgm:prSet phldrT="[Text]"/>
      <dgm:spPr>
        <a:ln w="38100" cmpd="sng">
          <a:solidFill>
            <a:srgbClr val="FF0000"/>
          </a:solidFill>
        </a:ln>
      </dgm:spPr>
      <dgm:t>
        <a:bodyPr/>
        <a:lstStyle/>
        <a:p>
          <a:r>
            <a:rPr lang="en-US" i="1" dirty="0" smtClean="0"/>
            <a:t>First Step</a:t>
          </a:r>
        </a:p>
        <a:p>
          <a:r>
            <a:rPr lang="en-US" dirty="0" smtClean="0"/>
            <a:t>Student</a:t>
          </a:r>
          <a:endParaRPr lang="en-US" dirty="0"/>
        </a:p>
      </dgm:t>
    </dgm:pt>
    <dgm:pt modelId="{5FC2824B-EE8D-8A40-8CED-F21AFEBD73FD}" type="parTrans" cxnId="{1890D56A-70C1-E04F-B8B0-17AB7170D08C}">
      <dgm:prSet/>
      <dgm:spPr/>
      <dgm:t>
        <a:bodyPr/>
        <a:lstStyle/>
        <a:p>
          <a:endParaRPr lang="en-US"/>
        </a:p>
      </dgm:t>
    </dgm:pt>
    <dgm:pt modelId="{ED58B4A7-9CB9-6E44-B42B-049C7AD3C0AC}" type="sibTrans" cxnId="{1890D56A-70C1-E04F-B8B0-17AB7170D08C}">
      <dgm:prSet/>
      <dgm:spPr/>
      <dgm:t>
        <a:bodyPr/>
        <a:lstStyle/>
        <a:p>
          <a:endParaRPr lang="en-US"/>
        </a:p>
      </dgm:t>
    </dgm:pt>
    <dgm:pt modelId="{6D18370D-863D-954B-BBF0-B99C6494DBFF}">
      <dgm:prSet phldrT="[Text]"/>
      <dgm:spPr>
        <a:ln w="38100" cmpd="sng">
          <a:solidFill>
            <a:srgbClr val="008000"/>
          </a:solidFill>
        </a:ln>
      </dgm:spPr>
      <dgm:t>
        <a:bodyPr/>
        <a:lstStyle/>
        <a:p>
          <a:r>
            <a:rPr lang="en-US" i="1" dirty="0" smtClean="0"/>
            <a:t>First Step </a:t>
          </a:r>
          <a:r>
            <a:rPr lang="en-US" dirty="0" smtClean="0"/>
            <a:t>Coach</a:t>
          </a:r>
          <a:endParaRPr lang="en-US" dirty="0"/>
        </a:p>
      </dgm:t>
    </dgm:pt>
    <dgm:pt modelId="{3E69D8B1-0441-1549-BD29-7E358C815A5C}" type="parTrans" cxnId="{0CCE5876-0BE2-2D42-A03B-144EC01D414A}">
      <dgm:prSet/>
      <dgm:spPr/>
      <dgm:t>
        <a:bodyPr/>
        <a:lstStyle/>
        <a:p>
          <a:endParaRPr lang="en-US"/>
        </a:p>
      </dgm:t>
    </dgm:pt>
    <dgm:pt modelId="{EBEFAF63-251F-574F-94C0-504CD2916054}" type="sibTrans" cxnId="{0CCE5876-0BE2-2D42-A03B-144EC01D414A}">
      <dgm:prSet/>
      <dgm:spPr/>
      <dgm:t>
        <a:bodyPr/>
        <a:lstStyle/>
        <a:p>
          <a:endParaRPr lang="en-US"/>
        </a:p>
      </dgm:t>
    </dgm:pt>
    <dgm:pt modelId="{4C850123-E7C2-364A-A2D4-4DB71BDD8F76}">
      <dgm:prSet phldrT="[Text]"/>
      <dgm:spPr>
        <a:ln w="38100" cmpd="sng">
          <a:solidFill>
            <a:srgbClr val="008000"/>
          </a:solidFill>
        </a:ln>
      </dgm:spPr>
      <dgm:t>
        <a:bodyPr/>
        <a:lstStyle/>
        <a:p>
          <a:r>
            <a:rPr lang="en-US" dirty="0" smtClean="0"/>
            <a:t>Classroom Teacher</a:t>
          </a:r>
          <a:endParaRPr lang="en-US" dirty="0"/>
        </a:p>
      </dgm:t>
    </dgm:pt>
    <dgm:pt modelId="{8B6DED29-43AE-F742-8250-052C228D3BAA}" type="parTrans" cxnId="{5AC4A267-186A-6D4E-B832-95CE861E6641}">
      <dgm:prSet/>
      <dgm:spPr/>
      <dgm:t>
        <a:bodyPr/>
        <a:lstStyle/>
        <a:p>
          <a:endParaRPr lang="en-US"/>
        </a:p>
      </dgm:t>
    </dgm:pt>
    <dgm:pt modelId="{2301AC4D-54AB-CC4D-9760-23774E7A46EE}" type="sibTrans" cxnId="{5AC4A267-186A-6D4E-B832-95CE861E6641}">
      <dgm:prSet/>
      <dgm:spPr/>
      <dgm:t>
        <a:bodyPr/>
        <a:lstStyle/>
        <a:p>
          <a:endParaRPr lang="en-US"/>
        </a:p>
      </dgm:t>
    </dgm:pt>
    <dgm:pt modelId="{96D43ED4-CF4D-464C-B91C-B86C60F42D19}">
      <dgm:prSet phldrT="[Text]"/>
      <dgm:spPr>
        <a:ln w="38100" cmpd="sng">
          <a:solidFill>
            <a:srgbClr val="008000"/>
          </a:solidFill>
        </a:ln>
      </dgm:spPr>
      <dgm:t>
        <a:bodyPr/>
        <a:lstStyle/>
        <a:p>
          <a:r>
            <a:rPr lang="en-US" dirty="0" smtClean="0"/>
            <a:t>Parents/Caregiver</a:t>
          </a:r>
          <a:endParaRPr lang="en-US" dirty="0"/>
        </a:p>
      </dgm:t>
    </dgm:pt>
    <dgm:pt modelId="{1EEB33F4-36B7-854F-8196-214312EDB3A2}" type="parTrans" cxnId="{A2AA9894-CD8D-694A-9EA8-090C82C65E32}">
      <dgm:prSet/>
      <dgm:spPr/>
      <dgm:t>
        <a:bodyPr/>
        <a:lstStyle/>
        <a:p>
          <a:endParaRPr lang="en-US"/>
        </a:p>
      </dgm:t>
    </dgm:pt>
    <dgm:pt modelId="{68F00AA3-6522-A147-9E57-328EF20C6141}" type="sibTrans" cxnId="{A2AA9894-CD8D-694A-9EA8-090C82C65E32}">
      <dgm:prSet/>
      <dgm:spPr/>
      <dgm:t>
        <a:bodyPr/>
        <a:lstStyle/>
        <a:p>
          <a:endParaRPr lang="en-US"/>
        </a:p>
      </dgm:t>
    </dgm:pt>
    <dgm:pt modelId="{6E05D6F0-5833-6A4C-8ABF-34AC4256C5D8}" type="pres">
      <dgm:prSet presAssocID="{6866F6BA-E20F-AB4C-9BA7-893DC6BAF20F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75E22AB-E704-AF41-B25A-370D7E80D9CC}" type="pres">
      <dgm:prSet presAssocID="{B6F8E711-41D8-C04F-BB36-DCEC7E3AACE1}" presName="centerShape" presStyleLbl="node0" presStyleIdx="0" presStyleCnt="1"/>
      <dgm:spPr/>
      <dgm:t>
        <a:bodyPr/>
        <a:lstStyle/>
        <a:p>
          <a:endParaRPr lang="en-US"/>
        </a:p>
      </dgm:t>
    </dgm:pt>
    <dgm:pt modelId="{A021D63E-A637-6248-AEEE-00FBA4EF4766}" type="pres">
      <dgm:prSet presAssocID="{3E69D8B1-0441-1549-BD29-7E358C815A5C}" presName="parTrans" presStyleLbl="bgSibTrans2D1" presStyleIdx="0" presStyleCnt="3"/>
      <dgm:spPr/>
      <dgm:t>
        <a:bodyPr/>
        <a:lstStyle/>
        <a:p>
          <a:endParaRPr lang="en-US"/>
        </a:p>
      </dgm:t>
    </dgm:pt>
    <dgm:pt modelId="{1A4A2083-E835-3A49-878A-EB84247333F4}" type="pres">
      <dgm:prSet presAssocID="{6D18370D-863D-954B-BBF0-B99C6494DBFF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AAD2E75-2B00-DC47-B1B2-D81EA91AEEE4}" type="pres">
      <dgm:prSet presAssocID="{8B6DED29-43AE-F742-8250-052C228D3BAA}" presName="parTrans" presStyleLbl="bgSibTrans2D1" presStyleIdx="1" presStyleCnt="3"/>
      <dgm:spPr/>
      <dgm:t>
        <a:bodyPr/>
        <a:lstStyle/>
        <a:p>
          <a:endParaRPr lang="en-US"/>
        </a:p>
      </dgm:t>
    </dgm:pt>
    <dgm:pt modelId="{AF8009E2-674B-3F40-A1EF-8B198546B467}" type="pres">
      <dgm:prSet presAssocID="{4C850123-E7C2-364A-A2D4-4DB71BDD8F76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5E2E928-B661-F24C-B0B8-9BF2A904097F}" type="pres">
      <dgm:prSet presAssocID="{1EEB33F4-36B7-854F-8196-214312EDB3A2}" presName="parTrans" presStyleLbl="bgSibTrans2D1" presStyleIdx="2" presStyleCnt="3"/>
      <dgm:spPr/>
      <dgm:t>
        <a:bodyPr/>
        <a:lstStyle/>
        <a:p>
          <a:endParaRPr lang="en-US"/>
        </a:p>
      </dgm:t>
    </dgm:pt>
    <dgm:pt modelId="{252ACDCE-B1E8-7840-B770-1E0C0397ECB5}" type="pres">
      <dgm:prSet presAssocID="{96D43ED4-CF4D-464C-B91C-B86C60F42D19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58F4A8E-6395-774E-94D1-951A777E9364}" type="presOf" srcId="{6866F6BA-E20F-AB4C-9BA7-893DC6BAF20F}" destId="{6E05D6F0-5833-6A4C-8ABF-34AC4256C5D8}" srcOrd="0" destOrd="0" presId="urn:microsoft.com/office/officeart/2005/8/layout/radial4"/>
    <dgm:cxn modelId="{20F120E3-0305-F14C-AF9D-0020413D38D3}" type="presOf" srcId="{3E69D8B1-0441-1549-BD29-7E358C815A5C}" destId="{A021D63E-A637-6248-AEEE-00FBA4EF4766}" srcOrd="0" destOrd="0" presId="urn:microsoft.com/office/officeart/2005/8/layout/radial4"/>
    <dgm:cxn modelId="{A2AA9894-CD8D-694A-9EA8-090C82C65E32}" srcId="{B6F8E711-41D8-C04F-BB36-DCEC7E3AACE1}" destId="{96D43ED4-CF4D-464C-B91C-B86C60F42D19}" srcOrd="2" destOrd="0" parTransId="{1EEB33F4-36B7-854F-8196-214312EDB3A2}" sibTransId="{68F00AA3-6522-A147-9E57-328EF20C6141}"/>
    <dgm:cxn modelId="{F19549D0-335F-484E-BCD9-776B0C208792}" type="presOf" srcId="{1EEB33F4-36B7-854F-8196-214312EDB3A2}" destId="{A5E2E928-B661-F24C-B0B8-9BF2A904097F}" srcOrd="0" destOrd="0" presId="urn:microsoft.com/office/officeart/2005/8/layout/radial4"/>
    <dgm:cxn modelId="{BE5C3B99-8D3A-F44A-A859-155D2C44EE84}" type="presOf" srcId="{96D43ED4-CF4D-464C-B91C-B86C60F42D19}" destId="{252ACDCE-B1E8-7840-B770-1E0C0397ECB5}" srcOrd="0" destOrd="0" presId="urn:microsoft.com/office/officeart/2005/8/layout/radial4"/>
    <dgm:cxn modelId="{C6482EAA-9D81-6A49-BAE4-0D095AC6115B}" type="presOf" srcId="{4C850123-E7C2-364A-A2D4-4DB71BDD8F76}" destId="{AF8009E2-674B-3F40-A1EF-8B198546B467}" srcOrd="0" destOrd="0" presId="urn:microsoft.com/office/officeart/2005/8/layout/radial4"/>
    <dgm:cxn modelId="{EAB42424-9382-7F4D-A0C0-3E4FF2F02570}" type="presOf" srcId="{6D18370D-863D-954B-BBF0-B99C6494DBFF}" destId="{1A4A2083-E835-3A49-878A-EB84247333F4}" srcOrd="0" destOrd="0" presId="urn:microsoft.com/office/officeart/2005/8/layout/radial4"/>
    <dgm:cxn modelId="{1890D56A-70C1-E04F-B8B0-17AB7170D08C}" srcId="{6866F6BA-E20F-AB4C-9BA7-893DC6BAF20F}" destId="{B6F8E711-41D8-C04F-BB36-DCEC7E3AACE1}" srcOrd="0" destOrd="0" parTransId="{5FC2824B-EE8D-8A40-8CED-F21AFEBD73FD}" sibTransId="{ED58B4A7-9CB9-6E44-B42B-049C7AD3C0AC}"/>
    <dgm:cxn modelId="{5AC4A267-186A-6D4E-B832-95CE861E6641}" srcId="{B6F8E711-41D8-C04F-BB36-DCEC7E3AACE1}" destId="{4C850123-E7C2-364A-A2D4-4DB71BDD8F76}" srcOrd="1" destOrd="0" parTransId="{8B6DED29-43AE-F742-8250-052C228D3BAA}" sibTransId="{2301AC4D-54AB-CC4D-9760-23774E7A46EE}"/>
    <dgm:cxn modelId="{0CCE5876-0BE2-2D42-A03B-144EC01D414A}" srcId="{B6F8E711-41D8-C04F-BB36-DCEC7E3AACE1}" destId="{6D18370D-863D-954B-BBF0-B99C6494DBFF}" srcOrd="0" destOrd="0" parTransId="{3E69D8B1-0441-1549-BD29-7E358C815A5C}" sibTransId="{EBEFAF63-251F-574F-94C0-504CD2916054}"/>
    <dgm:cxn modelId="{3DE51763-072B-F24D-8B14-E7A169B2E030}" type="presOf" srcId="{8B6DED29-43AE-F742-8250-052C228D3BAA}" destId="{6AAD2E75-2B00-DC47-B1B2-D81EA91AEEE4}" srcOrd="0" destOrd="0" presId="urn:microsoft.com/office/officeart/2005/8/layout/radial4"/>
    <dgm:cxn modelId="{E07EA5D4-2BC5-B546-BD12-A1F2A378CCDC}" type="presOf" srcId="{B6F8E711-41D8-C04F-BB36-DCEC7E3AACE1}" destId="{A75E22AB-E704-AF41-B25A-370D7E80D9CC}" srcOrd="0" destOrd="0" presId="urn:microsoft.com/office/officeart/2005/8/layout/radial4"/>
    <dgm:cxn modelId="{81ED4BED-2ED5-FA4D-84E2-101C3484C9B4}" type="presParOf" srcId="{6E05D6F0-5833-6A4C-8ABF-34AC4256C5D8}" destId="{A75E22AB-E704-AF41-B25A-370D7E80D9CC}" srcOrd="0" destOrd="0" presId="urn:microsoft.com/office/officeart/2005/8/layout/radial4"/>
    <dgm:cxn modelId="{84613E3B-FE0D-4245-862B-17DDEBB7F8E3}" type="presParOf" srcId="{6E05D6F0-5833-6A4C-8ABF-34AC4256C5D8}" destId="{A021D63E-A637-6248-AEEE-00FBA4EF4766}" srcOrd="1" destOrd="0" presId="urn:microsoft.com/office/officeart/2005/8/layout/radial4"/>
    <dgm:cxn modelId="{0AE84EA5-3CD0-A545-A926-E4C814B7EAAE}" type="presParOf" srcId="{6E05D6F0-5833-6A4C-8ABF-34AC4256C5D8}" destId="{1A4A2083-E835-3A49-878A-EB84247333F4}" srcOrd="2" destOrd="0" presId="urn:microsoft.com/office/officeart/2005/8/layout/radial4"/>
    <dgm:cxn modelId="{99D1F466-17CE-6148-9F83-E65A688405EF}" type="presParOf" srcId="{6E05D6F0-5833-6A4C-8ABF-34AC4256C5D8}" destId="{6AAD2E75-2B00-DC47-B1B2-D81EA91AEEE4}" srcOrd="3" destOrd="0" presId="urn:microsoft.com/office/officeart/2005/8/layout/radial4"/>
    <dgm:cxn modelId="{A72C76C9-E929-3546-AB2B-1FC6640229E6}" type="presParOf" srcId="{6E05D6F0-5833-6A4C-8ABF-34AC4256C5D8}" destId="{AF8009E2-674B-3F40-A1EF-8B198546B467}" srcOrd="4" destOrd="0" presId="urn:microsoft.com/office/officeart/2005/8/layout/radial4"/>
    <dgm:cxn modelId="{60F14197-1755-9A47-9474-11F85D4EA808}" type="presParOf" srcId="{6E05D6F0-5833-6A4C-8ABF-34AC4256C5D8}" destId="{A5E2E928-B661-F24C-B0B8-9BF2A904097F}" srcOrd="5" destOrd="0" presId="urn:microsoft.com/office/officeart/2005/8/layout/radial4"/>
    <dgm:cxn modelId="{3BD1F3BD-46BA-7647-870D-857FCDCE1EEF}" type="presParOf" srcId="{6E05D6F0-5833-6A4C-8ABF-34AC4256C5D8}" destId="{252ACDCE-B1E8-7840-B770-1E0C0397ECB5}" srcOrd="6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75E22AB-E704-AF41-B25A-370D7E80D9CC}">
      <dsp:nvSpPr>
        <dsp:cNvPr id="0" name=""/>
        <dsp:cNvSpPr/>
      </dsp:nvSpPr>
      <dsp:spPr>
        <a:xfrm>
          <a:off x="3083005" y="2461550"/>
          <a:ext cx="2063588" cy="2063588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38100" cmpd="sng">
          <a:solidFill>
            <a:srgbClr val="FF0000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i="1" kern="1200" dirty="0" smtClean="0"/>
            <a:t>First Step</a:t>
          </a:r>
        </a:p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/>
            <a:t>Student</a:t>
          </a:r>
          <a:endParaRPr lang="en-US" sz="3000" kern="1200" dirty="0"/>
        </a:p>
      </dsp:txBody>
      <dsp:txXfrm>
        <a:off x="3385210" y="2763755"/>
        <a:ext cx="1459178" cy="1459178"/>
      </dsp:txXfrm>
    </dsp:sp>
    <dsp:sp modelId="{A021D63E-A637-6248-AEEE-00FBA4EF4766}">
      <dsp:nvSpPr>
        <dsp:cNvPr id="0" name=""/>
        <dsp:cNvSpPr/>
      </dsp:nvSpPr>
      <dsp:spPr>
        <a:xfrm rot="12900000">
          <a:off x="1752980" y="2100207"/>
          <a:ext cx="1584352" cy="588122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dk1">
                <a:tint val="6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dk1">
                <a:tint val="6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A4A2083-E835-3A49-878A-EB84247333F4}">
      <dsp:nvSpPr>
        <dsp:cNvPr id="0" name=""/>
        <dsp:cNvSpPr/>
      </dsp:nvSpPr>
      <dsp:spPr>
        <a:xfrm>
          <a:off x="916039" y="1155731"/>
          <a:ext cx="1960408" cy="156832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38100" cmpd="sng">
          <a:solidFill>
            <a:srgbClr val="008000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i="1" kern="1200" dirty="0" smtClean="0"/>
            <a:t>First Step </a:t>
          </a:r>
          <a:r>
            <a:rPr lang="en-US" sz="3200" kern="1200" dirty="0" smtClean="0"/>
            <a:t>Coach</a:t>
          </a:r>
          <a:endParaRPr lang="en-US" sz="3200" kern="1200" dirty="0"/>
        </a:p>
      </dsp:txBody>
      <dsp:txXfrm>
        <a:off x="961974" y="1201666"/>
        <a:ext cx="1868538" cy="1476457"/>
      </dsp:txXfrm>
    </dsp:sp>
    <dsp:sp modelId="{6AAD2E75-2B00-DC47-B1B2-D81EA91AEEE4}">
      <dsp:nvSpPr>
        <dsp:cNvPr id="0" name=""/>
        <dsp:cNvSpPr/>
      </dsp:nvSpPr>
      <dsp:spPr>
        <a:xfrm rot="16200000">
          <a:off x="3322623" y="1283102"/>
          <a:ext cx="1584352" cy="588122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dk1">
                <a:tint val="6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dk1">
                <a:tint val="6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F8009E2-674B-3F40-A1EF-8B198546B467}">
      <dsp:nvSpPr>
        <dsp:cNvPr id="0" name=""/>
        <dsp:cNvSpPr/>
      </dsp:nvSpPr>
      <dsp:spPr>
        <a:xfrm>
          <a:off x="3134595" y="824"/>
          <a:ext cx="1960408" cy="156832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38100" cmpd="sng">
          <a:solidFill>
            <a:srgbClr val="008000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Classroom Teacher</a:t>
          </a:r>
          <a:endParaRPr lang="en-US" sz="3200" kern="1200" dirty="0"/>
        </a:p>
      </dsp:txBody>
      <dsp:txXfrm>
        <a:off x="3180530" y="46759"/>
        <a:ext cx="1868538" cy="1476457"/>
      </dsp:txXfrm>
    </dsp:sp>
    <dsp:sp modelId="{A5E2E928-B661-F24C-B0B8-9BF2A904097F}">
      <dsp:nvSpPr>
        <dsp:cNvPr id="0" name=""/>
        <dsp:cNvSpPr/>
      </dsp:nvSpPr>
      <dsp:spPr>
        <a:xfrm rot="19500000">
          <a:off x="4892267" y="2100207"/>
          <a:ext cx="1584352" cy="588122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dk1">
                <a:tint val="6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dk1">
                <a:tint val="6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52ACDCE-B1E8-7840-B770-1E0C0397ECB5}">
      <dsp:nvSpPr>
        <dsp:cNvPr id="0" name=""/>
        <dsp:cNvSpPr/>
      </dsp:nvSpPr>
      <dsp:spPr>
        <a:xfrm>
          <a:off x="5353151" y="1155731"/>
          <a:ext cx="1960408" cy="156832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38100" cmpd="sng">
          <a:solidFill>
            <a:srgbClr val="008000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Parents/Caregiver</a:t>
          </a:r>
          <a:endParaRPr lang="en-US" sz="3200" kern="1200" dirty="0"/>
        </a:p>
      </dsp:txBody>
      <dsp:txXfrm>
        <a:off x="5399086" y="1201666"/>
        <a:ext cx="1868538" cy="147645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FE704-D02D-2047-839A-86C4A2796F8C}" type="datetimeFigureOut">
              <a:rPr lang="en-US" smtClean="0"/>
              <a:t>6/11/14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8212C-6261-E345-B477-AB3632389DC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96725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FE704-D02D-2047-839A-86C4A2796F8C}" type="datetimeFigureOut">
              <a:rPr lang="en-US" smtClean="0"/>
              <a:t>6/11/14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8212C-6261-E345-B477-AB3632389DC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69996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FE704-D02D-2047-839A-86C4A2796F8C}" type="datetimeFigureOut">
              <a:rPr lang="en-US" smtClean="0"/>
              <a:t>6/11/14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8212C-6261-E345-B477-AB3632389DC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66278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FE704-D02D-2047-839A-86C4A2796F8C}" type="datetimeFigureOut">
              <a:rPr lang="en-US" smtClean="0"/>
              <a:t>6/11/14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8212C-6261-E345-B477-AB3632389DC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60819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FE704-D02D-2047-839A-86C4A2796F8C}" type="datetimeFigureOut">
              <a:rPr lang="en-US" smtClean="0"/>
              <a:t>6/11/14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8212C-6261-E345-B477-AB3632389DC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8418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FE704-D02D-2047-839A-86C4A2796F8C}" type="datetimeFigureOut">
              <a:rPr lang="en-US" smtClean="0"/>
              <a:t>6/11/14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8212C-6261-E345-B477-AB3632389DC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20128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FE704-D02D-2047-839A-86C4A2796F8C}" type="datetimeFigureOut">
              <a:rPr lang="en-US" smtClean="0"/>
              <a:t>6/11/14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8212C-6261-E345-B477-AB3632389DC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45415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FE704-D02D-2047-839A-86C4A2796F8C}" type="datetimeFigureOut">
              <a:rPr lang="en-US" smtClean="0"/>
              <a:t>6/11/14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8212C-6261-E345-B477-AB3632389DC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68886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FE704-D02D-2047-839A-86C4A2796F8C}" type="datetimeFigureOut">
              <a:rPr lang="en-US" smtClean="0"/>
              <a:t>6/11/14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8212C-6261-E345-B477-AB3632389DC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74604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FE704-D02D-2047-839A-86C4A2796F8C}" type="datetimeFigureOut">
              <a:rPr lang="en-US" smtClean="0"/>
              <a:t>6/11/14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8212C-6261-E345-B477-AB3632389DC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83285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FE704-D02D-2047-839A-86C4A2796F8C}" type="datetimeFigureOut">
              <a:rPr lang="en-US" smtClean="0"/>
              <a:t>6/11/14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8212C-6261-E345-B477-AB3632389DC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01416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6FE704-D02D-2047-839A-86C4A2796F8C}" type="datetimeFigureOut">
              <a:rPr lang="en-US" smtClean="0"/>
              <a:t>6/11/14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E8212C-6261-E345-B477-AB3632389DC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30844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store.cambiumlearning.com/first-step-to-success/" TargetMode="Externa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firststeptosuccess.org" TargetMode="External"/><Relationship Id="rId3" Type="http://schemas.openxmlformats.org/officeDocument/2006/relationships/hyperlink" Target="http://www.pbis.org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8696" y="314873"/>
            <a:ext cx="8329796" cy="2484311"/>
          </a:xfrm>
        </p:spPr>
        <p:txBody>
          <a:bodyPr>
            <a:normAutofit fontScale="90000"/>
          </a:bodyPr>
          <a:lstStyle/>
          <a:p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4900" dirty="0" smtClean="0">
                <a:solidFill>
                  <a:srgbClr val="008000"/>
                </a:solidFill>
              </a:rPr>
              <a:t>Implementing </a:t>
            </a:r>
            <a:r>
              <a:rPr lang="en-US" sz="4900" i="1" u="sng" dirty="0" smtClean="0">
                <a:solidFill>
                  <a:srgbClr val="008000"/>
                </a:solidFill>
              </a:rPr>
              <a:t>First Step to Success</a:t>
            </a:r>
            <a:r>
              <a:rPr lang="en-US" sz="4900" dirty="0" smtClean="0">
                <a:solidFill>
                  <a:srgbClr val="008000"/>
                </a:solidFill>
              </a:rPr>
              <a:t>: A Tier 2 Behavioral Intervention</a:t>
            </a:r>
            <a:br>
              <a:rPr lang="en-US" sz="4900" dirty="0" smtClean="0">
                <a:solidFill>
                  <a:srgbClr val="008000"/>
                </a:solidFill>
              </a:rPr>
            </a:br>
            <a:endParaRPr lang="en-US" sz="4900" dirty="0">
              <a:solidFill>
                <a:srgbClr val="008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799183"/>
            <a:ext cx="6400800" cy="3412223"/>
          </a:xfrm>
        </p:spPr>
        <p:txBody>
          <a:bodyPr>
            <a:normAutofit lnSpcReduction="10000"/>
          </a:bodyPr>
          <a:lstStyle/>
          <a:p>
            <a:endParaRPr lang="en-US" sz="2800" dirty="0" smtClean="0"/>
          </a:p>
          <a:p>
            <a:r>
              <a:rPr lang="en-US" sz="2800" dirty="0" smtClean="0"/>
              <a:t>Helen Jarvis – Reading Specialist</a:t>
            </a:r>
          </a:p>
          <a:p>
            <a:r>
              <a:rPr lang="en-US" sz="2800" dirty="0" smtClean="0"/>
              <a:t>Morgan Kraus - Classroom Teacher </a:t>
            </a:r>
          </a:p>
          <a:p>
            <a:r>
              <a:rPr lang="en-US" sz="2800" dirty="0" smtClean="0"/>
              <a:t>Bartley Elementary, Fulton School District</a:t>
            </a:r>
            <a:endParaRPr lang="en-US" sz="2800" dirty="0"/>
          </a:p>
          <a:p>
            <a:endParaRPr lang="en-US" sz="2800" dirty="0" smtClean="0"/>
          </a:p>
          <a:p>
            <a:r>
              <a:rPr lang="en-US" sz="2800" dirty="0" smtClean="0"/>
              <a:t>Barbara S. Mitchell, Ph.D. </a:t>
            </a:r>
          </a:p>
          <a:p>
            <a:r>
              <a:rPr lang="en-US" sz="2800" dirty="0" smtClean="0"/>
              <a:t>MO </a:t>
            </a:r>
            <a:r>
              <a:rPr lang="en-US" sz="2800" dirty="0"/>
              <a:t>SWPBS</a:t>
            </a:r>
          </a:p>
          <a:p>
            <a:endParaRPr lang="en-US" sz="3500" dirty="0" smtClean="0"/>
          </a:p>
          <a:p>
            <a:endParaRPr lang="en-US" sz="2400" dirty="0"/>
          </a:p>
          <a:p>
            <a:endParaRPr lang="en-US" sz="3000" dirty="0" smtClean="0"/>
          </a:p>
        </p:txBody>
      </p:sp>
      <p:grpSp>
        <p:nvGrpSpPr>
          <p:cNvPr id="4" name="Group 3"/>
          <p:cNvGrpSpPr/>
          <p:nvPr/>
        </p:nvGrpSpPr>
        <p:grpSpPr>
          <a:xfrm>
            <a:off x="12700" y="6211407"/>
            <a:ext cx="9144378" cy="659292"/>
            <a:chOff x="12700" y="6211407"/>
            <a:chExt cx="9144378" cy="659292"/>
          </a:xfrm>
        </p:grpSpPr>
        <p:sp>
          <p:nvSpPr>
            <p:cNvPr id="5" name="Rectangle 4"/>
            <p:cNvSpPr/>
            <p:nvPr/>
          </p:nvSpPr>
          <p:spPr>
            <a:xfrm>
              <a:off x="12700" y="6756656"/>
              <a:ext cx="9144000" cy="114043"/>
            </a:xfrm>
            <a:prstGeom prst="rect">
              <a:avLst/>
            </a:prstGeom>
            <a:gradFill flip="none" rotWithShape="1">
              <a:gsLst>
                <a:gs pos="0">
                  <a:srgbClr val="FF0000"/>
                </a:gs>
                <a:gs pos="100000">
                  <a:srgbClr val="FFFFFF"/>
                </a:gs>
              </a:gsLst>
              <a:path path="circle">
                <a:fillToRect l="100000" b="100000"/>
              </a:path>
              <a:tileRect t="-100000" r="-100000"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12700" y="6288897"/>
              <a:ext cx="9144378" cy="283567"/>
            </a:xfrm>
            <a:prstGeom prst="rect">
              <a:avLst/>
            </a:prstGeom>
            <a:gradFill flip="none" rotWithShape="1">
              <a:gsLst>
                <a:gs pos="75000">
                  <a:srgbClr val="008000"/>
                </a:gs>
                <a:gs pos="100000">
                  <a:srgbClr val="FFFFFF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12700" y="6572093"/>
              <a:ext cx="9144000" cy="184935"/>
            </a:xfrm>
            <a:prstGeom prst="rect">
              <a:avLst/>
            </a:prstGeom>
            <a:gradFill flip="none" rotWithShape="1">
              <a:gsLst>
                <a:gs pos="65000">
                  <a:srgbClr val="FFF123"/>
                </a:gs>
                <a:gs pos="90000">
                  <a:srgbClr val="FFFFFF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673596" y="6211407"/>
              <a:ext cx="1752104" cy="369332"/>
            </a:xfrm>
            <a:prstGeom prst="rect">
              <a:avLst/>
            </a:prstGeom>
            <a:noFill/>
            <a:effectLst>
              <a:outerShdw blurRad="44450" dist="38100" dir="2700000" algn="tl" rotWithShape="0">
                <a:srgbClr val="008000"/>
              </a:outerShdw>
            </a:effectLst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MO SW-PBS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786343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8000"/>
                </a:solidFill>
              </a:rPr>
              <a:t>General Procedures - </a:t>
            </a:r>
            <a:r>
              <a:rPr lang="en-US" i="1" u="sng" dirty="0" smtClean="0">
                <a:solidFill>
                  <a:srgbClr val="FF0000"/>
                </a:solidFill>
              </a:rPr>
              <a:t>CLASS</a:t>
            </a:r>
            <a:endParaRPr lang="en-US" i="1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Child takes score home each night </a:t>
            </a:r>
          </a:p>
          <a:p>
            <a:pPr marL="0" indent="0">
              <a:buNone/>
            </a:pPr>
            <a:endParaRPr lang="en-US" sz="1000" dirty="0" smtClean="0"/>
          </a:p>
          <a:p>
            <a:r>
              <a:rPr lang="en-US" dirty="0"/>
              <a:t>Coach/Teacher contacts </a:t>
            </a:r>
            <a:r>
              <a:rPr lang="en-US" dirty="0" smtClean="0"/>
              <a:t>family each day </a:t>
            </a:r>
            <a:r>
              <a:rPr lang="en-US" dirty="0"/>
              <a:t>to report on student </a:t>
            </a:r>
            <a:r>
              <a:rPr lang="en-US" dirty="0" smtClean="0"/>
              <a:t>progress</a:t>
            </a:r>
          </a:p>
          <a:p>
            <a:pPr marL="0" indent="0">
              <a:buNone/>
            </a:pPr>
            <a:endParaRPr lang="en-US" sz="1000" dirty="0" smtClean="0"/>
          </a:p>
          <a:p>
            <a:r>
              <a:rPr lang="en-US" dirty="0" smtClean="0"/>
              <a:t>Parent rewards child or provides encouragement for meeting goal the next day; signs card and returns it to school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12700" y="6211407"/>
            <a:ext cx="9144378" cy="659292"/>
            <a:chOff x="12700" y="6211407"/>
            <a:chExt cx="9144378" cy="659292"/>
          </a:xfrm>
        </p:grpSpPr>
        <p:sp>
          <p:nvSpPr>
            <p:cNvPr id="5" name="Rectangle 4"/>
            <p:cNvSpPr/>
            <p:nvPr/>
          </p:nvSpPr>
          <p:spPr>
            <a:xfrm>
              <a:off x="12700" y="6756656"/>
              <a:ext cx="9144000" cy="114043"/>
            </a:xfrm>
            <a:prstGeom prst="rect">
              <a:avLst/>
            </a:prstGeom>
            <a:gradFill flip="none" rotWithShape="1">
              <a:gsLst>
                <a:gs pos="0">
                  <a:srgbClr val="FF0000"/>
                </a:gs>
                <a:gs pos="100000">
                  <a:srgbClr val="FFFFFF"/>
                </a:gs>
              </a:gsLst>
              <a:path path="circle">
                <a:fillToRect l="100000" b="100000"/>
              </a:path>
              <a:tileRect t="-100000" r="-100000"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12700" y="6288897"/>
              <a:ext cx="9144378" cy="283567"/>
            </a:xfrm>
            <a:prstGeom prst="rect">
              <a:avLst/>
            </a:prstGeom>
            <a:gradFill flip="none" rotWithShape="1">
              <a:gsLst>
                <a:gs pos="75000">
                  <a:srgbClr val="008000"/>
                </a:gs>
                <a:gs pos="100000">
                  <a:srgbClr val="FFFFFF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12700" y="6572093"/>
              <a:ext cx="9144000" cy="184935"/>
            </a:xfrm>
            <a:prstGeom prst="rect">
              <a:avLst/>
            </a:prstGeom>
            <a:gradFill flip="none" rotWithShape="1">
              <a:gsLst>
                <a:gs pos="65000">
                  <a:srgbClr val="FFF123"/>
                </a:gs>
                <a:gs pos="90000">
                  <a:srgbClr val="FFFFFF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673596" y="6211407"/>
              <a:ext cx="1752104" cy="369332"/>
            </a:xfrm>
            <a:prstGeom prst="rect">
              <a:avLst/>
            </a:prstGeom>
            <a:noFill/>
            <a:effectLst>
              <a:outerShdw blurRad="44450" dist="38100" dir="2700000" algn="tl" rotWithShape="0">
                <a:srgbClr val="008000"/>
              </a:outerShdw>
            </a:effectLst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MO SW-PBS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289978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rgbClr val="008000"/>
                </a:solidFill>
              </a:rPr>
              <a:t>Procedures </a:t>
            </a:r>
            <a:r>
              <a:rPr lang="en-US" dirty="0" smtClean="0">
                <a:solidFill>
                  <a:srgbClr val="FF0000"/>
                </a:solidFill>
              </a:rPr>
              <a:t>Coach</a:t>
            </a:r>
            <a:r>
              <a:rPr lang="en-US" dirty="0" smtClean="0">
                <a:solidFill>
                  <a:srgbClr val="008000"/>
                </a:solidFill>
              </a:rPr>
              <a:t> Phase </a:t>
            </a:r>
            <a:endParaRPr lang="en-US" i="1" u="sng" dirty="0">
              <a:solidFill>
                <a:srgbClr val="FF000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04673680"/>
              </p:ext>
            </p:extLst>
          </p:nvPr>
        </p:nvGraphicFramePr>
        <p:xfrm>
          <a:off x="227474" y="1027952"/>
          <a:ext cx="8776725" cy="4998719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1109504"/>
                <a:gridCol w="2405760"/>
                <a:gridCol w="2446192"/>
                <a:gridCol w="2815269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rgbClr val="FF0000"/>
                          </a:solidFill>
                        </a:rPr>
                        <a:t>Coach</a:t>
                      </a:r>
                      <a:endParaRPr lang="en-US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Teacher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Parents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FF0000"/>
                          </a:solidFill>
                        </a:rPr>
                        <a:t>Days 1-5</a:t>
                      </a:r>
                      <a:endParaRPr lang="en-US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-Implements program with child in classroom</a:t>
                      </a:r>
                    </a:p>
                    <a:p>
                      <a:pPr algn="ctr"/>
                      <a:endParaRPr lang="en-US" sz="1600" dirty="0" smtClean="0"/>
                    </a:p>
                    <a:p>
                      <a:pPr algn="ctr"/>
                      <a:r>
                        <a:rPr lang="en-US" sz="2400" dirty="0" smtClean="0"/>
                        <a:t>-Communicates</a:t>
                      </a:r>
                      <a:r>
                        <a:rPr lang="en-US" sz="2400" baseline="0" dirty="0" smtClean="0"/>
                        <a:t> with parents daily</a:t>
                      </a:r>
                    </a:p>
                    <a:p>
                      <a:pPr algn="ctr"/>
                      <a:endParaRPr lang="en-US" sz="1600" baseline="0" dirty="0" smtClean="0"/>
                    </a:p>
                    <a:p>
                      <a:pPr algn="ctr"/>
                      <a:r>
                        <a:rPr lang="en-US" sz="2400" baseline="0" dirty="0" smtClean="0"/>
                        <a:t>-Completes green/red card; determines if goal is met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-Provides verbal praise</a:t>
                      </a:r>
                    </a:p>
                    <a:p>
                      <a:pPr algn="ctr"/>
                      <a:endParaRPr lang="en-US" sz="1600" dirty="0" smtClean="0"/>
                    </a:p>
                    <a:p>
                      <a:pPr algn="ctr"/>
                      <a:r>
                        <a:rPr lang="en-US" sz="2400" dirty="0" smtClean="0"/>
                        <a:t>-Announces incentive to class</a:t>
                      </a:r>
                    </a:p>
                    <a:p>
                      <a:pPr algn="ctr"/>
                      <a:endParaRPr lang="en-US" sz="1600" dirty="0" smtClean="0"/>
                    </a:p>
                    <a:p>
                      <a:pPr algn="ctr"/>
                      <a:r>
                        <a:rPr lang="en-US" sz="2400" dirty="0" smtClean="0"/>
                        <a:t>-Supports delivery of incentive</a:t>
                      </a:r>
                    </a:p>
                    <a:p>
                      <a:pPr algn="ctr"/>
                      <a:endParaRPr lang="en-US" sz="1600" dirty="0" smtClean="0"/>
                    </a:p>
                    <a:p>
                      <a:pPr algn="ctr"/>
                      <a:r>
                        <a:rPr lang="en-US" sz="2400" dirty="0" smtClean="0"/>
                        <a:t>-Supports green/red card going home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-Check for green/red card each day</a:t>
                      </a:r>
                    </a:p>
                    <a:p>
                      <a:pPr algn="ctr"/>
                      <a:endParaRPr lang="en-US" sz="1600" dirty="0" smtClean="0"/>
                    </a:p>
                    <a:p>
                      <a:pPr algn="ctr"/>
                      <a:r>
                        <a:rPr lang="en-US" sz="2400" dirty="0" smtClean="0"/>
                        <a:t>-Gives praise</a:t>
                      </a:r>
                      <a:r>
                        <a:rPr lang="en-US" sz="2400" baseline="0" dirty="0" smtClean="0"/>
                        <a:t> and incentive for making daily points</a:t>
                      </a:r>
                    </a:p>
                    <a:p>
                      <a:pPr algn="ctr"/>
                      <a:endParaRPr lang="en-US" sz="1600" baseline="0" dirty="0" smtClean="0"/>
                    </a:p>
                    <a:p>
                      <a:pPr algn="ctr"/>
                      <a:r>
                        <a:rPr lang="en-US" sz="2400" baseline="0" dirty="0" smtClean="0"/>
                        <a:t>-Remains neutral if child doesn’t make daily points</a:t>
                      </a:r>
                    </a:p>
                    <a:p>
                      <a:pPr algn="ctr"/>
                      <a:endParaRPr lang="en-US" sz="1600" baseline="0" dirty="0" smtClean="0"/>
                    </a:p>
                    <a:p>
                      <a:pPr algn="ctr"/>
                      <a:r>
                        <a:rPr lang="en-US" sz="2400" baseline="0" dirty="0" smtClean="0"/>
                        <a:t>-Signs card and returns it to school.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5" name="Group 4"/>
          <p:cNvGrpSpPr/>
          <p:nvPr/>
        </p:nvGrpSpPr>
        <p:grpSpPr>
          <a:xfrm>
            <a:off x="12700" y="6211407"/>
            <a:ext cx="9144378" cy="659292"/>
            <a:chOff x="12700" y="6211407"/>
            <a:chExt cx="9144378" cy="659292"/>
          </a:xfrm>
        </p:grpSpPr>
        <p:sp>
          <p:nvSpPr>
            <p:cNvPr id="6" name="Rectangle 5"/>
            <p:cNvSpPr/>
            <p:nvPr/>
          </p:nvSpPr>
          <p:spPr>
            <a:xfrm>
              <a:off x="12700" y="6756656"/>
              <a:ext cx="9144000" cy="114043"/>
            </a:xfrm>
            <a:prstGeom prst="rect">
              <a:avLst/>
            </a:prstGeom>
            <a:gradFill flip="none" rotWithShape="1">
              <a:gsLst>
                <a:gs pos="0">
                  <a:srgbClr val="FF0000"/>
                </a:gs>
                <a:gs pos="100000">
                  <a:srgbClr val="FFFFFF"/>
                </a:gs>
              </a:gsLst>
              <a:path path="circle">
                <a:fillToRect l="100000" b="100000"/>
              </a:path>
              <a:tileRect t="-100000" r="-100000"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12700" y="6288897"/>
              <a:ext cx="9144378" cy="283567"/>
            </a:xfrm>
            <a:prstGeom prst="rect">
              <a:avLst/>
            </a:prstGeom>
            <a:gradFill flip="none" rotWithShape="1">
              <a:gsLst>
                <a:gs pos="75000">
                  <a:srgbClr val="008000"/>
                </a:gs>
                <a:gs pos="100000">
                  <a:srgbClr val="FFFFFF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12700" y="6572093"/>
              <a:ext cx="9144000" cy="184935"/>
            </a:xfrm>
            <a:prstGeom prst="rect">
              <a:avLst/>
            </a:prstGeom>
            <a:gradFill flip="none" rotWithShape="1">
              <a:gsLst>
                <a:gs pos="65000">
                  <a:srgbClr val="FFF123"/>
                </a:gs>
                <a:gs pos="90000">
                  <a:srgbClr val="FFFFFF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673596" y="6211407"/>
              <a:ext cx="1752104" cy="369332"/>
            </a:xfrm>
            <a:prstGeom prst="rect">
              <a:avLst/>
            </a:prstGeom>
            <a:noFill/>
            <a:effectLst>
              <a:outerShdw blurRad="44450" dist="38100" dir="2700000" algn="tl" rotWithShape="0">
                <a:srgbClr val="008000"/>
              </a:outerShdw>
            </a:effectLst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MO SW-PBS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858334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>
                <a:solidFill>
                  <a:srgbClr val="FF0000"/>
                </a:solidFill>
              </a:rPr>
              <a:t>CLASS</a:t>
            </a:r>
            <a:r>
              <a:rPr lang="en-US" dirty="0" smtClean="0">
                <a:solidFill>
                  <a:srgbClr val="008000"/>
                </a:solidFill>
              </a:rPr>
              <a:t> Component - Introduction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Helen introduces “Game” to the class</a:t>
            </a:r>
            <a:endParaRPr lang="en-US" dirty="0"/>
          </a:p>
          <a:p>
            <a:endParaRPr lang="en-US" dirty="0"/>
          </a:p>
        </p:txBody>
      </p:sp>
      <p:sp>
        <p:nvSpPr>
          <p:cNvPr id="4" name="Action Button: Movie 3">
            <a:hlinkClick r:id="" action="ppaction://noaction" highlightClick="1"/>
          </p:cNvPr>
          <p:cNvSpPr/>
          <p:nvPr/>
        </p:nvSpPr>
        <p:spPr>
          <a:xfrm>
            <a:off x="2409636" y="2669939"/>
            <a:ext cx="4281988" cy="3093223"/>
          </a:xfrm>
          <a:prstGeom prst="actionButtonMovi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12700" y="6211407"/>
            <a:ext cx="9144378" cy="659292"/>
            <a:chOff x="12700" y="6211407"/>
            <a:chExt cx="9144378" cy="659292"/>
          </a:xfrm>
        </p:grpSpPr>
        <p:sp>
          <p:nvSpPr>
            <p:cNvPr id="6" name="Rectangle 5"/>
            <p:cNvSpPr/>
            <p:nvPr/>
          </p:nvSpPr>
          <p:spPr>
            <a:xfrm>
              <a:off x="12700" y="6756656"/>
              <a:ext cx="9144000" cy="114043"/>
            </a:xfrm>
            <a:prstGeom prst="rect">
              <a:avLst/>
            </a:prstGeom>
            <a:gradFill flip="none" rotWithShape="1">
              <a:gsLst>
                <a:gs pos="0">
                  <a:srgbClr val="FF0000"/>
                </a:gs>
                <a:gs pos="100000">
                  <a:srgbClr val="FFFFFF"/>
                </a:gs>
              </a:gsLst>
              <a:path path="circle">
                <a:fillToRect l="100000" b="100000"/>
              </a:path>
              <a:tileRect t="-100000" r="-100000"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12700" y="6288897"/>
              <a:ext cx="9144378" cy="283567"/>
            </a:xfrm>
            <a:prstGeom prst="rect">
              <a:avLst/>
            </a:prstGeom>
            <a:gradFill flip="none" rotWithShape="1">
              <a:gsLst>
                <a:gs pos="75000">
                  <a:srgbClr val="008000"/>
                </a:gs>
                <a:gs pos="100000">
                  <a:srgbClr val="FFFFFF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12700" y="6572093"/>
              <a:ext cx="9144000" cy="184935"/>
            </a:xfrm>
            <a:prstGeom prst="rect">
              <a:avLst/>
            </a:prstGeom>
            <a:gradFill flip="none" rotWithShape="1">
              <a:gsLst>
                <a:gs pos="65000">
                  <a:srgbClr val="FFF123"/>
                </a:gs>
                <a:gs pos="90000">
                  <a:srgbClr val="FFFFFF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673596" y="6211407"/>
              <a:ext cx="1752104" cy="369332"/>
            </a:xfrm>
            <a:prstGeom prst="rect">
              <a:avLst/>
            </a:prstGeom>
            <a:noFill/>
            <a:effectLst>
              <a:outerShdw blurRad="44450" dist="38100" dir="2700000" algn="tl" rotWithShape="0">
                <a:srgbClr val="008000"/>
              </a:outerShdw>
            </a:effectLst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MO SW-PBS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970049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>
                <a:solidFill>
                  <a:srgbClr val="FF0000"/>
                </a:solidFill>
              </a:rPr>
              <a:t>Class</a:t>
            </a:r>
            <a:r>
              <a:rPr lang="en-US" dirty="0" smtClean="0">
                <a:solidFill>
                  <a:srgbClr val="008000"/>
                </a:solidFill>
              </a:rPr>
              <a:t> Component – “Game”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Helen is playing the game using the Red/Green cue card</a:t>
            </a:r>
            <a:endParaRPr lang="en-US" dirty="0"/>
          </a:p>
        </p:txBody>
      </p:sp>
      <p:sp>
        <p:nvSpPr>
          <p:cNvPr id="6" name="Action Button: Movie 5">
            <a:hlinkClick r:id="" action="ppaction://noaction" highlightClick="1"/>
          </p:cNvPr>
          <p:cNvSpPr/>
          <p:nvPr/>
        </p:nvSpPr>
        <p:spPr>
          <a:xfrm>
            <a:off x="2409636" y="3032940"/>
            <a:ext cx="4281988" cy="3093223"/>
          </a:xfrm>
          <a:prstGeom prst="actionButtonMovi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12700" y="6211407"/>
            <a:ext cx="9144378" cy="659292"/>
            <a:chOff x="12700" y="6211407"/>
            <a:chExt cx="9144378" cy="659292"/>
          </a:xfrm>
        </p:grpSpPr>
        <p:sp>
          <p:nvSpPr>
            <p:cNvPr id="8" name="Rectangle 7"/>
            <p:cNvSpPr/>
            <p:nvPr/>
          </p:nvSpPr>
          <p:spPr>
            <a:xfrm>
              <a:off x="12700" y="6756656"/>
              <a:ext cx="9144000" cy="114043"/>
            </a:xfrm>
            <a:prstGeom prst="rect">
              <a:avLst/>
            </a:prstGeom>
            <a:gradFill flip="none" rotWithShape="1">
              <a:gsLst>
                <a:gs pos="0">
                  <a:srgbClr val="FF0000"/>
                </a:gs>
                <a:gs pos="100000">
                  <a:srgbClr val="FFFFFF"/>
                </a:gs>
              </a:gsLst>
              <a:path path="circle">
                <a:fillToRect l="100000" b="100000"/>
              </a:path>
              <a:tileRect t="-100000" r="-100000"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2700" y="6288897"/>
              <a:ext cx="9144378" cy="283567"/>
            </a:xfrm>
            <a:prstGeom prst="rect">
              <a:avLst/>
            </a:prstGeom>
            <a:gradFill flip="none" rotWithShape="1">
              <a:gsLst>
                <a:gs pos="75000">
                  <a:srgbClr val="008000"/>
                </a:gs>
                <a:gs pos="100000">
                  <a:srgbClr val="FFFFFF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2700" y="6572093"/>
              <a:ext cx="9144000" cy="184935"/>
            </a:xfrm>
            <a:prstGeom prst="rect">
              <a:avLst/>
            </a:prstGeom>
            <a:gradFill flip="none" rotWithShape="1">
              <a:gsLst>
                <a:gs pos="65000">
                  <a:srgbClr val="FFF123"/>
                </a:gs>
                <a:gs pos="90000">
                  <a:srgbClr val="FFFFFF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673596" y="6211407"/>
              <a:ext cx="1752104" cy="369332"/>
            </a:xfrm>
            <a:prstGeom prst="rect">
              <a:avLst/>
            </a:prstGeom>
            <a:noFill/>
            <a:effectLst>
              <a:outerShdw blurRad="44450" dist="38100" dir="2700000" algn="tl" rotWithShape="0">
                <a:srgbClr val="008000"/>
              </a:outerShdw>
            </a:effectLst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MO SW-PBS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15093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>
                <a:solidFill>
                  <a:srgbClr val="FF0000"/>
                </a:solidFill>
              </a:rPr>
              <a:t>Class</a:t>
            </a:r>
            <a:r>
              <a:rPr lang="en-US" dirty="0" smtClean="0">
                <a:solidFill>
                  <a:srgbClr val="008000"/>
                </a:solidFill>
              </a:rPr>
              <a:t> Component – Earns Reward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Helen announces that the student met his goal. Student selects reward.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Action Button: Movie 5">
            <a:hlinkClick r:id="" action="ppaction://noaction" highlightClick="1"/>
          </p:cNvPr>
          <p:cNvSpPr/>
          <p:nvPr/>
        </p:nvSpPr>
        <p:spPr>
          <a:xfrm>
            <a:off x="2409636" y="3032940"/>
            <a:ext cx="4281988" cy="3093223"/>
          </a:xfrm>
          <a:prstGeom prst="actionButtonMovi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12700" y="6211407"/>
            <a:ext cx="9144378" cy="659292"/>
            <a:chOff x="12700" y="6211407"/>
            <a:chExt cx="9144378" cy="659292"/>
          </a:xfrm>
        </p:grpSpPr>
        <p:sp>
          <p:nvSpPr>
            <p:cNvPr id="8" name="Rectangle 7"/>
            <p:cNvSpPr/>
            <p:nvPr/>
          </p:nvSpPr>
          <p:spPr>
            <a:xfrm>
              <a:off x="12700" y="6756656"/>
              <a:ext cx="9144000" cy="114043"/>
            </a:xfrm>
            <a:prstGeom prst="rect">
              <a:avLst/>
            </a:prstGeom>
            <a:gradFill flip="none" rotWithShape="1">
              <a:gsLst>
                <a:gs pos="0">
                  <a:srgbClr val="FF0000"/>
                </a:gs>
                <a:gs pos="100000">
                  <a:srgbClr val="FFFFFF"/>
                </a:gs>
              </a:gsLst>
              <a:path path="circle">
                <a:fillToRect l="100000" b="100000"/>
              </a:path>
              <a:tileRect t="-100000" r="-100000"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2700" y="6288897"/>
              <a:ext cx="9144378" cy="283567"/>
            </a:xfrm>
            <a:prstGeom prst="rect">
              <a:avLst/>
            </a:prstGeom>
            <a:gradFill flip="none" rotWithShape="1">
              <a:gsLst>
                <a:gs pos="75000">
                  <a:srgbClr val="008000"/>
                </a:gs>
                <a:gs pos="100000">
                  <a:srgbClr val="FFFFFF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2700" y="6572093"/>
              <a:ext cx="9144000" cy="184935"/>
            </a:xfrm>
            <a:prstGeom prst="rect">
              <a:avLst/>
            </a:prstGeom>
            <a:gradFill flip="none" rotWithShape="1">
              <a:gsLst>
                <a:gs pos="65000">
                  <a:srgbClr val="FFF123"/>
                </a:gs>
                <a:gs pos="90000">
                  <a:srgbClr val="FFFFFF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673596" y="6211407"/>
              <a:ext cx="1752104" cy="369332"/>
            </a:xfrm>
            <a:prstGeom prst="rect">
              <a:avLst/>
            </a:prstGeom>
            <a:noFill/>
            <a:effectLst>
              <a:outerShdw blurRad="44450" dist="38100" dir="2700000" algn="tl" rotWithShape="0">
                <a:srgbClr val="008000"/>
              </a:outerShdw>
            </a:effectLst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MO SW-PBS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064815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rgbClr val="008000"/>
                </a:solidFill>
              </a:rPr>
              <a:t>Procedures </a:t>
            </a:r>
            <a:r>
              <a:rPr lang="en-US" dirty="0" smtClean="0">
                <a:solidFill>
                  <a:srgbClr val="FF0000"/>
                </a:solidFill>
              </a:rPr>
              <a:t>Teacher</a:t>
            </a:r>
            <a:r>
              <a:rPr lang="en-US" dirty="0" smtClean="0">
                <a:solidFill>
                  <a:srgbClr val="008000"/>
                </a:solidFill>
              </a:rPr>
              <a:t> Phase </a:t>
            </a:r>
            <a:endParaRPr lang="en-US" i="1" u="sng" dirty="0">
              <a:solidFill>
                <a:srgbClr val="FF000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83339161"/>
              </p:ext>
            </p:extLst>
          </p:nvPr>
        </p:nvGraphicFramePr>
        <p:xfrm>
          <a:off x="189563" y="1143000"/>
          <a:ext cx="8738810" cy="4754879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1205358"/>
                <a:gridCol w="2133688"/>
                <a:gridCol w="2697303"/>
                <a:gridCol w="2702461"/>
              </a:tblGrid>
              <a:tr h="370840"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Coach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rgbClr val="FF0000"/>
                          </a:solidFill>
                        </a:rPr>
                        <a:t>Teacher</a:t>
                      </a:r>
                      <a:endParaRPr lang="en-US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Parents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FF0000"/>
                          </a:solidFill>
                        </a:rPr>
                        <a:t>Days 6-30</a:t>
                      </a:r>
                      <a:endParaRPr lang="en-US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-Implements</a:t>
                      </a:r>
                      <a:r>
                        <a:rPr lang="en-US" sz="2400" baseline="0" dirty="0" smtClean="0"/>
                        <a:t> weekly </a:t>
                      </a:r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</a:rPr>
                        <a:t>homeBase </a:t>
                      </a:r>
                      <a:r>
                        <a:rPr lang="en-US" sz="2400" baseline="0" dirty="0" smtClean="0"/>
                        <a:t>program; </a:t>
                      </a:r>
                    </a:p>
                    <a:p>
                      <a:pPr algn="ctr"/>
                      <a:r>
                        <a:rPr lang="en-US" sz="2400" baseline="0" dirty="0" smtClean="0"/>
                        <a:t>6 sessions</a:t>
                      </a:r>
                    </a:p>
                    <a:p>
                      <a:pPr algn="ctr"/>
                      <a:endParaRPr lang="en-US" sz="1600" baseline="0" dirty="0" smtClean="0"/>
                    </a:p>
                    <a:p>
                      <a:pPr algn="ctr"/>
                      <a:r>
                        <a:rPr lang="en-US" sz="2400" baseline="0" dirty="0" smtClean="0"/>
                        <a:t>-Provides support and consultation to teacher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-</a:t>
                      </a:r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Takes over daily intervention implementation</a:t>
                      </a:r>
                    </a:p>
                    <a:p>
                      <a:pPr algn="ctr"/>
                      <a:endParaRPr lang="en-US" sz="1600" dirty="0" smtClean="0"/>
                    </a:p>
                    <a:p>
                      <a:pPr algn="ctr"/>
                      <a:r>
                        <a:rPr lang="en-US" sz="2400" dirty="0" smtClean="0"/>
                        <a:t>-Records information on monitoring form</a:t>
                      </a:r>
                    </a:p>
                    <a:p>
                      <a:pPr algn="ctr"/>
                      <a:endParaRPr lang="en-US" sz="1600" dirty="0" smtClean="0"/>
                    </a:p>
                    <a:p>
                      <a:pPr algn="ctr"/>
                      <a:r>
                        <a:rPr lang="en-US" sz="2400" dirty="0" smtClean="0"/>
                        <a:t>-Communicates daily with parents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-Participates in weekly homeBase program with coach</a:t>
                      </a:r>
                    </a:p>
                    <a:p>
                      <a:pPr algn="ctr"/>
                      <a:endParaRPr lang="en-US" sz="1600" dirty="0" smtClean="0"/>
                    </a:p>
                    <a:p>
                      <a:pPr algn="ctr"/>
                      <a:r>
                        <a:rPr lang="en-US" sz="2400" dirty="0" smtClean="0"/>
                        <a:t>-Participates</a:t>
                      </a:r>
                      <a:r>
                        <a:rPr lang="en-US" sz="2400" baseline="0" dirty="0" smtClean="0"/>
                        <a:t> in daily homeBase activities w/ child</a:t>
                      </a:r>
                    </a:p>
                    <a:p>
                      <a:pPr algn="ctr"/>
                      <a:endParaRPr lang="en-US" sz="1600" baseline="0" dirty="0" smtClean="0"/>
                    </a:p>
                    <a:p>
                      <a:pPr algn="ctr"/>
                      <a:r>
                        <a:rPr lang="en-US" sz="2400" baseline="0" dirty="0" smtClean="0"/>
                        <a:t>-Provides praise, incentives, and monitors green/red card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5" name="Group 4"/>
          <p:cNvGrpSpPr/>
          <p:nvPr/>
        </p:nvGrpSpPr>
        <p:grpSpPr>
          <a:xfrm>
            <a:off x="12700" y="6211407"/>
            <a:ext cx="9144378" cy="659292"/>
            <a:chOff x="12700" y="6211407"/>
            <a:chExt cx="9144378" cy="659292"/>
          </a:xfrm>
        </p:grpSpPr>
        <p:sp>
          <p:nvSpPr>
            <p:cNvPr id="6" name="Rectangle 5"/>
            <p:cNvSpPr/>
            <p:nvPr/>
          </p:nvSpPr>
          <p:spPr>
            <a:xfrm>
              <a:off x="12700" y="6756656"/>
              <a:ext cx="9144000" cy="114043"/>
            </a:xfrm>
            <a:prstGeom prst="rect">
              <a:avLst/>
            </a:prstGeom>
            <a:gradFill flip="none" rotWithShape="1">
              <a:gsLst>
                <a:gs pos="0">
                  <a:srgbClr val="FF0000"/>
                </a:gs>
                <a:gs pos="100000">
                  <a:srgbClr val="FFFFFF"/>
                </a:gs>
              </a:gsLst>
              <a:path path="circle">
                <a:fillToRect l="100000" b="100000"/>
              </a:path>
              <a:tileRect t="-100000" r="-100000"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12700" y="6288897"/>
              <a:ext cx="9144378" cy="283567"/>
            </a:xfrm>
            <a:prstGeom prst="rect">
              <a:avLst/>
            </a:prstGeom>
            <a:gradFill flip="none" rotWithShape="1">
              <a:gsLst>
                <a:gs pos="75000">
                  <a:srgbClr val="008000"/>
                </a:gs>
                <a:gs pos="100000">
                  <a:srgbClr val="FFFFFF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12700" y="6572093"/>
              <a:ext cx="9144000" cy="184935"/>
            </a:xfrm>
            <a:prstGeom prst="rect">
              <a:avLst/>
            </a:prstGeom>
            <a:gradFill flip="none" rotWithShape="1">
              <a:gsLst>
                <a:gs pos="65000">
                  <a:srgbClr val="FFF123"/>
                </a:gs>
                <a:gs pos="90000">
                  <a:srgbClr val="FFFFFF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673596" y="6211407"/>
              <a:ext cx="1752104" cy="369332"/>
            </a:xfrm>
            <a:prstGeom prst="rect">
              <a:avLst/>
            </a:prstGeom>
            <a:noFill/>
            <a:effectLst>
              <a:outerShdw blurRad="44450" dist="38100" dir="2700000" algn="tl" rotWithShape="0">
                <a:srgbClr val="008000"/>
              </a:outerShdw>
            </a:effectLst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MO SW-PBS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7443066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>
                <a:solidFill>
                  <a:srgbClr val="008000"/>
                </a:solidFill>
              </a:rPr>
              <a:t>First Step </a:t>
            </a:r>
            <a:r>
              <a:rPr lang="en-US" dirty="0" smtClean="0">
                <a:solidFill>
                  <a:srgbClr val="008000"/>
                </a:solidFill>
              </a:rPr>
              <a:t>Components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>
            <a:normAutofit/>
          </a:bodyPr>
          <a:lstStyle/>
          <a:p>
            <a:r>
              <a:rPr lang="en-US" dirty="0"/>
              <a:t>Includes three interconnected modules: </a:t>
            </a:r>
            <a:endParaRPr lang="en-US" dirty="0" smtClean="0"/>
          </a:p>
          <a:p>
            <a:pPr lvl="1">
              <a:buFont typeface="Wingdings" charset="2"/>
              <a:buChar char="ü"/>
            </a:pPr>
            <a:r>
              <a:rPr lang="en-US" dirty="0">
                <a:solidFill>
                  <a:srgbClr val="FF0000"/>
                </a:solidFill>
              </a:rPr>
              <a:t>First Step Screening</a:t>
            </a:r>
            <a:r>
              <a:rPr lang="en-US" dirty="0"/>
              <a:t> </a:t>
            </a:r>
          </a:p>
          <a:p>
            <a:pPr lvl="2"/>
            <a:r>
              <a:rPr lang="en-US" dirty="0"/>
              <a:t>Identifies problems of antisocial behavior</a:t>
            </a:r>
            <a:endParaRPr lang="en-US" sz="1000" dirty="0"/>
          </a:p>
          <a:p>
            <a:pPr lvl="1">
              <a:buFont typeface="Wingdings" charset="2"/>
              <a:buChar char="ü"/>
            </a:pPr>
            <a:r>
              <a:rPr lang="en-US" dirty="0">
                <a:solidFill>
                  <a:srgbClr val="FF0000"/>
                </a:solidFill>
              </a:rPr>
              <a:t>CLASS </a:t>
            </a:r>
            <a:endParaRPr lang="en-US" dirty="0" smtClean="0"/>
          </a:p>
          <a:p>
            <a:pPr lvl="2"/>
            <a:r>
              <a:rPr lang="en-US" dirty="0" smtClean="0"/>
              <a:t>Contingencies </a:t>
            </a:r>
            <a:r>
              <a:rPr lang="en-US" dirty="0"/>
              <a:t>for Learning Academic and Social </a:t>
            </a:r>
            <a:r>
              <a:rPr lang="en-US" dirty="0" smtClean="0"/>
              <a:t>Skills</a:t>
            </a:r>
            <a:endParaRPr lang="en-US" dirty="0"/>
          </a:p>
          <a:p>
            <a:pPr lvl="2"/>
            <a:r>
              <a:rPr lang="en-US" dirty="0"/>
              <a:t>School intervention</a:t>
            </a:r>
            <a:endParaRPr lang="en-US" sz="1000" dirty="0"/>
          </a:p>
          <a:p>
            <a:pPr lvl="1"/>
            <a:r>
              <a:rPr lang="en-US" dirty="0">
                <a:solidFill>
                  <a:srgbClr val="FF0000"/>
                </a:solidFill>
              </a:rPr>
              <a:t>homeBase</a:t>
            </a:r>
          </a:p>
          <a:p>
            <a:pPr lvl="2"/>
            <a:r>
              <a:rPr lang="en-US" dirty="0"/>
              <a:t>Home </a:t>
            </a:r>
            <a:r>
              <a:rPr lang="en-US" dirty="0" smtClean="0"/>
              <a:t>intervention</a:t>
            </a:r>
          </a:p>
          <a:p>
            <a:pPr marL="914400" lvl="2" indent="0">
              <a:buNone/>
            </a:pPr>
            <a:endParaRPr lang="en-US" sz="1100" dirty="0" smtClean="0"/>
          </a:p>
        </p:txBody>
      </p:sp>
      <p:sp>
        <p:nvSpPr>
          <p:cNvPr id="9" name="Oval 8"/>
          <p:cNvSpPr/>
          <p:nvPr/>
        </p:nvSpPr>
        <p:spPr>
          <a:xfrm>
            <a:off x="-47682" y="4338651"/>
            <a:ext cx="7066096" cy="1123328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12700" y="6211407"/>
            <a:ext cx="9144378" cy="659292"/>
            <a:chOff x="12700" y="6211407"/>
            <a:chExt cx="9144378" cy="659292"/>
          </a:xfrm>
        </p:grpSpPr>
        <p:sp>
          <p:nvSpPr>
            <p:cNvPr id="6" name="Rectangle 5"/>
            <p:cNvSpPr/>
            <p:nvPr/>
          </p:nvSpPr>
          <p:spPr>
            <a:xfrm>
              <a:off x="12700" y="6756656"/>
              <a:ext cx="9144000" cy="114043"/>
            </a:xfrm>
            <a:prstGeom prst="rect">
              <a:avLst/>
            </a:prstGeom>
            <a:gradFill flip="none" rotWithShape="1">
              <a:gsLst>
                <a:gs pos="0">
                  <a:srgbClr val="FF0000"/>
                </a:gs>
                <a:gs pos="100000">
                  <a:srgbClr val="FFFFFF"/>
                </a:gs>
              </a:gsLst>
              <a:path path="circle">
                <a:fillToRect l="100000" b="100000"/>
              </a:path>
              <a:tileRect t="-100000" r="-100000"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12700" y="6288897"/>
              <a:ext cx="9144378" cy="283567"/>
            </a:xfrm>
            <a:prstGeom prst="rect">
              <a:avLst/>
            </a:prstGeom>
            <a:gradFill flip="none" rotWithShape="1">
              <a:gsLst>
                <a:gs pos="75000">
                  <a:srgbClr val="008000"/>
                </a:gs>
                <a:gs pos="100000">
                  <a:srgbClr val="FFFFFF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12700" y="6572093"/>
              <a:ext cx="9144000" cy="184935"/>
            </a:xfrm>
            <a:prstGeom prst="rect">
              <a:avLst/>
            </a:prstGeom>
            <a:gradFill flip="none" rotWithShape="1">
              <a:gsLst>
                <a:gs pos="65000">
                  <a:srgbClr val="FFF123"/>
                </a:gs>
                <a:gs pos="90000">
                  <a:srgbClr val="FFFFFF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673596" y="6211407"/>
              <a:ext cx="1752104" cy="369332"/>
            </a:xfrm>
            <a:prstGeom prst="rect">
              <a:avLst/>
            </a:prstGeom>
            <a:noFill/>
            <a:effectLst>
              <a:outerShdw blurRad="44450" dist="38100" dir="2700000" algn="tl" rotWithShape="0">
                <a:srgbClr val="008000"/>
              </a:outerShdw>
            </a:effectLst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MO SW-PBS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347952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8000"/>
                </a:solidFill>
              </a:rPr>
              <a:t>School to Home Link -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i="1" u="sng" dirty="0" smtClean="0">
                <a:solidFill>
                  <a:srgbClr val="FF0000"/>
                </a:solidFill>
              </a:rPr>
              <a:t>homeBase</a:t>
            </a:r>
            <a:endParaRPr lang="en-US" i="1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80797"/>
            <a:ext cx="8229600" cy="4708525"/>
          </a:xfrm>
        </p:spPr>
        <p:txBody>
          <a:bodyPr>
            <a:normAutofit/>
          </a:bodyPr>
          <a:lstStyle/>
          <a:p>
            <a:r>
              <a:rPr lang="en-US" dirty="0" smtClean="0"/>
              <a:t>Coach meets with family for 6 weeks</a:t>
            </a:r>
          </a:p>
          <a:p>
            <a:pPr lvl="1"/>
            <a:r>
              <a:rPr lang="en-US" dirty="0" smtClean="0"/>
              <a:t>45</a:t>
            </a:r>
            <a:r>
              <a:rPr lang="en-US" dirty="0"/>
              <a:t>-60 min per </a:t>
            </a:r>
            <a:r>
              <a:rPr lang="en-US" dirty="0" smtClean="0"/>
              <a:t>week</a:t>
            </a:r>
          </a:p>
          <a:p>
            <a:pPr lvl="1"/>
            <a:r>
              <a:rPr lang="en-US" dirty="0" smtClean="0"/>
              <a:t>Provides lessons for promoting school success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 smtClean="0"/>
              <a:t>Parents work with child </a:t>
            </a:r>
          </a:p>
          <a:p>
            <a:pPr lvl="1"/>
            <a:r>
              <a:rPr lang="en-US" dirty="0" smtClean="0"/>
              <a:t>10-15 min per day</a:t>
            </a:r>
          </a:p>
          <a:p>
            <a:pPr lvl="1"/>
            <a:r>
              <a:rPr lang="en-US" dirty="0" smtClean="0"/>
              <a:t>Skill building and practice; positive interactions</a:t>
            </a:r>
          </a:p>
          <a:p>
            <a:pPr lvl="1"/>
            <a:r>
              <a:rPr lang="en-US" dirty="0" smtClean="0"/>
              <a:t>Parent uses help &amp; activity cards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12700" y="6211407"/>
            <a:ext cx="9144378" cy="659292"/>
            <a:chOff x="12700" y="6211407"/>
            <a:chExt cx="9144378" cy="659292"/>
          </a:xfrm>
        </p:grpSpPr>
        <p:sp>
          <p:nvSpPr>
            <p:cNvPr id="5" name="Rectangle 4"/>
            <p:cNvSpPr/>
            <p:nvPr/>
          </p:nvSpPr>
          <p:spPr>
            <a:xfrm>
              <a:off x="12700" y="6756656"/>
              <a:ext cx="9144000" cy="114043"/>
            </a:xfrm>
            <a:prstGeom prst="rect">
              <a:avLst/>
            </a:prstGeom>
            <a:gradFill flip="none" rotWithShape="1">
              <a:gsLst>
                <a:gs pos="0">
                  <a:srgbClr val="FF0000"/>
                </a:gs>
                <a:gs pos="100000">
                  <a:srgbClr val="FFFFFF"/>
                </a:gs>
              </a:gsLst>
              <a:path path="circle">
                <a:fillToRect l="100000" b="100000"/>
              </a:path>
              <a:tileRect t="-100000" r="-100000"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12700" y="6288897"/>
              <a:ext cx="9144378" cy="283567"/>
            </a:xfrm>
            <a:prstGeom prst="rect">
              <a:avLst/>
            </a:prstGeom>
            <a:gradFill flip="none" rotWithShape="1">
              <a:gsLst>
                <a:gs pos="75000">
                  <a:srgbClr val="008000"/>
                </a:gs>
                <a:gs pos="100000">
                  <a:srgbClr val="FFFFFF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12700" y="6572093"/>
              <a:ext cx="9144000" cy="184935"/>
            </a:xfrm>
            <a:prstGeom prst="rect">
              <a:avLst/>
            </a:prstGeom>
            <a:gradFill flip="none" rotWithShape="1">
              <a:gsLst>
                <a:gs pos="65000">
                  <a:srgbClr val="FFF123"/>
                </a:gs>
                <a:gs pos="90000">
                  <a:srgbClr val="FFFFFF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673596" y="6211407"/>
              <a:ext cx="1752104" cy="369332"/>
            </a:xfrm>
            <a:prstGeom prst="rect">
              <a:avLst/>
            </a:prstGeom>
            <a:noFill/>
            <a:effectLst>
              <a:outerShdw blurRad="44450" dist="38100" dir="2700000" algn="tl" rotWithShape="0">
                <a:srgbClr val="008000"/>
              </a:outerShdw>
            </a:effectLst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MO SW-PBS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089707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8000"/>
                </a:solidFill>
              </a:rPr>
              <a:t>School to Home Link - </a:t>
            </a:r>
            <a:r>
              <a:rPr lang="en-US" i="1" u="sng" dirty="0" smtClean="0">
                <a:solidFill>
                  <a:srgbClr val="FF0000"/>
                </a:solidFill>
              </a:rPr>
              <a:t>homeBase</a:t>
            </a:r>
            <a:endParaRPr lang="en-US" i="1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Communicating and sharing school</a:t>
            </a:r>
          </a:p>
          <a:p>
            <a:r>
              <a:rPr lang="en-US" dirty="0" smtClean="0"/>
              <a:t>Cooperation</a:t>
            </a:r>
            <a:endParaRPr lang="en-US" dirty="0"/>
          </a:p>
          <a:p>
            <a:r>
              <a:rPr lang="en-US" dirty="0" smtClean="0"/>
              <a:t>Setting Limits</a:t>
            </a:r>
          </a:p>
          <a:p>
            <a:r>
              <a:rPr lang="en-US" dirty="0" smtClean="0"/>
              <a:t>Solving Problems</a:t>
            </a:r>
          </a:p>
          <a:p>
            <a:r>
              <a:rPr lang="en-US" dirty="0" smtClean="0"/>
              <a:t>Making Friends</a:t>
            </a:r>
          </a:p>
          <a:p>
            <a:r>
              <a:rPr lang="en-US" dirty="0" smtClean="0"/>
              <a:t>Developing Confidence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12700" y="6211407"/>
            <a:ext cx="9144378" cy="659292"/>
            <a:chOff x="12700" y="6211407"/>
            <a:chExt cx="9144378" cy="659292"/>
          </a:xfrm>
        </p:grpSpPr>
        <p:sp>
          <p:nvSpPr>
            <p:cNvPr id="5" name="Rectangle 4"/>
            <p:cNvSpPr/>
            <p:nvPr/>
          </p:nvSpPr>
          <p:spPr>
            <a:xfrm>
              <a:off x="12700" y="6756656"/>
              <a:ext cx="9144000" cy="114043"/>
            </a:xfrm>
            <a:prstGeom prst="rect">
              <a:avLst/>
            </a:prstGeom>
            <a:gradFill flip="none" rotWithShape="1">
              <a:gsLst>
                <a:gs pos="0">
                  <a:srgbClr val="FF0000"/>
                </a:gs>
                <a:gs pos="100000">
                  <a:srgbClr val="FFFFFF"/>
                </a:gs>
              </a:gsLst>
              <a:path path="circle">
                <a:fillToRect l="100000" b="100000"/>
              </a:path>
              <a:tileRect t="-100000" r="-100000"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12700" y="6288897"/>
              <a:ext cx="9144378" cy="283567"/>
            </a:xfrm>
            <a:prstGeom prst="rect">
              <a:avLst/>
            </a:prstGeom>
            <a:gradFill flip="none" rotWithShape="1">
              <a:gsLst>
                <a:gs pos="75000">
                  <a:srgbClr val="008000"/>
                </a:gs>
                <a:gs pos="100000">
                  <a:srgbClr val="FFFFFF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12700" y="6572093"/>
              <a:ext cx="9144000" cy="184935"/>
            </a:xfrm>
            <a:prstGeom prst="rect">
              <a:avLst/>
            </a:prstGeom>
            <a:gradFill flip="none" rotWithShape="1">
              <a:gsLst>
                <a:gs pos="65000">
                  <a:srgbClr val="FFF123"/>
                </a:gs>
                <a:gs pos="90000">
                  <a:srgbClr val="FFFFFF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673596" y="6211407"/>
              <a:ext cx="1752104" cy="369332"/>
            </a:xfrm>
            <a:prstGeom prst="rect">
              <a:avLst/>
            </a:prstGeom>
            <a:noFill/>
            <a:effectLst>
              <a:outerShdw blurRad="44450" dist="38100" dir="2700000" algn="tl" rotWithShape="0">
                <a:srgbClr val="008000"/>
              </a:outerShdw>
            </a:effectLst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MO SW-PBS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312109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8000"/>
                </a:solidFill>
              </a:rPr>
              <a:t>Perspectives on Implementation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Helen Jarvis – Behavioral Coach</a:t>
            </a:r>
          </a:p>
          <a:p>
            <a:endParaRPr lang="en-US" dirty="0"/>
          </a:p>
          <a:p>
            <a:r>
              <a:rPr lang="en-US" dirty="0" smtClean="0"/>
              <a:t>Morgan Kraus – Classroom Teacher</a:t>
            </a:r>
          </a:p>
          <a:p>
            <a:endParaRPr lang="en-US" dirty="0"/>
          </a:p>
          <a:p>
            <a:r>
              <a:rPr lang="en-US" dirty="0" smtClean="0"/>
              <a:t>Connie Epperson - Principal</a:t>
            </a:r>
          </a:p>
          <a:p>
            <a:endParaRPr lang="en-US" dirty="0"/>
          </a:p>
          <a:p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12700" y="6211407"/>
            <a:ext cx="9144378" cy="659292"/>
            <a:chOff x="12700" y="6211407"/>
            <a:chExt cx="9144378" cy="659292"/>
          </a:xfrm>
        </p:grpSpPr>
        <p:sp>
          <p:nvSpPr>
            <p:cNvPr id="5" name="Rectangle 4"/>
            <p:cNvSpPr/>
            <p:nvPr/>
          </p:nvSpPr>
          <p:spPr>
            <a:xfrm>
              <a:off x="12700" y="6756656"/>
              <a:ext cx="9144000" cy="114043"/>
            </a:xfrm>
            <a:prstGeom prst="rect">
              <a:avLst/>
            </a:prstGeom>
            <a:gradFill flip="none" rotWithShape="1">
              <a:gsLst>
                <a:gs pos="0">
                  <a:srgbClr val="FF0000"/>
                </a:gs>
                <a:gs pos="100000">
                  <a:srgbClr val="FFFFFF"/>
                </a:gs>
              </a:gsLst>
              <a:path path="circle">
                <a:fillToRect l="100000" b="100000"/>
              </a:path>
              <a:tileRect t="-100000" r="-100000"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12700" y="6288897"/>
              <a:ext cx="9144378" cy="283567"/>
            </a:xfrm>
            <a:prstGeom prst="rect">
              <a:avLst/>
            </a:prstGeom>
            <a:gradFill flip="none" rotWithShape="1">
              <a:gsLst>
                <a:gs pos="75000">
                  <a:srgbClr val="008000"/>
                </a:gs>
                <a:gs pos="100000">
                  <a:srgbClr val="FFFFFF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12700" y="6572093"/>
              <a:ext cx="9144000" cy="184935"/>
            </a:xfrm>
            <a:prstGeom prst="rect">
              <a:avLst/>
            </a:prstGeom>
            <a:gradFill flip="none" rotWithShape="1">
              <a:gsLst>
                <a:gs pos="65000">
                  <a:srgbClr val="FFF123"/>
                </a:gs>
                <a:gs pos="90000">
                  <a:srgbClr val="FFFFFF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673596" y="6211407"/>
              <a:ext cx="1752104" cy="369332"/>
            </a:xfrm>
            <a:prstGeom prst="rect">
              <a:avLst/>
            </a:prstGeom>
            <a:noFill/>
            <a:effectLst>
              <a:outerShdw blurRad="44450" dist="38100" dir="2700000" algn="tl" rotWithShape="0">
                <a:srgbClr val="008000"/>
              </a:outerShdw>
            </a:effectLst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MO SW-PBS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597469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8000"/>
                </a:solidFill>
              </a:rPr>
              <a:t>Session Outcomes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By the end of this session participants will be able to…</a:t>
            </a:r>
          </a:p>
          <a:p>
            <a:pPr marL="0" indent="0">
              <a:buNone/>
            </a:pPr>
            <a:endParaRPr lang="en-US" sz="1000" dirty="0" smtClean="0"/>
          </a:p>
          <a:p>
            <a:pPr lvl="1"/>
            <a:r>
              <a:rPr lang="en-US" sz="3200" dirty="0" smtClean="0"/>
              <a:t>Describe the </a:t>
            </a:r>
            <a:r>
              <a:rPr lang="en-US" sz="3200" i="1" dirty="0" smtClean="0"/>
              <a:t>First Step to Success </a:t>
            </a:r>
            <a:r>
              <a:rPr lang="en-US" sz="3200" dirty="0" smtClean="0"/>
              <a:t>intervention</a:t>
            </a:r>
          </a:p>
          <a:p>
            <a:pPr marL="457200" lvl="1" indent="0">
              <a:buNone/>
            </a:pPr>
            <a:endParaRPr lang="en-US" sz="1000" dirty="0" smtClean="0"/>
          </a:p>
          <a:p>
            <a:pPr lvl="1"/>
            <a:r>
              <a:rPr lang="en-US" sz="3200" dirty="0" smtClean="0"/>
              <a:t>Determine the extent to which the intervention is relevant for meeting the needs of students and staff in your setting</a:t>
            </a:r>
            <a:endParaRPr lang="en-US" sz="3200" dirty="0"/>
          </a:p>
        </p:txBody>
      </p:sp>
      <p:grpSp>
        <p:nvGrpSpPr>
          <p:cNvPr id="4" name="Group 3"/>
          <p:cNvGrpSpPr/>
          <p:nvPr/>
        </p:nvGrpSpPr>
        <p:grpSpPr>
          <a:xfrm>
            <a:off x="12700" y="6211407"/>
            <a:ext cx="9144378" cy="659292"/>
            <a:chOff x="12700" y="6211407"/>
            <a:chExt cx="9144378" cy="659292"/>
          </a:xfrm>
        </p:grpSpPr>
        <p:sp>
          <p:nvSpPr>
            <p:cNvPr id="5" name="Rectangle 4"/>
            <p:cNvSpPr/>
            <p:nvPr/>
          </p:nvSpPr>
          <p:spPr>
            <a:xfrm>
              <a:off x="12700" y="6756656"/>
              <a:ext cx="9144000" cy="114043"/>
            </a:xfrm>
            <a:prstGeom prst="rect">
              <a:avLst/>
            </a:prstGeom>
            <a:gradFill flip="none" rotWithShape="1">
              <a:gsLst>
                <a:gs pos="0">
                  <a:srgbClr val="FF0000"/>
                </a:gs>
                <a:gs pos="100000">
                  <a:srgbClr val="FFFFFF"/>
                </a:gs>
              </a:gsLst>
              <a:path path="circle">
                <a:fillToRect l="100000" b="100000"/>
              </a:path>
              <a:tileRect t="-100000" r="-100000"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12700" y="6288897"/>
              <a:ext cx="9144378" cy="283567"/>
            </a:xfrm>
            <a:prstGeom prst="rect">
              <a:avLst/>
            </a:prstGeom>
            <a:gradFill flip="none" rotWithShape="1">
              <a:gsLst>
                <a:gs pos="75000">
                  <a:srgbClr val="008000"/>
                </a:gs>
                <a:gs pos="100000">
                  <a:srgbClr val="FFFFFF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12700" y="6572093"/>
              <a:ext cx="9144000" cy="184935"/>
            </a:xfrm>
            <a:prstGeom prst="rect">
              <a:avLst/>
            </a:prstGeom>
            <a:gradFill flip="none" rotWithShape="1">
              <a:gsLst>
                <a:gs pos="65000">
                  <a:srgbClr val="FFF123"/>
                </a:gs>
                <a:gs pos="90000">
                  <a:srgbClr val="FFFFFF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673596" y="6211407"/>
              <a:ext cx="1752104" cy="369332"/>
            </a:xfrm>
            <a:prstGeom prst="rect">
              <a:avLst/>
            </a:prstGeom>
            <a:noFill/>
            <a:effectLst>
              <a:outerShdw blurRad="44450" dist="38100" dir="2700000" algn="tl" rotWithShape="0">
                <a:srgbClr val="008000"/>
              </a:outerShdw>
            </a:effectLst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MO SW-PBS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0410159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8000"/>
                </a:solidFill>
              </a:rPr>
              <a:t>First Step Materials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Kits are available to borrow from your assigned RPDC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Available for </a:t>
            </a:r>
            <a:r>
              <a:rPr lang="en-US" dirty="0"/>
              <a:t>purchase from </a:t>
            </a:r>
            <a:r>
              <a:rPr lang="en-US" dirty="0" smtClean="0"/>
              <a:t>		</a:t>
            </a:r>
            <a:r>
              <a:rPr lang="en-US" dirty="0" smtClean="0">
                <a:hlinkClick r:id="rId2"/>
              </a:rPr>
              <a:t>http</a:t>
            </a:r>
            <a:r>
              <a:rPr lang="en-US" dirty="0">
                <a:hlinkClick r:id="rId2"/>
              </a:rPr>
              <a:t>://store.cambiumlearning.com/first-step-to-success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pPr lvl="1"/>
            <a:r>
              <a:rPr lang="en-US" dirty="0" smtClean="0"/>
              <a:t>Preschool Kit = $180</a:t>
            </a:r>
          </a:p>
          <a:p>
            <a:pPr lvl="1"/>
            <a:r>
              <a:rPr lang="en-US" dirty="0" smtClean="0"/>
              <a:t>K-Grade 3 Kit = $209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12700" y="6211407"/>
            <a:ext cx="9144378" cy="659292"/>
            <a:chOff x="12700" y="6211407"/>
            <a:chExt cx="9144378" cy="659292"/>
          </a:xfrm>
        </p:grpSpPr>
        <p:sp>
          <p:nvSpPr>
            <p:cNvPr id="5" name="Rectangle 4"/>
            <p:cNvSpPr/>
            <p:nvPr/>
          </p:nvSpPr>
          <p:spPr>
            <a:xfrm>
              <a:off x="12700" y="6756656"/>
              <a:ext cx="9144000" cy="114043"/>
            </a:xfrm>
            <a:prstGeom prst="rect">
              <a:avLst/>
            </a:prstGeom>
            <a:gradFill flip="none" rotWithShape="1">
              <a:gsLst>
                <a:gs pos="0">
                  <a:srgbClr val="FF0000"/>
                </a:gs>
                <a:gs pos="100000">
                  <a:srgbClr val="FFFFFF"/>
                </a:gs>
              </a:gsLst>
              <a:path path="circle">
                <a:fillToRect l="100000" b="100000"/>
              </a:path>
              <a:tileRect t="-100000" r="-100000"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12700" y="6288897"/>
              <a:ext cx="9144378" cy="283567"/>
            </a:xfrm>
            <a:prstGeom prst="rect">
              <a:avLst/>
            </a:prstGeom>
            <a:gradFill flip="none" rotWithShape="1">
              <a:gsLst>
                <a:gs pos="75000">
                  <a:srgbClr val="008000"/>
                </a:gs>
                <a:gs pos="100000">
                  <a:srgbClr val="FFFFFF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12700" y="6572093"/>
              <a:ext cx="9144000" cy="184935"/>
            </a:xfrm>
            <a:prstGeom prst="rect">
              <a:avLst/>
            </a:prstGeom>
            <a:gradFill flip="none" rotWithShape="1">
              <a:gsLst>
                <a:gs pos="65000">
                  <a:srgbClr val="FFF123"/>
                </a:gs>
                <a:gs pos="90000">
                  <a:srgbClr val="FFFFFF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673596" y="6211407"/>
              <a:ext cx="1752104" cy="369332"/>
            </a:xfrm>
            <a:prstGeom prst="rect">
              <a:avLst/>
            </a:prstGeom>
            <a:noFill/>
            <a:effectLst>
              <a:outerShdw blurRad="44450" dist="38100" dir="2700000" algn="tl" rotWithShape="0">
                <a:srgbClr val="008000"/>
              </a:outerShdw>
            </a:effectLst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MO SW-PBS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693628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008000"/>
                </a:solidFill>
              </a:rPr>
              <a:t>Information &amp; Trainings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Web Sites</a:t>
            </a:r>
          </a:p>
          <a:p>
            <a:pPr lvl="1"/>
            <a:r>
              <a:rPr lang="en-US" dirty="0" smtClean="0">
                <a:hlinkClick r:id="rId2"/>
              </a:rPr>
              <a:t>www.firststeptosuccess.org</a:t>
            </a:r>
            <a:endParaRPr lang="en-US" dirty="0" smtClean="0"/>
          </a:p>
          <a:p>
            <a:pPr lvl="1"/>
            <a:r>
              <a:rPr lang="en-US" dirty="0" smtClean="0">
                <a:hlinkClick r:id="rId3"/>
              </a:rPr>
              <a:t>www.pbis.org</a:t>
            </a:r>
            <a:endParaRPr lang="en-US" dirty="0" smtClean="0"/>
          </a:p>
          <a:p>
            <a:pPr marL="0" indent="0">
              <a:buNone/>
            </a:pPr>
            <a:endParaRPr lang="en-US" sz="1000" dirty="0" smtClean="0"/>
          </a:p>
          <a:p>
            <a:r>
              <a:rPr lang="en-US" dirty="0" smtClean="0"/>
              <a:t>South </a:t>
            </a:r>
            <a:r>
              <a:rPr lang="en-US" dirty="0"/>
              <a:t>Central </a:t>
            </a:r>
            <a:r>
              <a:rPr lang="en-US" dirty="0" smtClean="0"/>
              <a:t>RPDC</a:t>
            </a:r>
            <a:r>
              <a:rPr lang="en-US" dirty="0"/>
              <a:t> </a:t>
            </a:r>
            <a:r>
              <a:rPr lang="en-US" dirty="0" smtClean="0"/>
              <a:t>in Rolla</a:t>
            </a:r>
            <a:endParaRPr lang="en-US" dirty="0"/>
          </a:p>
          <a:p>
            <a:pPr lvl="1"/>
            <a:r>
              <a:rPr lang="en-US" dirty="0" smtClean="0"/>
              <a:t>Monday September 15, 9:00-3:00</a:t>
            </a:r>
          </a:p>
          <a:p>
            <a:pPr marL="0" indent="0">
              <a:buNone/>
            </a:pPr>
            <a:endParaRPr lang="en-US" sz="1000" dirty="0"/>
          </a:p>
          <a:p>
            <a:r>
              <a:rPr lang="en-US" dirty="0" smtClean="0"/>
              <a:t>Heart of Missouri RPDC in Columbia</a:t>
            </a:r>
          </a:p>
          <a:p>
            <a:pPr lvl="1"/>
            <a:r>
              <a:rPr lang="en-US" smtClean="0"/>
              <a:t>Thursday October </a:t>
            </a:r>
            <a:r>
              <a:rPr lang="en-US" dirty="0" smtClean="0"/>
              <a:t>16</a:t>
            </a:r>
            <a:r>
              <a:rPr lang="en-US" baseline="30000" dirty="0" smtClean="0"/>
              <a:t>th</a:t>
            </a:r>
            <a:r>
              <a:rPr lang="en-US" dirty="0" smtClean="0"/>
              <a:t>, 9:00-3:00</a:t>
            </a:r>
          </a:p>
          <a:p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12700" y="6211407"/>
            <a:ext cx="9144378" cy="659292"/>
            <a:chOff x="12700" y="6211407"/>
            <a:chExt cx="9144378" cy="659292"/>
          </a:xfrm>
        </p:grpSpPr>
        <p:sp>
          <p:nvSpPr>
            <p:cNvPr id="5" name="Rectangle 4"/>
            <p:cNvSpPr/>
            <p:nvPr/>
          </p:nvSpPr>
          <p:spPr>
            <a:xfrm>
              <a:off x="12700" y="6756656"/>
              <a:ext cx="9144000" cy="114043"/>
            </a:xfrm>
            <a:prstGeom prst="rect">
              <a:avLst/>
            </a:prstGeom>
            <a:gradFill flip="none" rotWithShape="1">
              <a:gsLst>
                <a:gs pos="0">
                  <a:srgbClr val="FF0000"/>
                </a:gs>
                <a:gs pos="100000">
                  <a:srgbClr val="FFFFFF"/>
                </a:gs>
              </a:gsLst>
              <a:path path="circle">
                <a:fillToRect l="100000" b="100000"/>
              </a:path>
              <a:tileRect t="-100000" r="-100000"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12700" y="6288897"/>
              <a:ext cx="9144378" cy="283567"/>
            </a:xfrm>
            <a:prstGeom prst="rect">
              <a:avLst/>
            </a:prstGeom>
            <a:gradFill flip="none" rotWithShape="1">
              <a:gsLst>
                <a:gs pos="75000">
                  <a:srgbClr val="008000"/>
                </a:gs>
                <a:gs pos="100000">
                  <a:srgbClr val="FFFFFF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12700" y="6572093"/>
              <a:ext cx="9144000" cy="184935"/>
            </a:xfrm>
            <a:prstGeom prst="rect">
              <a:avLst/>
            </a:prstGeom>
            <a:gradFill flip="none" rotWithShape="1">
              <a:gsLst>
                <a:gs pos="65000">
                  <a:srgbClr val="FFF123"/>
                </a:gs>
                <a:gs pos="90000">
                  <a:srgbClr val="FFFFFF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673596" y="6211407"/>
              <a:ext cx="1752104" cy="369332"/>
            </a:xfrm>
            <a:prstGeom prst="rect">
              <a:avLst/>
            </a:prstGeom>
            <a:noFill/>
            <a:effectLst>
              <a:outerShdw blurRad="44450" dist="38100" dir="2700000" algn="tl" rotWithShape="0">
                <a:srgbClr val="008000"/>
              </a:outerShdw>
            </a:effectLst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MO SW-PBS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97211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>
                <a:solidFill>
                  <a:srgbClr val="008000"/>
                </a:solidFill>
              </a:rPr>
              <a:t>First Step to Success</a:t>
            </a:r>
            <a:endParaRPr lang="en-US" i="1" dirty="0">
              <a:solidFill>
                <a:srgbClr val="008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i="1" u="sng" dirty="0">
                <a:solidFill>
                  <a:srgbClr val="FF0000"/>
                </a:solidFill>
              </a:rPr>
              <a:t>Early intervention </a:t>
            </a:r>
            <a:r>
              <a:rPr lang="en-US" dirty="0"/>
              <a:t>program designed to help children who are at risk for developing aggressive or antisocial behavioral patterns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sz="1000" dirty="0" smtClean="0"/>
          </a:p>
          <a:p>
            <a:pPr lvl="1"/>
            <a:r>
              <a:rPr lang="en-US" dirty="0" smtClean="0"/>
              <a:t>Appropriate </a:t>
            </a:r>
            <a:r>
              <a:rPr lang="en-US" dirty="0"/>
              <a:t>for students PreK – 3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/>
              <a:t>B</a:t>
            </a:r>
            <a:r>
              <a:rPr lang="en-US" dirty="0" smtClean="0"/>
              <a:t>ehavior coach works w/ classroom teacher to provide intervention components.</a:t>
            </a:r>
          </a:p>
          <a:p>
            <a:pPr marL="457200" lvl="1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12700" y="6211407"/>
            <a:ext cx="9144378" cy="659292"/>
            <a:chOff x="12700" y="6211407"/>
            <a:chExt cx="9144378" cy="659292"/>
          </a:xfrm>
        </p:grpSpPr>
        <p:sp>
          <p:nvSpPr>
            <p:cNvPr id="5" name="Rectangle 4"/>
            <p:cNvSpPr/>
            <p:nvPr/>
          </p:nvSpPr>
          <p:spPr>
            <a:xfrm>
              <a:off x="12700" y="6756656"/>
              <a:ext cx="9144000" cy="114043"/>
            </a:xfrm>
            <a:prstGeom prst="rect">
              <a:avLst/>
            </a:prstGeom>
            <a:gradFill flip="none" rotWithShape="1">
              <a:gsLst>
                <a:gs pos="0">
                  <a:srgbClr val="FF0000"/>
                </a:gs>
                <a:gs pos="100000">
                  <a:srgbClr val="FFFFFF"/>
                </a:gs>
              </a:gsLst>
              <a:path path="circle">
                <a:fillToRect l="100000" b="100000"/>
              </a:path>
              <a:tileRect t="-100000" r="-100000"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12700" y="6288897"/>
              <a:ext cx="9144378" cy="283567"/>
            </a:xfrm>
            <a:prstGeom prst="rect">
              <a:avLst/>
            </a:prstGeom>
            <a:gradFill flip="none" rotWithShape="1">
              <a:gsLst>
                <a:gs pos="75000">
                  <a:srgbClr val="008000"/>
                </a:gs>
                <a:gs pos="100000">
                  <a:srgbClr val="FFFFFF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12700" y="6572093"/>
              <a:ext cx="9144000" cy="184935"/>
            </a:xfrm>
            <a:prstGeom prst="rect">
              <a:avLst/>
            </a:prstGeom>
            <a:gradFill flip="none" rotWithShape="1">
              <a:gsLst>
                <a:gs pos="65000">
                  <a:srgbClr val="FFF123"/>
                </a:gs>
                <a:gs pos="90000">
                  <a:srgbClr val="FFFFFF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673596" y="6211407"/>
              <a:ext cx="1752104" cy="369332"/>
            </a:xfrm>
            <a:prstGeom prst="rect">
              <a:avLst/>
            </a:prstGeom>
            <a:noFill/>
            <a:effectLst>
              <a:outerShdw blurRad="44450" dist="38100" dir="2700000" algn="tl" rotWithShape="0">
                <a:srgbClr val="008000"/>
              </a:outerShdw>
            </a:effectLst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MO SW-PBS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851656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8000"/>
                </a:solidFill>
              </a:rPr>
              <a:t>Evidence for </a:t>
            </a:r>
            <a:r>
              <a:rPr lang="en-US" i="1" dirty="0" smtClean="0">
                <a:solidFill>
                  <a:srgbClr val="008000"/>
                </a:solidFill>
              </a:rPr>
              <a:t>First Step to Success</a:t>
            </a:r>
            <a:endParaRPr lang="en-US" i="1" dirty="0">
              <a:solidFill>
                <a:srgbClr val="008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Currently 26 peer-reviewed, published investigations</a:t>
            </a:r>
          </a:p>
          <a:p>
            <a:pPr marL="0" indent="0">
              <a:buNone/>
            </a:pPr>
            <a:endParaRPr lang="en-US" sz="1000" dirty="0"/>
          </a:p>
          <a:p>
            <a:r>
              <a:rPr lang="en-US" dirty="0" smtClean="0"/>
              <a:t>2 studies met evidence standards of the IES-What Works Clearinghouse (WWC; indicates a strong research design)</a:t>
            </a:r>
          </a:p>
          <a:p>
            <a:pPr lvl="1"/>
            <a:r>
              <a:rPr lang="en-US" dirty="0" smtClean="0"/>
              <a:t>Walker et al., 1998</a:t>
            </a:r>
          </a:p>
          <a:p>
            <a:pPr lvl="1"/>
            <a:r>
              <a:rPr lang="en-US" dirty="0" smtClean="0"/>
              <a:t>Walker et al., 2009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12700" y="6211407"/>
            <a:ext cx="9144378" cy="659292"/>
            <a:chOff x="12700" y="6211407"/>
            <a:chExt cx="9144378" cy="659292"/>
          </a:xfrm>
        </p:grpSpPr>
        <p:sp>
          <p:nvSpPr>
            <p:cNvPr id="5" name="Rectangle 4"/>
            <p:cNvSpPr/>
            <p:nvPr/>
          </p:nvSpPr>
          <p:spPr>
            <a:xfrm>
              <a:off x="12700" y="6756656"/>
              <a:ext cx="9144000" cy="114043"/>
            </a:xfrm>
            <a:prstGeom prst="rect">
              <a:avLst/>
            </a:prstGeom>
            <a:gradFill flip="none" rotWithShape="1">
              <a:gsLst>
                <a:gs pos="0">
                  <a:srgbClr val="FF0000"/>
                </a:gs>
                <a:gs pos="100000">
                  <a:srgbClr val="FFFFFF"/>
                </a:gs>
              </a:gsLst>
              <a:path path="circle">
                <a:fillToRect l="100000" b="100000"/>
              </a:path>
              <a:tileRect t="-100000" r="-100000"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12700" y="6288897"/>
              <a:ext cx="9144378" cy="283567"/>
            </a:xfrm>
            <a:prstGeom prst="rect">
              <a:avLst/>
            </a:prstGeom>
            <a:gradFill flip="none" rotWithShape="1">
              <a:gsLst>
                <a:gs pos="75000">
                  <a:srgbClr val="008000"/>
                </a:gs>
                <a:gs pos="100000">
                  <a:srgbClr val="FFFFFF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12700" y="6572093"/>
              <a:ext cx="9144000" cy="184935"/>
            </a:xfrm>
            <a:prstGeom prst="rect">
              <a:avLst/>
            </a:prstGeom>
            <a:gradFill flip="none" rotWithShape="1">
              <a:gsLst>
                <a:gs pos="65000">
                  <a:srgbClr val="FFF123"/>
                </a:gs>
                <a:gs pos="90000">
                  <a:srgbClr val="FFFFFF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673596" y="6211407"/>
              <a:ext cx="1752104" cy="369332"/>
            </a:xfrm>
            <a:prstGeom prst="rect">
              <a:avLst/>
            </a:prstGeom>
            <a:noFill/>
            <a:effectLst>
              <a:outerShdw blurRad="44450" dist="38100" dir="2700000" algn="tl" rotWithShape="0">
                <a:srgbClr val="008000"/>
              </a:outerShdw>
            </a:effectLst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MO SW-PBS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641925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1714"/>
            <a:ext cx="8229600" cy="1143000"/>
          </a:xfrm>
        </p:spPr>
        <p:txBody>
          <a:bodyPr/>
          <a:lstStyle/>
          <a:p>
            <a:r>
              <a:rPr lang="en-US" dirty="0">
                <a:solidFill>
                  <a:srgbClr val="008000"/>
                </a:solidFill>
              </a:rPr>
              <a:t>Evidence for </a:t>
            </a:r>
            <a:r>
              <a:rPr lang="en-US" i="1" dirty="0">
                <a:solidFill>
                  <a:srgbClr val="008000"/>
                </a:solidFill>
              </a:rPr>
              <a:t>First Step to Success</a:t>
            </a:r>
            <a:endParaRPr lang="en-US" i="1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18679671"/>
              </p:ext>
            </p:extLst>
          </p:nvPr>
        </p:nvGraphicFramePr>
        <p:xfrm>
          <a:off x="470932" y="1626739"/>
          <a:ext cx="8229600" cy="4900797"/>
        </p:xfrm>
        <a:graphic>
          <a:graphicData uri="http://schemas.openxmlformats.org/drawingml/2006/table">
            <a:tbl>
              <a:tblPr firstRow="1" bandRow="1">
                <a:tableStyleId>{EB344D84-9AFB-497E-A393-DC336BA19D2E}</a:tableStyleId>
              </a:tblPr>
              <a:tblGrid>
                <a:gridCol w="4114800"/>
                <a:gridCol w="4114800"/>
              </a:tblGrid>
              <a:tr h="453358">
                <a:tc>
                  <a:txBody>
                    <a:bodyPr/>
                    <a:lstStyle/>
                    <a:p>
                      <a:r>
                        <a:rPr lang="en-US" sz="2600" b="1" dirty="0" smtClean="0"/>
                        <a:t>Domain</a:t>
                      </a:r>
                      <a:endParaRPr lang="en-US" sz="2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600" b="1" dirty="0" smtClean="0"/>
                        <a:t>Ratings</a:t>
                      </a:r>
                      <a:endParaRPr lang="en-US" sz="2600" b="1" dirty="0"/>
                    </a:p>
                  </a:txBody>
                  <a:tcPr/>
                </a:tc>
              </a:tr>
              <a:tr h="821712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600" dirty="0" smtClean="0"/>
                        <a:t>External Behavior</a:t>
                      </a:r>
                    </a:p>
                    <a:p>
                      <a:endParaRPr lang="en-US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600" dirty="0" smtClean="0"/>
                        <a:t>Positive Effects </a:t>
                      </a:r>
                      <a:endParaRPr lang="en-US" sz="2600" dirty="0"/>
                    </a:p>
                  </a:txBody>
                  <a:tcPr/>
                </a:tc>
              </a:tr>
              <a:tr h="821712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600" dirty="0" smtClean="0"/>
                        <a:t>Emotional/Internal Behavior</a:t>
                      </a:r>
                    </a:p>
                    <a:p>
                      <a:endParaRPr lang="en-US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600" dirty="0" smtClean="0"/>
                        <a:t>Potentially</a:t>
                      </a:r>
                      <a:r>
                        <a:rPr lang="en-US" sz="2600" baseline="0" dirty="0" smtClean="0"/>
                        <a:t> Positive Effects </a:t>
                      </a:r>
                      <a:endParaRPr lang="en-US" sz="2600" dirty="0"/>
                    </a:p>
                  </a:txBody>
                  <a:tcPr/>
                </a:tc>
              </a:tr>
              <a:tr h="821712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600" dirty="0" smtClean="0"/>
                        <a:t>Social Outcomes</a:t>
                      </a:r>
                    </a:p>
                    <a:p>
                      <a:endParaRPr lang="en-US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600" dirty="0" smtClean="0"/>
                        <a:t>Potentially</a:t>
                      </a:r>
                      <a:r>
                        <a:rPr lang="en-US" sz="2600" baseline="0" dirty="0" smtClean="0"/>
                        <a:t> Positive Effects </a:t>
                      </a:r>
                      <a:endParaRPr lang="en-US" sz="2600" dirty="0"/>
                    </a:p>
                  </a:txBody>
                  <a:tcPr/>
                </a:tc>
              </a:tr>
              <a:tr h="877437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600" dirty="0" smtClean="0"/>
                        <a:t>Rdg Achievement/Literacy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600" dirty="0" smtClean="0"/>
                        <a:t>No Discernable Effects </a:t>
                      </a:r>
                      <a:endParaRPr lang="en-US" sz="2600" dirty="0"/>
                    </a:p>
                  </a:txBody>
                  <a:tcPr/>
                </a:tc>
              </a:tr>
              <a:tr h="821712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600" dirty="0" smtClean="0"/>
                        <a:t>Other Academic Outcomes</a:t>
                      </a:r>
                    </a:p>
                    <a:p>
                      <a:endParaRPr lang="en-US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600" dirty="0" smtClean="0"/>
                        <a:t>Potentially Positive Effects </a:t>
                      </a:r>
                      <a:endParaRPr lang="en-US" sz="2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744342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>
                <a:solidFill>
                  <a:srgbClr val="008000"/>
                </a:solidFill>
              </a:rPr>
              <a:t>First Step </a:t>
            </a:r>
            <a:r>
              <a:rPr lang="en-US" dirty="0" smtClean="0">
                <a:solidFill>
                  <a:srgbClr val="008000"/>
                </a:solidFill>
              </a:rPr>
              <a:t>Components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>
            <a:normAutofit/>
          </a:bodyPr>
          <a:lstStyle/>
          <a:p>
            <a:r>
              <a:rPr lang="en-US" dirty="0"/>
              <a:t>Includes three interconnected modules: </a:t>
            </a:r>
            <a:endParaRPr lang="en-US" dirty="0" smtClean="0"/>
          </a:p>
          <a:p>
            <a:pPr lvl="1"/>
            <a:r>
              <a:rPr lang="en-US" dirty="0">
                <a:solidFill>
                  <a:srgbClr val="FF0000"/>
                </a:solidFill>
              </a:rPr>
              <a:t>First Step Screening</a:t>
            </a:r>
            <a:r>
              <a:rPr lang="en-US" dirty="0"/>
              <a:t> </a:t>
            </a:r>
          </a:p>
          <a:p>
            <a:pPr lvl="2"/>
            <a:r>
              <a:rPr lang="en-US" dirty="0"/>
              <a:t>Identifies problems of antisocial </a:t>
            </a:r>
            <a:r>
              <a:rPr lang="en-US" dirty="0" smtClean="0"/>
              <a:t>behavior</a:t>
            </a:r>
          </a:p>
          <a:p>
            <a:pPr marL="914400" lvl="2" indent="0">
              <a:buNone/>
            </a:pPr>
            <a:endParaRPr lang="en-US" sz="1000" dirty="0"/>
          </a:p>
          <a:p>
            <a:pPr lvl="1">
              <a:buFont typeface="Wingdings" charset="2"/>
              <a:buChar char="ü"/>
            </a:pPr>
            <a:r>
              <a:rPr lang="en-US" dirty="0">
                <a:solidFill>
                  <a:srgbClr val="FF0000"/>
                </a:solidFill>
              </a:rPr>
              <a:t>CLASS </a:t>
            </a:r>
            <a:endParaRPr lang="en-US" dirty="0" smtClean="0"/>
          </a:p>
          <a:p>
            <a:pPr lvl="2"/>
            <a:r>
              <a:rPr lang="en-US" dirty="0" smtClean="0"/>
              <a:t>“Contingencies </a:t>
            </a:r>
            <a:r>
              <a:rPr lang="en-US" dirty="0"/>
              <a:t>for Learning Academic and Social </a:t>
            </a:r>
            <a:r>
              <a:rPr lang="en-US" dirty="0" smtClean="0"/>
              <a:t>Skills”</a:t>
            </a:r>
            <a:endParaRPr lang="en-US" dirty="0"/>
          </a:p>
          <a:p>
            <a:pPr lvl="2"/>
            <a:r>
              <a:rPr lang="en-US" dirty="0"/>
              <a:t>School </a:t>
            </a:r>
            <a:r>
              <a:rPr lang="en-US" dirty="0" smtClean="0"/>
              <a:t>intervention</a:t>
            </a:r>
          </a:p>
          <a:p>
            <a:pPr marL="914400" lvl="2" indent="0">
              <a:buNone/>
            </a:pPr>
            <a:endParaRPr lang="en-US" sz="1000" dirty="0"/>
          </a:p>
          <a:p>
            <a:pPr lvl="1">
              <a:buFont typeface="Wingdings" charset="2"/>
              <a:buChar char="ü"/>
            </a:pPr>
            <a:r>
              <a:rPr lang="en-US" dirty="0">
                <a:solidFill>
                  <a:srgbClr val="FF0000"/>
                </a:solidFill>
              </a:rPr>
              <a:t>homeBase</a:t>
            </a:r>
          </a:p>
          <a:p>
            <a:pPr lvl="2"/>
            <a:r>
              <a:rPr lang="en-US" dirty="0"/>
              <a:t>Home </a:t>
            </a:r>
            <a:r>
              <a:rPr lang="en-US" dirty="0" smtClean="0"/>
              <a:t>intervention</a:t>
            </a:r>
          </a:p>
          <a:p>
            <a:pPr marL="914400" lvl="2" indent="0">
              <a:buNone/>
            </a:pPr>
            <a:endParaRPr lang="en-US" sz="1100" dirty="0" smtClean="0"/>
          </a:p>
        </p:txBody>
      </p:sp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12700" y="6211888"/>
            <a:ext cx="9144000" cy="658812"/>
            <a:chOff x="12700" y="6211407"/>
            <a:chExt cx="9144378" cy="659292"/>
          </a:xfrm>
        </p:grpSpPr>
        <p:sp>
          <p:nvSpPr>
            <p:cNvPr id="5" name="Rectangle 4"/>
            <p:cNvSpPr/>
            <p:nvPr/>
          </p:nvSpPr>
          <p:spPr>
            <a:xfrm>
              <a:off x="12700" y="6756656"/>
              <a:ext cx="9144000" cy="114043"/>
            </a:xfrm>
            <a:prstGeom prst="rect">
              <a:avLst/>
            </a:prstGeom>
            <a:gradFill flip="none" rotWithShape="1">
              <a:gsLst>
                <a:gs pos="0">
                  <a:srgbClr val="FF0000"/>
                </a:gs>
                <a:gs pos="100000">
                  <a:srgbClr val="FFFFFF"/>
                </a:gs>
              </a:gsLst>
              <a:path path="circle">
                <a:fillToRect l="100000" b="100000"/>
              </a:path>
              <a:tileRect t="-100000" r="-100000"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12700" y="6288897"/>
              <a:ext cx="9144378" cy="283567"/>
            </a:xfrm>
            <a:prstGeom prst="rect">
              <a:avLst/>
            </a:prstGeom>
            <a:gradFill flip="none" rotWithShape="1">
              <a:gsLst>
                <a:gs pos="75000">
                  <a:srgbClr val="008000"/>
                </a:gs>
                <a:gs pos="100000">
                  <a:srgbClr val="FFFFFF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12700" y="6572093"/>
              <a:ext cx="9144000" cy="184935"/>
            </a:xfrm>
            <a:prstGeom prst="rect">
              <a:avLst/>
            </a:prstGeom>
            <a:gradFill flip="none" rotWithShape="1">
              <a:gsLst>
                <a:gs pos="65000">
                  <a:srgbClr val="FFF123"/>
                </a:gs>
                <a:gs pos="90000">
                  <a:srgbClr val="FFFFFF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8" name="TextBox 7"/>
            <p:cNvSpPr txBox="1">
              <a:spLocks noChangeArrowheads="1"/>
            </p:cNvSpPr>
            <p:nvPr/>
          </p:nvSpPr>
          <p:spPr bwMode="auto">
            <a:xfrm>
              <a:off x="673127" y="6211407"/>
              <a:ext cx="1752672" cy="368568"/>
            </a:xfrm>
            <a:prstGeom prst="rect">
              <a:avLst/>
            </a:prstGeom>
            <a:noFill/>
            <a:ln>
              <a:noFill/>
            </a:ln>
            <a:effectLst>
              <a:outerShdw blurRad="44450" dist="38100" dir="2700000" algn="tl" rotWithShape="0">
                <a:srgbClr val="008000">
                  <a:alpha val="74997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dirty="0">
                  <a:solidFill>
                    <a:schemeClr val="bg1"/>
                  </a:solidFill>
                  <a:latin typeface="Calibri"/>
                </a:rPr>
                <a:t>MO SW-PBS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6725939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8000"/>
                </a:solidFill>
              </a:rPr>
              <a:t>School Intervention - </a:t>
            </a:r>
            <a:r>
              <a:rPr lang="en-US" i="1" u="sng" dirty="0">
                <a:solidFill>
                  <a:srgbClr val="FF0000"/>
                </a:solidFill>
              </a:rPr>
              <a:t>CLASS</a:t>
            </a:r>
            <a:endParaRPr lang="en-US" u="sng" dirty="0">
              <a:solidFill>
                <a:srgbClr val="00800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44677753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5" name="Group 4"/>
          <p:cNvGrpSpPr/>
          <p:nvPr/>
        </p:nvGrpSpPr>
        <p:grpSpPr>
          <a:xfrm>
            <a:off x="12700" y="6211407"/>
            <a:ext cx="9144378" cy="659292"/>
            <a:chOff x="12700" y="6211407"/>
            <a:chExt cx="9144378" cy="659292"/>
          </a:xfrm>
        </p:grpSpPr>
        <p:sp>
          <p:nvSpPr>
            <p:cNvPr id="6" name="Rectangle 5"/>
            <p:cNvSpPr/>
            <p:nvPr/>
          </p:nvSpPr>
          <p:spPr>
            <a:xfrm>
              <a:off x="12700" y="6756656"/>
              <a:ext cx="9144000" cy="114043"/>
            </a:xfrm>
            <a:prstGeom prst="rect">
              <a:avLst/>
            </a:prstGeom>
            <a:gradFill flip="none" rotWithShape="1">
              <a:gsLst>
                <a:gs pos="0">
                  <a:srgbClr val="FF0000"/>
                </a:gs>
                <a:gs pos="100000">
                  <a:srgbClr val="FFFFFF"/>
                </a:gs>
              </a:gsLst>
              <a:path path="circle">
                <a:fillToRect l="100000" b="100000"/>
              </a:path>
              <a:tileRect t="-100000" r="-100000"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12700" y="6288897"/>
              <a:ext cx="9144378" cy="283567"/>
            </a:xfrm>
            <a:prstGeom prst="rect">
              <a:avLst/>
            </a:prstGeom>
            <a:gradFill flip="none" rotWithShape="1">
              <a:gsLst>
                <a:gs pos="75000">
                  <a:srgbClr val="008000"/>
                </a:gs>
                <a:gs pos="100000">
                  <a:srgbClr val="FFFFFF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12700" y="6572093"/>
              <a:ext cx="9144000" cy="184935"/>
            </a:xfrm>
            <a:prstGeom prst="rect">
              <a:avLst/>
            </a:prstGeom>
            <a:gradFill flip="none" rotWithShape="1">
              <a:gsLst>
                <a:gs pos="65000">
                  <a:srgbClr val="FFF123"/>
                </a:gs>
                <a:gs pos="90000">
                  <a:srgbClr val="FFFFFF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673596" y="6211407"/>
              <a:ext cx="1752104" cy="369332"/>
            </a:xfrm>
            <a:prstGeom prst="rect">
              <a:avLst/>
            </a:prstGeom>
            <a:noFill/>
            <a:effectLst>
              <a:outerShdw blurRad="44450" dist="38100" dir="2700000" algn="tl" rotWithShape="0">
                <a:srgbClr val="008000"/>
              </a:outerShdw>
            </a:effectLst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MO SW-PBS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532808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8000"/>
                </a:solidFill>
              </a:rPr>
              <a:t>School Intervention - </a:t>
            </a:r>
            <a:r>
              <a:rPr lang="en-US" i="1" u="sng" dirty="0" smtClean="0">
                <a:solidFill>
                  <a:srgbClr val="FF0000"/>
                </a:solidFill>
              </a:rPr>
              <a:t>CLASS</a:t>
            </a:r>
            <a:endParaRPr lang="en-US" i="1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>
            <a:normAutofit/>
          </a:bodyPr>
          <a:lstStyle/>
          <a:p>
            <a:r>
              <a:rPr lang="en-US" dirty="0" smtClean="0"/>
              <a:t>Provided within the </a:t>
            </a:r>
            <a:r>
              <a:rPr lang="en-US" u="sng" dirty="0" smtClean="0"/>
              <a:t>regular classroom</a:t>
            </a:r>
            <a:r>
              <a:rPr lang="en-US" dirty="0" smtClean="0"/>
              <a:t> context</a:t>
            </a:r>
          </a:p>
          <a:p>
            <a:pPr marL="0" indent="0">
              <a:buNone/>
            </a:pPr>
            <a:endParaRPr lang="en-US" sz="1000" dirty="0" smtClean="0"/>
          </a:p>
          <a:p>
            <a:r>
              <a:rPr lang="en-US" dirty="0" smtClean="0"/>
              <a:t>Requires a </a:t>
            </a:r>
            <a:r>
              <a:rPr lang="en-US" u="sng" dirty="0" smtClean="0"/>
              <a:t>minimum of 30 program days</a:t>
            </a:r>
            <a:r>
              <a:rPr lang="en-US" dirty="0" smtClean="0"/>
              <a:t> for successful completion</a:t>
            </a:r>
          </a:p>
          <a:p>
            <a:pPr lvl="1"/>
            <a:r>
              <a:rPr lang="en-US" dirty="0" smtClean="0"/>
              <a:t>Each program day has </a:t>
            </a:r>
            <a:r>
              <a:rPr lang="en-US" u="sng" dirty="0" smtClean="0"/>
              <a:t>performance criterion</a:t>
            </a:r>
            <a:r>
              <a:rPr lang="en-US" dirty="0" smtClean="0"/>
              <a:t> that </a:t>
            </a:r>
            <a:r>
              <a:rPr lang="en-US" u="sng" dirty="0" smtClean="0"/>
              <a:t>must be met</a:t>
            </a:r>
            <a:r>
              <a:rPr lang="en-US" dirty="0" smtClean="0"/>
              <a:t> before proceeding to next day of program</a:t>
            </a:r>
          </a:p>
          <a:p>
            <a:pPr marL="457200" lvl="1" indent="0">
              <a:buNone/>
            </a:pPr>
            <a:endParaRPr lang="en-US" sz="1000" dirty="0" smtClean="0"/>
          </a:p>
          <a:p>
            <a:pPr lvl="1"/>
            <a:r>
              <a:rPr lang="en-US" dirty="0" smtClean="0"/>
              <a:t>If criterion isn’t met the program day is repeated (</a:t>
            </a:r>
            <a:r>
              <a:rPr lang="en-US" u="sng" dirty="0" smtClean="0"/>
              <a:t>recycled</a:t>
            </a:r>
            <a:r>
              <a:rPr lang="en-US" dirty="0" smtClean="0"/>
              <a:t>)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12700" y="6211407"/>
            <a:ext cx="9144378" cy="659292"/>
            <a:chOff x="12700" y="6211407"/>
            <a:chExt cx="9144378" cy="659292"/>
          </a:xfrm>
        </p:grpSpPr>
        <p:sp>
          <p:nvSpPr>
            <p:cNvPr id="5" name="Rectangle 4"/>
            <p:cNvSpPr/>
            <p:nvPr/>
          </p:nvSpPr>
          <p:spPr>
            <a:xfrm>
              <a:off x="12700" y="6756656"/>
              <a:ext cx="9144000" cy="114043"/>
            </a:xfrm>
            <a:prstGeom prst="rect">
              <a:avLst/>
            </a:prstGeom>
            <a:gradFill flip="none" rotWithShape="1">
              <a:gsLst>
                <a:gs pos="0">
                  <a:srgbClr val="FF0000"/>
                </a:gs>
                <a:gs pos="100000">
                  <a:srgbClr val="FFFFFF"/>
                </a:gs>
              </a:gsLst>
              <a:path path="circle">
                <a:fillToRect l="100000" b="100000"/>
              </a:path>
              <a:tileRect t="-100000" r="-100000"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12700" y="6288897"/>
              <a:ext cx="9144378" cy="283567"/>
            </a:xfrm>
            <a:prstGeom prst="rect">
              <a:avLst/>
            </a:prstGeom>
            <a:gradFill flip="none" rotWithShape="1">
              <a:gsLst>
                <a:gs pos="75000">
                  <a:srgbClr val="008000"/>
                </a:gs>
                <a:gs pos="100000">
                  <a:srgbClr val="FFFFFF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12700" y="6572093"/>
              <a:ext cx="9144000" cy="184935"/>
            </a:xfrm>
            <a:prstGeom prst="rect">
              <a:avLst/>
            </a:prstGeom>
            <a:gradFill flip="none" rotWithShape="1">
              <a:gsLst>
                <a:gs pos="65000">
                  <a:srgbClr val="FFF123"/>
                </a:gs>
                <a:gs pos="90000">
                  <a:srgbClr val="FFFFFF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673596" y="6211407"/>
              <a:ext cx="1752104" cy="369332"/>
            </a:xfrm>
            <a:prstGeom prst="rect">
              <a:avLst/>
            </a:prstGeom>
            <a:noFill/>
            <a:effectLst>
              <a:outerShdw blurRad="44450" dist="38100" dir="2700000" algn="tl" rotWithShape="0">
                <a:srgbClr val="008000"/>
              </a:outerShdw>
            </a:effectLst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MO SW-PBS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266643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8000"/>
                </a:solidFill>
              </a:rPr>
              <a:t>General Procedures - </a:t>
            </a:r>
            <a:r>
              <a:rPr lang="en-US" i="1" u="sng" dirty="0" smtClean="0">
                <a:solidFill>
                  <a:srgbClr val="FF0000"/>
                </a:solidFill>
              </a:rPr>
              <a:t>CLASS</a:t>
            </a:r>
            <a:endParaRPr lang="en-US" i="1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Delivered in a game format</a:t>
            </a:r>
          </a:p>
          <a:p>
            <a:pPr lvl="1"/>
            <a:r>
              <a:rPr lang="en-US" dirty="0" smtClean="0"/>
              <a:t>student has opportunity to earn reward for entire class</a:t>
            </a:r>
          </a:p>
          <a:p>
            <a:pPr marL="457200" lvl="1" indent="0">
              <a:buNone/>
            </a:pPr>
            <a:endParaRPr lang="en-US" sz="1100" dirty="0" smtClean="0"/>
          </a:p>
          <a:p>
            <a:r>
              <a:rPr lang="en-US" dirty="0" smtClean="0"/>
              <a:t>Large green/red card is used to cue student</a:t>
            </a:r>
          </a:p>
          <a:p>
            <a:pPr marL="0" indent="0">
              <a:buNone/>
            </a:pPr>
            <a:endParaRPr lang="en-US" sz="1100" dirty="0" smtClean="0"/>
          </a:p>
          <a:p>
            <a:pPr marL="457200" lvl="1" indent="0">
              <a:buNone/>
            </a:pPr>
            <a:endParaRPr lang="en-US" sz="1000" dirty="0" smtClean="0"/>
          </a:p>
          <a:p>
            <a:r>
              <a:rPr lang="en-US" dirty="0" smtClean="0"/>
              <a:t>Feedback and points are awarded for specified intervals </a:t>
            </a:r>
          </a:p>
          <a:p>
            <a:pPr lvl="1"/>
            <a:r>
              <a:rPr lang="en-US" dirty="0" smtClean="0"/>
              <a:t>80% or more of opportunities scored “green” gets class reward</a:t>
            </a:r>
          </a:p>
          <a:p>
            <a:pPr lvl="1"/>
            <a:r>
              <a:rPr lang="en-US" dirty="0" smtClean="0"/>
              <a:t>e.g., 5 min extra recess, popcorn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12700" y="6211407"/>
            <a:ext cx="9144378" cy="659292"/>
            <a:chOff x="12700" y="6211407"/>
            <a:chExt cx="9144378" cy="659292"/>
          </a:xfrm>
        </p:grpSpPr>
        <p:sp>
          <p:nvSpPr>
            <p:cNvPr id="5" name="Rectangle 4"/>
            <p:cNvSpPr/>
            <p:nvPr/>
          </p:nvSpPr>
          <p:spPr>
            <a:xfrm>
              <a:off x="12700" y="6756656"/>
              <a:ext cx="9144000" cy="114043"/>
            </a:xfrm>
            <a:prstGeom prst="rect">
              <a:avLst/>
            </a:prstGeom>
            <a:gradFill flip="none" rotWithShape="1">
              <a:gsLst>
                <a:gs pos="0">
                  <a:srgbClr val="FF0000"/>
                </a:gs>
                <a:gs pos="100000">
                  <a:srgbClr val="FFFFFF"/>
                </a:gs>
              </a:gsLst>
              <a:path path="circle">
                <a:fillToRect l="100000" b="100000"/>
              </a:path>
              <a:tileRect t="-100000" r="-100000"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12700" y="6288897"/>
              <a:ext cx="9144378" cy="283567"/>
            </a:xfrm>
            <a:prstGeom prst="rect">
              <a:avLst/>
            </a:prstGeom>
            <a:gradFill flip="none" rotWithShape="1">
              <a:gsLst>
                <a:gs pos="75000">
                  <a:srgbClr val="008000"/>
                </a:gs>
                <a:gs pos="100000">
                  <a:srgbClr val="FFFFFF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12700" y="6572093"/>
              <a:ext cx="9144000" cy="184935"/>
            </a:xfrm>
            <a:prstGeom prst="rect">
              <a:avLst/>
            </a:prstGeom>
            <a:gradFill flip="none" rotWithShape="1">
              <a:gsLst>
                <a:gs pos="65000">
                  <a:srgbClr val="FFF123"/>
                </a:gs>
                <a:gs pos="90000">
                  <a:srgbClr val="FFFFFF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673596" y="6211407"/>
              <a:ext cx="1752104" cy="369332"/>
            </a:xfrm>
            <a:prstGeom prst="rect">
              <a:avLst/>
            </a:prstGeom>
            <a:noFill/>
            <a:effectLst>
              <a:outerShdw blurRad="44450" dist="38100" dir="2700000" algn="tl" rotWithShape="0">
                <a:srgbClr val="008000"/>
              </a:outerShdw>
            </a:effectLst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MO SW-PBS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701623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216</TotalTime>
  <Words>846</Words>
  <Application>Microsoft Macintosh PowerPoint</Application>
  <PresentationFormat>On-screen Show (4:3)</PresentationFormat>
  <Paragraphs>196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 Implementing First Step to Success: A Tier 2 Behavioral Intervention </vt:lpstr>
      <vt:lpstr>Session Outcomes</vt:lpstr>
      <vt:lpstr>First Step to Success</vt:lpstr>
      <vt:lpstr>Evidence for First Step to Success</vt:lpstr>
      <vt:lpstr>Evidence for First Step to Success</vt:lpstr>
      <vt:lpstr>First Step Components</vt:lpstr>
      <vt:lpstr>School Intervention - CLASS</vt:lpstr>
      <vt:lpstr>School Intervention - CLASS</vt:lpstr>
      <vt:lpstr>General Procedures - CLASS</vt:lpstr>
      <vt:lpstr>General Procedures - CLASS</vt:lpstr>
      <vt:lpstr>Procedures Coach Phase </vt:lpstr>
      <vt:lpstr>CLASS Component - Introduction</vt:lpstr>
      <vt:lpstr>Class Component – “Game”</vt:lpstr>
      <vt:lpstr>Class Component – Earns Reward</vt:lpstr>
      <vt:lpstr>Procedures Teacher Phase </vt:lpstr>
      <vt:lpstr>First Step Components</vt:lpstr>
      <vt:lpstr>School to Home Link - homeBase</vt:lpstr>
      <vt:lpstr>School to Home Link - homeBase</vt:lpstr>
      <vt:lpstr>Perspectives on Implementation</vt:lpstr>
      <vt:lpstr>First Step Materials</vt:lpstr>
      <vt:lpstr>Information &amp; Trainings</vt:lpstr>
    </vt:vector>
  </TitlesOfParts>
  <Company>University of Missouri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Session Information</dc:title>
  <dc:creator>College of Education</dc:creator>
  <cp:lastModifiedBy>College of Education</cp:lastModifiedBy>
  <cp:revision>17</cp:revision>
  <dcterms:created xsi:type="dcterms:W3CDTF">2014-06-05T18:28:52Z</dcterms:created>
  <dcterms:modified xsi:type="dcterms:W3CDTF">2014-06-11T14:22:03Z</dcterms:modified>
</cp:coreProperties>
</file>