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48"/>
  </p:handoutMasterIdLst>
  <p:sldIdLst>
    <p:sldId id="256" r:id="rId2"/>
    <p:sldId id="286" r:id="rId3"/>
    <p:sldId id="287" r:id="rId4"/>
    <p:sldId id="267" r:id="rId5"/>
    <p:sldId id="268" r:id="rId6"/>
    <p:sldId id="306" r:id="rId7"/>
    <p:sldId id="289" r:id="rId8"/>
    <p:sldId id="303" r:id="rId9"/>
    <p:sldId id="288" r:id="rId10"/>
    <p:sldId id="295" r:id="rId11"/>
    <p:sldId id="301" r:id="rId12"/>
    <p:sldId id="270" r:id="rId13"/>
    <p:sldId id="271" r:id="rId14"/>
    <p:sldId id="257" r:id="rId15"/>
    <p:sldId id="258" r:id="rId16"/>
    <p:sldId id="307" r:id="rId17"/>
    <p:sldId id="259" r:id="rId18"/>
    <p:sldId id="262" r:id="rId19"/>
    <p:sldId id="264" r:id="rId20"/>
    <p:sldId id="283" r:id="rId21"/>
    <p:sldId id="310" r:id="rId22"/>
    <p:sldId id="260" r:id="rId23"/>
    <p:sldId id="265" r:id="rId24"/>
    <p:sldId id="266" r:id="rId25"/>
    <p:sldId id="273" r:id="rId26"/>
    <p:sldId id="274" r:id="rId27"/>
    <p:sldId id="269" r:id="rId28"/>
    <p:sldId id="261" r:id="rId29"/>
    <p:sldId id="276" r:id="rId30"/>
    <p:sldId id="308" r:id="rId31"/>
    <p:sldId id="280" r:id="rId32"/>
    <p:sldId id="277" r:id="rId33"/>
    <p:sldId id="279" r:id="rId34"/>
    <p:sldId id="311" r:id="rId35"/>
    <p:sldId id="309" r:id="rId36"/>
    <p:sldId id="281" r:id="rId37"/>
    <p:sldId id="299" r:id="rId38"/>
    <p:sldId id="272" r:id="rId39"/>
    <p:sldId id="312" r:id="rId40"/>
    <p:sldId id="294" r:id="rId41"/>
    <p:sldId id="305" r:id="rId42"/>
    <p:sldId id="282" r:id="rId43"/>
    <p:sldId id="302" r:id="rId44"/>
    <p:sldId id="275" r:id="rId45"/>
    <p:sldId id="263" r:id="rId46"/>
    <p:sldId id="285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D7295-94AD-6B4E-BD3D-7BC07081F1D0}" type="datetimeFigureOut">
              <a:rPr lang="en-US" smtClean="0"/>
              <a:t>6/6/14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D4B56-67AE-4043-B1A6-E1A52A898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49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8836-7E92-4047-B03F-EF164837B970}" type="datetimeFigureOut">
              <a:rPr lang="en-US" smtClean="0"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639A-2D42-BA43-9E84-9A5ED5D1B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6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8836-7E92-4047-B03F-EF164837B970}" type="datetimeFigureOut">
              <a:rPr lang="en-US" smtClean="0"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639A-2D42-BA43-9E84-9A5ED5D1B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81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8836-7E92-4047-B03F-EF164837B970}" type="datetimeFigureOut">
              <a:rPr lang="en-US" smtClean="0"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639A-2D42-BA43-9E84-9A5ED5D1B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4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8836-7E92-4047-B03F-EF164837B970}" type="datetimeFigureOut">
              <a:rPr lang="en-US" smtClean="0"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639A-2D42-BA43-9E84-9A5ED5D1B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8836-7E92-4047-B03F-EF164837B970}" type="datetimeFigureOut">
              <a:rPr lang="en-US" smtClean="0"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639A-2D42-BA43-9E84-9A5ED5D1B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83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8836-7E92-4047-B03F-EF164837B970}" type="datetimeFigureOut">
              <a:rPr lang="en-US" smtClean="0"/>
              <a:t>6/6/14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639A-2D42-BA43-9E84-9A5ED5D1B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3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8836-7E92-4047-B03F-EF164837B970}" type="datetimeFigureOut">
              <a:rPr lang="en-US" smtClean="0"/>
              <a:t>6/6/14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639A-2D42-BA43-9E84-9A5ED5D1B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7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8836-7E92-4047-B03F-EF164837B970}" type="datetimeFigureOut">
              <a:rPr lang="en-US" smtClean="0"/>
              <a:t>6/6/14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639A-2D42-BA43-9E84-9A5ED5D1B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8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8836-7E92-4047-B03F-EF164837B970}" type="datetimeFigureOut">
              <a:rPr lang="en-US" smtClean="0"/>
              <a:t>6/6/14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639A-2D42-BA43-9E84-9A5ED5D1B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93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8836-7E92-4047-B03F-EF164837B970}" type="datetimeFigureOut">
              <a:rPr lang="en-US" smtClean="0"/>
              <a:t>6/6/14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639A-2D42-BA43-9E84-9A5ED5D1B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55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8836-7E92-4047-B03F-EF164837B970}" type="datetimeFigureOut">
              <a:rPr lang="en-US" smtClean="0"/>
              <a:t>6/6/14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639A-2D42-BA43-9E84-9A5ED5D1B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4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78836-7E92-4047-B03F-EF164837B970}" type="datetimeFigureOut">
              <a:rPr lang="en-US" smtClean="0"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6639A-2D42-BA43-9E84-9A5ED5D1B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3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g"/><Relationship Id="rId3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4313"/>
            <a:ext cx="7772400" cy="1470025"/>
          </a:xfrm>
          <a:solidFill>
            <a:schemeClr val="accent6"/>
          </a:solidFill>
        </p:spPr>
        <p:txBody>
          <a:bodyPr/>
          <a:lstStyle/>
          <a:p>
            <a:r>
              <a:rPr lang="en-US" b="1" dirty="0" smtClean="0">
                <a:latin typeface="Cooper Black"/>
                <a:cs typeface="Cooper Black"/>
              </a:rPr>
              <a:t>Wood Elementary</a:t>
            </a:r>
            <a:br>
              <a:rPr lang="en-US" b="1" dirty="0" smtClean="0">
                <a:latin typeface="Cooper Black"/>
                <a:cs typeface="Cooper Black"/>
              </a:rPr>
            </a:br>
            <a:r>
              <a:rPr lang="en-US" b="1" dirty="0" smtClean="0">
                <a:latin typeface="Cooper Black"/>
                <a:cs typeface="Cooper Black"/>
              </a:rPr>
              <a:t>Fort Leonard Wood, MO</a:t>
            </a:r>
            <a:endParaRPr lang="en-US" b="1" dirty="0">
              <a:latin typeface="Cooper Black"/>
              <a:cs typeface="Cooper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2427" y="4718708"/>
            <a:ext cx="6228529" cy="1746066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sz="8600" b="1" u="sng" dirty="0" smtClean="0">
                <a:solidFill>
                  <a:schemeClr val="tx1"/>
                </a:solidFill>
              </a:rPr>
              <a:t>Presenters:</a:t>
            </a:r>
          </a:p>
          <a:p>
            <a:r>
              <a:rPr lang="en-US" sz="8600" b="1" dirty="0" smtClean="0">
                <a:solidFill>
                  <a:schemeClr val="tx1"/>
                </a:solidFill>
              </a:rPr>
              <a:t>Brittany </a:t>
            </a:r>
            <a:r>
              <a:rPr lang="en-US" sz="8600" b="1" dirty="0" err="1" smtClean="0">
                <a:solidFill>
                  <a:schemeClr val="tx1"/>
                </a:solidFill>
              </a:rPr>
              <a:t>Noroian</a:t>
            </a:r>
            <a:endParaRPr lang="en-US" sz="8600" b="1" dirty="0" smtClean="0">
              <a:solidFill>
                <a:schemeClr val="tx1"/>
              </a:solidFill>
            </a:endParaRPr>
          </a:p>
          <a:p>
            <a:r>
              <a:rPr lang="en-US" sz="8600" b="1" dirty="0" smtClean="0">
                <a:solidFill>
                  <a:schemeClr val="tx1"/>
                </a:solidFill>
              </a:rPr>
              <a:t>Crystal Reiner</a:t>
            </a:r>
          </a:p>
          <a:p>
            <a:r>
              <a:rPr lang="en-US" sz="8600" b="1" dirty="0" smtClean="0">
                <a:solidFill>
                  <a:schemeClr val="tx1"/>
                </a:solidFill>
              </a:rPr>
              <a:t>Jennifer </a:t>
            </a:r>
            <a:r>
              <a:rPr lang="en-US" sz="8600" b="1" dirty="0" err="1" smtClean="0">
                <a:solidFill>
                  <a:schemeClr val="tx1"/>
                </a:solidFill>
              </a:rPr>
              <a:t>Schaub</a:t>
            </a:r>
            <a:endParaRPr lang="en-US" sz="8600" b="1" dirty="0" smtClean="0">
              <a:solidFill>
                <a:schemeClr val="tx1"/>
              </a:solidFill>
            </a:endParaRPr>
          </a:p>
          <a:p>
            <a:r>
              <a:rPr lang="en-US" sz="8600" b="1" dirty="0" smtClean="0">
                <a:solidFill>
                  <a:schemeClr val="tx1"/>
                </a:solidFill>
              </a:rPr>
              <a:t>Darlene </a:t>
            </a:r>
            <a:r>
              <a:rPr lang="en-US" sz="8600" b="1" dirty="0" err="1" smtClean="0">
                <a:solidFill>
                  <a:schemeClr val="tx1"/>
                </a:solidFill>
              </a:rPr>
              <a:t>Starner</a:t>
            </a:r>
            <a:endParaRPr lang="en-US" sz="8600" b="1" dirty="0" smtClean="0">
              <a:solidFill>
                <a:schemeClr val="tx1"/>
              </a:solidFill>
            </a:endParaRPr>
          </a:p>
          <a:p>
            <a:endParaRPr lang="en-US" sz="86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3431" y="2064083"/>
            <a:ext cx="4805606" cy="231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4246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8728"/>
            <a:ext cx="9144000" cy="4170356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Cooper Black"/>
                <a:cs typeface="Cooper Black"/>
              </a:rPr>
              <a:t>Being a RESPECTFUL</a:t>
            </a:r>
            <a:br>
              <a:rPr lang="en-US" sz="9600" dirty="0" smtClean="0">
                <a:latin typeface="Cooper Black"/>
                <a:cs typeface="Cooper Black"/>
              </a:rPr>
            </a:br>
            <a:r>
              <a:rPr lang="en-US" sz="9600" dirty="0" smtClean="0">
                <a:latin typeface="Cooper Black"/>
                <a:cs typeface="Cooper Black"/>
              </a:rPr>
              <a:t>Wood Tiger</a:t>
            </a:r>
            <a:endParaRPr lang="en-US" sz="9600" dirty="0">
              <a:latin typeface="Cooper Black"/>
              <a:cs typeface="Cooper Black"/>
            </a:endParaRPr>
          </a:p>
        </p:txBody>
      </p:sp>
      <p:pic>
        <p:nvPicPr>
          <p:cNvPr id="3" name="Picture 2" descr="images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000" y="340707"/>
            <a:ext cx="1717318" cy="162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39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5331" y="274638"/>
            <a:ext cx="8730905" cy="1143000"/>
          </a:xfrm>
          <a:solidFill>
            <a:srgbClr val="F79646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Black"/>
                <a:cs typeface="Cooper Black"/>
              </a:rPr>
              <a:t>Be Kind Cards</a:t>
            </a:r>
            <a:br>
              <a:rPr lang="en-US" dirty="0" smtClean="0">
                <a:latin typeface="Cooper Black"/>
                <a:cs typeface="Cooper Black"/>
              </a:rPr>
            </a:br>
            <a:r>
              <a:rPr lang="en-US" dirty="0" smtClean="0">
                <a:latin typeface="Cooper Black"/>
                <a:cs typeface="Cooper Black"/>
              </a:rPr>
              <a:t>Celebration Lunch w/ Principal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2" name="Content Placeholder 1" descr="card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057547" y="336042"/>
            <a:ext cx="5048748" cy="7836169"/>
          </a:xfrm>
        </p:spPr>
      </p:pic>
    </p:spTree>
    <p:extLst>
      <p:ext uri="{BB962C8B-B14F-4D97-AF65-F5344CB8AC3E}">
        <p14:creationId xmlns:p14="http://schemas.microsoft.com/office/powerpoint/2010/main" val="3155467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79646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Black"/>
                <a:cs typeface="Cooper Black"/>
              </a:rPr>
              <a:t>Martin Luther King Assembly 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9" name="Content Placeholder 8" descr="IMG_148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8056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79646"/>
          </a:solidFill>
        </p:spPr>
        <p:txBody>
          <a:bodyPr/>
          <a:lstStyle/>
          <a:p>
            <a:r>
              <a:rPr lang="en-US" dirty="0" smtClean="0">
                <a:latin typeface="Cooper Black"/>
                <a:cs typeface="Cooper Black"/>
              </a:rPr>
              <a:t>Black History Month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4" name="Content Placeholder 3" descr="IMG_036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8469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01" y="274638"/>
            <a:ext cx="8774198" cy="1143000"/>
          </a:xfrm>
          <a:solidFill>
            <a:srgbClr val="F79646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Black"/>
                <a:cs typeface="Cooper Black"/>
              </a:rPr>
              <a:t>Paint it Blue—Autism Awareness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4" name="Content Placeholder 3" descr="Paint it Blu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89121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45" y="274638"/>
            <a:ext cx="8774198" cy="1143000"/>
          </a:xfrm>
          <a:solidFill>
            <a:srgbClr val="F79646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Black"/>
                <a:cs typeface="Cooper Black"/>
              </a:rPr>
              <a:t>Fundraiser for</a:t>
            </a:r>
            <a:br>
              <a:rPr lang="en-US" dirty="0" smtClean="0">
                <a:latin typeface="Cooper Black"/>
                <a:cs typeface="Cooper Black"/>
              </a:rPr>
            </a:br>
            <a:r>
              <a:rPr lang="en-US" dirty="0" smtClean="0">
                <a:latin typeface="Cooper Black"/>
                <a:cs typeface="Cooper Black"/>
              </a:rPr>
              <a:t> Autism Awareness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4" name="Content Placeholder 3" descr="basketball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3369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50" y="274638"/>
            <a:ext cx="8875218" cy="1143000"/>
          </a:xfrm>
          <a:solidFill>
            <a:srgbClr val="F79646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Black"/>
                <a:cs typeface="Cooper Black"/>
              </a:rPr>
              <a:t>Walk-a-Thon for </a:t>
            </a:r>
            <a:br>
              <a:rPr lang="en-US" dirty="0" smtClean="0">
                <a:latin typeface="Cooper Black"/>
                <a:cs typeface="Cooper Black"/>
              </a:rPr>
            </a:br>
            <a:r>
              <a:rPr lang="en-US" dirty="0" smtClean="0">
                <a:latin typeface="Cooper Black"/>
                <a:cs typeface="Cooper Black"/>
              </a:rPr>
              <a:t>Autism Awareness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07" y="1600200"/>
            <a:ext cx="7922756" cy="4525963"/>
          </a:xfrm>
        </p:spPr>
      </p:pic>
    </p:spTree>
    <p:extLst>
      <p:ext uri="{BB962C8B-B14F-4D97-AF65-F5344CB8AC3E}">
        <p14:creationId xmlns:p14="http://schemas.microsoft.com/office/powerpoint/2010/main" val="886917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79646"/>
          </a:solidFill>
        </p:spPr>
        <p:txBody>
          <a:bodyPr/>
          <a:lstStyle/>
          <a:p>
            <a:r>
              <a:rPr lang="en-US" dirty="0" smtClean="0">
                <a:latin typeface="Cooper Black"/>
                <a:cs typeface="Cooper Black"/>
              </a:rPr>
              <a:t>Special Olympics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4" name="Content Placeholder 3" descr="jackson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6312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79646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Black"/>
                <a:cs typeface="Cooper Black"/>
              </a:rPr>
              <a:t>Honoring our Heroes</a:t>
            </a:r>
            <a:br>
              <a:rPr lang="en-US" dirty="0" smtClean="0">
                <a:latin typeface="Cooper Black"/>
                <a:cs typeface="Cooper Black"/>
              </a:rPr>
            </a:br>
            <a:r>
              <a:rPr lang="en-US" dirty="0" smtClean="0">
                <a:latin typeface="Cooper Black"/>
                <a:cs typeface="Cooper Black"/>
              </a:rPr>
              <a:t>9/11 Assembly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4" name="Content Placeholder 3" descr="IMG_055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6662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79646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Black"/>
                <a:cs typeface="Cooper Black"/>
              </a:rPr>
              <a:t>Veterans Assembly/Program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4" name="Content Placeholder 3" descr="IMG_157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7820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79646"/>
          </a:solidFill>
        </p:spPr>
        <p:txBody>
          <a:bodyPr/>
          <a:lstStyle/>
          <a:p>
            <a:r>
              <a:rPr lang="en-US" dirty="0" smtClean="0">
                <a:latin typeface="Cooper Black"/>
                <a:cs typeface="Cooper Black"/>
              </a:rPr>
              <a:t>Wood Environment</a:t>
            </a:r>
            <a:endParaRPr lang="en-US" dirty="0">
              <a:latin typeface="Cooper Black"/>
              <a:cs typeface="Cooper Black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Located on Fort Leonard Wood Military Installation</a:t>
            </a:r>
          </a:p>
          <a:p>
            <a:r>
              <a:rPr lang="en-US" dirty="0" smtClean="0"/>
              <a:t>Very Diverse K-5 School </a:t>
            </a:r>
          </a:p>
          <a:p>
            <a:r>
              <a:rPr lang="en-US" dirty="0" smtClean="0"/>
              <a:t>Population around 460 students</a:t>
            </a:r>
          </a:p>
          <a:p>
            <a:r>
              <a:rPr lang="en-US" dirty="0" smtClean="0"/>
              <a:t>Character Education Award Recipient</a:t>
            </a:r>
          </a:p>
          <a:p>
            <a:r>
              <a:rPr lang="en-US" dirty="0" smtClean="0"/>
              <a:t>Nearly 40% transition rate during school year</a:t>
            </a:r>
          </a:p>
          <a:p>
            <a:r>
              <a:rPr lang="en-US" dirty="0" smtClean="0"/>
              <a:t>SPED Programs</a:t>
            </a:r>
          </a:p>
          <a:p>
            <a:pPr lvl="1"/>
            <a:r>
              <a:rPr lang="en-US" dirty="0" smtClean="0"/>
              <a:t>ED</a:t>
            </a:r>
          </a:p>
          <a:p>
            <a:pPr lvl="1"/>
            <a:r>
              <a:rPr lang="en-US" dirty="0" smtClean="0"/>
              <a:t>ID</a:t>
            </a:r>
          </a:p>
          <a:p>
            <a:pPr lvl="1"/>
            <a:r>
              <a:rPr lang="en-US" dirty="0" smtClean="0"/>
              <a:t>LD</a:t>
            </a:r>
          </a:p>
          <a:p>
            <a:pPr lvl="1"/>
            <a:r>
              <a:rPr lang="en-US" dirty="0" smtClean="0"/>
              <a:t>Autism</a:t>
            </a:r>
          </a:p>
          <a:p>
            <a:pPr lvl="1"/>
            <a:r>
              <a:rPr lang="en-US" dirty="0" smtClean="0"/>
              <a:t>SPEECH/LANGUAGE</a:t>
            </a:r>
          </a:p>
          <a:p>
            <a:pPr lvl="1"/>
            <a:r>
              <a:rPr lang="en-US" dirty="0" smtClean="0"/>
              <a:t>ELL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455" y="3651874"/>
            <a:ext cx="2380345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58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79646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Black"/>
                <a:cs typeface="Cooper Black"/>
              </a:rPr>
              <a:t>Sharing School Facilities with Military Community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2502" b="22502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062035"/>
            <a:ext cx="3634791" cy="20544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928435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61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8728"/>
            <a:ext cx="9144000" cy="4170356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Cooper Black"/>
                <a:cs typeface="Cooper Black"/>
              </a:rPr>
              <a:t>Being a </a:t>
            </a:r>
            <a:r>
              <a:rPr lang="en-US" sz="9400" dirty="0" smtClean="0">
                <a:latin typeface="Cooper Black"/>
                <a:cs typeface="Cooper Black"/>
              </a:rPr>
              <a:t>RESPONSIBLE</a:t>
            </a:r>
            <a:br>
              <a:rPr lang="en-US" sz="9400" dirty="0" smtClean="0">
                <a:latin typeface="Cooper Black"/>
                <a:cs typeface="Cooper Black"/>
              </a:rPr>
            </a:br>
            <a:r>
              <a:rPr lang="en-US" sz="9600" dirty="0" smtClean="0">
                <a:latin typeface="Cooper Black"/>
                <a:cs typeface="Cooper Black"/>
              </a:rPr>
              <a:t>Wood Tiger</a:t>
            </a:r>
            <a:endParaRPr lang="en-US" sz="9600" dirty="0">
              <a:latin typeface="Cooper Black"/>
              <a:cs typeface="Cooper Black"/>
            </a:endParaRPr>
          </a:p>
        </p:txBody>
      </p:sp>
      <p:pic>
        <p:nvPicPr>
          <p:cNvPr id="3" name="Picture 2" descr="images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000" y="340707"/>
            <a:ext cx="1717318" cy="162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64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79646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latin typeface="Cooper Black"/>
                <a:cs typeface="Cooper Black"/>
              </a:rPr>
              <a:t>Science Unleashed (Mo Conservation)/Drury University Science Nights 1</a:t>
            </a:r>
            <a:r>
              <a:rPr lang="en-US" sz="3200" baseline="30000" dirty="0" smtClean="0">
                <a:latin typeface="Cooper Black"/>
                <a:cs typeface="Cooper Black"/>
              </a:rPr>
              <a:t>st</a:t>
            </a:r>
            <a:r>
              <a:rPr lang="en-US" sz="3200" dirty="0" smtClean="0">
                <a:latin typeface="Cooper Black"/>
                <a:cs typeface="Cooper Black"/>
              </a:rPr>
              <a:t>-5</a:t>
            </a:r>
            <a:r>
              <a:rPr lang="en-US" sz="3200" baseline="30000" dirty="0" smtClean="0">
                <a:latin typeface="Cooper Black"/>
                <a:cs typeface="Cooper Black"/>
              </a:rPr>
              <a:t>th</a:t>
            </a:r>
            <a:r>
              <a:rPr lang="en-US" sz="3200" dirty="0" smtClean="0">
                <a:latin typeface="Cooper Black"/>
                <a:cs typeface="Cooper Black"/>
              </a:rPr>
              <a:t> </a:t>
            </a:r>
            <a:endParaRPr lang="en-US" sz="3200" dirty="0">
              <a:latin typeface="Cooper Black"/>
              <a:cs typeface="Cooper Black"/>
            </a:endParaRPr>
          </a:p>
        </p:txBody>
      </p:sp>
      <p:pic>
        <p:nvPicPr>
          <p:cNvPr id="4" name="Content Placeholder 3" descr="IMG_005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66446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79646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Black"/>
                <a:cs typeface="Cooper Black"/>
              </a:rPr>
              <a:t>Wood Step Team</a:t>
            </a:r>
            <a:br>
              <a:rPr lang="en-US" dirty="0" smtClean="0">
                <a:latin typeface="Cooper Black"/>
                <a:cs typeface="Cooper Black"/>
              </a:rPr>
            </a:br>
            <a:r>
              <a:rPr lang="en-US" dirty="0" smtClean="0">
                <a:latin typeface="Cooper Black"/>
                <a:cs typeface="Cooper Black"/>
              </a:rPr>
              <a:t>3</a:t>
            </a:r>
            <a:r>
              <a:rPr lang="en-US" baseline="30000" dirty="0" smtClean="0">
                <a:latin typeface="Cooper Black"/>
                <a:cs typeface="Cooper Black"/>
              </a:rPr>
              <a:t>RD</a:t>
            </a:r>
            <a:r>
              <a:rPr lang="en-US" dirty="0" smtClean="0">
                <a:latin typeface="Cooper Black"/>
                <a:cs typeface="Cooper Black"/>
              </a:rPr>
              <a:t>-5</a:t>
            </a:r>
            <a:r>
              <a:rPr lang="en-US" baseline="30000" dirty="0" smtClean="0">
                <a:latin typeface="Cooper Black"/>
                <a:cs typeface="Cooper Black"/>
              </a:rPr>
              <a:t>TH</a:t>
            </a:r>
            <a:r>
              <a:rPr lang="en-US" dirty="0" smtClean="0">
                <a:latin typeface="Cooper Black"/>
                <a:cs typeface="Cooper Black"/>
              </a:rPr>
              <a:t> GRADERS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4" name="Content Placeholder 3" descr="IMG_1677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806" y="1890369"/>
            <a:ext cx="8229600" cy="3982763"/>
          </a:xfrm>
        </p:spPr>
      </p:pic>
    </p:spTree>
    <p:extLst>
      <p:ext uri="{BB962C8B-B14F-4D97-AF65-F5344CB8AC3E}">
        <p14:creationId xmlns:p14="http://schemas.microsoft.com/office/powerpoint/2010/main" val="4113233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79646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oper Black"/>
                <a:cs typeface="Cooper Black"/>
              </a:rPr>
              <a:t>Awards and Honors</a:t>
            </a:r>
            <a:br>
              <a:rPr lang="en-US" b="1" dirty="0" smtClean="0">
                <a:latin typeface="Cooper Black"/>
                <a:cs typeface="Cooper Black"/>
              </a:rPr>
            </a:br>
            <a:r>
              <a:rPr lang="en-US" b="1" dirty="0" smtClean="0">
                <a:latin typeface="Cooper Black"/>
                <a:cs typeface="Cooper Black"/>
              </a:rPr>
              <a:t>Wood Steppers</a:t>
            </a:r>
            <a:endParaRPr lang="en-US" b="1" dirty="0">
              <a:latin typeface="Cooper Black"/>
              <a:cs typeface="Cooper Black"/>
            </a:endParaRPr>
          </a:p>
        </p:txBody>
      </p:sp>
      <p:pic>
        <p:nvPicPr>
          <p:cNvPr id="4" name="Content Placeholder 3" descr="IMG_169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1575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79646"/>
          </a:solidFill>
        </p:spPr>
        <p:txBody>
          <a:bodyPr/>
          <a:lstStyle/>
          <a:p>
            <a:r>
              <a:rPr lang="en-US" dirty="0" smtClean="0">
                <a:latin typeface="Cooper Black"/>
                <a:cs typeface="Cooper Black"/>
              </a:rPr>
              <a:t>Concerts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4" name="Content Placeholder 3" descr="20140314_09270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80291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79646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Black"/>
                <a:cs typeface="Cooper Black"/>
              </a:rPr>
              <a:t>Presenting to our Community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4" name="Content Placeholder 3" descr="20140314_11054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2895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487" y="274638"/>
            <a:ext cx="8687611" cy="1659022"/>
          </a:xfrm>
          <a:solidFill>
            <a:srgbClr val="F79646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Black"/>
                <a:cs typeface="Cooper Black"/>
              </a:rPr>
              <a:t>We are responsible to our Parents</a:t>
            </a:r>
            <a:br>
              <a:rPr lang="en-US" dirty="0" smtClean="0">
                <a:latin typeface="Cooper Black"/>
                <a:cs typeface="Cooper Black"/>
              </a:rPr>
            </a:br>
            <a:r>
              <a:rPr lang="en-US" dirty="0" smtClean="0">
                <a:latin typeface="Cooper Black"/>
                <a:cs typeface="Cooper Black"/>
              </a:rPr>
              <a:t>Parent Math Night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4" name="Content Placeholder 3" descr="IMG_058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16298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56010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16743"/>
          </a:xfrm>
          <a:solidFill>
            <a:srgbClr val="F79646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Black"/>
                <a:cs typeface="Cooper Black"/>
              </a:rPr>
              <a:t>Community Responsibility</a:t>
            </a:r>
            <a:br>
              <a:rPr lang="en-US" dirty="0" smtClean="0">
                <a:latin typeface="Cooper Black"/>
                <a:cs typeface="Cooper Black"/>
              </a:rPr>
            </a:br>
            <a:r>
              <a:rPr lang="en-US" dirty="0" smtClean="0">
                <a:latin typeface="Cooper Black"/>
                <a:cs typeface="Cooper Black"/>
              </a:rPr>
              <a:t>Military PIE </a:t>
            </a:r>
            <a:br>
              <a:rPr lang="en-US" dirty="0" smtClean="0">
                <a:latin typeface="Cooper Black"/>
                <a:cs typeface="Cooper Black"/>
              </a:rPr>
            </a:br>
            <a:r>
              <a:rPr lang="en-US" dirty="0" smtClean="0">
                <a:latin typeface="Cooper Black"/>
                <a:cs typeface="Cooper Black"/>
              </a:rPr>
              <a:t>(Partners In Education)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496442"/>
            <a:ext cx="8229600" cy="3629721"/>
          </a:xfrm>
        </p:spPr>
      </p:pic>
    </p:spTree>
    <p:extLst>
      <p:ext uri="{BB962C8B-B14F-4D97-AF65-F5344CB8AC3E}">
        <p14:creationId xmlns:p14="http://schemas.microsoft.com/office/powerpoint/2010/main" val="3402549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79646"/>
          </a:solidFill>
        </p:spPr>
        <p:txBody>
          <a:bodyPr/>
          <a:lstStyle/>
          <a:p>
            <a:r>
              <a:rPr lang="en-US" dirty="0" smtClean="0">
                <a:latin typeface="Cooper Black"/>
                <a:cs typeface="Cooper Black"/>
              </a:rPr>
              <a:t>Partnering with our PTO 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5" name="Content Placeholder 4" descr="IMG_049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049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79646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Black"/>
                <a:cs typeface="Cooper Black"/>
              </a:rPr>
              <a:t>Wood Motto: </a:t>
            </a:r>
            <a:br>
              <a:rPr lang="en-US" dirty="0" smtClean="0">
                <a:latin typeface="Cooper Black"/>
                <a:cs typeface="Cooper Black"/>
              </a:rPr>
            </a:br>
            <a:r>
              <a:rPr lang="en-US" dirty="0" smtClean="0">
                <a:latin typeface="Cooper Black"/>
                <a:cs typeface="Cooper Black"/>
              </a:rPr>
              <a:t>“Where Learning Happens!”</a:t>
            </a:r>
            <a:endParaRPr lang="en-US" dirty="0">
              <a:latin typeface="Cooper Black"/>
              <a:cs typeface="Cooper Black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0488" y="2618203"/>
            <a:ext cx="4363473" cy="3759989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="1" u="sng" dirty="0" smtClean="0"/>
              <a:t>Wood Universals</a:t>
            </a:r>
          </a:p>
          <a:p>
            <a:pPr lvl="1"/>
            <a:r>
              <a:rPr lang="en-US" sz="4000" b="1" dirty="0" smtClean="0"/>
              <a:t>Be Respectful</a:t>
            </a:r>
          </a:p>
          <a:p>
            <a:pPr lvl="1"/>
            <a:r>
              <a:rPr lang="en-US" sz="4000" b="1" dirty="0" smtClean="0"/>
              <a:t>Be Responsible</a:t>
            </a:r>
          </a:p>
          <a:p>
            <a:pPr lvl="1"/>
            <a:r>
              <a:rPr lang="en-US" sz="4000" b="1" dirty="0" smtClean="0"/>
              <a:t>Be Safe</a:t>
            </a:r>
            <a:endParaRPr lang="en-US" sz="4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7457" y="2618203"/>
            <a:ext cx="4038600" cy="3889861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u="sng" dirty="0" smtClean="0"/>
              <a:t>Wood Vision</a:t>
            </a:r>
          </a:p>
          <a:p>
            <a:pPr marL="457200" lvl="1" indent="0" algn="ctr">
              <a:buNone/>
            </a:pPr>
            <a:r>
              <a:rPr lang="en-US" sz="3600" b="1" dirty="0" smtClean="0"/>
              <a:t>Working Together To Ensure the Total Success of Everyone, Everyday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902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79646"/>
          </a:solidFill>
        </p:spPr>
        <p:txBody>
          <a:bodyPr/>
          <a:lstStyle/>
          <a:p>
            <a:r>
              <a:rPr lang="en-US" dirty="0" smtClean="0">
                <a:latin typeface="Cooper Black"/>
                <a:cs typeface="Cooper Black"/>
              </a:rPr>
              <a:t>PTO</a:t>
            </a:r>
            <a:endParaRPr lang="en-US" dirty="0">
              <a:latin typeface="Cooper Black"/>
              <a:cs typeface="Coope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Meetings arranged so all can attend</a:t>
            </a:r>
          </a:p>
          <a:p>
            <a:r>
              <a:rPr lang="en-US" dirty="0" smtClean="0"/>
              <a:t>Strong team members delegate responsibilities</a:t>
            </a:r>
          </a:p>
          <a:p>
            <a:r>
              <a:rPr lang="en-US" dirty="0" smtClean="0"/>
              <a:t>Many </a:t>
            </a:r>
            <a:r>
              <a:rPr lang="en-US" dirty="0"/>
              <a:t>A</a:t>
            </a:r>
            <a:r>
              <a:rPr lang="en-US" dirty="0" smtClean="0"/>
              <a:t>ctivities to Support Community</a:t>
            </a:r>
          </a:p>
          <a:p>
            <a:r>
              <a:rPr lang="en-US" dirty="0" smtClean="0"/>
              <a:t>Popcorn Fridays</a:t>
            </a:r>
          </a:p>
          <a:p>
            <a:r>
              <a:rPr lang="en-US" dirty="0" smtClean="0"/>
              <a:t>Teachers Involved</a:t>
            </a:r>
          </a:p>
          <a:p>
            <a:endParaRPr lang="en-US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537" y="4112634"/>
            <a:ext cx="2430172" cy="229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796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79646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Black"/>
                <a:cs typeface="Cooper Black"/>
              </a:rPr>
              <a:t>Tiger Pride!!!!</a:t>
            </a:r>
            <a:br>
              <a:rPr lang="en-US" dirty="0" smtClean="0">
                <a:latin typeface="Cooper Black"/>
                <a:cs typeface="Cooper Black"/>
              </a:rPr>
            </a:br>
            <a:r>
              <a:rPr lang="en-US" dirty="0" smtClean="0">
                <a:latin typeface="Cooper Black"/>
                <a:cs typeface="Cooper Black"/>
              </a:rPr>
              <a:t>Assembly for Homecoming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4" name="Content Placeholder 3" descr="IMG_150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51528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79646"/>
          </a:solidFill>
        </p:spPr>
        <p:txBody>
          <a:bodyPr/>
          <a:lstStyle/>
          <a:p>
            <a:r>
              <a:rPr lang="en-US" dirty="0" smtClean="0">
                <a:latin typeface="Cooper Black"/>
                <a:cs typeface="Cooper Black"/>
              </a:rPr>
              <a:t>Homecoming Float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5" name="Content Placeholder 4" descr="IMG_050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3462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79646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oper Black"/>
                <a:cs typeface="Cooper Black"/>
              </a:rPr>
              <a:t>Homecoming Parade </a:t>
            </a:r>
            <a:br>
              <a:rPr lang="en-US" b="1" dirty="0" smtClean="0">
                <a:latin typeface="Cooper Black"/>
                <a:cs typeface="Cooper Black"/>
              </a:rPr>
            </a:br>
            <a:r>
              <a:rPr lang="en-US" b="1" dirty="0" smtClean="0">
                <a:latin typeface="Cooper Black"/>
                <a:cs typeface="Cooper Black"/>
              </a:rPr>
              <a:t>99% Participation Rate</a:t>
            </a:r>
            <a:endParaRPr lang="en-US" b="1" dirty="0">
              <a:latin typeface="Cooper Black"/>
              <a:cs typeface="Cooper Black"/>
            </a:endParaRPr>
          </a:p>
        </p:txBody>
      </p:sp>
      <p:pic>
        <p:nvPicPr>
          <p:cNvPr id="4" name="Content Placeholder 3" descr="IMG_052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09222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8728"/>
            <a:ext cx="9144000" cy="4170356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Cooper Black"/>
                <a:cs typeface="Cooper Black"/>
              </a:rPr>
              <a:t>Being a Safe</a:t>
            </a:r>
            <a:br>
              <a:rPr lang="en-US" sz="9600" dirty="0" smtClean="0">
                <a:latin typeface="Cooper Black"/>
                <a:cs typeface="Cooper Black"/>
              </a:rPr>
            </a:br>
            <a:r>
              <a:rPr lang="en-US" sz="9600" dirty="0" smtClean="0">
                <a:latin typeface="Cooper Black"/>
                <a:cs typeface="Cooper Black"/>
              </a:rPr>
              <a:t>Wood Tiger</a:t>
            </a:r>
            <a:endParaRPr lang="en-US" sz="9600" dirty="0">
              <a:latin typeface="Cooper Black"/>
              <a:cs typeface="Cooper Black"/>
            </a:endParaRPr>
          </a:p>
        </p:txBody>
      </p:sp>
      <p:pic>
        <p:nvPicPr>
          <p:cNvPr id="3" name="Picture 2" descr="images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000" y="340707"/>
            <a:ext cx="1717318" cy="162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643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79646"/>
          </a:solidFill>
        </p:spPr>
        <p:txBody>
          <a:bodyPr/>
          <a:lstStyle/>
          <a:p>
            <a:r>
              <a:rPr lang="en-US" dirty="0" smtClean="0">
                <a:latin typeface="Cooper Black"/>
                <a:cs typeface="Cooper Black"/>
              </a:rPr>
              <a:t>Tiger Patrol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3" name="Picture 2" descr="patro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63607" y="1171920"/>
            <a:ext cx="4782977" cy="639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258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920" y="274638"/>
            <a:ext cx="8904080" cy="1143000"/>
          </a:xfrm>
          <a:solidFill>
            <a:srgbClr val="F79646"/>
          </a:solidFill>
        </p:spPr>
        <p:txBody>
          <a:bodyPr>
            <a:noAutofit/>
          </a:bodyPr>
          <a:lstStyle/>
          <a:p>
            <a:r>
              <a:rPr lang="en-US" sz="3600" dirty="0" smtClean="0">
                <a:latin typeface="Cooper Black"/>
                <a:cs typeface="Cooper Black"/>
              </a:rPr>
              <a:t>Fire Prevention  </a:t>
            </a:r>
            <a:br>
              <a:rPr lang="en-US" sz="3600" dirty="0" smtClean="0">
                <a:latin typeface="Cooper Black"/>
                <a:cs typeface="Cooper Black"/>
              </a:rPr>
            </a:br>
            <a:r>
              <a:rPr lang="en-US" sz="3600" dirty="0" smtClean="0">
                <a:latin typeface="Cooper Black"/>
                <a:cs typeface="Cooper Black"/>
              </a:rPr>
              <a:t>Ft. Leonard Wood Fire Department</a:t>
            </a:r>
            <a:endParaRPr lang="en-US" sz="3600" dirty="0">
              <a:latin typeface="Cooper Black"/>
              <a:cs typeface="Cooper Black"/>
            </a:endParaRPr>
          </a:p>
        </p:txBody>
      </p:sp>
      <p:pic>
        <p:nvPicPr>
          <p:cNvPr id="4" name="Content Placeholder 3" descr="IMG_149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2769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425" y="303036"/>
            <a:ext cx="8229600" cy="4357951"/>
          </a:xfrm>
          <a:solidFill>
            <a:srgbClr val="F79646"/>
          </a:solidFill>
        </p:spPr>
        <p:txBody>
          <a:bodyPr/>
          <a:lstStyle/>
          <a:p>
            <a:r>
              <a:rPr lang="en-US" dirty="0" smtClean="0">
                <a:latin typeface="Cooper Black"/>
                <a:cs typeface="Cooper Black"/>
              </a:rPr>
              <a:t>Rewarding the Positives</a:t>
            </a:r>
            <a:br>
              <a:rPr lang="en-US" dirty="0" smtClean="0">
                <a:latin typeface="Cooper Black"/>
                <a:cs typeface="Cooper Black"/>
              </a:rPr>
            </a:br>
            <a:r>
              <a:rPr lang="en-US" dirty="0" smtClean="0">
                <a:latin typeface="Cooper Black"/>
                <a:cs typeface="Cooper Black"/>
              </a:rPr>
              <a:t>Awards/Celebrations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3" name="Picture 2" descr="award-carp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25" y="3455054"/>
            <a:ext cx="8229599" cy="2706684"/>
          </a:xfrm>
          <a:prstGeom prst="rect">
            <a:avLst/>
          </a:prstGeom>
        </p:spPr>
      </p:pic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756" y="458200"/>
            <a:ext cx="2448175" cy="12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693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79646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Black"/>
                <a:cs typeface="Cooper Black"/>
              </a:rPr>
              <a:t>Quarterly Awards Day</a:t>
            </a:r>
            <a:br>
              <a:rPr lang="en-US" dirty="0" smtClean="0">
                <a:latin typeface="Cooper Black"/>
                <a:cs typeface="Cooper Black"/>
              </a:rPr>
            </a:br>
            <a:r>
              <a:rPr lang="en-US" dirty="0" smtClean="0">
                <a:latin typeface="Cooper Black"/>
                <a:cs typeface="Cooper Black"/>
              </a:rPr>
              <a:t>Student of the Quarter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4" name="Content Placeholder 3" descr="20140314_11180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43470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79646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Black"/>
                <a:cs typeface="Cooper Black"/>
              </a:rPr>
              <a:t>Opportunities for Student Recognition</a:t>
            </a:r>
            <a:endParaRPr lang="en-US" dirty="0">
              <a:latin typeface="Cooper Black"/>
              <a:cs typeface="Coope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Cooper Black"/>
                <a:cs typeface="Cooper Black"/>
              </a:rPr>
              <a:t>Most Improved</a:t>
            </a:r>
          </a:p>
          <a:p>
            <a:pPr marL="0" indent="0">
              <a:buNone/>
            </a:pPr>
            <a:r>
              <a:rPr lang="en-US" dirty="0">
                <a:latin typeface="Cooper Black"/>
                <a:cs typeface="Cooper Black"/>
              </a:rPr>
              <a:t>	</a:t>
            </a:r>
            <a:r>
              <a:rPr lang="en-US" dirty="0" smtClean="0">
                <a:latin typeface="Cooper Black"/>
                <a:cs typeface="Cooper Black"/>
              </a:rPr>
              <a:t>Perfect Attendance</a:t>
            </a:r>
          </a:p>
          <a:p>
            <a:pPr marL="0" indent="0">
              <a:buNone/>
            </a:pPr>
            <a:r>
              <a:rPr lang="en-US" dirty="0">
                <a:latin typeface="Cooper Black"/>
                <a:cs typeface="Cooper Black"/>
              </a:rPr>
              <a:t>	</a:t>
            </a:r>
            <a:r>
              <a:rPr lang="en-US" dirty="0" smtClean="0">
                <a:latin typeface="Cooper Black"/>
                <a:cs typeface="Cooper Black"/>
              </a:rPr>
              <a:t>	Music Awards</a:t>
            </a:r>
          </a:p>
          <a:p>
            <a:pPr marL="0" indent="0">
              <a:buNone/>
            </a:pPr>
            <a:r>
              <a:rPr lang="en-US" dirty="0">
                <a:latin typeface="Cooper Black"/>
                <a:cs typeface="Cooper Black"/>
              </a:rPr>
              <a:t>	</a:t>
            </a:r>
            <a:r>
              <a:rPr lang="en-US" dirty="0" smtClean="0">
                <a:latin typeface="Cooper Black"/>
                <a:cs typeface="Cooper Black"/>
              </a:rPr>
              <a:t>		Art Awards</a:t>
            </a:r>
          </a:p>
          <a:p>
            <a:pPr marL="0" indent="0">
              <a:buNone/>
            </a:pPr>
            <a:r>
              <a:rPr lang="en-US" dirty="0">
                <a:latin typeface="Cooper Black"/>
                <a:cs typeface="Cooper Black"/>
              </a:rPr>
              <a:t>	</a:t>
            </a:r>
            <a:r>
              <a:rPr lang="en-US" dirty="0" smtClean="0">
                <a:latin typeface="Cooper Black"/>
                <a:cs typeface="Cooper Black"/>
              </a:rPr>
              <a:t>			Physical Education Awards</a:t>
            </a:r>
          </a:p>
          <a:p>
            <a:pPr marL="0" indent="0">
              <a:buNone/>
            </a:pPr>
            <a:r>
              <a:rPr lang="en-US" dirty="0">
                <a:latin typeface="Cooper Black"/>
                <a:cs typeface="Cooper Black"/>
              </a:rPr>
              <a:t>	</a:t>
            </a:r>
            <a:r>
              <a:rPr lang="en-US" dirty="0" smtClean="0">
                <a:latin typeface="Cooper Black"/>
                <a:cs typeface="Cooper Black"/>
              </a:rPr>
              <a:t>				Achievement Awards</a:t>
            </a:r>
          </a:p>
          <a:p>
            <a:pPr marL="0" indent="0">
              <a:buNone/>
            </a:pPr>
            <a:r>
              <a:rPr lang="en-US" dirty="0">
                <a:latin typeface="Cooper Black"/>
                <a:cs typeface="Cooper Black"/>
              </a:rPr>
              <a:t>	</a:t>
            </a:r>
            <a:r>
              <a:rPr lang="en-US" dirty="0" smtClean="0">
                <a:latin typeface="Cooper Black"/>
                <a:cs typeface="Cooper Black"/>
              </a:rPr>
              <a:t>					Reading Awards</a:t>
            </a:r>
          </a:p>
          <a:p>
            <a:pPr marL="0" indent="0">
              <a:buNone/>
            </a:pPr>
            <a:r>
              <a:rPr lang="en-US" dirty="0">
                <a:latin typeface="Cooper Black"/>
                <a:cs typeface="Cooper Black"/>
              </a:rPr>
              <a:t>	</a:t>
            </a:r>
            <a:r>
              <a:rPr lang="en-US" dirty="0" smtClean="0">
                <a:latin typeface="Cooper Black"/>
                <a:cs typeface="Cooper Black"/>
              </a:rPr>
              <a:t>					Character Awards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6381" y="1600200"/>
            <a:ext cx="2425936" cy="171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33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Black"/>
                <a:cs typeface="Cooper Black"/>
              </a:rPr>
              <a:t>Wood Elem. Safari Days</a:t>
            </a:r>
            <a:br>
              <a:rPr lang="en-US" dirty="0" smtClean="0">
                <a:latin typeface="Cooper Black"/>
                <a:cs typeface="Cooper Black"/>
              </a:rPr>
            </a:br>
            <a:r>
              <a:rPr lang="en-US" dirty="0" smtClean="0">
                <a:latin typeface="Cooper Black"/>
                <a:cs typeface="Cooper Black"/>
              </a:rPr>
              <a:t>PBIS Procedural Days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4" name="Content Placeholder 3" descr="IMG_149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754161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F79646"/>
          </a:solidFill>
        </p:spPr>
        <p:txBody>
          <a:bodyPr/>
          <a:lstStyle/>
          <a:p>
            <a:r>
              <a:rPr lang="en-US" dirty="0" smtClean="0">
                <a:latin typeface="Cooper Black"/>
                <a:cs typeface="Cooper Black"/>
              </a:rPr>
              <a:t>Be Kind Lunch “Character”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2" name="Content Placeholder 1" descr="card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055662" y="-86969"/>
            <a:ext cx="5152727" cy="8109552"/>
          </a:xfrm>
        </p:spPr>
      </p:pic>
    </p:spTree>
    <p:extLst>
      <p:ext uri="{BB962C8B-B14F-4D97-AF65-F5344CB8AC3E}">
        <p14:creationId xmlns:p14="http://schemas.microsoft.com/office/powerpoint/2010/main" val="41578769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79646"/>
          </a:solidFill>
        </p:spPr>
        <p:txBody>
          <a:bodyPr/>
          <a:lstStyle/>
          <a:p>
            <a:r>
              <a:rPr lang="en-US" b="1" dirty="0" smtClean="0">
                <a:latin typeface="Cooper Black"/>
                <a:cs typeface="Cooper Black"/>
              </a:rPr>
              <a:t>Tiger Bucks</a:t>
            </a:r>
            <a:endParaRPr lang="en-US" b="1" dirty="0">
              <a:latin typeface="Cooper Black"/>
              <a:cs typeface="Cooper Black"/>
            </a:endParaRPr>
          </a:p>
        </p:txBody>
      </p:sp>
      <p:pic>
        <p:nvPicPr>
          <p:cNvPr id="6" name="Content Placeholder 5" descr="tiger money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43689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70" y="274638"/>
            <a:ext cx="9019530" cy="1143000"/>
          </a:xfrm>
          <a:solidFill>
            <a:srgbClr val="F79646"/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latin typeface="Cooper Black"/>
                <a:cs typeface="Cooper Black"/>
              </a:rPr>
              <a:t>Quarterly Achievement Celebrations</a:t>
            </a:r>
            <a:br>
              <a:rPr lang="en-US" sz="3600" b="1" dirty="0" smtClean="0">
                <a:latin typeface="Cooper Black"/>
                <a:cs typeface="Cooper Black"/>
              </a:rPr>
            </a:br>
            <a:r>
              <a:rPr lang="en-US" sz="3600" b="1" dirty="0" smtClean="0">
                <a:latin typeface="Cooper Black"/>
                <a:cs typeface="Cooper Black"/>
              </a:rPr>
              <a:t>Skate Parties</a:t>
            </a:r>
            <a:endParaRPr lang="en-US" sz="3600" b="1" dirty="0">
              <a:latin typeface="Cooper Black"/>
              <a:cs typeface="Cooper Black"/>
            </a:endParaRPr>
          </a:p>
        </p:txBody>
      </p:sp>
      <p:pic>
        <p:nvPicPr>
          <p:cNvPr id="4" name="Content Placeholder 3" descr="IMG_063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62868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4679"/>
            <a:ext cx="8229600" cy="4357950"/>
          </a:xfrm>
          <a:solidFill>
            <a:srgbClr val="F79646"/>
          </a:solidFill>
        </p:spPr>
        <p:txBody>
          <a:bodyPr>
            <a:normAutofit/>
          </a:bodyPr>
          <a:lstStyle/>
          <a:p>
            <a:r>
              <a:rPr lang="en-US" sz="7200" dirty="0" smtClean="0">
                <a:latin typeface="Cooper Black"/>
                <a:cs typeface="Cooper Black"/>
              </a:rPr>
              <a:t>Special Events</a:t>
            </a:r>
            <a:endParaRPr lang="en-US" sz="7200" dirty="0">
              <a:latin typeface="Cooper Black"/>
              <a:cs typeface="Cooper Black"/>
            </a:endParaRPr>
          </a:p>
        </p:txBody>
      </p:sp>
      <p:pic>
        <p:nvPicPr>
          <p:cNvPr id="3" name="Picture 2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001" y="4240430"/>
            <a:ext cx="4906624" cy="202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105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79646"/>
          </a:solidFill>
        </p:spPr>
        <p:txBody>
          <a:bodyPr/>
          <a:lstStyle/>
          <a:p>
            <a:r>
              <a:rPr lang="en-US" dirty="0" smtClean="0">
                <a:latin typeface="Cooper Black"/>
                <a:cs typeface="Cooper Black"/>
              </a:rPr>
              <a:t>Open House for All Parents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4" name="Content Placeholder 3" descr="IMG_002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949683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19" y="274638"/>
            <a:ext cx="9042981" cy="1143000"/>
          </a:xfrm>
          <a:solidFill>
            <a:srgbClr val="F79646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oper Black"/>
                <a:cs typeface="Cooper Black"/>
              </a:rPr>
              <a:t>Fall and Spring Carnivals/Festivals</a:t>
            </a:r>
            <a:endParaRPr lang="en-US" b="1" dirty="0">
              <a:latin typeface="Cooper Black"/>
              <a:cs typeface="Cooper Black"/>
            </a:endParaRPr>
          </a:p>
        </p:txBody>
      </p:sp>
      <p:pic>
        <p:nvPicPr>
          <p:cNvPr id="4" name="Content Placeholder 3" descr="IMG_145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47775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79646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oper Black"/>
                <a:cs typeface="Cooper Black"/>
              </a:rPr>
              <a:t>Future for Wood Elementary</a:t>
            </a:r>
            <a:endParaRPr lang="en-US" b="1" dirty="0">
              <a:latin typeface="Cooper Black"/>
              <a:cs typeface="Coope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oper Black"/>
                <a:cs typeface="Cooper Black"/>
              </a:rPr>
              <a:t>Implement Tier 3 </a:t>
            </a:r>
          </a:p>
          <a:p>
            <a:pPr algn="ctr"/>
            <a:r>
              <a:rPr lang="en-US" dirty="0" smtClean="0">
                <a:latin typeface="Cooper Black"/>
                <a:cs typeface="Cooper Black"/>
              </a:rPr>
              <a:t>Strong Tiers</a:t>
            </a:r>
          </a:p>
          <a:p>
            <a:endParaRPr lang="en-US" dirty="0"/>
          </a:p>
        </p:txBody>
      </p:sp>
      <p:pic>
        <p:nvPicPr>
          <p:cNvPr id="4" name="Picture 3" descr="tiger esca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932" y="2856999"/>
            <a:ext cx="6731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08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79646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Black"/>
                <a:cs typeface="Cooper Black"/>
              </a:rPr>
              <a:t>Being a Safe Wood Tiger</a:t>
            </a:r>
            <a:br>
              <a:rPr lang="en-US" dirty="0" smtClean="0">
                <a:latin typeface="Cooper Black"/>
                <a:cs typeface="Cooper Black"/>
              </a:rPr>
            </a:br>
            <a:r>
              <a:rPr lang="en-US" dirty="0" smtClean="0">
                <a:latin typeface="Cooper Black"/>
                <a:cs typeface="Cooper Black"/>
              </a:rPr>
              <a:t>Safari Days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4" name="Content Placeholder 3" descr="IMG_147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383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79646"/>
          </a:solidFill>
        </p:spPr>
        <p:txBody>
          <a:bodyPr/>
          <a:lstStyle/>
          <a:p>
            <a:r>
              <a:rPr lang="en-US" dirty="0" smtClean="0">
                <a:latin typeface="Cooper Black"/>
                <a:cs typeface="Cooper Black"/>
              </a:rPr>
              <a:t>Rules/Expectations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824"/>
          <a:stretch/>
        </p:blipFill>
        <p:spPr>
          <a:xfrm rot="5400000">
            <a:off x="1965497" y="136697"/>
            <a:ext cx="5333056" cy="8109549"/>
          </a:xfrm>
        </p:spPr>
      </p:pic>
    </p:spTree>
    <p:extLst>
      <p:ext uri="{BB962C8B-B14F-4D97-AF65-F5344CB8AC3E}">
        <p14:creationId xmlns:p14="http://schemas.microsoft.com/office/powerpoint/2010/main" val="4225244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79646"/>
          </a:solidFill>
        </p:spPr>
        <p:txBody>
          <a:bodyPr/>
          <a:lstStyle/>
          <a:p>
            <a:r>
              <a:rPr lang="en-US" dirty="0" smtClean="0">
                <a:latin typeface="Cooper Black"/>
                <a:cs typeface="Cooper Black"/>
              </a:rPr>
              <a:t>Major and Minor Infractions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151" y="1911351"/>
            <a:ext cx="3249262" cy="4038600"/>
          </a:xfrm>
        </p:spPr>
      </p:pic>
      <p:pic>
        <p:nvPicPr>
          <p:cNvPr id="5" name="Content Placeholder 4" descr="Office Ref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257" b="-27257"/>
          <a:stretch/>
        </p:blipFill>
        <p:spPr>
          <a:xfrm rot="5400000">
            <a:off x="4648200" y="1600200"/>
            <a:ext cx="4038600" cy="4660900"/>
          </a:xfrm>
        </p:spPr>
      </p:pic>
    </p:spTree>
    <p:extLst>
      <p:ext uri="{BB962C8B-B14F-4D97-AF65-F5344CB8AC3E}">
        <p14:creationId xmlns:p14="http://schemas.microsoft.com/office/powerpoint/2010/main" val="2212587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F79646"/>
          </a:solidFill>
        </p:spPr>
        <p:txBody>
          <a:bodyPr/>
          <a:lstStyle/>
          <a:p>
            <a:r>
              <a:rPr lang="en-US" dirty="0" smtClean="0">
                <a:latin typeface="Cooper Black"/>
                <a:cs typeface="Cooper Black"/>
              </a:rPr>
              <a:t>Buddy Room/Level 2 Spot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14855" y="1785542"/>
            <a:ext cx="4114286" cy="4525963"/>
          </a:xfrm>
        </p:spPr>
      </p:pic>
    </p:spTree>
    <p:extLst>
      <p:ext uri="{BB962C8B-B14F-4D97-AF65-F5344CB8AC3E}">
        <p14:creationId xmlns:p14="http://schemas.microsoft.com/office/powerpoint/2010/main" val="1317792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en-US" dirty="0" smtClean="0">
                <a:latin typeface="Cooper Black"/>
                <a:cs typeface="Cooper Black"/>
              </a:rPr>
              <a:t>Discipline Referral </a:t>
            </a:r>
            <a:endParaRPr lang="en-US" dirty="0">
              <a:latin typeface="Cooper Black"/>
              <a:cs typeface="Cooper Black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2012-2013 = 315 Office Referrals</a:t>
            </a:r>
          </a:p>
          <a:p>
            <a:r>
              <a:rPr lang="en-US" dirty="0" smtClean="0"/>
              <a:t>2013-2014 = 64 Office Referrals</a:t>
            </a:r>
          </a:p>
          <a:p>
            <a:endParaRPr lang="en-US" dirty="0"/>
          </a:p>
          <a:p>
            <a:r>
              <a:rPr lang="en-US" dirty="0" smtClean="0"/>
              <a:t>New Referral Policy in Place</a:t>
            </a:r>
          </a:p>
          <a:p>
            <a:r>
              <a:rPr lang="en-US" dirty="0" smtClean="0"/>
              <a:t>Clear Expectations </a:t>
            </a:r>
          </a:p>
          <a:p>
            <a:r>
              <a:rPr lang="en-US" dirty="0" smtClean="0"/>
              <a:t>Positive Behavior Awarded</a:t>
            </a:r>
          </a:p>
          <a:p>
            <a:endParaRPr lang="en-US" dirty="0"/>
          </a:p>
        </p:txBody>
      </p:sp>
      <p:pic>
        <p:nvPicPr>
          <p:cNvPr id="3" name="Picture 2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119" y="3233911"/>
            <a:ext cx="2443849" cy="23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18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292</Words>
  <Application>Microsoft Macintosh PowerPoint</Application>
  <PresentationFormat>On-screen Show (4:3)</PresentationFormat>
  <Paragraphs>92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Wood Elementary Fort Leonard Wood, MO</vt:lpstr>
      <vt:lpstr>Wood Environment</vt:lpstr>
      <vt:lpstr>Wood Motto:  “Where Learning Happens!”</vt:lpstr>
      <vt:lpstr>Wood Elem. Safari Days PBIS Procedural Days</vt:lpstr>
      <vt:lpstr>Being a Safe Wood Tiger Safari Days</vt:lpstr>
      <vt:lpstr>Rules/Expectations</vt:lpstr>
      <vt:lpstr>Major and Minor Infractions</vt:lpstr>
      <vt:lpstr>Buddy Room/Level 2 Spot</vt:lpstr>
      <vt:lpstr>Discipline Referral </vt:lpstr>
      <vt:lpstr>Being a RESPECTFUL Wood Tiger</vt:lpstr>
      <vt:lpstr>Be Kind Cards Celebration Lunch w/ Principal</vt:lpstr>
      <vt:lpstr>Martin Luther King Assembly </vt:lpstr>
      <vt:lpstr>Black History Month</vt:lpstr>
      <vt:lpstr>Paint it Blue—Autism Awareness</vt:lpstr>
      <vt:lpstr>Fundraiser for  Autism Awareness</vt:lpstr>
      <vt:lpstr>Walk-a-Thon for  Autism Awareness</vt:lpstr>
      <vt:lpstr>Special Olympics</vt:lpstr>
      <vt:lpstr>Honoring our Heroes 9/11 Assembly</vt:lpstr>
      <vt:lpstr>Veterans Assembly/Program</vt:lpstr>
      <vt:lpstr>Sharing School Facilities with Military Community</vt:lpstr>
      <vt:lpstr>Being a RESPONSIBLE Wood Tiger</vt:lpstr>
      <vt:lpstr>Science Unleashed (Mo Conservation)/Drury University Science Nights 1st-5th </vt:lpstr>
      <vt:lpstr>Wood Step Team 3RD-5TH GRADERS</vt:lpstr>
      <vt:lpstr>Awards and Honors Wood Steppers</vt:lpstr>
      <vt:lpstr>Concerts</vt:lpstr>
      <vt:lpstr>Presenting to our Community</vt:lpstr>
      <vt:lpstr>We are responsible to our Parents Parent Math Night</vt:lpstr>
      <vt:lpstr>Community Responsibility Military PIE  (Partners In Education)</vt:lpstr>
      <vt:lpstr>Partnering with our PTO </vt:lpstr>
      <vt:lpstr>PTO</vt:lpstr>
      <vt:lpstr>Tiger Pride!!!! Assembly for Homecoming</vt:lpstr>
      <vt:lpstr>Homecoming Float</vt:lpstr>
      <vt:lpstr>Homecoming Parade  99% Participation Rate</vt:lpstr>
      <vt:lpstr>Being a Safe Wood Tiger</vt:lpstr>
      <vt:lpstr>Tiger Patrol</vt:lpstr>
      <vt:lpstr>Fire Prevention   Ft. Leonard Wood Fire Department</vt:lpstr>
      <vt:lpstr>Rewarding the Positives Awards/Celebrations</vt:lpstr>
      <vt:lpstr>Quarterly Awards Day Student of the Quarter</vt:lpstr>
      <vt:lpstr>Opportunities for Student Recognition</vt:lpstr>
      <vt:lpstr>Be Kind Lunch “Character”</vt:lpstr>
      <vt:lpstr>Tiger Bucks</vt:lpstr>
      <vt:lpstr>Quarterly Achievement Celebrations Skate Parties</vt:lpstr>
      <vt:lpstr>Special Events</vt:lpstr>
      <vt:lpstr>Open House for All Parents</vt:lpstr>
      <vt:lpstr>Fall and Spring Carnivals/Festivals</vt:lpstr>
      <vt:lpstr>Future for Wood Elementary</vt:lpstr>
    </vt:vector>
  </TitlesOfParts>
  <Company>Waynesville R-VI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Waynesville School District</dc:creator>
  <cp:lastModifiedBy>Waynesville School District</cp:lastModifiedBy>
  <cp:revision>34</cp:revision>
  <cp:lastPrinted>2014-05-22T12:27:24Z</cp:lastPrinted>
  <dcterms:created xsi:type="dcterms:W3CDTF">2014-05-20T14:04:33Z</dcterms:created>
  <dcterms:modified xsi:type="dcterms:W3CDTF">2014-06-06T18:29:47Z</dcterms:modified>
</cp:coreProperties>
</file>