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bin" ContentType="application/vnd.openxmlformats-officedocument.oleObject"/>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48"/>
  </p:notesMasterIdLst>
  <p:sldIdLst>
    <p:sldId id="257" r:id="rId4"/>
    <p:sldId id="258" r:id="rId5"/>
    <p:sldId id="259" r:id="rId6"/>
    <p:sldId id="260" r:id="rId7"/>
    <p:sldId id="261" r:id="rId8"/>
    <p:sldId id="262" r:id="rId9"/>
    <p:sldId id="263" r:id="rId10"/>
    <p:sldId id="264" r:id="rId11"/>
    <p:sldId id="265" r:id="rId12"/>
    <p:sldId id="294" r:id="rId13"/>
    <p:sldId id="295" r:id="rId14"/>
    <p:sldId id="296" r:id="rId15"/>
    <p:sldId id="297" r:id="rId16"/>
    <p:sldId id="298" r:id="rId17"/>
    <p:sldId id="299" r:id="rId18"/>
    <p:sldId id="300" r:id="rId19"/>
    <p:sldId id="301" r:id="rId20"/>
    <p:sldId id="302" r:id="rId21"/>
    <p:sldId id="303" r:id="rId22"/>
    <p:sldId id="304"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8" d="100"/>
          <a:sy n="88" d="100"/>
        </p:scale>
        <p:origin x="-55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208CE-6A49-4D1E-94F8-95E86D968CF7}"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AU"/>
        </a:p>
      </dgm:t>
    </dgm:pt>
    <dgm:pt modelId="{847D48B3-D90D-40D0-9BDA-BF7E6B527D4F}">
      <dgm:prSet custT="1"/>
      <dgm:spPr/>
      <dgm:t>
        <a:bodyPr/>
        <a:lstStyle/>
        <a:p>
          <a:pPr rtl="0"/>
          <a:r>
            <a:rPr lang="en-US" sz="2800" smtClean="0"/>
            <a:t>Enhancing the anti-bullying strategy</a:t>
          </a:r>
          <a:endParaRPr lang="en-AU" sz="2800"/>
        </a:p>
      </dgm:t>
    </dgm:pt>
    <dgm:pt modelId="{C2B9BBB8-A9F8-4314-A50A-EE87F2051EED}" type="parTrans" cxnId="{DEEF000A-1F5B-4164-A400-AD0AA1DAB0CD}">
      <dgm:prSet/>
      <dgm:spPr/>
      <dgm:t>
        <a:bodyPr/>
        <a:lstStyle/>
        <a:p>
          <a:endParaRPr lang="en-AU" sz="2800"/>
        </a:p>
      </dgm:t>
    </dgm:pt>
    <dgm:pt modelId="{5B02B38F-C420-4E35-8FC4-845EE11BA3FA}" type="sibTrans" cxnId="{DEEF000A-1F5B-4164-A400-AD0AA1DAB0CD}">
      <dgm:prSet/>
      <dgm:spPr/>
      <dgm:t>
        <a:bodyPr/>
        <a:lstStyle/>
        <a:p>
          <a:endParaRPr lang="en-AU" sz="2800"/>
        </a:p>
      </dgm:t>
    </dgm:pt>
    <dgm:pt modelId="{9BCB454C-7F9B-42F9-9E73-B0B1D2D3A9B6}">
      <dgm:prSet custT="1"/>
      <dgm:spPr/>
      <dgm:t>
        <a:bodyPr/>
        <a:lstStyle/>
        <a:p>
          <a:pPr rtl="0"/>
          <a:r>
            <a:rPr lang="en-US" sz="2800" dirty="0" smtClean="0"/>
            <a:t>Kindness as a “replacement” </a:t>
          </a:r>
          <a:r>
            <a:rPr lang="en-US" sz="2800" dirty="0" err="1" smtClean="0"/>
            <a:t>behaviour</a:t>
          </a:r>
          <a:r>
            <a:rPr lang="en-US" sz="2800" dirty="0" smtClean="0"/>
            <a:t> </a:t>
          </a:r>
          <a:endParaRPr lang="en-AU" sz="2800" dirty="0"/>
        </a:p>
      </dgm:t>
    </dgm:pt>
    <dgm:pt modelId="{9A5B87C4-F67A-4B7D-AB8E-31759FA13D24}" type="parTrans" cxnId="{71434E0B-BEFC-4D62-827A-A09135A18509}">
      <dgm:prSet/>
      <dgm:spPr/>
      <dgm:t>
        <a:bodyPr/>
        <a:lstStyle/>
        <a:p>
          <a:endParaRPr lang="en-AU" sz="2800"/>
        </a:p>
      </dgm:t>
    </dgm:pt>
    <dgm:pt modelId="{00FDB8B4-6E6A-4BA9-976E-D18D05162E08}" type="sibTrans" cxnId="{71434E0B-BEFC-4D62-827A-A09135A18509}">
      <dgm:prSet/>
      <dgm:spPr/>
      <dgm:t>
        <a:bodyPr/>
        <a:lstStyle/>
        <a:p>
          <a:endParaRPr lang="en-AU" sz="2800"/>
        </a:p>
      </dgm:t>
    </dgm:pt>
    <dgm:pt modelId="{48F12A6D-863E-4719-B497-B2F6E9DBE57C}">
      <dgm:prSet custT="1"/>
      <dgm:spPr/>
      <dgm:t>
        <a:bodyPr/>
        <a:lstStyle/>
        <a:p>
          <a:pPr rtl="0"/>
          <a:r>
            <a:rPr lang="en-US" sz="2800" smtClean="0"/>
            <a:t>3 tiered approach</a:t>
          </a:r>
          <a:endParaRPr lang="en-AU" sz="2800"/>
        </a:p>
      </dgm:t>
    </dgm:pt>
    <dgm:pt modelId="{7FB8D04D-5936-4B01-A4DC-5F1B567132AE}" type="parTrans" cxnId="{44737C05-2EB6-4747-99DD-526AA99B8550}">
      <dgm:prSet/>
      <dgm:spPr/>
      <dgm:t>
        <a:bodyPr/>
        <a:lstStyle/>
        <a:p>
          <a:endParaRPr lang="en-AU" sz="2800"/>
        </a:p>
      </dgm:t>
    </dgm:pt>
    <dgm:pt modelId="{448D5944-913A-4548-A524-B73F96250E44}" type="sibTrans" cxnId="{44737C05-2EB6-4747-99DD-526AA99B8550}">
      <dgm:prSet/>
      <dgm:spPr/>
      <dgm:t>
        <a:bodyPr/>
        <a:lstStyle/>
        <a:p>
          <a:endParaRPr lang="en-AU" sz="2800"/>
        </a:p>
      </dgm:t>
    </dgm:pt>
    <dgm:pt modelId="{AAB09401-F374-4C36-A17D-C42922DBAA45}">
      <dgm:prSet custT="1"/>
      <dgm:spPr/>
      <dgm:t>
        <a:bodyPr/>
        <a:lstStyle/>
        <a:p>
          <a:pPr rtl="0"/>
          <a:r>
            <a:rPr lang="en-US" sz="2800" smtClean="0"/>
            <a:t>Student-led</a:t>
          </a:r>
          <a:endParaRPr lang="en-AU" sz="2800"/>
        </a:p>
      </dgm:t>
    </dgm:pt>
    <dgm:pt modelId="{4D37D4DD-6A25-49C8-8BFB-673433CA7820}" type="parTrans" cxnId="{7464B5DC-6638-4656-91A9-C0FFEABE5A4C}">
      <dgm:prSet/>
      <dgm:spPr/>
      <dgm:t>
        <a:bodyPr/>
        <a:lstStyle/>
        <a:p>
          <a:endParaRPr lang="en-AU" sz="2800"/>
        </a:p>
      </dgm:t>
    </dgm:pt>
    <dgm:pt modelId="{FFEF3FCB-50CC-4AD8-A9F8-F7B6A1872A6F}" type="sibTrans" cxnId="{7464B5DC-6638-4656-91A9-C0FFEABE5A4C}">
      <dgm:prSet/>
      <dgm:spPr/>
      <dgm:t>
        <a:bodyPr/>
        <a:lstStyle/>
        <a:p>
          <a:endParaRPr lang="en-AU" sz="2800"/>
        </a:p>
      </dgm:t>
    </dgm:pt>
    <dgm:pt modelId="{C9D05E1F-C5F1-4D69-A542-D26728FF3ED8}">
      <dgm:prSet custT="1"/>
      <dgm:spPr/>
      <dgm:t>
        <a:bodyPr/>
        <a:lstStyle/>
        <a:p>
          <a:pPr rtl="0"/>
          <a:r>
            <a:rPr lang="en-US" sz="2800" smtClean="0"/>
            <a:t>Across school learning community</a:t>
          </a:r>
          <a:endParaRPr lang="en-AU" sz="2800"/>
        </a:p>
      </dgm:t>
    </dgm:pt>
    <dgm:pt modelId="{9C55A079-93CF-414A-895C-E2B6C8B131C2}" type="parTrans" cxnId="{1D31A1D0-A310-4743-9486-9AC5DF6D02AB}">
      <dgm:prSet/>
      <dgm:spPr/>
      <dgm:t>
        <a:bodyPr/>
        <a:lstStyle/>
        <a:p>
          <a:endParaRPr lang="en-AU" sz="2800"/>
        </a:p>
      </dgm:t>
    </dgm:pt>
    <dgm:pt modelId="{DB65B910-C7AE-4B62-90D9-58A7BE84E042}" type="sibTrans" cxnId="{1D31A1D0-A310-4743-9486-9AC5DF6D02AB}">
      <dgm:prSet/>
      <dgm:spPr/>
      <dgm:t>
        <a:bodyPr/>
        <a:lstStyle/>
        <a:p>
          <a:endParaRPr lang="en-AU" sz="2800"/>
        </a:p>
      </dgm:t>
    </dgm:pt>
    <dgm:pt modelId="{8A82536F-3827-4558-BFF7-A5F23954657F}" type="pres">
      <dgm:prSet presAssocID="{3E5208CE-6A49-4D1E-94F8-95E86D968CF7}" presName="compositeShape" presStyleCnt="0">
        <dgm:presLayoutVars>
          <dgm:chMax val="7"/>
          <dgm:dir/>
          <dgm:resizeHandles val="exact"/>
        </dgm:presLayoutVars>
      </dgm:prSet>
      <dgm:spPr/>
      <dgm:t>
        <a:bodyPr/>
        <a:lstStyle/>
        <a:p>
          <a:endParaRPr lang="en-US"/>
        </a:p>
      </dgm:t>
    </dgm:pt>
    <dgm:pt modelId="{4E0BBF5B-E5D3-440F-820B-A53CDC51CEBE}" type="pres">
      <dgm:prSet presAssocID="{847D48B3-D90D-40D0-9BDA-BF7E6B527D4F}" presName="circ1" presStyleLbl="vennNode1" presStyleIdx="0" presStyleCnt="5"/>
      <dgm:spPr/>
    </dgm:pt>
    <dgm:pt modelId="{F69D8E0F-5A90-4963-98E1-94A7F980C8FF}" type="pres">
      <dgm:prSet presAssocID="{847D48B3-D90D-40D0-9BDA-BF7E6B527D4F}" presName="circ1Tx" presStyleLbl="revTx" presStyleIdx="0" presStyleCnt="0">
        <dgm:presLayoutVars>
          <dgm:chMax val="0"/>
          <dgm:chPref val="0"/>
          <dgm:bulletEnabled val="1"/>
        </dgm:presLayoutVars>
      </dgm:prSet>
      <dgm:spPr/>
      <dgm:t>
        <a:bodyPr/>
        <a:lstStyle/>
        <a:p>
          <a:endParaRPr lang="en-US"/>
        </a:p>
      </dgm:t>
    </dgm:pt>
    <dgm:pt modelId="{2573814C-B5C2-480A-9385-1E26E2D6B5BB}" type="pres">
      <dgm:prSet presAssocID="{9BCB454C-7F9B-42F9-9E73-B0B1D2D3A9B6}" presName="circ2" presStyleLbl="vennNode1" presStyleIdx="1" presStyleCnt="5"/>
      <dgm:spPr/>
    </dgm:pt>
    <dgm:pt modelId="{1ADB9FA4-A893-4109-9FC7-3472683F3C61}" type="pres">
      <dgm:prSet presAssocID="{9BCB454C-7F9B-42F9-9E73-B0B1D2D3A9B6}" presName="circ2Tx" presStyleLbl="revTx" presStyleIdx="0" presStyleCnt="0" custScaleX="123072">
        <dgm:presLayoutVars>
          <dgm:chMax val="0"/>
          <dgm:chPref val="0"/>
          <dgm:bulletEnabled val="1"/>
        </dgm:presLayoutVars>
      </dgm:prSet>
      <dgm:spPr/>
      <dgm:t>
        <a:bodyPr/>
        <a:lstStyle/>
        <a:p>
          <a:endParaRPr lang="en-US"/>
        </a:p>
      </dgm:t>
    </dgm:pt>
    <dgm:pt modelId="{364FF3AA-DCF7-4929-8C4C-5D589B404B7C}" type="pres">
      <dgm:prSet presAssocID="{48F12A6D-863E-4719-B497-B2F6E9DBE57C}" presName="circ3" presStyleLbl="vennNode1" presStyleIdx="2" presStyleCnt="5"/>
      <dgm:spPr/>
    </dgm:pt>
    <dgm:pt modelId="{CF9FACE7-21C7-48F5-AACD-E081BCAA8A61}" type="pres">
      <dgm:prSet presAssocID="{48F12A6D-863E-4719-B497-B2F6E9DBE57C}" presName="circ3Tx" presStyleLbl="revTx" presStyleIdx="0" presStyleCnt="0">
        <dgm:presLayoutVars>
          <dgm:chMax val="0"/>
          <dgm:chPref val="0"/>
          <dgm:bulletEnabled val="1"/>
        </dgm:presLayoutVars>
      </dgm:prSet>
      <dgm:spPr/>
      <dgm:t>
        <a:bodyPr/>
        <a:lstStyle/>
        <a:p>
          <a:endParaRPr lang="en-US"/>
        </a:p>
      </dgm:t>
    </dgm:pt>
    <dgm:pt modelId="{6A692A07-28B7-4A6F-95C2-B297DD066196}" type="pres">
      <dgm:prSet presAssocID="{AAB09401-F374-4C36-A17D-C42922DBAA45}" presName="circ4" presStyleLbl="vennNode1" presStyleIdx="3" presStyleCnt="5"/>
      <dgm:spPr/>
    </dgm:pt>
    <dgm:pt modelId="{0A7F4690-30EE-44E4-A39A-889DDC4E4E9F}" type="pres">
      <dgm:prSet presAssocID="{AAB09401-F374-4C36-A17D-C42922DBAA45}" presName="circ4Tx" presStyleLbl="revTx" presStyleIdx="0" presStyleCnt="0">
        <dgm:presLayoutVars>
          <dgm:chMax val="0"/>
          <dgm:chPref val="0"/>
          <dgm:bulletEnabled val="1"/>
        </dgm:presLayoutVars>
      </dgm:prSet>
      <dgm:spPr/>
      <dgm:t>
        <a:bodyPr/>
        <a:lstStyle/>
        <a:p>
          <a:endParaRPr lang="en-US"/>
        </a:p>
      </dgm:t>
    </dgm:pt>
    <dgm:pt modelId="{0C6C049C-2F68-4285-A1B4-2D966E46702B}" type="pres">
      <dgm:prSet presAssocID="{C9D05E1F-C5F1-4D69-A542-D26728FF3ED8}" presName="circ5" presStyleLbl="vennNode1" presStyleIdx="4" presStyleCnt="5"/>
      <dgm:spPr/>
    </dgm:pt>
    <dgm:pt modelId="{005AC0A1-7342-4E85-B1A3-2671B15DB591}" type="pres">
      <dgm:prSet presAssocID="{C9D05E1F-C5F1-4D69-A542-D26728FF3ED8}" presName="circ5Tx" presStyleLbl="revTx" presStyleIdx="0" presStyleCnt="0">
        <dgm:presLayoutVars>
          <dgm:chMax val="0"/>
          <dgm:chPref val="0"/>
          <dgm:bulletEnabled val="1"/>
        </dgm:presLayoutVars>
      </dgm:prSet>
      <dgm:spPr/>
      <dgm:t>
        <a:bodyPr/>
        <a:lstStyle/>
        <a:p>
          <a:endParaRPr lang="en-US"/>
        </a:p>
      </dgm:t>
    </dgm:pt>
  </dgm:ptLst>
  <dgm:cxnLst>
    <dgm:cxn modelId="{DEEF000A-1F5B-4164-A400-AD0AA1DAB0CD}" srcId="{3E5208CE-6A49-4D1E-94F8-95E86D968CF7}" destId="{847D48B3-D90D-40D0-9BDA-BF7E6B527D4F}" srcOrd="0" destOrd="0" parTransId="{C2B9BBB8-A9F8-4314-A50A-EE87F2051EED}" sibTransId="{5B02B38F-C420-4E35-8FC4-845EE11BA3FA}"/>
    <dgm:cxn modelId="{99A4AABB-F926-1445-86FA-D3C1F1068714}" type="presOf" srcId="{48F12A6D-863E-4719-B497-B2F6E9DBE57C}" destId="{CF9FACE7-21C7-48F5-AACD-E081BCAA8A61}" srcOrd="0" destOrd="0" presId="urn:microsoft.com/office/officeart/2005/8/layout/venn1"/>
    <dgm:cxn modelId="{44737C05-2EB6-4747-99DD-526AA99B8550}" srcId="{3E5208CE-6A49-4D1E-94F8-95E86D968CF7}" destId="{48F12A6D-863E-4719-B497-B2F6E9DBE57C}" srcOrd="2" destOrd="0" parTransId="{7FB8D04D-5936-4B01-A4DC-5F1B567132AE}" sibTransId="{448D5944-913A-4548-A524-B73F96250E44}"/>
    <dgm:cxn modelId="{7464B5DC-6638-4656-91A9-C0FFEABE5A4C}" srcId="{3E5208CE-6A49-4D1E-94F8-95E86D968CF7}" destId="{AAB09401-F374-4C36-A17D-C42922DBAA45}" srcOrd="3" destOrd="0" parTransId="{4D37D4DD-6A25-49C8-8BFB-673433CA7820}" sibTransId="{FFEF3FCB-50CC-4AD8-A9F8-F7B6A1872A6F}"/>
    <dgm:cxn modelId="{1D31A1D0-A310-4743-9486-9AC5DF6D02AB}" srcId="{3E5208CE-6A49-4D1E-94F8-95E86D968CF7}" destId="{C9D05E1F-C5F1-4D69-A542-D26728FF3ED8}" srcOrd="4" destOrd="0" parTransId="{9C55A079-93CF-414A-895C-E2B6C8B131C2}" sibTransId="{DB65B910-C7AE-4B62-90D9-58A7BE84E042}"/>
    <dgm:cxn modelId="{99F63A78-C864-3C40-8FA8-E82044C9AD31}" type="presOf" srcId="{9BCB454C-7F9B-42F9-9E73-B0B1D2D3A9B6}" destId="{1ADB9FA4-A893-4109-9FC7-3472683F3C61}" srcOrd="0" destOrd="0" presId="urn:microsoft.com/office/officeart/2005/8/layout/venn1"/>
    <dgm:cxn modelId="{E19C6397-E2E3-7A43-9526-5EAAFB6E7C1D}" type="presOf" srcId="{847D48B3-D90D-40D0-9BDA-BF7E6B527D4F}" destId="{F69D8E0F-5A90-4963-98E1-94A7F980C8FF}" srcOrd="0" destOrd="0" presId="urn:microsoft.com/office/officeart/2005/8/layout/venn1"/>
    <dgm:cxn modelId="{6BB1C181-0F3C-2149-86E2-4486C7883A5D}" type="presOf" srcId="{C9D05E1F-C5F1-4D69-A542-D26728FF3ED8}" destId="{005AC0A1-7342-4E85-B1A3-2671B15DB591}" srcOrd="0" destOrd="0" presId="urn:microsoft.com/office/officeart/2005/8/layout/venn1"/>
    <dgm:cxn modelId="{71434E0B-BEFC-4D62-827A-A09135A18509}" srcId="{3E5208CE-6A49-4D1E-94F8-95E86D968CF7}" destId="{9BCB454C-7F9B-42F9-9E73-B0B1D2D3A9B6}" srcOrd="1" destOrd="0" parTransId="{9A5B87C4-F67A-4B7D-AB8E-31759FA13D24}" sibTransId="{00FDB8B4-6E6A-4BA9-976E-D18D05162E08}"/>
    <dgm:cxn modelId="{123A6E01-CE3B-E242-AD05-D5F7E15CDECB}" type="presOf" srcId="{3E5208CE-6A49-4D1E-94F8-95E86D968CF7}" destId="{8A82536F-3827-4558-BFF7-A5F23954657F}" srcOrd="0" destOrd="0" presId="urn:microsoft.com/office/officeart/2005/8/layout/venn1"/>
    <dgm:cxn modelId="{949D0154-EE57-DB48-A4CC-839A988CF96F}" type="presOf" srcId="{AAB09401-F374-4C36-A17D-C42922DBAA45}" destId="{0A7F4690-30EE-44E4-A39A-889DDC4E4E9F}" srcOrd="0" destOrd="0" presId="urn:microsoft.com/office/officeart/2005/8/layout/venn1"/>
    <dgm:cxn modelId="{EDF6701F-8E2B-D341-9075-2AB52176CBB9}" type="presParOf" srcId="{8A82536F-3827-4558-BFF7-A5F23954657F}" destId="{4E0BBF5B-E5D3-440F-820B-A53CDC51CEBE}" srcOrd="0" destOrd="0" presId="urn:microsoft.com/office/officeart/2005/8/layout/venn1"/>
    <dgm:cxn modelId="{75066457-1DEC-8B44-A3CB-C89FDFC2AA1D}" type="presParOf" srcId="{8A82536F-3827-4558-BFF7-A5F23954657F}" destId="{F69D8E0F-5A90-4963-98E1-94A7F980C8FF}" srcOrd="1" destOrd="0" presId="urn:microsoft.com/office/officeart/2005/8/layout/venn1"/>
    <dgm:cxn modelId="{84ABE70E-597B-4F4C-966A-E4B31FB2ADDB}" type="presParOf" srcId="{8A82536F-3827-4558-BFF7-A5F23954657F}" destId="{2573814C-B5C2-480A-9385-1E26E2D6B5BB}" srcOrd="2" destOrd="0" presId="urn:microsoft.com/office/officeart/2005/8/layout/venn1"/>
    <dgm:cxn modelId="{1FFF6B53-4BB5-BC4C-B648-F4AEDC5A4994}" type="presParOf" srcId="{8A82536F-3827-4558-BFF7-A5F23954657F}" destId="{1ADB9FA4-A893-4109-9FC7-3472683F3C61}" srcOrd="3" destOrd="0" presId="urn:microsoft.com/office/officeart/2005/8/layout/venn1"/>
    <dgm:cxn modelId="{11D68B6D-247E-264C-B077-8F551BF90912}" type="presParOf" srcId="{8A82536F-3827-4558-BFF7-A5F23954657F}" destId="{364FF3AA-DCF7-4929-8C4C-5D589B404B7C}" srcOrd="4" destOrd="0" presId="urn:microsoft.com/office/officeart/2005/8/layout/venn1"/>
    <dgm:cxn modelId="{940FF348-BC4D-C34B-BC91-60D213537F66}" type="presParOf" srcId="{8A82536F-3827-4558-BFF7-A5F23954657F}" destId="{CF9FACE7-21C7-48F5-AACD-E081BCAA8A61}" srcOrd="5" destOrd="0" presId="urn:microsoft.com/office/officeart/2005/8/layout/venn1"/>
    <dgm:cxn modelId="{CD0B671D-6B23-F043-81EE-585B74FBF926}" type="presParOf" srcId="{8A82536F-3827-4558-BFF7-A5F23954657F}" destId="{6A692A07-28B7-4A6F-95C2-B297DD066196}" srcOrd="6" destOrd="0" presId="urn:microsoft.com/office/officeart/2005/8/layout/venn1"/>
    <dgm:cxn modelId="{315761BE-E40B-1F4B-B9A6-DB78B2C869EF}" type="presParOf" srcId="{8A82536F-3827-4558-BFF7-A5F23954657F}" destId="{0A7F4690-30EE-44E4-A39A-889DDC4E4E9F}" srcOrd="7" destOrd="0" presId="urn:microsoft.com/office/officeart/2005/8/layout/venn1"/>
    <dgm:cxn modelId="{9E854FC5-95E4-F04C-BA5F-1C1F7DDE06B3}" type="presParOf" srcId="{8A82536F-3827-4558-BFF7-A5F23954657F}" destId="{0C6C049C-2F68-4285-A1B4-2D966E46702B}" srcOrd="8" destOrd="0" presId="urn:microsoft.com/office/officeart/2005/8/layout/venn1"/>
    <dgm:cxn modelId="{FDD12F9D-CD86-A04B-BAD1-05C3A85EF539}" type="presParOf" srcId="{8A82536F-3827-4558-BFF7-A5F23954657F}" destId="{005AC0A1-7342-4E85-B1A3-2671B15DB591}" srcOrd="9"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BF5B-E5D3-440F-820B-A53CDC51CEBE}">
      <dsp:nvSpPr>
        <dsp:cNvPr id="0" name=""/>
        <dsp:cNvSpPr/>
      </dsp:nvSpPr>
      <dsp:spPr>
        <a:xfrm>
          <a:off x="2296625" y="1462566"/>
          <a:ext cx="1594864" cy="159486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69D8E0F-5A90-4963-98E1-94A7F980C8FF}">
      <dsp:nvSpPr>
        <dsp:cNvPr id="0" name=""/>
        <dsp:cNvSpPr/>
      </dsp:nvSpPr>
      <dsp:spPr>
        <a:xfrm>
          <a:off x="2169036" y="163891"/>
          <a:ext cx="1850043" cy="10708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kern="1200" smtClean="0"/>
            <a:t>Enhancing the anti-bullying strategy</a:t>
          </a:r>
          <a:endParaRPr lang="en-AU" sz="2800" kern="1200"/>
        </a:p>
      </dsp:txBody>
      <dsp:txXfrm>
        <a:off x="2169036" y="163891"/>
        <a:ext cx="1850043" cy="1070837"/>
      </dsp:txXfrm>
    </dsp:sp>
    <dsp:sp modelId="{2573814C-B5C2-480A-9385-1E26E2D6B5BB}">
      <dsp:nvSpPr>
        <dsp:cNvPr id="0" name=""/>
        <dsp:cNvSpPr/>
      </dsp:nvSpPr>
      <dsp:spPr>
        <a:xfrm>
          <a:off x="2903312" y="1903205"/>
          <a:ext cx="1594864" cy="1594864"/>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ADB9FA4-A893-4109-9FC7-3472683F3C61}">
      <dsp:nvSpPr>
        <dsp:cNvPr id="0" name=""/>
        <dsp:cNvSpPr/>
      </dsp:nvSpPr>
      <dsp:spPr>
        <a:xfrm>
          <a:off x="4433785" y="1576485"/>
          <a:ext cx="2041345" cy="11619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kern="1200" dirty="0" smtClean="0"/>
            <a:t>Kindness as a “replacement” </a:t>
          </a:r>
          <a:r>
            <a:rPr lang="en-US" sz="2800" kern="1200" dirty="0" err="1" smtClean="0"/>
            <a:t>behaviour</a:t>
          </a:r>
          <a:r>
            <a:rPr lang="en-US" sz="2800" kern="1200" dirty="0" smtClean="0"/>
            <a:t> </a:t>
          </a:r>
          <a:endParaRPr lang="en-AU" sz="2800" kern="1200" dirty="0"/>
        </a:p>
      </dsp:txBody>
      <dsp:txXfrm>
        <a:off x="4433785" y="1576485"/>
        <a:ext cx="2041345" cy="1161972"/>
      </dsp:txXfrm>
    </dsp:sp>
    <dsp:sp modelId="{364FF3AA-DCF7-4929-8C4C-5D589B404B7C}">
      <dsp:nvSpPr>
        <dsp:cNvPr id="0" name=""/>
        <dsp:cNvSpPr/>
      </dsp:nvSpPr>
      <dsp:spPr>
        <a:xfrm>
          <a:off x="2671737" y="2616793"/>
          <a:ext cx="1594864" cy="1594864"/>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F9FACE7-21C7-48F5-AACD-E081BCAA8A61}">
      <dsp:nvSpPr>
        <dsp:cNvPr id="0" name=""/>
        <dsp:cNvSpPr/>
      </dsp:nvSpPr>
      <dsp:spPr>
        <a:xfrm>
          <a:off x="4369949" y="3558674"/>
          <a:ext cx="1658659" cy="11619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kern="1200" smtClean="0"/>
            <a:t>3 tiered approach</a:t>
          </a:r>
          <a:endParaRPr lang="en-AU" sz="2800" kern="1200"/>
        </a:p>
      </dsp:txBody>
      <dsp:txXfrm>
        <a:off x="4369949" y="3558674"/>
        <a:ext cx="1658659" cy="1161972"/>
      </dsp:txXfrm>
    </dsp:sp>
    <dsp:sp modelId="{6A692A07-28B7-4A6F-95C2-B297DD066196}">
      <dsp:nvSpPr>
        <dsp:cNvPr id="0" name=""/>
        <dsp:cNvSpPr/>
      </dsp:nvSpPr>
      <dsp:spPr>
        <a:xfrm>
          <a:off x="1921513" y="2616793"/>
          <a:ext cx="1594864" cy="1594864"/>
        </a:xfrm>
        <a:prstGeom prst="ellipse">
          <a:avLst/>
        </a:prstGeom>
        <a:solidFill>
          <a:schemeClr val="accent5">
            <a:alpha val="50000"/>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A7F4690-30EE-44E4-A39A-889DDC4E4E9F}">
      <dsp:nvSpPr>
        <dsp:cNvPr id="0" name=""/>
        <dsp:cNvSpPr/>
      </dsp:nvSpPr>
      <dsp:spPr>
        <a:xfrm>
          <a:off x="159506" y="3558674"/>
          <a:ext cx="1658659" cy="11619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kern="1200" smtClean="0"/>
            <a:t>Student-led</a:t>
          </a:r>
          <a:endParaRPr lang="en-AU" sz="2800" kern="1200"/>
        </a:p>
      </dsp:txBody>
      <dsp:txXfrm>
        <a:off x="159506" y="3558674"/>
        <a:ext cx="1658659" cy="1161972"/>
      </dsp:txXfrm>
    </dsp:sp>
    <dsp:sp modelId="{0C6C049C-2F68-4285-A1B4-2D966E46702B}">
      <dsp:nvSpPr>
        <dsp:cNvPr id="0" name=""/>
        <dsp:cNvSpPr/>
      </dsp:nvSpPr>
      <dsp:spPr>
        <a:xfrm>
          <a:off x="1689939" y="1903205"/>
          <a:ext cx="1594864" cy="159486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05AC0A1-7342-4E85-B1A3-2671B15DB591}">
      <dsp:nvSpPr>
        <dsp:cNvPr id="0" name=""/>
        <dsp:cNvSpPr/>
      </dsp:nvSpPr>
      <dsp:spPr>
        <a:xfrm>
          <a:off x="-95671" y="1576485"/>
          <a:ext cx="1658659" cy="11619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kern="1200" smtClean="0"/>
            <a:t>Across school learning community</a:t>
          </a:r>
          <a:endParaRPr lang="en-AU" sz="2800" kern="1200"/>
        </a:p>
      </dsp:txBody>
      <dsp:txXfrm>
        <a:off x="-95671" y="1576485"/>
        <a:ext cx="1658659" cy="11619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22BD03-7455-9A4C-A852-ABE3EBFA42ED}" type="datetimeFigureOut">
              <a:rPr lang="en-US" smtClean="0"/>
              <a:t>6/6/13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DAA6ED-394B-B94D-AF89-C594D0817773}" type="slidenum">
              <a:rPr lang="en-US" smtClean="0"/>
              <a:t>‹#›</a:t>
            </a:fld>
            <a:endParaRPr lang="en-US"/>
          </a:p>
        </p:txBody>
      </p:sp>
    </p:spTree>
    <p:extLst>
      <p:ext uri="{BB962C8B-B14F-4D97-AF65-F5344CB8AC3E}">
        <p14:creationId xmlns:p14="http://schemas.microsoft.com/office/powerpoint/2010/main" val="10396953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p:cNvSpPr>
          <p:nvPr>
            <p:ph type="sldNum" sz="quarter" idx="5"/>
          </p:nvPr>
        </p:nvSpPr>
        <p:spPr>
          <a:noFill/>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34684351-5255-49E7-943B-EC66DCC376F1}" type="slidenum">
              <a:rPr lang="en-US" sz="1200" smtClean="0"/>
              <a:pPr eaLnBrk="1" hangingPunct="1"/>
              <a:t>4</a:t>
            </a:fld>
            <a:endParaRPr lang="en-US" sz="1200" smtClean="0"/>
          </a:p>
        </p:txBody>
      </p:sp>
      <p:sp>
        <p:nvSpPr>
          <p:cNvPr id="16387" name="Rectangle 1026"/>
          <p:cNvSpPr>
            <a:spLocks noGrp="1" noRot="1" noChangeAspect="1" noChangeArrowheads="1" noTextEdit="1"/>
          </p:cNvSpPr>
          <p:nvPr>
            <p:ph type="sldImg"/>
          </p:nvPr>
        </p:nvSpPr>
        <p:spPr>
          <a:ln/>
        </p:spPr>
      </p:sp>
      <p:sp>
        <p:nvSpPr>
          <p:cNvPr id="16388" name="Rectangle 1027"/>
          <p:cNvSpPr>
            <a:spLocks noGrp="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Students’ responses to these statements tell us three critical things. First, although teachers have the potential to inspire and support students, they are not consistently doing so in ways students recognize. The finding that three fourths of students say they have a teacher who is a positive role model is encouraging. Yet far fewer students report that teachers respect students, are concerned about them as individuals, or care if they are even present in their classes. One conclusion is that even though many students find a role model among their teachers, they have less favorable perceptions of teachers’ attitudes toward them in general. These findings reveal a need for everyone in the teaching profession, not just a “cool” or select few, to capitalize on the inherent opportunity to be a hero by showing students they genuinely care and are ready and willing to support them.</a:t>
            </a:r>
          </a:p>
          <a:p>
            <a:endParaRPr lang="en-US" sz="1200" dirty="0" smtClean="0"/>
          </a:p>
          <a:p>
            <a:r>
              <a:rPr lang="en-US" sz="1200" dirty="0" smtClean="0"/>
              <a:t>Second, these results emphasize that students perceive a general lack of respect in their schools. While just 66% believe teachers respect students—a worrisome result in itself—the fact that even fewer think students respect teachers is troubling. The challenge of engaging students in their learning increases significantly if there is an essential lack of respect on either side. Perhaps most alarming, however, is that just 1 in 3 students believes students respect one another. Students, too, are in a position to be supportive of their peers and role models in the learning environment. In a climate of disrespect, the chances of such student-to-student support will be difficult to foster.</a:t>
            </a:r>
          </a:p>
          <a:p>
            <a:endParaRPr lang="en-US" sz="1200" dirty="0" smtClean="0"/>
          </a:p>
          <a:p>
            <a:r>
              <a:rPr lang="en-US" sz="1200" dirty="0" smtClean="0"/>
              <a:t>Third, clearly most students believe their parents care about their education. This figure might challenge educators who believe one of the difficulties of teaching is a lack of support and care for education in the home. With nearly all students reporting that they have parents who care, we are left wondering if the issue is parents not caring the way we want them</a:t>
            </a:r>
          </a:p>
          <a:p>
            <a:endParaRPr lang="en-US" dirty="0"/>
          </a:p>
        </p:txBody>
      </p:sp>
      <p:sp>
        <p:nvSpPr>
          <p:cNvPr id="4" name="Slide Number Placeholder 3"/>
          <p:cNvSpPr>
            <a:spLocks noGrp="1"/>
          </p:cNvSpPr>
          <p:nvPr>
            <p:ph type="sldNum" sz="quarter" idx="10"/>
          </p:nvPr>
        </p:nvSpPr>
        <p:spPr/>
        <p:txBody>
          <a:bodyPr/>
          <a:lstStyle/>
          <a:p>
            <a:fld id="{BD0796CB-AC44-48CE-9732-9FF21C76B31D}"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588678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pPr lvl="4">
              <a:lnSpc>
                <a:spcPct val="90000"/>
              </a:lnSpc>
            </a:pPr>
            <a:r>
              <a:rPr lang="en-US" sz="1000" dirty="0" smtClean="0"/>
              <a:t>Students appear to understand that schools expect them to achieve academically. While for those in a profession that highly values academics, the percentages could be higher, the majority of students say that getting good grades is important to them. </a:t>
            </a:r>
          </a:p>
          <a:p>
            <a:pPr lvl="4">
              <a:lnSpc>
                <a:spcPct val="90000"/>
              </a:lnSpc>
            </a:pPr>
            <a:endParaRPr lang="en-US" sz="1000" dirty="0" smtClean="0"/>
          </a:p>
          <a:p>
            <a:pPr lvl="4">
              <a:lnSpc>
                <a:spcPct val="90000"/>
              </a:lnSpc>
            </a:pPr>
            <a:r>
              <a:rPr lang="en-US" sz="1000" dirty="0" smtClean="0"/>
              <a:t>Although most of the students surveyed say they want to succeed in school, they are not necessarily putting forth the effort needed to achieve: close to one fifth of them give up when they encounter difficult schoolwork. Almost</a:t>
            </a:r>
            <a:r>
              <a:rPr lang="en-US" sz="1000" baseline="0" dirty="0" smtClean="0"/>
              <a:t> eight</a:t>
            </a:r>
            <a:r>
              <a:rPr lang="en-US" sz="1000" dirty="0" smtClean="0"/>
              <a:t> out of ten students say they try their best in school. Even fewer (58%) feel their teachers recognize them when they do try their best. The gap between wanting to achieve and putting in and sustaining the effort to meet that goal needs to be examined, as does the role teachers play in recognizing effort and perseverance.</a:t>
            </a:r>
          </a:p>
          <a:p>
            <a:pPr lvl="4">
              <a:lnSpc>
                <a:spcPct val="90000"/>
              </a:lnSpc>
            </a:pPr>
            <a:endParaRPr lang="en-US" sz="1000" dirty="0" smtClean="0"/>
          </a:p>
          <a:p>
            <a:pPr lvl="4">
              <a:lnSpc>
                <a:spcPct val="90000"/>
              </a:lnSpc>
            </a:pPr>
            <a:r>
              <a:rPr lang="en-US" sz="1000" dirty="0" smtClean="0"/>
              <a:t>The fact that so few students believe their teachers let their parents know what they do well is reflective of the need to communicate and celebrate student accomplishments. The data overall also reveal that schools need to do a better job of encouraging and recognizing student accomplishments of all kinds, including good citizenship. Schools traditionally recognize certain types of successful outcomes—high grades, athletic victories, etc. Yet all students need to be recognized for their unique talents and interests, as well as for the effort expended—even when the outcomes are not the ones originally hoped for.</a:t>
            </a:r>
          </a:p>
          <a:p>
            <a:pPr>
              <a:lnSpc>
                <a:spcPct val="90000"/>
              </a:lnSpc>
            </a:pPr>
            <a:endParaRPr lang="en-US" sz="1000" dirty="0" smtClean="0">
              <a:latin typeface="Gill Sans MT"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lvl="4"/>
            <a:r>
              <a:rPr lang="en-US" sz="1000" dirty="0" smtClean="0"/>
              <a:t>The percentage of students who believe learning can be fun is positive. Though this figure could certainly be higher, its importance is clear when contrasted with the high number of students who remain bored in school and say they do not enjoy being at school. Schools must capitalize on students’ belief that learning can be fun and employ methods that effectively engage students in the learning process.</a:t>
            </a:r>
          </a:p>
          <a:p>
            <a:pPr lvl="4"/>
            <a:endParaRPr lang="en-US" sz="1000" dirty="0" smtClean="0"/>
          </a:p>
          <a:p>
            <a:pPr lvl="4"/>
            <a:r>
              <a:rPr lang="en-US" sz="1000" dirty="0" smtClean="0"/>
              <a:t>Students’ perceptions of their teachers’ engagement in the learning process is even more striking. Students typically do not see their teachers as individuals who enjoy working with them. Whether this perception is true or not, these percentages should be an area of professional concern for all educators; educators must find ways to make clear to students that they enjoy working with them and are passionate about their role as educators.</a:t>
            </a:r>
          </a:p>
          <a:p>
            <a:pPr lvl="4"/>
            <a:endParaRPr lang="en-US" sz="1000" dirty="0" smtClean="0"/>
          </a:p>
          <a:p>
            <a:pPr lvl="4"/>
            <a:r>
              <a:rPr lang="en-US" sz="1000" dirty="0" smtClean="0"/>
              <a:t>The Condition of Fun &amp; Excitement in today’s schools is not intended to imply that students should be laughing and playing instead of studying and learning. It is about students becoming so engaged in what they are learning they stop watching the clock and looking out the window. These findings lead us to ask: How can schools foster this experience throughout the curriculum?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pPr lvl="4">
              <a:lnSpc>
                <a:spcPct val="90000"/>
              </a:lnSpc>
            </a:pPr>
            <a:r>
              <a:rPr lang="en-US" sz="900" dirty="0" smtClean="0"/>
              <a:t>Statements about the Condition of Curiosity &amp; Creativity reveal that 4 out of 5 students surveyed like to learn new things. Fewer, however, said that school inspires them to learn new things that are interesting. How can these percentages be improved? Students must feel safe and be engaged enough in their learning to ask “Why?” and “Why not?” Yet the data show approximately 1 out of 3 students do not feel comfortable asking questions in class. To foster genuine learning—and many of the skills being called for in the twenty-first century—students must have the chance to be creative while they are learning. Affording students the opportunity to be creative will help establish a learning environment that is inspiring to students; a necessary change, as just 3 out of 5 students report that school inspires them to learn. </a:t>
            </a:r>
          </a:p>
          <a:p>
            <a:pPr lvl="4">
              <a:lnSpc>
                <a:spcPct val="90000"/>
              </a:lnSpc>
            </a:pPr>
            <a:endParaRPr lang="en-US" sz="900" dirty="0" smtClean="0"/>
          </a:p>
          <a:p>
            <a:pPr lvl="4">
              <a:lnSpc>
                <a:spcPct val="90000"/>
              </a:lnSpc>
            </a:pPr>
            <a:r>
              <a:rPr lang="en-US" sz="900" dirty="0" smtClean="0"/>
              <a:t>In terms of relevance, approximately 2 out of 5 students said they see the connection between their current learning and their everyday lives. For students to maintain an active interest in learning, they must see a present value in it. They must be able to connect what they are studying to their world in some tangible way that leads them to ask questions and seek answers. </a:t>
            </a:r>
          </a:p>
          <a:p>
            <a:pPr lvl="4">
              <a:lnSpc>
                <a:spcPct val="90000"/>
              </a:lnSpc>
            </a:pPr>
            <a:endParaRPr lang="en-US" sz="900" dirty="0" smtClean="0"/>
          </a:p>
          <a:p>
            <a:pPr lvl="4">
              <a:lnSpc>
                <a:spcPct val="90000"/>
              </a:lnSpc>
            </a:pPr>
            <a:r>
              <a:rPr lang="en-US" sz="900" dirty="0" smtClean="0"/>
              <a:t>Interestingly, 80% of students believe what they learn in school is going to be helpful to them in the future. What does it mean if our students do not see school as relevant to their current lives, but do think it is beneficial for their future? If we do not make learning relevant and inherently rewarding in the present, we are failing our students—no matter how convincingly we argue they should defer the gratification of working hard in school for the sake of getting into the college or career of their dreams.</a:t>
            </a:r>
          </a:p>
          <a:p>
            <a:pPr lvl="4">
              <a:lnSpc>
                <a:spcPct val="90000"/>
              </a:lnSpc>
            </a:pPr>
            <a:endParaRPr lang="en-US" sz="900" dirty="0" smtClean="0"/>
          </a:p>
          <a:p>
            <a:pPr>
              <a:lnSpc>
                <a:spcPct val="90000"/>
              </a:lnSpc>
            </a:pPr>
            <a:r>
              <a:rPr lang="en-US" sz="900" dirty="0" smtClean="0"/>
              <a:t>This goes back to fun and excitement.  If you are into the lesson, the students are more likely to be receptive and feel comfortable. When they feel comfortable, they are more likely to participate and spark curiosity.  It is a continuous cycle.  The more you know about a subject the more comfortable you feel about exploring.  The combination of cognitive domain (Bloom’s) and affective domain (feelings) sets the stage for creativity and curiosity. </a:t>
            </a:r>
          </a:p>
          <a:p>
            <a:pPr>
              <a:lnSpc>
                <a:spcPct val="90000"/>
              </a:lnSpc>
            </a:pPr>
            <a:endParaRPr lang="en-US" sz="900" dirty="0" smtClean="0"/>
          </a:p>
          <a:p>
            <a:pPr>
              <a:lnSpc>
                <a:spcPct val="90000"/>
              </a:lnSpc>
            </a:pPr>
            <a:r>
              <a:rPr lang="en-US" sz="900" dirty="0" smtClean="0"/>
              <a:t>Research shows that, if not nurtured, creativity takes a nosedive by fourth grade. Young children who were awesome artists in preschool no longer color the sky orange and pink just because they love the glowing colors. So how do we continue to encourage creativity and curiosity in today’s classroom where emphasis is put on testing knowledge?  </a:t>
            </a:r>
          </a:p>
          <a:p>
            <a:pPr>
              <a:lnSpc>
                <a:spcPct val="90000"/>
              </a:lnSpc>
            </a:pPr>
            <a:r>
              <a:rPr lang="en-US" sz="900" dirty="0" smtClean="0"/>
              <a:t>-Create open-ended assignments</a:t>
            </a:r>
          </a:p>
          <a:p>
            <a:pPr>
              <a:lnSpc>
                <a:spcPct val="90000"/>
              </a:lnSpc>
            </a:pPr>
            <a:r>
              <a:rPr lang="en-US" sz="900" dirty="0" smtClean="0"/>
              <a:t>• Discover your students’ individual learning styles</a:t>
            </a:r>
          </a:p>
          <a:p>
            <a:pPr>
              <a:lnSpc>
                <a:spcPct val="90000"/>
              </a:lnSpc>
            </a:pPr>
            <a:r>
              <a:rPr lang="en-US" sz="900" dirty="0" smtClean="0"/>
              <a:t>• Incorporate art, music, and physical movement into your teaching</a:t>
            </a:r>
          </a:p>
          <a:p>
            <a:pPr>
              <a:lnSpc>
                <a:spcPct val="90000"/>
              </a:lnSpc>
            </a:pPr>
            <a:r>
              <a:rPr lang="en-US" sz="900" dirty="0" smtClean="0"/>
              <a:t>• Give students tools and skills to search for answers on their own</a:t>
            </a:r>
          </a:p>
          <a:p>
            <a:pPr>
              <a:lnSpc>
                <a:spcPct val="90000"/>
              </a:lnSpc>
            </a:pPr>
            <a:r>
              <a:rPr lang="en-US" sz="900" dirty="0" smtClean="0"/>
              <a:t>• Share your own curiosity with your students</a:t>
            </a:r>
          </a:p>
          <a:p>
            <a:pPr>
              <a:lnSpc>
                <a:spcPct val="90000"/>
              </a:lnSpc>
            </a:pPr>
            <a:r>
              <a:rPr lang="en-US" sz="900" dirty="0" smtClean="0"/>
              <a:t>• Explore new ideas and thoughts with your students</a:t>
            </a:r>
          </a:p>
          <a:p>
            <a:pPr>
              <a:lnSpc>
                <a:spcPct val="90000"/>
              </a:lnSpc>
            </a:pPr>
            <a:r>
              <a:rPr lang="en-US" sz="900" dirty="0" smtClean="0"/>
              <a:t>• Share different opinions, ideas and theories with your students</a:t>
            </a:r>
          </a:p>
          <a:p>
            <a:pPr>
              <a:lnSpc>
                <a:spcPct val="90000"/>
              </a:lnSpc>
            </a:pPr>
            <a:r>
              <a:rPr lang="en-US" sz="900" dirty="0" smtClean="0"/>
              <a:t>-most important- Make learning relevant for your students</a:t>
            </a:r>
          </a:p>
          <a:p>
            <a:pPr>
              <a:lnSpc>
                <a:spcPct val="90000"/>
              </a:lnSpc>
            </a:pPr>
            <a:endParaRPr lang="en-US" sz="900" dirty="0" smtClean="0"/>
          </a:p>
          <a:p>
            <a:pPr>
              <a:lnSpc>
                <a:spcPct val="90000"/>
              </a:lnSpc>
            </a:pPr>
            <a:r>
              <a:rPr lang="en-US" sz="900" dirty="0" smtClean="0"/>
              <a:t>Teachers can no longer cover material; they, along with their students, uncover solutions.</a:t>
            </a:r>
          </a:p>
          <a:p>
            <a:pPr lvl="4">
              <a:lnSpc>
                <a:spcPct val="90000"/>
              </a:lnSpc>
            </a:pPr>
            <a:endParaRPr lang="en-US" sz="900" dirty="0" smtClean="0"/>
          </a:p>
          <a:p>
            <a:pPr lvl="4">
              <a:lnSpc>
                <a:spcPct val="90000"/>
              </a:lnSpc>
            </a:pPr>
            <a:endParaRPr lang="en-US" sz="900" dirty="0" smtClean="0"/>
          </a:p>
          <a:p>
            <a:pPr lvl="4">
              <a:lnSpc>
                <a:spcPct val="90000"/>
              </a:lnSpc>
            </a:pPr>
            <a:endParaRPr lang="en-US" sz="900" dirty="0" smtClean="0">
              <a:latin typeface="Gill Sans MT"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pPr lvl="4">
              <a:lnSpc>
                <a:spcPct val="90000"/>
              </a:lnSpc>
            </a:pPr>
            <a:r>
              <a:rPr lang="en-US" sz="900" dirty="0" smtClean="0"/>
              <a:t>Whether students have the courage to move beyond their panic or comfort zone into their challenge zone depends on overcoming fear, anxiety, and complacency. As the data show, approximately one-quarter of all students are reluctant to challenge themselves because they are afraid they might fail. This figure should be of concern to every educator. If students are not willing to challenge themselves—academically, socially, personally—how will they learn and grow as individuals? It must be just as safe for students to have a Spirit of Adventure and not succeed as it is for them to succeed when they take a healthy risk.</a:t>
            </a:r>
          </a:p>
          <a:p>
            <a:pPr lvl="4">
              <a:lnSpc>
                <a:spcPct val="90000"/>
              </a:lnSpc>
            </a:pPr>
            <a:endParaRPr lang="en-US" sz="900" dirty="0" smtClean="0"/>
          </a:p>
          <a:p>
            <a:pPr lvl="4">
              <a:lnSpc>
                <a:spcPct val="90000"/>
              </a:lnSpc>
            </a:pPr>
            <a:r>
              <a:rPr lang="en-US" sz="900" dirty="0" smtClean="0"/>
              <a:t>Less obvious, though no less worrisome, are the students who are afraid to challenge themselves because they might succeed. For these students, having a Spirit of Adventure means potentially threatening their social network—their sense of Belonging—and is therefore a powerful deterrent to success. The fact that just over half of the students surveyed are excited to tell their friends when they get good grades underscores this point. If all students are to reach their highest potential, schools must find ways to make it safe for all students to take on personal challenges and succeed at them.</a:t>
            </a:r>
          </a:p>
          <a:p>
            <a:pPr lvl="4">
              <a:lnSpc>
                <a:spcPct val="90000"/>
              </a:lnSpc>
            </a:pPr>
            <a:endParaRPr lang="en-US" sz="900" dirty="0" smtClean="0"/>
          </a:p>
          <a:p>
            <a:pPr lvl="4">
              <a:lnSpc>
                <a:spcPct val="90000"/>
              </a:lnSpc>
            </a:pPr>
            <a:r>
              <a:rPr lang="en-US" sz="900" dirty="0" smtClean="0"/>
              <a:t>Finally, the finding that approximately 2 out of 3</a:t>
            </a:r>
            <a:r>
              <a:rPr lang="en-US" sz="900" baseline="0" dirty="0" smtClean="0"/>
              <a:t> </a:t>
            </a:r>
            <a:r>
              <a:rPr lang="en-US" sz="900" dirty="0" smtClean="0"/>
              <a:t>students believe teachers help them learn from their mistakes suggests students who try something new, and fail, need more sustained support so they do not give up. Deep understanding often follows failure, which is part of the self-correcting process of learning. Schools must also explore how students can be encouraged to support each other’s healthy risk taking so all students embrace new ideas and challenges throughout their education.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pPr lvl="4">
              <a:lnSpc>
                <a:spcPct val="80000"/>
              </a:lnSpc>
            </a:pPr>
            <a:r>
              <a:rPr lang="en-US" sz="800" dirty="0" smtClean="0"/>
              <a:t>The findings here reveal that although many students see themselves as leaders, this self-perception does not necessarily translate into leadership opportunities and action. This is most apparent in the fact that approximately 64% of students see themselves as leaders, while just over one third believe other students see them as leaders. For the Condition of Leadership &amp; Responsibility to thrive, students’ sense of leadership cannot remain a merely internal phenomenon; students must manifest leadership in actions that are recognized by their peers and their communities, beginning at their school. </a:t>
            </a:r>
          </a:p>
          <a:p>
            <a:pPr lvl="4">
              <a:lnSpc>
                <a:spcPct val="80000"/>
              </a:lnSpc>
            </a:pPr>
            <a:endParaRPr lang="en-US" sz="800" dirty="0" smtClean="0"/>
          </a:p>
          <a:p>
            <a:pPr lvl="4">
              <a:lnSpc>
                <a:spcPct val="80000"/>
              </a:lnSpc>
            </a:pPr>
            <a:r>
              <a:rPr lang="en-US" sz="800" dirty="0" smtClean="0"/>
              <a:t>This discrepancy is perhaps explained by the findings about decision making and leadership opportunities. While the majority of students say they see themselves as good decision makers, just over two fifths of the students say they are aware of the goals their school community is working on or that students have a voice in decision making at their school. This reflects the need to foster students’ self-reported decision making skills with the meaningful opportunities to create change at school, an initial step of which is clear and open communication about the goals in the learning community and an invitation to help achieve them.</a:t>
            </a:r>
          </a:p>
          <a:p>
            <a:pPr lvl="4">
              <a:lnSpc>
                <a:spcPct val="80000"/>
              </a:lnSpc>
            </a:pPr>
            <a:r>
              <a:rPr lang="en-US" sz="800" dirty="0" smtClean="0"/>
              <a:t> </a:t>
            </a:r>
          </a:p>
          <a:p>
            <a:pPr lvl="4">
              <a:lnSpc>
                <a:spcPct val="80000"/>
              </a:lnSpc>
            </a:pPr>
            <a:r>
              <a:rPr lang="en-US" sz="800" dirty="0" smtClean="0"/>
              <a:t>Another opportunity to foster Leadership &amp; Responsibility in students exists in teachers’ everyday interactions with students. With just under half of students reporting that teachers are willing to learn from students, it becomes clear that taking time on a daily basis to listen to and learn from students would provide countless opportunities to place students in leadership roles.</a:t>
            </a:r>
          </a:p>
          <a:p>
            <a:pPr lvl="4">
              <a:lnSpc>
                <a:spcPct val="80000"/>
              </a:lnSpc>
            </a:pPr>
            <a:endParaRPr lang="en-US" sz="800" dirty="0" smtClean="0"/>
          </a:p>
          <a:p>
            <a:pPr lvl="4">
              <a:lnSpc>
                <a:spcPct val="80000"/>
              </a:lnSpc>
            </a:pPr>
            <a:r>
              <a:rPr lang="en-US" sz="800" dirty="0" smtClean="0"/>
              <a:t>It is not enough for students to see themselves as leaders and decision makers; they must put those beliefs into practice through genuine leadership opportunities. It is important to note that just under three-fourths of students believe teachers encourage students to be decision makers, and that almost</a:t>
            </a:r>
            <a:r>
              <a:rPr lang="en-US" sz="800" baseline="0" dirty="0" smtClean="0"/>
              <a:t> half of </a:t>
            </a:r>
            <a:r>
              <a:rPr lang="en-US" sz="800" dirty="0" smtClean="0"/>
              <a:t>students believe students have a voice in decision making at school. This suggests that creating leadership opportunities in classrooms might be a good starting point for school-wide initiatives. </a:t>
            </a:r>
          </a:p>
          <a:p>
            <a:pPr lvl="4">
              <a:lnSpc>
                <a:spcPct val="80000"/>
              </a:lnSpc>
            </a:pPr>
            <a:endParaRPr lang="en-US" sz="800" dirty="0" smtClean="0"/>
          </a:p>
          <a:p>
            <a:pPr lvl="4">
              <a:lnSpc>
                <a:spcPct val="80000"/>
              </a:lnSpc>
            </a:pPr>
            <a:endParaRPr lang="en-US" sz="800" dirty="0" smtClean="0"/>
          </a:p>
          <a:p>
            <a:pPr lvl="4">
              <a:lnSpc>
                <a:spcPct val="80000"/>
              </a:lnSpc>
            </a:pPr>
            <a:endParaRPr lang="en-US" sz="800" dirty="0" smtClean="0">
              <a:latin typeface="Gill Sans MT"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pPr lvl="4">
              <a:lnSpc>
                <a:spcPct val="80000"/>
              </a:lnSpc>
            </a:pPr>
            <a:r>
              <a:rPr lang="en-US" sz="1000" dirty="0" smtClean="0"/>
              <a:t>There is a difference between dreaming about the future and taking the steps needed to reach those dreams. The Condition of Confidence to Take Action is defined by the successful integration of these two processes, and the majority of students surveyed appear to know it is important both to set high goals and work hard to reach them. Nonetheless, one 16% of students do not see goal setting as important. Educators must ask why as many as almost one third of students do not see a clear connection between school and the future they imagine for themselves. One explanation might be that not all students envision futures that benefit from scholastic efforts, yet nearly nine in ten students believe going to college is important for their future. What does this tell us about students’ understanding of the steps it takes to reach the goal of attending college and the role their present schooling is playing in that process? We must understand what it means that only three quarters of students think their teachers believe in them and expect them to be successful. Teachers play a key role in helping students believe in themselves and their abilities to reach their goals. If students don’t perceive teachers believe in them, they will certainly have greater difficulty believing in themselves. </a:t>
            </a:r>
          </a:p>
          <a:p>
            <a:pPr lvl="4">
              <a:lnSpc>
                <a:spcPct val="80000"/>
              </a:lnSpc>
            </a:pPr>
            <a:endParaRPr lang="en-US" sz="1000" dirty="0" smtClean="0"/>
          </a:p>
          <a:p>
            <a:pPr lvl="4">
              <a:lnSpc>
                <a:spcPct val="80000"/>
              </a:lnSpc>
            </a:pPr>
            <a:r>
              <a:rPr lang="en-US" sz="1000" dirty="0" smtClean="0"/>
              <a:t>Finally, while 93% of students think they can be successful, just </a:t>
            </a:r>
            <a:r>
              <a:rPr lang="en-US" sz="1000" smtClean="0"/>
              <a:t>over 80%</a:t>
            </a:r>
            <a:r>
              <a:rPr lang="en-US" sz="1000" baseline="0" smtClean="0"/>
              <a:t> k</a:t>
            </a:r>
            <a:r>
              <a:rPr lang="en-US" sz="1000" smtClean="0"/>
              <a:t>now </a:t>
            </a:r>
            <a:r>
              <a:rPr lang="en-US" sz="1000" dirty="0" smtClean="0"/>
              <a:t>the kind of person they want to become, and still fewer believe they can make a difference in the world. Schools must foster students’ belief not only in their ability to succeed, but in their awareness of who they want to become and their ability to be engaged citizens who contribute to the world around them.</a:t>
            </a:r>
          </a:p>
          <a:p>
            <a:pPr lvl="4">
              <a:lnSpc>
                <a:spcPct val="80000"/>
              </a:lnSpc>
            </a:pPr>
            <a:endParaRPr lang="en-US" sz="10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a:t>
            </a:r>
            <a:r>
              <a:rPr lang="en-US" baseline="0" dirty="0" smtClean="0"/>
              <a:t> successful.  This will be a prominent point throughout my presentation.</a:t>
            </a:r>
            <a:endParaRPr lang="en-US" dirty="0"/>
          </a:p>
        </p:txBody>
      </p:sp>
      <p:sp>
        <p:nvSpPr>
          <p:cNvPr id="4" name="Slide Number Placeholder 3"/>
          <p:cNvSpPr>
            <a:spLocks noGrp="1"/>
          </p:cNvSpPr>
          <p:nvPr>
            <p:ph type="sldNum" sz="quarter" idx="10"/>
          </p:nvPr>
        </p:nvSpPr>
        <p:spPr/>
        <p:txBody>
          <a:bodyPr/>
          <a:lstStyle/>
          <a:p>
            <a:fld id="{645FEF4F-37F9-4DD0-BDCD-A31C5E4A7AF3}"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310207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students see it very differently,</a:t>
            </a:r>
            <a:r>
              <a:rPr lang="en-US" baseline="0" dirty="0" smtClean="0"/>
              <a:t> we see it as rules.</a:t>
            </a:r>
            <a:endParaRPr lang="en-US" dirty="0" smtClean="0"/>
          </a:p>
          <a:p>
            <a:endParaRPr lang="en-US" dirty="0"/>
          </a:p>
        </p:txBody>
      </p:sp>
      <p:sp>
        <p:nvSpPr>
          <p:cNvPr id="4" name="Slide Number Placeholder 3"/>
          <p:cNvSpPr>
            <a:spLocks noGrp="1"/>
          </p:cNvSpPr>
          <p:nvPr>
            <p:ph type="sldNum" sz="quarter" idx="10"/>
          </p:nvPr>
        </p:nvSpPr>
        <p:spPr/>
        <p:txBody>
          <a:bodyPr/>
          <a:lstStyle/>
          <a:p>
            <a:fld id="{645FEF4F-37F9-4DD0-BDCD-A31C5E4A7AF3}"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255057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is why you are all here.</a:t>
            </a:r>
            <a:endParaRPr lang="en-US" dirty="0"/>
          </a:p>
        </p:txBody>
      </p:sp>
      <p:sp>
        <p:nvSpPr>
          <p:cNvPr id="4" name="Slide Number Placeholder 3"/>
          <p:cNvSpPr>
            <a:spLocks noGrp="1"/>
          </p:cNvSpPr>
          <p:nvPr>
            <p:ph type="sldNum" sz="quarter" idx="10"/>
          </p:nvPr>
        </p:nvSpPr>
        <p:spPr/>
        <p:txBody>
          <a:bodyPr/>
          <a:lstStyle/>
          <a:p>
            <a:fld id="{645FEF4F-37F9-4DD0-BDCD-A31C5E4A7AF3}"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83898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p:cNvSpPr>
          <p:nvPr>
            <p:ph type="sldNum" sz="quarter" idx="5"/>
          </p:nvPr>
        </p:nvSpPr>
        <p:spPr>
          <a:noFill/>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7D74BBCE-6A43-4904-AE70-AB28B44EED6B}" type="slidenum">
              <a:rPr lang="en-US" sz="1200" smtClean="0"/>
              <a:pPr eaLnBrk="1" hangingPunct="1"/>
              <a:t>5</a:t>
            </a:fld>
            <a:endParaRPr lang="en-US" sz="1200" smtClean="0"/>
          </a:p>
        </p:txBody>
      </p:sp>
      <p:sp>
        <p:nvSpPr>
          <p:cNvPr id="17411" name="Rectangle 1026"/>
          <p:cNvSpPr>
            <a:spLocks noGrp="1" noRot="1" noChangeAspect="1" noChangeArrowheads="1" noTextEdit="1"/>
          </p:cNvSpPr>
          <p:nvPr>
            <p:ph type="sldImg"/>
          </p:nvPr>
        </p:nvSpPr>
        <p:spPr>
          <a:ln/>
        </p:spPr>
      </p:sp>
      <p:sp>
        <p:nvSpPr>
          <p:cNvPr id="17412" name="Rectangle 1027"/>
          <p:cNvSpPr>
            <a:spLocks noGrp="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3588" cy="3429000"/>
          </a:xfrm>
        </p:spPr>
      </p:sp>
      <p:sp>
        <p:nvSpPr>
          <p:cNvPr id="3" name="Notes Placeholder 2"/>
          <p:cNvSpPr>
            <a:spLocks noGrp="1"/>
          </p:cNvSpPr>
          <p:nvPr>
            <p:ph type="body" idx="1"/>
          </p:nvPr>
        </p:nvSpPr>
        <p:spPr/>
        <p:txBody>
          <a:bodyPr>
            <a:normAutofit/>
          </a:bodyPr>
          <a:lstStyle/>
          <a:p>
            <a:r>
              <a:rPr lang="en-US" dirty="0" smtClean="0"/>
              <a:t>Here’s an example of our latest project</a:t>
            </a:r>
            <a:endParaRPr lang="en-US" dirty="0"/>
          </a:p>
        </p:txBody>
      </p:sp>
      <p:sp>
        <p:nvSpPr>
          <p:cNvPr id="4" name="Slide Number Placeholder 3"/>
          <p:cNvSpPr>
            <a:spLocks noGrp="1"/>
          </p:cNvSpPr>
          <p:nvPr>
            <p:ph type="sldNum" sz="quarter" idx="10"/>
          </p:nvPr>
        </p:nvSpPr>
        <p:spPr/>
        <p:txBody>
          <a:bodyPr/>
          <a:lstStyle/>
          <a:p>
            <a:fld id="{CDE29C3A-A6CE-4054-A866-028C59B88411}" type="slidenum">
              <a:rPr lang="en-US" smtClean="0">
                <a:solidFill>
                  <a:prstClr val="black"/>
                </a:solidFill>
                <a:latin typeface="Calibri"/>
              </a:rPr>
              <a:pPr/>
              <a:t>36</a:t>
            </a:fld>
            <a:endParaRPr lang="en-US" dirty="0">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5FEF4F-37F9-4DD0-BDCD-A31C5E4A7AF3}" type="slidenum">
              <a:rPr lang="en-US" smtClean="0">
                <a:solidFill>
                  <a:prstClr val="black"/>
                </a:solidFill>
                <a:latin typeface="Calibri"/>
              </a:rPr>
              <a:pPr/>
              <a:t>41</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p:cNvSpPr>
          <p:nvPr>
            <p:ph type="sldNum" sz="quarter" idx="5"/>
          </p:nvPr>
        </p:nvSpPr>
        <p:spPr>
          <a:noFill/>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E5B96A51-C00F-4DD7-BD96-50E56DC1AF0F}" type="slidenum">
              <a:rPr lang="en-US" sz="1200" smtClean="0"/>
              <a:pPr eaLnBrk="1" hangingPunct="1"/>
              <a:t>6</a:t>
            </a:fld>
            <a:endParaRPr lang="en-US" sz="12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p:cNvSpPr>
          <p:nvPr>
            <p:ph type="sldNum" sz="quarter" idx="5"/>
          </p:nvPr>
        </p:nvSpPr>
        <p:spPr>
          <a:noFill/>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B6570995-1DA1-4D0F-8634-571B07C7115C}" type="slidenum">
              <a:rPr lang="en-US" sz="1200" smtClean="0"/>
              <a:pPr eaLnBrk="1" hangingPunct="1"/>
              <a:t>7</a:t>
            </a:fld>
            <a:endParaRPr lang="en-US" sz="1200" smtClean="0"/>
          </a:p>
        </p:txBody>
      </p:sp>
      <p:sp>
        <p:nvSpPr>
          <p:cNvPr id="19459" name="Rectangle 1026"/>
          <p:cNvSpPr>
            <a:spLocks noGrp="1" noRot="1" noChangeAspect="1" noChangeArrowheads="1" noTextEdit="1"/>
          </p:cNvSpPr>
          <p:nvPr>
            <p:ph type="sldImg"/>
          </p:nvPr>
        </p:nvSpPr>
        <p:spPr>
          <a:ln/>
        </p:spPr>
      </p:sp>
      <p:sp>
        <p:nvSpPr>
          <p:cNvPr id="19460" name="Rectangle 1027"/>
          <p:cNvSpPr>
            <a:spLocks noGrp="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p:cNvSpPr>
          <p:nvPr>
            <p:ph type="sldNum" sz="quarter" idx="5"/>
          </p:nvPr>
        </p:nvSpPr>
        <p:spPr>
          <a:noFill/>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68E7AE5-A82F-4C7A-BCB8-AAF3B8250516}" type="slidenum">
              <a:rPr lang="en-US" sz="1200" smtClean="0"/>
              <a:pPr eaLnBrk="1" hangingPunct="1"/>
              <a:t>8</a:t>
            </a:fld>
            <a:endParaRPr 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p:cNvSpPr>
          <p:nvPr>
            <p:ph type="sldNum" sz="quarter" idx="5"/>
          </p:nvPr>
        </p:nvSpPr>
        <p:spPr>
          <a:noFill/>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0C07A63-0E6C-4373-8EA6-5E83724CAB7B}" type="slidenum">
              <a:rPr lang="en-US" sz="1200" smtClean="0"/>
              <a:pPr eaLnBrk="1" hangingPunct="1"/>
              <a:t>9</a:t>
            </a:fld>
            <a:endParaRPr 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796CB-AC44-48CE-9732-9FF21C76B31D}"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586175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Aspirations work is about doing what good teachers do intuitively on their best days, and doing so with greater INTENTION.  It’s teaching students about math not math to students.  The conditions we are going to talk about today are ideals and not norms.  We want all students to be at 100%; however, it is a process….</a:t>
            </a:r>
          </a:p>
          <a:p>
            <a:pPr>
              <a:spcBef>
                <a:spcPct val="0"/>
              </a:spcBef>
            </a:pPr>
            <a:endParaRPr lang="en-US" dirty="0" smtClean="0"/>
          </a:p>
          <a:p>
            <a:pPr>
              <a:spcBef>
                <a:spcPct val="0"/>
              </a:spcBef>
            </a:pPr>
            <a:r>
              <a:rPr lang="en-US" dirty="0" smtClean="0"/>
              <a:t>Aspirations are about the IMPLICIT curriculum, not the explicit curriculum. It’s about how we teach and who we are when we are teaching.</a:t>
            </a:r>
          </a:p>
          <a:p>
            <a:pPr>
              <a:spcBef>
                <a:spcPct val="0"/>
              </a:spcBef>
            </a:pPr>
            <a:endParaRPr lang="en-US" dirty="0" smtClean="0"/>
          </a:p>
          <a:p>
            <a:pPr>
              <a:spcBef>
                <a:spcPct val="0"/>
              </a:spcBef>
            </a:pPr>
            <a:r>
              <a:rPr lang="en-US" dirty="0" smtClean="0"/>
              <a:t>The Conditions are about creating SELF-inspired and </a:t>
            </a:r>
            <a:r>
              <a:rPr lang="en-US" dirty="0" err="1" smtClean="0"/>
              <a:t>SELF-motivated</a:t>
            </a:r>
            <a:r>
              <a:rPr lang="en-US" dirty="0" smtClean="0"/>
              <a:t> learners.  </a:t>
            </a:r>
          </a:p>
          <a:p>
            <a:pPr>
              <a:spcBef>
                <a:spcPct val="0"/>
              </a:spcBef>
            </a:pPr>
            <a:endParaRPr lang="en-US" dirty="0" smtClean="0"/>
          </a:p>
          <a:p>
            <a:pPr>
              <a:spcBef>
                <a:spcPct val="0"/>
              </a:spcBef>
            </a:pPr>
            <a:r>
              <a:rPr lang="en-US" dirty="0" smtClean="0"/>
              <a:t>Aspirations work seeks to INVOLVE everyone’s perspective, which is why we are using the </a:t>
            </a:r>
            <a:r>
              <a:rPr lang="en-US" i="1" dirty="0" smtClean="0"/>
              <a:t>My Voice </a:t>
            </a:r>
            <a:r>
              <a:rPr lang="en-US" dirty="0" smtClean="0"/>
              <a:t>Surveys as one of the basis of our action planning. The survey is about Student Voice. Focus groups</a:t>
            </a:r>
          </a:p>
          <a:p>
            <a:pPr>
              <a:spcBef>
                <a:spcPct val="0"/>
              </a:spcBef>
            </a:pPr>
            <a:endParaRPr lang="en-US" dirty="0" smtClean="0"/>
          </a:p>
          <a:p>
            <a:pPr>
              <a:spcBef>
                <a:spcPct val="0"/>
              </a:spcBef>
            </a:pPr>
            <a:r>
              <a:rPr lang="en-US" dirty="0" smtClean="0"/>
              <a:t>Ultimately, Aspirations work seeks to transform not just the way individual teachers interact with students, but the policies, procedures, norms, and customs of the school. It is about changes to school systems and structures—infrastructure—that have the biggest impact on a school’s culture. </a:t>
            </a:r>
          </a:p>
          <a:p>
            <a:pPr>
              <a:spcBef>
                <a:spcPct val="0"/>
              </a:spcBef>
            </a:pPr>
            <a:endParaRPr lang="en-US" dirty="0" smtClean="0"/>
          </a:p>
          <a:p>
            <a:pPr>
              <a:spcBef>
                <a:spcPct val="0"/>
              </a:spcBef>
            </a:pPr>
            <a:r>
              <a:rPr lang="en-US" dirty="0" smtClean="0"/>
              <a:t>The aspirations are one of the parts under the MBI umbrella.</a:t>
            </a:r>
            <a:endParaRPr lang="en-US" dirty="0"/>
          </a:p>
        </p:txBody>
      </p:sp>
      <p:sp>
        <p:nvSpPr>
          <p:cNvPr id="4" name="Slide Number Placeholder 3"/>
          <p:cNvSpPr>
            <a:spLocks noGrp="1"/>
          </p:cNvSpPr>
          <p:nvPr>
            <p:ph type="sldNum" sz="quarter" idx="10"/>
          </p:nvPr>
        </p:nvSpPr>
        <p:spPr/>
        <p:txBody>
          <a:bodyPr/>
          <a:lstStyle/>
          <a:p>
            <a:fld id="{BD0796CB-AC44-48CE-9732-9FF21C76B31D}"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138732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findings may surprise teachers and school leaders who make an effort to get to know their students and to create a sense of community within the school building. If we are to increase the number of students who feel connected to their school, we must ask students how they would foster a welcoming and supportive school environment. If we listen to the voices of students and how they understand the Condition of Belonging, we may also see more positive results in the area of school pride, which less than half of the students surveyed say they feel..</a:t>
            </a:r>
          </a:p>
          <a:p>
            <a:r>
              <a:rPr lang="en-US" dirty="0" smtClean="0"/>
              <a:t>Students’ feeling of acceptance is relatively positive, with approximately 7 out of 10 students feeling accepted for who they are at school. However, the finding that less than half (46%) of the students feel valued for who they are is cause for concern. Acceptance is important, but not enough; feeling valued for who they are, and truly cared about as individuals, helps students develop a sense of self-worth. The finding that less than half of the students surveyed believe their teachers care about their problems and feelings is also troubling. While most teachers would claim they care deeply about their students, it is critical teachers show they care in ways that are meaningful to their students.</a:t>
            </a:r>
          </a:p>
          <a:p>
            <a:endParaRPr lang="en-US" dirty="0"/>
          </a:p>
        </p:txBody>
      </p:sp>
      <p:sp>
        <p:nvSpPr>
          <p:cNvPr id="4" name="Slide Number Placeholder 3"/>
          <p:cNvSpPr>
            <a:spLocks noGrp="1"/>
          </p:cNvSpPr>
          <p:nvPr>
            <p:ph type="sldNum" sz="quarter" idx="10"/>
          </p:nvPr>
        </p:nvSpPr>
        <p:spPr/>
        <p:txBody>
          <a:bodyPr/>
          <a:lstStyle/>
          <a:p>
            <a:fld id="{BD0796CB-AC44-48CE-9732-9FF21C76B31D}"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54400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79FE8B-C09F-F94C-B52E-5FE76B0EB91E}" type="datetimeFigureOut">
              <a:rPr lang="en-US" smtClean="0"/>
              <a:t>6/6/13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CE019-3043-1C4F-B223-512D7F6B8E10}" type="slidenum">
              <a:rPr lang="en-US" smtClean="0"/>
              <a:t>‹#›</a:t>
            </a:fld>
            <a:endParaRPr lang="en-US"/>
          </a:p>
        </p:txBody>
      </p:sp>
    </p:spTree>
    <p:extLst>
      <p:ext uri="{BB962C8B-B14F-4D97-AF65-F5344CB8AC3E}">
        <p14:creationId xmlns:p14="http://schemas.microsoft.com/office/powerpoint/2010/main" val="245553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9FE8B-C09F-F94C-B52E-5FE76B0EB91E}" type="datetimeFigureOut">
              <a:rPr lang="en-US" smtClean="0"/>
              <a:t>6/6/13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CE019-3043-1C4F-B223-512D7F6B8E10}" type="slidenum">
              <a:rPr lang="en-US" smtClean="0"/>
              <a:t>‹#›</a:t>
            </a:fld>
            <a:endParaRPr lang="en-US"/>
          </a:p>
        </p:txBody>
      </p:sp>
    </p:spTree>
    <p:extLst>
      <p:ext uri="{BB962C8B-B14F-4D97-AF65-F5344CB8AC3E}">
        <p14:creationId xmlns:p14="http://schemas.microsoft.com/office/powerpoint/2010/main" val="197933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9FE8B-C09F-F94C-B52E-5FE76B0EB91E}" type="datetimeFigureOut">
              <a:rPr lang="en-US" smtClean="0"/>
              <a:t>6/6/13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CE019-3043-1C4F-B223-512D7F6B8E10}" type="slidenum">
              <a:rPr lang="en-US" smtClean="0"/>
              <a:t>‹#›</a:t>
            </a:fld>
            <a:endParaRPr lang="en-US"/>
          </a:p>
        </p:txBody>
      </p:sp>
    </p:spTree>
    <p:extLst>
      <p:ext uri="{BB962C8B-B14F-4D97-AF65-F5344CB8AC3E}">
        <p14:creationId xmlns:p14="http://schemas.microsoft.com/office/powerpoint/2010/main" val="4173145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2971800"/>
            <a:ext cx="6934200" cy="6858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971800" y="4114800"/>
            <a:ext cx="6172200" cy="533400"/>
          </a:xfrm>
        </p:spPr>
        <p:txBody>
          <a:bodyPr/>
          <a:lstStyle>
            <a:lvl1pPr marL="0" indent="0">
              <a:buFontTx/>
              <a:buNone/>
              <a:defRPr sz="2800"/>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fld id="{4D708A58-C6FC-4962-8DB4-148012C9EDA3}" type="datetimeFigureOut">
              <a:rPr lang="en-US" smtClean="0">
                <a:solidFill>
                  <a:srgbClr val="FFFFFF"/>
                </a:solidFill>
              </a:rPr>
              <a:pPr/>
              <a:t>6/6/13</a:t>
            </a:fld>
            <a:endParaRPr lang="en-US">
              <a:solidFill>
                <a:srgbClr val="FFFFFF"/>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078" name="Rectangle 6"/>
          <p:cNvSpPr>
            <a:spLocks noGrp="1" noChangeArrowheads="1"/>
          </p:cNvSpPr>
          <p:nvPr>
            <p:ph type="sldNum" sz="quarter" idx="4"/>
          </p:nvPr>
        </p:nvSpPr>
        <p:spPr/>
        <p:txBody>
          <a:bodyPr/>
          <a:lstStyle>
            <a:lvl1pPr>
              <a:defRPr/>
            </a:lvl1pPr>
          </a:lstStyle>
          <a:p>
            <a:fld id="{CE071B7A-B2CD-4D4D-8C1B-E053D10562B4}"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708A58-C6FC-4962-8DB4-148012C9EDA3}" type="datetimeFigureOut">
              <a:rPr lang="en-US" smtClean="0">
                <a:solidFill>
                  <a:srgbClr val="FFFFFF"/>
                </a:solidFill>
              </a:rPr>
              <a:pPr/>
              <a:t>6/6/13</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E071B7A-B2CD-4D4D-8C1B-E053D10562B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83110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D708A58-C6FC-4962-8DB4-148012C9EDA3}" type="datetimeFigureOut">
              <a:rPr lang="en-US" smtClean="0">
                <a:solidFill>
                  <a:srgbClr val="FFFFFF"/>
                </a:solidFill>
              </a:rPr>
              <a:pPr/>
              <a:t>6/6/13</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E071B7A-B2CD-4D4D-8C1B-E053D10562B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31051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D708A58-C6FC-4962-8DB4-148012C9EDA3}" type="datetimeFigureOut">
              <a:rPr lang="en-US" smtClean="0">
                <a:solidFill>
                  <a:srgbClr val="FFFFFF"/>
                </a:solidFill>
              </a:rPr>
              <a:pPr/>
              <a:t>6/6/13</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E071B7A-B2CD-4D4D-8C1B-E053D10562B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83197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D708A58-C6FC-4962-8DB4-148012C9EDA3}" type="datetimeFigureOut">
              <a:rPr lang="en-US" smtClean="0">
                <a:solidFill>
                  <a:srgbClr val="FFFFFF"/>
                </a:solidFill>
              </a:rPr>
              <a:pPr/>
              <a:t>6/6/13</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E071B7A-B2CD-4D4D-8C1B-E053D10562B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91136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D708A58-C6FC-4962-8DB4-148012C9EDA3}" type="datetimeFigureOut">
              <a:rPr lang="en-US" smtClean="0">
                <a:solidFill>
                  <a:srgbClr val="FFFFFF"/>
                </a:solidFill>
              </a:rPr>
              <a:pPr/>
              <a:t>6/6/13</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E071B7A-B2CD-4D4D-8C1B-E053D10562B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18704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D708A58-C6FC-4962-8DB4-148012C9EDA3}" type="datetimeFigureOut">
              <a:rPr lang="en-US" smtClean="0">
                <a:solidFill>
                  <a:srgbClr val="FFFFFF"/>
                </a:solidFill>
              </a:rPr>
              <a:pPr/>
              <a:t>6/6/13</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CE071B7A-B2CD-4D4D-8C1B-E053D10562B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6764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D708A58-C6FC-4962-8DB4-148012C9EDA3}" type="datetimeFigureOut">
              <a:rPr lang="en-US" smtClean="0">
                <a:solidFill>
                  <a:srgbClr val="FFFFFF"/>
                </a:solidFill>
              </a:rPr>
              <a:pPr/>
              <a:t>6/6/13</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E071B7A-B2CD-4D4D-8C1B-E053D10562B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819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9FE8B-C09F-F94C-B52E-5FE76B0EB91E}" type="datetimeFigureOut">
              <a:rPr lang="en-US" smtClean="0"/>
              <a:t>6/6/13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CE019-3043-1C4F-B223-512D7F6B8E10}" type="slidenum">
              <a:rPr lang="en-US" smtClean="0"/>
              <a:t>‹#›</a:t>
            </a:fld>
            <a:endParaRPr lang="en-US"/>
          </a:p>
        </p:txBody>
      </p:sp>
    </p:spTree>
    <p:extLst>
      <p:ext uri="{BB962C8B-B14F-4D97-AF65-F5344CB8AC3E}">
        <p14:creationId xmlns:p14="http://schemas.microsoft.com/office/powerpoint/2010/main" val="14897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D708A58-C6FC-4962-8DB4-148012C9EDA3}" type="datetimeFigureOut">
              <a:rPr lang="en-US" smtClean="0">
                <a:solidFill>
                  <a:srgbClr val="FFFFFF"/>
                </a:solidFill>
              </a:rPr>
              <a:pPr/>
              <a:t>6/6/13</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E071B7A-B2CD-4D4D-8C1B-E053D10562B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8325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708A58-C6FC-4962-8DB4-148012C9EDA3}" type="datetimeFigureOut">
              <a:rPr lang="en-US" smtClean="0">
                <a:solidFill>
                  <a:srgbClr val="FFFFFF"/>
                </a:solidFill>
              </a:rPr>
              <a:pPr/>
              <a:t>6/6/13</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E071B7A-B2CD-4D4D-8C1B-E053D10562B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06813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708A58-C6FC-4962-8DB4-148012C9EDA3}" type="datetimeFigureOut">
              <a:rPr lang="en-US" smtClean="0">
                <a:solidFill>
                  <a:srgbClr val="FFFFFF"/>
                </a:solidFill>
              </a:rPr>
              <a:pPr/>
              <a:t>6/6/13</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E071B7A-B2CD-4D4D-8C1B-E053D10562B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46509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rebuchet MS"/>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Trebuchet MS"/>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rebuchet MS"/>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rebuchet MS"/>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latin typeface="Trebuchet MS"/>
              </a:rPr>
              <a:pPr/>
              <a:t>6/6/13</a:t>
            </a:fld>
            <a:endParaRPr lang="en-US">
              <a:solidFill>
                <a:prstClr val="black">
                  <a:lumMod val="50000"/>
                  <a:lumOff val="50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latin typeface="Trebuchet MS"/>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latin typeface="Trebuchet MS"/>
              </a:rPr>
              <a:pPr/>
              <a:t>‹#›</a:t>
            </a:fld>
            <a:endParaRPr lang="en-US">
              <a:solidFill>
                <a:prstClr val="black">
                  <a:lumMod val="50000"/>
                  <a:lumOff val="50000"/>
                </a:prstClr>
              </a:solidFill>
              <a:latin typeface="Trebuchet MS"/>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latin typeface="Trebuchet MS"/>
              </a:rPr>
              <a:pPr/>
              <a:t>6/6/13</a:t>
            </a:fld>
            <a:endParaRPr lang="en-US">
              <a:solidFill>
                <a:prstClr val="black">
                  <a:lumMod val="50000"/>
                  <a:lumOff val="50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latin typeface="Trebuchet MS"/>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latin typeface="Trebuchet MS"/>
              </a:rPr>
              <a:pPr/>
              <a:t>‹#›</a:t>
            </a:fld>
            <a:endParaRPr lang="en-US">
              <a:solidFill>
                <a:prstClr val="black">
                  <a:lumMod val="50000"/>
                  <a:lumOff val="50000"/>
                </a:prstClr>
              </a:solidFill>
              <a:latin typeface="Trebuchet MS"/>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rebuchet MS"/>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Trebuchet MS"/>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rebuchet MS"/>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rebuchet MS"/>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latin typeface="Trebuchet MS"/>
              </a:rPr>
              <a:pPr/>
              <a:t>6/6/13</a:t>
            </a:fld>
            <a:endParaRPr lang="en-US">
              <a:solidFill>
                <a:prstClr val="black">
                  <a:lumMod val="50000"/>
                  <a:lumOff val="50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latin typeface="Trebuchet MS"/>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latin typeface="Trebuchet MS"/>
              </a:rPr>
              <a:pPr/>
              <a:t>‹#›</a:t>
            </a:fld>
            <a:endParaRPr lang="en-US">
              <a:solidFill>
                <a:prstClr val="black">
                  <a:lumMod val="50000"/>
                  <a:lumOff val="50000"/>
                </a:prstClr>
              </a:solidFill>
              <a:latin typeface="Trebuchet M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latin typeface="Trebuchet MS"/>
              </a:rPr>
              <a:pPr/>
              <a:t>6/6/13</a:t>
            </a:fld>
            <a:endParaRPr lang="en-US">
              <a:solidFill>
                <a:prstClr val="black">
                  <a:lumMod val="50000"/>
                  <a:lumOff val="50000"/>
                </a:prstClr>
              </a:solidFill>
              <a:latin typeface="Trebuchet MS"/>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latin typeface="Trebuchet MS"/>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latin typeface="Trebuchet MS"/>
              </a:rPr>
              <a:pPr/>
              <a:t>‹#›</a:t>
            </a:fld>
            <a:endParaRPr lang="en-US">
              <a:solidFill>
                <a:prstClr val="black">
                  <a:lumMod val="50000"/>
                  <a:lumOff val="50000"/>
                </a:prstClr>
              </a:solidFill>
              <a:latin typeface="Trebuchet MS"/>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latin typeface="Trebuchet MS"/>
              </a:rPr>
              <a:pPr/>
              <a:t>6/6/13</a:t>
            </a:fld>
            <a:endParaRPr lang="en-US">
              <a:solidFill>
                <a:prstClr val="black">
                  <a:lumMod val="50000"/>
                  <a:lumOff val="50000"/>
                </a:prstClr>
              </a:solidFill>
              <a:latin typeface="Trebuchet MS"/>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latin typeface="Trebuchet MS"/>
            </a:endParaRPr>
          </a:p>
        </p:txBody>
      </p:sp>
      <p:sp>
        <p:nvSpPr>
          <p:cNvPr id="9" name="Slide Number Placeholder 8"/>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latin typeface="Trebuchet MS"/>
              </a:rPr>
              <a:pPr/>
              <a:t>‹#›</a:t>
            </a:fld>
            <a:endParaRPr lang="en-US">
              <a:solidFill>
                <a:prstClr val="black">
                  <a:lumMod val="50000"/>
                  <a:lumOff val="50000"/>
                </a:prstClr>
              </a:solidFill>
              <a:latin typeface="Trebuchet MS"/>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latin typeface="Trebuchet MS"/>
              </a:rPr>
              <a:pPr/>
              <a:t>6/6/13</a:t>
            </a:fld>
            <a:endParaRPr lang="en-US">
              <a:solidFill>
                <a:prstClr val="black">
                  <a:lumMod val="50000"/>
                  <a:lumOff val="50000"/>
                </a:prstClr>
              </a:solidFill>
              <a:latin typeface="Trebuchet MS"/>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latin typeface="Trebuchet MS"/>
            </a:endParaRPr>
          </a:p>
        </p:txBody>
      </p:sp>
      <p:sp>
        <p:nvSpPr>
          <p:cNvPr id="5" name="Slide Number Placeholder 4"/>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latin typeface="Trebuchet MS"/>
              </a:rPr>
              <a:pPr/>
              <a:t>‹#›</a:t>
            </a:fld>
            <a:endParaRPr lang="en-US">
              <a:solidFill>
                <a:prstClr val="black">
                  <a:lumMod val="50000"/>
                  <a:lumOff val="50000"/>
                </a:prstClr>
              </a:solidFill>
              <a:latin typeface="Trebuchet M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latin typeface="Trebuchet MS"/>
              </a:rPr>
              <a:pPr/>
              <a:t>6/6/13</a:t>
            </a:fld>
            <a:endParaRPr lang="en-US">
              <a:solidFill>
                <a:prstClr val="black">
                  <a:lumMod val="50000"/>
                  <a:lumOff val="50000"/>
                </a:prstClr>
              </a:solidFill>
              <a:latin typeface="Trebuchet MS"/>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latin typeface="Trebuchet MS"/>
            </a:endParaRPr>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latin typeface="Trebuchet MS"/>
              </a:rPr>
              <a:pPr/>
              <a:t>‹#›</a:t>
            </a:fld>
            <a:endParaRPr lang="en-US">
              <a:solidFill>
                <a:prstClr val="black">
                  <a:lumMod val="50000"/>
                  <a:lumOff val="50000"/>
                </a:prstClr>
              </a:solidFill>
              <a:latin typeface="Trebuchet M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79FE8B-C09F-F94C-B52E-5FE76B0EB91E}" type="datetimeFigureOut">
              <a:rPr lang="en-US" smtClean="0"/>
              <a:t>6/6/13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CE019-3043-1C4F-B223-512D7F6B8E10}" type="slidenum">
              <a:rPr lang="en-US" smtClean="0"/>
              <a:t>‹#›</a:t>
            </a:fld>
            <a:endParaRPr lang="en-US"/>
          </a:p>
        </p:txBody>
      </p:sp>
    </p:spTree>
    <p:extLst>
      <p:ext uri="{BB962C8B-B14F-4D97-AF65-F5344CB8AC3E}">
        <p14:creationId xmlns:p14="http://schemas.microsoft.com/office/powerpoint/2010/main" val="4200117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latin typeface="Trebuchet MS"/>
              </a:rPr>
              <a:pPr/>
              <a:t>6/6/13</a:t>
            </a:fld>
            <a:endParaRPr lang="en-US">
              <a:solidFill>
                <a:prstClr val="black">
                  <a:lumMod val="50000"/>
                  <a:lumOff val="50000"/>
                </a:prstClr>
              </a:solidFill>
              <a:latin typeface="Trebuchet MS"/>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latin typeface="Trebuchet MS"/>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latin typeface="Trebuchet MS"/>
              </a:rPr>
              <a:pPr/>
              <a:t>‹#›</a:t>
            </a:fld>
            <a:endParaRPr lang="en-US">
              <a:solidFill>
                <a:prstClr val="black">
                  <a:lumMod val="50000"/>
                  <a:lumOff val="50000"/>
                </a:prstClr>
              </a:solidFill>
              <a:latin typeface="Trebuchet M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rebuchet MS"/>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Trebuchet MS"/>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rebuchet MS"/>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rebuchet MS"/>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latin typeface="Trebuchet MS"/>
              </a:rPr>
              <a:pPr/>
              <a:t>6/6/13</a:t>
            </a:fld>
            <a:endParaRPr lang="en-US">
              <a:solidFill>
                <a:prstClr val="black">
                  <a:lumMod val="50000"/>
                  <a:lumOff val="50000"/>
                </a:prstClr>
              </a:solidFill>
              <a:latin typeface="Trebuchet MS"/>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latin typeface="Trebuchet MS"/>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latin typeface="Trebuchet MS"/>
              </a:rPr>
              <a:pPr/>
              <a:t>‹#›</a:t>
            </a:fld>
            <a:endParaRPr lang="en-US">
              <a:solidFill>
                <a:prstClr val="black">
                  <a:lumMod val="50000"/>
                  <a:lumOff val="50000"/>
                </a:prstClr>
              </a:solidFill>
              <a:latin typeface="Trebuchet MS"/>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latin typeface="Trebuchet MS"/>
              </a:rPr>
              <a:pPr/>
              <a:t>6/6/13</a:t>
            </a:fld>
            <a:endParaRPr lang="en-US">
              <a:solidFill>
                <a:prstClr val="black">
                  <a:lumMod val="50000"/>
                  <a:lumOff val="50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latin typeface="Trebuchet MS"/>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latin typeface="Trebuchet MS"/>
              </a:rPr>
              <a:pPr/>
              <a:t>‹#›</a:t>
            </a:fld>
            <a:endParaRPr lang="en-US">
              <a:solidFill>
                <a:prstClr val="black">
                  <a:lumMod val="50000"/>
                  <a:lumOff val="50000"/>
                </a:prstClr>
              </a:solidFill>
              <a:latin typeface="Trebuchet M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latin typeface="Trebuchet MS"/>
              </a:rPr>
              <a:pPr/>
              <a:t>6/6/13</a:t>
            </a:fld>
            <a:endParaRPr lang="en-US">
              <a:solidFill>
                <a:prstClr val="black">
                  <a:lumMod val="50000"/>
                  <a:lumOff val="50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latin typeface="Trebuchet MS"/>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latin typeface="Trebuchet MS"/>
              </a:rPr>
              <a:pPr/>
              <a:t>‹#›</a:t>
            </a:fld>
            <a:endParaRPr lang="en-US">
              <a:solidFill>
                <a:prstClr val="black">
                  <a:lumMod val="50000"/>
                  <a:lumOff val="50000"/>
                </a:prstClr>
              </a:solidFill>
              <a:latin typeface="Trebuchet M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79FE8B-C09F-F94C-B52E-5FE76B0EB91E}" type="datetimeFigureOut">
              <a:rPr lang="en-US" smtClean="0"/>
              <a:t>6/6/13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CE019-3043-1C4F-B223-512D7F6B8E10}" type="slidenum">
              <a:rPr lang="en-US" smtClean="0"/>
              <a:t>‹#›</a:t>
            </a:fld>
            <a:endParaRPr lang="en-US"/>
          </a:p>
        </p:txBody>
      </p:sp>
    </p:spTree>
    <p:extLst>
      <p:ext uri="{BB962C8B-B14F-4D97-AF65-F5344CB8AC3E}">
        <p14:creationId xmlns:p14="http://schemas.microsoft.com/office/powerpoint/2010/main" val="13956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79FE8B-C09F-F94C-B52E-5FE76B0EB91E}" type="datetimeFigureOut">
              <a:rPr lang="en-US" smtClean="0"/>
              <a:t>6/6/13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CE019-3043-1C4F-B223-512D7F6B8E10}" type="slidenum">
              <a:rPr lang="en-US" smtClean="0"/>
              <a:t>‹#›</a:t>
            </a:fld>
            <a:endParaRPr lang="en-US"/>
          </a:p>
        </p:txBody>
      </p:sp>
    </p:spTree>
    <p:extLst>
      <p:ext uri="{BB962C8B-B14F-4D97-AF65-F5344CB8AC3E}">
        <p14:creationId xmlns:p14="http://schemas.microsoft.com/office/powerpoint/2010/main" val="183621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79FE8B-C09F-F94C-B52E-5FE76B0EB91E}" type="datetimeFigureOut">
              <a:rPr lang="en-US" smtClean="0"/>
              <a:t>6/6/13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CE019-3043-1C4F-B223-512D7F6B8E10}" type="slidenum">
              <a:rPr lang="en-US" smtClean="0"/>
              <a:t>‹#›</a:t>
            </a:fld>
            <a:endParaRPr lang="en-US"/>
          </a:p>
        </p:txBody>
      </p:sp>
    </p:spTree>
    <p:extLst>
      <p:ext uri="{BB962C8B-B14F-4D97-AF65-F5344CB8AC3E}">
        <p14:creationId xmlns:p14="http://schemas.microsoft.com/office/powerpoint/2010/main" val="175716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9FE8B-C09F-F94C-B52E-5FE76B0EB91E}" type="datetimeFigureOut">
              <a:rPr lang="en-US" smtClean="0"/>
              <a:t>6/6/13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CE019-3043-1C4F-B223-512D7F6B8E10}" type="slidenum">
              <a:rPr lang="en-US" smtClean="0"/>
              <a:t>‹#›</a:t>
            </a:fld>
            <a:endParaRPr lang="en-US"/>
          </a:p>
        </p:txBody>
      </p:sp>
    </p:spTree>
    <p:extLst>
      <p:ext uri="{BB962C8B-B14F-4D97-AF65-F5344CB8AC3E}">
        <p14:creationId xmlns:p14="http://schemas.microsoft.com/office/powerpoint/2010/main" val="31801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9FE8B-C09F-F94C-B52E-5FE76B0EB91E}" type="datetimeFigureOut">
              <a:rPr lang="en-US" smtClean="0"/>
              <a:t>6/6/13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CE019-3043-1C4F-B223-512D7F6B8E10}" type="slidenum">
              <a:rPr lang="en-US" smtClean="0"/>
              <a:t>‹#›</a:t>
            </a:fld>
            <a:endParaRPr lang="en-US"/>
          </a:p>
        </p:txBody>
      </p:sp>
    </p:spTree>
    <p:extLst>
      <p:ext uri="{BB962C8B-B14F-4D97-AF65-F5344CB8AC3E}">
        <p14:creationId xmlns:p14="http://schemas.microsoft.com/office/powerpoint/2010/main" val="380551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9FE8B-C09F-F94C-B52E-5FE76B0EB91E}" type="datetimeFigureOut">
              <a:rPr lang="en-US" smtClean="0"/>
              <a:t>6/6/13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CE019-3043-1C4F-B223-512D7F6B8E10}" type="slidenum">
              <a:rPr lang="en-US" smtClean="0"/>
              <a:t>‹#›</a:t>
            </a:fld>
            <a:endParaRPr lang="en-US"/>
          </a:p>
        </p:txBody>
      </p:sp>
    </p:spTree>
    <p:extLst>
      <p:ext uri="{BB962C8B-B14F-4D97-AF65-F5344CB8AC3E}">
        <p14:creationId xmlns:p14="http://schemas.microsoft.com/office/powerpoint/2010/main" val="18655788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9FE8B-C09F-F94C-B52E-5FE76B0EB91E}" type="datetimeFigureOut">
              <a:rPr lang="en-US" smtClean="0"/>
              <a:t>6/6/13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CE019-3043-1C4F-B223-512D7F6B8E10}" type="slidenum">
              <a:rPr lang="en-US" smtClean="0"/>
              <a:t>‹#›</a:t>
            </a:fld>
            <a:endParaRPr lang="en-US"/>
          </a:p>
        </p:txBody>
      </p:sp>
    </p:spTree>
    <p:extLst>
      <p:ext uri="{BB962C8B-B14F-4D97-AF65-F5344CB8AC3E}">
        <p14:creationId xmlns:p14="http://schemas.microsoft.com/office/powerpoint/2010/main" val="711392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00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defTabSz="914400"/>
            <a:fld id="{4D708A58-C6FC-4962-8DB4-148012C9EDA3}" type="datetimeFigureOut">
              <a:rPr lang="en-US" smtClean="0">
                <a:solidFill>
                  <a:srgbClr val="FFFFFF"/>
                </a:solidFill>
              </a:rPr>
              <a:pPr defTabSz="914400"/>
              <a:t>6/6/13</a:t>
            </a:fld>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defTabSz="914400"/>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defTabSz="914400"/>
            <a:fld id="{CE071B7A-B2CD-4D4D-8C1B-E053D10562B4}" type="slidenum">
              <a:rPr lang="en-US" smtClean="0">
                <a:solidFill>
                  <a:srgbClr val="FFFFFF"/>
                </a:solidFill>
              </a:rPr>
              <a:pPr defTabSz="914400"/>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rebuchet MS"/>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Trebuchet MS"/>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rebuchet MS"/>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rebuchet MS"/>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defTabSz="914400"/>
            <a:fld id="{28E80666-FB37-4B36-9149-507F3B0178E3}" type="datetimeFigureOut">
              <a:rPr lang="en-US" smtClean="0">
                <a:solidFill>
                  <a:prstClr val="black">
                    <a:lumMod val="50000"/>
                    <a:lumOff val="50000"/>
                  </a:prstClr>
                </a:solidFill>
                <a:latin typeface="Trebuchet MS"/>
              </a:rPr>
              <a:pPr defTabSz="914400"/>
              <a:t>6/6/13</a:t>
            </a:fld>
            <a:endParaRPr lang="en-US" dirty="0">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defTabSz="914400"/>
            <a:endParaRPr lang="en-US" dirty="0">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defTabSz="914400"/>
            <a:fld id="{D7E63A33-8271-4DD0-9C48-789913D7C115}" type="slidenum">
              <a:rPr lang="en-US" smtClean="0">
                <a:solidFill>
                  <a:prstClr val="black">
                    <a:lumMod val="50000"/>
                    <a:lumOff val="50000"/>
                  </a:prstClr>
                </a:solidFill>
                <a:latin typeface="Trebuchet MS"/>
              </a:rPr>
              <a:pPr defTabSz="914400"/>
              <a:t>‹#›</a:t>
            </a:fld>
            <a:endParaRPr lang="en-US" dirty="0">
              <a:solidFill>
                <a:prstClr val="black">
                  <a:lumMod val="50000"/>
                  <a:lumOff val="50000"/>
                </a:prstClr>
              </a:solidFill>
              <a:latin typeface="Trebuchet M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5.png"/><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mailto:blakemiller968@gmail.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97492"/>
            <a:ext cx="7772400" cy="1470025"/>
          </a:xfrm>
        </p:spPr>
        <p:txBody>
          <a:bodyPr>
            <a:normAutofit fontScale="90000"/>
          </a:bodyPr>
          <a:lstStyle/>
          <a:p>
            <a:r>
              <a:rPr lang="en-US" dirty="0"/>
              <a:t>Involving students in SW-PBS:  Adding student voice to the process and outcomes     </a:t>
            </a:r>
            <a:r>
              <a:rPr lang="en-US" dirty="0" smtClean="0">
                <a:effectLst/>
              </a:rPr>
              <a:t> </a:t>
            </a:r>
            <a:endParaRPr lang="en-US" dirty="0"/>
          </a:p>
        </p:txBody>
      </p:sp>
      <p:sp>
        <p:nvSpPr>
          <p:cNvPr id="3" name="Subtitle 2"/>
          <p:cNvSpPr>
            <a:spLocks noGrp="1"/>
          </p:cNvSpPr>
          <p:nvPr>
            <p:ph type="subTitle" idx="1"/>
          </p:nvPr>
        </p:nvSpPr>
        <p:spPr>
          <a:xfrm>
            <a:off x="1371600" y="3395133"/>
            <a:ext cx="6400800" cy="2768600"/>
          </a:xfrm>
        </p:spPr>
        <p:txBody>
          <a:bodyPr>
            <a:normAutofit fontScale="92500" lnSpcReduction="20000"/>
          </a:bodyPr>
          <a:lstStyle/>
          <a:p>
            <a:r>
              <a:rPr lang="en-US" dirty="0" smtClean="0">
                <a:solidFill>
                  <a:schemeClr val="tx1"/>
                </a:solidFill>
              </a:rPr>
              <a:t>Keith Hoyer</a:t>
            </a:r>
          </a:p>
          <a:p>
            <a:r>
              <a:rPr lang="en-US" i="1" dirty="0" smtClean="0">
                <a:solidFill>
                  <a:schemeClr val="tx1"/>
                </a:solidFill>
              </a:rPr>
              <a:t>Montana Behavior Initiative</a:t>
            </a:r>
          </a:p>
          <a:p>
            <a:r>
              <a:rPr lang="en-US" dirty="0" smtClean="0">
                <a:solidFill>
                  <a:schemeClr val="tx1"/>
                </a:solidFill>
              </a:rPr>
              <a:t>Blake Miller</a:t>
            </a:r>
          </a:p>
          <a:p>
            <a:r>
              <a:rPr lang="en-US" i="1" dirty="0" smtClean="0">
                <a:solidFill>
                  <a:schemeClr val="tx1"/>
                </a:solidFill>
              </a:rPr>
              <a:t>Missouri SW-PBS</a:t>
            </a:r>
          </a:p>
          <a:p>
            <a:r>
              <a:rPr lang="en-US" dirty="0" smtClean="0">
                <a:solidFill>
                  <a:schemeClr val="tx1"/>
                </a:solidFill>
              </a:rPr>
              <a:t>Tim Lewis</a:t>
            </a:r>
          </a:p>
          <a:p>
            <a:r>
              <a:rPr lang="en-US" dirty="0" smtClean="0">
                <a:solidFill>
                  <a:schemeClr val="tx1"/>
                </a:solidFill>
              </a:rPr>
              <a:t>University of Missouri</a:t>
            </a:r>
            <a:endParaRPr lang="en-US" dirty="0">
              <a:solidFill>
                <a:schemeClr val="tx1"/>
              </a:solidFill>
            </a:endParaRPr>
          </a:p>
        </p:txBody>
      </p:sp>
    </p:spTree>
    <p:extLst>
      <p:ext uri="{BB962C8B-B14F-4D97-AF65-F5344CB8AC3E}">
        <p14:creationId xmlns:p14="http://schemas.microsoft.com/office/powerpoint/2010/main" val="32992930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Understanding what students say</a:t>
            </a:r>
            <a:endParaRPr lang="en-US" dirty="0"/>
          </a:p>
        </p:txBody>
      </p:sp>
      <p:sp>
        <p:nvSpPr>
          <p:cNvPr id="3" name="Title 2"/>
          <p:cNvSpPr>
            <a:spLocks noGrp="1"/>
          </p:cNvSpPr>
          <p:nvPr>
            <p:ph type="ctrTitle"/>
          </p:nvPr>
        </p:nvSpPr>
        <p:spPr/>
        <p:txBody>
          <a:bodyPr/>
          <a:lstStyle/>
          <a:p>
            <a:r>
              <a:rPr lang="en-US" dirty="0" smtClean="0"/>
              <a:t>Student Voice in Montana</a:t>
            </a:r>
            <a:endParaRPr lang="en-US" dirty="0"/>
          </a:p>
        </p:txBody>
      </p:sp>
    </p:spTree>
    <p:extLst>
      <p:ext uri="{BB962C8B-B14F-4D97-AF65-F5344CB8AC3E}">
        <p14:creationId xmlns:p14="http://schemas.microsoft.com/office/powerpoint/2010/main" val="48298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2168"/>
            <a:ext cx="8382000" cy="1143000"/>
          </a:xfrm>
        </p:spPr>
        <p:txBody>
          <a:bodyPr/>
          <a:lstStyle/>
          <a:p>
            <a:r>
              <a:rPr lang="en-US" sz="3600" dirty="0"/>
              <a:t>How does Student Voice/Aspirations fit with MBI?</a:t>
            </a:r>
            <a:r>
              <a:rPr lang="en-US" dirty="0"/>
              <a:t/>
            </a:r>
            <a:br>
              <a:rPr lang="en-US" dirty="0"/>
            </a:br>
            <a:endParaRPr lang="en-US" dirty="0"/>
          </a:p>
        </p:txBody>
      </p:sp>
      <p:sp>
        <p:nvSpPr>
          <p:cNvPr id="3" name="Content Placeholder 2"/>
          <p:cNvSpPr>
            <a:spLocks noGrp="1"/>
          </p:cNvSpPr>
          <p:nvPr>
            <p:ph sz="quarter" idx="13"/>
          </p:nvPr>
        </p:nvSpPr>
        <p:spPr/>
        <p:txBody>
          <a:bodyPr>
            <a:normAutofit/>
          </a:bodyPr>
          <a:lstStyle/>
          <a:p>
            <a:r>
              <a:rPr lang="en-US" dirty="0" smtClean="0"/>
              <a:t>Capitalizing </a:t>
            </a:r>
            <a:r>
              <a:rPr lang="en-US" dirty="0"/>
              <a:t>on what good teachers do every day</a:t>
            </a:r>
          </a:p>
          <a:p>
            <a:r>
              <a:rPr lang="en-US" dirty="0"/>
              <a:t>Attention to implicit curriculum</a:t>
            </a:r>
          </a:p>
          <a:p>
            <a:r>
              <a:rPr lang="en-US" dirty="0"/>
              <a:t>Inspire self-motivated students</a:t>
            </a:r>
          </a:p>
          <a:p>
            <a:r>
              <a:rPr lang="en-US" dirty="0"/>
              <a:t>Open dialog with student perspectives</a:t>
            </a:r>
          </a:p>
          <a:p>
            <a:r>
              <a:rPr lang="en-US" dirty="0"/>
              <a:t>Changes to infrastructure=changes in school climate</a:t>
            </a:r>
          </a:p>
          <a:p>
            <a:r>
              <a:rPr lang="en-US" dirty="0"/>
              <a:t>MBI is the umbrella</a:t>
            </a:r>
          </a:p>
        </p:txBody>
      </p:sp>
    </p:spTree>
    <p:extLst>
      <p:ext uri="{BB962C8B-B14F-4D97-AF65-F5344CB8AC3E}">
        <p14:creationId xmlns:p14="http://schemas.microsoft.com/office/powerpoint/2010/main" val="23015267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72168"/>
            <a:ext cx="7391401" cy="1143000"/>
          </a:xfrm>
        </p:spPr>
        <p:txBody>
          <a:bodyPr/>
          <a:lstStyle/>
          <a:p>
            <a:r>
              <a:rPr lang="en-US" dirty="0" smtClean="0"/>
              <a:t>Montana Data: Belonging</a:t>
            </a:r>
            <a:endParaRPr lang="en-US" dirty="0"/>
          </a:p>
        </p:txBody>
      </p:sp>
      <p:sp>
        <p:nvSpPr>
          <p:cNvPr id="4" name="TextBox 3"/>
          <p:cNvSpPr txBox="1"/>
          <p:nvPr/>
        </p:nvSpPr>
        <p:spPr>
          <a:xfrm>
            <a:off x="4876800" y="3886200"/>
            <a:ext cx="3962400" cy="369332"/>
          </a:xfrm>
          <a:prstGeom prst="rect">
            <a:avLst/>
          </a:prstGeom>
          <a:noFill/>
        </p:spPr>
        <p:txBody>
          <a:bodyPr wrap="square" rtlCol="0">
            <a:spAutoFit/>
          </a:bodyPr>
          <a:lstStyle/>
          <a:p>
            <a:pPr algn="r" defTabSz="914400"/>
            <a:r>
              <a:rPr lang="en-US" dirty="0" smtClean="0">
                <a:solidFill>
                  <a:prstClr val="black"/>
                </a:solidFill>
                <a:latin typeface="Trebuchet MS"/>
              </a:rPr>
              <a:t>2012 Montana Data</a:t>
            </a:r>
            <a:endParaRPr lang="en-US" dirty="0">
              <a:solidFill>
                <a:prstClr val="black"/>
              </a:solidFill>
              <a:latin typeface="Trebuchet MS"/>
            </a:endParaRPr>
          </a:p>
        </p:txBody>
      </p:sp>
      <p:sp>
        <p:nvSpPr>
          <p:cNvPr id="6" name="TextBox 5"/>
          <p:cNvSpPr txBox="1"/>
          <p:nvPr/>
        </p:nvSpPr>
        <p:spPr>
          <a:xfrm>
            <a:off x="533400" y="5334000"/>
            <a:ext cx="8305800" cy="954107"/>
          </a:xfrm>
          <a:prstGeom prst="rect">
            <a:avLst/>
          </a:prstGeom>
          <a:noFill/>
        </p:spPr>
        <p:txBody>
          <a:bodyPr wrap="square" rtlCol="0">
            <a:spAutoFit/>
          </a:bodyPr>
          <a:lstStyle/>
          <a:p>
            <a:pPr defTabSz="914400"/>
            <a:r>
              <a:rPr lang="en-US" sz="2800" dirty="0" smtClean="0">
                <a:solidFill>
                  <a:prstClr val="black"/>
                </a:solidFill>
                <a:latin typeface="Brush Script MT" pitchFamily="66" charset="0"/>
              </a:rPr>
              <a:t>“Students don’t drop out because they can’t do math. Students drop out because they don’t belong”</a:t>
            </a:r>
            <a:endParaRPr lang="en-US" sz="2800" dirty="0">
              <a:solidFill>
                <a:prstClr val="black"/>
              </a:solidFill>
              <a:latin typeface="Brush Script MT" pitchFamily="66" charset="0"/>
            </a:endParaRPr>
          </a:p>
        </p:txBody>
      </p:sp>
      <p:sp>
        <p:nvSpPr>
          <p:cNvPr id="7" name="TextBox 6"/>
          <p:cNvSpPr txBox="1"/>
          <p:nvPr/>
        </p:nvSpPr>
        <p:spPr>
          <a:xfrm>
            <a:off x="533400" y="457200"/>
            <a:ext cx="8077200" cy="646331"/>
          </a:xfrm>
          <a:prstGeom prst="rect">
            <a:avLst/>
          </a:prstGeom>
          <a:noFill/>
        </p:spPr>
        <p:txBody>
          <a:bodyPr wrap="square" rtlCol="0">
            <a:spAutoFit/>
          </a:bodyPr>
          <a:lstStyle/>
          <a:p>
            <a:pPr marL="0" lvl="4" defTabSz="914400">
              <a:buFont typeface="Arial" pitchFamily="34" charset="0"/>
              <a:buChar char="•"/>
            </a:pPr>
            <a:r>
              <a:rPr lang="en-US" dirty="0" smtClean="0">
                <a:solidFill>
                  <a:prstClr val="black"/>
                </a:solidFill>
                <a:latin typeface="Trebuchet MS"/>
              </a:rPr>
              <a:t>What does a welcoming school look like to students? </a:t>
            </a:r>
          </a:p>
          <a:p>
            <a:pPr marL="0" lvl="4" defTabSz="914400">
              <a:buFont typeface="Arial" pitchFamily="34" charset="0"/>
              <a:buChar char="•"/>
            </a:pPr>
            <a:r>
              <a:rPr lang="en-US" dirty="0" smtClean="0">
                <a:solidFill>
                  <a:prstClr val="black"/>
                </a:solidFill>
                <a:latin typeface="Trebuchet MS"/>
              </a:rPr>
              <a:t>How do boys and girls define bullying differently?</a:t>
            </a:r>
            <a:endParaRPr lang="en-US" dirty="0">
              <a:solidFill>
                <a:prstClr val="black"/>
              </a:solidFill>
              <a:latin typeface="Trebuchet M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1337191"/>
            <a:ext cx="9133113" cy="256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7837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4372168"/>
            <a:ext cx="7772400" cy="1143000"/>
          </a:xfrm>
        </p:spPr>
        <p:txBody>
          <a:bodyPr/>
          <a:lstStyle/>
          <a:p>
            <a:r>
              <a:rPr lang="en-US" dirty="0"/>
              <a:t>Montana Data: </a:t>
            </a:r>
            <a:r>
              <a:rPr lang="en-US" dirty="0" smtClean="0"/>
              <a:t>Heroes</a:t>
            </a:r>
            <a:endParaRPr lang="en-US" dirty="0"/>
          </a:p>
        </p:txBody>
      </p:sp>
      <p:sp>
        <p:nvSpPr>
          <p:cNvPr id="5" name="TextBox 4"/>
          <p:cNvSpPr txBox="1"/>
          <p:nvPr/>
        </p:nvSpPr>
        <p:spPr>
          <a:xfrm>
            <a:off x="533400" y="5334000"/>
            <a:ext cx="8305800" cy="523220"/>
          </a:xfrm>
          <a:prstGeom prst="rect">
            <a:avLst/>
          </a:prstGeom>
          <a:noFill/>
        </p:spPr>
        <p:txBody>
          <a:bodyPr wrap="square" rtlCol="0">
            <a:spAutoFit/>
          </a:bodyPr>
          <a:lstStyle/>
          <a:p>
            <a:pPr algn="ctr" defTabSz="914400"/>
            <a:r>
              <a:rPr lang="en-US" sz="2800" dirty="0" smtClean="0">
                <a:solidFill>
                  <a:prstClr val="black"/>
                </a:solidFill>
                <a:latin typeface="Brush Script MT" pitchFamily="66" charset="0"/>
              </a:rPr>
              <a:t>“</a:t>
            </a:r>
            <a:r>
              <a:rPr lang="en-US" sz="2800" dirty="0">
                <a:solidFill>
                  <a:prstClr val="black"/>
                </a:solidFill>
                <a:latin typeface="Brush Script MT" pitchFamily="66" charset="0"/>
              </a:rPr>
              <a:t>Heroes build trust in others and belief in oneself</a:t>
            </a:r>
            <a:r>
              <a:rPr lang="en-US" sz="2800" dirty="0" smtClean="0">
                <a:solidFill>
                  <a:prstClr val="black"/>
                </a:solidFill>
                <a:latin typeface="Brush Script MT" pitchFamily="66" charset="0"/>
              </a:rPr>
              <a:t>”</a:t>
            </a:r>
            <a:endParaRPr lang="en-US" sz="2800" dirty="0">
              <a:solidFill>
                <a:prstClr val="black"/>
              </a:solidFill>
              <a:latin typeface="Brush Script MT" pitchFamily="66" charset="0"/>
            </a:endParaRPr>
          </a:p>
        </p:txBody>
      </p:sp>
      <p:sp>
        <p:nvSpPr>
          <p:cNvPr id="6" name="TextBox 5"/>
          <p:cNvSpPr txBox="1"/>
          <p:nvPr/>
        </p:nvSpPr>
        <p:spPr>
          <a:xfrm>
            <a:off x="301171" y="304800"/>
            <a:ext cx="8534400" cy="1200329"/>
          </a:xfrm>
          <a:prstGeom prst="rect">
            <a:avLst/>
          </a:prstGeom>
          <a:noFill/>
        </p:spPr>
        <p:txBody>
          <a:bodyPr wrap="square" rtlCol="0">
            <a:spAutoFit/>
          </a:bodyPr>
          <a:lstStyle/>
          <a:p>
            <a:pPr marL="0" lvl="4" defTabSz="914400">
              <a:buFont typeface="Arial" pitchFamily="34" charset="0"/>
              <a:buChar char="•"/>
            </a:pPr>
            <a:r>
              <a:rPr lang="en-US" dirty="0" smtClean="0">
                <a:solidFill>
                  <a:prstClr val="black"/>
                </a:solidFill>
                <a:latin typeface="Trebuchet MS"/>
              </a:rPr>
              <a:t>What does respect look like? </a:t>
            </a:r>
            <a:r>
              <a:rPr lang="en-US" dirty="0">
                <a:solidFill>
                  <a:prstClr val="black"/>
                </a:solidFill>
                <a:latin typeface="Trebuchet MS"/>
              </a:rPr>
              <a:t>Define respect with your </a:t>
            </a:r>
            <a:r>
              <a:rPr lang="en-US" dirty="0" smtClean="0">
                <a:solidFill>
                  <a:prstClr val="black"/>
                </a:solidFill>
                <a:latin typeface="Trebuchet MS"/>
              </a:rPr>
              <a:t>students</a:t>
            </a:r>
          </a:p>
          <a:p>
            <a:pPr marL="0" lvl="4" defTabSz="914400">
              <a:buFont typeface="Arial" pitchFamily="34" charset="0"/>
              <a:buChar char="•"/>
            </a:pPr>
            <a:r>
              <a:rPr lang="en-US" dirty="0" smtClean="0">
                <a:solidFill>
                  <a:prstClr val="black"/>
                </a:solidFill>
                <a:latin typeface="Trebuchet MS"/>
              </a:rPr>
              <a:t>How do boys and girls view teachers as role models differently?</a:t>
            </a:r>
          </a:p>
          <a:p>
            <a:pPr marL="0" lvl="4" defTabSz="914400">
              <a:buFont typeface="Arial" pitchFamily="34" charset="0"/>
              <a:buChar char="•"/>
            </a:pPr>
            <a:r>
              <a:rPr lang="en-US" dirty="0" smtClean="0">
                <a:solidFill>
                  <a:prstClr val="black"/>
                </a:solidFill>
                <a:latin typeface="Trebuchet MS"/>
              </a:rPr>
              <a:t>Model </a:t>
            </a:r>
            <a:r>
              <a:rPr lang="en-US" dirty="0">
                <a:solidFill>
                  <a:prstClr val="black"/>
                </a:solidFill>
                <a:latin typeface="Trebuchet MS"/>
              </a:rPr>
              <a:t>and expect </a:t>
            </a:r>
            <a:r>
              <a:rPr lang="en-US" dirty="0" smtClean="0">
                <a:solidFill>
                  <a:prstClr val="black"/>
                </a:solidFill>
                <a:latin typeface="Trebuchet MS"/>
              </a:rPr>
              <a:t>respect</a:t>
            </a:r>
          </a:p>
          <a:p>
            <a:pPr marL="0" lvl="4" defTabSz="914400">
              <a:buFont typeface="Arial" pitchFamily="34" charset="0"/>
              <a:buChar char="•"/>
            </a:pPr>
            <a:r>
              <a:rPr lang="en-US" dirty="0" smtClean="0">
                <a:solidFill>
                  <a:prstClr val="black"/>
                </a:solidFill>
                <a:latin typeface="Trebuchet MS"/>
              </a:rPr>
              <a:t>Incorporate </a:t>
            </a:r>
            <a:r>
              <a:rPr lang="en-US" dirty="0">
                <a:solidFill>
                  <a:prstClr val="black"/>
                </a:solidFill>
                <a:latin typeface="Trebuchet MS"/>
              </a:rPr>
              <a:t>traditions and  </a:t>
            </a:r>
            <a:r>
              <a:rPr lang="en-US" dirty="0" smtClean="0">
                <a:solidFill>
                  <a:prstClr val="black"/>
                </a:solidFill>
                <a:latin typeface="Trebuchet MS"/>
              </a:rPr>
              <a:t>cultures</a:t>
            </a:r>
            <a:endParaRPr lang="en-US" dirty="0">
              <a:solidFill>
                <a:prstClr val="black"/>
              </a:solidFill>
              <a:latin typeface="Trebuchet MS"/>
            </a:endParaRPr>
          </a:p>
        </p:txBody>
      </p:sp>
      <p:sp>
        <p:nvSpPr>
          <p:cNvPr id="9" name="TextBox 8"/>
          <p:cNvSpPr txBox="1"/>
          <p:nvPr/>
        </p:nvSpPr>
        <p:spPr>
          <a:xfrm>
            <a:off x="4895850" y="4070866"/>
            <a:ext cx="3962400" cy="369332"/>
          </a:xfrm>
          <a:prstGeom prst="rect">
            <a:avLst/>
          </a:prstGeom>
          <a:noFill/>
        </p:spPr>
        <p:txBody>
          <a:bodyPr wrap="square" rtlCol="0">
            <a:spAutoFit/>
          </a:bodyPr>
          <a:lstStyle/>
          <a:p>
            <a:pPr algn="r" defTabSz="914400"/>
            <a:r>
              <a:rPr lang="en-US" dirty="0" smtClean="0">
                <a:solidFill>
                  <a:prstClr val="black"/>
                </a:solidFill>
                <a:latin typeface="Trebuchet MS"/>
              </a:rPr>
              <a:t>2012 Montana Data</a:t>
            </a:r>
            <a:endParaRPr lang="en-US" dirty="0">
              <a:solidFill>
                <a:prstClr val="black"/>
              </a:solidFill>
              <a:latin typeface="Trebuchet MS"/>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9958"/>
            <a:ext cx="9144000" cy="2522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3237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533401" y="4463496"/>
            <a:ext cx="8362680" cy="1143000"/>
          </a:xfrm>
          <a:noFill/>
        </p:spPr>
        <p:txBody>
          <a:bodyPr wrap="square" lIns="91440" tIns="45720" rIns="91440" bIns="45720" numCol="1" anchorCtr="0" compatLnSpc="1">
            <a:prstTxWarp prst="textNoShape">
              <a:avLst/>
            </a:prstTxWarp>
          </a:bodyPr>
          <a:lstStyle/>
          <a:p>
            <a:pPr algn="ctr"/>
            <a:r>
              <a:rPr lang="en-US" dirty="0" smtClean="0">
                <a:effectLst/>
              </a:rPr>
              <a:t>Montana Data: Sense of Accomplishments</a:t>
            </a:r>
          </a:p>
        </p:txBody>
      </p:sp>
      <p:sp>
        <p:nvSpPr>
          <p:cNvPr id="35843" name="Text Box 3"/>
          <p:cNvSpPr txBox="1">
            <a:spLocks noChangeArrowheads="1"/>
          </p:cNvSpPr>
          <p:nvPr/>
        </p:nvSpPr>
        <p:spPr bwMode="auto">
          <a:xfrm>
            <a:off x="533400" y="1600200"/>
            <a:ext cx="8077200" cy="366713"/>
          </a:xfrm>
          <a:prstGeom prst="rect">
            <a:avLst/>
          </a:prstGeom>
          <a:noFill/>
          <a:ln w="9525">
            <a:noFill/>
            <a:miter lim="800000"/>
            <a:headEnd/>
            <a:tailEnd/>
          </a:ln>
          <a:effectLst/>
        </p:spPr>
        <p:txBody>
          <a:bodyPr>
            <a:spAutoFit/>
          </a:bodyPr>
          <a:lstStyle/>
          <a:p>
            <a:pPr defTabSz="914400">
              <a:spcBef>
                <a:spcPct val="50000"/>
              </a:spcBef>
            </a:pPr>
            <a:endParaRPr lang="en-US">
              <a:solidFill>
                <a:prstClr val="black"/>
              </a:solidFill>
              <a:latin typeface="Trebuchet MS"/>
            </a:endParaRPr>
          </a:p>
        </p:txBody>
      </p:sp>
      <p:sp>
        <p:nvSpPr>
          <p:cNvPr id="35845" name="Text Box 5"/>
          <p:cNvSpPr txBox="1">
            <a:spLocks noChangeArrowheads="1"/>
          </p:cNvSpPr>
          <p:nvPr/>
        </p:nvSpPr>
        <p:spPr bwMode="auto">
          <a:xfrm>
            <a:off x="3104881" y="4083843"/>
            <a:ext cx="5791200" cy="366713"/>
          </a:xfrm>
          <a:prstGeom prst="rect">
            <a:avLst/>
          </a:prstGeom>
          <a:noFill/>
          <a:ln w="9525">
            <a:noFill/>
            <a:miter lim="800000"/>
            <a:headEnd/>
            <a:tailEnd/>
          </a:ln>
          <a:effectLst/>
        </p:spPr>
        <p:txBody>
          <a:bodyPr>
            <a:spAutoFit/>
          </a:bodyPr>
          <a:lstStyle/>
          <a:p>
            <a:pPr algn="r" defTabSz="914400">
              <a:spcBef>
                <a:spcPct val="50000"/>
              </a:spcBef>
            </a:pPr>
            <a:r>
              <a:rPr lang="en-US" dirty="0" smtClean="0">
                <a:solidFill>
                  <a:prstClr val="black"/>
                </a:solidFill>
                <a:latin typeface="Trebuchet MS"/>
              </a:rPr>
              <a:t>2012 </a:t>
            </a:r>
            <a:r>
              <a:rPr lang="en-US" dirty="0">
                <a:solidFill>
                  <a:prstClr val="black"/>
                </a:solidFill>
                <a:latin typeface="Trebuchet MS"/>
              </a:rPr>
              <a:t>Montana Data</a:t>
            </a:r>
          </a:p>
        </p:txBody>
      </p:sp>
      <p:sp>
        <p:nvSpPr>
          <p:cNvPr id="8" name="TextBox 7"/>
          <p:cNvSpPr txBox="1"/>
          <p:nvPr/>
        </p:nvSpPr>
        <p:spPr>
          <a:xfrm>
            <a:off x="361681" y="457200"/>
            <a:ext cx="8534400" cy="923330"/>
          </a:xfrm>
          <a:prstGeom prst="rect">
            <a:avLst/>
          </a:prstGeom>
          <a:noFill/>
        </p:spPr>
        <p:txBody>
          <a:bodyPr wrap="square" rtlCol="0">
            <a:spAutoFit/>
          </a:bodyPr>
          <a:lstStyle/>
          <a:p>
            <a:pPr marL="0" lvl="4" defTabSz="914400">
              <a:buFont typeface="Arial" pitchFamily="34" charset="0"/>
              <a:buChar char="•"/>
            </a:pPr>
            <a:r>
              <a:rPr lang="en-US" dirty="0" smtClean="0">
                <a:solidFill>
                  <a:prstClr val="black"/>
                </a:solidFill>
                <a:latin typeface="Trebuchet MS"/>
              </a:rPr>
              <a:t>Why do 16% give up when schoolwork is difficult; yet, 73% say they put forth their best effort at school? </a:t>
            </a:r>
          </a:p>
          <a:p>
            <a:pPr marL="0" lvl="4" defTabSz="914400">
              <a:buFont typeface="Arial" pitchFamily="34" charset="0"/>
              <a:buChar char="•"/>
            </a:pPr>
            <a:r>
              <a:rPr lang="en-US" dirty="0">
                <a:solidFill>
                  <a:prstClr val="black"/>
                </a:solidFill>
                <a:latin typeface="Trebuchet MS"/>
              </a:rPr>
              <a:t>Create opportunities for students to assess </a:t>
            </a:r>
            <a:r>
              <a:rPr lang="en-US" dirty="0" smtClean="0">
                <a:solidFill>
                  <a:prstClr val="black"/>
                </a:solidFill>
                <a:latin typeface="Trebuchet MS"/>
              </a:rPr>
              <a:t>themselves</a:t>
            </a:r>
            <a:endParaRPr lang="en-US" dirty="0">
              <a:solidFill>
                <a:prstClr val="black"/>
              </a:solidFill>
              <a:latin typeface="Trebuchet MS"/>
            </a:endParaRPr>
          </a:p>
        </p:txBody>
      </p:sp>
      <p:sp>
        <p:nvSpPr>
          <p:cNvPr id="9" name="TextBox 8"/>
          <p:cNvSpPr txBox="1"/>
          <p:nvPr/>
        </p:nvSpPr>
        <p:spPr>
          <a:xfrm>
            <a:off x="572138" y="5943600"/>
            <a:ext cx="8305800" cy="523220"/>
          </a:xfrm>
          <a:prstGeom prst="rect">
            <a:avLst/>
          </a:prstGeom>
          <a:noFill/>
        </p:spPr>
        <p:txBody>
          <a:bodyPr wrap="square" rtlCol="0">
            <a:spAutoFit/>
          </a:bodyPr>
          <a:lstStyle/>
          <a:p>
            <a:pPr algn="ctr" defTabSz="914400"/>
            <a:r>
              <a:rPr lang="en-US" sz="2800" dirty="0" smtClean="0">
                <a:solidFill>
                  <a:prstClr val="black"/>
                </a:solidFill>
                <a:latin typeface="Brush Script MT" pitchFamily="66" charset="0"/>
              </a:rPr>
              <a:t>“Four positives for every negative”</a:t>
            </a:r>
            <a:endParaRPr lang="en-US" sz="2800" dirty="0">
              <a:solidFill>
                <a:prstClr val="black"/>
              </a:solidFill>
              <a:latin typeface="Brush Script MT" pitchFamily="66"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1524074"/>
            <a:ext cx="9133114" cy="2559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702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xfrm>
            <a:off x="566057" y="4291549"/>
            <a:ext cx="8324849" cy="1143000"/>
          </a:xfrm>
          <a:noFill/>
        </p:spPr>
        <p:txBody>
          <a:bodyPr wrap="square" lIns="91440" tIns="45720" rIns="91440" bIns="45720" numCol="1" anchorCtr="0" compatLnSpc="1">
            <a:prstTxWarp prst="textNoShape">
              <a:avLst/>
            </a:prstTxWarp>
          </a:bodyPr>
          <a:lstStyle/>
          <a:p>
            <a:pPr algn="ctr"/>
            <a:r>
              <a:rPr lang="en-US" dirty="0" smtClean="0">
                <a:effectLst/>
              </a:rPr>
              <a:t>Montana Data: Fun and Excitement</a:t>
            </a:r>
          </a:p>
        </p:txBody>
      </p:sp>
      <p:sp>
        <p:nvSpPr>
          <p:cNvPr id="37891" name="Text Box 3"/>
          <p:cNvSpPr txBox="1">
            <a:spLocks noChangeArrowheads="1"/>
          </p:cNvSpPr>
          <p:nvPr/>
        </p:nvSpPr>
        <p:spPr bwMode="auto">
          <a:xfrm>
            <a:off x="533400" y="1600200"/>
            <a:ext cx="8077200" cy="366713"/>
          </a:xfrm>
          <a:prstGeom prst="rect">
            <a:avLst/>
          </a:prstGeom>
          <a:noFill/>
          <a:ln w="9525">
            <a:noFill/>
            <a:miter lim="800000"/>
            <a:headEnd/>
            <a:tailEnd/>
          </a:ln>
          <a:effectLst/>
        </p:spPr>
        <p:txBody>
          <a:bodyPr>
            <a:spAutoFit/>
          </a:bodyPr>
          <a:lstStyle/>
          <a:p>
            <a:pPr defTabSz="914400">
              <a:spcBef>
                <a:spcPct val="50000"/>
              </a:spcBef>
            </a:pPr>
            <a:endParaRPr lang="en-US">
              <a:solidFill>
                <a:prstClr val="black"/>
              </a:solidFill>
              <a:latin typeface="Trebuchet MS"/>
            </a:endParaRPr>
          </a:p>
        </p:txBody>
      </p:sp>
      <p:sp>
        <p:nvSpPr>
          <p:cNvPr id="37893" name="Text Box 5"/>
          <p:cNvSpPr txBox="1">
            <a:spLocks noChangeArrowheads="1"/>
          </p:cNvSpPr>
          <p:nvPr/>
        </p:nvSpPr>
        <p:spPr bwMode="auto">
          <a:xfrm>
            <a:off x="3105150" y="3766652"/>
            <a:ext cx="5791200" cy="366713"/>
          </a:xfrm>
          <a:prstGeom prst="rect">
            <a:avLst/>
          </a:prstGeom>
          <a:noFill/>
          <a:ln w="9525">
            <a:noFill/>
            <a:miter lim="800000"/>
            <a:headEnd/>
            <a:tailEnd/>
          </a:ln>
          <a:effectLst/>
        </p:spPr>
        <p:txBody>
          <a:bodyPr>
            <a:spAutoFit/>
          </a:bodyPr>
          <a:lstStyle/>
          <a:p>
            <a:pPr algn="r" defTabSz="914400">
              <a:spcBef>
                <a:spcPct val="50000"/>
              </a:spcBef>
            </a:pPr>
            <a:r>
              <a:rPr lang="en-US" dirty="0" smtClean="0">
                <a:solidFill>
                  <a:prstClr val="black"/>
                </a:solidFill>
                <a:latin typeface="Trebuchet MS"/>
              </a:rPr>
              <a:t>2012 </a:t>
            </a:r>
            <a:r>
              <a:rPr lang="en-US" dirty="0">
                <a:solidFill>
                  <a:prstClr val="black"/>
                </a:solidFill>
                <a:latin typeface="Trebuchet MS"/>
              </a:rPr>
              <a:t>Montana Data</a:t>
            </a:r>
          </a:p>
        </p:txBody>
      </p:sp>
      <p:sp>
        <p:nvSpPr>
          <p:cNvPr id="9" name="TextBox 8"/>
          <p:cNvSpPr txBox="1"/>
          <p:nvPr/>
        </p:nvSpPr>
        <p:spPr>
          <a:xfrm>
            <a:off x="323850" y="457200"/>
            <a:ext cx="8534400" cy="923330"/>
          </a:xfrm>
          <a:prstGeom prst="rect">
            <a:avLst/>
          </a:prstGeom>
          <a:noFill/>
        </p:spPr>
        <p:txBody>
          <a:bodyPr wrap="square" rtlCol="0">
            <a:spAutoFit/>
          </a:bodyPr>
          <a:lstStyle/>
          <a:p>
            <a:pPr marL="0" lvl="4" defTabSz="914400">
              <a:buFont typeface="Arial" pitchFamily="34" charset="0"/>
              <a:buChar char="•"/>
            </a:pPr>
            <a:r>
              <a:rPr lang="en-US" dirty="0" smtClean="0">
                <a:solidFill>
                  <a:prstClr val="black"/>
                </a:solidFill>
                <a:latin typeface="Trebuchet MS"/>
              </a:rPr>
              <a:t>What is fun about school? </a:t>
            </a:r>
          </a:p>
          <a:p>
            <a:pPr marL="0" lvl="4" defTabSz="914400">
              <a:buFont typeface="Arial" pitchFamily="34" charset="0"/>
              <a:buChar char="•"/>
            </a:pPr>
            <a:r>
              <a:rPr lang="en-US" dirty="0" smtClean="0">
                <a:solidFill>
                  <a:prstClr val="black"/>
                </a:solidFill>
                <a:latin typeface="Trebuchet MS"/>
              </a:rPr>
              <a:t>Blend </a:t>
            </a:r>
            <a:r>
              <a:rPr lang="en-US" dirty="0">
                <a:solidFill>
                  <a:prstClr val="black"/>
                </a:solidFill>
                <a:latin typeface="Trebuchet MS"/>
              </a:rPr>
              <a:t>student passion, interest and </a:t>
            </a:r>
            <a:r>
              <a:rPr lang="en-US" dirty="0" smtClean="0">
                <a:solidFill>
                  <a:prstClr val="black"/>
                </a:solidFill>
                <a:latin typeface="Trebuchet MS"/>
              </a:rPr>
              <a:t>learning</a:t>
            </a:r>
          </a:p>
          <a:p>
            <a:pPr marL="0" lvl="4" defTabSz="914400">
              <a:buFont typeface="Arial" pitchFamily="34" charset="0"/>
              <a:buChar char="•"/>
            </a:pPr>
            <a:r>
              <a:rPr lang="en-US" dirty="0" smtClean="0">
                <a:solidFill>
                  <a:prstClr val="black"/>
                </a:solidFill>
                <a:latin typeface="Trebuchet MS"/>
              </a:rPr>
              <a:t>Discover </a:t>
            </a:r>
            <a:r>
              <a:rPr lang="en-US" dirty="0">
                <a:solidFill>
                  <a:prstClr val="black"/>
                </a:solidFill>
                <a:latin typeface="Trebuchet MS"/>
              </a:rPr>
              <a:t>what students find interesting and </a:t>
            </a:r>
            <a:r>
              <a:rPr lang="en-US" dirty="0" smtClean="0">
                <a:solidFill>
                  <a:prstClr val="black"/>
                </a:solidFill>
                <a:latin typeface="Trebuchet MS"/>
              </a:rPr>
              <a:t>boring</a:t>
            </a:r>
            <a:endParaRPr lang="en-US" dirty="0">
              <a:solidFill>
                <a:prstClr val="black"/>
              </a:solidFill>
              <a:latin typeface="Trebuchet MS"/>
            </a:endParaRPr>
          </a:p>
        </p:txBody>
      </p:sp>
      <p:sp>
        <p:nvSpPr>
          <p:cNvPr id="8" name="TextBox 7"/>
          <p:cNvSpPr txBox="1"/>
          <p:nvPr/>
        </p:nvSpPr>
        <p:spPr>
          <a:xfrm>
            <a:off x="590550" y="5857220"/>
            <a:ext cx="8305800" cy="954107"/>
          </a:xfrm>
          <a:prstGeom prst="rect">
            <a:avLst/>
          </a:prstGeom>
          <a:noFill/>
        </p:spPr>
        <p:txBody>
          <a:bodyPr wrap="square" rtlCol="0">
            <a:spAutoFit/>
          </a:bodyPr>
          <a:lstStyle/>
          <a:p>
            <a:pPr algn="ctr" defTabSz="914400"/>
            <a:r>
              <a:rPr lang="en-US" sz="2800" dirty="0" smtClean="0">
                <a:solidFill>
                  <a:prstClr val="black"/>
                </a:solidFill>
                <a:latin typeface="Brush Script MT" pitchFamily="66" charset="0"/>
              </a:rPr>
              <a:t>“</a:t>
            </a:r>
            <a:r>
              <a:rPr lang="en-US" sz="2800" dirty="0">
                <a:solidFill>
                  <a:prstClr val="black"/>
                </a:solidFill>
                <a:latin typeface="Brush Script MT" pitchFamily="66" charset="0"/>
              </a:rPr>
              <a:t>It is about students becoming so engaged in what they are learning they stop watching the clock and looking out the window</a:t>
            </a:r>
            <a:r>
              <a:rPr lang="en-US" sz="2800" dirty="0" smtClean="0">
                <a:solidFill>
                  <a:prstClr val="black"/>
                </a:solidFill>
                <a:latin typeface="Brush Script MT" pitchFamily="66" charset="0"/>
              </a:rPr>
              <a:t>”</a:t>
            </a:r>
            <a:endParaRPr lang="en-US" sz="2800" dirty="0">
              <a:solidFill>
                <a:prstClr val="black"/>
              </a:solidFill>
              <a:latin typeface="Brush Script MT" pitchFamily="66"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3508"/>
            <a:ext cx="9144000" cy="2312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0088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xfrm>
            <a:off x="304800" y="4343400"/>
            <a:ext cx="8534400" cy="1143000"/>
          </a:xfrm>
          <a:noFill/>
        </p:spPr>
        <p:txBody>
          <a:bodyPr wrap="square" lIns="91440" tIns="45720" rIns="91440" bIns="45720" numCol="1" anchorCtr="0" compatLnSpc="1">
            <a:prstTxWarp prst="textNoShape">
              <a:avLst/>
            </a:prstTxWarp>
          </a:bodyPr>
          <a:lstStyle/>
          <a:p>
            <a:pPr algn="ctr"/>
            <a:r>
              <a:rPr lang="en-US" dirty="0" smtClean="0">
                <a:effectLst/>
              </a:rPr>
              <a:t>Montana Data: Curiosity &amp; Creativity</a:t>
            </a:r>
          </a:p>
        </p:txBody>
      </p:sp>
      <p:sp>
        <p:nvSpPr>
          <p:cNvPr id="39939" name="Text Box 3"/>
          <p:cNvSpPr txBox="1">
            <a:spLocks noChangeArrowheads="1"/>
          </p:cNvSpPr>
          <p:nvPr/>
        </p:nvSpPr>
        <p:spPr bwMode="auto">
          <a:xfrm>
            <a:off x="533400" y="1600200"/>
            <a:ext cx="8077200" cy="366713"/>
          </a:xfrm>
          <a:prstGeom prst="rect">
            <a:avLst/>
          </a:prstGeom>
          <a:noFill/>
          <a:ln w="9525">
            <a:noFill/>
            <a:miter lim="800000"/>
            <a:headEnd/>
            <a:tailEnd/>
          </a:ln>
          <a:effectLst/>
        </p:spPr>
        <p:txBody>
          <a:bodyPr>
            <a:spAutoFit/>
          </a:bodyPr>
          <a:lstStyle/>
          <a:p>
            <a:pPr defTabSz="914400">
              <a:spcBef>
                <a:spcPct val="50000"/>
              </a:spcBef>
            </a:pPr>
            <a:endParaRPr lang="en-US">
              <a:solidFill>
                <a:prstClr val="black"/>
              </a:solidFill>
              <a:latin typeface="Trebuchet MS"/>
            </a:endParaRPr>
          </a:p>
        </p:txBody>
      </p:sp>
      <p:sp>
        <p:nvSpPr>
          <p:cNvPr id="39941" name="Text Box 5"/>
          <p:cNvSpPr txBox="1">
            <a:spLocks noChangeArrowheads="1"/>
          </p:cNvSpPr>
          <p:nvPr/>
        </p:nvSpPr>
        <p:spPr bwMode="auto">
          <a:xfrm>
            <a:off x="3080657" y="4211002"/>
            <a:ext cx="5791200" cy="366713"/>
          </a:xfrm>
          <a:prstGeom prst="rect">
            <a:avLst/>
          </a:prstGeom>
          <a:noFill/>
          <a:ln w="9525">
            <a:noFill/>
            <a:miter lim="800000"/>
            <a:headEnd/>
            <a:tailEnd/>
          </a:ln>
          <a:effectLst/>
        </p:spPr>
        <p:txBody>
          <a:bodyPr>
            <a:spAutoFit/>
          </a:bodyPr>
          <a:lstStyle/>
          <a:p>
            <a:pPr algn="r" defTabSz="914400">
              <a:spcBef>
                <a:spcPct val="50000"/>
              </a:spcBef>
            </a:pPr>
            <a:r>
              <a:rPr lang="en-US" dirty="0" smtClean="0">
                <a:solidFill>
                  <a:prstClr val="black"/>
                </a:solidFill>
                <a:latin typeface="Trebuchet MS"/>
              </a:rPr>
              <a:t>2012 </a:t>
            </a:r>
            <a:r>
              <a:rPr lang="en-US" dirty="0">
                <a:solidFill>
                  <a:prstClr val="black"/>
                </a:solidFill>
                <a:latin typeface="Trebuchet MS"/>
              </a:rPr>
              <a:t>Montana Data</a:t>
            </a:r>
          </a:p>
        </p:txBody>
      </p:sp>
      <p:sp>
        <p:nvSpPr>
          <p:cNvPr id="8" name="TextBox 7"/>
          <p:cNvSpPr txBox="1"/>
          <p:nvPr/>
        </p:nvSpPr>
        <p:spPr>
          <a:xfrm>
            <a:off x="276225" y="304800"/>
            <a:ext cx="8534400" cy="1754326"/>
          </a:xfrm>
          <a:prstGeom prst="rect">
            <a:avLst/>
          </a:prstGeom>
          <a:noFill/>
        </p:spPr>
        <p:txBody>
          <a:bodyPr wrap="square" rtlCol="0">
            <a:spAutoFit/>
          </a:bodyPr>
          <a:lstStyle/>
          <a:p>
            <a:pPr marL="0" lvl="4" defTabSz="914400">
              <a:buFont typeface="Arial" pitchFamily="34" charset="0"/>
              <a:buChar char="•"/>
            </a:pPr>
            <a:r>
              <a:rPr lang="en-US" dirty="0" smtClean="0">
                <a:solidFill>
                  <a:prstClr val="black"/>
                </a:solidFill>
                <a:latin typeface="Trebuchet MS"/>
              </a:rPr>
              <a:t>How are you encouraged to be creative at school?</a:t>
            </a:r>
          </a:p>
          <a:p>
            <a:pPr marL="0" lvl="4" defTabSz="914400">
              <a:buFont typeface="Arial" pitchFamily="34" charset="0"/>
              <a:buChar char="•"/>
            </a:pPr>
            <a:r>
              <a:rPr lang="en-US" dirty="0" smtClean="0">
                <a:solidFill>
                  <a:prstClr val="black"/>
                </a:solidFill>
                <a:latin typeface="Trebuchet MS"/>
              </a:rPr>
              <a:t>Share </a:t>
            </a:r>
            <a:r>
              <a:rPr lang="en-US" dirty="0">
                <a:solidFill>
                  <a:prstClr val="black"/>
                </a:solidFill>
                <a:latin typeface="Trebuchet MS"/>
              </a:rPr>
              <a:t>your own curiosity. </a:t>
            </a:r>
          </a:p>
          <a:p>
            <a:pPr marL="0" lvl="4" defTabSz="914400">
              <a:buFont typeface="Arial" pitchFamily="34" charset="0"/>
              <a:buChar char="•"/>
            </a:pPr>
            <a:r>
              <a:rPr lang="en-US" dirty="0" smtClean="0">
                <a:solidFill>
                  <a:prstClr val="black"/>
                </a:solidFill>
                <a:latin typeface="Trebuchet MS"/>
              </a:rPr>
              <a:t>Challenge </a:t>
            </a:r>
            <a:r>
              <a:rPr lang="en-US" dirty="0">
                <a:solidFill>
                  <a:prstClr val="black"/>
                </a:solidFill>
                <a:latin typeface="Trebuchet MS"/>
              </a:rPr>
              <a:t>curiosity by introducing novelty, surprise, complexity, uncertainty, or contradictions into lessons. </a:t>
            </a:r>
          </a:p>
          <a:p>
            <a:pPr marL="0" lvl="4" defTabSz="914400">
              <a:buFont typeface="Arial" pitchFamily="34" charset="0"/>
              <a:buChar char="•"/>
            </a:pPr>
            <a:endParaRPr lang="en-US" dirty="0" smtClean="0">
              <a:solidFill>
                <a:prstClr val="black"/>
              </a:solidFill>
              <a:latin typeface="Trebuchet MS"/>
            </a:endParaRPr>
          </a:p>
          <a:p>
            <a:pPr defTabSz="914400"/>
            <a:endParaRPr lang="en-US" dirty="0">
              <a:solidFill>
                <a:prstClr val="black"/>
              </a:solidFill>
              <a:latin typeface="Trebuchet MS"/>
            </a:endParaRPr>
          </a:p>
        </p:txBody>
      </p:sp>
      <p:sp>
        <p:nvSpPr>
          <p:cNvPr id="9" name="TextBox 8"/>
          <p:cNvSpPr txBox="1"/>
          <p:nvPr/>
        </p:nvSpPr>
        <p:spPr>
          <a:xfrm>
            <a:off x="504825" y="5715000"/>
            <a:ext cx="8305800" cy="954107"/>
          </a:xfrm>
          <a:prstGeom prst="rect">
            <a:avLst/>
          </a:prstGeom>
          <a:noFill/>
        </p:spPr>
        <p:txBody>
          <a:bodyPr wrap="square" rtlCol="0">
            <a:spAutoFit/>
          </a:bodyPr>
          <a:lstStyle/>
          <a:p>
            <a:pPr algn="ctr" defTabSz="914400"/>
            <a:r>
              <a:rPr lang="en-US" sz="2800" dirty="0" smtClean="0">
                <a:solidFill>
                  <a:prstClr val="black"/>
                </a:solidFill>
                <a:latin typeface="Brush Script MT" pitchFamily="66" charset="0"/>
              </a:rPr>
              <a:t>“</a:t>
            </a:r>
            <a:r>
              <a:rPr lang="en-US" sz="2800" dirty="0">
                <a:solidFill>
                  <a:prstClr val="black"/>
                </a:solidFill>
                <a:latin typeface="Brush Script MT" pitchFamily="66" charset="0"/>
              </a:rPr>
              <a:t>Teachers can no longer cover material; they, along with their students, uncover </a:t>
            </a:r>
            <a:r>
              <a:rPr lang="en-US" sz="2800" dirty="0" smtClean="0">
                <a:solidFill>
                  <a:prstClr val="black"/>
                </a:solidFill>
                <a:latin typeface="Brush Script MT" pitchFamily="66" charset="0"/>
              </a:rPr>
              <a:t>solutions”</a:t>
            </a:r>
            <a:endParaRPr lang="en-US" sz="2800" dirty="0">
              <a:solidFill>
                <a:prstClr val="black"/>
              </a:solidFill>
              <a:latin typeface="Brush Script MT" pitchFamily="66"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3952"/>
            <a:ext cx="9144000" cy="282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4118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a:xfrm>
            <a:off x="419100" y="4252913"/>
            <a:ext cx="8534399" cy="1143000"/>
          </a:xfrm>
          <a:noFill/>
        </p:spPr>
        <p:txBody>
          <a:bodyPr wrap="square" lIns="91440" tIns="45720" rIns="91440" bIns="45720" numCol="1" anchorCtr="0" compatLnSpc="1">
            <a:prstTxWarp prst="textNoShape">
              <a:avLst/>
            </a:prstTxWarp>
          </a:bodyPr>
          <a:lstStyle/>
          <a:p>
            <a:pPr algn="ctr"/>
            <a:r>
              <a:rPr lang="en-US" dirty="0" smtClean="0">
                <a:effectLst/>
              </a:rPr>
              <a:t>Montana Data: Spirit of Adventure</a:t>
            </a:r>
          </a:p>
        </p:txBody>
      </p:sp>
      <p:sp>
        <p:nvSpPr>
          <p:cNvPr id="41987" name="Text Box 3"/>
          <p:cNvSpPr txBox="1">
            <a:spLocks noChangeArrowheads="1"/>
          </p:cNvSpPr>
          <p:nvPr/>
        </p:nvSpPr>
        <p:spPr bwMode="auto">
          <a:xfrm>
            <a:off x="533400" y="1600200"/>
            <a:ext cx="8077200" cy="366713"/>
          </a:xfrm>
          <a:prstGeom prst="rect">
            <a:avLst/>
          </a:prstGeom>
          <a:noFill/>
          <a:ln w="9525">
            <a:noFill/>
            <a:miter lim="800000"/>
            <a:headEnd/>
            <a:tailEnd/>
          </a:ln>
          <a:effectLst/>
        </p:spPr>
        <p:txBody>
          <a:bodyPr>
            <a:spAutoFit/>
          </a:bodyPr>
          <a:lstStyle/>
          <a:p>
            <a:pPr defTabSz="914400">
              <a:spcBef>
                <a:spcPct val="50000"/>
              </a:spcBef>
            </a:pPr>
            <a:endParaRPr lang="en-US">
              <a:solidFill>
                <a:prstClr val="black"/>
              </a:solidFill>
              <a:latin typeface="Trebuchet MS"/>
            </a:endParaRPr>
          </a:p>
        </p:txBody>
      </p:sp>
      <p:sp>
        <p:nvSpPr>
          <p:cNvPr id="41989" name="Text Box 5"/>
          <p:cNvSpPr txBox="1">
            <a:spLocks noChangeArrowheads="1"/>
          </p:cNvSpPr>
          <p:nvPr/>
        </p:nvSpPr>
        <p:spPr bwMode="auto">
          <a:xfrm>
            <a:off x="3122386" y="3761501"/>
            <a:ext cx="5791200" cy="366713"/>
          </a:xfrm>
          <a:prstGeom prst="rect">
            <a:avLst/>
          </a:prstGeom>
          <a:noFill/>
          <a:ln w="9525">
            <a:noFill/>
            <a:miter lim="800000"/>
            <a:headEnd/>
            <a:tailEnd/>
          </a:ln>
          <a:effectLst/>
        </p:spPr>
        <p:txBody>
          <a:bodyPr>
            <a:spAutoFit/>
          </a:bodyPr>
          <a:lstStyle/>
          <a:p>
            <a:pPr algn="r" defTabSz="914400">
              <a:spcBef>
                <a:spcPct val="50000"/>
              </a:spcBef>
            </a:pPr>
            <a:r>
              <a:rPr lang="en-US" dirty="0" smtClean="0">
                <a:solidFill>
                  <a:prstClr val="black"/>
                </a:solidFill>
                <a:latin typeface="Trebuchet MS"/>
              </a:rPr>
              <a:t>2012 </a:t>
            </a:r>
            <a:r>
              <a:rPr lang="en-US" dirty="0">
                <a:solidFill>
                  <a:prstClr val="black"/>
                </a:solidFill>
                <a:latin typeface="Trebuchet MS"/>
              </a:rPr>
              <a:t>Montana Data</a:t>
            </a:r>
          </a:p>
        </p:txBody>
      </p:sp>
      <p:sp>
        <p:nvSpPr>
          <p:cNvPr id="11" name="TextBox 10"/>
          <p:cNvSpPr txBox="1"/>
          <p:nvPr/>
        </p:nvSpPr>
        <p:spPr>
          <a:xfrm>
            <a:off x="342900" y="306228"/>
            <a:ext cx="8534400" cy="923330"/>
          </a:xfrm>
          <a:prstGeom prst="rect">
            <a:avLst/>
          </a:prstGeom>
          <a:noFill/>
        </p:spPr>
        <p:txBody>
          <a:bodyPr wrap="square" rtlCol="0">
            <a:spAutoFit/>
          </a:bodyPr>
          <a:lstStyle/>
          <a:p>
            <a:pPr marL="0" lvl="4" defTabSz="914400">
              <a:buFont typeface="Arial" pitchFamily="34" charset="0"/>
              <a:buChar char="•"/>
            </a:pPr>
            <a:r>
              <a:rPr lang="en-US" dirty="0" smtClean="0">
                <a:solidFill>
                  <a:prstClr val="black"/>
                </a:solidFill>
                <a:latin typeface="Trebuchet MS"/>
              </a:rPr>
              <a:t>If you push yourself to do better in school, why do most students not like challenging assignments?</a:t>
            </a:r>
          </a:p>
          <a:p>
            <a:pPr marL="0" lvl="4" defTabSz="914400">
              <a:buFont typeface="Arial" pitchFamily="34" charset="0"/>
              <a:buChar char="•"/>
            </a:pPr>
            <a:r>
              <a:rPr lang="en-US" dirty="0" smtClean="0">
                <a:solidFill>
                  <a:prstClr val="black"/>
                </a:solidFill>
                <a:latin typeface="Trebuchet MS"/>
              </a:rPr>
              <a:t>Why do more girls than boys get excited to share good grades?</a:t>
            </a:r>
          </a:p>
        </p:txBody>
      </p:sp>
      <p:sp>
        <p:nvSpPr>
          <p:cNvPr id="8" name="TextBox 7"/>
          <p:cNvSpPr txBox="1"/>
          <p:nvPr/>
        </p:nvSpPr>
        <p:spPr>
          <a:xfrm>
            <a:off x="511629" y="5715000"/>
            <a:ext cx="8305800" cy="954107"/>
          </a:xfrm>
          <a:prstGeom prst="rect">
            <a:avLst/>
          </a:prstGeom>
          <a:noFill/>
        </p:spPr>
        <p:txBody>
          <a:bodyPr wrap="square" rtlCol="0">
            <a:spAutoFit/>
          </a:bodyPr>
          <a:lstStyle/>
          <a:p>
            <a:pPr algn="ctr" defTabSz="914400"/>
            <a:r>
              <a:rPr lang="en-US" sz="2800" dirty="0" smtClean="0">
                <a:solidFill>
                  <a:prstClr val="black"/>
                </a:solidFill>
                <a:latin typeface="Brush Script MT" pitchFamily="66" charset="0"/>
              </a:rPr>
              <a:t>“Only </a:t>
            </a:r>
            <a:r>
              <a:rPr lang="en-US" sz="2800" dirty="0">
                <a:solidFill>
                  <a:prstClr val="black"/>
                </a:solidFill>
                <a:latin typeface="Brush Script MT" pitchFamily="66" charset="0"/>
              </a:rPr>
              <a:t>those who will risk going too far can possibly find out how far one can go</a:t>
            </a:r>
            <a:r>
              <a:rPr lang="en-US" sz="2800" dirty="0" smtClean="0">
                <a:solidFill>
                  <a:prstClr val="black"/>
                </a:solidFill>
                <a:latin typeface="Brush Script MT" pitchFamily="66" charset="0"/>
              </a:rPr>
              <a:t>. -</a:t>
            </a:r>
            <a:r>
              <a:rPr lang="en-US" sz="2800" b="1" dirty="0" smtClean="0">
                <a:solidFill>
                  <a:prstClr val="black"/>
                </a:solidFill>
                <a:latin typeface="Brush Script MT" pitchFamily="66" charset="0"/>
              </a:rPr>
              <a:t>T</a:t>
            </a:r>
            <a:r>
              <a:rPr lang="en-US" sz="2800" b="1" dirty="0">
                <a:solidFill>
                  <a:prstClr val="black"/>
                </a:solidFill>
                <a:latin typeface="Brush Script MT" pitchFamily="66" charset="0"/>
              </a:rPr>
              <a:t>. S. Eliot</a:t>
            </a:r>
            <a:r>
              <a:rPr lang="en-US" sz="2800" dirty="0" smtClean="0">
                <a:solidFill>
                  <a:prstClr val="black"/>
                </a:solidFill>
                <a:latin typeface="Brush Script MT" pitchFamily="66" charset="0"/>
              </a:rPr>
              <a:t>”</a:t>
            </a:r>
            <a:endParaRPr lang="en-US" sz="2800" dirty="0">
              <a:solidFill>
                <a:prstClr val="black"/>
              </a:solidFill>
              <a:latin typeface="Brush Script MT" pitchFamily="66"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7407"/>
            <a:ext cx="9144000" cy="229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0570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a:xfrm>
            <a:off x="313247" y="4114800"/>
            <a:ext cx="8534400" cy="1143000"/>
          </a:xfrm>
          <a:noFill/>
        </p:spPr>
        <p:txBody>
          <a:bodyPr wrap="square" lIns="91440" tIns="45720" rIns="91440" bIns="45720" numCol="1" anchorCtr="0" compatLnSpc="1">
            <a:prstTxWarp prst="textNoShape">
              <a:avLst/>
            </a:prstTxWarp>
          </a:bodyPr>
          <a:lstStyle/>
          <a:p>
            <a:pPr algn="ctr"/>
            <a:r>
              <a:rPr lang="en-US" dirty="0" smtClean="0">
                <a:effectLst/>
              </a:rPr>
              <a:t>Montana Data: Leadership &amp; Responsibility</a:t>
            </a:r>
          </a:p>
        </p:txBody>
      </p:sp>
      <p:sp>
        <p:nvSpPr>
          <p:cNvPr id="44035" name="Text Box 3"/>
          <p:cNvSpPr txBox="1">
            <a:spLocks noChangeArrowheads="1"/>
          </p:cNvSpPr>
          <p:nvPr/>
        </p:nvSpPr>
        <p:spPr bwMode="auto">
          <a:xfrm>
            <a:off x="533400" y="1600200"/>
            <a:ext cx="8077200" cy="366713"/>
          </a:xfrm>
          <a:prstGeom prst="rect">
            <a:avLst/>
          </a:prstGeom>
          <a:noFill/>
          <a:ln w="9525">
            <a:noFill/>
            <a:miter lim="800000"/>
            <a:headEnd/>
            <a:tailEnd/>
          </a:ln>
          <a:effectLst/>
        </p:spPr>
        <p:txBody>
          <a:bodyPr>
            <a:spAutoFit/>
          </a:bodyPr>
          <a:lstStyle/>
          <a:p>
            <a:pPr defTabSz="914400">
              <a:spcBef>
                <a:spcPct val="50000"/>
              </a:spcBef>
            </a:pPr>
            <a:endParaRPr lang="en-US">
              <a:solidFill>
                <a:prstClr val="black"/>
              </a:solidFill>
              <a:latin typeface="Trebuchet MS"/>
            </a:endParaRPr>
          </a:p>
        </p:txBody>
      </p:sp>
      <p:sp>
        <p:nvSpPr>
          <p:cNvPr id="44037" name="Text Box 5"/>
          <p:cNvSpPr txBox="1">
            <a:spLocks noChangeArrowheads="1"/>
          </p:cNvSpPr>
          <p:nvPr/>
        </p:nvSpPr>
        <p:spPr bwMode="auto">
          <a:xfrm>
            <a:off x="3200401" y="3742757"/>
            <a:ext cx="5791200" cy="366713"/>
          </a:xfrm>
          <a:prstGeom prst="rect">
            <a:avLst/>
          </a:prstGeom>
          <a:noFill/>
          <a:ln w="9525">
            <a:noFill/>
            <a:miter lim="800000"/>
            <a:headEnd/>
            <a:tailEnd/>
          </a:ln>
          <a:effectLst/>
        </p:spPr>
        <p:txBody>
          <a:bodyPr>
            <a:spAutoFit/>
          </a:bodyPr>
          <a:lstStyle/>
          <a:p>
            <a:pPr algn="r" defTabSz="914400">
              <a:spcBef>
                <a:spcPct val="50000"/>
              </a:spcBef>
            </a:pPr>
            <a:r>
              <a:rPr lang="en-US" dirty="0" smtClean="0">
                <a:solidFill>
                  <a:prstClr val="black"/>
                </a:solidFill>
                <a:latin typeface="Trebuchet MS"/>
              </a:rPr>
              <a:t>2012 </a:t>
            </a:r>
            <a:r>
              <a:rPr lang="en-US" dirty="0">
                <a:solidFill>
                  <a:prstClr val="black"/>
                </a:solidFill>
                <a:latin typeface="Trebuchet MS"/>
              </a:rPr>
              <a:t>Montana Data</a:t>
            </a:r>
          </a:p>
        </p:txBody>
      </p:sp>
      <p:sp>
        <p:nvSpPr>
          <p:cNvPr id="8" name="TextBox 7"/>
          <p:cNvSpPr txBox="1"/>
          <p:nvPr/>
        </p:nvSpPr>
        <p:spPr>
          <a:xfrm>
            <a:off x="313247" y="304800"/>
            <a:ext cx="8534400" cy="1477328"/>
          </a:xfrm>
          <a:prstGeom prst="rect">
            <a:avLst/>
          </a:prstGeom>
          <a:noFill/>
        </p:spPr>
        <p:txBody>
          <a:bodyPr wrap="square" rtlCol="0">
            <a:spAutoFit/>
          </a:bodyPr>
          <a:lstStyle/>
          <a:p>
            <a:pPr marL="0" lvl="4" defTabSz="914400">
              <a:buFont typeface="Arial" pitchFamily="34" charset="0"/>
              <a:buChar char="•"/>
            </a:pPr>
            <a:r>
              <a:rPr lang="en-US" dirty="0" smtClean="0">
                <a:solidFill>
                  <a:prstClr val="black"/>
                </a:solidFill>
                <a:latin typeface="Trebuchet MS"/>
              </a:rPr>
              <a:t>Why is there such a large gap between “I see myself as a leader” and “other students see me as a leader”?</a:t>
            </a:r>
          </a:p>
          <a:p>
            <a:pPr marL="0" lvl="4" defTabSz="914400">
              <a:buFont typeface="Arial" pitchFamily="34" charset="0"/>
              <a:buChar char="•"/>
            </a:pPr>
            <a:r>
              <a:rPr lang="en-US" dirty="0">
                <a:solidFill>
                  <a:prstClr val="black"/>
                </a:solidFill>
                <a:latin typeface="Trebuchet MS"/>
              </a:rPr>
              <a:t>Give students a seat at the </a:t>
            </a:r>
            <a:r>
              <a:rPr lang="en-US" dirty="0" smtClean="0">
                <a:solidFill>
                  <a:prstClr val="black"/>
                </a:solidFill>
                <a:latin typeface="Trebuchet MS"/>
              </a:rPr>
              <a:t>table </a:t>
            </a:r>
            <a:r>
              <a:rPr lang="en-US" dirty="0">
                <a:solidFill>
                  <a:prstClr val="black"/>
                </a:solidFill>
                <a:latin typeface="Trebuchet MS"/>
              </a:rPr>
              <a:t>where meaningful decisions are made – in your classroom, your school, and your community.</a:t>
            </a:r>
          </a:p>
          <a:p>
            <a:pPr marL="0" lvl="4" defTabSz="914400">
              <a:buFont typeface="Arial" pitchFamily="34" charset="0"/>
              <a:buChar char="•"/>
            </a:pPr>
            <a:endParaRPr lang="en-US" dirty="0">
              <a:solidFill>
                <a:prstClr val="black"/>
              </a:solidFill>
              <a:latin typeface="Trebuchet MS"/>
            </a:endParaRPr>
          </a:p>
        </p:txBody>
      </p:sp>
      <p:sp>
        <p:nvSpPr>
          <p:cNvPr id="9" name="TextBox 8"/>
          <p:cNvSpPr txBox="1"/>
          <p:nvPr/>
        </p:nvSpPr>
        <p:spPr>
          <a:xfrm>
            <a:off x="533400" y="5589059"/>
            <a:ext cx="8305800" cy="523220"/>
          </a:xfrm>
          <a:prstGeom prst="rect">
            <a:avLst/>
          </a:prstGeom>
          <a:noFill/>
        </p:spPr>
        <p:txBody>
          <a:bodyPr wrap="square" rtlCol="0">
            <a:spAutoFit/>
          </a:bodyPr>
          <a:lstStyle/>
          <a:p>
            <a:pPr algn="ctr" defTabSz="914400"/>
            <a:r>
              <a:rPr lang="en-US" sz="2800" dirty="0" smtClean="0">
                <a:solidFill>
                  <a:prstClr val="black"/>
                </a:solidFill>
                <a:latin typeface="Brush Script MT" pitchFamily="66" charset="0"/>
              </a:rPr>
              <a:t>“With leadership comes responsibility”</a:t>
            </a:r>
            <a:endParaRPr lang="en-US" sz="2800" dirty="0">
              <a:solidFill>
                <a:prstClr val="black"/>
              </a:solidFill>
              <a:latin typeface="Brush Script MT" pitchFamily="66"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1445193"/>
            <a:ext cx="9151257" cy="2301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682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bwMode="auto">
          <a:xfrm>
            <a:off x="544287" y="4195622"/>
            <a:ext cx="8275607" cy="1143000"/>
          </a:xfrm>
          <a:noFill/>
        </p:spPr>
        <p:txBody>
          <a:bodyPr wrap="square" lIns="91440" tIns="45720" rIns="91440" bIns="45720" numCol="1" anchorCtr="0" compatLnSpc="1">
            <a:prstTxWarp prst="textNoShape">
              <a:avLst/>
            </a:prstTxWarp>
          </a:bodyPr>
          <a:lstStyle/>
          <a:p>
            <a:pPr algn="ctr"/>
            <a:r>
              <a:rPr lang="en-US" dirty="0" smtClean="0">
                <a:effectLst/>
              </a:rPr>
              <a:t>Montana Data: Confidence to Take Action</a:t>
            </a:r>
          </a:p>
        </p:txBody>
      </p:sp>
      <p:sp>
        <p:nvSpPr>
          <p:cNvPr id="46083" name="Text Box 3"/>
          <p:cNvSpPr txBox="1">
            <a:spLocks noChangeArrowheads="1"/>
          </p:cNvSpPr>
          <p:nvPr/>
        </p:nvSpPr>
        <p:spPr bwMode="auto">
          <a:xfrm>
            <a:off x="533400" y="1600200"/>
            <a:ext cx="8077200" cy="366713"/>
          </a:xfrm>
          <a:prstGeom prst="rect">
            <a:avLst/>
          </a:prstGeom>
          <a:noFill/>
          <a:ln w="9525">
            <a:noFill/>
            <a:miter lim="800000"/>
            <a:headEnd/>
            <a:tailEnd/>
          </a:ln>
          <a:effectLst/>
        </p:spPr>
        <p:txBody>
          <a:bodyPr>
            <a:spAutoFit/>
          </a:bodyPr>
          <a:lstStyle/>
          <a:p>
            <a:pPr defTabSz="914400">
              <a:spcBef>
                <a:spcPct val="50000"/>
              </a:spcBef>
            </a:pPr>
            <a:endParaRPr lang="en-US">
              <a:solidFill>
                <a:prstClr val="black"/>
              </a:solidFill>
              <a:latin typeface="Trebuchet MS"/>
            </a:endParaRPr>
          </a:p>
        </p:txBody>
      </p:sp>
      <p:sp>
        <p:nvSpPr>
          <p:cNvPr id="46085" name="Text Box 5"/>
          <p:cNvSpPr txBox="1">
            <a:spLocks noChangeArrowheads="1"/>
          </p:cNvSpPr>
          <p:nvPr/>
        </p:nvSpPr>
        <p:spPr bwMode="auto">
          <a:xfrm>
            <a:off x="3102006" y="3978148"/>
            <a:ext cx="5791200" cy="366713"/>
          </a:xfrm>
          <a:prstGeom prst="rect">
            <a:avLst/>
          </a:prstGeom>
          <a:noFill/>
          <a:ln w="9525">
            <a:noFill/>
            <a:miter lim="800000"/>
            <a:headEnd/>
            <a:tailEnd/>
          </a:ln>
          <a:effectLst/>
        </p:spPr>
        <p:txBody>
          <a:bodyPr>
            <a:spAutoFit/>
          </a:bodyPr>
          <a:lstStyle/>
          <a:p>
            <a:pPr algn="r" defTabSz="914400">
              <a:spcBef>
                <a:spcPct val="50000"/>
              </a:spcBef>
            </a:pPr>
            <a:r>
              <a:rPr lang="en-US" dirty="0" smtClean="0">
                <a:solidFill>
                  <a:prstClr val="black"/>
                </a:solidFill>
                <a:latin typeface="Trebuchet MS"/>
              </a:rPr>
              <a:t>2012 </a:t>
            </a:r>
            <a:r>
              <a:rPr lang="en-US" dirty="0">
                <a:solidFill>
                  <a:prstClr val="black"/>
                </a:solidFill>
                <a:latin typeface="Trebuchet MS"/>
              </a:rPr>
              <a:t>Montana Data</a:t>
            </a:r>
          </a:p>
        </p:txBody>
      </p:sp>
      <p:sp>
        <p:nvSpPr>
          <p:cNvPr id="8" name="TextBox 7"/>
          <p:cNvSpPr txBox="1"/>
          <p:nvPr/>
        </p:nvSpPr>
        <p:spPr>
          <a:xfrm>
            <a:off x="274608" y="304800"/>
            <a:ext cx="8534400" cy="923330"/>
          </a:xfrm>
          <a:prstGeom prst="rect">
            <a:avLst/>
          </a:prstGeom>
          <a:noFill/>
        </p:spPr>
        <p:txBody>
          <a:bodyPr wrap="square" rtlCol="0">
            <a:spAutoFit/>
          </a:bodyPr>
          <a:lstStyle/>
          <a:p>
            <a:pPr marL="0" lvl="4" defTabSz="914400">
              <a:buFont typeface="Arial" pitchFamily="34" charset="0"/>
              <a:buChar char="•"/>
            </a:pPr>
            <a:r>
              <a:rPr lang="en-US" dirty="0" smtClean="0">
                <a:solidFill>
                  <a:prstClr val="black"/>
                </a:solidFill>
                <a:latin typeface="Trebuchet MS"/>
              </a:rPr>
              <a:t>In what ways do you think you can make a difference in the World?</a:t>
            </a:r>
          </a:p>
          <a:p>
            <a:pPr marL="0" lvl="4" defTabSz="914400">
              <a:buFont typeface="Arial" pitchFamily="34" charset="0"/>
              <a:buChar char="•"/>
            </a:pPr>
            <a:r>
              <a:rPr lang="en-US" dirty="0" smtClean="0">
                <a:solidFill>
                  <a:prstClr val="black"/>
                </a:solidFill>
                <a:latin typeface="Trebuchet MS"/>
              </a:rPr>
              <a:t>Why the gender gap in “going to college is important to my future”</a:t>
            </a:r>
          </a:p>
          <a:p>
            <a:pPr marL="0" lvl="4" defTabSz="914400">
              <a:buFont typeface="Arial" pitchFamily="34" charset="0"/>
              <a:buChar char="•"/>
            </a:pPr>
            <a:r>
              <a:rPr lang="en-US" dirty="0">
                <a:solidFill>
                  <a:prstClr val="black"/>
                </a:solidFill>
                <a:latin typeface="Trebuchet MS"/>
              </a:rPr>
              <a:t>Work with students to realize their </a:t>
            </a:r>
            <a:r>
              <a:rPr lang="en-US" dirty="0" smtClean="0">
                <a:solidFill>
                  <a:prstClr val="black"/>
                </a:solidFill>
                <a:latin typeface="Trebuchet MS"/>
              </a:rPr>
              <a:t>strengths</a:t>
            </a:r>
          </a:p>
        </p:txBody>
      </p:sp>
      <p:sp>
        <p:nvSpPr>
          <p:cNvPr id="9" name="TextBox 8"/>
          <p:cNvSpPr txBox="1"/>
          <p:nvPr/>
        </p:nvSpPr>
        <p:spPr>
          <a:xfrm>
            <a:off x="609177" y="5715000"/>
            <a:ext cx="8305800" cy="803297"/>
          </a:xfrm>
          <a:prstGeom prst="rect">
            <a:avLst/>
          </a:prstGeom>
          <a:noFill/>
        </p:spPr>
        <p:txBody>
          <a:bodyPr wrap="square" rtlCol="0">
            <a:spAutoFit/>
          </a:bodyPr>
          <a:lstStyle/>
          <a:p>
            <a:pPr defTabSz="914400">
              <a:lnSpc>
                <a:spcPct val="80000"/>
              </a:lnSpc>
            </a:pPr>
            <a:r>
              <a:rPr lang="en-US" sz="2800" dirty="0" smtClean="0">
                <a:solidFill>
                  <a:prstClr val="black"/>
                </a:solidFill>
                <a:latin typeface="Brush Script MT" pitchFamily="66" charset="0"/>
              </a:rPr>
              <a:t>“</a:t>
            </a:r>
            <a:r>
              <a:rPr lang="en-US" sz="2800" dirty="0">
                <a:solidFill>
                  <a:prstClr val="black"/>
                </a:solidFill>
                <a:latin typeface="Brush Script MT" pitchFamily="66" charset="0"/>
              </a:rPr>
              <a:t>When the grass looks greener on the other side of the fence, it may be that they take better care of it there</a:t>
            </a:r>
            <a:r>
              <a:rPr lang="en-US" sz="2800" dirty="0" smtClean="0">
                <a:solidFill>
                  <a:prstClr val="black"/>
                </a:solidFill>
                <a:latin typeface="Brush Script MT" pitchFamily="66" charset="0"/>
              </a:rPr>
              <a:t>.”~ </a:t>
            </a:r>
            <a:r>
              <a:rPr lang="en-US" sz="2800" dirty="0">
                <a:solidFill>
                  <a:prstClr val="black"/>
                </a:solidFill>
                <a:latin typeface="Brush Script MT" pitchFamily="66" charset="0"/>
              </a:rPr>
              <a:t>Cecil </a:t>
            </a:r>
            <a:r>
              <a:rPr lang="en-US" sz="2800" dirty="0" smtClean="0">
                <a:solidFill>
                  <a:prstClr val="black"/>
                </a:solidFill>
                <a:latin typeface="Brush Script MT" pitchFamily="66" charset="0"/>
              </a:rPr>
              <a:t>Selig</a:t>
            </a:r>
            <a:endParaRPr lang="en-US" sz="2800" dirty="0">
              <a:solidFill>
                <a:prstClr val="black"/>
              </a:solidFill>
              <a:latin typeface="Brush Script MT" pitchFamily="66"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1228130"/>
            <a:ext cx="9176657" cy="282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8078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Voice</a:t>
            </a:r>
            <a:endParaRPr lang="en-US" dirty="0"/>
          </a:p>
        </p:txBody>
      </p:sp>
      <p:sp>
        <p:nvSpPr>
          <p:cNvPr id="3" name="Content Placeholder 2"/>
          <p:cNvSpPr>
            <a:spLocks noGrp="1"/>
          </p:cNvSpPr>
          <p:nvPr>
            <p:ph idx="1"/>
          </p:nvPr>
        </p:nvSpPr>
        <p:spPr/>
        <p:txBody>
          <a:bodyPr>
            <a:noAutofit/>
          </a:bodyPr>
          <a:lstStyle/>
          <a:p>
            <a:pPr marL="0" indent="0">
              <a:buNone/>
            </a:pPr>
            <a:r>
              <a:rPr lang="en-US" sz="3600" i="1" dirty="0" smtClean="0"/>
              <a:t>SW-PBS as a Problem Solving Process</a:t>
            </a:r>
          </a:p>
          <a:p>
            <a:pPr lvl="1"/>
            <a:r>
              <a:rPr lang="en-US" sz="3200" dirty="0" smtClean="0"/>
              <a:t>Data</a:t>
            </a:r>
          </a:p>
          <a:p>
            <a:pPr lvl="2"/>
            <a:r>
              <a:rPr lang="en-US" sz="2800" dirty="0" smtClean="0"/>
              <a:t>What do we need &amp; how will we know if it works</a:t>
            </a:r>
          </a:p>
          <a:p>
            <a:pPr lvl="1"/>
            <a:r>
              <a:rPr lang="en-US" sz="3200" dirty="0" smtClean="0"/>
              <a:t>Practices</a:t>
            </a:r>
          </a:p>
          <a:p>
            <a:pPr lvl="2"/>
            <a:r>
              <a:rPr lang="en-US" sz="2800" dirty="0" smtClean="0"/>
              <a:t>What we do to support students</a:t>
            </a:r>
          </a:p>
          <a:p>
            <a:pPr lvl="1"/>
            <a:r>
              <a:rPr lang="en-US" sz="3200" dirty="0" smtClean="0"/>
              <a:t>Systems</a:t>
            </a:r>
          </a:p>
          <a:p>
            <a:pPr lvl="2"/>
            <a:r>
              <a:rPr lang="en-US" sz="2800" dirty="0" smtClean="0"/>
              <a:t>What we do to support adults</a:t>
            </a:r>
          </a:p>
          <a:p>
            <a:pPr lvl="2"/>
            <a:r>
              <a:rPr lang="en-US" sz="2800" dirty="0" smtClean="0">
                <a:solidFill>
                  <a:srgbClr val="FF0000"/>
                </a:solidFill>
              </a:rPr>
              <a:t>What we do to support students????</a:t>
            </a:r>
            <a:endParaRPr lang="en-US" sz="2800" dirty="0">
              <a:solidFill>
                <a:srgbClr val="FF0000"/>
              </a:solidFill>
            </a:endParaRPr>
          </a:p>
        </p:txBody>
      </p:sp>
    </p:spTree>
    <p:extLst>
      <p:ext uri="{BB962C8B-B14F-4D97-AF65-F5344CB8AC3E}">
        <p14:creationId xmlns:p14="http://schemas.microsoft.com/office/powerpoint/2010/main" val="37717999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372168"/>
            <a:ext cx="8001000" cy="1143000"/>
          </a:xfrm>
        </p:spPr>
        <p:txBody>
          <a:bodyPr/>
          <a:lstStyle/>
          <a:p>
            <a:r>
              <a:rPr lang="en-US" dirty="0" smtClean="0"/>
              <a:t>MBI and Student Voice</a:t>
            </a:r>
            <a:endParaRPr lang="en-US" dirty="0"/>
          </a:p>
        </p:txBody>
      </p:sp>
      <p:sp>
        <p:nvSpPr>
          <p:cNvPr id="3" name="Content Placeholder 2"/>
          <p:cNvSpPr>
            <a:spLocks noGrp="1"/>
          </p:cNvSpPr>
          <p:nvPr>
            <p:ph sz="quarter" idx="13"/>
          </p:nvPr>
        </p:nvSpPr>
        <p:spPr/>
        <p:txBody>
          <a:bodyPr/>
          <a:lstStyle/>
          <a:p>
            <a:r>
              <a:rPr lang="en-US" dirty="0" smtClean="0"/>
              <a:t>Youth Days</a:t>
            </a:r>
          </a:p>
          <a:p>
            <a:r>
              <a:rPr lang="en-US" dirty="0" smtClean="0"/>
              <a:t>MBI Summer Institute</a:t>
            </a:r>
          </a:p>
          <a:p>
            <a:r>
              <a:rPr lang="en-US" dirty="0" smtClean="0"/>
              <a:t>My Voice Survey</a:t>
            </a:r>
          </a:p>
          <a:p>
            <a:pPr lvl="1"/>
            <a:r>
              <a:rPr lang="en-US" dirty="0" smtClean="0"/>
              <a:t>Focus Groups</a:t>
            </a:r>
          </a:p>
          <a:p>
            <a:r>
              <a:rPr lang="en-US" dirty="0" smtClean="0"/>
              <a:t>Team Training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747" y="611187"/>
            <a:ext cx="3368053" cy="3351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30296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Students</a:t>
            </a:r>
            <a:endParaRPr lang="en-US" dirty="0"/>
          </a:p>
        </p:txBody>
      </p:sp>
      <p:sp>
        <p:nvSpPr>
          <p:cNvPr id="3" name="Subtitle 2"/>
          <p:cNvSpPr>
            <a:spLocks noGrp="1"/>
          </p:cNvSpPr>
          <p:nvPr>
            <p:ph type="subTitle" idx="1"/>
          </p:nvPr>
        </p:nvSpPr>
        <p:spPr/>
        <p:txBody>
          <a:bodyPr/>
          <a:lstStyle/>
          <a:p>
            <a:r>
              <a:rPr lang="en-US" dirty="0" smtClean="0"/>
              <a:t>Blake Miller</a:t>
            </a:r>
            <a:endParaRPr lang="en-US" dirty="0"/>
          </a:p>
        </p:txBody>
      </p:sp>
    </p:spTree>
    <p:extLst>
      <p:ext uri="{BB962C8B-B14F-4D97-AF65-F5344CB8AC3E}">
        <p14:creationId xmlns:p14="http://schemas.microsoft.com/office/powerpoint/2010/main" val="17084089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Blake Miller</a:t>
            </a:r>
            <a:endParaRPr lang="en-US" dirty="0"/>
          </a:p>
        </p:txBody>
      </p:sp>
      <p:sp>
        <p:nvSpPr>
          <p:cNvPr id="3" name="Content Placeholder 2"/>
          <p:cNvSpPr>
            <a:spLocks noGrp="1"/>
          </p:cNvSpPr>
          <p:nvPr>
            <p:ph idx="1"/>
          </p:nvPr>
        </p:nvSpPr>
        <p:spPr/>
        <p:txBody>
          <a:bodyPr/>
          <a:lstStyle/>
          <a:p>
            <a:r>
              <a:rPr lang="en-US" dirty="0" smtClean="0"/>
              <a:t>Junior at Missouri State University</a:t>
            </a:r>
          </a:p>
          <a:p>
            <a:r>
              <a:rPr lang="en-US" dirty="0" smtClean="0"/>
              <a:t>Studying Public Relations and Marketing</a:t>
            </a:r>
          </a:p>
          <a:p>
            <a:r>
              <a:rPr lang="en-US" dirty="0" smtClean="0"/>
              <a:t>Involved with SW-PBS</a:t>
            </a:r>
            <a:endParaRPr lang="en-US" dirty="0"/>
          </a:p>
        </p:txBody>
      </p:sp>
    </p:spTree>
    <p:extLst>
      <p:ext uri="{BB962C8B-B14F-4D97-AF65-F5344CB8AC3E}">
        <p14:creationId xmlns:p14="http://schemas.microsoft.com/office/powerpoint/2010/main" val="2345822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685800"/>
          </a:xfrm>
        </p:spPr>
        <p:txBody>
          <a:bodyPr>
            <a:normAutofit fontScale="90000"/>
          </a:bodyPr>
          <a:lstStyle/>
          <a:p>
            <a:r>
              <a:rPr lang="en-US" dirty="0" smtClean="0">
                <a:cs typeface="Times New Roman" pitchFamily="18" charset="0"/>
              </a:rPr>
              <a:t>SW-PBS at MGHS through the Teacher’s Eyes</a:t>
            </a:r>
            <a:endParaRPr lang="en-US" dirty="0">
              <a:cs typeface="Times New Roman" pitchFamily="18" charset="0"/>
            </a:endParaRPr>
          </a:p>
        </p:txBody>
      </p:sp>
      <p:sp>
        <p:nvSpPr>
          <p:cNvPr id="3" name="Content Placeholder 2"/>
          <p:cNvSpPr>
            <a:spLocks noGrp="1"/>
          </p:cNvSpPr>
          <p:nvPr>
            <p:ph idx="1"/>
          </p:nvPr>
        </p:nvSpPr>
        <p:spPr/>
        <p:txBody>
          <a:bodyPr/>
          <a:lstStyle/>
          <a:p>
            <a:r>
              <a:rPr lang="en-US" dirty="0" smtClean="0">
                <a:cs typeface="Times New Roman" pitchFamily="18" charset="0"/>
              </a:rPr>
              <a:t>Essential</a:t>
            </a:r>
          </a:p>
          <a:p>
            <a:r>
              <a:rPr lang="en-US" dirty="0" smtClean="0">
                <a:cs typeface="Times New Roman" pitchFamily="18" charset="0"/>
              </a:rPr>
              <a:t>Fun</a:t>
            </a:r>
          </a:p>
          <a:p>
            <a:r>
              <a:rPr lang="en-US" dirty="0" smtClean="0">
                <a:cs typeface="Times New Roman" pitchFamily="18" charset="0"/>
              </a:rPr>
              <a:t>Builds Unity</a:t>
            </a:r>
          </a:p>
          <a:p>
            <a:r>
              <a:rPr lang="en-US" dirty="0" smtClean="0">
                <a:cs typeface="Times New Roman" pitchFamily="18" charset="0"/>
              </a:rPr>
              <a:t>Successful</a:t>
            </a:r>
            <a:endParaRPr lang="en-US" dirty="0">
              <a:cs typeface="Times New Roman" pitchFamily="18" charset="0"/>
            </a:endParaRPr>
          </a:p>
        </p:txBody>
      </p:sp>
    </p:spTree>
    <p:extLst>
      <p:ext uri="{BB962C8B-B14F-4D97-AF65-F5344CB8AC3E}">
        <p14:creationId xmlns:p14="http://schemas.microsoft.com/office/powerpoint/2010/main" val="2513969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p:spPr>
        <p:txBody>
          <a:bodyPr>
            <a:normAutofit fontScale="90000"/>
          </a:bodyPr>
          <a:lstStyle/>
          <a:p>
            <a:r>
              <a:rPr lang="en-US" dirty="0" smtClean="0">
                <a:cs typeface="Times New Roman" pitchFamily="18" charset="0"/>
              </a:rPr>
              <a:t>SW-PBS at MGHS through the Student’s Eyes</a:t>
            </a:r>
            <a:endParaRPr lang="en-US" dirty="0">
              <a:cs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121834"/>
            <a:ext cx="6463493" cy="3187302"/>
          </a:xfrm>
          <a:prstGeom prst="rect">
            <a:avLst/>
          </a:prstGeom>
        </p:spPr>
      </p:pic>
    </p:spTree>
    <p:extLst>
      <p:ext uri="{BB962C8B-B14F-4D97-AF65-F5344CB8AC3E}">
        <p14:creationId xmlns:p14="http://schemas.microsoft.com/office/powerpoint/2010/main" val="1147582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4406900"/>
            <a:ext cx="6665913" cy="1362075"/>
          </a:xfrm>
        </p:spPr>
        <p:txBody>
          <a:bodyPr/>
          <a:lstStyle/>
          <a:p>
            <a:r>
              <a:rPr lang="en-US" dirty="0" smtClean="0"/>
              <a:t>Change is needed</a:t>
            </a:r>
            <a:endParaRPr lang="en-US" dirty="0"/>
          </a:p>
        </p:txBody>
      </p:sp>
      <p:sp>
        <p:nvSpPr>
          <p:cNvPr id="3" name="Text Placeholder 2"/>
          <p:cNvSpPr>
            <a:spLocks noGrp="1"/>
          </p:cNvSpPr>
          <p:nvPr>
            <p:ph type="body" idx="1"/>
          </p:nvPr>
        </p:nvSpPr>
        <p:spPr>
          <a:xfrm>
            <a:off x="1828799" y="2906713"/>
            <a:ext cx="6665913" cy="1500187"/>
          </a:xfrm>
        </p:spPr>
        <p:txBody>
          <a:bodyPr/>
          <a:lstStyle/>
          <a:p>
            <a:r>
              <a:rPr lang="en-US" dirty="0" smtClean="0">
                <a:solidFill>
                  <a:schemeClr val="tx1"/>
                </a:solidFill>
                <a:cs typeface="Times New Roman" pitchFamily="18" charset="0"/>
              </a:rPr>
              <a:t>What kind of change?</a:t>
            </a:r>
            <a:endParaRPr lang="en-US" dirty="0">
              <a:solidFill>
                <a:schemeClr val="tx1"/>
              </a:solidFill>
              <a:cs typeface="Times New Roman" pitchFamily="18" charset="0"/>
            </a:endParaRPr>
          </a:p>
        </p:txBody>
      </p:sp>
    </p:spTree>
    <p:extLst>
      <p:ext uri="{BB962C8B-B14F-4D97-AF65-F5344CB8AC3E}">
        <p14:creationId xmlns:p14="http://schemas.microsoft.com/office/powerpoint/2010/main" val="31499829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Student’s are the key to SUCCESS</a:t>
            </a:r>
            <a:endParaRPr lang="en-US" dirty="0">
              <a:cs typeface="Times New Roman" pitchFamily="18" charset="0"/>
            </a:endParaRPr>
          </a:p>
        </p:txBody>
      </p:sp>
      <p:pic>
        <p:nvPicPr>
          <p:cNvPr id="4" name="Picture 3" descr="GAP 198.jpg"/>
          <p:cNvPicPr>
            <a:picLocks noChangeAspect="1"/>
          </p:cNvPicPr>
          <p:nvPr/>
        </p:nvPicPr>
        <p:blipFill>
          <a:blip r:embed="rId3" cstate="print"/>
          <a:stretch>
            <a:fillRect/>
          </a:stretch>
        </p:blipFill>
        <p:spPr>
          <a:xfrm>
            <a:off x="2455606" y="1752600"/>
            <a:ext cx="6154994" cy="4616246"/>
          </a:xfrm>
          <a:prstGeom prst="rect">
            <a:avLst/>
          </a:prstGeom>
        </p:spPr>
      </p:pic>
    </p:spTree>
    <p:extLst>
      <p:ext uri="{BB962C8B-B14F-4D97-AF65-F5344CB8AC3E}">
        <p14:creationId xmlns:p14="http://schemas.microsoft.com/office/powerpoint/2010/main" val="29128085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4406900"/>
            <a:ext cx="6665913" cy="1362075"/>
          </a:xfrm>
        </p:spPr>
        <p:txBody>
          <a:bodyPr/>
          <a:lstStyle/>
          <a:p>
            <a:r>
              <a:rPr lang="en-US" dirty="0" smtClean="0"/>
              <a:t>Changing SW-</a:t>
            </a:r>
            <a:r>
              <a:rPr lang="en-US" dirty="0" err="1" smtClean="0"/>
              <a:t>pbs</a:t>
            </a:r>
            <a:endParaRPr lang="en-US" dirty="0"/>
          </a:p>
        </p:txBody>
      </p:sp>
      <p:sp>
        <p:nvSpPr>
          <p:cNvPr id="3" name="Text Placeholder 2"/>
          <p:cNvSpPr>
            <a:spLocks noGrp="1"/>
          </p:cNvSpPr>
          <p:nvPr>
            <p:ph type="body" idx="1"/>
          </p:nvPr>
        </p:nvSpPr>
        <p:spPr>
          <a:xfrm>
            <a:off x="1828799" y="2906713"/>
            <a:ext cx="6665913" cy="1500187"/>
          </a:xfrm>
        </p:spPr>
        <p:txBody>
          <a:bodyPr/>
          <a:lstStyle/>
          <a:p>
            <a:r>
              <a:rPr lang="en-US" dirty="0" smtClean="0">
                <a:solidFill>
                  <a:schemeClr val="tx1"/>
                </a:solidFill>
              </a:rPr>
              <a:t>What did MGHS do to create a positive change?</a:t>
            </a:r>
            <a:endParaRPr lang="en-US" dirty="0">
              <a:solidFill>
                <a:schemeClr val="tx1"/>
              </a:solidFill>
            </a:endParaRPr>
          </a:p>
        </p:txBody>
      </p:sp>
    </p:spTree>
    <p:extLst>
      <p:ext uri="{BB962C8B-B14F-4D97-AF65-F5344CB8AC3E}">
        <p14:creationId xmlns:p14="http://schemas.microsoft.com/office/powerpoint/2010/main" val="24091048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Student Panel</a:t>
            </a:r>
            <a:endParaRPr lang="en-US" dirty="0"/>
          </a:p>
        </p:txBody>
      </p:sp>
      <p:sp>
        <p:nvSpPr>
          <p:cNvPr id="10" name="Content Placeholder 9"/>
          <p:cNvSpPr>
            <a:spLocks noGrp="1"/>
          </p:cNvSpPr>
          <p:nvPr>
            <p:ph idx="1"/>
          </p:nvPr>
        </p:nvSpPr>
        <p:spPr>
          <a:xfrm>
            <a:off x="457200" y="1600201"/>
            <a:ext cx="8229600" cy="3200400"/>
          </a:xfrm>
        </p:spPr>
        <p:txBody>
          <a:bodyPr/>
          <a:lstStyle/>
          <a:p>
            <a:r>
              <a:rPr lang="en-US" dirty="0" smtClean="0"/>
              <a:t>What is the panel?</a:t>
            </a:r>
          </a:p>
          <a:p>
            <a:r>
              <a:rPr lang="en-US" dirty="0" smtClean="0"/>
              <a:t>Humor</a:t>
            </a:r>
          </a:p>
          <a:p>
            <a:r>
              <a:rPr lang="en-US" dirty="0" smtClean="0"/>
              <a:t>Student involvement in decisions</a:t>
            </a:r>
          </a:p>
          <a:p>
            <a:r>
              <a:rPr lang="en-US" dirty="0" smtClean="0"/>
              <a:t>Less focus on rules and more focus on </a:t>
            </a:r>
            <a:r>
              <a:rPr lang="en-US" dirty="0" err="1" smtClean="0"/>
              <a:t>sucess</a:t>
            </a:r>
            <a:endParaRPr lang="en-US" dirty="0"/>
          </a:p>
        </p:txBody>
      </p:sp>
    </p:spTree>
    <p:extLst>
      <p:ext uri="{BB962C8B-B14F-4D97-AF65-F5344CB8AC3E}">
        <p14:creationId xmlns:p14="http://schemas.microsoft.com/office/powerpoint/2010/main" val="31550195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cs typeface="Times New Roman" pitchFamily="18" charset="0"/>
              </a:rPr>
              <a:t>Students feel more ownership of the SW-PBS initiative</a:t>
            </a:r>
          </a:p>
          <a:p>
            <a:r>
              <a:rPr lang="en-US" dirty="0" smtClean="0">
                <a:cs typeface="Times New Roman" pitchFamily="18" charset="0"/>
              </a:rPr>
              <a:t>Students want a direct impact on their school</a:t>
            </a:r>
          </a:p>
          <a:p>
            <a:r>
              <a:rPr lang="en-US" dirty="0" smtClean="0">
                <a:cs typeface="Times New Roman" pitchFamily="18" charset="0"/>
              </a:rPr>
              <a:t>Creates a positive school climate</a:t>
            </a:r>
          </a:p>
          <a:p>
            <a:r>
              <a:rPr lang="en-US" dirty="0" smtClean="0">
                <a:cs typeface="Times New Roman" pitchFamily="18" charset="0"/>
              </a:rPr>
              <a:t>Builds social skills for life</a:t>
            </a:r>
          </a:p>
          <a:p>
            <a:r>
              <a:rPr lang="en-US" dirty="0" smtClean="0">
                <a:cs typeface="Times New Roman" pitchFamily="18" charset="0"/>
              </a:rPr>
              <a:t>The Student Panel bridges the GAP between student and teacher</a:t>
            </a:r>
          </a:p>
          <a:p>
            <a:r>
              <a:rPr lang="en-US" dirty="0" smtClean="0">
                <a:cs typeface="Times New Roman" pitchFamily="18" charset="0"/>
              </a:rPr>
              <a:t>Builds  unity within a school</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Voice</a:t>
            </a:r>
            <a:endParaRPr lang="en-US" dirty="0"/>
          </a:p>
        </p:txBody>
      </p:sp>
      <p:sp>
        <p:nvSpPr>
          <p:cNvPr id="3" name="Content Placeholder 2"/>
          <p:cNvSpPr>
            <a:spLocks noGrp="1"/>
          </p:cNvSpPr>
          <p:nvPr>
            <p:ph idx="1"/>
          </p:nvPr>
        </p:nvSpPr>
        <p:spPr/>
        <p:txBody>
          <a:bodyPr/>
          <a:lstStyle/>
          <a:p>
            <a:r>
              <a:rPr lang="en-US" dirty="0" smtClean="0"/>
              <a:t>Member of the SW-PBS Team</a:t>
            </a:r>
          </a:p>
          <a:p>
            <a:r>
              <a:rPr lang="en-US" dirty="0" smtClean="0"/>
              <a:t>Connect points to existing student leadership groups</a:t>
            </a:r>
          </a:p>
          <a:p>
            <a:r>
              <a:rPr lang="en-US" dirty="0" smtClean="0"/>
              <a:t>Student goal setting &amp; progress monitoring</a:t>
            </a:r>
          </a:p>
          <a:p>
            <a:r>
              <a:rPr lang="en-US" dirty="0" smtClean="0"/>
              <a:t>Students as exemplars</a:t>
            </a:r>
          </a:p>
          <a:p>
            <a:r>
              <a:rPr lang="en-US" i="1" dirty="0" smtClean="0">
                <a:solidFill>
                  <a:srgbClr val="FF0000"/>
                </a:solidFill>
              </a:rPr>
              <a:t>SW-PBS is something we do WITH students not to them</a:t>
            </a:r>
          </a:p>
          <a:p>
            <a:endParaRPr lang="en-US" dirty="0" smtClean="0"/>
          </a:p>
          <a:p>
            <a:endParaRPr lang="en-US" dirty="0" smtClean="0"/>
          </a:p>
        </p:txBody>
      </p:sp>
    </p:spTree>
    <p:extLst>
      <p:ext uri="{BB962C8B-B14F-4D97-AF65-F5344CB8AC3E}">
        <p14:creationId xmlns:p14="http://schemas.microsoft.com/office/powerpoint/2010/main" val="3471158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If you want help here is a book</a:t>
            </a:r>
            <a:endParaRPr lang="en-US" dirty="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4385" y="1676400"/>
            <a:ext cx="3587815" cy="47962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Times New Roman" pitchFamily="18" charset="0"/>
              </a:rPr>
              <a:t>Who will be on the Student Panel?</a:t>
            </a:r>
            <a:endParaRPr lang="en-US" dirty="0">
              <a:cs typeface="Times New Roman" pitchFamily="18" charset="0"/>
            </a:endParaRPr>
          </a:p>
        </p:txBody>
      </p:sp>
      <p:sp>
        <p:nvSpPr>
          <p:cNvPr id="3" name="Content Placeholder 2"/>
          <p:cNvSpPr>
            <a:spLocks noGrp="1"/>
          </p:cNvSpPr>
          <p:nvPr>
            <p:ph idx="1"/>
          </p:nvPr>
        </p:nvSpPr>
        <p:spPr/>
        <p:txBody>
          <a:bodyPr/>
          <a:lstStyle/>
          <a:p>
            <a:r>
              <a:rPr lang="en-US" dirty="0" smtClean="0">
                <a:cs typeface="Times New Roman" pitchFamily="18" charset="0"/>
              </a:rPr>
              <a:t>Faculty Nominations</a:t>
            </a:r>
          </a:p>
          <a:p>
            <a:r>
              <a:rPr lang="en-US" dirty="0" smtClean="0">
                <a:cs typeface="Times New Roman" pitchFamily="18" charset="0"/>
              </a:rPr>
              <a:t>Student Panel Nominations</a:t>
            </a:r>
          </a:p>
          <a:p>
            <a:r>
              <a:rPr lang="en-US" dirty="0" smtClean="0">
                <a:cs typeface="Times New Roman" pitchFamily="18" charset="0"/>
              </a:rPr>
              <a:t>Applications</a:t>
            </a:r>
            <a:endParaRPr lang="en-US" dirty="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Content Placeholder 2"/>
          <p:cNvSpPr>
            <a:spLocks noGrp="1"/>
          </p:cNvSpPr>
          <p:nvPr>
            <p:ph idx="1"/>
          </p:nvPr>
        </p:nvSpPr>
        <p:spPr/>
        <p:txBody>
          <a:bodyPr/>
          <a:lstStyle/>
          <a:p>
            <a:r>
              <a:rPr lang="en-US" dirty="0" smtClean="0">
                <a:cs typeface="Times New Roman" pitchFamily="18" charset="0"/>
              </a:rPr>
              <a:t>Works well with others</a:t>
            </a:r>
          </a:p>
          <a:p>
            <a:r>
              <a:rPr lang="en-US" dirty="0" smtClean="0">
                <a:cs typeface="Times New Roman" pitchFamily="18" charset="0"/>
              </a:rPr>
              <a:t>Not over committed</a:t>
            </a:r>
          </a:p>
          <a:p>
            <a:r>
              <a:rPr lang="en-US" dirty="0" smtClean="0">
                <a:cs typeface="Times New Roman" pitchFamily="18" charset="0"/>
              </a:rPr>
              <a:t>Creative</a:t>
            </a:r>
          </a:p>
          <a:p>
            <a:r>
              <a:rPr lang="en-US" dirty="0" smtClean="0">
                <a:cs typeface="Times New Roman" pitchFamily="18" charset="0"/>
              </a:rPr>
              <a:t>Leadership potential</a:t>
            </a:r>
          </a:p>
          <a:p>
            <a:r>
              <a:rPr lang="en-US" dirty="0" smtClean="0">
                <a:cs typeface="Times New Roman" pitchFamily="18" charset="0"/>
              </a:rPr>
              <a:t>Not just the “good/smart/popular” kids</a:t>
            </a:r>
          </a:p>
          <a:p>
            <a:r>
              <a:rPr lang="en-US" dirty="0" smtClean="0">
                <a:cs typeface="Times New Roman" pitchFamily="18" charset="0"/>
              </a:rPr>
              <a:t>Innovative</a:t>
            </a:r>
          </a:p>
          <a:p>
            <a:r>
              <a:rPr lang="en-US" dirty="0" smtClean="0">
                <a:cs typeface="Times New Roman" pitchFamily="18" charset="0"/>
              </a:rPr>
              <a:t>Willing to be involved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Off</a:t>
            </a:r>
            <a:endParaRPr lang="en-US" dirty="0"/>
          </a:p>
        </p:txBody>
      </p:sp>
      <p:sp>
        <p:nvSpPr>
          <p:cNvPr id="3" name="Content Placeholder 2"/>
          <p:cNvSpPr>
            <a:spLocks noGrp="1"/>
          </p:cNvSpPr>
          <p:nvPr>
            <p:ph idx="1"/>
          </p:nvPr>
        </p:nvSpPr>
        <p:spPr/>
        <p:txBody>
          <a:bodyPr/>
          <a:lstStyle/>
          <a:p>
            <a:r>
              <a:rPr lang="en-US" dirty="0" smtClean="0">
                <a:cs typeface="Times New Roman" pitchFamily="18" charset="0"/>
              </a:rPr>
              <a:t>One male and female per grade</a:t>
            </a:r>
          </a:p>
          <a:p>
            <a:r>
              <a:rPr lang="en-US" dirty="0" smtClean="0">
                <a:cs typeface="Times New Roman" pitchFamily="18" charset="0"/>
              </a:rPr>
              <a:t>Diverse</a:t>
            </a:r>
          </a:p>
          <a:p>
            <a:pPr lvl="1"/>
            <a:r>
              <a:rPr lang="en-US" dirty="0" smtClean="0">
                <a:cs typeface="Times New Roman" pitchFamily="18" charset="0"/>
              </a:rPr>
              <a:t>Clubs</a:t>
            </a:r>
          </a:p>
          <a:p>
            <a:pPr lvl="1"/>
            <a:r>
              <a:rPr lang="en-US" dirty="0" smtClean="0">
                <a:cs typeface="Times New Roman" pitchFamily="18" charset="0"/>
              </a:rPr>
              <a:t>Sports</a:t>
            </a:r>
          </a:p>
          <a:p>
            <a:pPr lvl="1"/>
            <a:r>
              <a:rPr lang="en-US" dirty="0" smtClean="0">
                <a:cs typeface="Times New Roman" pitchFamily="18" charset="0"/>
              </a:rPr>
              <a:t>Fine arts</a:t>
            </a:r>
          </a:p>
          <a:p>
            <a:pPr lvl="1"/>
            <a:r>
              <a:rPr lang="en-US" dirty="0" smtClean="0">
                <a:cs typeface="Times New Roman" pitchFamily="18" charset="0"/>
              </a:rPr>
              <a:t>Practical arts</a:t>
            </a:r>
          </a:p>
          <a:p>
            <a:pPr lvl="1"/>
            <a:r>
              <a:rPr lang="en-US" dirty="0" smtClean="0">
                <a:cs typeface="Times New Roman" pitchFamily="18" charset="0"/>
              </a:rPr>
              <a:t>Ethnicity</a:t>
            </a:r>
          </a:p>
          <a:p>
            <a:pPr lvl="1"/>
            <a:r>
              <a:rPr lang="en-US" dirty="0" smtClean="0">
                <a:cs typeface="Times New Roman" pitchFamily="18" charset="0"/>
              </a:rPr>
              <a:t>Socioeconomic</a:t>
            </a:r>
            <a:endParaRPr lang="en-US" dirty="0">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4406900"/>
            <a:ext cx="6665913" cy="1362075"/>
          </a:xfrm>
        </p:spPr>
        <p:txBody>
          <a:bodyPr/>
          <a:lstStyle/>
          <a:p>
            <a:r>
              <a:rPr lang="en-US" dirty="0" err="1" smtClean="0"/>
              <a:t>TEaching</a:t>
            </a:r>
            <a:endParaRPr lang="en-US" dirty="0"/>
          </a:p>
        </p:txBody>
      </p:sp>
      <p:sp>
        <p:nvSpPr>
          <p:cNvPr id="3" name="Text Placeholder 2"/>
          <p:cNvSpPr>
            <a:spLocks noGrp="1"/>
          </p:cNvSpPr>
          <p:nvPr>
            <p:ph type="body" idx="1"/>
          </p:nvPr>
        </p:nvSpPr>
        <p:spPr>
          <a:xfrm>
            <a:off x="1828799" y="2906713"/>
            <a:ext cx="6665913" cy="1500187"/>
          </a:xfrm>
        </p:spPr>
        <p:txBody>
          <a:bodyPr/>
          <a:lstStyle/>
          <a:p>
            <a:r>
              <a:rPr lang="en-US" dirty="0" smtClean="0">
                <a:solidFill>
                  <a:schemeClr val="tx1"/>
                </a:solidFill>
                <a:latin typeface="Times New Roman" pitchFamily="18" charset="0"/>
                <a:cs typeface="Times New Roman" pitchFamily="18" charset="0"/>
              </a:rPr>
              <a:t>Teaching the expected behaviors</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
        <p:nvSpPr>
          <p:cNvPr id="3" name="Content Placeholder 2"/>
          <p:cNvSpPr>
            <a:spLocks noGrp="1"/>
          </p:cNvSpPr>
          <p:nvPr>
            <p:ph idx="1"/>
          </p:nvPr>
        </p:nvSpPr>
        <p:spPr/>
        <p:txBody>
          <a:bodyPr/>
          <a:lstStyle/>
          <a:p>
            <a:r>
              <a:rPr lang="en-US" dirty="0" smtClean="0">
                <a:cs typeface="Times New Roman" pitchFamily="18" charset="0"/>
              </a:rPr>
              <a:t>Chicken “cyber-bullying”</a:t>
            </a:r>
          </a:p>
          <a:p>
            <a:r>
              <a:rPr lang="en-US" dirty="0" smtClean="0">
                <a:cs typeface="Times New Roman" pitchFamily="18" charset="0"/>
              </a:rPr>
              <a:t>Lunch Card Monster</a:t>
            </a:r>
          </a:p>
          <a:p>
            <a:r>
              <a:rPr lang="en-US" dirty="0" smtClean="0">
                <a:cs typeface="Times New Roman" pitchFamily="18" charset="0"/>
              </a:rPr>
              <a:t>Bathroom Expectations</a:t>
            </a:r>
          </a:p>
          <a:p>
            <a:r>
              <a:rPr lang="en-US" dirty="0" smtClean="0">
                <a:cs typeface="Times New Roman" pitchFamily="18" charset="0"/>
              </a:rPr>
              <a:t>Classroom Expectations</a:t>
            </a:r>
          </a:p>
        </p:txBody>
      </p:sp>
      <p:pic>
        <p:nvPicPr>
          <p:cNvPr id="4" name="Picture 4"/>
          <p:cNvPicPr>
            <a:picLocks noChangeAspect="1" noChangeArrowheads="1"/>
          </p:cNvPicPr>
          <p:nvPr/>
        </p:nvPicPr>
        <p:blipFill>
          <a:blip r:embed="rId2" cstate="print"/>
          <a:srcRect/>
          <a:stretch>
            <a:fillRect/>
          </a:stretch>
        </p:blipFill>
        <p:spPr>
          <a:xfrm rot="239766">
            <a:off x="5938957" y="609600"/>
            <a:ext cx="2819400" cy="460533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Bathroom</a:t>
            </a:r>
            <a:r>
              <a:rPr lang="en-US" sz="6000" dirty="0" smtClean="0"/>
              <a:t> </a:t>
            </a:r>
            <a:r>
              <a:rPr lang="en-US" dirty="0" smtClean="0"/>
              <a:t>Expectations</a:t>
            </a:r>
            <a:endParaRPr lang="en-US" dirty="0"/>
          </a:p>
        </p:txBody>
      </p:sp>
      <p:pic>
        <p:nvPicPr>
          <p:cNvPr id="4" name="Content Placeholder 3" descr="FLUSH 2.JPG"/>
          <p:cNvPicPr>
            <a:picLocks noGrp="1" noChangeAspect="1"/>
          </p:cNvPicPr>
          <p:nvPr>
            <p:ph idx="4294967295"/>
          </p:nvPr>
        </p:nvPicPr>
        <p:blipFill>
          <a:blip r:embed="rId3" cstate="print"/>
          <a:stretch>
            <a:fillRect/>
          </a:stretch>
        </p:blipFill>
        <p:spPr>
          <a:xfrm>
            <a:off x="5897563" y="1447800"/>
            <a:ext cx="3246437" cy="2435225"/>
          </a:xfrm>
        </p:spPr>
      </p:pic>
      <p:pic>
        <p:nvPicPr>
          <p:cNvPr id="5" name="Picture 4" descr="HUSH 2.JPG"/>
          <p:cNvPicPr>
            <a:picLocks noChangeAspect="1"/>
          </p:cNvPicPr>
          <p:nvPr/>
        </p:nvPicPr>
        <p:blipFill>
          <a:blip r:embed="rId4" cstate="print"/>
          <a:stretch>
            <a:fillRect/>
          </a:stretch>
        </p:blipFill>
        <p:spPr>
          <a:xfrm>
            <a:off x="533402" y="1524000"/>
            <a:ext cx="2539999" cy="1905000"/>
          </a:xfrm>
          <a:prstGeom prst="rect">
            <a:avLst/>
          </a:prstGeom>
        </p:spPr>
      </p:pic>
      <p:pic>
        <p:nvPicPr>
          <p:cNvPr id="6" name="Picture 5" descr="RUSH.JPG"/>
          <p:cNvPicPr>
            <a:picLocks noChangeAspect="1"/>
          </p:cNvPicPr>
          <p:nvPr/>
        </p:nvPicPr>
        <p:blipFill>
          <a:blip r:embed="rId5" cstate="print"/>
          <a:stretch>
            <a:fillRect/>
          </a:stretch>
        </p:blipFill>
        <p:spPr>
          <a:xfrm rot="16200000">
            <a:off x="6471369" y="4501432"/>
            <a:ext cx="2483456" cy="1862592"/>
          </a:xfrm>
          <a:prstGeom prst="rect">
            <a:avLst/>
          </a:prstGeom>
        </p:spPr>
      </p:pic>
      <p:pic>
        <p:nvPicPr>
          <p:cNvPr id="7" name="Picture 6" descr="WASH.JPG"/>
          <p:cNvPicPr>
            <a:picLocks noChangeAspect="1"/>
          </p:cNvPicPr>
          <p:nvPr/>
        </p:nvPicPr>
        <p:blipFill>
          <a:blip r:embed="rId6" cstate="print"/>
          <a:stretch>
            <a:fillRect/>
          </a:stretch>
        </p:blipFill>
        <p:spPr>
          <a:xfrm>
            <a:off x="228600" y="4572000"/>
            <a:ext cx="2819400" cy="2114550"/>
          </a:xfrm>
          <a:prstGeom prst="rect">
            <a:avLst/>
          </a:prstGeom>
        </p:spPr>
      </p:pic>
      <p:sp>
        <p:nvSpPr>
          <p:cNvPr id="8" name="TextBox 7"/>
          <p:cNvSpPr txBox="1"/>
          <p:nvPr/>
        </p:nvSpPr>
        <p:spPr>
          <a:xfrm>
            <a:off x="3124200" y="1600203"/>
            <a:ext cx="1510350" cy="769441"/>
          </a:xfrm>
          <a:prstGeom prst="rect">
            <a:avLst/>
          </a:prstGeom>
          <a:noFill/>
        </p:spPr>
        <p:txBody>
          <a:bodyPr wrap="none" rtlCol="0">
            <a:spAutoFit/>
          </a:bodyPr>
          <a:lstStyle/>
          <a:p>
            <a:pPr defTabSz="914400"/>
            <a:r>
              <a:rPr lang="en-US" sz="4400" dirty="0">
                <a:solidFill>
                  <a:srgbClr val="FFFFFF"/>
                </a:solidFill>
                <a:latin typeface="Comic Sans MS" pitchFamily="66" charset="0"/>
              </a:rPr>
              <a:t>Hush</a:t>
            </a:r>
          </a:p>
        </p:txBody>
      </p:sp>
      <p:sp>
        <p:nvSpPr>
          <p:cNvPr id="9" name="TextBox 8"/>
          <p:cNvSpPr txBox="1"/>
          <p:nvPr/>
        </p:nvSpPr>
        <p:spPr>
          <a:xfrm>
            <a:off x="3733799" y="3200403"/>
            <a:ext cx="1574470" cy="769441"/>
          </a:xfrm>
          <a:prstGeom prst="rect">
            <a:avLst/>
          </a:prstGeom>
          <a:noFill/>
        </p:spPr>
        <p:txBody>
          <a:bodyPr wrap="none" rtlCol="0">
            <a:spAutoFit/>
          </a:bodyPr>
          <a:lstStyle/>
          <a:p>
            <a:pPr defTabSz="914400"/>
            <a:r>
              <a:rPr lang="en-US" sz="4400" dirty="0">
                <a:solidFill>
                  <a:srgbClr val="FFFFFF"/>
                </a:solidFill>
                <a:latin typeface="Comic Sans MS" pitchFamily="66" charset="0"/>
              </a:rPr>
              <a:t>Flush</a:t>
            </a:r>
          </a:p>
        </p:txBody>
      </p:sp>
      <p:sp>
        <p:nvSpPr>
          <p:cNvPr id="10" name="TextBox 9"/>
          <p:cNvSpPr txBox="1"/>
          <p:nvPr/>
        </p:nvSpPr>
        <p:spPr>
          <a:xfrm>
            <a:off x="3124202" y="4648203"/>
            <a:ext cx="1659429" cy="769441"/>
          </a:xfrm>
          <a:prstGeom prst="rect">
            <a:avLst/>
          </a:prstGeom>
          <a:noFill/>
        </p:spPr>
        <p:txBody>
          <a:bodyPr wrap="none" rtlCol="0">
            <a:spAutoFit/>
          </a:bodyPr>
          <a:lstStyle/>
          <a:p>
            <a:pPr defTabSz="914400"/>
            <a:r>
              <a:rPr lang="en-US" sz="4400" dirty="0">
                <a:solidFill>
                  <a:srgbClr val="FFFFFF"/>
                </a:solidFill>
                <a:latin typeface="Comic Sans MS" pitchFamily="66" charset="0"/>
              </a:rPr>
              <a:t>Wash</a:t>
            </a:r>
          </a:p>
        </p:txBody>
      </p:sp>
      <p:sp>
        <p:nvSpPr>
          <p:cNvPr id="11" name="TextBox 10"/>
          <p:cNvSpPr txBox="1"/>
          <p:nvPr/>
        </p:nvSpPr>
        <p:spPr>
          <a:xfrm>
            <a:off x="5029200" y="5410203"/>
            <a:ext cx="1431802" cy="769441"/>
          </a:xfrm>
          <a:prstGeom prst="rect">
            <a:avLst/>
          </a:prstGeom>
          <a:noFill/>
        </p:spPr>
        <p:txBody>
          <a:bodyPr wrap="none" rtlCol="0">
            <a:spAutoFit/>
          </a:bodyPr>
          <a:lstStyle/>
          <a:p>
            <a:pPr defTabSz="914400"/>
            <a:r>
              <a:rPr lang="en-US" sz="4400" dirty="0">
                <a:solidFill>
                  <a:srgbClr val="FFFFFF"/>
                </a:solidFill>
                <a:latin typeface="Comic Sans MS" pitchFamily="66" charset="0"/>
              </a:rPr>
              <a:t>Rush</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482725" y="0"/>
          <a:ext cx="5299075" cy="6858000"/>
        </p:xfrm>
        <a:graphic>
          <a:graphicData uri="http://schemas.openxmlformats.org/presentationml/2006/ole">
            <mc:AlternateContent xmlns:mc="http://schemas.openxmlformats.org/markup-compatibility/2006">
              <mc:Choice xmlns:v="urn:schemas-microsoft-com:vml" Requires="v">
                <p:oleObj spid="_x0000_s2053" name="Acrobat Document" r:id="rId3" imgW="5830114" imgH="7542857" progId="AcroExch.Document.7">
                  <p:embed/>
                </p:oleObj>
              </mc:Choice>
              <mc:Fallback>
                <p:oleObj name="Acrobat Document" r:id="rId3" imgW="5830114" imgH="7542857"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725" y="0"/>
                        <a:ext cx="5299075"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a:stCxn id="23" idx="1"/>
          </p:cNvCxnSpPr>
          <p:nvPr/>
        </p:nvCxnSpPr>
        <p:spPr>
          <a:xfrm rot="10800000" flipV="1">
            <a:off x="6172200" y="1708665"/>
            <a:ext cx="762000" cy="272535"/>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447800" y="1981200"/>
            <a:ext cx="609600" cy="30480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43000" y="3733800"/>
            <a:ext cx="685800" cy="22860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295400" y="2590800"/>
            <a:ext cx="2514600" cy="106680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2000" y="3733802"/>
            <a:ext cx="3810001" cy="2211385"/>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6248400" y="3200400"/>
            <a:ext cx="838200" cy="38100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95400" y="3048000"/>
            <a:ext cx="685800" cy="7620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62000" y="5105400"/>
            <a:ext cx="1447800" cy="68580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34200" y="1524000"/>
            <a:ext cx="800219" cy="369332"/>
          </a:xfrm>
          <a:prstGeom prst="rect">
            <a:avLst/>
          </a:prstGeom>
          <a:solidFill>
            <a:schemeClr val="accent2"/>
          </a:solidFill>
        </p:spPr>
        <p:txBody>
          <a:bodyPr wrap="none" rtlCol="0">
            <a:spAutoFit/>
          </a:bodyPr>
          <a:lstStyle/>
          <a:p>
            <a:pPr defTabSz="914400"/>
            <a:r>
              <a:rPr lang="en-US" dirty="0">
                <a:solidFill>
                  <a:srgbClr val="000000"/>
                </a:solidFill>
                <a:latin typeface="Arial Black" pitchFamily="34" charset="0"/>
              </a:rPr>
              <a:t>Logo</a:t>
            </a:r>
          </a:p>
        </p:txBody>
      </p:sp>
      <p:sp>
        <p:nvSpPr>
          <p:cNvPr id="24" name="TextBox 23"/>
          <p:cNvSpPr txBox="1"/>
          <p:nvPr/>
        </p:nvSpPr>
        <p:spPr>
          <a:xfrm>
            <a:off x="6477000" y="2895600"/>
            <a:ext cx="2384435" cy="369332"/>
          </a:xfrm>
          <a:prstGeom prst="rect">
            <a:avLst/>
          </a:prstGeom>
          <a:solidFill>
            <a:schemeClr val="accent2"/>
          </a:solidFill>
        </p:spPr>
        <p:txBody>
          <a:bodyPr wrap="none" rtlCol="0">
            <a:spAutoFit/>
          </a:bodyPr>
          <a:lstStyle/>
          <a:p>
            <a:pPr defTabSz="914400"/>
            <a:r>
              <a:rPr lang="en-US" dirty="0">
                <a:solidFill>
                  <a:srgbClr val="000000"/>
                </a:solidFill>
                <a:latin typeface="Arial Black" pitchFamily="34" charset="0"/>
              </a:rPr>
              <a:t>Upcoming Events</a:t>
            </a:r>
          </a:p>
        </p:txBody>
      </p:sp>
      <p:sp>
        <p:nvSpPr>
          <p:cNvPr id="27" name="TextBox 26"/>
          <p:cNvSpPr txBox="1"/>
          <p:nvPr/>
        </p:nvSpPr>
        <p:spPr>
          <a:xfrm>
            <a:off x="152400" y="1981200"/>
            <a:ext cx="1384353" cy="369332"/>
          </a:xfrm>
          <a:prstGeom prst="rect">
            <a:avLst/>
          </a:prstGeom>
          <a:solidFill>
            <a:schemeClr val="accent2"/>
          </a:solidFill>
        </p:spPr>
        <p:txBody>
          <a:bodyPr wrap="none" rtlCol="0">
            <a:spAutoFit/>
          </a:bodyPr>
          <a:lstStyle/>
          <a:p>
            <a:pPr defTabSz="914400"/>
            <a:r>
              <a:rPr lang="en-US" dirty="0">
                <a:solidFill>
                  <a:srgbClr val="000000"/>
                </a:solidFill>
                <a:latin typeface="Arial Black" pitchFamily="34" charset="0"/>
              </a:rPr>
              <a:t>Reminder</a:t>
            </a:r>
          </a:p>
        </p:txBody>
      </p:sp>
      <p:sp>
        <p:nvSpPr>
          <p:cNvPr id="28" name="TextBox 27"/>
          <p:cNvSpPr txBox="1"/>
          <p:nvPr/>
        </p:nvSpPr>
        <p:spPr>
          <a:xfrm>
            <a:off x="0" y="2743200"/>
            <a:ext cx="1534074" cy="338554"/>
          </a:xfrm>
          <a:prstGeom prst="rect">
            <a:avLst/>
          </a:prstGeom>
          <a:solidFill>
            <a:schemeClr val="accent2"/>
          </a:solidFill>
        </p:spPr>
        <p:txBody>
          <a:bodyPr wrap="none" rtlCol="0">
            <a:spAutoFit/>
          </a:bodyPr>
          <a:lstStyle/>
          <a:p>
            <a:pPr defTabSz="914400"/>
            <a:r>
              <a:rPr lang="en-US" sz="1600" dirty="0">
                <a:solidFill>
                  <a:srgbClr val="000000"/>
                </a:solidFill>
                <a:latin typeface="Arial Black" pitchFamily="34" charset="0"/>
              </a:rPr>
              <a:t>Expectation</a:t>
            </a:r>
          </a:p>
        </p:txBody>
      </p:sp>
      <p:sp>
        <p:nvSpPr>
          <p:cNvPr id="30" name="TextBox 29"/>
          <p:cNvSpPr txBox="1"/>
          <p:nvPr/>
        </p:nvSpPr>
        <p:spPr>
          <a:xfrm>
            <a:off x="0" y="3505200"/>
            <a:ext cx="1641796" cy="307777"/>
          </a:xfrm>
          <a:prstGeom prst="rect">
            <a:avLst/>
          </a:prstGeom>
          <a:solidFill>
            <a:schemeClr val="accent2"/>
          </a:solidFill>
        </p:spPr>
        <p:txBody>
          <a:bodyPr wrap="none" rtlCol="0">
            <a:spAutoFit/>
          </a:bodyPr>
          <a:lstStyle/>
          <a:p>
            <a:pPr defTabSz="914400"/>
            <a:r>
              <a:rPr lang="en-US" sz="1400" dirty="0">
                <a:solidFill>
                  <a:srgbClr val="000000"/>
                </a:solidFill>
                <a:latin typeface="Arial Black" pitchFamily="34" charset="0"/>
              </a:rPr>
              <a:t>Random “FUN”</a:t>
            </a:r>
          </a:p>
        </p:txBody>
      </p:sp>
      <p:sp>
        <p:nvSpPr>
          <p:cNvPr id="35" name="TextBox 34"/>
          <p:cNvSpPr txBox="1"/>
          <p:nvPr/>
        </p:nvSpPr>
        <p:spPr>
          <a:xfrm>
            <a:off x="152400" y="5486400"/>
            <a:ext cx="1220719" cy="523220"/>
          </a:xfrm>
          <a:prstGeom prst="rect">
            <a:avLst/>
          </a:prstGeom>
          <a:solidFill>
            <a:schemeClr val="accent2"/>
          </a:solidFill>
        </p:spPr>
        <p:txBody>
          <a:bodyPr wrap="none" rtlCol="0">
            <a:spAutoFit/>
          </a:bodyPr>
          <a:lstStyle/>
          <a:p>
            <a:pPr defTabSz="914400"/>
            <a:r>
              <a:rPr lang="en-US" sz="1400" dirty="0">
                <a:solidFill>
                  <a:srgbClr val="000000"/>
                </a:solidFill>
                <a:latin typeface="Arial Black" pitchFamily="34" charset="0"/>
              </a:rPr>
              <a:t>Past event</a:t>
            </a:r>
          </a:p>
          <a:p>
            <a:pPr algn="ctr" defTabSz="914400"/>
            <a:r>
              <a:rPr lang="en-US" sz="1400" dirty="0">
                <a:solidFill>
                  <a:srgbClr val="000000"/>
                </a:solidFill>
                <a:latin typeface="Arial Black" pitchFamily="34" charset="0"/>
              </a:rPr>
              <a:t>pictures</a:t>
            </a:r>
          </a:p>
        </p:txBody>
      </p:sp>
      <p:cxnSp>
        <p:nvCxnSpPr>
          <p:cNvPr id="36" name="Straight Arrow Connector 35"/>
          <p:cNvCxnSpPr/>
          <p:nvPr/>
        </p:nvCxnSpPr>
        <p:spPr>
          <a:xfrm rot="16200000" flipH="1">
            <a:off x="-76200" y="3810000"/>
            <a:ext cx="3733800" cy="68580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2000"/>
                                        <p:tgtEl>
                                          <p:spTgt spid="23"/>
                                        </p:tgtEl>
                                      </p:cBhvr>
                                    </p:animEffect>
                                    <p:set>
                                      <p:cBhvr>
                                        <p:cTn id="13" dur="1" fill="hold">
                                          <p:stCondLst>
                                            <p:cond delay="1999"/>
                                          </p:stCondLst>
                                        </p:cTn>
                                        <p:tgtEl>
                                          <p:spTgt spid="2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2000"/>
                                        <p:tgtEl>
                                          <p:spTgt spid="27"/>
                                        </p:tgtEl>
                                      </p:cBhvr>
                                    </p:animEffect>
                                    <p:set>
                                      <p:cBhvr>
                                        <p:cTn id="29" dur="1" fill="hold">
                                          <p:stCondLst>
                                            <p:cond delay="1999"/>
                                          </p:stCondLst>
                                        </p:cTn>
                                        <p:tgtEl>
                                          <p:spTgt spid="2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36"/>
                                        </p:tgtEl>
                                      </p:cBhvr>
                                    </p:animEffect>
                                    <p:set>
                                      <p:cBhvr>
                                        <p:cTn id="32" dur="1" fill="hold">
                                          <p:stCondLst>
                                            <p:cond delay="1999"/>
                                          </p:stCondLst>
                                        </p:cTn>
                                        <p:tgtEl>
                                          <p:spTgt spid="3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000"/>
                                        <p:tgtEl>
                                          <p:spTgt spid="8"/>
                                        </p:tgtEl>
                                      </p:cBhvr>
                                    </p:animEffect>
                                    <p:set>
                                      <p:cBhvr>
                                        <p:cTn id="35" dur="1" fill="hold">
                                          <p:stCondLst>
                                            <p:cond delay="19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000"/>
                                        <p:tgtEl>
                                          <p:spTgt spid="24"/>
                                        </p:tgtEl>
                                      </p:cBhvr>
                                    </p:animEffect>
                                    <p:set>
                                      <p:cBhvr>
                                        <p:cTn id="46" dur="1" fill="hold">
                                          <p:stCondLst>
                                            <p:cond delay="1999"/>
                                          </p:stCondLst>
                                        </p:cTn>
                                        <p:tgtEl>
                                          <p:spTgt spid="2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17"/>
                                        </p:tgtEl>
                                      </p:cBhvr>
                                    </p:animEffect>
                                    <p:set>
                                      <p:cBhvr>
                                        <p:cTn id="49" dur="1" fill="hold">
                                          <p:stCondLst>
                                            <p:cond delay="19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2000"/>
                                        <p:tgtEl>
                                          <p:spTgt spid="28"/>
                                        </p:tgtEl>
                                      </p:cBhvr>
                                    </p:animEffect>
                                    <p:set>
                                      <p:cBhvr>
                                        <p:cTn id="60" dur="1" fill="hold">
                                          <p:stCondLst>
                                            <p:cond delay="1999"/>
                                          </p:stCondLst>
                                        </p:cTn>
                                        <p:tgtEl>
                                          <p:spTgt spid="2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18"/>
                                        </p:tgtEl>
                                      </p:cBhvr>
                                    </p:animEffect>
                                    <p:set>
                                      <p:cBhvr>
                                        <p:cTn id="63" dur="1" fill="hold">
                                          <p:stCondLst>
                                            <p:cond delay="1999"/>
                                          </p:stCondLst>
                                        </p:cTn>
                                        <p:tgtEl>
                                          <p:spTgt spid="1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2000"/>
                                        <p:tgtEl>
                                          <p:spTgt spid="14"/>
                                        </p:tgtEl>
                                      </p:cBhvr>
                                    </p:animEffect>
                                    <p:set>
                                      <p:cBhvr>
                                        <p:cTn id="78" dur="1" fill="hold">
                                          <p:stCondLst>
                                            <p:cond delay="1999"/>
                                          </p:stCondLst>
                                        </p:cTn>
                                        <p:tgtEl>
                                          <p:spTgt spid="1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000"/>
                                        <p:tgtEl>
                                          <p:spTgt spid="11"/>
                                        </p:tgtEl>
                                      </p:cBhvr>
                                    </p:animEffect>
                                    <p:set>
                                      <p:cBhvr>
                                        <p:cTn id="81" dur="1" fill="hold">
                                          <p:stCondLst>
                                            <p:cond delay="1999"/>
                                          </p:stCondLst>
                                        </p:cTn>
                                        <p:tgtEl>
                                          <p:spTgt spid="11"/>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2000"/>
                                        <p:tgtEl>
                                          <p:spTgt spid="10"/>
                                        </p:tgtEl>
                                      </p:cBhvr>
                                    </p:animEffect>
                                    <p:set>
                                      <p:cBhvr>
                                        <p:cTn id="84" dur="1" fill="hold">
                                          <p:stCondLst>
                                            <p:cond delay="1999"/>
                                          </p:stCondLst>
                                        </p:cTn>
                                        <p:tgtEl>
                                          <p:spTgt spid="10"/>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000"/>
                                        <p:tgtEl>
                                          <p:spTgt spid="30"/>
                                        </p:tgtEl>
                                      </p:cBhvr>
                                    </p:animEffect>
                                    <p:set>
                                      <p:cBhvr>
                                        <p:cTn id="87" dur="1" fill="hold">
                                          <p:stCondLst>
                                            <p:cond delay="1999"/>
                                          </p:stCondLst>
                                        </p:cTn>
                                        <p:tgtEl>
                                          <p:spTgt spid="3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21"/>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2000"/>
                                        <p:tgtEl>
                                          <p:spTgt spid="35"/>
                                        </p:tgtEl>
                                      </p:cBhvr>
                                    </p:animEffect>
                                    <p:set>
                                      <p:cBhvr>
                                        <p:cTn id="98" dur="1" fill="hold">
                                          <p:stCondLst>
                                            <p:cond delay="1999"/>
                                          </p:stCondLst>
                                        </p:cTn>
                                        <p:tgtEl>
                                          <p:spTgt spid="35"/>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2000"/>
                                        <p:tgtEl>
                                          <p:spTgt spid="21"/>
                                        </p:tgtEl>
                                      </p:cBhvr>
                                    </p:animEffect>
                                    <p:set>
                                      <p:cBhvr>
                                        <p:cTn id="101"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7" grpId="0" animBg="1"/>
      <p:bldP spid="27" grpId="1" animBg="1"/>
      <p:bldP spid="28" grpId="0" animBg="1"/>
      <p:bldP spid="28" grpId="1" animBg="1"/>
      <p:bldP spid="30" grpId="0" animBg="1"/>
      <p:bldP spid="30" grpId="1" animBg="1"/>
      <p:bldP spid="35" grpId="0" animBg="1"/>
      <p:bldP spid="3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4406900"/>
            <a:ext cx="6665913" cy="1362075"/>
          </a:xfrm>
        </p:spPr>
        <p:txBody>
          <a:bodyPr/>
          <a:lstStyle/>
          <a:p>
            <a:r>
              <a:rPr lang="en-US" dirty="0" smtClean="0"/>
              <a:t>Recognizing</a:t>
            </a:r>
            <a:endParaRPr lang="en-US" dirty="0"/>
          </a:p>
        </p:txBody>
      </p:sp>
      <p:sp>
        <p:nvSpPr>
          <p:cNvPr id="3" name="Text Placeholder 2"/>
          <p:cNvSpPr>
            <a:spLocks noGrp="1"/>
          </p:cNvSpPr>
          <p:nvPr>
            <p:ph type="body" idx="1"/>
          </p:nvPr>
        </p:nvSpPr>
        <p:spPr>
          <a:xfrm>
            <a:off x="1828799" y="2906713"/>
            <a:ext cx="6665913" cy="1500187"/>
          </a:xfrm>
        </p:spPr>
        <p:txBody>
          <a:bodyPr/>
          <a:lstStyle/>
          <a:p>
            <a:r>
              <a:rPr lang="en-US" dirty="0" smtClean="0">
                <a:solidFill>
                  <a:schemeClr val="tx1"/>
                </a:solidFill>
                <a:cs typeface="Times New Roman" pitchFamily="18" charset="0"/>
              </a:rPr>
              <a:t>Recognizing the expected behaviors</a:t>
            </a:r>
            <a:endParaRPr lang="en-US" dirty="0">
              <a:solidFill>
                <a:schemeClr val="tx1"/>
              </a:solidFill>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rtl="0">
              <a:spcBef>
                <a:spcPct val="0"/>
              </a:spcBef>
            </a:pPr>
            <a:r>
              <a:rPr lang="en-US" sz="4400" dirty="0" smtClean="0">
                <a:latin typeface="Comic Sans MS" pitchFamily="66" charset="0"/>
              </a:rPr>
              <a:t>Panther Power Tickets</a:t>
            </a:r>
            <a:endParaRPr lang="en-US" sz="4400" dirty="0">
              <a:latin typeface="Comic Sans MS" pitchFamily="66" charset="0"/>
            </a:endParaRPr>
          </a:p>
        </p:txBody>
      </p:sp>
      <p:sp>
        <p:nvSpPr>
          <p:cNvPr id="8" name="Content Placeholder 2"/>
          <p:cNvSpPr>
            <a:spLocks noGrp="1"/>
          </p:cNvSpPr>
          <p:nvPr>
            <p:ph idx="4294967295"/>
          </p:nvPr>
        </p:nvSpPr>
        <p:spPr>
          <a:xfrm>
            <a:off x="5867400" y="4648200"/>
            <a:ext cx="3276600" cy="2362200"/>
          </a:xfrm>
        </p:spPr>
        <p:txBody>
          <a:bodyPr>
            <a:normAutofit/>
          </a:bodyPr>
          <a:lstStyle/>
          <a:p>
            <a:pPr algn="ctr">
              <a:buNone/>
            </a:pPr>
            <a:r>
              <a:rPr lang="en-US" sz="2400" u="sng" dirty="0" smtClean="0">
                <a:latin typeface="Times New Roman" pitchFamily="18" charset="0"/>
                <a:cs typeface="Times New Roman" pitchFamily="18" charset="0"/>
              </a:rPr>
              <a:t>Level Three</a:t>
            </a:r>
          </a:p>
          <a:p>
            <a:pPr algn="ctr">
              <a:buNone/>
            </a:pPr>
            <a:r>
              <a:rPr lang="en-US" sz="2400" dirty="0" smtClean="0">
                <a:latin typeface="Times New Roman" pitchFamily="18" charset="0"/>
                <a:cs typeface="Times New Roman" pitchFamily="18" charset="0"/>
              </a:rPr>
              <a:t>Prom Ticket Drawing</a:t>
            </a:r>
          </a:p>
          <a:p>
            <a:pPr algn="ctr">
              <a:buNone/>
            </a:pPr>
            <a:r>
              <a:rPr lang="en-US" sz="2400" dirty="0" smtClean="0">
                <a:latin typeface="Times New Roman" pitchFamily="18" charset="0"/>
                <a:cs typeface="Times New Roman" pitchFamily="18" charset="0"/>
              </a:rPr>
              <a:t>Yearbook Drawing </a:t>
            </a:r>
            <a:endParaRPr lang="en-US" sz="24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1371600" y="1447800"/>
            <a:ext cx="6204857" cy="2895600"/>
          </a:xfrm>
          <a:prstGeom prst="rect">
            <a:avLst/>
          </a:prstGeom>
          <a:noFill/>
          <a:ln w="9525">
            <a:noFill/>
            <a:miter lim="800000"/>
            <a:headEnd/>
            <a:tailEnd/>
          </a:ln>
          <a:effectLst/>
        </p:spPr>
      </p:pic>
      <p:pic>
        <p:nvPicPr>
          <p:cNvPr id="10" name="Picture 9" descr="panther-full body copy.png"/>
          <p:cNvPicPr>
            <a:picLocks noChangeAspect="1"/>
          </p:cNvPicPr>
          <p:nvPr/>
        </p:nvPicPr>
        <p:blipFill>
          <a:blip r:embed="rId3" cstate="print"/>
          <a:stretch>
            <a:fillRect/>
          </a:stretch>
        </p:blipFill>
        <p:spPr>
          <a:xfrm>
            <a:off x="2286000" y="2209800"/>
            <a:ext cx="4294038" cy="1066800"/>
          </a:xfrm>
          <a:prstGeom prst="rect">
            <a:avLst/>
          </a:prstGeom>
        </p:spPr>
      </p:pic>
      <p:sp>
        <p:nvSpPr>
          <p:cNvPr id="6" name="TextBox 5"/>
          <p:cNvSpPr txBox="1"/>
          <p:nvPr/>
        </p:nvSpPr>
        <p:spPr>
          <a:xfrm>
            <a:off x="2209800" y="1905000"/>
            <a:ext cx="4648200" cy="1661993"/>
          </a:xfrm>
          <a:prstGeom prst="rect">
            <a:avLst/>
          </a:prstGeom>
          <a:noFill/>
        </p:spPr>
        <p:txBody>
          <a:bodyPr wrap="square" rtlCol="0">
            <a:spAutoFit/>
          </a:bodyPr>
          <a:lstStyle/>
          <a:p>
            <a:pPr algn="ctr" defTabSz="914400"/>
            <a:r>
              <a:rPr lang="en-US" sz="1600" b="1" dirty="0">
                <a:solidFill>
                  <a:srgbClr val="FFFFFF"/>
                </a:solidFill>
                <a:latin typeface="Century Gothic"/>
              </a:rPr>
              <a:t> Panther Power Ticket </a:t>
            </a:r>
          </a:p>
          <a:p>
            <a:pPr algn="ctr" defTabSz="914400"/>
            <a:endParaRPr lang="en-US" sz="1600" b="1" dirty="0">
              <a:solidFill>
                <a:srgbClr val="FFFFFF"/>
              </a:solidFill>
              <a:latin typeface="Century Gothic"/>
            </a:endParaRPr>
          </a:p>
          <a:p>
            <a:pPr algn="ctr" defTabSz="914400"/>
            <a:r>
              <a:rPr lang="en-US" sz="1400" b="1" dirty="0">
                <a:solidFill>
                  <a:srgbClr val="FFFFFF"/>
                </a:solidFill>
                <a:latin typeface="Century Gothic"/>
              </a:rPr>
              <a:t>Good for one regular ballgame </a:t>
            </a:r>
          </a:p>
          <a:p>
            <a:pPr algn="ctr" defTabSz="914400"/>
            <a:r>
              <a:rPr lang="en-US" sz="1400" b="1" dirty="0">
                <a:solidFill>
                  <a:srgbClr val="FFFFFF"/>
                </a:solidFill>
                <a:latin typeface="Century Gothic"/>
              </a:rPr>
              <a:t>Or </a:t>
            </a:r>
          </a:p>
          <a:p>
            <a:pPr algn="ctr" defTabSz="914400"/>
            <a:r>
              <a:rPr lang="en-US" sz="1400" b="1" dirty="0">
                <a:solidFill>
                  <a:srgbClr val="FFFFFF"/>
                </a:solidFill>
                <a:latin typeface="Century Gothic"/>
              </a:rPr>
              <a:t>One .50 item from the MGHS Café </a:t>
            </a:r>
          </a:p>
          <a:p>
            <a:pPr algn="ctr" defTabSz="914400"/>
            <a:r>
              <a:rPr lang="en-US" sz="1400" b="1" dirty="0">
                <a:solidFill>
                  <a:srgbClr val="FFFFFF"/>
                </a:solidFill>
                <a:latin typeface="Century Gothic"/>
              </a:rPr>
              <a:t>Or </a:t>
            </a:r>
          </a:p>
          <a:p>
            <a:pPr algn="ctr" defTabSz="914400"/>
            <a:r>
              <a:rPr lang="en-US" sz="1400" b="1" dirty="0">
                <a:solidFill>
                  <a:srgbClr val="FFFFFF"/>
                </a:solidFill>
                <a:latin typeface="Century Gothic"/>
              </a:rPr>
              <a:t>collect tickets to trade in for other options (see back) </a:t>
            </a:r>
          </a:p>
        </p:txBody>
      </p:sp>
      <p:sp>
        <p:nvSpPr>
          <p:cNvPr id="7" name="TextBox 6"/>
          <p:cNvSpPr txBox="1"/>
          <p:nvPr/>
        </p:nvSpPr>
        <p:spPr>
          <a:xfrm>
            <a:off x="381000" y="4724400"/>
            <a:ext cx="264816" cy="369332"/>
          </a:xfrm>
          <a:prstGeom prst="rect">
            <a:avLst/>
          </a:prstGeom>
          <a:noFill/>
        </p:spPr>
        <p:txBody>
          <a:bodyPr wrap="none" rtlCol="0">
            <a:spAutoFit/>
          </a:bodyPr>
          <a:lstStyle/>
          <a:p>
            <a:pPr defTabSz="914400">
              <a:buFont typeface="Arial" pitchFamily="34" charset="0"/>
              <a:buChar char="•"/>
            </a:pPr>
            <a:endParaRPr lang="en-US" dirty="0">
              <a:solidFill>
                <a:srgbClr val="FFFFFF"/>
              </a:solidFill>
              <a:latin typeface="Century Gothic"/>
            </a:endParaRPr>
          </a:p>
        </p:txBody>
      </p:sp>
      <p:sp>
        <p:nvSpPr>
          <p:cNvPr id="9" name="Content Placeholder 2"/>
          <p:cNvSpPr txBox="1">
            <a:spLocks/>
          </p:cNvSpPr>
          <p:nvPr/>
        </p:nvSpPr>
        <p:spPr>
          <a:xfrm>
            <a:off x="1" y="4648200"/>
            <a:ext cx="2743200" cy="2362200"/>
          </a:xfrm>
          <a:prstGeom prst="rect">
            <a:avLst/>
          </a:prstGeom>
        </p:spPr>
        <p:txBody>
          <a:bodyPr vert="horz">
            <a:normAutofit/>
          </a:bodyPr>
          <a:lstStyle/>
          <a:p>
            <a:pPr marL="273050" indent="-273050" algn="ctr" defTabSz="914400">
              <a:spcBef>
                <a:spcPts val="600"/>
              </a:spcBef>
              <a:buClr>
                <a:srgbClr val="003399"/>
              </a:buClr>
              <a:buSzPct val="70000"/>
              <a:defRPr/>
            </a:pPr>
            <a:r>
              <a:rPr lang="en-US" sz="2400" u="sng" dirty="0">
                <a:solidFill>
                  <a:srgbClr val="FFFFFF"/>
                </a:solidFill>
                <a:latin typeface="Times New Roman" pitchFamily="18" charset="0"/>
                <a:cs typeface="Times New Roman" pitchFamily="18" charset="0"/>
              </a:rPr>
              <a:t>Level One</a:t>
            </a:r>
          </a:p>
          <a:p>
            <a:pPr marL="273050" lvl="1" indent="-273050" algn="ctr" defTabSz="914400">
              <a:spcBef>
                <a:spcPts val="600"/>
              </a:spcBef>
              <a:buClr>
                <a:srgbClr val="003399"/>
              </a:buClr>
              <a:buSzPct val="70000"/>
            </a:pPr>
            <a:r>
              <a:rPr lang="en-US" sz="2400" dirty="0">
                <a:solidFill>
                  <a:srgbClr val="FFFFFF"/>
                </a:solidFill>
                <a:latin typeface="Times New Roman" pitchFamily="18" charset="0"/>
                <a:cs typeface="Times New Roman" pitchFamily="18" charset="0"/>
              </a:rPr>
              <a:t>$.50 lunch item</a:t>
            </a:r>
          </a:p>
          <a:p>
            <a:pPr marL="273050" lvl="1" indent="-273050" algn="ctr" defTabSz="914400">
              <a:spcBef>
                <a:spcPts val="600"/>
              </a:spcBef>
              <a:buClr>
                <a:srgbClr val="003399"/>
              </a:buClr>
              <a:buSzPct val="70000"/>
            </a:pPr>
            <a:r>
              <a:rPr lang="en-US" sz="2400" dirty="0">
                <a:solidFill>
                  <a:srgbClr val="FFFFFF"/>
                </a:solidFill>
                <a:latin typeface="Times New Roman" pitchFamily="18" charset="0"/>
                <a:cs typeface="Times New Roman" pitchFamily="18" charset="0"/>
              </a:rPr>
              <a:t>Game Pass</a:t>
            </a:r>
          </a:p>
        </p:txBody>
      </p:sp>
      <p:sp>
        <p:nvSpPr>
          <p:cNvPr id="11" name="Content Placeholder 2"/>
          <p:cNvSpPr txBox="1">
            <a:spLocks/>
          </p:cNvSpPr>
          <p:nvPr/>
        </p:nvSpPr>
        <p:spPr>
          <a:xfrm>
            <a:off x="2514600" y="4648200"/>
            <a:ext cx="3124200" cy="2362200"/>
          </a:xfrm>
          <a:prstGeom prst="rect">
            <a:avLst/>
          </a:prstGeom>
        </p:spPr>
        <p:txBody>
          <a:bodyPr vert="horz">
            <a:normAutofit/>
          </a:bodyPr>
          <a:lstStyle/>
          <a:p>
            <a:pPr marL="274320" indent="-274320" algn="ctr" defTabSz="914400">
              <a:spcBef>
                <a:spcPts val="600"/>
              </a:spcBef>
              <a:buClr>
                <a:srgbClr val="003399"/>
              </a:buClr>
              <a:buSzPct val="70000"/>
              <a:defRPr/>
            </a:pPr>
            <a:r>
              <a:rPr lang="en-US" sz="2400" u="sng" dirty="0">
                <a:solidFill>
                  <a:srgbClr val="FFFFFF"/>
                </a:solidFill>
                <a:latin typeface="Times New Roman" pitchFamily="18" charset="0"/>
                <a:cs typeface="Times New Roman" pitchFamily="18" charset="0"/>
              </a:rPr>
              <a:t>Level Two</a:t>
            </a:r>
          </a:p>
          <a:p>
            <a:pPr marL="274320" indent="-274320" algn="ctr" defTabSz="914400">
              <a:spcBef>
                <a:spcPts val="600"/>
              </a:spcBef>
              <a:buClr>
                <a:srgbClr val="003399"/>
              </a:buClr>
              <a:buSzPct val="70000"/>
              <a:defRPr/>
            </a:pPr>
            <a:r>
              <a:rPr lang="en-US" sz="2400" dirty="0">
                <a:solidFill>
                  <a:srgbClr val="FFFFFF"/>
                </a:solidFill>
                <a:latin typeface="Times New Roman" pitchFamily="18" charset="0"/>
                <a:cs typeface="Times New Roman" pitchFamily="18" charset="0"/>
              </a:rPr>
              <a:t>Parking Pass</a:t>
            </a:r>
          </a:p>
          <a:p>
            <a:pPr marL="274320" indent="-274320" algn="ctr" defTabSz="914400">
              <a:spcBef>
                <a:spcPts val="600"/>
              </a:spcBef>
              <a:buClr>
                <a:srgbClr val="003399"/>
              </a:buClr>
              <a:buSzPct val="70000"/>
              <a:defRPr/>
            </a:pPr>
            <a:r>
              <a:rPr lang="en-US" sz="2400" dirty="0">
                <a:solidFill>
                  <a:srgbClr val="FFFFFF"/>
                </a:solidFill>
                <a:latin typeface="Times New Roman" pitchFamily="18" charset="0"/>
                <a:cs typeface="Times New Roman" pitchFamily="18" charset="0"/>
              </a:rPr>
              <a:t>Homework Pass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5107" y="695400"/>
            <a:ext cx="8831461" cy="1339453"/>
          </a:xfrm>
          <a:solidFill>
            <a:schemeClr val="accent1"/>
          </a:solidFill>
        </p:spPr>
        <p:txBody>
          <a:bodyPr anchor="b"/>
          <a:lstStyle/>
          <a:p>
            <a:pPr eaLnBrk="1" hangingPunct="1"/>
            <a:r>
              <a:rPr lang="en-US" sz="6300">
                <a:solidFill>
                  <a:srgbClr val="FFFFFF"/>
                </a:solidFill>
                <a:latin typeface="Futura" charset="0"/>
                <a:sym typeface="Futura" charset="0"/>
              </a:rPr>
              <a:t>KINDNESS PROJECT</a:t>
            </a:r>
          </a:p>
        </p:txBody>
      </p:sp>
      <p:sp>
        <p:nvSpPr>
          <p:cNvPr id="3075" name="Rectangle 3"/>
          <p:cNvSpPr>
            <a:spLocks noGrp="1" noChangeArrowheads="1"/>
          </p:cNvSpPr>
          <p:nvPr>
            <p:ph type="body" idx="1"/>
          </p:nvPr>
        </p:nvSpPr>
        <p:spPr>
          <a:xfrm>
            <a:off x="145107" y="2025923"/>
            <a:ext cx="8831461" cy="625078"/>
          </a:xfrm>
          <a:solidFill>
            <a:srgbClr val="2F74FD"/>
          </a:solidFill>
        </p:spPr>
        <p:txBody>
          <a:bodyPr anchor="t"/>
          <a:lstStyle/>
          <a:p>
            <a:pPr marL="0" indent="0" algn="ctr">
              <a:spcBef>
                <a:spcPct val="0"/>
              </a:spcBef>
              <a:buNone/>
            </a:pPr>
            <a:r>
              <a:rPr lang="en-US" smtClean="0">
                <a:solidFill>
                  <a:srgbClr val="FFFFFF"/>
                </a:solidFill>
                <a:latin typeface="Futura" charset="0"/>
                <a:sym typeface="Futura" charset="0"/>
              </a:rPr>
              <a:t>PLUMPTON EDUCATION COMMUNITY</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644" y="3682380"/>
            <a:ext cx="2808387" cy="207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2363584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9" y="4406900"/>
            <a:ext cx="6589713" cy="1362075"/>
          </a:xfrm>
        </p:spPr>
        <p:txBody>
          <a:bodyPr/>
          <a:lstStyle/>
          <a:p>
            <a:r>
              <a:rPr lang="en-US" dirty="0" smtClean="0"/>
              <a:t>Community awareness</a:t>
            </a:r>
            <a:endParaRPr lang="en-US" dirty="0"/>
          </a:p>
        </p:txBody>
      </p:sp>
      <p:sp>
        <p:nvSpPr>
          <p:cNvPr id="3" name="Text Placeholder 2"/>
          <p:cNvSpPr>
            <a:spLocks noGrp="1"/>
          </p:cNvSpPr>
          <p:nvPr>
            <p:ph type="body" idx="1"/>
          </p:nvPr>
        </p:nvSpPr>
        <p:spPr>
          <a:xfrm>
            <a:off x="1904999" y="2906713"/>
            <a:ext cx="6589713" cy="1500187"/>
          </a:xfrm>
        </p:spPr>
        <p:txBody>
          <a:bodyPr/>
          <a:lstStyle/>
          <a:p>
            <a:r>
              <a:rPr lang="en-US" dirty="0" smtClean="0">
                <a:solidFill>
                  <a:schemeClr val="tx1"/>
                </a:solidFill>
                <a:cs typeface="Times New Roman" pitchFamily="18" charset="0"/>
              </a:rPr>
              <a:t>Making the community aware of the Student Panel’s actions</a:t>
            </a:r>
            <a:endParaRPr lang="en-US" dirty="0">
              <a:solidFill>
                <a:schemeClr val="tx1"/>
              </a:solidFill>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9057" b="10566"/>
          <a:stretch>
            <a:fillRect/>
          </a:stretch>
        </p:blipFill>
        <p:spPr bwMode="auto">
          <a:xfrm>
            <a:off x="647717" y="1836536"/>
            <a:ext cx="7848587" cy="486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T-shirt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617655"/>
            <a:ext cx="8767721" cy="2554545"/>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Century Gothic"/>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9057" b="9057"/>
          <a:stretch>
            <a:fillRect/>
          </a:stretch>
        </p:blipFill>
        <p:spPr bwMode="auto">
          <a:xfrm>
            <a:off x="158418" y="838200"/>
            <a:ext cx="8833182"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sz="half" idx="1"/>
          </p:nvPr>
        </p:nvSpPr>
        <p:spPr>
          <a:xfrm>
            <a:off x="1905000" y="1447800"/>
            <a:ext cx="7010400" cy="4648200"/>
          </a:xfrm>
        </p:spPr>
        <p:txBody>
          <a:bodyPr/>
          <a:lstStyle/>
          <a:p>
            <a:pPr marL="0" indent="0">
              <a:buNone/>
            </a:pPr>
            <a:r>
              <a:rPr lang="en-US" dirty="0" smtClean="0"/>
              <a:t>Student Panel Presenter</a:t>
            </a:r>
          </a:p>
          <a:p>
            <a:pPr marL="0" indent="0">
              <a:buNone/>
            </a:pPr>
            <a:r>
              <a:rPr lang="en-US" dirty="0" smtClean="0"/>
              <a:t>Blake Miller</a:t>
            </a:r>
          </a:p>
          <a:p>
            <a:pPr marL="0" indent="0">
              <a:buNone/>
            </a:pPr>
            <a:r>
              <a:rPr lang="en-US" dirty="0" smtClean="0">
                <a:hlinkClick r:id="rId2"/>
              </a:rPr>
              <a:t>blakemiller968@gmail.com</a:t>
            </a:r>
            <a:endParaRPr lang="en-US" dirty="0" smtClean="0"/>
          </a:p>
          <a:p>
            <a:pPr marL="0" indent="0">
              <a:buNone/>
            </a:pPr>
            <a:endParaRPr lang="en-US" dirty="0"/>
          </a:p>
          <a:p>
            <a:pPr marL="0" indent="0">
              <a:buNone/>
            </a:pPr>
            <a:r>
              <a:rPr lang="en-US" dirty="0" smtClean="0"/>
              <a:t>Student Panel Sponsor</a:t>
            </a:r>
          </a:p>
          <a:p>
            <a:pPr marL="0" indent="0">
              <a:buNone/>
            </a:pPr>
            <a:r>
              <a:rPr lang="en-US" dirty="0" smtClean="0"/>
              <a:t>Loretta Upshaw</a:t>
            </a:r>
          </a:p>
          <a:p>
            <a:pPr marL="0" indent="0">
              <a:buNone/>
            </a:pPr>
            <a:r>
              <a:rPr lang="en-US" dirty="0" smtClean="0"/>
              <a:t>lorettakupshaw@gmail.com</a:t>
            </a:r>
            <a:endParaRPr lang="en-US" dirty="0"/>
          </a:p>
        </p:txBody>
      </p:sp>
    </p:spTree>
    <p:extLst>
      <p:ext uri="{BB962C8B-B14F-4D97-AF65-F5344CB8AC3E}">
        <p14:creationId xmlns:p14="http://schemas.microsoft.com/office/powerpoint/2010/main" val="1641256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97492"/>
            <a:ext cx="7772400" cy="1470025"/>
          </a:xfrm>
        </p:spPr>
        <p:txBody>
          <a:bodyPr>
            <a:normAutofit fontScale="90000"/>
          </a:bodyPr>
          <a:lstStyle/>
          <a:p>
            <a:r>
              <a:rPr lang="en-US" dirty="0"/>
              <a:t>Involving students in SW-PBS:  Adding student voice to the process and outcomes     </a:t>
            </a:r>
            <a:r>
              <a:rPr lang="en-US" dirty="0" smtClean="0">
                <a:effectLst/>
              </a:rPr>
              <a:t> </a:t>
            </a:r>
            <a:endParaRPr lang="en-US" dirty="0"/>
          </a:p>
        </p:txBody>
      </p:sp>
      <p:sp>
        <p:nvSpPr>
          <p:cNvPr id="3" name="Subtitle 2"/>
          <p:cNvSpPr>
            <a:spLocks noGrp="1"/>
          </p:cNvSpPr>
          <p:nvPr>
            <p:ph type="subTitle" idx="1"/>
          </p:nvPr>
        </p:nvSpPr>
        <p:spPr>
          <a:xfrm>
            <a:off x="1371600" y="3395133"/>
            <a:ext cx="6400800" cy="2768600"/>
          </a:xfrm>
        </p:spPr>
        <p:txBody>
          <a:bodyPr>
            <a:normAutofit fontScale="92500" lnSpcReduction="20000"/>
          </a:bodyPr>
          <a:lstStyle/>
          <a:p>
            <a:r>
              <a:rPr lang="en-US" dirty="0" smtClean="0">
                <a:solidFill>
                  <a:schemeClr val="tx1"/>
                </a:solidFill>
              </a:rPr>
              <a:t>Keith Hoyer</a:t>
            </a:r>
          </a:p>
          <a:p>
            <a:r>
              <a:rPr lang="en-US" i="1" dirty="0" smtClean="0">
                <a:solidFill>
                  <a:schemeClr val="tx1"/>
                </a:solidFill>
              </a:rPr>
              <a:t>Montana Behavior Initiative</a:t>
            </a:r>
          </a:p>
          <a:p>
            <a:r>
              <a:rPr lang="en-US" dirty="0" smtClean="0">
                <a:solidFill>
                  <a:schemeClr val="tx1"/>
                </a:solidFill>
              </a:rPr>
              <a:t>Blake Miller</a:t>
            </a:r>
          </a:p>
          <a:p>
            <a:r>
              <a:rPr lang="en-US" i="1" dirty="0" smtClean="0">
                <a:solidFill>
                  <a:schemeClr val="tx1"/>
                </a:solidFill>
              </a:rPr>
              <a:t>Missouri SW-PBS</a:t>
            </a:r>
          </a:p>
          <a:p>
            <a:r>
              <a:rPr lang="en-US" dirty="0" smtClean="0">
                <a:solidFill>
                  <a:schemeClr val="tx1"/>
                </a:solidFill>
              </a:rPr>
              <a:t>Tim Lewis</a:t>
            </a:r>
          </a:p>
          <a:p>
            <a:r>
              <a:rPr lang="en-US" dirty="0" smtClean="0">
                <a:solidFill>
                  <a:schemeClr val="tx1"/>
                </a:solidFill>
              </a:rPr>
              <a:t>University of Missouri</a:t>
            </a:r>
            <a:endParaRPr lang="en-US" dirty="0">
              <a:solidFill>
                <a:schemeClr val="tx1"/>
              </a:solidFill>
            </a:endParaRPr>
          </a:p>
        </p:txBody>
      </p:sp>
    </p:spTree>
    <p:extLst>
      <p:ext uri="{BB962C8B-B14F-4D97-AF65-F5344CB8AC3E}">
        <p14:creationId xmlns:p14="http://schemas.microsoft.com/office/powerpoint/2010/main" val="3512218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70322" y="52462"/>
            <a:ext cx="7206258" cy="1509117"/>
          </a:xfrm>
          <a:prstGeom prst="rect">
            <a:avLst/>
          </a:prstGeom>
          <a:solidFill>
            <a:schemeClr val="tx2"/>
          </a:solidFill>
          <a:ln w="38100">
            <a:solidFill>
              <a:schemeClr val="tx1"/>
            </a:solidFill>
            <a:miter lim="800000"/>
            <a:headEnd/>
            <a:tailEnd/>
          </a:ln>
        </p:spPr>
        <p:txBody>
          <a:bodyPr lIns="0" tIns="0" rIns="0" bIns="0" anchor="ctr"/>
          <a:lstStyle/>
          <a:p>
            <a:pPr>
              <a:defRPr/>
            </a:pPr>
            <a:r>
              <a:rPr lang="en-US" sz="4500">
                <a:solidFill>
                  <a:srgbClr val="FFFFFF"/>
                </a:solidFill>
                <a:effectLst>
                  <a:outerShdw blurRad="38100" dist="38100" dir="2700000" algn="tl">
                    <a:srgbClr val="000000"/>
                  </a:outerShdw>
                </a:effectLst>
                <a:ea typeface="Gill Sans" charset="0"/>
                <a:cs typeface="Gill Sans" charset="0"/>
              </a:rPr>
              <a:t>The Kindness Project</a:t>
            </a:r>
          </a:p>
        </p:txBody>
      </p:sp>
      <p:sp>
        <p:nvSpPr>
          <p:cNvPr id="4099" name="Rectangle 2"/>
          <p:cNvSpPr>
            <a:spLocks/>
          </p:cNvSpPr>
          <p:nvPr/>
        </p:nvSpPr>
        <p:spPr bwMode="auto">
          <a:xfrm>
            <a:off x="7331274" y="53578"/>
            <a:ext cx="1768078" cy="1509117"/>
          </a:xfrm>
          <a:prstGeom prst="rect">
            <a:avLst/>
          </a:prstGeom>
          <a:solidFill>
            <a:srgbClr val="FFFFFF"/>
          </a:solidFill>
          <a:ln w="38100">
            <a:solidFill>
              <a:schemeClr val="tx1"/>
            </a:solidFill>
            <a:miter lim="800000"/>
            <a:headEnd/>
            <a:tailEnd/>
          </a:ln>
        </p:spPr>
        <p:txBody>
          <a:bodyPr lIns="0" tIns="0" rIns="0" bIns="0"/>
          <a:lstStyle/>
          <a:p>
            <a:endParaRPr lang="en-AU"/>
          </a:p>
        </p:txBody>
      </p:sp>
      <p:sp>
        <p:nvSpPr>
          <p:cNvPr id="4100" name="Rectangle 3"/>
          <p:cNvSpPr>
            <a:spLocks/>
          </p:cNvSpPr>
          <p:nvPr/>
        </p:nvSpPr>
        <p:spPr bwMode="auto">
          <a:xfrm>
            <a:off x="7313414" y="1616273"/>
            <a:ext cx="1777008" cy="5206008"/>
          </a:xfrm>
          <a:prstGeom prst="rect">
            <a:avLst/>
          </a:prstGeom>
          <a:solidFill>
            <a:srgbClr val="2F74FD"/>
          </a:solidFill>
          <a:ln w="38100">
            <a:solidFill>
              <a:schemeClr val="tx1"/>
            </a:solidFill>
            <a:miter lim="800000"/>
            <a:headEnd/>
            <a:tailEnd/>
          </a:ln>
        </p:spPr>
        <p:txBody>
          <a:bodyPr lIns="0" tIns="0" rIns="0" bIns="0"/>
          <a:lstStyle/>
          <a:p>
            <a:endParaRPr lang="en-AU"/>
          </a:p>
        </p:txBody>
      </p:sp>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119" y="340445"/>
            <a:ext cx="1269131" cy="9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4059765900"/>
              </p:ext>
            </p:extLst>
          </p:nvPr>
        </p:nvGraphicFramePr>
        <p:xfrm>
          <a:off x="755122" y="1747810"/>
          <a:ext cx="6379459" cy="48845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5261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p:cNvSpPr>
          <p:nvPr/>
        </p:nvSpPr>
        <p:spPr bwMode="auto">
          <a:xfrm>
            <a:off x="70322" y="52462"/>
            <a:ext cx="7206258" cy="1509117"/>
          </a:xfrm>
          <a:prstGeom prst="rect">
            <a:avLst/>
          </a:prstGeom>
          <a:solidFill>
            <a:schemeClr val="tx2"/>
          </a:solidFill>
          <a:ln w="38100">
            <a:solidFill>
              <a:schemeClr val="tx1"/>
            </a:solidFill>
            <a:miter lim="800000"/>
            <a:headEnd/>
            <a:tailEnd/>
          </a:ln>
        </p:spPr>
        <p:txBody>
          <a:bodyPr lIns="0" tIns="0" rIns="0" bIns="0" anchor="ctr"/>
          <a:lstStyle/>
          <a:p>
            <a:pPr>
              <a:defRPr/>
            </a:pPr>
            <a:r>
              <a:rPr lang="en-US" sz="4500">
                <a:solidFill>
                  <a:srgbClr val="FFFFFF"/>
                </a:solidFill>
                <a:effectLst>
                  <a:outerShdw blurRad="38100" dist="38100" dir="2700000" algn="tl">
                    <a:srgbClr val="000000"/>
                  </a:outerShdw>
                </a:effectLst>
                <a:ea typeface="Gill Sans" charset="0"/>
                <a:cs typeface="Gill Sans" charset="0"/>
              </a:rPr>
              <a:t>The Kindness Project</a:t>
            </a:r>
          </a:p>
        </p:txBody>
      </p:sp>
      <p:sp>
        <p:nvSpPr>
          <p:cNvPr id="5123" name="Rectangle 2"/>
          <p:cNvSpPr>
            <a:spLocks/>
          </p:cNvSpPr>
          <p:nvPr/>
        </p:nvSpPr>
        <p:spPr bwMode="auto">
          <a:xfrm>
            <a:off x="7331274" y="53578"/>
            <a:ext cx="1768078" cy="1509117"/>
          </a:xfrm>
          <a:prstGeom prst="rect">
            <a:avLst/>
          </a:prstGeom>
          <a:solidFill>
            <a:srgbClr val="FFFFFF"/>
          </a:solidFill>
          <a:ln w="38100">
            <a:solidFill>
              <a:schemeClr val="tx1"/>
            </a:solidFill>
            <a:miter lim="800000"/>
            <a:headEnd/>
            <a:tailEnd/>
          </a:ln>
        </p:spPr>
        <p:txBody>
          <a:bodyPr lIns="0" tIns="0" rIns="0" bIns="0"/>
          <a:lstStyle/>
          <a:p>
            <a:endParaRPr lang="en-AU"/>
          </a:p>
        </p:txBody>
      </p:sp>
      <p:sp>
        <p:nvSpPr>
          <p:cNvPr id="5124" name="Rectangle 3"/>
          <p:cNvSpPr>
            <a:spLocks/>
          </p:cNvSpPr>
          <p:nvPr/>
        </p:nvSpPr>
        <p:spPr bwMode="auto">
          <a:xfrm>
            <a:off x="7313414" y="1616273"/>
            <a:ext cx="1777008" cy="5206008"/>
          </a:xfrm>
          <a:prstGeom prst="rect">
            <a:avLst/>
          </a:prstGeom>
          <a:solidFill>
            <a:srgbClr val="2F74FD"/>
          </a:solidFill>
          <a:ln w="38100">
            <a:solidFill>
              <a:schemeClr val="tx1"/>
            </a:solidFill>
            <a:miter lim="800000"/>
            <a:headEnd/>
            <a:tailEnd/>
          </a:ln>
        </p:spPr>
        <p:txBody>
          <a:bodyPr lIns="0" tIns="0" rIns="0" bIns="0"/>
          <a:lstStyle/>
          <a:p>
            <a:endParaRPr lang="en-AU"/>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119" y="340445"/>
            <a:ext cx="1269131" cy="9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1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094" y="901899"/>
            <a:ext cx="3071813" cy="450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1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5390" y="991195"/>
            <a:ext cx="3071813" cy="450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12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094" y="901899"/>
            <a:ext cx="3071813" cy="450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2" name="Group 1"/>
          <p:cNvGrpSpPr/>
          <p:nvPr/>
        </p:nvGrpSpPr>
        <p:grpSpPr>
          <a:xfrm>
            <a:off x="121878" y="1897537"/>
            <a:ext cx="3393281" cy="4308574"/>
            <a:chOff x="173337" y="2733675"/>
            <a:chExt cx="4826000" cy="6127750"/>
          </a:xfrm>
        </p:grpSpPr>
        <p:pic>
          <p:nvPicPr>
            <p:cNvPr id="512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37" y="2733675"/>
              <a:ext cx="4826000"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130" name="Rectangle 9"/>
            <p:cNvSpPr>
              <a:spLocks/>
            </p:cNvSpPr>
            <p:nvPr/>
          </p:nvSpPr>
          <p:spPr bwMode="auto">
            <a:xfrm>
              <a:off x="1818556" y="3797176"/>
              <a:ext cx="1587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dirty="0">
                  <a:solidFill>
                    <a:srgbClr val="6E0500"/>
                  </a:solidFill>
                  <a:ea typeface="Gill Sans" charset="0"/>
                  <a:cs typeface="Gill Sans" charset="0"/>
                </a:rPr>
                <a:t>Public </a:t>
              </a:r>
            </a:p>
            <a:p>
              <a:r>
                <a:rPr lang="en-US" dirty="0">
                  <a:solidFill>
                    <a:srgbClr val="6E0500"/>
                  </a:solidFill>
                  <a:ea typeface="Gill Sans" charset="0"/>
                  <a:cs typeface="Gill Sans" charset="0"/>
                </a:rPr>
                <a:t>Kindness</a:t>
              </a:r>
            </a:p>
          </p:txBody>
        </p:sp>
      </p:grpSp>
      <p:sp>
        <p:nvSpPr>
          <p:cNvPr id="17418" name="Rectangle 10"/>
          <p:cNvSpPr>
            <a:spLocks/>
          </p:cNvSpPr>
          <p:nvPr/>
        </p:nvSpPr>
        <p:spPr bwMode="auto">
          <a:xfrm>
            <a:off x="3508757" y="1634133"/>
            <a:ext cx="3706431" cy="488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nSpc>
                <a:spcPct val="150000"/>
              </a:lnSpc>
            </a:pPr>
            <a:r>
              <a:rPr lang="en-US" dirty="0" smtClean="0">
                <a:solidFill>
                  <a:schemeClr val="tx1"/>
                </a:solidFill>
                <a:latin typeface="Comic Sans MS" pitchFamily="66" charset="0"/>
                <a:ea typeface="Gill Sans" charset="0"/>
                <a:cs typeface="Gill Sans" charset="0"/>
              </a:rPr>
              <a:t>As </a:t>
            </a:r>
            <a:r>
              <a:rPr lang="en-US" dirty="0">
                <a:solidFill>
                  <a:schemeClr val="tx1"/>
                </a:solidFill>
                <a:latin typeface="Comic Sans MS" pitchFamily="66" charset="0"/>
                <a:ea typeface="Gill Sans" charset="0"/>
                <a:cs typeface="Gill Sans" charset="0"/>
              </a:rPr>
              <a:t>with PBL and student leadership, </a:t>
            </a:r>
            <a:r>
              <a:rPr lang="en-US" dirty="0" smtClean="0">
                <a:solidFill>
                  <a:schemeClr val="tx1"/>
                </a:solidFill>
                <a:latin typeface="Comic Sans MS" pitchFamily="66" charset="0"/>
                <a:ea typeface="Gill Sans" charset="0"/>
                <a:cs typeface="Gill Sans" charset="0"/>
              </a:rPr>
              <a:t/>
            </a:r>
            <a:br>
              <a:rPr lang="en-US" dirty="0" smtClean="0">
                <a:solidFill>
                  <a:schemeClr val="tx1"/>
                </a:solidFill>
                <a:latin typeface="Comic Sans MS" pitchFamily="66" charset="0"/>
                <a:ea typeface="Gill Sans" charset="0"/>
                <a:cs typeface="Gill Sans" charset="0"/>
              </a:rPr>
            </a:br>
            <a:r>
              <a:rPr lang="en-US" dirty="0" smtClean="0">
                <a:solidFill>
                  <a:schemeClr val="tx1"/>
                </a:solidFill>
                <a:latin typeface="Comic Sans MS" pitchFamily="66" charset="0"/>
                <a:ea typeface="Gill Sans" charset="0"/>
                <a:cs typeface="Gill Sans" charset="0"/>
              </a:rPr>
              <a:t>a </a:t>
            </a:r>
            <a:r>
              <a:rPr lang="en-US" dirty="0">
                <a:solidFill>
                  <a:schemeClr val="tx1"/>
                </a:solidFill>
                <a:latin typeface="Comic Sans MS" pitchFamily="66" charset="0"/>
                <a:ea typeface="Gill Sans" charset="0"/>
                <a:cs typeface="Gill Sans" charset="0"/>
              </a:rPr>
              <a:t>3-tier model has been developed as a framework to nurture kindness at the school.</a:t>
            </a:r>
          </a:p>
        </p:txBody>
      </p:sp>
    </p:spTree>
    <p:extLst>
      <p:ext uri="{BB962C8B-B14F-4D97-AF65-F5344CB8AC3E}">
        <p14:creationId xmlns:p14="http://schemas.microsoft.com/office/powerpoint/2010/main" val="10501224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70322" y="52462"/>
            <a:ext cx="7206258" cy="1509117"/>
          </a:xfrm>
          <a:prstGeom prst="rect">
            <a:avLst/>
          </a:prstGeom>
          <a:solidFill>
            <a:schemeClr val="tx2"/>
          </a:solidFill>
          <a:ln w="38100">
            <a:solidFill>
              <a:schemeClr val="tx1"/>
            </a:solidFill>
            <a:miter lim="800000"/>
            <a:headEnd/>
            <a:tailEnd/>
          </a:ln>
        </p:spPr>
        <p:txBody>
          <a:bodyPr lIns="0" tIns="0" rIns="0" bIns="0" anchor="ctr"/>
          <a:lstStyle/>
          <a:p>
            <a:pPr>
              <a:defRPr/>
            </a:pPr>
            <a:r>
              <a:rPr lang="en-US" sz="4500" dirty="0">
                <a:solidFill>
                  <a:srgbClr val="FFFFFF"/>
                </a:solidFill>
                <a:effectLst>
                  <a:outerShdw blurRad="38100" dist="38100" dir="2700000" algn="tl">
                    <a:srgbClr val="000000"/>
                  </a:outerShdw>
                </a:effectLst>
                <a:ea typeface="Gill Sans" charset="0"/>
                <a:cs typeface="Gill Sans" charset="0"/>
              </a:rPr>
              <a:t>Types of Kindness Examples</a:t>
            </a:r>
          </a:p>
        </p:txBody>
      </p:sp>
      <p:sp>
        <p:nvSpPr>
          <p:cNvPr id="6147" name="Rectangle 2"/>
          <p:cNvSpPr>
            <a:spLocks/>
          </p:cNvSpPr>
          <p:nvPr/>
        </p:nvSpPr>
        <p:spPr bwMode="auto">
          <a:xfrm>
            <a:off x="7331274" y="53578"/>
            <a:ext cx="1768078" cy="1509117"/>
          </a:xfrm>
          <a:prstGeom prst="rect">
            <a:avLst/>
          </a:prstGeom>
          <a:solidFill>
            <a:srgbClr val="FFFFFF"/>
          </a:solidFill>
          <a:ln w="38100">
            <a:solidFill>
              <a:schemeClr val="tx1"/>
            </a:solidFill>
            <a:miter lim="800000"/>
            <a:headEnd/>
            <a:tailEnd/>
          </a:ln>
        </p:spPr>
        <p:txBody>
          <a:bodyPr lIns="0" tIns="0" rIns="0" bIns="0"/>
          <a:lstStyle/>
          <a:p>
            <a:endParaRPr lang="en-AU"/>
          </a:p>
        </p:txBody>
      </p:sp>
      <p:sp>
        <p:nvSpPr>
          <p:cNvPr id="6148" name="Rectangle 3"/>
          <p:cNvSpPr>
            <a:spLocks/>
          </p:cNvSpPr>
          <p:nvPr/>
        </p:nvSpPr>
        <p:spPr bwMode="auto">
          <a:xfrm>
            <a:off x="7313414" y="1616273"/>
            <a:ext cx="1777008" cy="5206008"/>
          </a:xfrm>
          <a:prstGeom prst="rect">
            <a:avLst/>
          </a:prstGeom>
          <a:solidFill>
            <a:srgbClr val="2F74FD"/>
          </a:solidFill>
          <a:ln w="38100">
            <a:solidFill>
              <a:schemeClr val="tx1"/>
            </a:solidFill>
            <a:miter lim="800000"/>
            <a:headEnd/>
            <a:tailEnd/>
          </a:ln>
        </p:spPr>
        <p:txBody>
          <a:bodyPr lIns="0" tIns="0" rIns="0" bIns="0"/>
          <a:lstStyle/>
          <a:p>
            <a:endParaRPr lang="en-AU"/>
          </a:p>
        </p:txBody>
      </p:sp>
      <p:pic>
        <p:nvPicPr>
          <p:cNvPr id="61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119" y="340445"/>
            <a:ext cx="1269131" cy="9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150" name="Rectangle 5"/>
          <p:cNvSpPr>
            <a:spLocks/>
          </p:cNvSpPr>
          <p:nvPr/>
        </p:nvSpPr>
        <p:spPr bwMode="auto">
          <a:xfrm>
            <a:off x="114970" y="2848570"/>
            <a:ext cx="6670477" cy="25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endParaRPr lang="en-US" sz="1700">
              <a:latin typeface="Arial" charset="0"/>
              <a:ea typeface="Lucida Grande" charset="0"/>
              <a:cs typeface="Lucida Grande" charset="0"/>
              <a:sym typeface="Arial" charset="0"/>
            </a:endParaRPr>
          </a:p>
          <a:p>
            <a:endParaRPr lang="en-US" sz="1300">
              <a:latin typeface="Arial" charset="0"/>
              <a:ea typeface="Lucida Grande" charset="0"/>
              <a:cs typeface="Lucida Grande" charset="0"/>
              <a:sym typeface="Arial" charset="0"/>
            </a:endParaRPr>
          </a:p>
          <a:p>
            <a:pPr algn="l"/>
            <a:endParaRPr lang="en-US">
              <a:latin typeface="Arial" charset="0"/>
              <a:ea typeface="Lucida Grande" charset="0"/>
              <a:cs typeface="Lucida Grande" charset="0"/>
              <a:sym typeface="Arial" charset="0"/>
            </a:endParaRPr>
          </a:p>
          <a:p>
            <a:pPr algn="l"/>
            <a:endParaRPr lang="en-US">
              <a:latin typeface="Arial" charset="0"/>
              <a:ea typeface="Lucida Grande" charset="0"/>
              <a:cs typeface="Lucida Grande" charset="0"/>
              <a:sym typeface="Arial" charset="0"/>
            </a:endParaRPr>
          </a:p>
          <a:p>
            <a:pPr algn="l"/>
            <a:endParaRPr lang="en-US">
              <a:latin typeface="Arial" charset="0"/>
              <a:ea typeface="Lucida Grande" charset="0"/>
              <a:cs typeface="Lucida Grande" charset="0"/>
              <a:sym typeface="Arial" charset="0"/>
            </a:endParaRPr>
          </a:p>
          <a:p>
            <a:pPr algn="l"/>
            <a:endParaRPr lang="en-US">
              <a:latin typeface="Arial" charset="0"/>
              <a:ea typeface="Lucida Grande" charset="0"/>
              <a:cs typeface="Lucida Grande" charset="0"/>
              <a:sym typeface="Arial" charset="0"/>
            </a:endParaRPr>
          </a:p>
          <a:p>
            <a:pPr algn="l"/>
            <a:endParaRPr lang="en-US">
              <a:latin typeface="Arial" charset="0"/>
              <a:ea typeface="Lucida Grande" charset="0"/>
              <a:cs typeface="Lucida Grande" charset="0"/>
              <a:sym typeface="Arial" charset="0"/>
            </a:endParaRPr>
          </a:p>
          <a:p>
            <a:pPr algn="l"/>
            <a:endParaRPr lang="en-US">
              <a:latin typeface="Arial" charset="0"/>
              <a:ea typeface="Lucida Grande" charset="0"/>
              <a:cs typeface="Lucida Grande" charset="0"/>
              <a:sym typeface="Arial" charset="0"/>
            </a:endParaRPr>
          </a:p>
          <a:p>
            <a:pPr algn="l"/>
            <a:endParaRPr lang="en-US">
              <a:latin typeface="Arial" charset="0"/>
              <a:ea typeface="Lucida Grande" charset="0"/>
              <a:cs typeface="Lucida Grande" charset="0"/>
              <a:sym typeface="Arial" charset="0"/>
            </a:endParaRPr>
          </a:p>
          <a:p>
            <a:endParaRPr lang="en-US">
              <a:ea typeface="Gill Sans" charset="0"/>
              <a:cs typeface="Gill Sans" charset="0"/>
            </a:endParaRPr>
          </a:p>
        </p:txBody>
      </p:sp>
      <p:graphicFrame>
        <p:nvGraphicFramePr>
          <p:cNvPr id="18438" name="Group 6"/>
          <p:cNvGraphicFramePr>
            <a:graphicFrameLocks noGrp="1"/>
          </p:cNvGraphicFramePr>
          <p:nvPr>
            <p:extLst>
              <p:ext uri="{D42A27DB-BD31-4B8C-83A1-F6EECF244321}">
                <p14:modId xmlns:p14="http://schemas.microsoft.com/office/powerpoint/2010/main" val="3190864964"/>
              </p:ext>
            </p:extLst>
          </p:nvPr>
        </p:nvGraphicFramePr>
        <p:xfrm>
          <a:off x="330398" y="1741289"/>
          <a:ext cx="6491883" cy="4926955"/>
        </p:xfrm>
        <a:graphic>
          <a:graphicData uri="http://schemas.openxmlformats.org/drawingml/2006/table">
            <a:tbl>
              <a:tblPr/>
              <a:tblGrid>
                <a:gridCol w="6491883"/>
              </a:tblGrid>
              <a:tr h="39179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1700" b="1" i="0" u="none" strike="noStrike" cap="none" normalizeH="0" baseline="0" dirty="0" smtClean="0">
                          <a:ln>
                            <a:noFill/>
                          </a:ln>
                          <a:solidFill>
                            <a:srgbClr val="FF2712"/>
                          </a:solidFill>
                          <a:effectLst/>
                          <a:latin typeface="Gill Sans" charset="0"/>
                          <a:ea typeface="ヒラギノ角ゴ ProN W3" charset="-128"/>
                          <a:sym typeface="Gill Sans" charset="0"/>
                        </a:rPr>
                        <a:t>Public</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CAB"/>
                    </a:solidFill>
                  </a:tcPr>
                </a:tc>
              </a:tr>
              <a:tr h="1227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ヒラギノ角ゴ ProN W3" charset="-128"/>
                          <a:cs typeface="Arial" charset="0"/>
                          <a:sym typeface="Arial" charset="0"/>
                        </a:rPr>
                        <a:t>Kindness Ambassadors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ヒラギノ角ゴ ProN W3" charset="-128"/>
                          <a:cs typeface="Arial" charset="0"/>
                          <a:sym typeface="Arial" charset="0"/>
                        </a:rPr>
                        <a:t>Charity Fundraising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ヒラギノ角ゴ ProN W3" charset="-128"/>
                          <a:cs typeface="Arial" charset="0"/>
                          <a:sym typeface="Arial" charset="0"/>
                        </a:rPr>
                        <a:t>Kindness/Multicultural Day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ヒラギノ角ゴ ProN W3" charset="-128"/>
                          <a:cs typeface="Arial" charset="0"/>
                          <a:sym typeface="Arial" charset="0"/>
                        </a:rPr>
                        <a:t>PEC, Community, Regional commitment</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806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DB251A"/>
                          </a:solidFill>
                          <a:effectLst/>
                          <a:latin typeface="Arial" charset="0"/>
                          <a:ea typeface="ヒラギノ角ゴ ProN W3" charset="-128"/>
                          <a:cs typeface="Arial" charset="0"/>
                          <a:sym typeface="Arial" charset="0"/>
                        </a:rPr>
                        <a:t>Peer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ED164"/>
                    </a:solidFill>
                  </a:tcPr>
                </a:tc>
              </a:tr>
              <a:tr h="1227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ヒラギノ角ゴ ProN W3" charset="-128"/>
                          <a:cs typeface="Arial" charset="0"/>
                          <a:sym typeface="Arial" charset="0"/>
                        </a:rPr>
                        <a:t>School Beautification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ヒラギノ角ゴ ProN W3" charset="-128"/>
                          <a:cs typeface="Arial" charset="0"/>
                          <a:sym typeface="Arial" charset="0"/>
                        </a:rPr>
                        <a:t>Lunch/Breakfast club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ヒラギノ角ゴ ProN W3" charset="-128"/>
                          <a:cs typeface="Arial" charset="0"/>
                          <a:sym typeface="Arial" charset="0"/>
                        </a:rPr>
                        <a:t>Public support for kindness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ヒラギノ角ゴ ProN W3" charset="-128"/>
                          <a:cs typeface="Arial" charset="0"/>
                          <a:sym typeface="Arial" charset="0"/>
                        </a:rPr>
                        <a:t>Random Acts of Kindness (RAK) for / with a group</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710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DB251A"/>
                          </a:solidFill>
                          <a:effectLst/>
                          <a:latin typeface="Arial" charset="0"/>
                          <a:ea typeface="ヒラギノ角ゴ ProN W3" charset="-128"/>
                          <a:cs typeface="Arial" charset="0"/>
                          <a:sym typeface="Arial" charset="0"/>
                        </a:rPr>
                        <a:t>Personal</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D9A00"/>
                    </a:solidFill>
                  </a:tcPr>
                </a:tc>
              </a:tr>
              <a:tr h="1227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ヒラギノ角ゴ ProN W3" charset="-128"/>
                          <a:cs typeface="Arial" charset="0"/>
                          <a:sym typeface="Arial" charset="0"/>
                        </a:rPr>
                        <a:t>Random Acts of Kindness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ヒラギノ角ゴ ProN W3" charset="-128"/>
                          <a:cs typeface="Arial" charset="0"/>
                          <a:sym typeface="Arial" charset="0"/>
                        </a:rPr>
                        <a:t>Pledge my commitment to being kind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ヒラギノ角ゴ ProN W3" charset="-128"/>
                          <a:cs typeface="Arial" charset="0"/>
                          <a:sym typeface="Arial" charset="0"/>
                        </a:rPr>
                        <a:t>Achieving kindness goals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ヒラギノ角ゴ ProN W3" charset="-128"/>
                          <a:cs typeface="Arial" charset="0"/>
                          <a:sym typeface="Arial" charset="0"/>
                        </a:rPr>
                        <a:t>Nominating someone for a Phoenix Personal Best Award (PPB)</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270383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4" name="Line 15"/>
          <p:cNvSpPr>
            <a:spLocks noChangeShapeType="1"/>
          </p:cNvSpPr>
          <p:nvPr/>
        </p:nvSpPr>
        <p:spPr bwMode="auto">
          <a:xfrm rot="10800000">
            <a:off x="1866316" y="5103205"/>
            <a:ext cx="141201" cy="182327"/>
          </a:xfrm>
          <a:prstGeom prst="line">
            <a:avLst/>
          </a:prstGeom>
          <a:noFill/>
          <a:ln w="127000">
            <a:solidFill>
              <a:srgbClr val="FF2712"/>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7182" name="Line 13"/>
          <p:cNvSpPr>
            <a:spLocks noChangeShapeType="1"/>
          </p:cNvSpPr>
          <p:nvPr/>
        </p:nvSpPr>
        <p:spPr bwMode="auto">
          <a:xfrm rot="10800000">
            <a:off x="4339828" y="2522637"/>
            <a:ext cx="684238" cy="49113"/>
          </a:xfrm>
          <a:prstGeom prst="line">
            <a:avLst/>
          </a:prstGeom>
          <a:noFill/>
          <a:ln w="127000">
            <a:solidFill>
              <a:srgbClr val="FF2712"/>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7183" name="Line 14"/>
          <p:cNvSpPr>
            <a:spLocks noChangeShapeType="1"/>
          </p:cNvSpPr>
          <p:nvPr/>
        </p:nvSpPr>
        <p:spPr bwMode="auto">
          <a:xfrm rot="10800000">
            <a:off x="6131347" y="3469723"/>
            <a:ext cx="107156" cy="212464"/>
          </a:xfrm>
          <a:prstGeom prst="line">
            <a:avLst/>
          </a:prstGeom>
          <a:noFill/>
          <a:ln w="127000">
            <a:solidFill>
              <a:srgbClr val="FF2712"/>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7185" name="Line 16"/>
          <p:cNvSpPr>
            <a:spLocks noChangeShapeType="1"/>
          </p:cNvSpPr>
          <p:nvPr/>
        </p:nvSpPr>
        <p:spPr bwMode="auto">
          <a:xfrm rot="10800000" flipH="1">
            <a:off x="2139777" y="4333131"/>
            <a:ext cx="848320" cy="113854"/>
          </a:xfrm>
          <a:prstGeom prst="line">
            <a:avLst/>
          </a:prstGeom>
          <a:noFill/>
          <a:ln w="127000">
            <a:solidFill>
              <a:srgbClr val="FF2712"/>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7186" name="Line 17"/>
          <p:cNvSpPr>
            <a:spLocks noChangeShapeType="1"/>
          </p:cNvSpPr>
          <p:nvPr/>
        </p:nvSpPr>
        <p:spPr bwMode="auto">
          <a:xfrm>
            <a:off x="4761756" y="4393407"/>
            <a:ext cx="728886" cy="106040"/>
          </a:xfrm>
          <a:prstGeom prst="line">
            <a:avLst/>
          </a:prstGeom>
          <a:noFill/>
          <a:ln w="127000">
            <a:solidFill>
              <a:srgbClr val="FF2712"/>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7187" name="Line 18"/>
          <p:cNvSpPr>
            <a:spLocks noChangeShapeType="1"/>
          </p:cNvSpPr>
          <p:nvPr/>
        </p:nvSpPr>
        <p:spPr bwMode="auto">
          <a:xfrm flipH="1">
            <a:off x="2009738" y="2567286"/>
            <a:ext cx="554199" cy="62507"/>
          </a:xfrm>
          <a:prstGeom prst="line">
            <a:avLst/>
          </a:prstGeom>
          <a:noFill/>
          <a:ln w="127000">
            <a:solidFill>
              <a:srgbClr val="FF2712"/>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7188" name="Line 19"/>
          <p:cNvSpPr>
            <a:spLocks noChangeShapeType="1"/>
          </p:cNvSpPr>
          <p:nvPr/>
        </p:nvSpPr>
        <p:spPr bwMode="auto">
          <a:xfrm rot="10800000" flipV="1">
            <a:off x="3586386" y="5833476"/>
            <a:ext cx="753442" cy="130440"/>
          </a:xfrm>
          <a:prstGeom prst="line">
            <a:avLst/>
          </a:prstGeom>
          <a:noFill/>
          <a:ln w="127000">
            <a:solidFill>
              <a:srgbClr val="FF2712"/>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19457" name="Rectangle 1"/>
          <p:cNvSpPr>
            <a:spLocks/>
          </p:cNvSpPr>
          <p:nvPr/>
        </p:nvSpPr>
        <p:spPr bwMode="auto">
          <a:xfrm>
            <a:off x="70322" y="52462"/>
            <a:ext cx="7206258" cy="1509117"/>
          </a:xfrm>
          <a:prstGeom prst="rect">
            <a:avLst/>
          </a:prstGeom>
          <a:solidFill>
            <a:schemeClr val="tx2"/>
          </a:solidFill>
          <a:ln w="38100">
            <a:solidFill>
              <a:schemeClr val="tx1"/>
            </a:solidFill>
            <a:miter lim="800000"/>
            <a:headEnd/>
            <a:tailEnd/>
          </a:ln>
        </p:spPr>
        <p:txBody>
          <a:bodyPr lIns="0" tIns="0" rIns="0" bIns="0" anchor="ctr"/>
          <a:lstStyle/>
          <a:p>
            <a:pPr>
              <a:defRPr/>
            </a:pPr>
            <a:r>
              <a:rPr lang="en-US" sz="4500" dirty="0">
                <a:solidFill>
                  <a:srgbClr val="FFFFFF"/>
                </a:solidFill>
                <a:effectLst>
                  <a:outerShdw blurRad="38100" dist="38100" dir="2700000" algn="tl">
                    <a:srgbClr val="000000"/>
                  </a:outerShdw>
                </a:effectLst>
                <a:ea typeface="Gill Sans" charset="0"/>
                <a:cs typeface="Gill Sans" charset="0"/>
              </a:rPr>
              <a:t>The Student </a:t>
            </a:r>
            <a:br>
              <a:rPr lang="en-US" sz="4500" dirty="0">
                <a:solidFill>
                  <a:srgbClr val="FFFFFF"/>
                </a:solidFill>
                <a:effectLst>
                  <a:outerShdw blurRad="38100" dist="38100" dir="2700000" algn="tl">
                    <a:srgbClr val="000000"/>
                  </a:outerShdw>
                </a:effectLst>
                <a:ea typeface="Gill Sans" charset="0"/>
                <a:cs typeface="Gill Sans" charset="0"/>
              </a:rPr>
            </a:br>
            <a:r>
              <a:rPr lang="en-US" sz="4500" dirty="0">
                <a:solidFill>
                  <a:srgbClr val="FFFFFF"/>
                </a:solidFill>
                <a:effectLst>
                  <a:outerShdw blurRad="38100" dist="38100" dir="2700000" algn="tl">
                    <a:srgbClr val="000000"/>
                  </a:outerShdw>
                </a:effectLst>
                <a:ea typeface="Gill Sans" charset="0"/>
                <a:cs typeface="Gill Sans" charset="0"/>
              </a:rPr>
              <a:t>Ambassadors’ Plan</a:t>
            </a:r>
          </a:p>
        </p:txBody>
      </p:sp>
      <p:sp>
        <p:nvSpPr>
          <p:cNvPr id="7171" name="Rectangle 2"/>
          <p:cNvSpPr>
            <a:spLocks/>
          </p:cNvSpPr>
          <p:nvPr/>
        </p:nvSpPr>
        <p:spPr bwMode="auto">
          <a:xfrm>
            <a:off x="7331274" y="53578"/>
            <a:ext cx="1768078" cy="1509117"/>
          </a:xfrm>
          <a:prstGeom prst="rect">
            <a:avLst/>
          </a:prstGeom>
          <a:solidFill>
            <a:srgbClr val="FFFFFF"/>
          </a:solidFill>
          <a:ln w="38100">
            <a:solidFill>
              <a:schemeClr val="tx1"/>
            </a:solidFill>
            <a:miter lim="800000"/>
            <a:headEnd/>
            <a:tailEnd/>
          </a:ln>
        </p:spPr>
        <p:txBody>
          <a:bodyPr lIns="0" tIns="0" rIns="0" bIns="0"/>
          <a:lstStyle/>
          <a:p>
            <a:endParaRPr lang="en-AU"/>
          </a:p>
        </p:txBody>
      </p:sp>
      <p:sp>
        <p:nvSpPr>
          <p:cNvPr id="7172" name="Rectangle 3"/>
          <p:cNvSpPr>
            <a:spLocks/>
          </p:cNvSpPr>
          <p:nvPr/>
        </p:nvSpPr>
        <p:spPr bwMode="auto">
          <a:xfrm>
            <a:off x="7313414" y="1616273"/>
            <a:ext cx="1777008" cy="5206008"/>
          </a:xfrm>
          <a:prstGeom prst="rect">
            <a:avLst/>
          </a:prstGeom>
          <a:solidFill>
            <a:srgbClr val="2F74FD"/>
          </a:solidFill>
          <a:ln w="38100">
            <a:solidFill>
              <a:schemeClr val="tx1"/>
            </a:solidFill>
            <a:miter lim="800000"/>
            <a:headEnd/>
            <a:tailEnd/>
          </a:ln>
        </p:spPr>
        <p:txBody>
          <a:bodyPr lIns="0" tIns="0" rIns="0" bIns="0"/>
          <a:lstStyle/>
          <a:p>
            <a:endParaRPr lang="en-AU"/>
          </a:p>
        </p:txBody>
      </p:sp>
      <p:pic>
        <p:nvPicPr>
          <p:cNvPr id="71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119" y="340445"/>
            <a:ext cx="1269131" cy="9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174" name="Oval 5"/>
          <p:cNvSpPr>
            <a:spLocks/>
          </p:cNvSpPr>
          <p:nvPr/>
        </p:nvSpPr>
        <p:spPr bwMode="auto">
          <a:xfrm>
            <a:off x="241102" y="1821656"/>
            <a:ext cx="1660922" cy="1669852"/>
          </a:xfrm>
          <a:prstGeom prst="ellipse">
            <a:avLst/>
          </a:prstGeom>
          <a:solidFill>
            <a:srgbClr val="CADBFE"/>
          </a:solidFill>
          <a:ln w="25400">
            <a:solidFill>
              <a:schemeClr val="tx1"/>
            </a:solidFill>
            <a:miter lim="800000"/>
            <a:headEnd/>
            <a:tailEnd/>
          </a:ln>
        </p:spPr>
        <p:txBody>
          <a:bodyPr lIns="0" tIns="0" rIns="0" bIns="0" anchor="ctr"/>
          <a:lstStyle/>
          <a:p>
            <a:r>
              <a:rPr lang="en-US" sz="1400" dirty="0">
                <a:latin typeface="Arial" charset="0"/>
                <a:cs typeface="Arial" charset="0"/>
                <a:sym typeface="Arial" charset="0"/>
              </a:rPr>
              <a:t>1. </a:t>
            </a:r>
            <a:r>
              <a:rPr lang="en-US" sz="1400" dirty="0">
                <a:solidFill>
                  <a:srgbClr val="473C64"/>
                </a:solidFill>
                <a:latin typeface="Arial" charset="0"/>
                <a:cs typeface="Arial" charset="0"/>
                <a:sym typeface="Arial" charset="0"/>
              </a:rPr>
              <a:t>Meet with students and teachers to develop kindness strategies</a:t>
            </a:r>
          </a:p>
        </p:txBody>
      </p:sp>
      <p:sp>
        <p:nvSpPr>
          <p:cNvPr id="7175" name="Oval 6"/>
          <p:cNvSpPr>
            <a:spLocks/>
          </p:cNvSpPr>
          <p:nvPr/>
        </p:nvSpPr>
        <p:spPr bwMode="auto">
          <a:xfrm>
            <a:off x="2607294" y="1687711"/>
            <a:ext cx="1660922" cy="1669852"/>
          </a:xfrm>
          <a:prstGeom prst="ellipse">
            <a:avLst/>
          </a:prstGeom>
          <a:solidFill>
            <a:srgbClr val="FEDF98"/>
          </a:solidFill>
          <a:ln w="25400">
            <a:solidFill>
              <a:schemeClr val="tx1"/>
            </a:solidFill>
            <a:miter lim="800000"/>
            <a:headEnd/>
            <a:tailEnd/>
          </a:ln>
        </p:spPr>
        <p:txBody>
          <a:bodyPr lIns="0" tIns="0" rIns="0" bIns="0" anchor="ctr"/>
          <a:lstStyle/>
          <a:p>
            <a:r>
              <a:rPr lang="en-US" sz="1400" dirty="0">
                <a:latin typeface="Arial" charset="0"/>
                <a:cs typeface="Arial" charset="0"/>
                <a:sym typeface="Arial" charset="0"/>
              </a:rPr>
              <a:t>2. </a:t>
            </a:r>
            <a:r>
              <a:rPr lang="en-US" sz="1400" dirty="0">
                <a:solidFill>
                  <a:srgbClr val="473C64"/>
                </a:solidFill>
                <a:latin typeface="Arial" charset="0"/>
                <a:cs typeface="Arial" charset="0"/>
                <a:sym typeface="Arial" charset="0"/>
              </a:rPr>
              <a:t>Launch &amp; promote kindness as a school-wide priority</a:t>
            </a:r>
          </a:p>
        </p:txBody>
      </p:sp>
      <p:sp>
        <p:nvSpPr>
          <p:cNvPr id="7176" name="Oval 7"/>
          <p:cNvSpPr>
            <a:spLocks/>
          </p:cNvSpPr>
          <p:nvPr/>
        </p:nvSpPr>
        <p:spPr bwMode="auto">
          <a:xfrm>
            <a:off x="5045273" y="1732359"/>
            <a:ext cx="1660922" cy="1669852"/>
          </a:xfrm>
          <a:prstGeom prst="ellipse">
            <a:avLst/>
          </a:prstGeom>
          <a:solidFill>
            <a:srgbClr val="C2E5A6"/>
          </a:solidFill>
          <a:ln w="25400">
            <a:solidFill>
              <a:schemeClr val="tx1"/>
            </a:solidFill>
            <a:miter lim="800000"/>
            <a:headEnd/>
            <a:tailEnd/>
          </a:ln>
        </p:spPr>
        <p:txBody>
          <a:bodyPr lIns="0" tIns="0" rIns="0" bIns="0" anchor="ctr"/>
          <a:lstStyle/>
          <a:p>
            <a:r>
              <a:rPr lang="en-US" sz="1400">
                <a:latin typeface="Arial" charset="0"/>
                <a:cs typeface="Arial" charset="0"/>
                <a:sym typeface="Arial" charset="0"/>
              </a:rPr>
              <a:t>3. </a:t>
            </a:r>
            <a:r>
              <a:rPr lang="en-US" sz="1400">
                <a:solidFill>
                  <a:srgbClr val="473C64"/>
                </a:solidFill>
                <a:latin typeface="Arial" charset="0"/>
                <a:cs typeface="Arial" charset="0"/>
                <a:sym typeface="Arial" charset="0"/>
              </a:rPr>
              <a:t>Badge / wrist band and pledge signing</a:t>
            </a:r>
          </a:p>
        </p:txBody>
      </p:sp>
      <p:sp>
        <p:nvSpPr>
          <p:cNvPr id="7177" name="Oval 8"/>
          <p:cNvSpPr>
            <a:spLocks/>
          </p:cNvSpPr>
          <p:nvPr/>
        </p:nvSpPr>
        <p:spPr bwMode="auto">
          <a:xfrm>
            <a:off x="5536406" y="3683112"/>
            <a:ext cx="1660922" cy="1669852"/>
          </a:xfrm>
          <a:prstGeom prst="ellipse">
            <a:avLst/>
          </a:prstGeom>
          <a:solidFill>
            <a:srgbClr val="EFF7A9"/>
          </a:solidFill>
          <a:ln w="25400">
            <a:solidFill>
              <a:schemeClr val="tx1"/>
            </a:solidFill>
            <a:miter lim="800000"/>
            <a:headEnd/>
            <a:tailEnd/>
          </a:ln>
        </p:spPr>
        <p:txBody>
          <a:bodyPr lIns="0" tIns="0" rIns="0" bIns="0" anchor="ctr"/>
          <a:lstStyle/>
          <a:p>
            <a:r>
              <a:rPr lang="en-US" sz="1400" dirty="0">
                <a:latin typeface="Arial" charset="0"/>
                <a:cs typeface="Arial" charset="0"/>
                <a:sym typeface="Arial" charset="0"/>
              </a:rPr>
              <a:t>4.</a:t>
            </a:r>
            <a:r>
              <a:rPr lang="en-US" sz="1400" dirty="0">
                <a:solidFill>
                  <a:srgbClr val="473C64"/>
                </a:solidFill>
                <a:latin typeface="Arial" charset="0"/>
                <a:cs typeface="Arial" charset="0"/>
                <a:sym typeface="Arial" charset="0"/>
              </a:rPr>
              <a:t>Lunch club / breakfast club/ mentor project</a:t>
            </a:r>
          </a:p>
        </p:txBody>
      </p:sp>
      <p:sp>
        <p:nvSpPr>
          <p:cNvPr id="7178" name="Oval 9"/>
          <p:cNvSpPr>
            <a:spLocks/>
          </p:cNvSpPr>
          <p:nvPr/>
        </p:nvSpPr>
        <p:spPr bwMode="auto">
          <a:xfrm>
            <a:off x="3113601" y="3480589"/>
            <a:ext cx="1660922" cy="1669852"/>
          </a:xfrm>
          <a:prstGeom prst="ellipse">
            <a:avLst/>
          </a:prstGeom>
          <a:solidFill>
            <a:srgbClr val="A072FD"/>
          </a:solidFill>
          <a:ln w="25400">
            <a:solidFill>
              <a:schemeClr val="tx1"/>
            </a:solidFill>
            <a:miter lim="800000"/>
            <a:headEnd/>
            <a:tailEnd/>
          </a:ln>
        </p:spPr>
        <p:txBody>
          <a:bodyPr lIns="0" tIns="0" rIns="0" bIns="0" anchor="ctr"/>
          <a:lstStyle/>
          <a:p>
            <a:r>
              <a:rPr lang="en-US" sz="1400" dirty="0">
                <a:latin typeface="Arial" charset="0"/>
                <a:cs typeface="Arial" charset="0"/>
                <a:sym typeface="Arial" charset="0"/>
              </a:rPr>
              <a:t>5.</a:t>
            </a:r>
            <a:r>
              <a:rPr lang="en-US" sz="1400" dirty="0">
                <a:solidFill>
                  <a:srgbClr val="473C64"/>
                </a:solidFill>
                <a:latin typeface="Arial" charset="0"/>
                <a:cs typeface="Arial" charset="0"/>
                <a:sym typeface="Arial" charset="0"/>
              </a:rPr>
              <a:t>Kindness ambassadors as mediators / facilitators</a:t>
            </a:r>
          </a:p>
        </p:txBody>
      </p:sp>
      <p:sp>
        <p:nvSpPr>
          <p:cNvPr id="7179" name="Oval 10"/>
          <p:cNvSpPr>
            <a:spLocks/>
          </p:cNvSpPr>
          <p:nvPr/>
        </p:nvSpPr>
        <p:spPr bwMode="auto">
          <a:xfrm>
            <a:off x="455414" y="3575956"/>
            <a:ext cx="1660922" cy="1669852"/>
          </a:xfrm>
          <a:prstGeom prst="ellipse">
            <a:avLst/>
          </a:prstGeom>
          <a:solidFill>
            <a:srgbClr val="EF8FB3"/>
          </a:solidFill>
          <a:ln w="25400">
            <a:solidFill>
              <a:schemeClr val="tx1"/>
            </a:solidFill>
            <a:miter lim="800000"/>
            <a:headEnd/>
            <a:tailEnd/>
          </a:ln>
        </p:spPr>
        <p:txBody>
          <a:bodyPr lIns="0" tIns="0" rIns="0" bIns="0" anchor="ctr"/>
          <a:lstStyle/>
          <a:p>
            <a:r>
              <a:rPr lang="en-US" sz="1400">
                <a:latin typeface="Arial" charset="0"/>
                <a:cs typeface="Arial" charset="0"/>
                <a:sym typeface="Arial" charset="0"/>
              </a:rPr>
              <a:t>6.</a:t>
            </a:r>
            <a:r>
              <a:rPr lang="en-US" sz="1400">
                <a:solidFill>
                  <a:srgbClr val="473C64"/>
                </a:solidFill>
                <a:latin typeface="Arial" charset="0"/>
                <a:cs typeface="Arial" charset="0"/>
                <a:sym typeface="Arial" charset="0"/>
              </a:rPr>
              <a:t>Stage 3-4 PEC kindness strategy</a:t>
            </a:r>
          </a:p>
        </p:txBody>
      </p:sp>
      <p:sp>
        <p:nvSpPr>
          <p:cNvPr id="7180" name="Oval 11"/>
          <p:cNvSpPr>
            <a:spLocks/>
          </p:cNvSpPr>
          <p:nvPr/>
        </p:nvSpPr>
        <p:spPr bwMode="auto">
          <a:xfrm>
            <a:off x="1902023" y="4998549"/>
            <a:ext cx="1660922" cy="1669852"/>
          </a:xfrm>
          <a:prstGeom prst="ellipse">
            <a:avLst/>
          </a:prstGeom>
          <a:solidFill>
            <a:srgbClr val="98B7FE"/>
          </a:solidFill>
          <a:ln w="25400">
            <a:solidFill>
              <a:schemeClr val="tx1"/>
            </a:solidFill>
            <a:miter lim="800000"/>
            <a:headEnd/>
            <a:tailEnd/>
          </a:ln>
        </p:spPr>
        <p:txBody>
          <a:bodyPr lIns="0" tIns="0" rIns="0" bIns="0" anchor="ctr"/>
          <a:lstStyle/>
          <a:p>
            <a:r>
              <a:rPr lang="en-US" sz="1400" dirty="0">
                <a:latin typeface="Arial" charset="0"/>
                <a:cs typeface="Arial" charset="0"/>
                <a:sym typeface="Arial" charset="0"/>
              </a:rPr>
              <a:t>7.</a:t>
            </a:r>
            <a:r>
              <a:rPr lang="en-US" sz="1400" dirty="0">
                <a:solidFill>
                  <a:srgbClr val="473C64"/>
                </a:solidFill>
                <a:latin typeface="Arial" charset="0"/>
                <a:cs typeface="Arial" charset="0"/>
                <a:sym typeface="Arial" charset="0"/>
              </a:rPr>
              <a:t>Encourage kindness in community &amp; link to </a:t>
            </a:r>
            <a:r>
              <a:rPr lang="en-US" sz="1400" dirty="0" err="1">
                <a:solidFill>
                  <a:srgbClr val="473C64"/>
                </a:solidFill>
                <a:latin typeface="Arial" charset="0"/>
                <a:cs typeface="Arial" charset="0"/>
                <a:sym typeface="Arial" charset="0"/>
              </a:rPr>
              <a:t>CitCon</a:t>
            </a:r>
            <a:endParaRPr lang="en-US" sz="1400" dirty="0">
              <a:solidFill>
                <a:srgbClr val="473C64"/>
              </a:solidFill>
              <a:latin typeface="Arial" charset="0"/>
              <a:cs typeface="Arial" charset="0"/>
              <a:sym typeface="Arial" charset="0"/>
            </a:endParaRPr>
          </a:p>
        </p:txBody>
      </p:sp>
      <p:sp>
        <p:nvSpPr>
          <p:cNvPr id="7181" name="Oval 12"/>
          <p:cNvSpPr>
            <a:spLocks/>
          </p:cNvSpPr>
          <p:nvPr/>
        </p:nvSpPr>
        <p:spPr bwMode="auto">
          <a:xfrm>
            <a:off x="4339828" y="4998549"/>
            <a:ext cx="1660922" cy="1669852"/>
          </a:xfrm>
          <a:prstGeom prst="ellipse">
            <a:avLst/>
          </a:prstGeom>
          <a:solidFill>
            <a:srgbClr val="FFA49F"/>
          </a:solidFill>
          <a:ln w="25400">
            <a:solidFill>
              <a:schemeClr val="tx1"/>
            </a:solidFill>
            <a:miter lim="800000"/>
            <a:headEnd/>
            <a:tailEnd/>
          </a:ln>
        </p:spPr>
        <p:txBody>
          <a:bodyPr lIns="0" tIns="0" rIns="0" bIns="0" anchor="ctr"/>
          <a:lstStyle/>
          <a:p>
            <a:r>
              <a:rPr lang="en-US" sz="1400" dirty="0">
                <a:latin typeface="Arial" charset="0"/>
                <a:cs typeface="Arial" charset="0"/>
                <a:sym typeface="Arial" charset="0"/>
              </a:rPr>
              <a:t>8.</a:t>
            </a:r>
            <a:r>
              <a:rPr lang="en-US" sz="1400" dirty="0">
                <a:solidFill>
                  <a:srgbClr val="473C64"/>
                </a:solidFill>
                <a:latin typeface="Arial" charset="0"/>
                <a:cs typeface="Arial" charset="0"/>
                <a:sym typeface="Arial" charset="0"/>
              </a:rPr>
              <a:t>Group to </a:t>
            </a:r>
            <a:r>
              <a:rPr lang="en-US" sz="1400" dirty="0" err="1">
                <a:solidFill>
                  <a:srgbClr val="473C64"/>
                </a:solidFill>
                <a:latin typeface="Arial" charset="0"/>
                <a:cs typeface="Arial" charset="0"/>
                <a:sym typeface="Arial" charset="0"/>
              </a:rPr>
              <a:t>organise</a:t>
            </a:r>
            <a:r>
              <a:rPr lang="en-US" sz="1400" dirty="0">
                <a:solidFill>
                  <a:srgbClr val="473C64"/>
                </a:solidFill>
                <a:latin typeface="Arial" charset="0"/>
                <a:cs typeface="Arial" charset="0"/>
                <a:sym typeface="Arial" charset="0"/>
              </a:rPr>
              <a:t> multicultural day / kindness day</a:t>
            </a:r>
          </a:p>
        </p:txBody>
      </p:sp>
    </p:spTree>
    <p:extLst>
      <p:ext uri="{BB962C8B-B14F-4D97-AF65-F5344CB8AC3E}">
        <p14:creationId xmlns:p14="http://schemas.microsoft.com/office/powerpoint/2010/main" val="5355336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70322" y="52462"/>
            <a:ext cx="7206258" cy="1509117"/>
          </a:xfrm>
          <a:prstGeom prst="rect">
            <a:avLst/>
          </a:prstGeom>
          <a:solidFill>
            <a:schemeClr val="tx2"/>
          </a:solidFill>
          <a:ln w="38100">
            <a:solidFill>
              <a:schemeClr val="tx1"/>
            </a:solidFill>
            <a:miter lim="800000"/>
            <a:headEnd/>
            <a:tailEnd/>
          </a:ln>
        </p:spPr>
        <p:txBody>
          <a:bodyPr lIns="0" tIns="0" rIns="0" bIns="0" anchor="ctr"/>
          <a:lstStyle/>
          <a:p>
            <a:pPr>
              <a:defRPr/>
            </a:pPr>
            <a:r>
              <a:rPr lang="en-US" sz="4500" dirty="0">
                <a:solidFill>
                  <a:srgbClr val="FFFFFF"/>
                </a:solidFill>
                <a:effectLst>
                  <a:outerShdw blurRad="38100" dist="38100" dir="2700000" algn="tl">
                    <a:srgbClr val="000000"/>
                  </a:outerShdw>
                </a:effectLst>
                <a:ea typeface="Gill Sans" charset="0"/>
                <a:cs typeface="Gill Sans" charset="0"/>
              </a:rPr>
              <a:t>The Year of Kindness</a:t>
            </a:r>
          </a:p>
        </p:txBody>
      </p:sp>
      <p:sp>
        <p:nvSpPr>
          <p:cNvPr id="10243" name="Rectangle 2"/>
          <p:cNvSpPr>
            <a:spLocks/>
          </p:cNvSpPr>
          <p:nvPr/>
        </p:nvSpPr>
        <p:spPr bwMode="auto">
          <a:xfrm>
            <a:off x="7331274" y="53578"/>
            <a:ext cx="1768078" cy="1509117"/>
          </a:xfrm>
          <a:prstGeom prst="rect">
            <a:avLst/>
          </a:prstGeom>
          <a:solidFill>
            <a:srgbClr val="FFFFFF"/>
          </a:solidFill>
          <a:ln w="38100">
            <a:solidFill>
              <a:schemeClr val="tx1"/>
            </a:solidFill>
            <a:miter lim="800000"/>
            <a:headEnd/>
            <a:tailEnd/>
          </a:ln>
        </p:spPr>
        <p:txBody>
          <a:bodyPr lIns="0" tIns="0" rIns="0" bIns="0"/>
          <a:lstStyle/>
          <a:p>
            <a:endParaRPr lang="en-AU"/>
          </a:p>
        </p:txBody>
      </p:sp>
      <p:sp>
        <p:nvSpPr>
          <p:cNvPr id="10244" name="Rectangle 3"/>
          <p:cNvSpPr>
            <a:spLocks/>
          </p:cNvSpPr>
          <p:nvPr/>
        </p:nvSpPr>
        <p:spPr bwMode="auto">
          <a:xfrm>
            <a:off x="7313414" y="1616273"/>
            <a:ext cx="1777008" cy="5206008"/>
          </a:xfrm>
          <a:prstGeom prst="rect">
            <a:avLst/>
          </a:prstGeom>
          <a:solidFill>
            <a:srgbClr val="2F74FD"/>
          </a:solidFill>
          <a:ln w="38100">
            <a:solidFill>
              <a:schemeClr val="tx1"/>
            </a:solidFill>
            <a:miter lim="800000"/>
            <a:headEnd/>
            <a:tailEnd/>
          </a:ln>
        </p:spPr>
        <p:txBody>
          <a:bodyPr lIns="0" tIns="0" rIns="0" bIns="0"/>
          <a:lstStyle/>
          <a:p>
            <a:endParaRPr lang="en-AU"/>
          </a:p>
        </p:txBody>
      </p:sp>
      <p:pic>
        <p:nvPicPr>
          <p:cNvPr id="102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119" y="340445"/>
            <a:ext cx="1269131" cy="9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246" name="Rectangle 5"/>
          <p:cNvSpPr>
            <a:spLocks/>
          </p:cNvSpPr>
          <p:nvPr/>
        </p:nvSpPr>
        <p:spPr bwMode="auto">
          <a:xfrm>
            <a:off x="964406" y="5036344"/>
            <a:ext cx="5250656" cy="182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a:solidFill>
                  <a:schemeClr val="tx1"/>
                </a:solidFill>
                <a:ea typeface="Gill Sans" charset="0"/>
                <a:cs typeface="Gill Sans" charset="0"/>
              </a:rPr>
              <a:t>We launched the Kindness project with the video and a bookmark project</a:t>
            </a:r>
          </a:p>
        </p:txBody>
      </p:sp>
      <p:pic>
        <p:nvPicPr>
          <p:cNvPr id="1024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19" y="1660922"/>
            <a:ext cx="6531351" cy="323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5210647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S001090019">
  <a:themeElements>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TotalTime>
  <Words>4105</Words>
  <Application>Microsoft Macintosh PowerPoint</Application>
  <PresentationFormat>On-screen Show (4:3)</PresentationFormat>
  <Paragraphs>319</Paragraphs>
  <Slides>44</Slides>
  <Notes>21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48" baseType="lpstr">
      <vt:lpstr>Office Theme</vt:lpstr>
      <vt:lpstr>TS001090019</vt:lpstr>
      <vt:lpstr>Slipstream</vt:lpstr>
      <vt:lpstr>Acrobat Document</vt:lpstr>
      <vt:lpstr>Involving students in SW-PBS:  Adding student voice to the process and outcomes      </vt:lpstr>
      <vt:lpstr>Student Voice</vt:lpstr>
      <vt:lpstr>Student Voice</vt:lpstr>
      <vt:lpstr>KINDNESS PROJECT</vt:lpstr>
      <vt:lpstr>PowerPoint Presentation</vt:lpstr>
      <vt:lpstr>PowerPoint Presentation</vt:lpstr>
      <vt:lpstr>PowerPoint Presentation</vt:lpstr>
      <vt:lpstr>PowerPoint Presentation</vt:lpstr>
      <vt:lpstr>PowerPoint Presentation</vt:lpstr>
      <vt:lpstr>Student Voice in Montana</vt:lpstr>
      <vt:lpstr>How does Student Voice/Aspirations fit with MBI? </vt:lpstr>
      <vt:lpstr>Montana Data: Belonging</vt:lpstr>
      <vt:lpstr>Montana Data: Heroes</vt:lpstr>
      <vt:lpstr>Montana Data: Sense of Accomplishments</vt:lpstr>
      <vt:lpstr>Montana Data: Fun and Excitement</vt:lpstr>
      <vt:lpstr>Montana Data: Curiosity &amp; Creativity</vt:lpstr>
      <vt:lpstr>Montana Data: Spirit of Adventure</vt:lpstr>
      <vt:lpstr>Montana Data: Leadership &amp; Responsibility</vt:lpstr>
      <vt:lpstr>Montana Data: Confidence to Take Action</vt:lpstr>
      <vt:lpstr>MBI and Student Voice</vt:lpstr>
      <vt:lpstr>Students</vt:lpstr>
      <vt:lpstr>Blake Miller</vt:lpstr>
      <vt:lpstr>SW-PBS at MGHS through the Teacher’s Eyes</vt:lpstr>
      <vt:lpstr>SW-PBS at MGHS through the Student’s Eyes</vt:lpstr>
      <vt:lpstr>Change is needed</vt:lpstr>
      <vt:lpstr>Student’s are the key to SUCCESS</vt:lpstr>
      <vt:lpstr>Changing SW-pbs</vt:lpstr>
      <vt:lpstr>Student Panel</vt:lpstr>
      <vt:lpstr>Benefits</vt:lpstr>
      <vt:lpstr>If you want help here is a book</vt:lpstr>
      <vt:lpstr>Who will be on the Student Panel?</vt:lpstr>
      <vt:lpstr>Characteristics</vt:lpstr>
      <vt:lpstr>Starting Off</vt:lpstr>
      <vt:lpstr>TEaching</vt:lpstr>
      <vt:lpstr>Videos</vt:lpstr>
      <vt:lpstr>Bathroom Expectations</vt:lpstr>
      <vt:lpstr>PowerPoint Presentation</vt:lpstr>
      <vt:lpstr>Recognizing</vt:lpstr>
      <vt:lpstr>Panther Power Tickets</vt:lpstr>
      <vt:lpstr>Community awareness</vt:lpstr>
      <vt:lpstr>T-shirt</vt:lpstr>
      <vt:lpstr>PowerPoint Presentation</vt:lpstr>
      <vt:lpstr>Contact Information</vt:lpstr>
      <vt:lpstr>Involving students in SW-PBS:  Adding student voice to the process and outcomes     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Involving students in SW-PBS:  Adding student voice to the process and outcomes      </dc:title>
  <dc:creator>Tim Lewis</dc:creator>
  <cp:lastModifiedBy>Tim Lewis</cp:lastModifiedBy>
  <cp:revision>5</cp:revision>
  <dcterms:created xsi:type="dcterms:W3CDTF">2013-05-30T14:37:38Z</dcterms:created>
  <dcterms:modified xsi:type="dcterms:W3CDTF">2013-06-06T16:44:30Z</dcterms:modified>
</cp:coreProperties>
</file>