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7" r:id="rId2"/>
    <p:sldId id="259" r:id="rId3"/>
    <p:sldId id="293" r:id="rId4"/>
    <p:sldId id="266" r:id="rId5"/>
    <p:sldId id="276" r:id="rId6"/>
    <p:sldId id="279" r:id="rId7"/>
    <p:sldId id="287" r:id="rId8"/>
    <p:sldId id="282" r:id="rId9"/>
    <p:sldId id="283" r:id="rId10"/>
    <p:sldId id="289" r:id="rId11"/>
    <p:sldId id="290" r:id="rId12"/>
    <p:sldId id="291" r:id="rId13"/>
    <p:sldId id="272" r:id="rId14"/>
    <p:sldId id="273" r:id="rId15"/>
    <p:sldId id="275" r:id="rId16"/>
    <p:sldId id="292" r:id="rId17"/>
    <p:sldId id="261" r:id="rId18"/>
    <p:sldId id="262" r:id="rId19"/>
    <p:sldId id="263" r:id="rId20"/>
    <p:sldId id="264" r:id="rId21"/>
    <p:sldId id="265" r:id="rId22"/>
    <p:sldId id="297" r:id="rId23"/>
    <p:sldId id="298" r:id="rId24"/>
    <p:sldId id="302" r:id="rId25"/>
    <p:sldId id="299" r:id="rId26"/>
    <p:sldId id="315" r:id="rId27"/>
    <p:sldId id="300" r:id="rId28"/>
    <p:sldId id="301" r:id="rId29"/>
    <p:sldId id="303" r:id="rId30"/>
    <p:sldId id="304" r:id="rId31"/>
    <p:sldId id="308" r:id="rId32"/>
    <p:sldId id="309" r:id="rId33"/>
    <p:sldId id="307" r:id="rId34"/>
    <p:sldId id="306" r:id="rId35"/>
    <p:sldId id="310" r:id="rId36"/>
    <p:sldId id="305" r:id="rId37"/>
    <p:sldId id="311" r:id="rId38"/>
    <p:sldId id="312" r:id="rId39"/>
    <p:sldId id="313" r:id="rId40"/>
    <p:sldId id="296" r:id="rId41"/>
    <p:sldId id="294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9431"/>
    <a:srgbClr val="37B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2012</a:t>
            </a:r>
            <a:r>
              <a:rPr lang="en-US" baseline="0"/>
              <a:t> First Grade SRSS</a:t>
            </a:r>
            <a:endParaRPr lang="en-US"/>
          </a:p>
        </c:rich>
      </c:tx>
      <c:layout>
        <c:manualLayout>
          <c:xMode val="edge"/>
          <c:yMode val="edge"/>
          <c:x val="0.27033333333333331"/>
          <c:y val="3.703703703703703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Low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Sheet1!$B$9:$B$13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Total</c:v>
                </c:pt>
              </c:strCache>
            </c:strRef>
          </c:cat>
          <c:val>
            <c:numRef>
              <c:f>Sheet1!$C$9:$C$13</c:f>
              <c:numCache>
                <c:formatCode>General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21</c:v>
                </c:pt>
                <c:pt idx="3">
                  <c:v>12</c:v>
                </c:pt>
                <c:pt idx="4">
                  <c:v>72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Sheet1!$B$9:$B$13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Total</c:v>
                </c:pt>
              </c:strCache>
            </c:strRef>
          </c:cat>
          <c:val>
            <c:numRef>
              <c:f>Sheet1!$D$9:$D$13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Sheet1!$B$9:$B$13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Total</c:v>
                </c:pt>
              </c:strCache>
            </c:strRef>
          </c:cat>
          <c:val>
            <c:numRef>
              <c:f>Sheet1!$E$9:$E$13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pyramid"/>
        <c:axId val="120140352"/>
        <c:axId val="120139792"/>
        <c:axId val="0"/>
      </c:bar3DChart>
      <c:catAx>
        <c:axId val="12014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0139792"/>
        <c:crosses val="autoZero"/>
        <c:auto val="1"/>
        <c:lblAlgn val="ctr"/>
        <c:lblOffset val="100"/>
        <c:noMultiLvlLbl val="0"/>
      </c:catAx>
      <c:valAx>
        <c:axId val="12013979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20140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992C8-FF0C-624B-B146-2E01AE7D469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2D791-8634-EE48-A7E5-B29EC82C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968495-B527-4319-B569-FFC5EAC6DC0E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006600" y="685800"/>
            <a:ext cx="2844800" cy="2133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3124200"/>
            <a:ext cx="6324600" cy="5410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We want to stay true to the basics of SW-PBS by building a system that is based on data decisions that will support those students who do not respond to solid Tier one school-wide, universal instruction.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Outcomes</a:t>
            </a:r>
            <a:r>
              <a:rPr lang="en-US" dirty="0" smtClean="0"/>
              <a:t>: Academic and behavioral targets for students who did not respond to Tier 1 Intervention that are endorsed and emphasized by students, families, and educators. </a:t>
            </a:r>
          </a:p>
          <a:p>
            <a:pPr>
              <a:defRPr/>
            </a:pPr>
            <a:r>
              <a:rPr lang="en-US" b="1" dirty="0" smtClean="0"/>
              <a:t>Practices</a:t>
            </a:r>
            <a:r>
              <a:rPr lang="en-US" dirty="0" smtClean="0"/>
              <a:t>: Interventions and strategies that are evidence based.</a:t>
            </a:r>
          </a:p>
          <a:p>
            <a:pPr>
              <a:defRPr/>
            </a:pPr>
            <a:r>
              <a:rPr lang="en-US" b="1" dirty="0" smtClean="0"/>
              <a:t>Data</a:t>
            </a:r>
            <a:r>
              <a:rPr lang="en-US" dirty="0" smtClean="0"/>
              <a:t>: Information that is used to identify status, need for change, and effects of interventions.</a:t>
            </a:r>
          </a:p>
          <a:p>
            <a:pPr>
              <a:defRPr/>
            </a:pPr>
            <a:r>
              <a:rPr lang="en-US" b="1" dirty="0" smtClean="0"/>
              <a:t>Systems</a:t>
            </a:r>
            <a:r>
              <a:rPr lang="en-US" dirty="0" smtClean="0"/>
              <a:t>: Supports that are needed to enable the accurate and durable implementation of practices of SW-PBS: </a:t>
            </a:r>
          </a:p>
          <a:p>
            <a:pPr marL="228587" indent="-228587">
              <a:buFontTx/>
              <a:buAutoNum type="arabicParenR"/>
              <a:defRPr/>
            </a:pPr>
            <a:r>
              <a:rPr lang="en-US" dirty="0" smtClean="0"/>
              <a:t>Team-Based Decision-Making</a:t>
            </a:r>
          </a:p>
          <a:p>
            <a:pPr marL="228587" indent="-228587">
              <a:buFontTx/>
              <a:buAutoNum type="arabicParenR"/>
              <a:defRPr/>
            </a:pPr>
            <a:r>
              <a:rPr lang="en-US" sz="2000" dirty="0">
                <a:latin typeface="Times New Roman" pitchFamily="-112" charset="0"/>
              </a:rPr>
              <a:t>Training for ALL staff on procedures to teach replacement behaviors and support students receiving intervention.</a:t>
            </a:r>
          </a:p>
          <a:p>
            <a:pPr marL="228587" indent="-228587">
              <a:buFontTx/>
              <a:buAutoNum type="arabicParenR"/>
              <a:defRPr/>
            </a:pPr>
            <a:r>
              <a:rPr lang="en-US" sz="2000" dirty="0">
                <a:latin typeface="Times New Roman" pitchFamily="-112" charset="0"/>
              </a:rPr>
              <a:t>Procedures to update and receive feedback from students, staff and parents.</a:t>
            </a:r>
            <a:endParaRPr lang="en-US" dirty="0" smtClean="0"/>
          </a:p>
          <a:p>
            <a:pPr marL="228587" indent="-228587">
              <a:buFontTx/>
              <a:buAutoNum type="arabicParenR"/>
              <a:defRPr/>
            </a:pPr>
            <a:endParaRPr lang="en-US" dirty="0" smtClean="0"/>
          </a:p>
          <a:p>
            <a:pPr marL="228587" indent="-228587">
              <a:defRPr/>
            </a:pPr>
            <a:endParaRPr lang="en-US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8352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A450BD-C05D-4B4C-B8A0-4254B6FE82C6}" type="slidenum">
              <a:rPr lang="en-US">
                <a:latin typeface="Calibri" charset="0"/>
              </a:rPr>
              <a:pPr eaLnBrk="1" hangingPunct="1"/>
              <a:t>14</a:t>
            </a:fld>
            <a:endParaRPr lang="en-US" dirty="0">
              <a:latin typeface="Calibri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86366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BDB5B-8A69-DA49-B3FA-F9DE6EC936B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0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0F47EE-71E1-4A0B-BDD5-041A4470B55F}" type="slidenum">
              <a:rPr lang="en-US" smtClean="0"/>
              <a:pPr/>
              <a:t>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675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Page 1 of Screening Instruments at a Glance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 copy of each of these instruments is provided for participants.</a:t>
            </a: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0FB8A0-47B5-42AA-A531-65C4205ED30A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50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2D791-8634-EE48-A7E5-B29EC82C18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84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2D791-8634-EE48-A7E5-B29EC82C18B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3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46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6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6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83DAF-81E3-2742-8393-04943656AF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7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1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4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1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4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1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C8C17-450D-BE4B-982C-F0BE2D1FDBD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6FCFB-A63C-7D43-BF4A-D754A750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es.ed.gov/ncee/wwc/" TargetMode="External"/><Relationship Id="rId2" Type="http://schemas.openxmlformats.org/officeDocument/2006/relationships/hyperlink" Target="http://www.nrepp.samhs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bi.missouri.edu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ismissouri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bcurl.me/MV9Y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rtinetwork.org/getstarted/checklists-and-forms" TargetMode="External"/><Relationship Id="rId2" Type="http://schemas.openxmlformats.org/officeDocument/2006/relationships/hyperlink" Target="http://miblsi.cenmi.org/MiBLSiModel/Evaluation/Measures/StudentRiskScreeningScale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valuation.ebrschools.org/eduWEB2/1000196/docs/scale_2__student_internalizing_beh_ss__-_sibs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JPeterman@rolla.k12.mo.us" TargetMode="External"/><Relationship Id="rId2" Type="http://schemas.openxmlformats.org/officeDocument/2006/relationships/hyperlink" Target="mailto:mitchellbs@missouri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mailto:kcurtis@rolla.k12.mo.u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Session Information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Session 3E</a:t>
            </a:r>
          </a:p>
          <a:p>
            <a:r>
              <a:rPr lang="en-US" dirty="0" smtClean="0"/>
              <a:t>Crystal Ballroom</a:t>
            </a:r>
          </a:p>
          <a:p>
            <a:r>
              <a:rPr lang="en-US" dirty="0" smtClean="0"/>
              <a:t>Thursday 10:30-11:45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The Good News!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288"/>
          </a:xfrm>
        </p:spPr>
        <p:txBody>
          <a:bodyPr>
            <a:normAutofit/>
          </a:bodyPr>
          <a:lstStyle/>
          <a:p>
            <a:r>
              <a:rPr lang="en-US" dirty="0" smtClean="0"/>
              <a:t>Interventions for successfully intervening are available.</a:t>
            </a:r>
          </a:p>
          <a:p>
            <a:pPr lvl="1"/>
            <a:r>
              <a:rPr lang="en-US" sz="2400" dirty="0" smtClean="0"/>
              <a:t>National Registry of Evidence Based Programs &amp; Practices (</a:t>
            </a:r>
            <a:r>
              <a:rPr lang="en-US" sz="2400" dirty="0"/>
              <a:t>NREPP) </a:t>
            </a:r>
            <a:r>
              <a:rPr lang="en-US" sz="2400" dirty="0">
                <a:hlinkClick r:id="rId2"/>
              </a:rPr>
              <a:t>http://www.nrepp.samhsa.gov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sz="2400" dirty="0" smtClean="0"/>
              <a:t>Institute of Education Sciences What Works Clearinghouse (WWC</a:t>
            </a:r>
            <a:r>
              <a:rPr lang="en-US" sz="2400" dirty="0"/>
              <a:t>) </a:t>
            </a:r>
            <a:r>
              <a:rPr lang="en-US" sz="2400" dirty="0">
                <a:hlinkClick r:id="rId3"/>
              </a:rPr>
              <a:t>http://ies.ed.gov/ncee/wwc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sz="2400" dirty="0" smtClean="0"/>
              <a:t>Evidence Based Intervention Network (EBI) </a:t>
            </a:r>
            <a:r>
              <a:rPr lang="en-US" sz="2400" dirty="0">
                <a:hlinkClick r:id="rId4"/>
              </a:rPr>
              <a:t>http://ebi.missouri.edu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marL="0" indent="0" algn="ctr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sz="2600" dirty="0" smtClean="0"/>
              <a:t>(NRC &amp; IOM, 2009, p. 16)</a:t>
            </a:r>
            <a:endParaRPr lang="en-US" sz="2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14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The Good News!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There is great potential to reduce the number of new cases of MEB disorders and improve the lives of youth who experience these challenges.</a:t>
            </a:r>
          </a:p>
          <a:p>
            <a:endParaRPr lang="en-US" dirty="0"/>
          </a:p>
          <a:p>
            <a:r>
              <a:rPr lang="en-US" dirty="0" smtClean="0"/>
              <a:t>We are limited only by inefficient and ineffective </a:t>
            </a:r>
            <a:r>
              <a:rPr lang="en-US" i="1" u="sng" dirty="0" smtClean="0">
                <a:solidFill>
                  <a:srgbClr val="FF0000"/>
                </a:solidFill>
              </a:rPr>
              <a:t>systems!</a:t>
            </a: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(NRC &amp; IOM, 2009, p. 16)</a:t>
            </a:r>
            <a:endParaRPr lang="en-US" sz="2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19591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69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Now </a:t>
            </a:r>
            <a:r>
              <a:rPr lang="en-US" dirty="0">
                <a:solidFill>
                  <a:srgbClr val="0080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s the Time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We won’t be able to stop every violent act, but if there is even one thing that we can do to prevent any of these events, then we have a deep obligation, all of us, to try.” </a:t>
            </a:r>
            <a:endParaRPr lang="en-US" sz="2800" dirty="0" smtClean="0"/>
          </a:p>
          <a:p>
            <a:pPr marL="0" indent="0" algn="r">
              <a:buNone/>
            </a:pPr>
            <a:r>
              <a:rPr lang="en-US" sz="2800" dirty="0" smtClean="0"/>
              <a:t>- President Barack </a:t>
            </a:r>
            <a:r>
              <a:rPr lang="en-US" sz="2800" dirty="0"/>
              <a:t>Obama </a:t>
            </a:r>
            <a:endParaRPr lang="en-US" sz="2800" dirty="0" smtClean="0"/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Top priorities = </a:t>
            </a:r>
          </a:p>
          <a:p>
            <a:pPr lvl="1"/>
            <a:r>
              <a:rPr lang="en-US" dirty="0" smtClean="0"/>
              <a:t>make schools safer and increase access to mental health care providers &amp; service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23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3352800" y="3292475"/>
            <a:ext cx="2362200" cy="2209800"/>
          </a:xfrm>
          <a:prstGeom prst="ellips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Calibri" pitchFamily="34" charset="0"/>
            </a:endParaRP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4038600" y="2149475"/>
            <a:ext cx="2286000" cy="2209800"/>
          </a:xfrm>
          <a:prstGeom prst="ellipse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438400" y="1371600"/>
            <a:ext cx="4267200" cy="4511675"/>
          </a:xfrm>
          <a:prstGeom prst="ellipse">
            <a:avLst/>
          </a:prstGeom>
          <a:noFill/>
          <a:ln w="635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2743200" y="2149475"/>
            <a:ext cx="2209800" cy="22098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 rot="-3258865">
            <a:off x="2847182" y="2891631"/>
            <a:ext cx="1316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SYSTEMS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568700" y="4594225"/>
            <a:ext cx="1530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PRACTICES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 rot="2905354">
            <a:off x="5072063" y="2820988"/>
            <a:ext cx="828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DATA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86020" y="2819400"/>
            <a:ext cx="19838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Calibri" pitchFamily="34" charset="0"/>
              </a:rPr>
              <a:t>Supporting</a:t>
            </a:r>
          </a:p>
          <a:p>
            <a:pPr algn="ctr"/>
            <a:r>
              <a:rPr lang="en-US" sz="2400" b="1" dirty="0">
                <a:solidFill>
                  <a:srgbClr val="008000"/>
                </a:solidFill>
                <a:latin typeface="Calibri" pitchFamily="34" charset="0"/>
              </a:rPr>
              <a:t>Staff Behavior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968587" y="2667000"/>
            <a:ext cx="159175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Calibri" pitchFamily="34" charset="0"/>
              </a:rPr>
              <a:t>Supporting</a:t>
            </a:r>
          </a:p>
          <a:p>
            <a:pPr algn="ctr"/>
            <a:r>
              <a:rPr lang="en-US" sz="2400" b="1" dirty="0">
                <a:solidFill>
                  <a:srgbClr val="008000"/>
                </a:solidFill>
                <a:latin typeface="Calibri" pitchFamily="34" charset="0"/>
              </a:rPr>
              <a:t>Decision</a:t>
            </a:r>
          </a:p>
          <a:p>
            <a:pPr algn="ctr"/>
            <a:r>
              <a:rPr lang="en-US" sz="2400" b="1" dirty="0">
                <a:solidFill>
                  <a:srgbClr val="008000"/>
                </a:solidFill>
                <a:latin typeface="Calibri" pitchFamily="34" charset="0"/>
              </a:rPr>
              <a:t>Making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336576" y="5883275"/>
            <a:ext cx="24041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Calibri" pitchFamily="34" charset="0"/>
              </a:rPr>
              <a:t>Supporting</a:t>
            </a:r>
          </a:p>
          <a:p>
            <a:pPr algn="ctr"/>
            <a:r>
              <a:rPr lang="en-US" sz="2400" b="1" dirty="0">
                <a:solidFill>
                  <a:srgbClr val="008000"/>
                </a:solidFill>
                <a:latin typeface="Calibri" pitchFamily="34" charset="0"/>
              </a:rPr>
              <a:t>Student Behavior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541713" y="1600200"/>
            <a:ext cx="1646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OUTCOMES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055457" y="228600"/>
            <a:ext cx="31854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Calibri" pitchFamily="34" charset="0"/>
              </a:rPr>
              <a:t>Social Competence &amp;</a:t>
            </a:r>
          </a:p>
          <a:p>
            <a:pPr algn="ctr"/>
            <a:r>
              <a:rPr lang="en-US" sz="2400" b="1" dirty="0">
                <a:solidFill>
                  <a:srgbClr val="008000"/>
                </a:solidFill>
                <a:latin typeface="Calibri" pitchFamily="34" charset="0"/>
              </a:rPr>
              <a:t>Academic Achievement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815344" y="4946428"/>
            <a:ext cx="2120900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Calibri" pitchFamily="34" charset="0"/>
              </a:rPr>
              <a:t>SW Positive</a:t>
            </a:r>
          </a:p>
          <a:p>
            <a:pPr algn="ctr"/>
            <a:r>
              <a:rPr lang="en-US" sz="3200" dirty="0">
                <a:latin typeface="Calibri" pitchFamily="34" charset="0"/>
              </a:rPr>
              <a:t>Behavior</a:t>
            </a:r>
          </a:p>
          <a:p>
            <a:pPr algn="ctr"/>
            <a:r>
              <a:rPr lang="en-US" sz="3200" dirty="0">
                <a:latin typeface="Calibri" pitchFamily="34" charset="0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207938580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0204"/>
            <a:ext cx="8229600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sz="4000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Three Levels of Implementation</a:t>
            </a:r>
            <a:endParaRPr lang="en-US" sz="4000" dirty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61068" y="1337740"/>
            <a:ext cx="5486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algn="ctr" eaLnBrk="0" hangingPunct="0">
              <a:spcBef>
                <a:spcPts val="0"/>
              </a:spcBef>
              <a:spcAft>
                <a:spcPts val="0"/>
              </a:spcAft>
            </a:pPr>
            <a:r>
              <a:rPr lang="en-US" sz="3200" kern="1200" dirty="0">
                <a:solidFill>
                  <a:srgbClr val="FF0000"/>
                </a:solidFill>
                <a:effectLst/>
                <a:latin typeface="+mj-lt"/>
                <a:ea typeface="ＭＳ Ｐゴシック"/>
                <a:cs typeface="Franklin Gothic Book"/>
              </a:rPr>
              <a:t>A Continuum of Support for All</a:t>
            </a:r>
            <a:endParaRPr lang="en-US" sz="3200" dirty="0">
              <a:solidFill>
                <a:srgbClr val="FF0000"/>
              </a:solidFill>
              <a:effectLst/>
              <a:latin typeface="+mj-lt"/>
              <a:ea typeface="ＭＳ 明朝"/>
              <a:cs typeface="Times New Roman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776455" y="5045140"/>
            <a:ext cx="23775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One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All students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Preventive, proactiv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e</a:t>
            </a:r>
            <a:endParaRPr lang="en-US" sz="1600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5832137" y="5037330"/>
            <a:ext cx="26212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latin typeface="+mj-lt"/>
                <a:ea typeface="ＭＳ 明朝"/>
                <a:cs typeface="Times New Roman"/>
              </a:rPr>
              <a:t>Tier One</a:t>
            </a:r>
            <a:endParaRPr lang="en-US" sz="2000" dirty="0">
              <a:solidFill>
                <a:srgbClr val="FF0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All settings, all </a:t>
            </a:r>
            <a:r>
              <a:rPr lang="en-US" kern="12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students</a:t>
            </a:r>
            <a:endParaRPr lang="en-US" dirty="0"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Preventive</a:t>
            </a: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, proactive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129573" y="3793521"/>
            <a:ext cx="2569934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Two 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Some students (at-risk)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High efficiency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Rapid response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555202" y="3828699"/>
            <a:ext cx="2569934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latin typeface="+mj-lt"/>
                <a:ea typeface="ＭＳ 明朝"/>
                <a:cs typeface="Times New Roman"/>
              </a:rPr>
              <a:t>Tier Two</a:t>
            </a:r>
            <a:endParaRPr lang="en-US" sz="2000" dirty="0">
              <a:solidFill>
                <a:srgbClr val="FF0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Some students (at-risk)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High efficiency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Rapid response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1516587" y="2567957"/>
            <a:ext cx="215956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1730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Three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Individual Students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Assessment-based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High Intensity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112338" y="2560147"/>
            <a:ext cx="305724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119063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latin typeface="+mj-lt"/>
                <a:ea typeface="ＭＳ 明朝"/>
                <a:cs typeface="Times New Roman"/>
              </a:rPr>
              <a:t>Tier Three</a:t>
            </a:r>
            <a:endParaRPr lang="en-US" sz="2000" dirty="0">
              <a:solidFill>
                <a:srgbClr val="FF0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Individual Students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Assessment-based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Intense, durable procedures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8" name="Text Box 1"/>
          <p:cNvSpPr txBox="1"/>
          <p:nvPr/>
        </p:nvSpPr>
        <p:spPr>
          <a:xfrm>
            <a:off x="982134" y="1990980"/>
            <a:ext cx="2865002" cy="45844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Academic Systems</a:t>
            </a:r>
          </a:p>
        </p:txBody>
      </p:sp>
      <p:sp>
        <p:nvSpPr>
          <p:cNvPr id="19" name="Text Box 2"/>
          <p:cNvSpPr txBox="1"/>
          <p:nvPr/>
        </p:nvSpPr>
        <p:spPr>
          <a:xfrm>
            <a:off x="5099622" y="1990980"/>
            <a:ext cx="3180778" cy="45844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+mj-lt"/>
                <a:ea typeface="ＭＳ 明朝"/>
                <a:cs typeface="Times New Roman"/>
              </a:rPr>
              <a:t>Behavioral Systems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903164" y="2368695"/>
            <a:ext cx="506420" cy="3450462"/>
            <a:chOff x="0" y="0"/>
            <a:chExt cx="379730" cy="2260600"/>
          </a:xfrm>
        </p:grpSpPr>
        <p:sp>
          <p:nvSpPr>
            <p:cNvPr id="21" name="AutoShape 6"/>
            <p:cNvSpPr>
              <a:spLocks/>
            </p:cNvSpPr>
            <p:nvPr/>
          </p:nvSpPr>
          <p:spPr bwMode="auto">
            <a:xfrm rot="20356367" flipH="1">
              <a:off x="0" y="40640"/>
              <a:ext cx="209149" cy="785495"/>
            </a:xfrm>
            <a:prstGeom prst="rightBrace">
              <a:avLst>
                <a:gd name="adj1" fmla="val 39574"/>
                <a:gd name="adj2" fmla="val 730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FAA26D3D-D897-4be2-8F04-BA451C77F1D7}">
                <ma14:placeholderFlag xmlns="" xmlns:ma14="http://schemas.microsoft.com/office/mac/drawingml/2011/main"/>
              </a:ext>
              <a:ext uri="{C572A759-6A51-4108-AA02-DFA0A04FC94B}">
                <ma14:wrappingTextBoxFlag xmlns="" xmlns:ma14="http://schemas.microsoft.com/office/mac/drawingml/2011/main"/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AutoShape 6"/>
            <p:cNvSpPr>
              <a:spLocks/>
            </p:cNvSpPr>
            <p:nvPr/>
          </p:nvSpPr>
          <p:spPr bwMode="auto">
            <a:xfrm rot="20095702" flipH="1">
              <a:off x="80010" y="95885"/>
              <a:ext cx="111125" cy="313690"/>
            </a:xfrm>
            <a:prstGeom prst="rightBrace">
              <a:avLst>
                <a:gd name="adj1" fmla="val 72917"/>
                <a:gd name="adj2" fmla="val 6043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>
                <a:rot lat="0" lon="10799999" rev="21480000"/>
              </a:camera>
              <a:lightRig rig="threePt" dir="t"/>
            </a:scene3d>
            <a:extLst>
              <a:ext uri="{FAA26D3D-D897-4be2-8F04-BA451C77F1D7}">
                <ma14:placeholderFlag xmlns="" xmlns:ma14="http://schemas.microsoft.com/office/mac/drawingml/2011/main"/>
              </a:ext>
              <a:ext uri="{C572A759-6A51-4108-AA02-DFA0A04FC94B}">
                <ma14:wrappingTextBoxFlag xmlns="" xmlns:ma14="http://schemas.microsoft.com/office/mac/drawingml/2011/main"/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AutoShape 6"/>
            <p:cNvSpPr>
              <a:spLocks/>
            </p:cNvSpPr>
            <p:nvPr/>
          </p:nvSpPr>
          <p:spPr bwMode="auto">
            <a:xfrm rot="20356367" flipH="1">
              <a:off x="81915" y="0"/>
              <a:ext cx="297815" cy="2260600"/>
            </a:xfrm>
            <a:prstGeom prst="rightBrace">
              <a:avLst>
                <a:gd name="adj1" fmla="val 39574"/>
                <a:gd name="adj2" fmla="val 772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FAA26D3D-D897-4be2-8F04-BA451C77F1D7}">
                <ma14:placeholderFlag xmlns="" xmlns:ma14="http://schemas.microsoft.com/office/mac/drawingml/2011/main"/>
              </a:ext>
              <a:ext uri="{C572A759-6A51-4108-AA02-DFA0A04FC94B}">
                <ma14:wrappingTextBoxFlag xmlns="" xmlns:ma14="http://schemas.microsoft.com/office/mac/drawingml/2011/main"/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4" name="Isosceles Triangle 23"/>
          <p:cNvSpPr/>
          <p:nvPr/>
        </p:nvSpPr>
        <p:spPr>
          <a:xfrm>
            <a:off x="3296012" y="2477806"/>
            <a:ext cx="1988262" cy="3367704"/>
          </a:xfrm>
          <a:prstGeom prst="triangle">
            <a:avLst/>
          </a:prstGeom>
          <a:gradFill>
            <a:gsLst>
              <a:gs pos="0">
                <a:srgbClr val="008000"/>
              </a:gs>
              <a:gs pos="100000">
                <a:srgbClr val="FF0000"/>
              </a:gs>
              <a:gs pos="75000">
                <a:srgbClr val="FFFF00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26" name="Rectangle 2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178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9962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Purpose &amp; Key 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Features of Tier 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99350"/>
            <a:ext cx="8229600" cy="4606839"/>
          </a:xfrm>
        </p:spPr>
        <p:txBody>
          <a:bodyPr>
            <a:normAutofit/>
          </a:bodyPr>
          <a:lstStyle/>
          <a:p>
            <a:r>
              <a:rPr lang="en-US" sz="3000" dirty="0" smtClean="0">
                <a:ea typeface="ＭＳ Ｐゴシック" pitchFamily="34" charset="-128"/>
              </a:rPr>
              <a:t>Use data to </a:t>
            </a:r>
            <a:r>
              <a:rPr lang="en-US" sz="3000" i="1" u="sng" dirty="0" smtClean="0">
                <a:solidFill>
                  <a:srgbClr val="FF0000"/>
                </a:solidFill>
                <a:ea typeface="ＭＳ Ｐゴシック" pitchFamily="34" charset="-128"/>
              </a:rPr>
              <a:t>identify</a:t>
            </a:r>
            <a:r>
              <a:rPr lang="en-US" sz="3000" dirty="0" smtClean="0">
                <a:ea typeface="ＭＳ Ｐゴシック" pitchFamily="34" charset="-128"/>
              </a:rPr>
              <a:t> students who are at risk for difficulties. </a:t>
            </a:r>
          </a:p>
          <a:p>
            <a:pPr marL="457200" lvl="1" indent="0">
              <a:buNone/>
            </a:pPr>
            <a:endParaRPr lang="en-US" sz="1100" dirty="0">
              <a:ea typeface="ＭＳ Ｐゴシック" pitchFamily="34" charset="-128"/>
            </a:endParaRPr>
          </a:p>
          <a:p>
            <a:r>
              <a:rPr lang="en-US" sz="3000" dirty="0" smtClean="0">
                <a:ea typeface="ＭＳ Ｐゴシック" pitchFamily="34" charset="-128"/>
              </a:rPr>
              <a:t>Provide standardized interventions that support student needs. </a:t>
            </a:r>
          </a:p>
          <a:p>
            <a:pPr marL="0" indent="0">
              <a:buNone/>
            </a:pPr>
            <a:endParaRPr lang="en-US" sz="1100" dirty="0">
              <a:ea typeface="ＭＳ Ｐゴシック" pitchFamily="34" charset="-128"/>
            </a:endParaRPr>
          </a:p>
          <a:p>
            <a:r>
              <a:rPr lang="en-US" sz="3000" dirty="0" smtClean="0">
                <a:ea typeface="ＭＳ Ｐゴシック" pitchFamily="34" charset="-128"/>
              </a:rPr>
              <a:t>Use data </a:t>
            </a:r>
            <a:r>
              <a:rPr lang="en-US" sz="3000" dirty="0">
                <a:ea typeface="ＭＳ Ｐゴシック" pitchFamily="34" charset="-128"/>
              </a:rPr>
              <a:t>used to </a:t>
            </a:r>
            <a:r>
              <a:rPr lang="en-US" sz="3000" dirty="0" smtClean="0">
                <a:ea typeface="ＭＳ Ｐゴシック" pitchFamily="34" charset="-128"/>
              </a:rPr>
              <a:t>monitor progress and make decisions.</a:t>
            </a:r>
            <a:endParaRPr lang="en-US" sz="30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18" name="Rectangle 17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20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Teacher </a:t>
            </a:r>
            <a:r>
              <a:rPr lang="en-US" dirty="0" smtClean="0">
                <a:ea typeface="ＭＳ Ｐゴシック" pitchFamily="34" charset="-128"/>
              </a:rPr>
              <a:t>Nomination</a:t>
            </a:r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Existing School Data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Universal </a:t>
            </a:r>
            <a:r>
              <a:rPr lang="en-US" dirty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creening Instrument</a:t>
            </a:r>
          </a:p>
          <a:p>
            <a:pPr marL="0" indent="0" eaLnBrk="1" hangingPunct="1">
              <a:buNone/>
            </a:pPr>
            <a:endParaRPr lang="en-US" sz="1000" dirty="0" smtClean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endParaRPr lang="en-US" sz="1000" dirty="0" smtClean="0">
              <a:ea typeface="ＭＳ Ｐゴシック" pitchFamily="34" charset="-128"/>
            </a:endParaRPr>
          </a:p>
          <a:p>
            <a:pPr marL="0" indent="0" algn="ctr" eaLnBrk="1" hangingPunct="1">
              <a:buNone/>
            </a:pPr>
            <a:r>
              <a:rPr lang="en-US" sz="3200" i="1" dirty="0" smtClean="0">
                <a:solidFill>
                  <a:srgbClr val="FF0000"/>
                </a:solidFill>
                <a:ea typeface="ＭＳ Ｐゴシック" pitchFamily="34" charset="-128"/>
              </a:rPr>
              <a:t>Allows for early intervention? </a:t>
            </a:r>
          </a:p>
          <a:p>
            <a:pPr marL="0" indent="0" algn="ctr" eaLnBrk="1" hangingPunct="1">
              <a:buNone/>
            </a:pPr>
            <a:r>
              <a:rPr lang="en-US" sz="2800" i="1" dirty="0" smtClean="0">
                <a:solidFill>
                  <a:srgbClr val="FF0000"/>
                </a:solidFill>
                <a:ea typeface="ＭＳ Ｐゴシック" pitchFamily="34" charset="-128"/>
              </a:rPr>
              <a:t>(e.g., </a:t>
            </a:r>
            <a:r>
              <a:rPr lang="en-US" sz="2800" i="1" dirty="0">
                <a:solidFill>
                  <a:srgbClr val="FF0000"/>
                </a:solidFill>
                <a:ea typeface="ＭＳ Ｐゴシック" pitchFamily="34" charset="-128"/>
              </a:rPr>
              <a:t>s</a:t>
            </a:r>
            <a:r>
              <a:rPr lang="en-US" sz="2800" i="1" dirty="0" smtClean="0">
                <a:solidFill>
                  <a:srgbClr val="FF0000"/>
                </a:solidFill>
                <a:ea typeface="ＭＳ Ｐゴシック" pitchFamily="34" charset="-128"/>
              </a:rPr>
              <a:t>ooner, rather than later)</a:t>
            </a:r>
          </a:p>
          <a:p>
            <a:pPr marL="0" indent="0" algn="ctr" eaLnBrk="1" hangingPunct="1">
              <a:buNone/>
            </a:pPr>
            <a:endParaRPr lang="en-US" sz="1000" i="1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  <a:ea typeface="ＭＳ Ｐゴシック" pitchFamily="34" charset="-128"/>
              </a:rPr>
              <a:t>Identifies</a:t>
            </a:r>
            <a:r>
              <a:rPr lang="en-US" i="1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34" charset="-128"/>
              </a:rPr>
              <a:t>externalizing &amp; </a:t>
            </a:r>
            <a:r>
              <a:rPr lang="en-US" i="1" dirty="0">
                <a:solidFill>
                  <a:srgbClr val="FF0000"/>
                </a:solidFill>
                <a:ea typeface="ＭＳ Ｐゴシック" pitchFamily="34" charset="-128"/>
              </a:rPr>
              <a:t>internalizing?</a:t>
            </a:r>
            <a:endParaRPr lang="en-US" sz="3200" i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algn="ctr" eaLnBrk="1" hangingPunct="1">
              <a:buFont typeface="Arial" pitchFamily="34" charset="0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457200" y="35242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Identification Process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98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1"/>
          <p:cNvSpPr>
            <a:spLocks noGrp="1"/>
          </p:cNvSpPr>
          <p:nvPr>
            <p:ph idx="1"/>
          </p:nvPr>
        </p:nvSpPr>
        <p:spPr>
          <a:xfrm>
            <a:off x="457200" y="1646390"/>
            <a:ext cx="8229600" cy="4479773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Universal screening is recommended as an evidenced-based practice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President</a:t>
            </a:r>
            <a:r>
              <a:rPr lang="en-US" altLang="en-US" dirty="0" smtClean="0">
                <a:ea typeface="ＭＳ Ｐゴシック" pitchFamily="34" charset="-128"/>
              </a:rPr>
              <a:t>’</a:t>
            </a:r>
            <a:r>
              <a:rPr lang="en-US" dirty="0" smtClean="0">
                <a:ea typeface="ＭＳ Ｐゴシック" pitchFamily="34" charset="-128"/>
              </a:rPr>
              <a:t>s New Freedom Commission &amp; Special Education Task Force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Surgeon General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Safe Schools/Healthy Students</a:t>
            </a:r>
          </a:p>
        </p:txBody>
      </p:sp>
      <p:sp>
        <p:nvSpPr>
          <p:cNvPr id="54275" name="Title 2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3842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Identification Process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24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Advantages of systematic screening</a:t>
            </a:r>
          </a:p>
          <a:p>
            <a:pPr lvl="1">
              <a:defRPr/>
            </a:pPr>
            <a:r>
              <a:rPr lang="en-US" dirty="0" smtClean="0"/>
              <a:t>Fast</a:t>
            </a:r>
            <a:r>
              <a:rPr lang="en-US" dirty="0"/>
              <a:t>, efficient, and </a:t>
            </a:r>
            <a:r>
              <a:rPr lang="en-US" dirty="0" smtClean="0"/>
              <a:t>respectful</a:t>
            </a:r>
          </a:p>
          <a:p>
            <a:pPr lvl="1">
              <a:defRPr/>
            </a:pPr>
            <a:r>
              <a:rPr lang="en-US" dirty="0" smtClean="0"/>
              <a:t>Include </a:t>
            </a:r>
            <a:r>
              <a:rPr lang="en-US" dirty="0"/>
              <a:t>all children and youth of interest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we make an </a:t>
            </a:r>
            <a:r>
              <a:rPr lang="en-US" dirty="0" smtClean="0"/>
              <a:t>error</a:t>
            </a:r>
            <a:r>
              <a:rPr lang="en-US" dirty="0"/>
              <a:t>, the error </a:t>
            </a:r>
            <a:r>
              <a:rPr lang="en-US" dirty="0" smtClean="0"/>
              <a:t>tends to </a:t>
            </a:r>
            <a:r>
              <a:rPr lang="en-US" dirty="0"/>
              <a:t>identify students </a:t>
            </a:r>
            <a:r>
              <a:rPr lang="en-US" dirty="0" smtClean="0"/>
              <a:t>who </a:t>
            </a:r>
            <a:r>
              <a:rPr lang="en-US" dirty="0"/>
              <a:t>are not at-</a:t>
            </a:r>
            <a:r>
              <a:rPr lang="en-US" dirty="0" smtClean="0"/>
              <a:t>risk</a:t>
            </a:r>
          </a:p>
          <a:p>
            <a:pPr lvl="1">
              <a:defRPr/>
            </a:pPr>
            <a:r>
              <a:rPr lang="en-US" dirty="0" smtClean="0"/>
              <a:t>Informs schools about the student population</a:t>
            </a:r>
          </a:p>
          <a:p>
            <a:pPr lvl="1">
              <a:defRPr/>
            </a:pPr>
            <a:r>
              <a:rPr lang="en-US" dirty="0" smtClean="0"/>
              <a:t>Find groups of students with common needs</a:t>
            </a:r>
          </a:p>
          <a:p>
            <a:pPr lvl="1">
              <a:defRPr/>
            </a:pPr>
            <a:r>
              <a:rPr lang="en-US" dirty="0" smtClean="0"/>
              <a:t>Facilitates resource </a:t>
            </a:r>
            <a:r>
              <a:rPr lang="en-US" dirty="0"/>
              <a:t>m</a:t>
            </a:r>
            <a:r>
              <a:rPr lang="en-US" dirty="0" smtClean="0"/>
              <a:t>apping of services</a:t>
            </a:r>
            <a:endParaRPr lang="en-US" dirty="0"/>
          </a:p>
          <a:p>
            <a:pPr marL="0" indent="0" algn="ctr">
              <a:buFont typeface="Wingdings 3" charset="0"/>
              <a:buNone/>
              <a:defRPr/>
            </a:pPr>
            <a:endParaRPr lang="en-US" sz="1000" dirty="0" smtClean="0"/>
          </a:p>
          <a:p>
            <a:pPr marL="0" indent="0" algn="ctr">
              <a:buFont typeface="Wingdings 3" charset="0"/>
              <a:buNone/>
              <a:defRPr/>
            </a:pPr>
            <a:r>
              <a:rPr lang="en-US" sz="2000" dirty="0" smtClean="0"/>
              <a:t>(University of Oregon Institute on Violence and Destructive Behavior)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56323" name="Title 2"/>
          <p:cNvSpPr>
            <a:spLocks noGrp="1"/>
          </p:cNvSpPr>
          <p:nvPr>
            <p:ph type="title"/>
          </p:nvPr>
        </p:nvSpPr>
        <p:spPr>
          <a:xfrm>
            <a:off x="219487" y="352425"/>
            <a:ext cx="8654073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Identification Process</a:t>
            </a:r>
            <a:endParaRPr lang="en-US" sz="4900" dirty="0" smtClean="0">
              <a:solidFill>
                <a:srgbClr val="008000"/>
              </a:solidFill>
              <a:ea typeface="ＭＳ Ｐゴシック" pitchFamily="34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8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1"/>
          <p:cNvSpPr>
            <a:spLocks noGrp="1"/>
          </p:cNvSpPr>
          <p:nvPr>
            <p:ph idx="1"/>
          </p:nvPr>
        </p:nvSpPr>
        <p:spPr>
          <a:xfrm>
            <a:off x="457200" y="1495425"/>
            <a:ext cx="8229600" cy="4630738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Screening </a:t>
            </a:r>
            <a:r>
              <a:rPr lang="en-US" dirty="0" smtClean="0">
                <a:ea typeface="ＭＳ Ｐゴシック" pitchFamily="34" charset="-128"/>
              </a:rPr>
              <a:t>not common because…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Behavior is often viewed as purposeful rather than environmental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chools tend to be a reactive rather than proactive with respect to behavior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I</a:t>
            </a:r>
            <a:r>
              <a:rPr lang="en-US" dirty="0" smtClean="0">
                <a:ea typeface="ＭＳ Ｐゴシック" pitchFamily="34" charset="-128"/>
              </a:rPr>
              <a:t>mpression that kids will </a:t>
            </a:r>
            <a:r>
              <a:rPr lang="en-US" altLang="en-US" dirty="0" smtClean="0">
                <a:ea typeface="ＭＳ Ｐゴシック" pitchFamily="34" charset="-128"/>
              </a:rPr>
              <a:t>“</a:t>
            </a:r>
            <a:r>
              <a:rPr lang="en-US" dirty="0" smtClean="0">
                <a:ea typeface="ＭＳ Ｐゴシック" pitchFamily="34" charset="-128"/>
              </a:rPr>
              <a:t>grow out of it</a:t>
            </a:r>
            <a:r>
              <a:rPr lang="en-US" altLang="en-US" dirty="0" smtClean="0">
                <a:ea typeface="ＭＳ Ｐゴシック" pitchFamily="34" charset="-128"/>
              </a:rPr>
              <a:t>”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Concern about profiling/stigmatizing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Fear of costs and potential to identify large number of EBD students</a:t>
            </a:r>
          </a:p>
          <a:p>
            <a:endParaRPr lang="en-US" sz="2800" dirty="0" smtClean="0">
              <a:ea typeface="ＭＳ Ｐゴシック" pitchFamily="34" charset="-128"/>
            </a:endParaRPr>
          </a:p>
        </p:txBody>
      </p:sp>
      <p:sp>
        <p:nvSpPr>
          <p:cNvPr id="57347" name="Title 2"/>
          <p:cNvSpPr>
            <a:spLocks noGrp="1"/>
          </p:cNvSpPr>
          <p:nvPr>
            <p:ph type="title"/>
          </p:nvPr>
        </p:nvSpPr>
        <p:spPr>
          <a:xfrm>
            <a:off x="457200" y="3524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4900" dirty="0" smtClean="0">
                <a:solidFill>
                  <a:srgbClr val="008000"/>
                </a:solidFill>
                <a:ea typeface="ＭＳ Ｐゴシック" pitchFamily="34" charset="-128"/>
              </a:rPr>
              <a:t> Identification Process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14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696" y="314873"/>
            <a:ext cx="8329796" cy="2484311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900" dirty="0" smtClean="0">
                <a:solidFill>
                  <a:srgbClr val="008000"/>
                </a:solidFill>
              </a:rPr>
              <a:t>Using a School-wide Universal Screening Process to Identify Students At-Risk</a:t>
            </a:r>
            <a:br>
              <a:rPr lang="en-US" sz="4900" dirty="0" smtClean="0">
                <a:solidFill>
                  <a:srgbClr val="008000"/>
                </a:solidFill>
              </a:rPr>
            </a:br>
            <a:endParaRPr lang="en-US" sz="4900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9183"/>
            <a:ext cx="6400800" cy="3412223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Julie Peterman- School Counselor </a:t>
            </a:r>
          </a:p>
          <a:p>
            <a:r>
              <a:rPr lang="en-US" sz="2800" dirty="0" smtClean="0"/>
              <a:t>Katie Curtis- Classroom Teacher </a:t>
            </a:r>
          </a:p>
          <a:p>
            <a:r>
              <a:rPr lang="en-US" sz="2800" dirty="0" smtClean="0"/>
              <a:t>Wyman Elementary, Rolla Public Schools</a:t>
            </a:r>
          </a:p>
          <a:p>
            <a:endParaRPr lang="en-US" sz="2800" dirty="0" smtClean="0"/>
          </a:p>
          <a:p>
            <a:r>
              <a:rPr lang="en-US" sz="2800" dirty="0" smtClean="0"/>
              <a:t>Barbara Mitchell, Ph.D. </a:t>
            </a:r>
          </a:p>
          <a:p>
            <a:r>
              <a:rPr lang="en-US" sz="2800" dirty="0" smtClean="0"/>
              <a:t>MO </a:t>
            </a:r>
            <a:r>
              <a:rPr lang="en-US" sz="2800" dirty="0"/>
              <a:t>SWPBS</a:t>
            </a:r>
          </a:p>
          <a:p>
            <a:endParaRPr lang="en-US" sz="3500" dirty="0" smtClean="0"/>
          </a:p>
          <a:p>
            <a:endParaRPr lang="en-US" sz="2400" dirty="0"/>
          </a:p>
          <a:p>
            <a:endParaRPr lang="en-US" sz="30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86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1"/>
          <p:cNvSpPr>
            <a:spLocks noGrp="1"/>
          </p:cNvSpPr>
          <p:nvPr>
            <p:ph idx="1"/>
          </p:nvPr>
        </p:nvSpPr>
        <p:spPr>
          <a:xfrm>
            <a:off x="457200" y="1347788"/>
            <a:ext cx="8229600" cy="4778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Screening Not Common Because </a:t>
            </a:r>
            <a:endParaRPr lang="en-US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Easier to screen vision &amp; hearing because response falls in the realm of the parents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Political realities of managing parent reactions to behavior screenings; confidentiality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Systems skill set </a:t>
            </a:r>
          </a:p>
          <a:p>
            <a:pPr lvl="2"/>
            <a:r>
              <a:rPr lang="en-US" sz="2800" dirty="0" smtClean="0">
                <a:ea typeface="ＭＳ Ｐゴシック" pitchFamily="34" charset="-128"/>
              </a:rPr>
              <a:t>Do we know how to respond to behavior with the same confidence that we respond to academic concerns?</a:t>
            </a:r>
          </a:p>
          <a:p>
            <a:pPr>
              <a:buFont typeface="Wingdings 3" pitchFamily="18" charset="2"/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endParaRPr lang="en-US" sz="2800" dirty="0" smtClean="0">
              <a:ea typeface="ＭＳ Ｐゴシック" pitchFamily="34" charset="-128"/>
            </a:endParaRPr>
          </a:p>
        </p:txBody>
      </p:sp>
      <p:sp>
        <p:nvSpPr>
          <p:cNvPr id="58371" name="Title 2"/>
          <p:cNvSpPr>
            <a:spLocks noGrp="1"/>
          </p:cNvSpPr>
          <p:nvPr>
            <p:ph type="title"/>
          </p:nvPr>
        </p:nvSpPr>
        <p:spPr>
          <a:xfrm>
            <a:off x="457200" y="3524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Identification Process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98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558165" y="1340529"/>
            <a:ext cx="8229600" cy="50228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MO SWPBS Tier 2 Team Workbook May 2014, Chapter 3 (</a:t>
            </a:r>
            <a:r>
              <a:rPr lang="en-US" sz="2800" dirty="0" smtClean="0">
                <a:ea typeface="ＭＳ Ｐゴシック" pitchFamily="34" charset="-128"/>
                <a:hlinkClick r:id="rId3"/>
              </a:rPr>
              <a:t>www.pbismissouri.org</a:t>
            </a:r>
            <a:r>
              <a:rPr lang="en-US" sz="2800" dirty="0" smtClean="0">
                <a:ea typeface="ＭＳ Ｐゴシック" pitchFamily="34" charset="-128"/>
              </a:rPr>
              <a:t>)</a:t>
            </a:r>
          </a:p>
          <a:p>
            <a:pPr marL="0" indent="0" eaLnBrk="1" hangingPunct="1">
              <a:buNone/>
            </a:pPr>
            <a:endParaRPr lang="en-US" sz="1000" dirty="0" smtClean="0">
              <a:ea typeface="ＭＳ Ｐゴシック" pitchFamily="34" charset="-128"/>
            </a:endParaRP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Table of instruments 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Legal requirements and considerations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Sample letter to parents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Example protocols </a:t>
            </a:r>
          </a:p>
          <a:p>
            <a:pPr lvl="2"/>
            <a:r>
              <a:rPr lang="en-US" sz="2000" i="1" dirty="0" smtClean="0">
                <a:ea typeface="ＭＳ Ｐゴシック" pitchFamily="34" charset="-128"/>
              </a:rPr>
              <a:t>Social, Academic, &amp; Emotional Behavior Risk Screener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(SAEBRS)</a:t>
            </a:r>
          </a:p>
          <a:p>
            <a:pPr lvl="2"/>
            <a:r>
              <a:rPr lang="en-US" sz="2000" i="1" dirty="0" smtClean="0">
                <a:ea typeface="ＭＳ Ｐゴシック" pitchFamily="34" charset="-128"/>
              </a:rPr>
              <a:t>Strengths &amp; Difficulties Questionnaire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(SDQ)</a:t>
            </a:r>
          </a:p>
          <a:p>
            <a:pPr lvl="2"/>
            <a:r>
              <a:rPr lang="en-US" sz="2000" i="1" dirty="0" smtClean="0">
                <a:ea typeface="ＭＳ Ｐゴシック" pitchFamily="34" charset="-128"/>
              </a:rPr>
              <a:t>Behavioral &amp; Emotional Screening System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(BESS)</a:t>
            </a:r>
          </a:p>
          <a:p>
            <a:pPr lvl="2"/>
            <a:r>
              <a:rPr lang="en-US" sz="2000" i="1" dirty="0" smtClean="0">
                <a:ea typeface="ＭＳ Ｐゴシック" pitchFamily="34" charset="-128"/>
              </a:rPr>
              <a:t>Systematic Screening for Behavior Disorders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(SSBD)</a:t>
            </a:r>
          </a:p>
          <a:p>
            <a:pPr lvl="1" eaLnBrk="1" hangingPunct="1">
              <a:buFont typeface="Arial" pitchFamily="34" charset="0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4515" name="Title 1"/>
          <p:cNvSpPr>
            <a:spLocks noGrp="1"/>
          </p:cNvSpPr>
          <p:nvPr>
            <p:ph type="title"/>
          </p:nvPr>
        </p:nvSpPr>
        <p:spPr>
          <a:xfrm>
            <a:off x="457200" y="197529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Resources Available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93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2364" y="454155"/>
            <a:ext cx="4215816" cy="313813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2C9431"/>
                </a:solidFill>
              </a:rPr>
              <a:t>Wyman </a:t>
            </a:r>
            <a:r>
              <a:rPr lang="en-US" sz="3600" dirty="0" smtClean="0">
                <a:solidFill>
                  <a:srgbClr val="2C9431"/>
                </a:solidFill>
              </a:rPr>
              <a:t>Elementary</a:t>
            </a:r>
            <a:r>
              <a:rPr lang="en-US" sz="3600" dirty="0">
                <a:solidFill>
                  <a:srgbClr val="2C9431"/>
                </a:solidFill>
              </a:rPr>
              <a:t/>
            </a:r>
            <a:br>
              <a:rPr lang="en-US" sz="3600" dirty="0">
                <a:solidFill>
                  <a:srgbClr val="2C9431"/>
                </a:solidFill>
              </a:rPr>
            </a:br>
            <a:r>
              <a:rPr lang="en-US" sz="3600" dirty="0" smtClean="0">
                <a:solidFill>
                  <a:srgbClr val="2C9431"/>
                </a:solidFill>
              </a:rPr>
              <a:t>Rolla Public Schools</a:t>
            </a:r>
            <a:br>
              <a:rPr lang="en-US" sz="3600" dirty="0" smtClean="0">
                <a:solidFill>
                  <a:srgbClr val="2C9431"/>
                </a:solidFill>
              </a:rPr>
            </a:br>
            <a:r>
              <a:rPr lang="en-US" sz="3600" dirty="0" smtClean="0">
                <a:solidFill>
                  <a:srgbClr val="2C9431"/>
                </a:solidFill>
              </a:rPr>
              <a:t>K-4</a:t>
            </a:r>
            <a:br>
              <a:rPr lang="en-US" sz="3600" dirty="0" smtClean="0">
                <a:solidFill>
                  <a:srgbClr val="2C9431"/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374" r="12374"/>
          <a:stretch>
            <a:fillRect/>
          </a:stretch>
        </p:blipFill>
        <p:spPr>
          <a:xfrm>
            <a:off x="234075" y="454155"/>
            <a:ext cx="3423526" cy="30329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15819" y="3825551"/>
            <a:ext cx="7781731" cy="257524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530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Early Childhood Special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SW-PBS</a:t>
            </a:r>
            <a:r>
              <a:rPr lang="en-US" sz="2400" dirty="0" smtClean="0"/>
              <a:t> </a:t>
            </a:r>
            <a:r>
              <a:rPr lang="en-US" sz="2400" dirty="0" smtClean="0"/>
              <a:t>School for 11 years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45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C9431"/>
                </a:solidFill>
              </a:rPr>
              <a:t>A Little Peek into our </a:t>
            </a:r>
            <a:r>
              <a:rPr lang="en-US" dirty="0" smtClean="0">
                <a:solidFill>
                  <a:srgbClr val="2C9431"/>
                </a:solidFill>
              </a:rPr>
              <a:t>SW-PBS</a:t>
            </a:r>
            <a:r>
              <a:rPr lang="en-US" dirty="0" smtClean="0">
                <a:solidFill>
                  <a:srgbClr val="2C9431"/>
                </a:solidFill>
              </a:rPr>
              <a:t> System</a:t>
            </a:r>
            <a:endParaRPr lang="en-US" dirty="0">
              <a:solidFill>
                <a:srgbClr val="2C94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Tier One Practices</a:t>
            </a:r>
          </a:p>
          <a:p>
            <a:pPr lvl="1"/>
            <a:r>
              <a:rPr lang="en-US" dirty="0" smtClean="0"/>
              <a:t>Buzz Bucks</a:t>
            </a:r>
          </a:p>
          <a:p>
            <a:pPr lvl="1"/>
            <a:r>
              <a:rPr lang="en-US" dirty="0" smtClean="0"/>
              <a:t>Wyman Classroom Rules Posters</a:t>
            </a:r>
          </a:p>
          <a:p>
            <a:pPr lvl="1"/>
            <a:r>
              <a:rPr lang="en-US" dirty="0" smtClean="0"/>
              <a:t>Universal Behavior Screening</a:t>
            </a:r>
          </a:p>
          <a:p>
            <a:r>
              <a:rPr lang="en-US" dirty="0" smtClean="0"/>
              <a:t>Tier 2/3 Team</a:t>
            </a:r>
          </a:p>
          <a:p>
            <a:pPr lvl="1"/>
            <a:r>
              <a:rPr lang="en-US" dirty="0" smtClean="0"/>
              <a:t>B.E.E. Card (Check In, Check Out)</a:t>
            </a:r>
          </a:p>
          <a:p>
            <a:pPr lvl="1"/>
            <a:r>
              <a:rPr lang="en-US" dirty="0" smtClean="0"/>
              <a:t>FBA</a:t>
            </a:r>
          </a:p>
          <a:p>
            <a:r>
              <a:rPr lang="en-US" dirty="0" smtClean="0"/>
              <a:t>Team Collaboration</a:t>
            </a:r>
          </a:p>
          <a:p>
            <a:pPr lvl="1"/>
            <a:r>
              <a:rPr lang="en-US" dirty="0" smtClean="0"/>
              <a:t>Student Intervention Team (SAT)</a:t>
            </a:r>
          </a:p>
          <a:p>
            <a:pPr lvl="1"/>
            <a:r>
              <a:rPr lang="en-US" dirty="0" smtClean="0"/>
              <a:t>Response to Intervention (</a:t>
            </a:r>
            <a:r>
              <a:rPr lang="en-US" dirty="0" err="1" smtClean="0"/>
              <a:t>RtI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545" y="1952670"/>
            <a:ext cx="2100765" cy="319782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7" name="Rectangle 6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6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C9431"/>
                </a:solidFill>
              </a:rPr>
              <a:t>Our </a:t>
            </a:r>
            <a:r>
              <a:rPr lang="en-US" dirty="0" smtClean="0">
                <a:solidFill>
                  <a:srgbClr val="2C9431"/>
                </a:solidFill>
              </a:rPr>
              <a:t>Universal Behavior Screening </a:t>
            </a:r>
            <a:r>
              <a:rPr lang="en-US" dirty="0" smtClean="0">
                <a:solidFill>
                  <a:srgbClr val="2C9431"/>
                </a:solidFill>
              </a:rPr>
              <a:t>Journey</a:t>
            </a:r>
            <a:endParaRPr lang="en-US" dirty="0">
              <a:solidFill>
                <a:srgbClr val="2C94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Missing At-Risk Students</a:t>
            </a:r>
          </a:p>
          <a:p>
            <a:r>
              <a:rPr lang="en-US" dirty="0" smtClean="0"/>
              <a:t>Must Screen ALL Students</a:t>
            </a:r>
          </a:p>
          <a:p>
            <a:r>
              <a:rPr lang="en-US" dirty="0" smtClean="0"/>
              <a:t>Teacher Friendly</a:t>
            </a:r>
          </a:p>
          <a:p>
            <a:r>
              <a:rPr lang="en-US" dirty="0" smtClean="0"/>
              <a:t>Time Effective</a:t>
            </a:r>
          </a:p>
          <a:p>
            <a:r>
              <a:rPr lang="en-US" dirty="0" smtClean="0"/>
              <a:t>Cost Effective</a:t>
            </a:r>
          </a:p>
          <a:p>
            <a:r>
              <a:rPr lang="en-US" dirty="0" smtClean="0"/>
              <a:t>Useful Results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1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C9431"/>
                </a:solidFill>
              </a:rPr>
              <a:t>Strengths &amp; Difficulties Questionnaire</a:t>
            </a:r>
            <a:endParaRPr lang="en-US" dirty="0">
              <a:solidFill>
                <a:srgbClr val="2C943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461797"/>
            <a:ext cx="4038600" cy="2802769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Descriptive Individual Student Reports</a:t>
            </a:r>
          </a:p>
          <a:p>
            <a:pPr lvl="1"/>
            <a:r>
              <a:rPr lang="en-US" dirty="0" smtClean="0"/>
              <a:t>Free</a:t>
            </a:r>
            <a:endParaRPr lang="en-US" dirty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Technical Difficulties</a:t>
            </a:r>
          </a:p>
          <a:p>
            <a:pPr lvl="1"/>
            <a:r>
              <a:rPr lang="en-US" dirty="0" smtClean="0"/>
              <a:t>No Class Data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7" name="Rectangle 6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67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4"/>
          <p:cNvSpPr>
            <a:spLocks noGrp="1"/>
          </p:cNvSpPr>
          <p:nvPr>
            <p:ph type="title"/>
          </p:nvPr>
        </p:nvSpPr>
        <p:spPr>
          <a:xfrm>
            <a:off x="1143001" y="511930"/>
            <a:ext cx="6247196" cy="804704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2C9431"/>
                </a:solidFill>
              </a:rPr>
              <a:t>Student Risk Screening Scale (Drummond-1994)</a:t>
            </a:r>
            <a:endParaRPr lang="en-US" sz="3200" dirty="0">
              <a:solidFill>
                <a:srgbClr val="2C943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1" y="1673778"/>
            <a:ext cx="64698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/>
              <a:buChar char="•"/>
            </a:pPr>
            <a:r>
              <a:rPr lang="en-US" dirty="0"/>
              <a:t>The SRSS is a 7-item screener used to identify students who are at risk for antisocial behavior</a:t>
            </a:r>
          </a:p>
          <a:p>
            <a:pPr marL="257175" indent="-257175">
              <a:buFont typeface="Arial"/>
              <a:buChar char="•"/>
            </a:pPr>
            <a:r>
              <a:rPr lang="en-US" dirty="0"/>
              <a:t>Uses a 4-point </a:t>
            </a:r>
            <a:r>
              <a:rPr lang="en-US" dirty="0" err="1"/>
              <a:t>Likert</a:t>
            </a:r>
            <a:r>
              <a:rPr lang="en-US" dirty="0"/>
              <a:t> Scale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0=Never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1=Occasionally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2=Sometimes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3=Frequently</a:t>
            </a:r>
          </a:p>
          <a:p>
            <a:pPr marL="257175" indent="-257175">
              <a:buFont typeface="Arial"/>
              <a:buChar char="•"/>
            </a:pPr>
            <a:r>
              <a:rPr lang="en-US" dirty="0"/>
              <a:t>Teachers evaluate each student on the following items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Steal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Lie, cheat, sneak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Behavior problems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Peer rejection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Low academic achievement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Negative attitude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Aggressive behavior</a:t>
            </a:r>
            <a:endParaRPr lang="en-US" dirty="0"/>
          </a:p>
          <a:p>
            <a:pPr marL="257175" indent="-257175">
              <a:buFont typeface="Arial"/>
              <a:buChar char="•"/>
            </a:pPr>
            <a:r>
              <a:rPr lang="en-US" dirty="0"/>
              <a:t>Student Risk is divided into 3 categories</a:t>
            </a:r>
          </a:p>
          <a:p>
            <a:pPr marL="600075" lvl="1" indent="-257175">
              <a:buFont typeface="Arial"/>
              <a:buChar char="•"/>
            </a:pPr>
            <a:r>
              <a:rPr lang="en-US" sz="1500" dirty="0"/>
              <a:t>Low	= 0 – 3 		Moderate  =  4 – 8 		High  =  9 - 21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36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Student Risk Screening Scale (SRSS)</a:t>
            </a:r>
            <a:endParaRPr lang="en-US" dirty="0">
              <a:solidFill>
                <a:srgbClr val="2C943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6809" y="1600200"/>
            <a:ext cx="6350382" cy="452596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42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Reporting Results</a:t>
            </a:r>
            <a:endParaRPr lang="en-US" dirty="0">
              <a:solidFill>
                <a:srgbClr val="2C943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41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C9431"/>
                </a:solidFill>
              </a:rPr>
              <a:t>What About Internalizing Behaviors</a:t>
            </a:r>
            <a:r>
              <a:rPr lang="en-US" dirty="0" smtClean="0">
                <a:solidFill>
                  <a:srgbClr val="2C9431"/>
                </a:solidFill>
              </a:rPr>
              <a:t>? </a:t>
            </a:r>
            <a:r>
              <a:rPr lang="en-US" sz="2700" dirty="0">
                <a:solidFill>
                  <a:srgbClr val="FF0000"/>
                </a:solidFill>
              </a:rPr>
              <a:t>Student Internalizing Behavior Screening Scale (Cook, 2008)</a:t>
            </a:r>
            <a:endParaRPr lang="en-US" sz="2700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SIBSS </a:t>
            </a:r>
            <a:r>
              <a:rPr lang="en-US" sz="2400" dirty="0"/>
              <a:t>is a 7-item screener used to identify students who are at risk for internalizing behavior</a:t>
            </a:r>
          </a:p>
          <a:p>
            <a:r>
              <a:rPr lang="en-US" sz="2400" dirty="0"/>
              <a:t>Uses a 4-point Likert Scale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0=Never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1=Occasionally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2=Sometimes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3=Frequently</a:t>
            </a:r>
          </a:p>
          <a:p>
            <a:r>
              <a:rPr lang="en-US" sz="2400" dirty="0"/>
              <a:t>Teachers evaluate each student on the following items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Nervous or Fearful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Bullied by Peers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Spends Time Alone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Low Academic Achievement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Withdrawn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Seems Sad or Unhappy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Complains About Being Sick or Hurt</a:t>
            </a:r>
          </a:p>
          <a:p>
            <a:r>
              <a:rPr lang="en-US" sz="2400" dirty="0"/>
              <a:t>Student Risk is divided into 3 categories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Low	= 0 – 3 		Moderate  =  4 – 8 		High  =  9 - 21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5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Session Outcomes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session participants will be able to ….</a:t>
            </a:r>
          </a:p>
          <a:p>
            <a:pPr lvl="1"/>
            <a:r>
              <a:rPr lang="en-US" dirty="0" smtClean="0"/>
              <a:t>Provide a rationale for using a school-wide screening process</a:t>
            </a:r>
          </a:p>
          <a:p>
            <a:pPr lvl="1"/>
            <a:r>
              <a:rPr lang="en-US" dirty="0" smtClean="0"/>
              <a:t>Identify one or more instruments that can be used for screening</a:t>
            </a:r>
          </a:p>
          <a:p>
            <a:pPr lvl="1"/>
            <a:r>
              <a:rPr lang="en-US" dirty="0" smtClean="0"/>
              <a:t>Describe a system for conducting school-wide screenings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65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Compromise</a:t>
            </a:r>
            <a:endParaRPr lang="en-US" dirty="0">
              <a:solidFill>
                <a:srgbClr val="2C943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03408" y="1600200"/>
            <a:ext cx="3346184" cy="452596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Needed to Combine Both Screenings (SRSS and SIBSS)</a:t>
            </a:r>
          </a:p>
          <a:p>
            <a:r>
              <a:rPr lang="en-US" dirty="0" smtClean="0"/>
              <a:t>Wanted Teacher Friendly</a:t>
            </a:r>
          </a:p>
          <a:p>
            <a:r>
              <a:rPr lang="en-US" dirty="0" smtClean="0"/>
              <a:t>Created Google Form</a:t>
            </a:r>
          </a:p>
          <a:p>
            <a:r>
              <a:rPr lang="en-US" sz="2400" dirty="0">
                <a:hlinkClick r:id="rId3"/>
              </a:rPr>
              <a:t>http</a:t>
            </a:r>
            <a:r>
              <a:rPr lang="en-US" sz="2400" dirty="0" smtClean="0">
                <a:hlinkClick r:id="rId3"/>
              </a:rPr>
              <a:t>://mbcurl.me/MV9Y</a:t>
            </a:r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7" name="Rectangle 6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90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SRSS School Wide Data</a:t>
            </a:r>
            <a:endParaRPr lang="en-US" dirty="0">
              <a:solidFill>
                <a:srgbClr val="2C9431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176" y="1600200"/>
            <a:ext cx="8137647" cy="452596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01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SIBSS School Wide Data</a:t>
            </a:r>
            <a:endParaRPr lang="en-US" dirty="0">
              <a:solidFill>
                <a:srgbClr val="2C943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6031" y="1600200"/>
            <a:ext cx="6651937" cy="4525963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10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Individual Teacher Graphs</a:t>
            </a:r>
            <a:endParaRPr lang="en-US" dirty="0">
              <a:solidFill>
                <a:srgbClr val="2C943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 Risk Screening Scale		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6490" y="2475437"/>
            <a:ext cx="3890898" cy="3483834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 Internalizing Behavior Screening Scale 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472975"/>
            <a:ext cx="4041775" cy="335508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9" name="Rectangle 8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68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Individual Teacher Results</a:t>
            </a:r>
            <a:endParaRPr lang="en-US" dirty="0">
              <a:solidFill>
                <a:srgbClr val="2C9431"/>
              </a:solidFill>
            </a:endParaRP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9985" y="1600200"/>
            <a:ext cx="6344030" cy="452596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76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Individual Teacher Graphs</a:t>
            </a:r>
            <a:endParaRPr lang="en-US" dirty="0">
              <a:solidFill>
                <a:srgbClr val="2C943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 Risk Screening Scale	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 Internalizing Behavior Screening Scale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7910" y="2580267"/>
            <a:ext cx="4169046" cy="3140504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580267"/>
            <a:ext cx="4041775" cy="3140503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9" name="Rectangle 8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54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Current Practice In Review</a:t>
            </a:r>
            <a:endParaRPr lang="en-US" dirty="0">
              <a:solidFill>
                <a:srgbClr val="2C943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Early September</a:t>
            </a:r>
          </a:p>
          <a:p>
            <a:pPr lvl="1"/>
            <a:r>
              <a:rPr lang="en-US" dirty="0" smtClean="0"/>
              <a:t>Presentation at Faculty Meeting</a:t>
            </a:r>
          </a:p>
          <a:p>
            <a:pPr lvl="1"/>
            <a:r>
              <a:rPr lang="en-US" dirty="0" smtClean="0"/>
              <a:t>Share Link to Google Form</a:t>
            </a:r>
          </a:p>
          <a:p>
            <a:r>
              <a:rPr lang="en-US" dirty="0" smtClean="0"/>
              <a:t>October</a:t>
            </a:r>
          </a:p>
          <a:p>
            <a:pPr lvl="1"/>
            <a:r>
              <a:rPr lang="en-US" dirty="0" smtClean="0"/>
              <a:t>Share School Results with Staff</a:t>
            </a:r>
          </a:p>
          <a:p>
            <a:pPr lvl="1"/>
            <a:r>
              <a:rPr lang="en-US" dirty="0" smtClean="0"/>
              <a:t>Distribute Teacher Results</a:t>
            </a:r>
          </a:p>
          <a:p>
            <a:pPr lvl="1"/>
            <a:r>
              <a:rPr lang="en-US" dirty="0" smtClean="0"/>
              <a:t>Grade Level Sharing and Discussion</a:t>
            </a:r>
            <a:endParaRPr lang="en-US" dirty="0"/>
          </a:p>
          <a:p>
            <a:r>
              <a:rPr lang="en-US" dirty="0" smtClean="0"/>
              <a:t>December and April</a:t>
            </a:r>
          </a:p>
          <a:p>
            <a:pPr lvl="1"/>
            <a:r>
              <a:rPr lang="en-US" dirty="0" smtClean="0"/>
              <a:t>Share Link to Google Form</a:t>
            </a:r>
          </a:p>
          <a:p>
            <a:pPr lvl="1"/>
            <a:r>
              <a:rPr lang="en-US" dirty="0" smtClean="0"/>
              <a:t>Share Results</a:t>
            </a:r>
          </a:p>
          <a:p>
            <a:pPr lvl="1"/>
            <a:r>
              <a:rPr lang="en-US" dirty="0" smtClean="0"/>
              <a:t>Grade Level Sharing and Discussion</a:t>
            </a:r>
          </a:p>
          <a:p>
            <a:r>
              <a:rPr lang="en-US" dirty="0"/>
              <a:t>May</a:t>
            </a:r>
          </a:p>
          <a:p>
            <a:pPr lvl="1"/>
            <a:r>
              <a:rPr lang="en-US" dirty="0" smtClean="0"/>
              <a:t>Review Process</a:t>
            </a:r>
          </a:p>
          <a:p>
            <a:pPr lvl="1"/>
            <a:r>
              <a:rPr lang="en-US" dirty="0" smtClean="0"/>
              <a:t>Update as Needed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7" name="Rectangle 6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20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We Have This Data, Now What?</a:t>
            </a:r>
            <a:endParaRPr lang="en-US" dirty="0">
              <a:solidFill>
                <a:srgbClr val="2C94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Classroom Interventions</a:t>
            </a:r>
          </a:p>
          <a:p>
            <a:r>
              <a:rPr lang="en-US" dirty="0"/>
              <a:t>Social Skills Groups</a:t>
            </a:r>
          </a:p>
          <a:p>
            <a:r>
              <a:rPr lang="en-US" dirty="0" smtClean="0"/>
              <a:t>Share with Student Assistance Team (SAT)</a:t>
            </a:r>
          </a:p>
          <a:p>
            <a:r>
              <a:rPr lang="en-US" dirty="0" smtClean="0"/>
              <a:t>Use in Special Education Evaluations</a:t>
            </a:r>
          </a:p>
          <a:p>
            <a:r>
              <a:rPr lang="en-US" dirty="0" smtClean="0"/>
              <a:t>Professional Development Opportunities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19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2C9431"/>
                </a:solidFill>
              </a:rPr>
              <a:t>RtI</a:t>
            </a:r>
            <a:r>
              <a:rPr lang="en-US" dirty="0" smtClean="0">
                <a:solidFill>
                  <a:srgbClr val="2C9431"/>
                </a:solidFill>
              </a:rPr>
              <a:t> Connection</a:t>
            </a:r>
            <a:endParaRPr lang="en-US" dirty="0">
              <a:solidFill>
                <a:srgbClr val="2C943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877" y="1600200"/>
            <a:ext cx="7000246" cy="452596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4" name="Rectangle 3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5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9431"/>
                </a:solidFill>
              </a:rPr>
              <a:t>Extra Resources</a:t>
            </a:r>
            <a:endParaRPr lang="en-US" dirty="0">
              <a:solidFill>
                <a:srgbClr val="2C94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miblsi.cenmi.org/MiBLSiModel/Evaluation/Measures/StudentRiskScreeningScale.aspx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rtinetwork.org/getstarted/checklists-and-forms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>
                <a:hlinkClick r:id="rId4"/>
              </a:rPr>
              <a:t>http://evaluation.ebrschools.org/eduWEB2/1000196/docs/scale_2__student_internalizing_beh_ss__-_</a:t>
            </a:r>
            <a:r>
              <a:rPr lang="en-US" sz="2400" dirty="0" smtClean="0">
                <a:hlinkClick r:id="rId4"/>
              </a:rPr>
              <a:t>sibss.pdf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42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The Challenge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Mental, emotional, and behavioral health problems (MEB) affect 450 million worldwide (i.e., 1 out of 4)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Treatment and service for individuals experiencing mental health challenges is costly ($300 billion/year)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/>
              <a:t>MEB challenges are associated with increased risk for negative outcomes including premature death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6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Session Outcomes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session participants will be able to ….</a:t>
            </a:r>
          </a:p>
          <a:p>
            <a:pPr lvl="1"/>
            <a:r>
              <a:rPr lang="en-US" dirty="0" smtClean="0"/>
              <a:t>Provide a rationale for using a school-wide screening process</a:t>
            </a:r>
          </a:p>
          <a:p>
            <a:pPr lvl="1"/>
            <a:r>
              <a:rPr lang="en-US" dirty="0" smtClean="0"/>
              <a:t>Identify one or more instruments that can be used for screening</a:t>
            </a:r>
          </a:p>
          <a:p>
            <a:pPr lvl="1"/>
            <a:r>
              <a:rPr lang="en-US" dirty="0" smtClean="0"/>
              <a:t>Describe a system for conducting school-wide screenings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95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Contact </a:t>
            </a:r>
            <a:r>
              <a:rPr lang="en-US" dirty="0" smtClean="0">
                <a:solidFill>
                  <a:srgbClr val="008000"/>
                </a:solidFill>
              </a:rPr>
              <a:t>Information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mitchellbs@missouri.edu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JPeterman@rolla.k12.mo.us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kcurtis@rolla.k12.mo.us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1799" y="3500639"/>
            <a:ext cx="3982927" cy="288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The Challenge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14-20% of young people experience an MEB disorder at a given point in time (NRC &amp; IOM, 2009, p. 15)</a:t>
            </a:r>
          </a:p>
          <a:p>
            <a:endParaRPr lang="en-US" dirty="0" smtClean="0"/>
          </a:p>
          <a:p>
            <a:r>
              <a:rPr lang="en-US" dirty="0" smtClean="0"/>
              <a:t>Close to 40% of young people have had at least one psychiatric diagnosis by the time they are 16 (Jaffee et al., 2005)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188" y="622689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55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The Challenge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70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Signs of potential MEB disorders are often evident at a very young age (Gilliam &amp; Sharar, 2006)</a:t>
            </a:r>
          </a:p>
          <a:p>
            <a:pPr lvl="1"/>
            <a:r>
              <a:rPr lang="en-US" sz="2400" dirty="0"/>
              <a:t>One survey reported that half of all lifetime cases began by age 14 (Kessler et al., 2005</a:t>
            </a:r>
            <a:r>
              <a:rPr lang="en-US" sz="2400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U.S. sample data indicates median age at onset (Merikangas et al., 2010)</a:t>
            </a:r>
          </a:p>
          <a:p>
            <a:pPr lvl="2"/>
            <a:r>
              <a:rPr lang="en-US" dirty="0" smtClean="0"/>
              <a:t>6 </a:t>
            </a:r>
            <a:r>
              <a:rPr lang="en-US" dirty="0"/>
              <a:t>years for anxiety disorders, </a:t>
            </a:r>
          </a:p>
          <a:p>
            <a:pPr lvl="2"/>
            <a:r>
              <a:rPr lang="en-US" dirty="0"/>
              <a:t>11 for behavior disorders, </a:t>
            </a:r>
          </a:p>
          <a:p>
            <a:pPr lvl="2"/>
            <a:r>
              <a:rPr lang="en-US" dirty="0"/>
              <a:t>13 for mood disorders, </a:t>
            </a:r>
            <a:endParaRPr lang="en-US" dirty="0" smtClean="0"/>
          </a:p>
          <a:p>
            <a:pPr lvl="2"/>
            <a:r>
              <a:rPr lang="en-US" dirty="0" smtClean="0"/>
              <a:t>15 </a:t>
            </a:r>
            <a:r>
              <a:rPr lang="en-US" dirty="0"/>
              <a:t>for substance use </a:t>
            </a:r>
            <a:r>
              <a:rPr lang="en-US" dirty="0" smtClean="0"/>
              <a:t>disorders</a:t>
            </a:r>
            <a:endParaRPr lang="en-US" sz="2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42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The Challenge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onset of MEB disorders is predictive of lower school achievement as well as increased burden on the child welfare and juvenile justice systems (IOM, 2006)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Youth with MEB problems are at greater risk for later psychiatric and substance abuse problems (Gregory et al., 2007)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9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The Challenge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3485" cy="50012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Many MEB disorders rarely come to the attention of doctors or teachers </a:t>
            </a:r>
            <a:r>
              <a:rPr lang="en-US" sz="2800" dirty="0"/>
              <a:t>(NRC &amp; IOM, 2009, p. 37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Fewer than 1 in 8 children with an MEB disorder is currently receiving treatment in the mental health or substance abuse systems</a:t>
            </a:r>
          </a:p>
          <a:p>
            <a:pPr lvl="1"/>
            <a:r>
              <a:rPr lang="en-US" sz="2400" dirty="0" smtClean="0"/>
              <a:t>Only about 1 in 4 have ever received any treatment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Even if child meets criteria for DSM disorder this does NOT necessarily mean he/she receives special education services in school setting.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82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The Good News!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2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Research has identified multiple factors that contribute to the development of MEB disorders.</a:t>
            </a:r>
          </a:p>
          <a:p>
            <a:pPr lvl="1"/>
            <a:r>
              <a:rPr lang="en-US" sz="2400" dirty="0"/>
              <a:t>Negative life events at family, school, peer and/or community level</a:t>
            </a:r>
          </a:p>
          <a:p>
            <a:pPr lvl="1"/>
            <a:r>
              <a:rPr lang="en-US" sz="2400" dirty="0"/>
              <a:t>Poverty</a:t>
            </a:r>
          </a:p>
          <a:p>
            <a:pPr lvl="1"/>
            <a:r>
              <a:rPr lang="en-US" sz="2400" dirty="0"/>
              <a:t>Family dysfunction and disruption</a:t>
            </a:r>
          </a:p>
          <a:p>
            <a:pPr lvl="1"/>
            <a:r>
              <a:rPr lang="en-US" sz="2400" dirty="0"/>
              <a:t>Child maltreatment</a:t>
            </a:r>
          </a:p>
          <a:p>
            <a:pPr lvl="1"/>
            <a:r>
              <a:rPr lang="en-US" sz="2400" dirty="0"/>
              <a:t>Community factors</a:t>
            </a:r>
          </a:p>
          <a:p>
            <a:pPr lvl="1"/>
            <a:r>
              <a:rPr lang="en-US" sz="2400" u="sng" dirty="0">
                <a:solidFill>
                  <a:srgbClr val="FF0000"/>
                </a:solidFill>
              </a:rPr>
              <a:t>School </a:t>
            </a:r>
            <a:r>
              <a:rPr lang="en-US" sz="2400" u="sng" dirty="0" smtClean="0">
                <a:solidFill>
                  <a:srgbClr val="FF0000"/>
                </a:solidFill>
              </a:rPr>
              <a:t>factors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(NRC &amp; IOM, 2009, p. 16)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34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374</TotalTime>
  <Words>1737</Words>
  <Application>Microsoft Office PowerPoint</Application>
  <PresentationFormat>On-screen Show (4:3)</PresentationFormat>
  <Paragraphs>352</Paragraphs>
  <Slides>41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ＭＳ 明朝</vt:lpstr>
      <vt:lpstr>ＭＳ Ｐゴシック</vt:lpstr>
      <vt:lpstr>Arial</vt:lpstr>
      <vt:lpstr>Calibri</vt:lpstr>
      <vt:lpstr>Franklin Gothic Book</vt:lpstr>
      <vt:lpstr>Times</vt:lpstr>
      <vt:lpstr>Times New Roman</vt:lpstr>
      <vt:lpstr>Wingdings 3</vt:lpstr>
      <vt:lpstr>Office Theme</vt:lpstr>
      <vt:lpstr>Session Information</vt:lpstr>
      <vt:lpstr> Using a School-wide Universal Screening Process to Identify Students At-Risk </vt:lpstr>
      <vt:lpstr>Session Outcomes</vt:lpstr>
      <vt:lpstr>The Challenge</vt:lpstr>
      <vt:lpstr>The Challenge</vt:lpstr>
      <vt:lpstr>The Challenge</vt:lpstr>
      <vt:lpstr>The Challenge</vt:lpstr>
      <vt:lpstr>The Challenge</vt:lpstr>
      <vt:lpstr>The Good News!</vt:lpstr>
      <vt:lpstr>The Good News!</vt:lpstr>
      <vt:lpstr>The Good News!</vt:lpstr>
      <vt:lpstr>Now is the Time</vt:lpstr>
      <vt:lpstr>PowerPoint Presentation</vt:lpstr>
      <vt:lpstr>Three Levels of Implementation</vt:lpstr>
      <vt:lpstr>Purpose &amp; Key Features of Tier 2</vt:lpstr>
      <vt:lpstr>Identification Process</vt:lpstr>
      <vt:lpstr>Identification Process</vt:lpstr>
      <vt:lpstr>Identification Process</vt:lpstr>
      <vt:lpstr>  Identification Process </vt:lpstr>
      <vt:lpstr>Identification Process</vt:lpstr>
      <vt:lpstr>Resources Available</vt:lpstr>
      <vt:lpstr>Wyman Elementary Rolla Public Schools K-4  </vt:lpstr>
      <vt:lpstr>A Little Peek into our SW-PBS System</vt:lpstr>
      <vt:lpstr>Our Universal Behavior Screening Journey</vt:lpstr>
      <vt:lpstr>Strengths &amp; Difficulties Questionnaire</vt:lpstr>
      <vt:lpstr>Student Risk Screening Scale (Drummond-1994)</vt:lpstr>
      <vt:lpstr>Student Risk Screening Scale (SRSS)</vt:lpstr>
      <vt:lpstr>Reporting Results</vt:lpstr>
      <vt:lpstr>What About Internalizing Behaviors? Student Internalizing Behavior Screening Scale (Cook, 2008)</vt:lpstr>
      <vt:lpstr>Compromise</vt:lpstr>
      <vt:lpstr>SRSS School Wide Data</vt:lpstr>
      <vt:lpstr>SIBSS School Wide Data</vt:lpstr>
      <vt:lpstr>Individual Teacher Graphs</vt:lpstr>
      <vt:lpstr>Individual Teacher Results</vt:lpstr>
      <vt:lpstr>Individual Teacher Graphs</vt:lpstr>
      <vt:lpstr>Current Practice In Review</vt:lpstr>
      <vt:lpstr>We Have This Data, Now What?</vt:lpstr>
      <vt:lpstr>RtI Connection</vt:lpstr>
      <vt:lpstr>Extra Resources</vt:lpstr>
      <vt:lpstr>Session Outcomes</vt:lpstr>
      <vt:lpstr>Contact Information</vt:lpstr>
    </vt:vector>
  </TitlesOfParts>
  <Company>University of Missouri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Information</dc:title>
  <dc:creator>College of Education</dc:creator>
  <cp:lastModifiedBy>Julie Peterman</cp:lastModifiedBy>
  <cp:revision>33</cp:revision>
  <dcterms:created xsi:type="dcterms:W3CDTF">2014-06-05T18:24:21Z</dcterms:created>
  <dcterms:modified xsi:type="dcterms:W3CDTF">2014-06-10T14:04:51Z</dcterms:modified>
</cp:coreProperties>
</file>