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8" r:id="rId3"/>
    <p:sldId id="282" r:id="rId4"/>
    <p:sldId id="283" r:id="rId5"/>
    <p:sldId id="324" r:id="rId6"/>
    <p:sldId id="284" r:id="rId7"/>
    <p:sldId id="285" r:id="rId8"/>
    <p:sldId id="259" r:id="rId9"/>
    <p:sldId id="260" r:id="rId10"/>
    <p:sldId id="286" r:id="rId11"/>
    <p:sldId id="287" r:id="rId12"/>
    <p:sldId id="288" r:id="rId13"/>
    <p:sldId id="289" r:id="rId14"/>
    <p:sldId id="290" r:id="rId15"/>
    <p:sldId id="291" r:id="rId16"/>
    <p:sldId id="292" r:id="rId17"/>
    <p:sldId id="293" r:id="rId18"/>
    <p:sldId id="295" r:id="rId19"/>
    <p:sldId id="310" r:id="rId20"/>
    <p:sldId id="265" r:id="rId21"/>
    <p:sldId id="312" r:id="rId22"/>
    <p:sldId id="313" r:id="rId23"/>
    <p:sldId id="314" r:id="rId24"/>
    <p:sldId id="323" r:id="rId25"/>
    <p:sldId id="311" r:id="rId26"/>
    <p:sldId id="306" r:id="rId27"/>
    <p:sldId id="264" r:id="rId28"/>
    <p:sldId id="296" r:id="rId29"/>
    <p:sldId id="297" r:id="rId30"/>
    <p:sldId id="301" r:id="rId31"/>
    <p:sldId id="302" r:id="rId32"/>
    <p:sldId id="303" r:id="rId33"/>
    <p:sldId id="304" r:id="rId34"/>
    <p:sldId id="305" r:id="rId35"/>
    <p:sldId id="298" r:id="rId36"/>
    <p:sldId id="299" r:id="rId37"/>
    <p:sldId id="300" r:id="rId38"/>
    <p:sldId id="308" r:id="rId39"/>
    <p:sldId id="309" r:id="rId40"/>
    <p:sldId id="307" r:id="rId41"/>
    <p:sldId id="262" r:id="rId42"/>
    <p:sldId id="263" r:id="rId43"/>
    <p:sldId id="315" r:id="rId44"/>
    <p:sldId id="316" r:id="rId45"/>
    <p:sldId id="317" r:id="rId46"/>
    <p:sldId id="318" r:id="rId47"/>
    <p:sldId id="319" r:id="rId48"/>
    <p:sldId id="320" r:id="rId49"/>
    <p:sldId id="321" r:id="rId50"/>
    <p:sldId id="322"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5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RD Conferences</c:v>
                </c:pt>
              </c:strCache>
            </c:strRef>
          </c:tx>
          <c:invertIfNegative val="0"/>
          <c:cat>
            <c:strRef>
              <c:f>Sheet1!$A$2:$A$10</c:f>
              <c:strCache>
                <c:ptCount val="9"/>
                <c:pt idx="0">
                  <c:v>Sept</c:v>
                </c:pt>
                <c:pt idx="1">
                  <c:v>Oct</c:v>
                </c:pt>
                <c:pt idx="2">
                  <c:v>Nov</c:v>
                </c:pt>
                <c:pt idx="3">
                  <c:v>Dec</c:v>
                </c:pt>
                <c:pt idx="4">
                  <c:v>Jan</c:v>
                </c:pt>
                <c:pt idx="5">
                  <c:v>Feb</c:v>
                </c:pt>
                <c:pt idx="6">
                  <c:v>Mar</c:v>
                </c:pt>
                <c:pt idx="7">
                  <c:v>Apr</c:v>
                </c:pt>
                <c:pt idx="8">
                  <c:v>May</c:v>
                </c:pt>
              </c:strCache>
            </c:strRef>
          </c:cat>
          <c:val>
            <c:numRef>
              <c:f>Sheet1!$B$2:$B$10</c:f>
              <c:numCache>
                <c:formatCode>General</c:formatCode>
                <c:ptCount val="9"/>
                <c:pt idx="0">
                  <c:v>54.0</c:v>
                </c:pt>
                <c:pt idx="1">
                  <c:v>56.0</c:v>
                </c:pt>
                <c:pt idx="2">
                  <c:v>26.0</c:v>
                </c:pt>
                <c:pt idx="3">
                  <c:v>57.0</c:v>
                </c:pt>
                <c:pt idx="4">
                  <c:v>25.0</c:v>
                </c:pt>
                <c:pt idx="5">
                  <c:v>21.0</c:v>
                </c:pt>
                <c:pt idx="6">
                  <c:v>21.0</c:v>
                </c:pt>
                <c:pt idx="7">
                  <c:v>7.0</c:v>
                </c:pt>
                <c:pt idx="8">
                  <c:v>12.0</c:v>
                </c:pt>
              </c:numCache>
            </c:numRef>
          </c:val>
        </c:ser>
        <c:ser>
          <c:idx val="1"/>
          <c:order val="1"/>
          <c:tx>
            <c:strRef>
              <c:f>Sheet1!$C$1</c:f>
              <c:strCache>
                <c:ptCount val="1"/>
                <c:pt idx="0">
                  <c:v>Circle It! Forms</c:v>
                </c:pt>
              </c:strCache>
            </c:strRef>
          </c:tx>
          <c:invertIfNegative val="0"/>
          <c:cat>
            <c:strRef>
              <c:f>Sheet1!$A$2:$A$10</c:f>
              <c:strCache>
                <c:ptCount val="9"/>
                <c:pt idx="0">
                  <c:v>Sept</c:v>
                </c:pt>
                <c:pt idx="1">
                  <c:v>Oct</c:v>
                </c:pt>
                <c:pt idx="2">
                  <c:v>Nov</c:v>
                </c:pt>
                <c:pt idx="3">
                  <c:v>Dec</c:v>
                </c:pt>
                <c:pt idx="4">
                  <c:v>Jan</c:v>
                </c:pt>
                <c:pt idx="5">
                  <c:v>Feb</c:v>
                </c:pt>
                <c:pt idx="6">
                  <c:v>Mar</c:v>
                </c:pt>
                <c:pt idx="7">
                  <c:v>Apr</c:v>
                </c:pt>
                <c:pt idx="8">
                  <c:v>May</c:v>
                </c:pt>
              </c:strCache>
            </c:strRef>
          </c:cat>
          <c:val>
            <c:numRef>
              <c:f>Sheet1!$C$2:$C$10</c:f>
              <c:numCache>
                <c:formatCode>General</c:formatCode>
                <c:ptCount val="9"/>
                <c:pt idx="0">
                  <c:v>11.0</c:v>
                </c:pt>
                <c:pt idx="1">
                  <c:v>107.0</c:v>
                </c:pt>
                <c:pt idx="2">
                  <c:v>47.0</c:v>
                </c:pt>
                <c:pt idx="3">
                  <c:v>34.0</c:v>
                </c:pt>
                <c:pt idx="4">
                  <c:v>39.0</c:v>
                </c:pt>
                <c:pt idx="5">
                  <c:v>21.0</c:v>
                </c:pt>
                <c:pt idx="6">
                  <c:v>25.0</c:v>
                </c:pt>
                <c:pt idx="7">
                  <c:v>14.0</c:v>
                </c:pt>
                <c:pt idx="8">
                  <c:v>35.0</c:v>
                </c:pt>
              </c:numCache>
            </c:numRef>
          </c:val>
        </c:ser>
        <c:dLbls>
          <c:showLegendKey val="0"/>
          <c:showVal val="0"/>
          <c:showCatName val="0"/>
          <c:showSerName val="0"/>
          <c:showPercent val="0"/>
          <c:showBubbleSize val="0"/>
        </c:dLbls>
        <c:gapWidth val="150"/>
        <c:axId val="-2132616808"/>
        <c:axId val="-2132070776"/>
      </c:barChart>
      <c:catAx>
        <c:axId val="-2132616808"/>
        <c:scaling>
          <c:orientation val="minMax"/>
        </c:scaling>
        <c:delete val="0"/>
        <c:axPos val="b"/>
        <c:majorTickMark val="out"/>
        <c:minorTickMark val="none"/>
        <c:tickLblPos val="nextTo"/>
        <c:crossAx val="-2132070776"/>
        <c:crosses val="autoZero"/>
        <c:auto val="1"/>
        <c:lblAlgn val="ctr"/>
        <c:lblOffset val="100"/>
        <c:noMultiLvlLbl val="0"/>
      </c:catAx>
      <c:valAx>
        <c:axId val="-2132070776"/>
        <c:scaling>
          <c:orientation val="minMax"/>
        </c:scaling>
        <c:delete val="0"/>
        <c:axPos val="l"/>
        <c:numFmt formatCode="General" sourceLinked="1"/>
        <c:majorTickMark val="out"/>
        <c:minorTickMark val="none"/>
        <c:tickLblPos val="nextTo"/>
        <c:crossAx val="-21326168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cat>
            <c:strRef>
              <c:f>Sheet1!$A$2:$A$13</c:f>
              <c:strCache>
                <c:ptCount val="12"/>
                <c:pt idx="0">
                  <c:v>Horseplay</c:v>
                </c:pt>
                <c:pt idx="1">
                  <c:v>Inappropriate remarks</c:v>
                </c:pt>
                <c:pt idx="2">
                  <c:v>Physical confrontation</c:v>
                </c:pt>
                <c:pt idx="3">
                  <c:v>Verbal confrontation</c:v>
                </c:pt>
                <c:pt idx="4">
                  <c:v>Profanity</c:v>
                </c:pt>
                <c:pt idx="5">
                  <c:v>Detention no show</c:v>
                </c:pt>
                <c:pt idx="6">
                  <c:v>Absense/Truancy</c:v>
                </c:pt>
                <c:pt idx="7">
                  <c:v>Walk out of class</c:v>
                </c:pt>
                <c:pt idx="8">
                  <c:v>3 strikes</c:v>
                </c:pt>
                <c:pt idx="9">
                  <c:v>Disrupt class</c:v>
                </c:pt>
                <c:pt idx="10">
                  <c:v>Tardy (ODR)</c:v>
                </c:pt>
                <c:pt idx="11">
                  <c:v>Failure to follow direction</c:v>
                </c:pt>
              </c:strCache>
            </c:strRef>
          </c:cat>
          <c:val>
            <c:numRef>
              <c:f>Sheet1!$B$2:$B$13</c:f>
              <c:numCache>
                <c:formatCode>General</c:formatCode>
                <c:ptCount val="12"/>
                <c:pt idx="0">
                  <c:v>37.0</c:v>
                </c:pt>
                <c:pt idx="1">
                  <c:v>52.0</c:v>
                </c:pt>
                <c:pt idx="2">
                  <c:v>58.0</c:v>
                </c:pt>
                <c:pt idx="3">
                  <c:v>73.0</c:v>
                </c:pt>
                <c:pt idx="4">
                  <c:v>77.0</c:v>
                </c:pt>
                <c:pt idx="5">
                  <c:v>106.0</c:v>
                </c:pt>
                <c:pt idx="6">
                  <c:v>157.0</c:v>
                </c:pt>
                <c:pt idx="7">
                  <c:v>197.0</c:v>
                </c:pt>
                <c:pt idx="8">
                  <c:v>323.0</c:v>
                </c:pt>
                <c:pt idx="9">
                  <c:v>351.0</c:v>
                </c:pt>
                <c:pt idx="10">
                  <c:v>405.0</c:v>
                </c:pt>
                <c:pt idx="11">
                  <c:v>416.0</c:v>
                </c:pt>
              </c:numCache>
            </c:numRef>
          </c:val>
        </c:ser>
        <c:dLbls>
          <c:showLegendKey val="0"/>
          <c:showVal val="0"/>
          <c:showCatName val="0"/>
          <c:showSerName val="0"/>
          <c:showPercent val="0"/>
          <c:showBubbleSize val="0"/>
        </c:dLbls>
        <c:gapWidth val="150"/>
        <c:axId val="2084772328"/>
        <c:axId val="2124794968"/>
      </c:barChart>
      <c:catAx>
        <c:axId val="2084772328"/>
        <c:scaling>
          <c:orientation val="minMax"/>
        </c:scaling>
        <c:delete val="0"/>
        <c:axPos val="l"/>
        <c:majorTickMark val="out"/>
        <c:minorTickMark val="none"/>
        <c:tickLblPos val="nextTo"/>
        <c:crossAx val="2124794968"/>
        <c:crosses val="autoZero"/>
        <c:auto val="1"/>
        <c:lblAlgn val="ctr"/>
        <c:lblOffset val="100"/>
        <c:noMultiLvlLbl val="0"/>
      </c:catAx>
      <c:valAx>
        <c:axId val="2124794968"/>
        <c:scaling>
          <c:orientation val="minMax"/>
        </c:scaling>
        <c:delete val="0"/>
        <c:axPos val="b"/>
        <c:majorGridlines/>
        <c:numFmt formatCode="General" sourceLinked="1"/>
        <c:majorTickMark val="out"/>
        <c:minorTickMark val="none"/>
        <c:tickLblPos val="nextTo"/>
        <c:crossAx val="2084772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Bullying</c:v>
                </c:pt>
              </c:strCache>
            </c:strRef>
          </c:tx>
          <c:cat>
            <c:strRef>
              <c:f>Sheet1!$A$2:$A$10</c:f>
              <c:strCache>
                <c:ptCount val="9"/>
                <c:pt idx="0">
                  <c:v>Sept</c:v>
                </c:pt>
                <c:pt idx="1">
                  <c:v>Oct</c:v>
                </c:pt>
                <c:pt idx="2">
                  <c:v>Nov</c:v>
                </c:pt>
                <c:pt idx="3">
                  <c:v>Dec</c:v>
                </c:pt>
                <c:pt idx="4">
                  <c:v>Jan</c:v>
                </c:pt>
                <c:pt idx="5">
                  <c:v>Feb</c:v>
                </c:pt>
                <c:pt idx="6">
                  <c:v>Mar</c:v>
                </c:pt>
                <c:pt idx="7">
                  <c:v>Apr</c:v>
                </c:pt>
                <c:pt idx="8">
                  <c:v>May</c:v>
                </c:pt>
              </c:strCache>
            </c:strRef>
          </c:cat>
          <c:val>
            <c:numRef>
              <c:f>Sheet1!$B$2:$B$10</c:f>
              <c:numCache>
                <c:formatCode>General</c:formatCode>
                <c:ptCount val="9"/>
                <c:pt idx="0">
                  <c:v>9.0</c:v>
                </c:pt>
                <c:pt idx="1">
                  <c:v>3.0</c:v>
                </c:pt>
                <c:pt idx="2">
                  <c:v>6.0</c:v>
                </c:pt>
                <c:pt idx="3">
                  <c:v>0.0</c:v>
                </c:pt>
                <c:pt idx="4">
                  <c:v>1.0</c:v>
                </c:pt>
                <c:pt idx="5">
                  <c:v>5.0</c:v>
                </c:pt>
                <c:pt idx="6">
                  <c:v>6.0</c:v>
                </c:pt>
                <c:pt idx="7">
                  <c:v>4.0</c:v>
                </c:pt>
                <c:pt idx="8">
                  <c:v>6.0</c:v>
                </c:pt>
              </c:numCache>
            </c:numRef>
          </c:val>
          <c:smooth val="0"/>
        </c:ser>
        <c:ser>
          <c:idx val="1"/>
          <c:order val="1"/>
          <c:tx>
            <c:strRef>
              <c:f>Sheet1!$C$1</c:f>
              <c:strCache>
                <c:ptCount val="1"/>
                <c:pt idx="0">
                  <c:v>RD Implementation</c:v>
                </c:pt>
              </c:strCache>
            </c:strRef>
          </c:tx>
          <c:cat>
            <c:strRef>
              <c:f>Sheet1!$A$2:$A$10</c:f>
              <c:strCache>
                <c:ptCount val="9"/>
                <c:pt idx="0">
                  <c:v>Sept</c:v>
                </c:pt>
                <c:pt idx="1">
                  <c:v>Oct</c:v>
                </c:pt>
                <c:pt idx="2">
                  <c:v>Nov</c:v>
                </c:pt>
                <c:pt idx="3">
                  <c:v>Dec</c:v>
                </c:pt>
                <c:pt idx="4">
                  <c:v>Jan</c:v>
                </c:pt>
                <c:pt idx="5">
                  <c:v>Feb</c:v>
                </c:pt>
                <c:pt idx="6">
                  <c:v>Mar</c:v>
                </c:pt>
                <c:pt idx="7">
                  <c:v>Apr</c:v>
                </c:pt>
                <c:pt idx="8">
                  <c:v>May</c:v>
                </c:pt>
              </c:strCache>
            </c:strRef>
          </c:cat>
          <c:val>
            <c:numRef>
              <c:f>Sheet1!$C$2:$C$10</c:f>
              <c:numCache>
                <c:formatCode>General</c:formatCode>
                <c:ptCount val="9"/>
                <c:pt idx="0">
                  <c:v>2.26</c:v>
                </c:pt>
                <c:pt idx="2">
                  <c:v>2.5</c:v>
                </c:pt>
                <c:pt idx="3">
                  <c:v>2.25</c:v>
                </c:pt>
                <c:pt idx="4">
                  <c:v>2.44</c:v>
                </c:pt>
                <c:pt idx="5">
                  <c:v>1.66</c:v>
                </c:pt>
                <c:pt idx="6">
                  <c:v>2.0</c:v>
                </c:pt>
                <c:pt idx="7">
                  <c:v>2.0</c:v>
                </c:pt>
              </c:numCache>
            </c:numRef>
          </c:val>
          <c:smooth val="0"/>
        </c:ser>
        <c:dLbls>
          <c:showLegendKey val="0"/>
          <c:showVal val="0"/>
          <c:showCatName val="0"/>
          <c:showSerName val="0"/>
          <c:showPercent val="0"/>
          <c:showBubbleSize val="0"/>
        </c:dLbls>
        <c:marker val="1"/>
        <c:smooth val="0"/>
        <c:axId val="-2132173672"/>
        <c:axId val="-2132160952"/>
      </c:lineChart>
      <c:catAx>
        <c:axId val="-2132173672"/>
        <c:scaling>
          <c:orientation val="minMax"/>
        </c:scaling>
        <c:delete val="0"/>
        <c:axPos val="b"/>
        <c:majorTickMark val="out"/>
        <c:minorTickMark val="none"/>
        <c:tickLblPos val="nextTo"/>
        <c:crossAx val="-2132160952"/>
        <c:crosses val="autoZero"/>
        <c:auto val="1"/>
        <c:lblAlgn val="ctr"/>
        <c:lblOffset val="100"/>
        <c:noMultiLvlLbl val="0"/>
      </c:catAx>
      <c:valAx>
        <c:axId val="-2132160952"/>
        <c:scaling>
          <c:orientation val="minMax"/>
        </c:scaling>
        <c:delete val="0"/>
        <c:axPos val="l"/>
        <c:numFmt formatCode="General" sourceLinked="1"/>
        <c:majorTickMark val="out"/>
        <c:minorTickMark val="none"/>
        <c:tickLblPos val="nextTo"/>
        <c:crossAx val="-21321736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8DD1C2-3A68-CA4B-A77A-77E5C5C94B6F}" type="datetimeFigureOut">
              <a:rPr lang="en-US" smtClean="0"/>
              <a:t>6/17/14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8C564-6497-A643-B193-6EFDDB744DB1}" type="slidenum">
              <a:rPr lang="en-US" smtClean="0"/>
              <a:t>‹#›</a:t>
            </a:fld>
            <a:endParaRPr lang="en-US"/>
          </a:p>
        </p:txBody>
      </p:sp>
    </p:spTree>
    <p:extLst>
      <p:ext uri="{BB962C8B-B14F-4D97-AF65-F5344CB8AC3E}">
        <p14:creationId xmlns:p14="http://schemas.microsoft.com/office/powerpoint/2010/main" val="4732524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shooting every 7.35 days since</a:t>
            </a:r>
            <a:r>
              <a:rPr lang="en-US" baseline="0" dirty="0" smtClean="0"/>
              <a:t> </a:t>
            </a:r>
            <a:r>
              <a:rPr lang="en-US" baseline="0" smtClean="0"/>
              <a:t>Sandy Hook</a:t>
            </a:r>
            <a:endParaRPr lang="en-US"/>
          </a:p>
        </p:txBody>
      </p:sp>
      <p:sp>
        <p:nvSpPr>
          <p:cNvPr id="4" name="Slide Number Placeholder 3"/>
          <p:cNvSpPr>
            <a:spLocks noGrp="1"/>
          </p:cNvSpPr>
          <p:nvPr>
            <p:ph type="sldNum" sz="quarter" idx="10"/>
          </p:nvPr>
        </p:nvSpPr>
        <p:spPr/>
        <p:txBody>
          <a:bodyPr/>
          <a:lstStyle/>
          <a:p>
            <a:fld id="{0378C564-6497-A643-B193-6EFDDB744DB1}" type="slidenum">
              <a:rPr lang="en-US" smtClean="0"/>
              <a:t>5</a:t>
            </a:fld>
            <a:endParaRPr lang="en-US"/>
          </a:p>
        </p:txBody>
      </p:sp>
    </p:spTree>
    <p:extLst>
      <p:ext uri="{BB962C8B-B14F-4D97-AF65-F5344CB8AC3E}">
        <p14:creationId xmlns:p14="http://schemas.microsoft.com/office/powerpoint/2010/main" val="3057845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40</a:t>
            </a:fld>
            <a:endParaRPr lang="en-US"/>
          </a:p>
        </p:txBody>
      </p:sp>
    </p:spTree>
    <p:extLst>
      <p:ext uri="{BB962C8B-B14F-4D97-AF65-F5344CB8AC3E}">
        <p14:creationId xmlns:p14="http://schemas.microsoft.com/office/powerpoint/2010/main" val="1071968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44</a:t>
            </a:fld>
            <a:endParaRPr lang="en-US"/>
          </a:p>
        </p:txBody>
      </p:sp>
    </p:spTree>
    <p:extLst>
      <p:ext uri="{BB962C8B-B14F-4D97-AF65-F5344CB8AC3E}">
        <p14:creationId xmlns:p14="http://schemas.microsoft.com/office/powerpoint/2010/main" val="2475970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8</a:t>
            </a:fld>
            <a:endParaRPr lang="en-US"/>
          </a:p>
        </p:txBody>
      </p:sp>
    </p:spTree>
    <p:extLst>
      <p:ext uri="{BB962C8B-B14F-4D97-AF65-F5344CB8AC3E}">
        <p14:creationId xmlns:p14="http://schemas.microsoft.com/office/powerpoint/2010/main" val="5594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rigorous studies of RJ in schools.  These are preliminary</a:t>
            </a:r>
            <a:r>
              <a:rPr lang="en-US" baseline="0" dirty="0" smtClean="0"/>
              <a:t> reports.</a:t>
            </a:r>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25</a:t>
            </a:fld>
            <a:endParaRPr lang="en-US"/>
          </a:p>
        </p:txBody>
      </p:sp>
    </p:spTree>
    <p:extLst>
      <p:ext uri="{BB962C8B-B14F-4D97-AF65-F5344CB8AC3E}">
        <p14:creationId xmlns:p14="http://schemas.microsoft.com/office/powerpoint/2010/main" val="411659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 = teacher/admin initiated</a:t>
            </a:r>
            <a:r>
              <a:rPr lang="en-US" baseline="0" dirty="0" smtClean="0"/>
              <a:t> meetings</a:t>
            </a:r>
          </a:p>
          <a:p>
            <a:r>
              <a:rPr lang="en-US" baseline="0" dirty="0" smtClean="0"/>
              <a:t>Yellow = student requests</a:t>
            </a:r>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34</a:t>
            </a:fld>
            <a:endParaRPr lang="en-US"/>
          </a:p>
        </p:txBody>
      </p:sp>
    </p:spTree>
    <p:extLst>
      <p:ext uri="{BB962C8B-B14F-4D97-AF65-F5344CB8AC3E}">
        <p14:creationId xmlns:p14="http://schemas.microsoft.com/office/powerpoint/2010/main" val="309515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RD circles and conferences were classified as “partial ISS”</a:t>
            </a:r>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35</a:t>
            </a:fld>
            <a:endParaRPr lang="en-US"/>
          </a:p>
        </p:txBody>
      </p:sp>
    </p:spTree>
    <p:extLst>
      <p:ext uri="{BB962C8B-B14F-4D97-AF65-F5344CB8AC3E}">
        <p14:creationId xmlns:p14="http://schemas.microsoft.com/office/powerpoint/2010/main" val="169853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36</a:t>
            </a:fld>
            <a:endParaRPr lang="en-US"/>
          </a:p>
        </p:txBody>
      </p:sp>
    </p:spTree>
    <p:extLst>
      <p:ext uri="{BB962C8B-B14F-4D97-AF65-F5344CB8AC3E}">
        <p14:creationId xmlns:p14="http://schemas.microsoft.com/office/powerpoint/2010/main" val="169853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 apply restorative</a:t>
            </a:r>
            <a:r>
              <a:rPr lang="en-US" baseline="0" dirty="0" smtClean="0"/>
              <a:t> discipline principles consistently.”</a:t>
            </a:r>
          </a:p>
          <a:p>
            <a:pPr marL="171450" indent="-171450">
              <a:buFontTx/>
              <a:buChar char="-"/>
            </a:pPr>
            <a:r>
              <a:rPr lang="en-US" baseline="0" dirty="0" smtClean="0"/>
              <a:t>1 = not in place</a:t>
            </a:r>
          </a:p>
          <a:p>
            <a:pPr marL="171450" indent="-171450">
              <a:buFontTx/>
              <a:buChar char="-"/>
            </a:pPr>
            <a:r>
              <a:rPr lang="en-US" baseline="0" dirty="0" smtClean="0"/>
              <a:t>2 =  partial</a:t>
            </a:r>
          </a:p>
          <a:p>
            <a:pPr marL="171450" indent="-171450">
              <a:buFontTx/>
              <a:buChar char="-"/>
            </a:pPr>
            <a:r>
              <a:rPr lang="en-US" baseline="0" dirty="0" smtClean="0"/>
              <a:t>3 = in place</a:t>
            </a:r>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37</a:t>
            </a:fld>
            <a:endParaRPr lang="en-US"/>
          </a:p>
        </p:txBody>
      </p:sp>
    </p:spTree>
    <p:extLst>
      <p:ext uri="{BB962C8B-B14F-4D97-AF65-F5344CB8AC3E}">
        <p14:creationId xmlns:p14="http://schemas.microsoft.com/office/powerpoint/2010/main" val="169853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38</a:t>
            </a:fld>
            <a:endParaRPr lang="en-US"/>
          </a:p>
        </p:txBody>
      </p:sp>
    </p:spTree>
    <p:extLst>
      <p:ext uri="{BB962C8B-B14F-4D97-AF65-F5344CB8AC3E}">
        <p14:creationId xmlns:p14="http://schemas.microsoft.com/office/powerpoint/2010/main" val="169853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378C564-6497-A643-B193-6EFDDB744DB1}" type="slidenum">
              <a:rPr lang="en-US" smtClean="0"/>
              <a:t>39</a:t>
            </a:fld>
            <a:endParaRPr lang="en-US"/>
          </a:p>
        </p:txBody>
      </p:sp>
    </p:spTree>
    <p:extLst>
      <p:ext uri="{BB962C8B-B14F-4D97-AF65-F5344CB8AC3E}">
        <p14:creationId xmlns:p14="http://schemas.microsoft.com/office/powerpoint/2010/main" val="16985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6/17/14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6/17/14</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70464"/>
            <a:ext cx="7406640" cy="3351820"/>
          </a:xfrm>
        </p:spPr>
        <p:txBody>
          <a:bodyPr>
            <a:normAutofit/>
          </a:bodyPr>
          <a:lstStyle/>
          <a:p>
            <a:r>
              <a:rPr lang="en-US" dirty="0" smtClean="0"/>
              <a:t>Integrating Restorative Practices in a SW-PBS System: </a:t>
            </a:r>
            <a:br>
              <a:rPr lang="en-US" dirty="0" smtClean="0"/>
            </a:br>
            <a:r>
              <a:rPr lang="en-US" dirty="0" smtClean="0"/>
              <a:t>Can we reduce the need for suspension?</a:t>
            </a:r>
            <a:endParaRPr lang="en-US" dirty="0"/>
          </a:p>
        </p:txBody>
      </p:sp>
      <p:sp>
        <p:nvSpPr>
          <p:cNvPr id="3" name="Subtitle 2"/>
          <p:cNvSpPr>
            <a:spLocks noGrp="1"/>
          </p:cNvSpPr>
          <p:nvPr>
            <p:ph type="subTitle" idx="1"/>
          </p:nvPr>
        </p:nvSpPr>
        <p:spPr>
          <a:xfrm>
            <a:off x="1432560" y="5254807"/>
            <a:ext cx="7406640" cy="1148933"/>
          </a:xfrm>
        </p:spPr>
        <p:txBody>
          <a:bodyPr/>
          <a:lstStyle/>
          <a:p>
            <a:pPr algn="r"/>
            <a:r>
              <a:rPr lang="en-US" dirty="0" smtClean="0"/>
              <a:t>Tichelle Bruntmyer</a:t>
            </a:r>
          </a:p>
          <a:p>
            <a:pPr algn="r"/>
            <a:r>
              <a:rPr lang="en-US" dirty="0" smtClean="0"/>
              <a:t>University of Missouri</a:t>
            </a:r>
            <a:endParaRPr lang="en-US" dirty="0"/>
          </a:p>
        </p:txBody>
      </p:sp>
    </p:spTree>
    <p:extLst>
      <p:ext uri="{BB962C8B-B14F-4D97-AF65-F5344CB8AC3E}">
        <p14:creationId xmlns:p14="http://schemas.microsoft.com/office/powerpoint/2010/main" val="30435699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Restorative Justice</a:t>
            </a:r>
            <a:endParaRPr lang="en-US" dirty="0"/>
          </a:p>
        </p:txBody>
      </p:sp>
      <p:sp>
        <p:nvSpPr>
          <p:cNvPr id="3" name="Content Placeholder 2"/>
          <p:cNvSpPr>
            <a:spLocks noGrp="1"/>
          </p:cNvSpPr>
          <p:nvPr>
            <p:ph idx="1"/>
          </p:nvPr>
        </p:nvSpPr>
        <p:spPr>
          <a:xfrm>
            <a:off x="1435608" y="1447800"/>
            <a:ext cx="7498080" cy="5220558"/>
          </a:xfrm>
        </p:spPr>
        <p:txBody>
          <a:bodyPr>
            <a:normAutofit/>
          </a:bodyPr>
          <a:lstStyle/>
          <a:p>
            <a:r>
              <a:rPr lang="en-US" dirty="0" smtClean="0"/>
              <a:t>“… a way of responding to criminal </a:t>
            </a:r>
            <a:r>
              <a:rPr lang="en-US" dirty="0" err="1" smtClean="0"/>
              <a:t>behaviour</a:t>
            </a:r>
            <a:r>
              <a:rPr lang="en-US" dirty="0" smtClean="0"/>
              <a:t> by balancing the needs of the community, the victims and the offenders.  It is an evolving concept that has given rise to different interpretation in different countries, one around which there is not always a perfect consensus.”</a:t>
            </a:r>
          </a:p>
          <a:p>
            <a:pPr marL="82296" indent="0">
              <a:buNone/>
            </a:pPr>
            <a:endParaRPr lang="en-US" dirty="0"/>
          </a:p>
          <a:p>
            <a:pPr marL="82296" indent="0" algn="r">
              <a:buNone/>
            </a:pPr>
            <a:endParaRPr lang="en-US" sz="2400" dirty="0" smtClean="0"/>
          </a:p>
          <a:p>
            <a:pPr marL="82296" indent="0" algn="r">
              <a:buNone/>
            </a:pPr>
            <a:r>
              <a:rPr lang="en-US" sz="2400" dirty="0" smtClean="0"/>
              <a:t>(United Nations, 2006)</a:t>
            </a:r>
            <a:endParaRPr lang="en-US" sz="2400" dirty="0"/>
          </a:p>
        </p:txBody>
      </p:sp>
    </p:spTree>
    <p:extLst>
      <p:ext uri="{BB962C8B-B14F-4D97-AF65-F5344CB8AC3E}">
        <p14:creationId xmlns:p14="http://schemas.microsoft.com/office/powerpoint/2010/main" val="34687308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Restorative Justice</a:t>
            </a:r>
            <a:endParaRPr lang="en-US" dirty="0"/>
          </a:p>
        </p:txBody>
      </p:sp>
      <p:sp>
        <p:nvSpPr>
          <p:cNvPr id="3" name="Content Placeholder 2"/>
          <p:cNvSpPr>
            <a:spLocks noGrp="1"/>
          </p:cNvSpPr>
          <p:nvPr>
            <p:ph idx="1"/>
          </p:nvPr>
        </p:nvSpPr>
        <p:spPr>
          <a:xfrm>
            <a:off x="1435608" y="1447800"/>
            <a:ext cx="7498080" cy="5220558"/>
          </a:xfrm>
        </p:spPr>
        <p:txBody>
          <a:bodyPr>
            <a:normAutofit/>
          </a:bodyPr>
          <a:lstStyle/>
          <a:p>
            <a:r>
              <a:rPr lang="en-US" dirty="0" smtClean="0"/>
              <a:t>“… a broad term which encompasses a growing social movement to institutionalize peaceful approaches to harm, problem-solving and violations of legal and human rights…” </a:t>
            </a:r>
            <a:endParaRPr lang="en-US" dirty="0"/>
          </a:p>
          <a:p>
            <a:pPr marL="82296" indent="0" algn="r">
              <a:buNone/>
            </a:pPr>
            <a:endParaRPr lang="en-US" sz="2400" dirty="0" smtClean="0"/>
          </a:p>
          <a:p>
            <a:pPr marL="82296" indent="0" algn="r">
              <a:buNone/>
            </a:pPr>
            <a:endParaRPr lang="en-US" sz="2400" dirty="0"/>
          </a:p>
          <a:p>
            <a:pPr marL="82296" indent="0" algn="r">
              <a:buNone/>
            </a:pPr>
            <a:endParaRPr lang="en-US" sz="2400" dirty="0" smtClean="0"/>
          </a:p>
          <a:p>
            <a:pPr marL="82296" indent="0" algn="r">
              <a:buNone/>
            </a:pPr>
            <a:endParaRPr lang="en-US" sz="2400" dirty="0"/>
          </a:p>
          <a:p>
            <a:pPr marL="82296" indent="0" algn="r">
              <a:buNone/>
            </a:pPr>
            <a:endParaRPr lang="en-US" sz="2400" dirty="0" smtClean="0"/>
          </a:p>
          <a:p>
            <a:pPr marL="82296" indent="0" algn="r">
              <a:buNone/>
            </a:pPr>
            <a:r>
              <a:rPr lang="en-US" sz="2400" dirty="0" smtClean="0"/>
              <a:t>(Center for Restorative Justice, 2011)</a:t>
            </a:r>
            <a:endParaRPr lang="en-US" sz="2400" dirty="0"/>
          </a:p>
        </p:txBody>
      </p:sp>
    </p:spTree>
    <p:extLst>
      <p:ext uri="{BB962C8B-B14F-4D97-AF65-F5344CB8AC3E}">
        <p14:creationId xmlns:p14="http://schemas.microsoft.com/office/powerpoint/2010/main" val="37677429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Restorative Justice</a:t>
            </a:r>
            <a:endParaRPr lang="en-US" dirty="0"/>
          </a:p>
        </p:txBody>
      </p:sp>
      <p:sp>
        <p:nvSpPr>
          <p:cNvPr id="3" name="Content Placeholder 2"/>
          <p:cNvSpPr>
            <a:spLocks noGrp="1"/>
          </p:cNvSpPr>
          <p:nvPr>
            <p:ph idx="1"/>
          </p:nvPr>
        </p:nvSpPr>
        <p:spPr>
          <a:xfrm>
            <a:off x="1435608" y="1447800"/>
            <a:ext cx="7498080" cy="5220558"/>
          </a:xfrm>
        </p:spPr>
        <p:txBody>
          <a:bodyPr>
            <a:normAutofit fontScale="92500" lnSpcReduction="20000"/>
          </a:bodyPr>
          <a:lstStyle/>
          <a:p>
            <a:r>
              <a:rPr lang="en-US" dirty="0" smtClean="0"/>
              <a:t>“Rather than privileging the law, professionals and the state, restorative resolutions engage those who are harmed, wrongdoers and their affected communities in search of solutions that promote repair, reconciliation and the rebuilding of relationships.  Restorative justice seeks to build partnerships to reestablish mutual responsibility for constructive responses for wrongdoing in our communities.”</a:t>
            </a:r>
            <a:endParaRPr lang="en-US" dirty="0"/>
          </a:p>
          <a:p>
            <a:pPr marL="82296" indent="0" algn="r">
              <a:buNone/>
            </a:pPr>
            <a:endParaRPr lang="en-US" sz="2400" dirty="0"/>
          </a:p>
          <a:p>
            <a:pPr marL="82296" indent="0" algn="r">
              <a:buNone/>
            </a:pPr>
            <a:endParaRPr lang="en-US" sz="2400" dirty="0" smtClean="0"/>
          </a:p>
          <a:p>
            <a:pPr marL="82296" indent="0" algn="r">
              <a:buNone/>
            </a:pPr>
            <a:r>
              <a:rPr lang="en-US" sz="2400" dirty="0" smtClean="0"/>
              <a:t>(Center for Restorative Justice, 2011)</a:t>
            </a:r>
            <a:endParaRPr lang="en-US" sz="2400" dirty="0"/>
          </a:p>
        </p:txBody>
      </p:sp>
    </p:spTree>
    <p:extLst>
      <p:ext uri="{BB962C8B-B14F-4D97-AF65-F5344CB8AC3E}">
        <p14:creationId xmlns:p14="http://schemas.microsoft.com/office/powerpoint/2010/main" val="38220146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 in 3’s</a:t>
            </a:r>
            <a:endParaRPr lang="en-US" dirty="0"/>
          </a:p>
        </p:txBody>
      </p:sp>
      <p:sp>
        <p:nvSpPr>
          <p:cNvPr id="3" name="Content Placeholder 2"/>
          <p:cNvSpPr>
            <a:spLocks noGrp="1"/>
          </p:cNvSpPr>
          <p:nvPr>
            <p:ph idx="1"/>
          </p:nvPr>
        </p:nvSpPr>
        <p:spPr/>
        <p:txBody>
          <a:bodyPr/>
          <a:lstStyle/>
          <a:p>
            <a:r>
              <a:rPr lang="en-US" dirty="0" smtClean="0"/>
              <a:t>3 assumptions</a:t>
            </a:r>
          </a:p>
          <a:p>
            <a:pPr lvl="1"/>
            <a:r>
              <a:rPr lang="en-US" dirty="0" smtClean="0"/>
              <a:t>Needs are created when people and relationships are harmed</a:t>
            </a:r>
          </a:p>
          <a:p>
            <a:pPr lvl="1"/>
            <a:r>
              <a:rPr lang="en-US" dirty="0" smtClean="0"/>
              <a:t>Needs lead to obligations</a:t>
            </a:r>
          </a:p>
          <a:p>
            <a:pPr lvl="1"/>
            <a:r>
              <a:rPr lang="en-US" dirty="0" smtClean="0"/>
              <a:t>The obligation is to “put right” the harm</a:t>
            </a:r>
            <a:endParaRPr lang="en-US" dirty="0"/>
          </a:p>
        </p:txBody>
      </p:sp>
      <p:sp>
        <p:nvSpPr>
          <p:cNvPr id="4" name="TextBox 3"/>
          <p:cNvSpPr txBox="1"/>
          <p:nvPr/>
        </p:nvSpPr>
        <p:spPr>
          <a:xfrm>
            <a:off x="4004221" y="6200301"/>
            <a:ext cx="4798009" cy="369332"/>
          </a:xfrm>
          <a:prstGeom prst="rect">
            <a:avLst/>
          </a:prstGeom>
          <a:noFill/>
        </p:spPr>
        <p:txBody>
          <a:bodyPr wrap="square" rtlCol="0">
            <a:spAutoFit/>
          </a:bodyPr>
          <a:lstStyle/>
          <a:p>
            <a:pPr algn="r"/>
            <a:r>
              <a:rPr lang="en-US" dirty="0" smtClean="0"/>
              <a:t>(Van Wormer &amp; Walker, 2013)</a:t>
            </a:r>
            <a:endParaRPr lang="en-US" dirty="0"/>
          </a:p>
        </p:txBody>
      </p:sp>
    </p:spTree>
    <p:extLst>
      <p:ext uri="{BB962C8B-B14F-4D97-AF65-F5344CB8AC3E}">
        <p14:creationId xmlns:p14="http://schemas.microsoft.com/office/powerpoint/2010/main" val="22148875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 in 3’s</a:t>
            </a:r>
            <a:endParaRPr lang="en-US" dirty="0"/>
          </a:p>
        </p:txBody>
      </p:sp>
      <p:sp>
        <p:nvSpPr>
          <p:cNvPr id="3" name="Content Placeholder 2"/>
          <p:cNvSpPr>
            <a:spLocks noGrp="1"/>
          </p:cNvSpPr>
          <p:nvPr>
            <p:ph idx="1"/>
          </p:nvPr>
        </p:nvSpPr>
        <p:spPr/>
        <p:txBody>
          <a:bodyPr/>
          <a:lstStyle/>
          <a:p>
            <a:r>
              <a:rPr lang="en-US" dirty="0" smtClean="0"/>
              <a:t>3 principles</a:t>
            </a:r>
          </a:p>
          <a:p>
            <a:pPr lvl="1"/>
            <a:r>
              <a:rPr lang="en-US" dirty="0" smtClean="0"/>
              <a:t>Repairs the harm caused by the wrongdoing (restoration)</a:t>
            </a:r>
          </a:p>
          <a:p>
            <a:pPr lvl="1"/>
            <a:r>
              <a:rPr lang="en-US" dirty="0" smtClean="0"/>
              <a:t>Encourages responsibility for actions (accountability)</a:t>
            </a:r>
          </a:p>
          <a:p>
            <a:pPr lvl="1"/>
            <a:r>
              <a:rPr lang="en-US" dirty="0" smtClean="0"/>
              <a:t>Involves the victims and community (engagement)</a:t>
            </a:r>
            <a:endParaRPr lang="en-US" dirty="0"/>
          </a:p>
        </p:txBody>
      </p:sp>
      <p:sp>
        <p:nvSpPr>
          <p:cNvPr id="4" name="TextBox 3"/>
          <p:cNvSpPr txBox="1"/>
          <p:nvPr/>
        </p:nvSpPr>
        <p:spPr>
          <a:xfrm>
            <a:off x="4004221" y="6200301"/>
            <a:ext cx="4798009" cy="369332"/>
          </a:xfrm>
          <a:prstGeom prst="rect">
            <a:avLst/>
          </a:prstGeom>
          <a:noFill/>
        </p:spPr>
        <p:txBody>
          <a:bodyPr wrap="square" rtlCol="0">
            <a:spAutoFit/>
          </a:bodyPr>
          <a:lstStyle/>
          <a:p>
            <a:pPr algn="r"/>
            <a:r>
              <a:rPr lang="en-US" dirty="0" smtClean="0"/>
              <a:t>(Van Wormer &amp; Walker, 2013)</a:t>
            </a:r>
            <a:endParaRPr lang="en-US" dirty="0"/>
          </a:p>
        </p:txBody>
      </p:sp>
    </p:spTree>
    <p:extLst>
      <p:ext uri="{BB962C8B-B14F-4D97-AF65-F5344CB8AC3E}">
        <p14:creationId xmlns:p14="http://schemas.microsoft.com/office/powerpoint/2010/main" val="29858540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 in 3’s</a:t>
            </a:r>
            <a:endParaRPr lang="en-US" dirty="0"/>
          </a:p>
        </p:txBody>
      </p:sp>
      <p:sp>
        <p:nvSpPr>
          <p:cNvPr id="3" name="Content Placeholder 2"/>
          <p:cNvSpPr>
            <a:spLocks noGrp="1"/>
          </p:cNvSpPr>
          <p:nvPr>
            <p:ph idx="1"/>
          </p:nvPr>
        </p:nvSpPr>
        <p:spPr/>
        <p:txBody>
          <a:bodyPr/>
          <a:lstStyle/>
          <a:p>
            <a:r>
              <a:rPr lang="en-US" dirty="0" smtClean="0"/>
              <a:t>3 underlying values</a:t>
            </a:r>
          </a:p>
          <a:p>
            <a:pPr lvl="1"/>
            <a:r>
              <a:rPr lang="en-US" dirty="0" smtClean="0"/>
              <a:t>Respect</a:t>
            </a:r>
          </a:p>
          <a:p>
            <a:pPr lvl="1"/>
            <a:r>
              <a:rPr lang="en-US" dirty="0" smtClean="0"/>
              <a:t>Responsibility</a:t>
            </a:r>
          </a:p>
          <a:p>
            <a:pPr lvl="1"/>
            <a:r>
              <a:rPr lang="en-US" dirty="0" smtClean="0"/>
              <a:t>Relationship</a:t>
            </a:r>
          </a:p>
          <a:p>
            <a:pPr marL="402336" lvl="1" indent="0">
              <a:buNone/>
            </a:pPr>
            <a:endParaRPr lang="en-US" dirty="0"/>
          </a:p>
        </p:txBody>
      </p:sp>
      <p:sp>
        <p:nvSpPr>
          <p:cNvPr id="4" name="TextBox 3"/>
          <p:cNvSpPr txBox="1"/>
          <p:nvPr/>
        </p:nvSpPr>
        <p:spPr>
          <a:xfrm>
            <a:off x="4004221" y="6235583"/>
            <a:ext cx="4798009" cy="369332"/>
          </a:xfrm>
          <a:prstGeom prst="rect">
            <a:avLst/>
          </a:prstGeom>
          <a:noFill/>
        </p:spPr>
        <p:txBody>
          <a:bodyPr wrap="square" rtlCol="0">
            <a:spAutoFit/>
          </a:bodyPr>
          <a:lstStyle/>
          <a:p>
            <a:pPr algn="r"/>
            <a:r>
              <a:rPr lang="en-US" dirty="0" smtClean="0"/>
              <a:t>(Van Wormer &amp; Walker, 2013)</a:t>
            </a:r>
            <a:endParaRPr lang="en-US" dirty="0"/>
          </a:p>
        </p:txBody>
      </p:sp>
    </p:spTree>
    <p:extLst>
      <p:ext uri="{BB962C8B-B14F-4D97-AF65-F5344CB8AC3E}">
        <p14:creationId xmlns:p14="http://schemas.microsoft.com/office/powerpoint/2010/main" val="32040200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 in 3’s</a:t>
            </a:r>
            <a:endParaRPr lang="en-US" dirty="0"/>
          </a:p>
        </p:txBody>
      </p:sp>
      <p:sp>
        <p:nvSpPr>
          <p:cNvPr id="3" name="Content Placeholder 2"/>
          <p:cNvSpPr>
            <a:spLocks noGrp="1"/>
          </p:cNvSpPr>
          <p:nvPr>
            <p:ph idx="1"/>
          </p:nvPr>
        </p:nvSpPr>
        <p:spPr/>
        <p:txBody>
          <a:bodyPr/>
          <a:lstStyle/>
          <a:p>
            <a:r>
              <a:rPr lang="en-US" dirty="0" smtClean="0"/>
              <a:t>3 central questions</a:t>
            </a:r>
          </a:p>
          <a:p>
            <a:pPr lvl="1"/>
            <a:r>
              <a:rPr lang="en-US" dirty="0" smtClean="0"/>
              <a:t>Who has been hurt?</a:t>
            </a:r>
          </a:p>
          <a:p>
            <a:pPr lvl="1"/>
            <a:r>
              <a:rPr lang="en-US" dirty="0" smtClean="0"/>
              <a:t>What are their needs?</a:t>
            </a:r>
          </a:p>
          <a:p>
            <a:pPr lvl="1"/>
            <a:r>
              <a:rPr lang="en-US" dirty="0" smtClean="0"/>
              <a:t>Who has the responsibility to restore the relationship?</a:t>
            </a:r>
          </a:p>
          <a:p>
            <a:pPr marL="402336" lvl="1" indent="0">
              <a:buNone/>
            </a:pPr>
            <a:endParaRPr lang="en-US" dirty="0"/>
          </a:p>
        </p:txBody>
      </p:sp>
      <p:sp>
        <p:nvSpPr>
          <p:cNvPr id="4" name="TextBox 3"/>
          <p:cNvSpPr txBox="1"/>
          <p:nvPr/>
        </p:nvSpPr>
        <p:spPr>
          <a:xfrm>
            <a:off x="4004221" y="6200301"/>
            <a:ext cx="4798009" cy="369332"/>
          </a:xfrm>
          <a:prstGeom prst="rect">
            <a:avLst/>
          </a:prstGeom>
          <a:noFill/>
        </p:spPr>
        <p:txBody>
          <a:bodyPr wrap="square" rtlCol="0">
            <a:spAutoFit/>
          </a:bodyPr>
          <a:lstStyle/>
          <a:p>
            <a:pPr algn="r"/>
            <a:r>
              <a:rPr lang="en-US" dirty="0" smtClean="0"/>
              <a:t>(Van Wormer &amp; Walker, 2013)</a:t>
            </a:r>
            <a:endParaRPr lang="en-US" dirty="0"/>
          </a:p>
        </p:txBody>
      </p:sp>
    </p:spTree>
    <p:extLst>
      <p:ext uri="{BB962C8B-B14F-4D97-AF65-F5344CB8AC3E}">
        <p14:creationId xmlns:p14="http://schemas.microsoft.com/office/powerpoint/2010/main" val="6359515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 in 3’s</a:t>
            </a:r>
            <a:endParaRPr lang="en-US" dirty="0"/>
          </a:p>
        </p:txBody>
      </p:sp>
      <p:sp>
        <p:nvSpPr>
          <p:cNvPr id="3" name="Content Placeholder 2"/>
          <p:cNvSpPr>
            <a:spLocks noGrp="1"/>
          </p:cNvSpPr>
          <p:nvPr>
            <p:ph idx="1"/>
          </p:nvPr>
        </p:nvSpPr>
        <p:spPr/>
        <p:txBody>
          <a:bodyPr/>
          <a:lstStyle/>
          <a:p>
            <a:r>
              <a:rPr lang="en-US" dirty="0" smtClean="0"/>
              <a:t>3 stakeholder groups</a:t>
            </a:r>
          </a:p>
          <a:p>
            <a:pPr lvl="1"/>
            <a:r>
              <a:rPr lang="en-US" dirty="0" smtClean="0"/>
              <a:t>Victim and their family</a:t>
            </a:r>
          </a:p>
          <a:p>
            <a:pPr lvl="1"/>
            <a:r>
              <a:rPr lang="en-US" dirty="0" smtClean="0"/>
              <a:t>Offender and their family</a:t>
            </a:r>
          </a:p>
          <a:p>
            <a:pPr lvl="1"/>
            <a:r>
              <a:rPr lang="en-US" dirty="0" smtClean="0"/>
              <a:t>Relevant community</a:t>
            </a:r>
          </a:p>
          <a:p>
            <a:pPr marL="402336" lvl="1" indent="0">
              <a:buNone/>
            </a:pPr>
            <a:endParaRPr lang="en-US" dirty="0"/>
          </a:p>
        </p:txBody>
      </p:sp>
      <p:sp>
        <p:nvSpPr>
          <p:cNvPr id="4" name="TextBox 3"/>
          <p:cNvSpPr txBox="1"/>
          <p:nvPr/>
        </p:nvSpPr>
        <p:spPr>
          <a:xfrm>
            <a:off x="4004221" y="6200301"/>
            <a:ext cx="4798009" cy="369332"/>
          </a:xfrm>
          <a:prstGeom prst="rect">
            <a:avLst/>
          </a:prstGeom>
          <a:noFill/>
        </p:spPr>
        <p:txBody>
          <a:bodyPr wrap="square" rtlCol="0">
            <a:spAutoFit/>
          </a:bodyPr>
          <a:lstStyle/>
          <a:p>
            <a:pPr algn="r"/>
            <a:r>
              <a:rPr lang="en-US" dirty="0" smtClean="0"/>
              <a:t>(Van Wormer &amp; Walker, 2013)</a:t>
            </a:r>
            <a:endParaRPr lang="en-US" dirty="0"/>
          </a:p>
        </p:txBody>
      </p:sp>
    </p:spTree>
    <p:extLst>
      <p:ext uri="{BB962C8B-B14F-4D97-AF65-F5344CB8AC3E}">
        <p14:creationId xmlns:p14="http://schemas.microsoft.com/office/powerpoint/2010/main" val="35540370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for thought….</a:t>
            </a:r>
            <a:endParaRPr lang="en-US" dirty="0"/>
          </a:p>
        </p:txBody>
      </p:sp>
      <p:sp>
        <p:nvSpPr>
          <p:cNvPr id="3" name="Content Placeholder 2"/>
          <p:cNvSpPr>
            <a:spLocks noGrp="1"/>
          </p:cNvSpPr>
          <p:nvPr>
            <p:ph idx="1"/>
          </p:nvPr>
        </p:nvSpPr>
        <p:spPr/>
        <p:txBody>
          <a:bodyPr/>
          <a:lstStyle/>
          <a:p>
            <a:r>
              <a:rPr lang="en-US" dirty="0" smtClean="0"/>
              <a:t>Consider the application of Restorative Justice with our kids…</a:t>
            </a:r>
          </a:p>
          <a:p>
            <a:pPr lvl="1"/>
            <a:r>
              <a:rPr lang="en-US" dirty="0" smtClean="0"/>
              <a:t>What was it designed to address?</a:t>
            </a:r>
          </a:p>
          <a:p>
            <a:pPr lvl="1"/>
            <a:r>
              <a:rPr lang="en-US" dirty="0" smtClean="0"/>
              <a:t>What types of issues are we wanting it to address in schools?</a:t>
            </a:r>
          </a:p>
          <a:p>
            <a:pPr lvl="1"/>
            <a:r>
              <a:rPr lang="en-US" dirty="0" smtClean="0"/>
              <a:t>What adaptations would be needed for application in school?</a:t>
            </a:r>
          </a:p>
        </p:txBody>
      </p:sp>
    </p:spTree>
    <p:extLst>
      <p:ext uri="{BB962C8B-B14F-4D97-AF65-F5344CB8AC3E}">
        <p14:creationId xmlns:p14="http://schemas.microsoft.com/office/powerpoint/2010/main" val="923087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 in schools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0638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344107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Schools</a:t>
            </a:r>
            <a:endParaRPr lang="en-US" dirty="0"/>
          </a:p>
        </p:txBody>
      </p:sp>
      <p:sp>
        <p:nvSpPr>
          <p:cNvPr id="3" name="Content Placeholder 2"/>
          <p:cNvSpPr>
            <a:spLocks noGrp="1"/>
          </p:cNvSpPr>
          <p:nvPr>
            <p:ph idx="1"/>
          </p:nvPr>
        </p:nvSpPr>
        <p:spPr>
          <a:xfrm>
            <a:off x="917267" y="1447799"/>
            <a:ext cx="8016422" cy="5149993"/>
          </a:xfrm>
        </p:spPr>
        <p:txBody>
          <a:bodyPr>
            <a:normAutofit lnSpcReduction="10000"/>
          </a:bodyPr>
          <a:lstStyle/>
          <a:p>
            <a:r>
              <a:rPr lang="en-US" dirty="0" smtClean="0"/>
              <a:t>Many names</a:t>
            </a:r>
          </a:p>
          <a:p>
            <a:pPr lvl="1"/>
            <a:r>
              <a:rPr lang="en-US" dirty="0" smtClean="0"/>
              <a:t>Restorative practices, processes, approaches, discipline</a:t>
            </a:r>
          </a:p>
          <a:p>
            <a:r>
              <a:rPr lang="en-US" dirty="0" smtClean="0"/>
              <a:t>Serves as an alternative to zero tolerance</a:t>
            </a:r>
          </a:p>
          <a:p>
            <a:r>
              <a:rPr lang="en-US" dirty="0" smtClean="0"/>
              <a:t>Grounded in respect, responsibility, &amp; relationships</a:t>
            </a:r>
          </a:p>
          <a:p>
            <a:r>
              <a:rPr lang="en-US" dirty="0" smtClean="0"/>
              <a:t>Necessitates a shift from exclusion to connectedness with the school</a:t>
            </a:r>
          </a:p>
          <a:p>
            <a:r>
              <a:rPr lang="en-US" dirty="0" smtClean="0"/>
              <a:t>Focuses on community-based problem solving</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310457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Schools</a:t>
            </a:r>
            <a:endParaRPr lang="en-US" dirty="0"/>
          </a:p>
        </p:txBody>
      </p:sp>
      <p:sp>
        <p:nvSpPr>
          <p:cNvPr id="3" name="Content Placeholder 2"/>
          <p:cNvSpPr>
            <a:spLocks noGrp="1"/>
          </p:cNvSpPr>
          <p:nvPr>
            <p:ph idx="1"/>
          </p:nvPr>
        </p:nvSpPr>
        <p:spPr>
          <a:xfrm>
            <a:off x="917267" y="1447799"/>
            <a:ext cx="8016422" cy="5149993"/>
          </a:xfrm>
        </p:spPr>
        <p:txBody>
          <a:bodyPr>
            <a:normAutofit/>
          </a:bodyPr>
          <a:lstStyle/>
          <a:p>
            <a:r>
              <a:rPr lang="en-US" dirty="0" smtClean="0"/>
              <a:t>Meant to address harm </a:t>
            </a:r>
            <a:r>
              <a:rPr lang="en-US" i="1" dirty="0" smtClean="0"/>
              <a:t>and</a:t>
            </a:r>
            <a:r>
              <a:rPr lang="en-US" dirty="0" smtClean="0"/>
              <a:t>…</a:t>
            </a:r>
          </a:p>
          <a:p>
            <a:pPr lvl="1"/>
            <a:r>
              <a:rPr lang="en-US" dirty="0" smtClean="0"/>
              <a:t>Create climate to promote healthy relationships</a:t>
            </a:r>
          </a:p>
          <a:p>
            <a:pPr lvl="1"/>
            <a:r>
              <a:rPr lang="en-US" dirty="0" smtClean="0"/>
              <a:t>Build community</a:t>
            </a:r>
          </a:p>
          <a:p>
            <a:pPr lvl="1"/>
            <a:r>
              <a:rPr lang="en-US" dirty="0" smtClean="0"/>
              <a:t>Develop social-emotional understanding and skills</a:t>
            </a:r>
          </a:p>
          <a:p>
            <a:pPr lvl="1"/>
            <a:r>
              <a:rPr lang="en-US" dirty="0" smtClean="0"/>
              <a:t>Enhance teaching and learning</a:t>
            </a:r>
          </a:p>
          <a:p>
            <a:endParaRPr lang="en-US" dirty="0" smtClean="0"/>
          </a:p>
          <a:p>
            <a:pPr marL="82296" indent="0">
              <a:buNone/>
            </a:pPr>
            <a:endParaRPr lang="en-US" dirty="0" smtClean="0"/>
          </a:p>
          <a:p>
            <a:endParaRPr lang="en-US" dirty="0" smtClean="0"/>
          </a:p>
        </p:txBody>
      </p:sp>
    </p:spTree>
    <p:extLst>
      <p:ext uri="{BB962C8B-B14F-4D97-AF65-F5344CB8AC3E}">
        <p14:creationId xmlns:p14="http://schemas.microsoft.com/office/powerpoint/2010/main" val="3400916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Schools</a:t>
            </a:r>
            <a:endParaRPr lang="en-US" dirty="0"/>
          </a:p>
        </p:txBody>
      </p:sp>
      <p:sp>
        <p:nvSpPr>
          <p:cNvPr id="3" name="Content Placeholder 2"/>
          <p:cNvSpPr>
            <a:spLocks noGrp="1"/>
          </p:cNvSpPr>
          <p:nvPr>
            <p:ph idx="1"/>
          </p:nvPr>
        </p:nvSpPr>
        <p:spPr>
          <a:xfrm>
            <a:off x="917267" y="1447799"/>
            <a:ext cx="8016422" cy="5149993"/>
          </a:xfrm>
        </p:spPr>
        <p:txBody>
          <a:bodyPr>
            <a:normAutofit/>
          </a:bodyPr>
          <a:lstStyle/>
          <a:p>
            <a:r>
              <a:rPr lang="en-US" dirty="0" smtClean="0"/>
              <a:t>Restorative Circles</a:t>
            </a:r>
          </a:p>
          <a:p>
            <a:pPr lvl="1"/>
            <a:r>
              <a:rPr lang="en-US" dirty="0" smtClean="0"/>
              <a:t>In the classroom:</a:t>
            </a:r>
          </a:p>
          <a:p>
            <a:pPr lvl="2"/>
            <a:r>
              <a:rPr lang="en-US" dirty="0" smtClean="0"/>
              <a:t>Build community</a:t>
            </a:r>
          </a:p>
          <a:p>
            <a:pPr lvl="2"/>
            <a:r>
              <a:rPr lang="en-US" dirty="0" smtClean="0"/>
              <a:t>Problem solve</a:t>
            </a:r>
          </a:p>
          <a:p>
            <a:pPr lvl="2"/>
            <a:r>
              <a:rPr lang="en-US" dirty="0" smtClean="0"/>
              <a:t>Foster student-teacher relationship</a:t>
            </a:r>
          </a:p>
          <a:p>
            <a:pPr lvl="2"/>
            <a:r>
              <a:rPr lang="en-US" dirty="0" smtClean="0"/>
              <a:t>Provide space for respectful dialogue to democratically establish classroom values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8285856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Schools</a:t>
            </a:r>
            <a:endParaRPr lang="en-US" dirty="0"/>
          </a:p>
        </p:txBody>
      </p:sp>
      <p:sp>
        <p:nvSpPr>
          <p:cNvPr id="3" name="Content Placeholder 2"/>
          <p:cNvSpPr>
            <a:spLocks noGrp="1"/>
          </p:cNvSpPr>
          <p:nvPr>
            <p:ph idx="1"/>
          </p:nvPr>
        </p:nvSpPr>
        <p:spPr>
          <a:xfrm>
            <a:off x="917267" y="1447799"/>
            <a:ext cx="8016422" cy="5149993"/>
          </a:xfrm>
        </p:spPr>
        <p:txBody>
          <a:bodyPr>
            <a:normAutofit/>
          </a:bodyPr>
          <a:lstStyle/>
          <a:p>
            <a:r>
              <a:rPr lang="en-US" dirty="0" smtClean="0"/>
              <a:t>Restorative Circles</a:t>
            </a:r>
          </a:p>
          <a:p>
            <a:pPr lvl="1"/>
            <a:r>
              <a:rPr lang="en-US" dirty="0" smtClean="0"/>
              <a:t>Outside the classroom:</a:t>
            </a:r>
          </a:p>
          <a:p>
            <a:pPr lvl="2"/>
            <a:r>
              <a:rPr lang="en-US" dirty="0" smtClean="0"/>
              <a:t>May include conferencing with administrators</a:t>
            </a:r>
          </a:p>
          <a:p>
            <a:pPr lvl="2"/>
            <a:r>
              <a:rPr lang="en-US" dirty="0" smtClean="0"/>
              <a:t>May include peer juries</a:t>
            </a:r>
          </a:p>
          <a:p>
            <a:pPr lvl="2"/>
            <a:r>
              <a:rPr lang="en-US" dirty="0" smtClean="0"/>
              <a:t>May be used for more intense interventions such as:</a:t>
            </a:r>
          </a:p>
          <a:p>
            <a:pPr lvl="3"/>
            <a:r>
              <a:rPr lang="en-US" dirty="0" smtClean="0"/>
              <a:t>Repairing damage</a:t>
            </a:r>
          </a:p>
          <a:p>
            <a:pPr lvl="3"/>
            <a:r>
              <a:rPr lang="en-US" dirty="0" smtClean="0"/>
              <a:t>Reintegrating back into school after suspension/expulsion</a:t>
            </a:r>
          </a:p>
          <a:p>
            <a:pPr lvl="3"/>
            <a:r>
              <a:rPr lang="en-US" dirty="0" smtClean="0"/>
              <a:t>Resolving differences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103599468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024" y="76910"/>
            <a:ext cx="7857664" cy="1143000"/>
          </a:xfrm>
        </p:spPr>
        <p:txBody>
          <a:bodyPr/>
          <a:lstStyle/>
          <a:p>
            <a:r>
              <a:rPr lang="en-US" dirty="0" smtClean="0"/>
              <a:t>One Suggestion…</a:t>
            </a:r>
            <a:endParaRPr lang="en-US" dirty="0"/>
          </a:p>
        </p:txBody>
      </p:sp>
      <p:pic>
        <p:nvPicPr>
          <p:cNvPr id="4" name="Content Placeholder 3" descr="Screen Shot 2014-06-11 at 6.45.26 PM.png"/>
          <p:cNvPicPr>
            <a:picLocks noGrp="1" noChangeAspect="1"/>
          </p:cNvPicPr>
          <p:nvPr>
            <p:ph idx="1"/>
          </p:nvPr>
        </p:nvPicPr>
        <p:blipFill>
          <a:blip r:embed="rId2">
            <a:extLst>
              <a:ext uri="{28A0092B-C50C-407E-A947-70E740481C1C}">
                <a14:useLocalDpi xmlns:a14="http://schemas.microsoft.com/office/drawing/2010/main" val="0"/>
              </a:ext>
            </a:extLst>
          </a:blip>
          <a:srcRect l="786" r="786"/>
          <a:stretch>
            <a:fillRect/>
          </a:stretch>
        </p:blipFill>
        <p:spPr>
          <a:xfrm>
            <a:off x="1076024" y="1059694"/>
            <a:ext cx="7857664" cy="5220558"/>
          </a:xfrm>
        </p:spPr>
      </p:pic>
      <p:sp>
        <p:nvSpPr>
          <p:cNvPr id="6" name="TextBox 5"/>
          <p:cNvSpPr txBox="1"/>
          <p:nvPr/>
        </p:nvSpPr>
        <p:spPr>
          <a:xfrm>
            <a:off x="5485959" y="6280252"/>
            <a:ext cx="3447729" cy="369332"/>
          </a:xfrm>
          <a:prstGeom prst="rect">
            <a:avLst/>
          </a:prstGeom>
          <a:noFill/>
        </p:spPr>
        <p:txBody>
          <a:bodyPr wrap="square" rtlCol="0">
            <a:spAutoFit/>
          </a:bodyPr>
          <a:lstStyle/>
          <a:p>
            <a:pPr algn="r"/>
            <a:r>
              <a:rPr lang="en-US" dirty="0" smtClean="0"/>
              <a:t>(</a:t>
            </a:r>
            <a:r>
              <a:rPr lang="en-US" dirty="0" err="1" smtClean="0"/>
              <a:t>Pavelka</a:t>
            </a:r>
            <a:r>
              <a:rPr lang="en-US" dirty="0" smtClean="0"/>
              <a:t>, 2012)</a:t>
            </a:r>
            <a:endParaRPr lang="en-US" dirty="0"/>
          </a:p>
        </p:txBody>
      </p:sp>
    </p:spTree>
    <p:extLst>
      <p:ext uri="{BB962C8B-B14F-4D97-AF65-F5344CB8AC3E}">
        <p14:creationId xmlns:p14="http://schemas.microsoft.com/office/powerpoint/2010/main" val="24393371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Reports of RJ in Schools</a:t>
            </a:r>
            <a:endParaRPr lang="en-US" dirty="0"/>
          </a:p>
        </p:txBody>
      </p:sp>
      <p:sp>
        <p:nvSpPr>
          <p:cNvPr id="3" name="Content Placeholder 2"/>
          <p:cNvSpPr>
            <a:spLocks noGrp="1"/>
          </p:cNvSpPr>
          <p:nvPr>
            <p:ph idx="1"/>
          </p:nvPr>
        </p:nvSpPr>
        <p:spPr>
          <a:xfrm>
            <a:off x="1023105" y="1447800"/>
            <a:ext cx="7910583" cy="5410200"/>
          </a:xfrm>
        </p:spPr>
        <p:txBody>
          <a:bodyPr>
            <a:normAutofit lnSpcReduction="10000"/>
          </a:bodyPr>
          <a:lstStyle/>
          <a:p>
            <a:r>
              <a:rPr lang="en-US" dirty="0" smtClean="0"/>
              <a:t>MN DoE</a:t>
            </a:r>
          </a:p>
          <a:p>
            <a:pPr lvl="1"/>
            <a:r>
              <a:rPr lang="en-US" dirty="0" smtClean="0"/>
              <a:t>45-63% reduction of behavior referrals and suspensions in 2 schools, increase in academics</a:t>
            </a:r>
          </a:p>
          <a:p>
            <a:r>
              <a:rPr lang="en-US" dirty="0" smtClean="0"/>
              <a:t>Cole Middle School, CA</a:t>
            </a:r>
          </a:p>
          <a:p>
            <a:pPr lvl="1"/>
            <a:r>
              <a:rPr lang="en-US" dirty="0" smtClean="0"/>
              <a:t>87% reduction in suspensions</a:t>
            </a:r>
          </a:p>
          <a:p>
            <a:r>
              <a:rPr lang="en-US" dirty="0" smtClean="0"/>
              <a:t>W Philadelphia High School, PA</a:t>
            </a:r>
          </a:p>
          <a:p>
            <a:pPr lvl="1"/>
            <a:r>
              <a:rPr lang="en-US" dirty="0" smtClean="0"/>
              <a:t>52% reduction in violent acts and serious incidents in ‘07-’08; additional 40% in </a:t>
            </a:r>
            <a:r>
              <a:rPr lang="fr-FR" dirty="0" smtClean="0"/>
              <a:t>’</a:t>
            </a:r>
            <a:r>
              <a:rPr lang="en-US" dirty="0" smtClean="0"/>
              <a:t>08-’09</a:t>
            </a:r>
          </a:p>
          <a:p>
            <a:r>
              <a:rPr lang="en-US" dirty="0" smtClean="0"/>
              <a:t>Denver Public Middle Schools</a:t>
            </a:r>
          </a:p>
          <a:p>
            <a:pPr lvl="1"/>
            <a:r>
              <a:rPr lang="en-US" dirty="0" smtClean="0"/>
              <a:t>90% reduction in ODRs and OSS across 7 schools</a:t>
            </a:r>
            <a:endParaRPr lang="en-US" dirty="0"/>
          </a:p>
        </p:txBody>
      </p:sp>
    </p:spTree>
    <p:extLst>
      <p:ext uri="{BB962C8B-B14F-4D97-AF65-F5344CB8AC3E}">
        <p14:creationId xmlns:p14="http://schemas.microsoft.com/office/powerpoint/2010/main" val="2980711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 White Middle School</a:t>
            </a:r>
            <a:br>
              <a:rPr lang="en-US" dirty="0" smtClean="0"/>
            </a:br>
            <a:r>
              <a:rPr lang="en-US" dirty="0" smtClean="0"/>
              <a:t>San Antonio, TX</a:t>
            </a:r>
            <a:endParaRPr lang="en-US" dirty="0"/>
          </a:p>
        </p:txBody>
      </p:sp>
      <p:sp>
        <p:nvSpPr>
          <p:cNvPr id="3" name="Text Placeholder 2"/>
          <p:cNvSpPr>
            <a:spLocks noGrp="1"/>
          </p:cNvSpPr>
          <p:nvPr>
            <p:ph type="body" idx="1"/>
          </p:nvPr>
        </p:nvSpPr>
        <p:spPr/>
        <p:txBody>
          <a:bodyPr>
            <a:normAutofit/>
          </a:bodyPr>
          <a:lstStyle/>
          <a:p>
            <a:r>
              <a:rPr lang="en-US" sz="3600" dirty="0" smtClean="0"/>
              <a:t>An example:</a:t>
            </a:r>
            <a:endParaRPr lang="en-US" sz="3600" dirty="0"/>
          </a:p>
        </p:txBody>
      </p:sp>
    </p:spTree>
    <p:extLst>
      <p:ext uri="{BB962C8B-B14F-4D97-AF65-F5344CB8AC3E}">
        <p14:creationId xmlns:p14="http://schemas.microsoft.com/office/powerpoint/2010/main" val="420194192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San Antonio, TX</a:t>
            </a:r>
            <a:endParaRPr lang="en-US" dirty="0"/>
          </a:p>
        </p:txBody>
      </p:sp>
      <p:sp>
        <p:nvSpPr>
          <p:cNvPr id="3" name="Content Placeholder 2"/>
          <p:cNvSpPr>
            <a:spLocks noGrp="1"/>
          </p:cNvSpPr>
          <p:nvPr>
            <p:ph idx="1"/>
          </p:nvPr>
        </p:nvSpPr>
        <p:spPr>
          <a:xfrm>
            <a:off x="1023105" y="1447800"/>
            <a:ext cx="7910583" cy="4800600"/>
          </a:xfrm>
        </p:spPr>
        <p:txBody>
          <a:bodyPr/>
          <a:lstStyle/>
          <a:p>
            <a:r>
              <a:rPr lang="en-US" dirty="0" smtClean="0"/>
              <a:t>“Restorative Discipline”</a:t>
            </a:r>
          </a:p>
          <a:p>
            <a:pPr lvl="1"/>
            <a:r>
              <a:rPr lang="en-US" dirty="0" smtClean="0"/>
              <a:t>3 year project beginning 2012-2013 school year</a:t>
            </a:r>
          </a:p>
          <a:p>
            <a:pPr lvl="1"/>
            <a:endParaRPr lang="en-US" dirty="0" smtClean="0"/>
          </a:p>
          <a:p>
            <a:r>
              <a:rPr lang="en-US" dirty="0" smtClean="0"/>
              <a:t>Goal: decrease instances of…</a:t>
            </a:r>
          </a:p>
          <a:p>
            <a:pPr lvl="1"/>
            <a:r>
              <a:rPr lang="en-US" dirty="0" smtClean="0"/>
              <a:t>Bullying</a:t>
            </a:r>
          </a:p>
          <a:p>
            <a:pPr lvl="1"/>
            <a:r>
              <a:rPr lang="en-US" dirty="0" smtClean="0"/>
              <a:t>Discipline referrals</a:t>
            </a:r>
          </a:p>
          <a:p>
            <a:pPr lvl="1"/>
            <a:r>
              <a:rPr lang="en-US" dirty="0" smtClean="0"/>
              <a:t>Assignments to DAEP</a:t>
            </a:r>
          </a:p>
          <a:p>
            <a:pPr lvl="1"/>
            <a:r>
              <a:rPr lang="en-US" dirty="0" smtClean="0"/>
              <a:t>Improve relationships between teachers, administrators, and students</a:t>
            </a:r>
          </a:p>
        </p:txBody>
      </p:sp>
    </p:spTree>
    <p:extLst>
      <p:ext uri="{BB962C8B-B14F-4D97-AF65-F5344CB8AC3E}">
        <p14:creationId xmlns:p14="http://schemas.microsoft.com/office/powerpoint/2010/main" val="9644343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San Antonio, TX</a:t>
            </a:r>
            <a:endParaRPr lang="en-US" dirty="0"/>
          </a:p>
        </p:txBody>
      </p:sp>
      <p:sp>
        <p:nvSpPr>
          <p:cNvPr id="3" name="Content Placeholder 2"/>
          <p:cNvSpPr>
            <a:spLocks noGrp="1"/>
          </p:cNvSpPr>
          <p:nvPr>
            <p:ph idx="1"/>
          </p:nvPr>
        </p:nvSpPr>
        <p:spPr>
          <a:xfrm>
            <a:off x="1023105" y="1447800"/>
            <a:ext cx="7910583" cy="5410200"/>
          </a:xfrm>
        </p:spPr>
        <p:txBody>
          <a:bodyPr>
            <a:normAutofit/>
          </a:bodyPr>
          <a:lstStyle/>
          <a:p>
            <a:r>
              <a:rPr lang="en-US" dirty="0" smtClean="0"/>
              <a:t>Demographics</a:t>
            </a:r>
          </a:p>
          <a:p>
            <a:pPr lvl="1"/>
            <a:r>
              <a:rPr lang="en-US" dirty="0" smtClean="0"/>
              <a:t>Students (6</a:t>
            </a:r>
            <a:r>
              <a:rPr lang="en-US" baseline="30000" dirty="0" smtClean="0"/>
              <a:t>th</a:t>
            </a:r>
            <a:r>
              <a:rPr lang="en-US" dirty="0" smtClean="0"/>
              <a:t> thru 8</a:t>
            </a:r>
            <a:r>
              <a:rPr lang="en-US" baseline="30000" dirty="0" smtClean="0"/>
              <a:t>th</a:t>
            </a:r>
            <a:r>
              <a:rPr lang="en-US" dirty="0" smtClean="0"/>
              <a:t> grades)</a:t>
            </a:r>
          </a:p>
          <a:p>
            <a:pPr lvl="2"/>
            <a:r>
              <a:rPr lang="en-US" dirty="0" smtClean="0"/>
              <a:t>985</a:t>
            </a:r>
          </a:p>
          <a:p>
            <a:pPr lvl="3"/>
            <a:r>
              <a:rPr lang="en-US" dirty="0" smtClean="0"/>
              <a:t>30% African American</a:t>
            </a:r>
          </a:p>
          <a:p>
            <a:pPr lvl="3"/>
            <a:r>
              <a:rPr lang="en-US" dirty="0" smtClean="0"/>
              <a:t>53% </a:t>
            </a:r>
            <a:r>
              <a:rPr lang="en-US" dirty="0"/>
              <a:t>H</a:t>
            </a:r>
            <a:r>
              <a:rPr lang="en-US" dirty="0" smtClean="0"/>
              <a:t>ispanic</a:t>
            </a:r>
          </a:p>
          <a:p>
            <a:pPr lvl="3"/>
            <a:r>
              <a:rPr lang="en-US" dirty="0" smtClean="0"/>
              <a:t>13% Caucasian</a:t>
            </a:r>
          </a:p>
          <a:p>
            <a:pPr lvl="3"/>
            <a:r>
              <a:rPr lang="en-US" dirty="0" smtClean="0"/>
              <a:t>4% Asian/Pacific Islander</a:t>
            </a:r>
          </a:p>
          <a:p>
            <a:pPr lvl="3"/>
            <a:r>
              <a:rPr lang="en-US" dirty="0" smtClean="0"/>
              <a:t>81.6% economically disadvantaged</a:t>
            </a:r>
          </a:p>
          <a:p>
            <a:pPr lvl="1"/>
            <a:r>
              <a:rPr lang="en-US" dirty="0" smtClean="0"/>
              <a:t>Teachers</a:t>
            </a:r>
          </a:p>
          <a:p>
            <a:pPr lvl="2"/>
            <a:r>
              <a:rPr lang="en-US" dirty="0" smtClean="0"/>
              <a:t>15% African American</a:t>
            </a:r>
          </a:p>
          <a:p>
            <a:pPr lvl="2"/>
            <a:r>
              <a:rPr lang="en-US" dirty="0" smtClean="0"/>
              <a:t>20% Hispanic</a:t>
            </a:r>
          </a:p>
          <a:p>
            <a:pPr lvl="2"/>
            <a:r>
              <a:rPr lang="en-US" dirty="0" smtClean="0"/>
              <a:t>61% Caucasian</a:t>
            </a:r>
          </a:p>
        </p:txBody>
      </p:sp>
    </p:spTree>
    <p:extLst>
      <p:ext uri="{BB962C8B-B14F-4D97-AF65-F5344CB8AC3E}">
        <p14:creationId xmlns:p14="http://schemas.microsoft.com/office/powerpoint/2010/main" val="147344811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San Antonio, TX</a:t>
            </a:r>
            <a:endParaRPr lang="en-US" dirty="0"/>
          </a:p>
        </p:txBody>
      </p:sp>
      <p:sp>
        <p:nvSpPr>
          <p:cNvPr id="3" name="Content Placeholder 2"/>
          <p:cNvSpPr>
            <a:spLocks noGrp="1"/>
          </p:cNvSpPr>
          <p:nvPr>
            <p:ph idx="1"/>
          </p:nvPr>
        </p:nvSpPr>
        <p:spPr>
          <a:xfrm>
            <a:off x="1023105" y="1447800"/>
            <a:ext cx="7910583" cy="5410200"/>
          </a:xfrm>
        </p:spPr>
        <p:txBody>
          <a:bodyPr>
            <a:normAutofit/>
          </a:bodyPr>
          <a:lstStyle/>
          <a:p>
            <a:r>
              <a:rPr lang="en-US" dirty="0" smtClean="0"/>
              <a:t>Questions:</a:t>
            </a:r>
          </a:p>
          <a:p>
            <a:pPr lvl="1"/>
            <a:r>
              <a:rPr lang="en-US" dirty="0" smtClean="0"/>
              <a:t>What is the impact of RD on risk factors (e.g. suspension, absenteeism, bullying) of 6</a:t>
            </a:r>
            <a:r>
              <a:rPr lang="en-US" baseline="30000" dirty="0" smtClean="0"/>
              <a:t>th</a:t>
            </a:r>
            <a:r>
              <a:rPr lang="en-US" dirty="0" smtClean="0"/>
              <a:t> grade students?</a:t>
            </a:r>
          </a:p>
          <a:p>
            <a:pPr lvl="1"/>
            <a:r>
              <a:rPr lang="en-US" dirty="0" smtClean="0"/>
              <a:t>What is the impact on 6</a:t>
            </a:r>
            <a:r>
              <a:rPr lang="en-US" baseline="30000" dirty="0" smtClean="0"/>
              <a:t>th</a:t>
            </a:r>
            <a:r>
              <a:rPr lang="en-US" dirty="0" smtClean="0"/>
              <a:t> grade school climate?</a:t>
            </a:r>
          </a:p>
          <a:p>
            <a:pPr lvl="1"/>
            <a:r>
              <a:rPr lang="en-US" dirty="0" smtClean="0"/>
              <a:t>What is the experience of administrators who use RD for student misconduct and teachers who use RD in their classrooms?</a:t>
            </a:r>
          </a:p>
          <a:p>
            <a:pPr lvl="1"/>
            <a:endParaRPr lang="en-US" dirty="0" smtClean="0"/>
          </a:p>
        </p:txBody>
      </p:sp>
    </p:spTree>
    <p:extLst>
      <p:ext uri="{BB962C8B-B14F-4D97-AF65-F5344CB8AC3E}">
        <p14:creationId xmlns:p14="http://schemas.microsoft.com/office/powerpoint/2010/main" val="2969456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Tolerance Policies</a:t>
            </a:r>
            <a:endParaRPr lang="en-US" dirty="0"/>
          </a:p>
        </p:txBody>
      </p:sp>
      <p:sp>
        <p:nvSpPr>
          <p:cNvPr id="3" name="Content Placeholder 2"/>
          <p:cNvSpPr>
            <a:spLocks noGrp="1"/>
          </p:cNvSpPr>
          <p:nvPr>
            <p:ph idx="1"/>
          </p:nvPr>
        </p:nvSpPr>
        <p:spPr/>
        <p:txBody>
          <a:bodyPr>
            <a:normAutofit/>
          </a:bodyPr>
          <a:lstStyle/>
          <a:p>
            <a:r>
              <a:rPr lang="en-US" sz="4400" dirty="0" smtClean="0"/>
              <a:t>What’s your gut reaction?</a:t>
            </a:r>
            <a:endParaRPr lang="en-US" sz="4400" dirty="0"/>
          </a:p>
        </p:txBody>
      </p:sp>
      <p:pic>
        <p:nvPicPr>
          <p:cNvPr id="4" name="Picture 3" descr="queasy.jpg"/>
          <p:cNvPicPr>
            <a:picLocks noChangeAspect="1"/>
          </p:cNvPicPr>
          <p:nvPr/>
        </p:nvPicPr>
        <p:blipFill rotWithShape="1">
          <a:blip r:embed="rId2">
            <a:extLst>
              <a:ext uri="{28A0092B-C50C-407E-A947-70E740481C1C}">
                <a14:useLocalDpi xmlns:a14="http://schemas.microsoft.com/office/drawing/2010/main" val="0"/>
              </a:ext>
            </a:extLst>
          </a:blip>
          <a:srcRect b="6540"/>
          <a:stretch/>
        </p:blipFill>
        <p:spPr>
          <a:xfrm>
            <a:off x="5122278" y="2814550"/>
            <a:ext cx="3856779" cy="3862000"/>
          </a:xfrm>
          <a:prstGeom prst="rect">
            <a:avLst/>
          </a:prstGeom>
        </p:spPr>
      </p:pic>
    </p:spTree>
    <p:extLst>
      <p:ext uri="{BB962C8B-B14F-4D97-AF65-F5344CB8AC3E}">
        <p14:creationId xmlns:p14="http://schemas.microsoft.com/office/powerpoint/2010/main" val="382725046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Implementation</a:t>
            </a:r>
            <a:endParaRPr lang="en-US" dirty="0"/>
          </a:p>
        </p:txBody>
      </p:sp>
      <p:sp>
        <p:nvSpPr>
          <p:cNvPr id="3" name="Content Placeholder 2"/>
          <p:cNvSpPr>
            <a:spLocks noGrp="1"/>
          </p:cNvSpPr>
          <p:nvPr>
            <p:ph idx="1"/>
          </p:nvPr>
        </p:nvSpPr>
        <p:spPr>
          <a:xfrm>
            <a:off x="1023105" y="1659494"/>
            <a:ext cx="7910583" cy="5410200"/>
          </a:xfrm>
        </p:spPr>
        <p:txBody>
          <a:bodyPr>
            <a:normAutofit/>
          </a:bodyPr>
          <a:lstStyle/>
          <a:p>
            <a:r>
              <a:rPr lang="en-US" dirty="0" smtClean="0"/>
              <a:t>Whole-school approach</a:t>
            </a:r>
          </a:p>
          <a:p>
            <a:pPr lvl="1"/>
            <a:r>
              <a:rPr lang="en-US" dirty="0" smtClean="0"/>
              <a:t>Start with 6</a:t>
            </a:r>
            <a:r>
              <a:rPr lang="en-US" baseline="30000" dirty="0" smtClean="0"/>
              <a:t>th</a:t>
            </a:r>
            <a:r>
              <a:rPr lang="en-US" dirty="0" smtClean="0"/>
              <a:t> grade, add a grade each year</a:t>
            </a:r>
          </a:p>
          <a:p>
            <a:r>
              <a:rPr lang="en-US" dirty="0" smtClean="0"/>
              <a:t>Leadership Response Team + outside consultant</a:t>
            </a:r>
          </a:p>
          <a:p>
            <a:r>
              <a:rPr lang="en-US" dirty="0" smtClean="0"/>
              <a:t>Teacher training:</a:t>
            </a:r>
          </a:p>
          <a:p>
            <a:pPr lvl="1"/>
            <a:r>
              <a:rPr lang="en-US" dirty="0" smtClean="0"/>
              <a:t>2 days</a:t>
            </a:r>
          </a:p>
          <a:p>
            <a:pPr lvl="1"/>
            <a:r>
              <a:rPr lang="en-US" dirty="0" smtClean="0"/>
              <a:t>Restorative justice and conducting restorative circles</a:t>
            </a:r>
          </a:p>
          <a:p>
            <a:pPr lvl="1"/>
            <a:r>
              <a:rPr lang="en-US" dirty="0" smtClean="0"/>
              <a:t>6</a:t>
            </a:r>
            <a:r>
              <a:rPr lang="en-US" baseline="30000" dirty="0" smtClean="0"/>
              <a:t>th</a:t>
            </a:r>
            <a:r>
              <a:rPr lang="en-US" dirty="0" smtClean="0"/>
              <a:t> grade teachers, principal, assistant principal, all staff associated with discipline and counseling</a:t>
            </a:r>
          </a:p>
          <a:p>
            <a:pPr lvl="1"/>
            <a:endParaRPr lang="en-US" dirty="0" smtClean="0"/>
          </a:p>
        </p:txBody>
      </p:sp>
    </p:spTree>
    <p:extLst>
      <p:ext uri="{BB962C8B-B14F-4D97-AF65-F5344CB8AC3E}">
        <p14:creationId xmlns:p14="http://schemas.microsoft.com/office/powerpoint/2010/main" val="1275784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Implementation</a:t>
            </a:r>
            <a:endParaRPr lang="en-US" dirty="0"/>
          </a:p>
        </p:txBody>
      </p:sp>
      <p:sp>
        <p:nvSpPr>
          <p:cNvPr id="3" name="Content Placeholder 2"/>
          <p:cNvSpPr>
            <a:spLocks noGrp="1"/>
          </p:cNvSpPr>
          <p:nvPr>
            <p:ph idx="1"/>
          </p:nvPr>
        </p:nvSpPr>
        <p:spPr>
          <a:xfrm>
            <a:off x="1023105" y="1447800"/>
            <a:ext cx="7910583" cy="5410200"/>
          </a:xfrm>
        </p:spPr>
        <p:txBody>
          <a:bodyPr>
            <a:normAutofit lnSpcReduction="10000"/>
          </a:bodyPr>
          <a:lstStyle/>
          <a:p>
            <a:r>
              <a:rPr lang="en-US" dirty="0" smtClean="0"/>
              <a:t>Classroom circles</a:t>
            </a:r>
          </a:p>
          <a:p>
            <a:pPr lvl="1"/>
            <a:r>
              <a:rPr lang="en-US" dirty="0" smtClean="0"/>
              <a:t>Initially used to build community, problem solving class issues, teaching, &amp; classroom management</a:t>
            </a:r>
          </a:p>
          <a:p>
            <a:pPr lvl="1"/>
            <a:r>
              <a:rPr lang="en-US" dirty="0" smtClean="0"/>
              <a:t>Later, restorative circles for discipline</a:t>
            </a:r>
          </a:p>
          <a:p>
            <a:pPr lvl="1"/>
            <a:r>
              <a:rPr lang="en-US" dirty="0" smtClean="0"/>
              <a:t>Eventually, 4</a:t>
            </a:r>
            <a:r>
              <a:rPr lang="en-US" baseline="30000" dirty="0" smtClean="0"/>
              <a:t>th</a:t>
            </a:r>
            <a:r>
              <a:rPr lang="en-US" dirty="0" smtClean="0"/>
              <a:t> period used for RD circles</a:t>
            </a:r>
          </a:p>
          <a:p>
            <a:r>
              <a:rPr lang="en-US" dirty="0" smtClean="0"/>
              <a:t>Leadership Response Team (LRT)</a:t>
            </a:r>
          </a:p>
          <a:p>
            <a:pPr lvl="1"/>
            <a:r>
              <a:rPr lang="en-US" dirty="0" smtClean="0"/>
              <a:t>Dealt with more serious offenses</a:t>
            </a:r>
          </a:p>
          <a:p>
            <a:r>
              <a:rPr lang="en-US" dirty="0" smtClean="0"/>
              <a:t>Outside consultant</a:t>
            </a:r>
          </a:p>
          <a:p>
            <a:pPr lvl="1"/>
            <a:r>
              <a:rPr lang="en-US" dirty="0" smtClean="0"/>
              <a:t>Meet with LRT and teachers</a:t>
            </a:r>
          </a:p>
          <a:p>
            <a:pPr lvl="1"/>
            <a:r>
              <a:rPr lang="en-US" dirty="0" smtClean="0"/>
              <a:t>Visit classrooms</a:t>
            </a:r>
          </a:p>
          <a:p>
            <a:pPr lvl="1"/>
            <a:r>
              <a:rPr lang="en-US" dirty="0" smtClean="0"/>
              <a:t>Co-facilitate circles, when needed</a:t>
            </a:r>
          </a:p>
          <a:p>
            <a:pPr lvl="1"/>
            <a:endParaRPr lang="en-US" dirty="0" smtClean="0"/>
          </a:p>
        </p:txBody>
      </p:sp>
    </p:spTree>
    <p:extLst>
      <p:ext uri="{BB962C8B-B14F-4D97-AF65-F5344CB8AC3E}">
        <p14:creationId xmlns:p14="http://schemas.microsoft.com/office/powerpoint/2010/main" val="1021348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Restorative Circles/Conferences</a:t>
            </a:r>
            <a:endParaRPr lang="en-US" dirty="0"/>
          </a:p>
        </p:txBody>
      </p:sp>
      <p:sp>
        <p:nvSpPr>
          <p:cNvPr id="3" name="Content Placeholder 2"/>
          <p:cNvSpPr>
            <a:spLocks noGrp="1"/>
          </p:cNvSpPr>
          <p:nvPr>
            <p:ph idx="1"/>
          </p:nvPr>
        </p:nvSpPr>
        <p:spPr>
          <a:xfrm>
            <a:off x="1023105" y="1447800"/>
            <a:ext cx="7910583" cy="5410200"/>
          </a:xfrm>
        </p:spPr>
        <p:txBody>
          <a:bodyPr>
            <a:normAutofit/>
          </a:bodyPr>
          <a:lstStyle/>
          <a:p>
            <a:r>
              <a:rPr lang="en-US" dirty="0" smtClean="0"/>
              <a:t>Circle/Conference Agreement Forms:</a:t>
            </a:r>
          </a:p>
          <a:p>
            <a:pPr lvl="1"/>
            <a:r>
              <a:rPr lang="en-US" dirty="0" smtClean="0"/>
              <a:t>Name and grade of participants</a:t>
            </a:r>
          </a:p>
          <a:p>
            <a:pPr lvl="1"/>
            <a:r>
              <a:rPr lang="en-US" dirty="0" smtClean="0"/>
              <a:t>Description of incident</a:t>
            </a:r>
          </a:p>
          <a:p>
            <a:pPr lvl="1"/>
            <a:r>
              <a:rPr lang="en-US" dirty="0" smtClean="0"/>
              <a:t>Agreement Details</a:t>
            </a:r>
          </a:p>
          <a:p>
            <a:pPr lvl="2"/>
            <a:r>
              <a:rPr lang="en-US" dirty="0" smtClean="0"/>
              <a:t>How will harm be repaired?</a:t>
            </a:r>
          </a:p>
          <a:p>
            <a:pPr lvl="2"/>
            <a:r>
              <a:rPr lang="en-US" dirty="0" smtClean="0"/>
              <a:t>How will harm be avoided in the future?</a:t>
            </a:r>
          </a:p>
          <a:p>
            <a:pPr lvl="2"/>
            <a:r>
              <a:rPr lang="en-US" dirty="0" smtClean="0"/>
              <a:t>How will person who did the harm give back to the community?</a:t>
            </a:r>
          </a:p>
          <a:p>
            <a:pPr lvl="2"/>
            <a:r>
              <a:rPr lang="en-US" dirty="0" smtClean="0"/>
              <a:t>What support will be given to the person harmed?</a:t>
            </a:r>
          </a:p>
          <a:p>
            <a:pPr lvl="1"/>
            <a:r>
              <a:rPr lang="en-US" dirty="0" smtClean="0"/>
              <a:t>Monitoring Plan</a:t>
            </a:r>
          </a:p>
          <a:p>
            <a:pPr lvl="1"/>
            <a:r>
              <a:rPr lang="en-US" dirty="0" smtClean="0"/>
              <a:t>Signatures</a:t>
            </a:r>
          </a:p>
          <a:p>
            <a:pPr lvl="1"/>
            <a:endParaRPr lang="en-US" dirty="0" smtClean="0"/>
          </a:p>
        </p:txBody>
      </p:sp>
    </p:spTree>
    <p:extLst>
      <p:ext uri="{BB962C8B-B14F-4D97-AF65-F5344CB8AC3E}">
        <p14:creationId xmlns:p14="http://schemas.microsoft.com/office/powerpoint/2010/main" val="2438163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Restorative Circles/Conferences</a:t>
            </a:r>
            <a:endParaRPr lang="en-US" dirty="0"/>
          </a:p>
        </p:txBody>
      </p:sp>
      <p:sp>
        <p:nvSpPr>
          <p:cNvPr id="3" name="Content Placeholder 2"/>
          <p:cNvSpPr>
            <a:spLocks noGrp="1"/>
          </p:cNvSpPr>
          <p:nvPr>
            <p:ph idx="1"/>
          </p:nvPr>
        </p:nvSpPr>
        <p:spPr>
          <a:xfrm>
            <a:off x="1023105" y="1447800"/>
            <a:ext cx="7910583" cy="5410200"/>
          </a:xfrm>
        </p:spPr>
        <p:txBody>
          <a:bodyPr>
            <a:normAutofit/>
          </a:bodyPr>
          <a:lstStyle/>
          <a:p>
            <a:r>
              <a:rPr lang="en-US" dirty="0" smtClean="0"/>
              <a:t>Circle-It Forms</a:t>
            </a:r>
          </a:p>
          <a:p>
            <a:pPr lvl="1"/>
            <a:r>
              <a:rPr lang="en-US" dirty="0" smtClean="0"/>
              <a:t>Requested by students</a:t>
            </a:r>
          </a:p>
          <a:p>
            <a:pPr lvl="1"/>
            <a:r>
              <a:rPr lang="en-US" dirty="0" smtClean="0"/>
              <a:t>Student uses to initiate circle or conference</a:t>
            </a:r>
          </a:p>
          <a:p>
            <a:pPr lvl="1"/>
            <a:r>
              <a:rPr lang="en-US" dirty="0" smtClean="0"/>
              <a:t>Student indicates urgency of meeting</a:t>
            </a:r>
          </a:p>
          <a:p>
            <a:pPr lvl="2"/>
            <a:r>
              <a:rPr lang="en-US" dirty="0" smtClean="0"/>
              <a:t>“today” or “tomorrow”</a:t>
            </a:r>
          </a:p>
          <a:p>
            <a:pPr lvl="1"/>
            <a:r>
              <a:rPr lang="en-US" dirty="0" smtClean="0"/>
              <a:t>Primarily used to deal with peer conflict</a:t>
            </a:r>
          </a:p>
          <a:p>
            <a:pPr lvl="1"/>
            <a:endParaRPr lang="en-US" dirty="0" smtClean="0"/>
          </a:p>
        </p:txBody>
      </p:sp>
    </p:spTree>
    <p:extLst>
      <p:ext uri="{BB962C8B-B14F-4D97-AF65-F5344CB8AC3E}">
        <p14:creationId xmlns:p14="http://schemas.microsoft.com/office/powerpoint/2010/main" val="3574453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Restorative Circles/Conferences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0485850"/>
              </p:ext>
            </p:extLst>
          </p:nvPr>
        </p:nvGraphicFramePr>
        <p:xfrm>
          <a:off x="1022350" y="1447800"/>
          <a:ext cx="79121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927579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Rates of Suspension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971121"/>
              </p:ext>
            </p:extLst>
          </p:nvPr>
        </p:nvGraphicFramePr>
        <p:xfrm>
          <a:off x="1021588" y="1728835"/>
          <a:ext cx="7912100" cy="4456818"/>
        </p:xfrm>
        <a:graphic>
          <a:graphicData uri="http://schemas.openxmlformats.org/drawingml/2006/table">
            <a:tbl>
              <a:tblPr firstRow="1" bandRow="1">
                <a:tableStyleId>{5C22544A-7EE6-4342-B048-85BDC9FD1C3A}</a:tableStyleId>
              </a:tblPr>
              <a:tblGrid>
                <a:gridCol w="1978025"/>
                <a:gridCol w="1978025"/>
                <a:gridCol w="1978025"/>
                <a:gridCol w="1978025"/>
              </a:tblGrid>
              <a:tr h="742803">
                <a:tc>
                  <a:txBody>
                    <a:bodyPr/>
                    <a:lstStyle/>
                    <a:p>
                      <a:endParaRPr lang="en-US" dirty="0"/>
                    </a:p>
                  </a:txBody>
                  <a:tcPr/>
                </a:tc>
                <a:tc gridSpan="2">
                  <a:txBody>
                    <a:bodyPr/>
                    <a:lstStyle/>
                    <a:p>
                      <a:pPr algn="ctr"/>
                      <a:r>
                        <a:rPr lang="en-US" dirty="0" smtClean="0"/>
                        <a:t>6</a:t>
                      </a:r>
                      <a:r>
                        <a:rPr lang="en-US" baseline="30000" dirty="0" smtClean="0"/>
                        <a:t>th</a:t>
                      </a:r>
                      <a:r>
                        <a:rPr lang="en-US" baseline="0" dirty="0" smtClean="0"/>
                        <a:t> Grade</a:t>
                      </a:r>
                      <a:endParaRPr lang="en-US" dirty="0"/>
                    </a:p>
                  </a:txBody>
                  <a:tcPr/>
                </a:tc>
                <a:tc hMerge="1">
                  <a:txBody>
                    <a:bodyPr/>
                    <a:lstStyle/>
                    <a:p>
                      <a:endParaRPr lang="en-US" dirty="0"/>
                    </a:p>
                  </a:txBody>
                  <a:tcPr/>
                </a:tc>
                <a:tc>
                  <a:txBody>
                    <a:bodyPr/>
                    <a:lstStyle/>
                    <a:p>
                      <a:pPr algn="ctr"/>
                      <a:r>
                        <a:rPr lang="en-US" dirty="0" smtClean="0"/>
                        <a:t>% Change</a:t>
                      </a:r>
                      <a:endParaRPr lang="en-US" dirty="0"/>
                    </a:p>
                  </a:txBody>
                  <a:tcPr/>
                </a:tc>
              </a:tr>
              <a:tr h="742803">
                <a:tc>
                  <a:txBody>
                    <a:bodyPr/>
                    <a:lstStyle/>
                    <a:p>
                      <a:endParaRPr lang="en-US" dirty="0"/>
                    </a:p>
                  </a:txBody>
                  <a:tcPr/>
                </a:tc>
                <a:tc>
                  <a:txBody>
                    <a:bodyPr/>
                    <a:lstStyle/>
                    <a:p>
                      <a:pPr algn="ctr"/>
                      <a:r>
                        <a:rPr lang="en-US" dirty="0" smtClean="0"/>
                        <a:t>2011-2012</a:t>
                      </a:r>
                      <a:endParaRPr lang="en-US" dirty="0"/>
                    </a:p>
                  </a:txBody>
                  <a:tcPr/>
                </a:tc>
                <a:tc>
                  <a:txBody>
                    <a:bodyPr/>
                    <a:lstStyle/>
                    <a:p>
                      <a:pPr algn="ctr"/>
                      <a:r>
                        <a:rPr lang="en-US" dirty="0" smtClean="0"/>
                        <a:t>2012-2013</a:t>
                      </a:r>
                      <a:endParaRPr lang="en-US" dirty="0"/>
                    </a:p>
                  </a:txBody>
                  <a:tcPr/>
                </a:tc>
                <a:tc>
                  <a:txBody>
                    <a:bodyPr/>
                    <a:lstStyle/>
                    <a:p>
                      <a:endParaRPr lang="en-US"/>
                    </a:p>
                  </a:txBody>
                  <a:tcPr/>
                </a:tc>
              </a:tr>
              <a:tr h="742803">
                <a:tc>
                  <a:txBody>
                    <a:bodyPr/>
                    <a:lstStyle/>
                    <a:p>
                      <a:r>
                        <a:rPr lang="en-US" dirty="0" smtClean="0"/>
                        <a:t>Partial</a:t>
                      </a:r>
                      <a:r>
                        <a:rPr lang="en-US" baseline="0" dirty="0" smtClean="0"/>
                        <a:t> day ISS</a:t>
                      </a:r>
                      <a:endParaRPr lang="en-US" dirty="0"/>
                    </a:p>
                  </a:txBody>
                  <a:tcPr/>
                </a:tc>
                <a:tc>
                  <a:txBody>
                    <a:bodyPr/>
                    <a:lstStyle/>
                    <a:p>
                      <a:pPr algn="ctr"/>
                      <a:r>
                        <a:rPr lang="en-US" dirty="0" smtClean="0"/>
                        <a:t>75</a:t>
                      </a:r>
                      <a:endParaRPr lang="en-US" dirty="0"/>
                    </a:p>
                  </a:txBody>
                  <a:tcPr/>
                </a:tc>
                <a:tc>
                  <a:txBody>
                    <a:bodyPr/>
                    <a:lstStyle/>
                    <a:p>
                      <a:pPr algn="ctr"/>
                      <a:r>
                        <a:rPr lang="en-US" dirty="0" smtClean="0"/>
                        <a:t>167 (RD)</a:t>
                      </a:r>
                      <a:endParaRPr lang="en-US" dirty="0"/>
                    </a:p>
                  </a:txBody>
                  <a:tcPr/>
                </a:tc>
                <a:tc>
                  <a:txBody>
                    <a:bodyPr/>
                    <a:lstStyle/>
                    <a:p>
                      <a:pPr algn="ctr"/>
                      <a:r>
                        <a:rPr lang="en-US" dirty="0" smtClean="0"/>
                        <a:t>+123%</a:t>
                      </a:r>
                      <a:endParaRPr lang="en-US" dirty="0"/>
                    </a:p>
                  </a:txBody>
                  <a:tcPr/>
                </a:tc>
              </a:tr>
              <a:tr h="742803">
                <a:tc>
                  <a:txBody>
                    <a:bodyPr/>
                    <a:lstStyle/>
                    <a:p>
                      <a:r>
                        <a:rPr lang="en-US" dirty="0" smtClean="0"/>
                        <a:t>Partial</a:t>
                      </a:r>
                      <a:r>
                        <a:rPr lang="en-US" baseline="0" dirty="0" smtClean="0"/>
                        <a:t> Suspension</a:t>
                      </a:r>
                      <a:endParaRPr lang="en-US" dirty="0"/>
                    </a:p>
                  </a:txBody>
                  <a:tcPr/>
                </a:tc>
                <a:tc>
                  <a:txBody>
                    <a:bodyPr/>
                    <a:lstStyle/>
                    <a:p>
                      <a:pPr algn="ctr"/>
                      <a:r>
                        <a:rPr lang="en-US" dirty="0" smtClean="0"/>
                        <a:t>12</a:t>
                      </a:r>
                      <a:endParaRPr lang="en-US" dirty="0"/>
                    </a:p>
                  </a:txBody>
                  <a:tcPr/>
                </a:tc>
                <a:tc>
                  <a:txBody>
                    <a:bodyPr/>
                    <a:lstStyle/>
                    <a:p>
                      <a:pPr algn="ctr"/>
                      <a:r>
                        <a:rPr lang="en-US" dirty="0" smtClean="0"/>
                        <a:t>11</a:t>
                      </a:r>
                      <a:endParaRPr lang="en-US" dirty="0"/>
                    </a:p>
                  </a:txBody>
                  <a:tcPr/>
                </a:tc>
                <a:tc>
                  <a:txBody>
                    <a:bodyPr/>
                    <a:lstStyle/>
                    <a:p>
                      <a:pPr algn="ctr"/>
                      <a:r>
                        <a:rPr lang="en-US" dirty="0" smtClean="0"/>
                        <a:t>.8%</a:t>
                      </a:r>
                      <a:endParaRPr lang="en-US" dirty="0"/>
                    </a:p>
                  </a:txBody>
                  <a:tcPr/>
                </a:tc>
              </a:tr>
              <a:tr h="742803">
                <a:tc>
                  <a:txBody>
                    <a:bodyPr/>
                    <a:lstStyle/>
                    <a:p>
                      <a:r>
                        <a:rPr lang="en-US" dirty="0" smtClean="0"/>
                        <a:t>ISS</a:t>
                      </a:r>
                      <a:endParaRPr lang="en-US" dirty="0"/>
                    </a:p>
                  </a:txBody>
                  <a:tcPr/>
                </a:tc>
                <a:tc>
                  <a:txBody>
                    <a:bodyPr/>
                    <a:lstStyle/>
                    <a:p>
                      <a:pPr algn="ctr"/>
                      <a:r>
                        <a:rPr lang="en-US" dirty="0" smtClean="0"/>
                        <a:t>468</a:t>
                      </a:r>
                      <a:endParaRPr lang="en-US" dirty="0"/>
                    </a:p>
                  </a:txBody>
                  <a:tcPr/>
                </a:tc>
                <a:tc>
                  <a:txBody>
                    <a:bodyPr/>
                    <a:lstStyle/>
                    <a:p>
                      <a:pPr algn="ctr"/>
                      <a:r>
                        <a:rPr lang="en-US" dirty="0" smtClean="0"/>
                        <a:t>329</a:t>
                      </a:r>
                      <a:endParaRPr lang="en-US" dirty="0"/>
                    </a:p>
                  </a:txBody>
                  <a:tcPr/>
                </a:tc>
                <a:tc>
                  <a:txBody>
                    <a:bodyPr/>
                    <a:lstStyle/>
                    <a:p>
                      <a:pPr algn="ctr"/>
                      <a:r>
                        <a:rPr lang="en-US" dirty="0" smtClean="0"/>
                        <a:t>30%</a:t>
                      </a:r>
                      <a:endParaRPr lang="en-US" dirty="0"/>
                    </a:p>
                  </a:txBody>
                  <a:tcPr/>
                </a:tc>
              </a:tr>
              <a:tr h="742803">
                <a:tc>
                  <a:txBody>
                    <a:bodyPr/>
                    <a:lstStyle/>
                    <a:p>
                      <a:r>
                        <a:rPr lang="en-US" dirty="0" smtClean="0"/>
                        <a:t>OSS</a:t>
                      </a:r>
                      <a:endParaRPr lang="en-US" dirty="0"/>
                    </a:p>
                  </a:txBody>
                  <a:tcPr/>
                </a:tc>
                <a:tc>
                  <a:txBody>
                    <a:bodyPr/>
                    <a:lstStyle/>
                    <a:p>
                      <a:pPr algn="ctr"/>
                      <a:r>
                        <a:rPr lang="en-US" dirty="0" smtClean="0"/>
                        <a:t>66</a:t>
                      </a:r>
                      <a:endParaRPr lang="en-US" dirty="0"/>
                    </a:p>
                  </a:txBody>
                  <a:tcPr/>
                </a:tc>
                <a:tc>
                  <a:txBody>
                    <a:bodyPr/>
                    <a:lstStyle/>
                    <a:p>
                      <a:pPr algn="ctr"/>
                      <a:r>
                        <a:rPr lang="en-US" dirty="0" smtClean="0"/>
                        <a:t>11</a:t>
                      </a:r>
                      <a:endParaRPr lang="en-US" dirty="0"/>
                    </a:p>
                  </a:txBody>
                  <a:tcPr/>
                </a:tc>
                <a:tc>
                  <a:txBody>
                    <a:bodyPr/>
                    <a:lstStyle/>
                    <a:p>
                      <a:pPr algn="ctr"/>
                      <a:r>
                        <a:rPr lang="en-US" dirty="0" smtClean="0"/>
                        <a:t>84%</a:t>
                      </a:r>
                      <a:endParaRPr lang="en-US" dirty="0"/>
                    </a:p>
                  </a:txBody>
                  <a:tcPr/>
                </a:tc>
              </a:tr>
            </a:tbl>
          </a:graphicData>
        </a:graphic>
      </p:graphicFrame>
    </p:spTree>
    <p:extLst>
      <p:ext uri="{BB962C8B-B14F-4D97-AF65-F5344CB8AC3E}">
        <p14:creationId xmlns:p14="http://schemas.microsoft.com/office/powerpoint/2010/main" val="55039319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Infractions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6169658"/>
              </p:ext>
            </p:extLst>
          </p:nvPr>
        </p:nvGraphicFramePr>
        <p:xfrm>
          <a:off x="1434338" y="1624212"/>
          <a:ext cx="749935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091491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Bullying &amp; RD Implementation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1833877"/>
              </p:ext>
            </p:extLst>
          </p:nvPr>
        </p:nvGraphicFramePr>
        <p:xfrm>
          <a:off x="1275581" y="1712417"/>
          <a:ext cx="749935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942360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Findings</a:t>
            </a:r>
            <a:endParaRPr lang="en-US" dirty="0"/>
          </a:p>
        </p:txBody>
      </p:sp>
      <p:sp>
        <p:nvSpPr>
          <p:cNvPr id="3" name="Content Placeholder 2"/>
          <p:cNvSpPr>
            <a:spLocks noGrp="1"/>
          </p:cNvSpPr>
          <p:nvPr>
            <p:ph idx="1"/>
          </p:nvPr>
        </p:nvSpPr>
        <p:spPr>
          <a:xfrm>
            <a:off x="1093664" y="1637442"/>
            <a:ext cx="7840024" cy="5220558"/>
          </a:xfrm>
        </p:spPr>
        <p:txBody>
          <a:bodyPr/>
          <a:lstStyle/>
          <a:p>
            <a:r>
              <a:rPr lang="en-US" dirty="0" smtClean="0"/>
              <a:t>OSS: 84% decrease</a:t>
            </a:r>
          </a:p>
          <a:p>
            <a:r>
              <a:rPr lang="en-US" dirty="0" smtClean="0"/>
              <a:t>ISS: 30% decrease</a:t>
            </a:r>
          </a:p>
          <a:p>
            <a:r>
              <a:rPr lang="en-US" dirty="0" smtClean="0"/>
              <a:t>School Climate Survey: parents and students had stronger sense of disciplinary fairness</a:t>
            </a:r>
          </a:p>
          <a:p>
            <a:r>
              <a:rPr lang="en-US" dirty="0" smtClean="0"/>
              <a:t>Use and acceptance of RD was not consistent across teachers</a:t>
            </a:r>
          </a:p>
          <a:p>
            <a:r>
              <a:rPr lang="en-US" dirty="0" smtClean="0"/>
              <a:t>Students responded favorably (e.g. Circle-it)</a:t>
            </a:r>
          </a:p>
          <a:p>
            <a:r>
              <a:rPr lang="en-US" dirty="0" smtClean="0"/>
              <a:t>Teachers who used RD in the classroom improved relationships with students</a:t>
            </a:r>
          </a:p>
          <a:p>
            <a:endParaRPr lang="en-US" dirty="0" smtClean="0"/>
          </a:p>
          <a:p>
            <a:endParaRPr lang="en-US" dirty="0"/>
          </a:p>
        </p:txBody>
      </p:sp>
    </p:spTree>
    <p:extLst>
      <p:ext uri="{BB962C8B-B14F-4D97-AF65-F5344CB8AC3E}">
        <p14:creationId xmlns:p14="http://schemas.microsoft.com/office/powerpoint/2010/main" val="13501655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 White</a:t>
            </a:r>
            <a:r>
              <a:rPr lang="en-US" dirty="0"/>
              <a:t> </a:t>
            </a:r>
            <a:r>
              <a:rPr lang="en-US" dirty="0" smtClean="0"/>
              <a:t>Middle School:</a:t>
            </a:r>
            <a:br>
              <a:rPr lang="en-US" dirty="0" smtClean="0"/>
            </a:br>
            <a:r>
              <a:rPr lang="en-US" dirty="0" smtClean="0"/>
              <a:t>Recommendations</a:t>
            </a:r>
            <a:endParaRPr lang="en-US" dirty="0"/>
          </a:p>
        </p:txBody>
      </p:sp>
      <p:sp>
        <p:nvSpPr>
          <p:cNvPr id="3" name="Content Placeholder 2"/>
          <p:cNvSpPr>
            <a:spLocks noGrp="1"/>
          </p:cNvSpPr>
          <p:nvPr>
            <p:ph idx="1"/>
          </p:nvPr>
        </p:nvSpPr>
        <p:spPr>
          <a:xfrm>
            <a:off x="934906" y="1637442"/>
            <a:ext cx="8209094" cy="5220558"/>
          </a:xfrm>
        </p:spPr>
        <p:txBody>
          <a:bodyPr/>
          <a:lstStyle/>
          <a:p>
            <a:r>
              <a:rPr lang="en-US" dirty="0" smtClean="0"/>
              <a:t>Teacher training includes practical application through concrete examples/role play</a:t>
            </a:r>
          </a:p>
          <a:p>
            <a:r>
              <a:rPr lang="en-US" dirty="0" smtClean="0"/>
              <a:t>PD opportunities in RD throughout the year</a:t>
            </a:r>
          </a:p>
          <a:p>
            <a:r>
              <a:rPr lang="en-US" dirty="0" smtClean="0"/>
              <a:t>Create a teacher handbook of philosophy, practices, and procedures</a:t>
            </a:r>
          </a:p>
          <a:p>
            <a:r>
              <a:rPr lang="en-US" dirty="0" smtClean="0"/>
              <a:t>Plan for RD in non-classroom areas</a:t>
            </a:r>
          </a:p>
          <a:p>
            <a:r>
              <a:rPr lang="en-US" dirty="0" smtClean="0"/>
              <a:t>Provide better/frequent feedback to teachers</a:t>
            </a:r>
          </a:p>
          <a:p>
            <a:r>
              <a:rPr lang="en-US" dirty="0" smtClean="0"/>
              <a:t>Engage students through peer-mediated circles</a:t>
            </a:r>
          </a:p>
          <a:p>
            <a:r>
              <a:rPr lang="en-US" dirty="0" smtClean="0"/>
              <a:t>Involve parents in circles, when appropriate</a:t>
            </a:r>
          </a:p>
          <a:p>
            <a:endParaRPr lang="en-US" dirty="0" smtClean="0"/>
          </a:p>
          <a:p>
            <a:endParaRPr lang="en-US" dirty="0"/>
          </a:p>
        </p:txBody>
      </p:sp>
    </p:spTree>
    <p:extLst>
      <p:ext uri="{BB962C8B-B14F-4D97-AF65-F5344CB8AC3E}">
        <p14:creationId xmlns:p14="http://schemas.microsoft.com/office/powerpoint/2010/main" val="1810733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it came from</a:t>
            </a:r>
            <a:endParaRPr lang="en-US" dirty="0"/>
          </a:p>
        </p:txBody>
      </p:sp>
      <p:sp>
        <p:nvSpPr>
          <p:cNvPr id="3" name="Content Placeholder 2"/>
          <p:cNvSpPr>
            <a:spLocks noGrp="1"/>
          </p:cNvSpPr>
          <p:nvPr>
            <p:ph idx="1"/>
          </p:nvPr>
        </p:nvSpPr>
        <p:spPr>
          <a:xfrm>
            <a:off x="1023105" y="1268411"/>
            <a:ext cx="7916778" cy="3459420"/>
          </a:xfrm>
        </p:spPr>
        <p:txBody>
          <a:bodyPr>
            <a:normAutofit/>
          </a:bodyPr>
          <a:lstStyle/>
          <a:p>
            <a:r>
              <a:rPr lang="en-US" sz="2400" dirty="0" smtClean="0"/>
              <a:t>Gun-Free Schools Act (1994)</a:t>
            </a:r>
          </a:p>
          <a:p>
            <a:pPr lvl="1"/>
            <a:r>
              <a:rPr lang="en-US" sz="2000" dirty="0" smtClean="0"/>
              <a:t>Congressional response to rising juvenile arrest rates of late 80s/early 90s</a:t>
            </a:r>
          </a:p>
          <a:p>
            <a:pPr lvl="1"/>
            <a:r>
              <a:rPr lang="en-US" sz="2000" dirty="0" smtClean="0"/>
              <a:t>State laws that mandated expulsion of any student bringing a weapon to school </a:t>
            </a:r>
            <a:r>
              <a:rPr lang="en-US" sz="2000" b="1" i="1" u="sng" dirty="0" smtClean="0"/>
              <a:t>for at least a year </a:t>
            </a:r>
            <a:r>
              <a:rPr lang="en-US" sz="2000" dirty="0" smtClean="0"/>
              <a:t>= federal education funds</a:t>
            </a:r>
          </a:p>
        </p:txBody>
      </p:sp>
      <p:pic>
        <p:nvPicPr>
          <p:cNvPr id="4" name="Picture 3" descr="Screen Shot 2014-03-08 at 10.12.1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1097" y="3313556"/>
            <a:ext cx="5185909" cy="3186001"/>
          </a:xfrm>
          <a:prstGeom prst="rect">
            <a:avLst/>
          </a:prstGeom>
        </p:spPr>
      </p:pic>
    </p:spTree>
    <p:extLst>
      <p:ext uri="{BB962C8B-B14F-4D97-AF65-F5344CB8AC3E}">
        <p14:creationId xmlns:p14="http://schemas.microsoft.com/office/powerpoint/2010/main" val="174497413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for thought…</a:t>
            </a:r>
            <a:endParaRPr lang="en-US" dirty="0"/>
          </a:p>
        </p:txBody>
      </p:sp>
      <p:sp>
        <p:nvSpPr>
          <p:cNvPr id="3" name="Content Placeholder 2"/>
          <p:cNvSpPr>
            <a:spLocks noGrp="1"/>
          </p:cNvSpPr>
          <p:nvPr>
            <p:ph idx="1"/>
          </p:nvPr>
        </p:nvSpPr>
        <p:spPr>
          <a:xfrm>
            <a:off x="1076024" y="1447799"/>
            <a:ext cx="7857664" cy="5061787"/>
          </a:xfrm>
        </p:spPr>
        <p:txBody>
          <a:bodyPr>
            <a:normAutofit/>
          </a:bodyPr>
          <a:lstStyle/>
          <a:p>
            <a:r>
              <a:rPr lang="en-US" dirty="0" smtClean="0"/>
              <a:t>84% reduction in OSS and 30% reduction in ISS, </a:t>
            </a:r>
            <a:r>
              <a:rPr lang="en-US" b="1" i="1" dirty="0" smtClean="0"/>
              <a:t>but</a:t>
            </a:r>
            <a:r>
              <a:rPr lang="en-US" dirty="0" smtClean="0"/>
              <a:t>…</a:t>
            </a:r>
          </a:p>
          <a:p>
            <a:pPr marL="82296" indent="0">
              <a:buNone/>
            </a:pPr>
            <a:endParaRPr lang="en-US" dirty="0"/>
          </a:p>
          <a:p>
            <a:pPr marL="82296" indent="0">
              <a:buNone/>
            </a:pPr>
            <a:r>
              <a:rPr lang="en-US" dirty="0" smtClean="0"/>
              <a:t>“These figures </a:t>
            </a:r>
            <a:r>
              <a:rPr lang="en-US" b="1" i="1" dirty="0" smtClean="0">
                <a:solidFill>
                  <a:schemeClr val="accent4"/>
                </a:solidFill>
              </a:rPr>
              <a:t>do not indicate a change in the frequency or nature of misconduct</a:t>
            </a:r>
            <a:r>
              <a:rPr lang="en-US" dirty="0" smtClean="0"/>
              <a:t> or more major offenses.  Rather, they show the success of the school’s commitment not to extrude students or use punitive approaches to discipline.” </a:t>
            </a:r>
            <a:r>
              <a:rPr lang="en-US" sz="1800" dirty="0" smtClean="0"/>
              <a:t>(p. 6)</a:t>
            </a:r>
            <a:endParaRPr lang="en-US" sz="1800" dirty="0"/>
          </a:p>
        </p:txBody>
      </p:sp>
      <p:sp>
        <p:nvSpPr>
          <p:cNvPr id="4" name="TextBox 3"/>
          <p:cNvSpPr txBox="1"/>
          <p:nvPr/>
        </p:nvSpPr>
        <p:spPr>
          <a:xfrm>
            <a:off x="1770763" y="6166893"/>
            <a:ext cx="6202399" cy="584776"/>
          </a:xfrm>
          <a:prstGeom prst="rect">
            <a:avLst/>
          </a:prstGeom>
          <a:noFill/>
        </p:spPr>
        <p:txBody>
          <a:bodyPr wrap="square" rtlCol="0">
            <a:spAutoFit/>
          </a:bodyPr>
          <a:lstStyle/>
          <a:p>
            <a:pPr algn="ctr"/>
            <a:r>
              <a:rPr lang="en-US" sz="3200" b="1" i="1" dirty="0" smtClean="0">
                <a:solidFill>
                  <a:schemeClr val="accent5"/>
                </a:solidFill>
              </a:rPr>
              <a:t>What could explain this finding?</a:t>
            </a:r>
            <a:endParaRPr lang="en-US" sz="3200" b="1" i="1" dirty="0">
              <a:solidFill>
                <a:schemeClr val="accent5"/>
              </a:solidFill>
            </a:endParaRPr>
          </a:p>
        </p:txBody>
      </p:sp>
    </p:spTree>
    <p:extLst>
      <p:ext uri="{BB962C8B-B14F-4D97-AF65-F5344CB8AC3E}">
        <p14:creationId xmlns:p14="http://schemas.microsoft.com/office/powerpoint/2010/main" val="3575177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 better Approach?</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005633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024" y="274638"/>
            <a:ext cx="7857664" cy="1143000"/>
          </a:xfrm>
        </p:spPr>
        <p:txBody>
          <a:bodyPr>
            <a:normAutofit/>
          </a:bodyPr>
          <a:lstStyle/>
          <a:p>
            <a:r>
              <a:rPr lang="en-US" dirty="0" smtClean="0"/>
              <a:t>Restorative practices </a:t>
            </a:r>
            <a:r>
              <a:rPr lang="en-US" b="1" i="1" dirty="0" smtClean="0"/>
              <a:t>within</a:t>
            </a:r>
            <a:r>
              <a:rPr lang="en-US" dirty="0" smtClean="0"/>
              <a:t> PBIS</a:t>
            </a:r>
            <a:endParaRPr lang="en-US" dirty="0"/>
          </a:p>
        </p:txBody>
      </p:sp>
      <p:sp>
        <p:nvSpPr>
          <p:cNvPr id="3" name="Content Placeholder 2"/>
          <p:cNvSpPr>
            <a:spLocks noGrp="1"/>
          </p:cNvSpPr>
          <p:nvPr>
            <p:ph idx="1"/>
          </p:nvPr>
        </p:nvSpPr>
        <p:spPr>
          <a:xfrm>
            <a:off x="1076024" y="1447800"/>
            <a:ext cx="7857664" cy="4800600"/>
          </a:xfrm>
        </p:spPr>
        <p:txBody>
          <a:bodyPr/>
          <a:lstStyle/>
          <a:p>
            <a:r>
              <a:rPr lang="en-US" dirty="0" smtClean="0"/>
              <a:t>SW-PBIS</a:t>
            </a:r>
          </a:p>
          <a:p>
            <a:pPr lvl="1"/>
            <a:r>
              <a:rPr lang="en-US" dirty="0"/>
              <a:t>Provides a tiered structure for organizing levels of prevention and making decisions regarding support needs</a:t>
            </a:r>
          </a:p>
          <a:p>
            <a:pPr lvl="1"/>
            <a:r>
              <a:rPr lang="en-US" dirty="0"/>
              <a:t>Offers a way to collect and analyze data</a:t>
            </a:r>
          </a:p>
          <a:p>
            <a:endParaRPr lang="en-US" dirty="0" smtClean="0"/>
          </a:p>
          <a:p>
            <a:r>
              <a:rPr lang="en-US" dirty="0" smtClean="0"/>
              <a:t>Goals of RJ and PBIS are similar, so how can they work together?</a:t>
            </a:r>
          </a:p>
        </p:txBody>
      </p:sp>
    </p:spTree>
    <p:extLst>
      <p:ext uri="{BB962C8B-B14F-4D97-AF65-F5344CB8AC3E}">
        <p14:creationId xmlns:p14="http://schemas.microsoft.com/office/powerpoint/2010/main" val="3109137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Tier 1</a:t>
            </a:r>
            <a:endParaRPr lang="en-US" dirty="0"/>
          </a:p>
        </p:txBody>
      </p:sp>
      <p:sp>
        <p:nvSpPr>
          <p:cNvPr id="3" name="Content Placeholder 2"/>
          <p:cNvSpPr>
            <a:spLocks noGrp="1"/>
          </p:cNvSpPr>
          <p:nvPr>
            <p:ph idx="1"/>
          </p:nvPr>
        </p:nvSpPr>
        <p:spPr>
          <a:xfrm>
            <a:off x="1076024" y="1447800"/>
            <a:ext cx="7857664" cy="5410200"/>
          </a:xfrm>
        </p:spPr>
        <p:txBody>
          <a:bodyPr/>
          <a:lstStyle/>
          <a:p>
            <a:r>
              <a:rPr lang="en-US" dirty="0" smtClean="0"/>
              <a:t>Goal of Tier 1:</a:t>
            </a:r>
          </a:p>
          <a:p>
            <a:pPr lvl="1"/>
            <a:r>
              <a:rPr lang="en-US" dirty="0" smtClean="0"/>
              <a:t>Establish a predictable and positive environment</a:t>
            </a:r>
          </a:p>
          <a:p>
            <a:pPr lvl="1"/>
            <a:r>
              <a:rPr lang="en-US" dirty="0" smtClean="0"/>
              <a:t>Direct teaching of expectations</a:t>
            </a:r>
          </a:p>
          <a:p>
            <a:r>
              <a:rPr lang="en-US" dirty="0" smtClean="0"/>
              <a:t>RJ Inclusion: Circles</a:t>
            </a:r>
          </a:p>
          <a:p>
            <a:pPr lvl="1"/>
            <a:r>
              <a:rPr lang="en-US" dirty="0" smtClean="0"/>
              <a:t>Periodically at the beginning of the school day to review or re-teach</a:t>
            </a:r>
          </a:p>
          <a:p>
            <a:pPr lvl="1"/>
            <a:r>
              <a:rPr lang="en-US" dirty="0" smtClean="0"/>
              <a:t>Used to pre-correct behavior</a:t>
            </a:r>
          </a:p>
          <a:p>
            <a:pPr lvl="2"/>
            <a:r>
              <a:rPr lang="en-US" dirty="0" smtClean="0"/>
              <a:t>How would theft of property affect the class?</a:t>
            </a:r>
          </a:p>
          <a:p>
            <a:pPr lvl="1"/>
            <a:r>
              <a:rPr lang="en-US" dirty="0" smtClean="0"/>
              <a:t>Discuss issues that are concerning the class</a:t>
            </a:r>
          </a:p>
          <a:p>
            <a:pPr lvl="2"/>
            <a:r>
              <a:rPr lang="en-US" dirty="0" smtClean="0"/>
              <a:t>Current or local events that might be concerning</a:t>
            </a:r>
            <a:endParaRPr lang="en-US" dirty="0"/>
          </a:p>
        </p:txBody>
      </p:sp>
    </p:spTree>
    <p:extLst>
      <p:ext uri="{BB962C8B-B14F-4D97-AF65-F5344CB8AC3E}">
        <p14:creationId xmlns:p14="http://schemas.microsoft.com/office/powerpoint/2010/main" val="3438868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Tier 2</a:t>
            </a:r>
            <a:endParaRPr lang="en-US" dirty="0"/>
          </a:p>
        </p:txBody>
      </p:sp>
      <p:sp>
        <p:nvSpPr>
          <p:cNvPr id="3" name="Content Placeholder 2"/>
          <p:cNvSpPr>
            <a:spLocks noGrp="1"/>
          </p:cNvSpPr>
          <p:nvPr>
            <p:ph idx="1"/>
          </p:nvPr>
        </p:nvSpPr>
        <p:spPr>
          <a:xfrm>
            <a:off x="1076024" y="1447800"/>
            <a:ext cx="7857664" cy="5410200"/>
          </a:xfrm>
        </p:spPr>
        <p:txBody>
          <a:bodyPr/>
          <a:lstStyle/>
          <a:p>
            <a:r>
              <a:rPr lang="en-US" dirty="0" smtClean="0"/>
              <a:t>Goal of Tier 2:</a:t>
            </a:r>
          </a:p>
          <a:p>
            <a:pPr lvl="1"/>
            <a:r>
              <a:rPr lang="en-US" dirty="0" smtClean="0"/>
              <a:t>Provide additional support for students who aren’t successful at the universal level</a:t>
            </a:r>
          </a:p>
          <a:p>
            <a:r>
              <a:rPr lang="en-US" dirty="0" smtClean="0"/>
              <a:t>RJ Inclusion</a:t>
            </a:r>
          </a:p>
          <a:p>
            <a:pPr lvl="1"/>
            <a:r>
              <a:rPr lang="en-US" dirty="0" smtClean="0"/>
              <a:t>Peer juries</a:t>
            </a:r>
          </a:p>
          <a:p>
            <a:pPr lvl="2"/>
            <a:r>
              <a:rPr lang="en-US" dirty="0" smtClean="0"/>
              <a:t>Proceed with caution!</a:t>
            </a:r>
          </a:p>
          <a:p>
            <a:pPr lvl="1"/>
            <a:r>
              <a:rPr lang="en-US" dirty="0" smtClean="0"/>
              <a:t>Group-based restorative protocols</a:t>
            </a:r>
          </a:p>
          <a:p>
            <a:pPr lvl="2"/>
            <a:r>
              <a:rPr lang="en-US" dirty="0" smtClean="0"/>
              <a:t>Includes person who committed harm, person harmed, teacher, and any other relevant stakeholders</a:t>
            </a:r>
          </a:p>
          <a:p>
            <a:pPr lvl="2"/>
            <a:r>
              <a:rPr lang="en-US" dirty="0" smtClean="0"/>
              <a:t>Plans to prevent future occurrence</a:t>
            </a:r>
            <a:endParaRPr lang="en-US" dirty="0"/>
          </a:p>
        </p:txBody>
      </p:sp>
    </p:spTree>
    <p:extLst>
      <p:ext uri="{BB962C8B-B14F-4D97-AF65-F5344CB8AC3E}">
        <p14:creationId xmlns:p14="http://schemas.microsoft.com/office/powerpoint/2010/main" val="989032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RJ in Tier 3</a:t>
            </a:r>
            <a:endParaRPr lang="en-US" dirty="0"/>
          </a:p>
        </p:txBody>
      </p:sp>
      <p:sp>
        <p:nvSpPr>
          <p:cNvPr id="3" name="Content Placeholder 2"/>
          <p:cNvSpPr>
            <a:spLocks noGrp="1"/>
          </p:cNvSpPr>
          <p:nvPr>
            <p:ph idx="1"/>
          </p:nvPr>
        </p:nvSpPr>
        <p:spPr>
          <a:xfrm>
            <a:off x="1076024" y="1447799"/>
            <a:ext cx="7857664" cy="5238199"/>
          </a:xfrm>
        </p:spPr>
        <p:txBody>
          <a:bodyPr/>
          <a:lstStyle/>
          <a:p>
            <a:r>
              <a:rPr lang="en-US" dirty="0" smtClean="0"/>
              <a:t>Goal of Tier 3:</a:t>
            </a:r>
          </a:p>
          <a:p>
            <a:pPr lvl="1"/>
            <a:r>
              <a:rPr lang="en-US" dirty="0" smtClean="0"/>
              <a:t>To provide individualized support for students with the most pervasive needs</a:t>
            </a:r>
          </a:p>
          <a:p>
            <a:r>
              <a:rPr lang="en-US" dirty="0" smtClean="0"/>
              <a:t>RJ Inclusion</a:t>
            </a:r>
          </a:p>
          <a:p>
            <a:pPr lvl="1"/>
            <a:r>
              <a:rPr lang="en-US" dirty="0" smtClean="0"/>
              <a:t>Administrative conferencing</a:t>
            </a:r>
          </a:p>
          <a:p>
            <a:pPr lvl="2"/>
            <a:r>
              <a:rPr lang="en-US" dirty="0" smtClean="0"/>
              <a:t>Student(s) committing harm, student(s) harmed, teacher, school administrator, parents of involved students</a:t>
            </a:r>
          </a:p>
          <a:p>
            <a:pPr lvl="2"/>
            <a:r>
              <a:rPr lang="en-US" dirty="0" smtClean="0"/>
              <a:t>Develop plan to repair damage, teach appropriate replacement behaviors,  restore relationships, prevent future occurrences</a:t>
            </a:r>
            <a:endParaRPr lang="en-US" dirty="0"/>
          </a:p>
        </p:txBody>
      </p:sp>
    </p:spTree>
    <p:extLst>
      <p:ext uri="{BB962C8B-B14F-4D97-AF65-F5344CB8AC3E}">
        <p14:creationId xmlns:p14="http://schemas.microsoft.com/office/powerpoint/2010/main" val="2985592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1111304" y="1447800"/>
            <a:ext cx="7822384" cy="4800600"/>
          </a:xfrm>
        </p:spPr>
        <p:txBody>
          <a:bodyPr/>
          <a:lstStyle/>
          <a:p>
            <a:r>
              <a:rPr lang="en-US" dirty="0" smtClean="0"/>
              <a:t>How many whole class (tier 1), small group (tier 2), administrative (tier 3) conferences are you having?</a:t>
            </a:r>
          </a:p>
          <a:p>
            <a:r>
              <a:rPr lang="en-US" dirty="0" smtClean="0"/>
              <a:t>Who initiates advanced tier conferences? (i.e. teachers, admin, students)</a:t>
            </a:r>
          </a:p>
          <a:p>
            <a:r>
              <a:rPr lang="en-US" dirty="0" smtClean="0"/>
              <a:t>Is the integration of restorative practices having an influence on ODRs, suspensions, and expulsions?  If not, why?</a:t>
            </a:r>
            <a:endParaRPr lang="en-US" dirty="0"/>
          </a:p>
        </p:txBody>
      </p:sp>
    </p:spTree>
    <p:extLst>
      <p:ext uri="{BB962C8B-B14F-4D97-AF65-F5344CB8AC3E}">
        <p14:creationId xmlns:p14="http://schemas.microsoft.com/office/powerpoint/2010/main" val="681489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a:xfrm>
            <a:off x="1093664" y="1447799"/>
            <a:ext cx="7840024" cy="5273481"/>
          </a:xfrm>
        </p:spPr>
        <p:txBody>
          <a:bodyPr>
            <a:normAutofit/>
          </a:bodyPr>
          <a:lstStyle/>
          <a:p>
            <a:r>
              <a:rPr lang="en-US" dirty="0" smtClean="0"/>
              <a:t>Conduct a resource analysis</a:t>
            </a:r>
          </a:p>
          <a:p>
            <a:pPr lvl="1"/>
            <a:r>
              <a:rPr lang="en-US" dirty="0" smtClean="0"/>
              <a:t>How can this fit within our current system?</a:t>
            </a:r>
          </a:p>
          <a:p>
            <a:pPr lvl="1"/>
            <a:r>
              <a:rPr lang="en-US" dirty="0" smtClean="0"/>
              <a:t>What will it cost us in time, personnel, etc.?</a:t>
            </a:r>
          </a:p>
          <a:p>
            <a:pPr lvl="1"/>
            <a:r>
              <a:rPr lang="en-US" dirty="0" smtClean="0"/>
              <a:t>What are our needs according to our data?</a:t>
            </a:r>
          </a:p>
          <a:p>
            <a:r>
              <a:rPr lang="en-US" dirty="0" smtClean="0"/>
              <a:t>Don’t settle</a:t>
            </a:r>
            <a:endParaRPr lang="en-US" dirty="0"/>
          </a:p>
          <a:p>
            <a:pPr lvl="1"/>
            <a:r>
              <a:rPr lang="en-US" dirty="0" smtClean="0"/>
              <a:t>Decreases in suspension and expulsion are GREAT! but it’s not enough</a:t>
            </a:r>
          </a:p>
          <a:p>
            <a:pPr lvl="1"/>
            <a:r>
              <a:rPr lang="en-US" dirty="0" smtClean="0"/>
              <a:t>Continue to strive for high rates of appropriate behavior by teaching expectations</a:t>
            </a:r>
          </a:p>
        </p:txBody>
      </p:sp>
    </p:spTree>
    <p:extLst>
      <p:ext uri="{BB962C8B-B14F-4D97-AF65-F5344CB8AC3E}">
        <p14:creationId xmlns:p14="http://schemas.microsoft.com/office/powerpoint/2010/main" val="304558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a:xfrm>
            <a:off x="1093664" y="1447799"/>
            <a:ext cx="7840024" cy="5273481"/>
          </a:xfrm>
        </p:spPr>
        <p:txBody>
          <a:bodyPr>
            <a:normAutofit/>
          </a:bodyPr>
          <a:lstStyle/>
          <a:p>
            <a:r>
              <a:rPr lang="en-US" dirty="0"/>
              <a:t>Remember what you know about behavior</a:t>
            </a:r>
          </a:p>
          <a:p>
            <a:pPr lvl="1"/>
            <a:r>
              <a:rPr lang="en-US" dirty="0"/>
              <a:t>Inappropriate behavior will continue to occur unless you teach an </a:t>
            </a:r>
            <a:r>
              <a:rPr lang="en-US" dirty="0" smtClean="0"/>
              <a:t>acceptable replacement</a:t>
            </a:r>
            <a:endParaRPr lang="en-US" dirty="0"/>
          </a:p>
          <a:p>
            <a:r>
              <a:rPr lang="en-US" dirty="0" smtClean="0"/>
              <a:t>Be patient!</a:t>
            </a:r>
          </a:p>
          <a:p>
            <a:pPr lvl="1"/>
            <a:r>
              <a:rPr lang="en-US" dirty="0" smtClean="0"/>
              <a:t>RJ involves empathy</a:t>
            </a:r>
            <a:endParaRPr lang="en-US" dirty="0"/>
          </a:p>
          <a:p>
            <a:endParaRPr lang="en-US" dirty="0" smtClean="0"/>
          </a:p>
        </p:txBody>
      </p:sp>
    </p:spTree>
    <p:extLst>
      <p:ext uri="{BB962C8B-B14F-4D97-AF65-F5344CB8AC3E}">
        <p14:creationId xmlns:p14="http://schemas.microsoft.com/office/powerpoint/2010/main" val="25878336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1076024" y="1447800"/>
            <a:ext cx="7857664" cy="4800600"/>
          </a:xfrm>
        </p:spPr>
        <p:txBody>
          <a:bodyPr/>
          <a:lstStyle/>
          <a:p>
            <a:pPr marL="82296" indent="0">
              <a:buNone/>
            </a:pPr>
            <a:endParaRPr lang="en-US" dirty="0" smtClean="0"/>
          </a:p>
          <a:p>
            <a:pPr marL="82296" indent="0" algn="ctr">
              <a:buNone/>
            </a:pPr>
            <a:r>
              <a:rPr lang="en-US" dirty="0" smtClean="0"/>
              <a:t>Tichelle Bruntmyer</a:t>
            </a:r>
          </a:p>
          <a:p>
            <a:pPr marL="82296" indent="0" algn="ctr">
              <a:buNone/>
            </a:pPr>
            <a:r>
              <a:rPr lang="en-US" dirty="0" smtClean="0"/>
              <a:t>dtb8db@mail.missouri.edu</a:t>
            </a:r>
            <a:endParaRPr lang="en-US" dirty="0"/>
          </a:p>
        </p:txBody>
      </p:sp>
    </p:spTree>
    <p:extLst>
      <p:ext uri="{BB962C8B-B14F-4D97-AF65-F5344CB8AC3E}">
        <p14:creationId xmlns:p14="http://schemas.microsoft.com/office/powerpoint/2010/main" val="30970422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64" y="274638"/>
            <a:ext cx="7840024" cy="1143000"/>
          </a:xfrm>
        </p:spPr>
        <p:txBody>
          <a:bodyPr>
            <a:normAutofit fontScale="90000"/>
          </a:bodyPr>
          <a:lstStyle/>
          <a:p>
            <a:r>
              <a:rPr lang="en-US" dirty="0" smtClean="0"/>
              <a:t>74 school shootings since Newtown</a:t>
            </a:r>
            <a:endParaRPr lang="en-US" dirty="0"/>
          </a:p>
        </p:txBody>
      </p:sp>
      <p:pic>
        <p:nvPicPr>
          <p:cNvPr id="4" name="Content Placeholder 3" descr="Screen Shot 2014-06-12 at 9.06.24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9785" r="9785" b="12198"/>
          <a:stretch/>
        </p:blipFill>
        <p:spPr>
          <a:xfrm>
            <a:off x="1093664" y="1782982"/>
            <a:ext cx="7840024" cy="4215012"/>
          </a:xfrm>
        </p:spPr>
      </p:pic>
    </p:spTree>
    <p:extLst>
      <p:ext uri="{BB962C8B-B14F-4D97-AF65-F5344CB8AC3E}">
        <p14:creationId xmlns:p14="http://schemas.microsoft.com/office/powerpoint/2010/main" val="3221172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076024" y="1447800"/>
            <a:ext cx="7857664" cy="5255840"/>
          </a:xfrm>
        </p:spPr>
        <p:txBody>
          <a:bodyPr>
            <a:normAutofit fontScale="70000" lnSpcReduction="20000"/>
          </a:bodyPr>
          <a:lstStyle/>
          <a:p>
            <a:pPr marL="82296" indent="0">
              <a:buNone/>
            </a:pPr>
            <a:r>
              <a:rPr lang="en-US" dirty="0" err="1"/>
              <a:t>Armour</a:t>
            </a:r>
            <a:r>
              <a:rPr lang="en-US" dirty="0"/>
              <a:t>, M. (2013). </a:t>
            </a:r>
            <a:r>
              <a:rPr lang="en-US" i="1" dirty="0"/>
              <a:t>Ed White middle school restorative </a:t>
            </a:r>
            <a:r>
              <a:rPr lang="en-US" i="1" dirty="0" smtClean="0"/>
              <a:t>discipline</a:t>
            </a:r>
          </a:p>
          <a:p>
            <a:pPr marL="82296" indent="0">
              <a:buNone/>
            </a:pPr>
            <a:r>
              <a:rPr lang="en-US" i="1" dirty="0"/>
              <a:t>	</a:t>
            </a:r>
            <a:r>
              <a:rPr lang="en-US" i="1" dirty="0" smtClean="0"/>
              <a:t>evaluation</a:t>
            </a:r>
            <a:r>
              <a:rPr lang="en-US" i="1" dirty="0"/>
              <a:t>: Implementation and impact, 2012/2013 sixth grade.</a:t>
            </a:r>
            <a:r>
              <a:rPr lang="en-US" dirty="0"/>
              <a:t> </a:t>
            </a:r>
            <a:r>
              <a:rPr lang="en-US" dirty="0" smtClean="0"/>
              <a:t>	The </a:t>
            </a:r>
            <a:r>
              <a:rPr lang="en-US" dirty="0"/>
              <a:t>Institute for Restorative Justice and Restorative </a:t>
            </a:r>
            <a:r>
              <a:rPr lang="en-US" dirty="0" smtClean="0"/>
              <a:t>	Dialogue</a:t>
            </a:r>
            <a:r>
              <a:rPr lang="en-US" dirty="0"/>
              <a:t>. Austin: The University of Texas at Austin.</a:t>
            </a:r>
          </a:p>
          <a:p>
            <a:pPr marL="82296" indent="0">
              <a:buNone/>
            </a:pPr>
            <a:r>
              <a:rPr lang="en-US" dirty="0"/>
              <a:t>Gonzalez, T. (2012). Keeping kids in schools: Restorative justice</a:t>
            </a:r>
            <a:r>
              <a:rPr lang="en-US" dirty="0" smtClean="0"/>
              <a:t>,</a:t>
            </a:r>
          </a:p>
          <a:p>
            <a:pPr marL="82296" indent="0">
              <a:buNone/>
            </a:pPr>
            <a:r>
              <a:rPr lang="en-US" dirty="0"/>
              <a:t>	</a:t>
            </a:r>
            <a:r>
              <a:rPr lang="en-US" dirty="0" smtClean="0"/>
              <a:t>punitive </a:t>
            </a:r>
            <a:r>
              <a:rPr lang="en-US" dirty="0"/>
              <a:t>discipline, and the school to prison pipeline. </a:t>
            </a:r>
            <a:r>
              <a:rPr lang="en-US" i="1" dirty="0"/>
              <a:t>Journal </a:t>
            </a:r>
            <a:r>
              <a:rPr lang="en-US" i="1" dirty="0" smtClean="0"/>
              <a:t>	of </a:t>
            </a:r>
            <a:r>
              <a:rPr lang="en-US" i="1" dirty="0"/>
              <a:t>Law &amp; Education</a:t>
            </a:r>
            <a:r>
              <a:rPr lang="en-US" dirty="0"/>
              <a:t> </a:t>
            </a:r>
            <a:r>
              <a:rPr lang="en-US" i="1" dirty="0"/>
              <a:t>, 41</a:t>
            </a:r>
            <a:r>
              <a:rPr lang="en-US" dirty="0"/>
              <a:t> (2), 281-335.</a:t>
            </a:r>
          </a:p>
          <a:p>
            <a:pPr marL="82296" indent="0">
              <a:buNone/>
            </a:pPr>
            <a:r>
              <a:rPr lang="en-US" dirty="0"/>
              <a:t>Kang-Brown, J., </a:t>
            </a:r>
            <a:r>
              <a:rPr lang="en-US" dirty="0" err="1"/>
              <a:t>Trone</a:t>
            </a:r>
            <a:r>
              <a:rPr lang="en-US" dirty="0"/>
              <a:t>, J., &amp; </a:t>
            </a:r>
            <a:r>
              <a:rPr lang="en-US" dirty="0" err="1"/>
              <a:t>Daftary-Kapur</a:t>
            </a:r>
            <a:r>
              <a:rPr lang="en-US" dirty="0"/>
              <a:t>, T. (2013). </a:t>
            </a:r>
            <a:r>
              <a:rPr lang="en-US" i="1" dirty="0"/>
              <a:t>A </a:t>
            </a:r>
            <a:r>
              <a:rPr lang="en-US" i="1" dirty="0" smtClean="0"/>
              <a:t>generation</a:t>
            </a:r>
          </a:p>
          <a:p>
            <a:pPr marL="82296" indent="0">
              <a:buNone/>
            </a:pPr>
            <a:r>
              <a:rPr lang="en-US" i="1" dirty="0"/>
              <a:t>	</a:t>
            </a:r>
            <a:r>
              <a:rPr lang="en-US" i="1" dirty="0" smtClean="0"/>
              <a:t>later</a:t>
            </a:r>
            <a:r>
              <a:rPr lang="en-US" i="1" dirty="0"/>
              <a:t>: What we've learned about zero tolerance in schools.</a:t>
            </a:r>
            <a:r>
              <a:rPr lang="en-US" dirty="0"/>
              <a:t> </a:t>
            </a:r>
            <a:r>
              <a:rPr lang="en-US" dirty="0" smtClean="0"/>
              <a:t>	Center </a:t>
            </a:r>
            <a:r>
              <a:rPr lang="en-US" dirty="0"/>
              <a:t>on Youth Justice. New York: VERA Institute of </a:t>
            </a:r>
            <a:r>
              <a:rPr lang="en-US" dirty="0" smtClean="0"/>
              <a:t>	Justice</a:t>
            </a:r>
            <a:r>
              <a:rPr lang="en-US" dirty="0"/>
              <a:t>.</a:t>
            </a:r>
          </a:p>
          <a:p>
            <a:pPr marL="82296" indent="0">
              <a:buNone/>
            </a:pPr>
            <a:r>
              <a:rPr lang="en-US" dirty="0" err="1"/>
              <a:t>Pavelka</a:t>
            </a:r>
            <a:r>
              <a:rPr lang="en-US" dirty="0"/>
              <a:t>, S. (2012). Practices and policies for </a:t>
            </a:r>
            <a:r>
              <a:rPr lang="en-US" dirty="0" smtClean="0"/>
              <a:t>implementing</a:t>
            </a:r>
          </a:p>
          <a:p>
            <a:pPr marL="82296" indent="0">
              <a:buNone/>
            </a:pPr>
            <a:r>
              <a:rPr lang="en-US" dirty="0"/>
              <a:t>	</a:t>
            </a:r>
            <a:r>
              <a:rPr lang="en-US" dirty="0" smtClean="0"/>
              <a:t>restorative </a:t>
            </a:r>
            <a:r>
              <a:rPr lang="en-US" dirty="0"/>
              <a:t>justice within schools. </a:t>
            </a:r>
            <a:r>
              <a:rPr lang="en-US" i="1" dirty="0"/>
              <a:t>The Prevention </a:t>
            </a:r>
            <a:r>
              <a:rPr lang="en-US" i="1" dirty="0" err="1"/>
              <a:t>Reseracher</a:t>
            </a:r>
            <a:r>
              <a:rPr lang="en-US" dirty="0"/>
              <a:t> </a:t>
            </a:r>
            <a:r>
              <a:rPr lang="en-US" i="1" dirty="0"/>
              <a:t>, </a:t>
            </a:r>
            <a:r>
              <a:rPr lang="en-US" i="1" dirty="0" smtClean="0"/>
              <a:t>	20</a:t>
            </a:r>
            <a:r>
              <a:rPr lang="en-US" dirty="0" smtClean="0"/>
              <a:t> </a:t>
            </a:r>
            <a:r>
              <a:rPr lang="en-US" dirty="0"/>
              <a:t>(1), 15-17.</a:t>
            </a:r>
          </a:p>
          <a:p>
            <a:pPr marL="82296" indent="0">
              <a:buNone/>
            </a:pPr>
            <a:r>
              <a:rPr lang="en-US" dirty="0"/>
              <a:t>van Wormer, K., &amp; Walker, L. (2013). </a:t>
            </a:r>
            <a:r>
              <a:rPr lang="en-US" i="1" dirty="0"/>
              <a:t>Restorative justice today: </a:t>
            </a:r>
            <a:r>
              <a:rPr lang="en-US" i="1" dirty="0" smtClean="0"/>
              <a:t>Practical</a:t>
            </a:r>
          </a:p>
          <a:p>
            <a:pPr marL="82296" indent="0">
              <a:buNone/>
            </a:pPr>
            <a:r>
              <a:rPr lang="en-US" i="1" dirty="0"/>
              <a:t>	</a:t>
            </a:r>
            <a:r>
              <a:rPr lang="en-US" i="1" dirty="0" smtClean="0"/>
              <a:t>applications</a:t>
            </a:r>
            <a:r>
              <a:rPr lang="en-US" i="1" dirty="0"/>
              <a:t>.</a:t>
            </a:r>
            <a:r>
              <a:rPr lang="en-US" dirty="0"/>
              <a:t> Los Angeles: Sage Publications.</a:t>
            </a:r>
          </a:p>
          <a:p>
            <a:pPr marL="82296" indent="0">
              <a:buNone/>
            </a:pPr>
            <a:endParaRPr lang="en-US" dirty="0"/>
          </a:p>
        </p:txBody>
      </p:sp>
    </p:spTree>
    <p:extLst>
      <p:ext uri="{BB962C8B-B14F-4D97-AF65-F5344CB8AC3E}">
        <p14:creationId xmlns:p14="http://schemas.microsoft.com/office/powerpoint/2010/main" val="25436329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it went</a:t>
            </a:r>
            <a:endParaRPr lang="en-US" dirty="0"/>
          </a:p>
        </p:txBody>
      </p:sp>
      <p:sp>
        <p:nvSpPr>
          <p:cNvPr id="3" name="Content Placeholder 2"/>
          <p:cNvSpPr>
            <a:spLocks noGrp="1"/>
          </p:cNvSpPr>
          <p:nvPr>
            <p:ph idx="1"/>
          </p:nvPr>
        </p:nvSpPr>
        <p:spPr>
          <a:xfrm>
            <a:off x="1026420" y="1599465"/>
            <a:ext cx="7583488" cy="4752901"/>
          </a:xfrm>
        </p:spPr>
        <p:txBody>
          <a:bodyPr>
            <a:normAutofit/>
          </a:bodyPr>
          <a:lstStyle/>
          <a:p>
            <a:r>
              <a:rPr lang="en-US" sz="2800" dirty="0" smtClean="0"/>
              <a:t>Suspension/expulsion for misdemeanors and minor offenses</a:t>
            </a:r>
          </a:p>
          <a:p>
            <a:pPr lvl="1"/>
            <a:r>
              <a:rPr lang="en-US" sz="2400" dirty="0"/>
              <a:t>Approximately 2 million children a year</a:t>
            </a:r>
          </a:p>
          <a:p>
            <a:pPr lvl="2"/>
            <a:r>
              <a:rPr lang="en-US" sz="2400" dirty="0"/>
              <a:t>5% for weapon possession</a:t>
            </a:r>
          </a:p>
          <a:p>
            <a:pPr lvl="2"/>
            <a:r>
              <a:rPr lang="en-US" sz="2400" dirty="0"/>
              <a:t>43% for insubordination</a:t>
            </a:r>
          </a:p>
          <a:p>
            <a:pPr marL="0" indent="0">
              <a:buNone/>
            </a:pPr>
            <a:endParaRPr lang="en-US" dirty="0"/>
          </a:p>
        </p:txBody>
      </p:sp>
    </p:spTree>
    <p:extLst>
      <p:ext uri="{BB962C8B-B14F-4D97-AF65-F5344CB8AC3E}">
        <p14:creationId xmlns:p14="http://schemas.microsoft.com/office/powerpoint/2010/main" val="3515590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it Goes</a:t>
            </a:r>
            <a:endParaRPr lang="en-US" dirty="0"/>
          </a:p>
        </p:txBody>
      </p:sp>
      <p:sp>
        <p:nvSpPr>
          <p:cNvPr id="3" name="Content Placeholder 2"/>
          <p:cNvSpPr>
            <a:spLocks noGrp="1"/>
          </p:cNvSpPr>
          <p:nvPr>
            <p:ph idx="1"/>
          </p:nvPr>
        </p:nvSpPr>
        <p:spPr>
          <a:xfrm>
            <a:off x="1005465" y="1417638"/>
            <a:ext cx="4041776" cy="4835378"/>
          </a:xfrm>
        </p:spPr>
        <p:txBody>
          <a:bodyPr>
            <a:normAutofit/>
          </a:bodyPr>
          <a:lstStyle/>
          <a:p>
            <a:r>
              <a:rPr lang="en-US" sz="2800" dirty="0" smtClean="0"/>
              <a:t>TX study found 1 non-weapon suspension/expulsion tripled a student’s chances for JJ involvement</a:t>
            </a:r>
          </a:p>
          <a:p>
            <a:pPr marL="0" indent="0">
              <a:buNone/>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a:p>
        </p:txBody>
      </p:sp>
      <p:pic>
        <p:nvPicPr>
          <p:cNvPr id="5" name="Picture 4" descr="boy in handcuff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7241" y="1417638"/>
            <a:ext cx="3646625" cy="3902529"/>
          </a:xfrm>
          <a:prstGeom prst="rect">
            <a:avLst/>
          </a:prstGeom>
        </p:spPr>
      </p:pic>
    </p:spTree>
    <p:extLst>
      <p:ext uri="{BB962C8B-B14F-4D97-AF65-F5344CB8AC3E}">
        <p14:creationId xmlns:p14="http://schemas.microsoft.com/office/powerpoint/2010/main" val="1157450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a:t>
            </a:r>
            <a:endParaRPr lang="en-US" dirty="0"/>
          </a:p>
        </p:txBody>
      </p:sp>
      <p:sp>
        <p:nvSpPr>
          <p:cNvPr id="3" name="Content Placeholder 2"/>
          <p:cNvSpPr>
            <a:spLocks noGrp="1"/>
          </p:cNvSpPr>
          <p:nvPr>
            <p:ph idx="1"/>
          </p:nvPr>
        </p:nvSpPr>
        <p:spPr>
          <a:xfrm>
            <a:off x="1093664" y="1447800"/>
            <a:ext cx="7840024" cy="4800600"/>
          </a:xfrm>
        </p:spPr>
        <p:txBody>
          <a:bodyPr>
            <a:normAutofit/>
          </a:bodyPr>
          <a:lstStyle/>
          <a:p>
            <a:r>
              <a:rPr lang="en-US" dirty="0" smtClean="0"/>
              <a:t>Deprives students of educational opportunities</a:t>
            </a:r>
          </a:p>
          <a:p>
            <a:pPr lvl="1"/>
            <a:r>
              <a:rPr lang="en-US" dirty="0" smtClean="0"/>
              <a:t>ODRs</a:t>
            </a:r>
          </a:p>
          <a:p>
            <a:pPr lvl="1"/>
            <a:r>
              <a:rPr lang="en-US" dirty="0" smtClean="0"/>
              <a:t>ISS/OSS</a:t>
            </a:r>
          </a:p>
          <a:p>
            <a:pPr lvl="2"/>
            <a:r>
              <a:rPr lang="en-US" dirty="0" smtClean="0"/>
              <a:t>1 in 14 students in 2006 school year</a:t>
            </a:r>
          </a:p>
          <a:p>
            <a:pPr lvl="1"/>
            <a:r>
              <a:rPr lang="en-US" dirty="0" smtClean="0"/>
              <a:t>Expulsion</a:t>
            </a:r>
          </a:p>
          <a:p>
            <a:pPr lvl="1"/>
            <a:r>
              <a:rPr lang="en-US" dirty="0" smtClean="0"/>
              <a:t>Increases likelihood for JJ involvement</a:t>
            </a:r>
          </a:p>
          <a:p>
            <a:r>
              <a:rPr lang="en-US" dirty="0" smtClean="0"/>
              <a:t>Fails to make schools safer</a:t>
            </a:r>
          </a:p>
        </p:txBody>
      </p:sp>
    </p:spTree>
    <p:extLst>
      <p:ext uri="{BB962C8B-B14F-4D97-AF65-F5344CB8AC3E}">
        <p14:creationId xmlns:p14="http://schemas.microsoft.com/office/powerpoint/2010/main" val="36470165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restorative justice the answer?</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58060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9000</TotalTime>
  <Words>1888</Words>
  <Application>Microsoft Macintosh PowerPoint</Application>
  <PresentationFormat>On-screen Show (4:3)</PresentationFormat>
  <Paragraphs>322</Paragraphs>
  <Slides>50</Slides>
  <Notes>11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Solstice</vt:lpstr>
      <vt:lpstr>Integrating Restorative Practices in a SW-PBS System:  Can we reduce the need for suspension?</vt:lpstr>
      <vt:lpstr>What’s the Problem?</vt:lpstr>
      <vt:lpstr>Zero Tolerance Policies</vt:lpstr>
      <vt:lpstr>Where it came from</vt:lpstr>
      <vt:lpstr>74 school shootings since Newtown</vt:lpstr>
      <vt:lpstr>Where it went</vt:lpstr>
      <vt:lpstr>Where it Goes</vt:lpstr>
      <vt:lpstr>What’s the problem?</vt:lpstr>
      <vt:lpstr>Is restorative justice the answer?</vt:lpstr>
      <vt:lpstr>Definition of Restorative Justice</vt:lpstr>
      <vt:lpstr>Definition of Restorative Justice</vt:lpstr>
      <vt:lpstr>Definition of Restorative Justice</vt:lpstr>
      <vt:lpstr>Restorative Justice in 3’s</vt:lpstr>
      <vt:lpstr>Restorative Justice in 3’s</vt:lpstr>
      <vt:lpstr>Restorative Justice in 3’s</vt:lpstr>
      <vt:lpstr>Restorative Justice in 3’s</vt:lpstr>
      <vt:lpstr>Restorative Justice in 3’s</vt:lpstr>
      <vt:lpstr>Pause for thought….</vt:lpstr>
      <vt:lpstr>Restorative justice in schools</vt:lpstr>
      <vt:lpstr>RJ in Schools</vt:lpstr>
      <vt:lpstr>RJ in Schools</vt:lpstr>
      <vt:lpstr>RJ in Schools</vt:lpstr>
      <vt:lpstr>RJ in Schools</vt:lpstr>
      <vt:lpstr>One Suggestion…</vt:lpstr>
      <vt:lpstr>Early Reports of RJ in Schools</vt:lpstr>
      <vt:lpstr>Ed White Middle School San Antonio, TX</vt:lpstr>
      <vt:lpstr>Ed White Middle School San Antonio, TX</vt:lpstr>
      <vt:lpstr>Ed White Middle School San Antonio, TX</vt:lpstr>
      <vt:lpstr>Ed White Middle School San Antonio, TX</vt:lpstr>
      <vt:lpstr>Ed White Middle School: Implementation</vt:lpstr>
      <vt:lpstr>Ed White Middle School: Implementation</vt:lpstr>
      <vt:lpstr>Ed White Middle School: Restorative Circles/Conferences</vt:lpstr>
      <vt:lpstr>Ed White Middle School: Restorative Circles/Conferences</vt:lpstr>
      <vt:lpstr>Ed White Middle School: Restorative Circles/Conferences</vt:lpstr>
      <vt:lpstr>Ed White Middle School: Rates of Suspension</vt:lpstr>
      <vt:lpstr>Ed White Middle School: Infractions</vt:lpstr>
      <vt:lpstr>Ed White Middle School: Bullying &amp; RD Implementation</vt:lpstr>
      <vt:lpstr>Ed White Middle School: Findings</vt:lpstr>
      <vt:lpstr>Ed White Middle School: Recommendations</vt:lpstr>
      <vt:lpstr>Pause for thought…</vt:lpstr>
      <vt:lpstr>Is there a better Approach?</vt:lpstr>
      <vt:lpstr>Restorative practices within PBIS</vt:lpstr>
      <vt:lpstr>RJ in Tier 1</vt:lpstr>
      <vt:lpstr>RJ in Tier 2</vt:lpstr>
      <vt:lpstr>RJ in Tier 3</vt:lpstr>
      <vt:lpstr>DATA!</vt:lpstr>
      <vt:lpstr>Food for thought…</vt:lpstr>
      <vt:lpstr>Food for thought…</vt:lpstr>
      <vt:lpstr>THANK YOU!!</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dc:title>
  <dc:creator>Tichelle Bruntmyer</dc:creator>
  <cp:lastModifiedBy>Tichelle Bruntmyer</cp:lastModifiedBy>
  <cp:revision>74</cp:revision>
  <dcterms:created xsi:type="dcterms:W3CDTF">2014-06-05T18:27:06Z</dcterms:created>
  <dcterms:modified xsi:type="dcterms:W3CDTF">2014-06-17T15:58:49Z</dcterms:modified>
</cp:coreProperties>
</file>