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2" r:id="rId6"/>
    <p:sldId id="261" r:id="rId7"/>
    <p:sldId id="260" r:id="rId8"/>
    <p:sldId id="262" r:id="rId9"/>
    <p:sldId id="286" r:id="rId10"/>
    <p:sldId id="263" r:id="rId11"/>
    <p:sldId id="265" r:id="rId12"/>
    <p:sldId id="264" r:id="rId13"/>
    <p:sldId id="266" r:id="rId14"/>
    <p:sldId id="267" r:id="rId15"/>
    <p:sldId id="269" r:id="rId16"/>
    <p:sldId id="270" r:id="rId17"/>
    <p:sldId id="274" r:id="rId18"/>
    <p:sldId id="275" r:id="rId19"/>
    <p:sldId id="277" r:id="rId20"/>
    <p:sldId id="285" r:id="rId21"/>
    <p:sldId id="281" r:id="rId22"/>
    <p:sldId id="280" r:id="rId23"/>
    <p:sldId id="283" r:id="rId24"/>
    <p:sldId id="289" r:id="rId25"/>
    <p:sldId id="284" r:id="rId26"/>
    <p:sldId id="290" r:id="rId27"/>
    <p:sldId id="287" r:id="rId28"/>
    <p:sldId id="288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15" autoAdjust="0"/>
  </p:normalViewPr>
  <p:slideViewPr>
    <p:cSldViewPr>
      <p:cViewPr>
        <p:scale>
          <a:sx n="54" d="100"/>
          <a:sy n="54" d="100"/>
        </p:scale>
        <p:origin x="-9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D521-E6F3-4345-A875-D99B386582F3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DB757-5A5B-4C7F-A504-95E2DE6CF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B757-5A5B-4C7F-A504-95E2DE6CFE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B757-5A5B-4C7F-A504-95E2DE6CF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DB757-5A5B-4C7F-A504-95E2DE6CFE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944EAA0-4B4F-448D-A92E-F6A7BB33E2B5}" type="datetimeFigureOut">
              <a:rPr lang="en-US" smtClean="0"/>
              <a:t>5/6/2013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C253EC-8077-4447-9282-03F3B7DAAA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.wilson@fhsdschools.org" TargetMode="External"/><Relationship Id="rId2" Type="http://schemas.openxmlformats.org/officeDocument/2006/relationships/hyperlink" Target="mailto:Jennifer.jorel@fhsdschool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hsdsm.sharpschool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hsdsm.sharpschool.net/for_students/spartan_way-positive_behavior_support_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The Spartan Way</a:t>
            </a:r>
            <a:br>
              <a:rPr lang="en-US" sz="4800" dirty="0" smtClean="0"/>
            </a:br>
            <a:r>
              <a:rPr lang="en-US" sz="4800" dirty="0" smtClean="0"/>
              <a:t>Saeger Middle School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2667000"/>
            <a:ext cx="8001000" cy="1752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6500" b="1" dirty="0" smtClean="0">
                <a:solidFill>
                  <a:schemeClr val="bg1"/>
                </a:solidFill>
                <a:latin typeface="+mj-lt"/>
              </a:rPr>
              <a:t>PBS 101 </a:t>
            </a:r>
          </a:p>
          <a:p>
            <a:r>
              <a:rPr lang="en-US" sz="6500" b="1" dirty="0" smtClean="0">
                <a:solidFill>
                  <a:schemeClr val="bg1"/>
                </a:solidFill>
                <a:latin typeface="+mj-lt"/>
              </a:rPr>
              <a:t>Thwarting Tier 2</a:t>
            </a:r>
            <a:endParaRPr lang="en-US" sz="6500" b="1" dirty="0">
              <a:solidFill>
                <a:schemeClr val="bg1"/>
              </a:solidFill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smwilson\SkyDrive\My Pictures\2013-04-30 Saeger Spartan Way\Saeger Spartan Way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Tier 1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B050"/>
                </a:solidFill>
              </a:rPr>
              <a:t>Tear off caught-</a:t>
            </a:r>
            <a:r>
              <a:rPr lang="en-US" sz="4800" b="1" dirty="0" err="1">
                <a:solidFill>
                  <a:srgbClr val="00B050"/>
                </a:solidFill>
              </a:rPr>
              <a:t>cha’s</a:t>
            </a:r>
            <a:endParaRPr lang="en-US" sz="4800" b="1" dirty="0">
              <a:solidFill>
                <a:srgbClr val="00B050"/>
              </a:solidFill>
            </a:endParaRPr>
          </a:p>
          <a:p>
            <a:pPr lvl="1"/>
            <a:r>
              <a:rPr lang="en-US" sz="2400" b="1" dirty="0">
                <a:solidFill>
                  <a:schemeClr val="hlink"/>
                </a:solidFill>
              </a:rPr>
              <a:t>Students drawn weekly for prizes</a:t>
            </a:r>
          </a:p>
          <a:p>
            <a:pPr lvl="1"/>
            <a:r>
              <a:rPr lang="en-US" sz="2400" b="1" dirty="0">
                <a:solidFill>
                  <a:schemeClr val="hlink"/>
                </a:solidFill>
              </a:rPr>
              <a:t>In the first year, caught-</a:t>
            </a:r>
            <a:r>
              <a:rPr lang="en-US" sz="2400" b="1" dirty="0" err="1">
                <a:solidFill>
                  <a:schemeClr val="hlink"/>
                </a:solidFill>
              </a:rPr>
              <a:t>cha’s</a:t>
            </a:r>
            <a:r>
              <a:rPr lang="en-US" sz="2400" b="1" dirty="0">
                <a:solidFill>
                  <a:schemeClr val="hlink"/>
                </a:solidFill>
              </a:rPr>
              <a:t> were up 1,385%!</a:t>
            </a:r>
          </a:p>
          <a:p>
            <a:pPr lvl="1"/>
            <a:r>
              <a:rPr lang="en-US" sz="2400" b="1" dirty="0">
                <a:solidFill>
                  <a:schemeClr val="hlink"/>
                </a:solidFill>
              </a:rPr>
              <a:t>Over 3,758 caught-</a:t>
            </a:r>
            <a:r>
              <a:rPr lang="en-US" sz="2400" b="1" dirty="0" err="1">
                <a:solidFill>
                  <a:schemeClr val="hlink"/>
                </a:solidFill>
              </a:rPr>
              <a:t>cha’s</a:t>
            </a:r>
            <a:r>
              <a:rPr lang="en-US" sz="2400" b="1" dirty="0">
                <a:solidFill>
                  <a:schemeClr val="hlink"/>
                </a:solidFill>
              </a:rPr>
              <a:t> were written.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6091"/>
            <a:ext cx="3124200" cy="2951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SPARTAN WAY PICS\CAUGHT CHA SAE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893303" cy="25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4603759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Caught Chas</a:t>
            </a:r>
          </a:p>
          <a:p>
            <a:r>
              <a:rPr lang="en-US" sz="2800" b="1" dirty="0" smtClean="0"/>
              <a:t>need to be </a:t>
            </a:r>
          </a:p>
          <a:p>
            <a:r>
              <a:rPr lang="en-US" sz="2800" b="1" dirty="0" smtClean="0"/>
              <a:t>simple!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94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1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9900"/>
                </a:solidFill>
              </a:rPr>
              <a:t>Privilege cards</a:t>
            </a:r>
          </a:p>
          <a:p>
            <a:pPr lvl="1">
              <a:buFontTx/>
              <a:buChar char="•"/>
            </a:pP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>
                <a:solidFill>
                  <a:srgbClr val="000066"/>
                </a:solidFill>
              </a:rPr>
              <a:t>Assemblies</a:t>
            </a:r>
          </a:p>
          <a:p>
            <a:pPr lvl="1">
              <a:buFontTx/>
              <a:buChar char="•"/>
            </a:pP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Outside Lunches </a:t>
            </a:r>
          </a:p>
          <a:p>
            <a:pPr lvl="1">
              <a:buFontTx/>
              <a:buChar char="•"/>
            </a:pP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>
                <a:solidFill>
                  <a:schemeClr val="hlink"/>
                </a:solidFill>
              </a:rPr>
              <a:t>Give-</a:t>
            </a:r>
            <a:r>
              <a:rPr lang="en-US" sz="3200" b="1" dirty="0" err="1">
                <a:solidFill>
                  <a:schemeClr val="hlink"/>
                </a:solidFill>
              </a:rPr>
              <a:t>Aways</a:t>
            </a:r>
            <a:endParaRPr lang="en-US" sz="3200" b="1" dirty="0">
              <a:solidFill>
                <a:schemeClr val="hlink"/>
              </a:solidFill>
            </a:endParaRPr>
          </a:p>
          <a:p>
            <a:pPr lvl="4"/>
            <a:r>
              <a:rPr lang="en-US" b="1" dirty="0">
                <a:solidFill>
                  <a:schemeClr val="hlink"/>
                </a:solidFill>
              </a:rPr>
              <a:t>	</a:t>
            </a:r>
            <a:r>
              <a:rPr lang="en-US" sz="2000" b="1" dirty="0">
                <a:solidFill>
                  <a:schemeClr val="hlink"/>
                </a:solidFill>
              </a:rPr>
              <a:t>Thanks for being on a roll!  (Tootsie Rolls)</a:t>
            </a:r>
          </a:p>
          <a:p>
            <a:pPr lvl="4"/>
            <a:r>
              <a:rPr lang="en-US" sz="2000" b="1" dirty="0">
                <a:solidFill>
                  <a:schemeClr val="hlink"/>
                </a:solidFill>
              </a:rPr>
              <a:t>	You make </a:t>
            </a:r>
            <a:r>
              <a:rPr lang="en-US" sz="2000" b="1" dirty="0" err="1">
                <a:solidFill>
                  <a:schemeClr val="hlink"/>
                </a:solidFill>
              </a:rPr>
              <a:t>smartie</a:t>
            </a:r>
            <a:r>
              <a:rPr lang="en-US" sz="2000" b="1" dirty="0">
                <a:solidFill>
                  <a:schemeClr val="hlink"/>
                </a:solidFill>
              </a:rPr>
              <a:t> choices! (</a:t>
            </a:r>
            <a:r>
              <a:rPr lang="en-US" sz="2000" b="1" dirty="0" err="1">
                <a:solidFill>
                  <a:schemeClr val="hlink"/>
                </a:solidFill>
              </a:rPr>
              <a:t>Smarties</a:t>
            </a:r>
            <a:r>
              <a:rPr lang="en-US" sz="2000" b="1" dirty="0">
                <a:solidFill>
                  <a:schemeClr val="hlink"/>
                </a:solidFill>
              </a:rPr>
              <a:t>) </a:t>
            </a:r>
          </a:p>
          <a:p>
            <a:pPr lvl="4"/>
            <a:r>
              <a:rPr lang="en-US" sz="2000" b="1" dirty="0">
                <a:solidFill>
                  <a:schemeClr val="hlink"/>
                </a:solidFill>
              </a:rPr>
              <a:t>	How about </a:t>
            </a:r>
            <a:r>
              <a:rPr lang="en-US" sz="2000" b="1" dirty="0" err="1">
                <a:solidFill>
                  <a:schemeClr val="hlink"/>
                </a:solidFill>
              </a:rPr>
              <a:t>s’more</a:t>
            </a:r>
            <a:r>
              <a:rPr lang="en-US" sz="2000" b="1" dirty="0">
                <a:solidFill>
                  <a:schemeClr val="hlink"/>
                </a:solidFill>
              </a:rPr>
              <a:t> good behavior! </a:t>
            </a:r>
          </a:p>
          <a:p>
            <a:pPr marL="685800" lvl="4" indent="0">
              <a:buNone/>
            </a:pPr>
            <a:r>
              <a:rPr lang="en-US" sz="2000" b="1" dirty="0">
                <a:solidFill>
                  <a:schemeClr val="hlink"/>
                </a:solidFill>
              </a:rPr>
              <a:t>	</a:t>
            </a:r>
            <a:r>
              <a:rPr lang="en-US" sz="2000" b="1" dirty="0" smtClean="0">
                <a:solidFill>
                  <a:schemeClr val="hlink"/>
                </a:solidFill>
              </a:rPr>
              <a:t>		(</a:t>
            </a:r>
            <a:r>
              <a:rPr lang="en-US" sz="2000" b="1" dirty="0">
                <a:solidFill>
                  <a:schemeClr val="hlink"/>
                </a:solidFill>
              </a:rPr>
              <a:t>graham crackers &amp; hot chocolate) </a:t>
            </a:r>
          </a:p>
          <a:p>
            <a:pPr lvl="4"/>
            <a:r>
              <a:rPr lang="en-US" sz="2000" b="1" dirty="0">
                <a:solidFill>
                  <a:schemeClr val="hlink"/>
                </a:solidFill>
              </a:rPr>
              <a:t>	You’ve had a super sweet year!  (snow cones)</a:t>
            </a:r>
          </a:p>
          <a:p>
            <a:endParaRPr lang="en-US" sz="2400" dirty="0"/>
          </a:p>
        </p:txBody>
      </p:sp>
      <p:pic>
        <p:nvPicPr>
          <p:cNvPr id="4" name="Picture 2" descr="S:\EveryOne\Yearbook Photos\Photos from Minute to Win It 2012\IMG_2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544">
            <a:off x="6353528" y="2297517"/>
            <a:ext cx="2404882" cy="179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Way Tier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Students with five or more office referrals are considered for Tier 2 interventions </a:t>
            </a:r>
          </a:p>
          <a:p>
            <a:pPr marL="914400" lvl="2" indent="0">
              <a:buNone/>
            </a:pPr>
            <a:r>
              <a:rPr lang="en-US" sz="3600" b="1" u="sng" dirty="0" smtClean="0"/>
              <a:t>PBS 101 begins at 3 referrals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Team of teachers, counselors, and administrators meet every other week to determine initial intervention and then review effectiveness of interventions.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2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2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Check-in/Check-out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Goal is to increase positive interactions between student and teachers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 carries sheet to each class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Teacher provides a rating on the student’s goal at the end of class along with a positive comment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60359"/>
              </p:ext>
            </p:extLst>
          </p:nvPr>
        </p:nvGraphicFramePr>
        <p:xfrm>
          <a:off x="1295400" y="4724400"/>
          <a:ext cx="7021195" cy="196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2215"/>
                <a:gridCol w="829945"/>
                <a:gridCol w="829945"/>
                <a:gridCol w="829310"/>
                <a:gridCol w="829945"/>
                <a:gridCol w="829945"/>
                <a:gridCol w="829945"/>
                <a:gridCol w="829945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2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Respond to Teacher Appropriately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Being respectful during class by not side talking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3   2   1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Pts.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Teacher Initials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1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2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Mentoring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Goal established between an adult in the school and the student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Weekly emails to teachers to evaluate how student performed on goals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Weekly touching base between the mentor and student to discuss how things are going and review ratings</a:t>
            </a:r>
            <a:endParaRPr lang="en-US" sz="2400" dirty="0"/>
          </a:p>
        </p:txBody>
      </p:sp>
      <p:pic>
        <p:nvPicPr>
          <p:cNvPr id="6146" name="Picture 2" descr="C:\Users\smwilson\SkyDrive\My Pictures\2013-04-30 Saeger Spartan Way\Saeger Spartan Way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14203"/>
            <a:ext cx="3118338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711094"/>
            <a:ext cx="4149969" cy="309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2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B050"/>
                </a:solidFill>
              </a:rPr>
              <a:t>Social Skills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Small group instruction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Designed to work on specific deficit </a:t>
            </a:r>
            <a:r>
              <a:rPr lang="en-US" sz="2400" dirty="0" smtClean="0"/>
              <a:t>skills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Goal established between instructor and </a:t>
            </a:r>
            <a:r>
              <a:rPr lang="en-US" sz="2400" dirty="0" smtClean="0"/>
              <a:t>student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Weekly emails to teachers to evaluate how student is performing on goals</a:t>
            </a:r>
          </a:p>
        </p:txBody>
      </p:sp>
    </p:spTree>
    <p:extLst>
      <p:ext uri="{BB962C8B-B14F-4D97-AF65-F5344CB8AC3E}">
        <p14:creationId xmlns:p14="http://schemas.microsoft.com/office/powerpoint/2010/main" val="20553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Way Tier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05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Students who receive ten or more referrals are considered to be Tier 3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Functional behavior assessment completed on the student in order to develop an individual behavior plan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Conversations with parent to make them aware of efforts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Meet with team of teachers to present behavior plan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Weekly goal monitoring with teachers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Weekly meetings with student to evaluate progress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7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</a:t>
            </a:r>
            <a:r>
              <a:rPr lang="en-US" dirty="0"/>
              <a:t>V</a:t>
            </a:r>
            <a:r>
              <a:rPr lang="en-US" dirty="0" smtClean="0"/>
              <a:t>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Identification of Students</a:t>
            </a:r>
          </a:p>
          <a:p>
            <a:r>
              <a:rPr lang="en-US" sz="2800" dirty="0"/>
              <a:t>Looked at three areas: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Attendance-more than 15 absences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Grades-GPA lower than 1.5 for the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Behavior-3 or more office referrals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/>
              <a:t>If student f</a:t>
            </a:r>
            <a:r>
              <a:rPr lang="en-US" sz="2800" dirty="0" smtClean="0"/>
              <a:t>lagged </a:t>
            </a:r>
            <a:r>
              <a:rPr lang="en-US" sz="2800" dirty="0"/>
              <a:t>in two or more of these areas, we targeted that student for a home visit.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3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Day of Visit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Brought individual student data to meeting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Teacher welcomed student to 8</a:t>
            </a:r>
            <a:r>
              <a:rPr lang="en-US" sz="2800" baseline="30000" dirty="0"/>
              <a:t>th</a:t>
            </a:r>
            <a:r>
              <a:rPr lang="en-US" sz="2800" dirty="0"/>
              <a:t> grade and stated her desire to see the student have a successful year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 set goals and work out strategies for success before the school year began.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8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Visits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62628"/>
            <a:ext cx="7520940" cy="49953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/>
              <a:t>One student has left our district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A </a:t>
            </a:r>
            <a:r>
              <a:rPr lang="en-US" sz="2200" dirty="0" smtClean="0"/>
              <a:t> 9 </a:t>
            </a:r>
            <a:r>
              <a:rPr lang="en-US" sz="2200" dirty="0"/>
              <a:t>absences (22); 3 ODR (8)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B </a:t>
            </a:r>
            <a:r>
              <a:rPr lang="en-US" sz="2200" dirty="0" smtClean="0"/>
              <a:t> 3 </a:t>
            </a:r>
            <a:r>
              <a:rPr lang="en-US" sz="2200" dirty="0"/>
              <a:t>ODR (8); 1.58 GPA (0.54)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C </a:t>
            </a:r>
            <a:r>
              <a:rPr lang="en-US" sz="2200" dirty="0" smtClean="0"/>
              <a:t> 11 </a:t>
            </a:r>
            <a:r>
              <a:rPr lang="en-US" sz="2200" dirty="0"/>
              <a:t>absences (15); 2 ODR (14); 2.99 GPA (1.57)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D </a:t>
            </a:r>
            <a:r>
              <a:rPr lang="en-US" sz="2200" dirty="0" smtClean="0"/>
              <a:t> 17.5 </a:t>
            </a:r>
            <a:r>
              <a:rPr lang="en-US" sz="2200" dirty="0"/>
              <a:t>absences (22); 2.44 GPA (1.54)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E </a:t>
            </a:r>
            <a:r>
              <a:rPr lang="en-US" sz="2200" dirty="0" smtClean="0"/>
              <a:t> 6.5 </a:t>
            </a:r>
            <a:r>
              <a:rPr lang="en-US" sz="2200" dirty="0"/>
              <a:t>absences (12.5); 1.92 GPA (1.04)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F </a:t>
            </a:r>
            <a:r>
              <a:rPr lang="en-US" sz="2200" dirty="0" smtClean="0"/>
              <a:t> 1.48 </a:t>
            </a:r>
            <a:r>
              <a:rPr lang="en-US" sz="2200" dirty="0"/>
              <a:t>GPA (1.07)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/>
              <a:t>Student G </a:t>
            </a:r>
            <a:r>
              <a:rPr lang="en-US" sz="2200" dirty="0" smtClean="0"/>
              <a:t> 1.50 </a:t>
            </a:r>
            <a:r>
              <a:rPr lang="en-US" sz="2200" dirty="0"/>
              <a:t>GPA (0.92)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Saeger?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3600" dirty="0">
                <a:ea typeface="굴림"/>
                <a:cs typeface="굴림"/>
              </a:rPr>
              <a:t>760 students in grades 6 – </a:t>
            </a:r>
            <a:r>
              <a:rPr lang="en-US" altLang="ko-KR" sz="3600" dirty="0" smtClean="0">
                <a:ea typeface="굴림"/>
                <a:cs typeface="굴림"/>
              </a:rPr>
              <a:t>8</a:t>
            </a:r>
            <a:endParaRPr lang="en-US" altLang="ko-KR" sz="3600" dirty="0">
              <a:ea typeface="굴림"/>
              <a:cs typeface="굴림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3600" dirty="0">
                <a:ea typeface="굴림"/>
                <a:cs typeface="굴림"/>
              </a:rPr>
              <a:t>13% </a:t>
            </a:r>
            <a:r>
              <a:rPr lang="en-US" altLang="ko-KR" sz="3600" dirty="0" err="1">
                <a:ea typeface="굴림"/>
                <a:cs typeface="굴림"/>
              </a:rPr>
              <a:t>SpEd</a:t>
            </a:r>
            <a:r>
              <a:rPr lang="en-US" altLang="ko-KR" sz="3600" dirty="0">
                <a:ea typeface="굴림"/>
                <a:cs typeface="굴림"/>
              </a:rPr>
              <a:t>, 19% Free/Reduced, 3% </a:t>
            </a:r>
            <a:r>
              <a:rPr lang="en-US" altLang="ko-KR" sz="3600" dirty="0" smtClean="0">
                <a:ea typeface="굴림"/>
                <a:cs typeface="굴림"/>
              </a:rPr>
              <a:t>ESL</a:t>
            </a:r>
            <a:endParaRPr lang="en-US" altLang="ko-KR" sz="3600" dirty="0">
              <a:ea typeface="굴림"/>
              <a:cs typeface="굴림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3600" dirty="0">
                <a:ea typeface="굴림"/>
                <a:cs typeface="굴림"/>
              </a:rPr>
              <a:t>Our </a:t>
            </a:r>
            <a:r>
              <a:rPr lang="en-US" altLang="ko-KR" sz="3600" dirty="0" smtClean="0">
                <a:ea typeface="굴림"/>
                <a:cs typeface="굴림"/>
              </a:rPr>
              <a:t>7</a:t>
            </a:r>
            <a:r>
              <a:rPr lang="en-US" altLang="ko-KR" sz="3600" baseline="30000" dirty="0" smtClean="0">
                <a:ea typeface="굴림"/>
                <a:cs typeface="굴림"/>
              </a:rPr>
              <a:t>th</a:t>
            </a:r>
            <a:r>
              <a:rPr lang="en-US" altLang="ko-KR" sz="3600" dirty="0" smtClean="0">
                <a:ea typeface="굴림"/>
                <a:cs typeface="굴림"/>
              </a:rPr>
              <a:t> </a:t>
            </a:r>
            <a:r>
              <a:rPr lang="en-US" altLang="ko-KR" sz="3600" dirty="0">
                <a:ea typeface="굴림"/>
                <a:cs typeface="굴림"/>
              </a:rPr>
              <a:t>year in </a:t>
            </a:r>
            <a:r>
              <a:rPr lang="en-US" altLang="ko-KR" sz="3600" dirty="0" smtClean="0">
                <a:ea typeface="굴림"/>
                <a:cs typeface="굴림"/>
              </a:rPr>
              <a:t>SW-PBS</a:t>
            </a:r>
            <a:endParaRPr lang="en-US" altLang="ko-KR" sz="3600" dirty="0">
              <a:ea typeface="굴림"/>
              <a:cs typeface="굴림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3600" dirty="0">
                <a:ea typeface="굴림"/>
                <a:cs typeface="굴림"/>
              </a:rPr>
              <a:t>Procedures in place for Tiers 1, 2, &amp; </a:t>
            </a:r>
            <a:r>
              <a:rPr lang="en-US" altLang="ko-KR" sz="3600" dirty="0" smtClean="0">
                <a:ea typeface="굴림"/>
                <a:cs typeface="굴림"/>
              </a:rPr>
              <a:t>3</a:t>
            </a:r>
            <a:endParaRPr lang="en-US" altLang="ko-KR" sz="3600" dirty="0">
              <a:ea typeface="굴림"/>
              <a:cs typeface="굴림"/>
            </a:endParaRPr>
          </a:p>
          <a:p>
            <a:endParaRPr lang="en-US" dirty="0"/>
          </a:p>
        </p:txBody>
      </p:sp>
      <p:pic>
        <p:nvPicPr>
          <p:cNvPr id="4" name="Picture 6" descr="E:\SPARTAN WAY PICS\RESPECT 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4038598"/>
            <a:ext cx="3048000" cy="25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smwilson\SkyDrive\My Pictures\2013-04-30 Saeger Spartan Way\Saeger Spartan Way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620" y="4038599"/>
            <a:ext cx="2844800" cy="257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mwilson\SkyDrive\My Pictures\2013-04-30 Saeger Spartan Way\Saeger Spartan Way 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81" y="4038597"/>
            <a:ext cx="2932419" cy="25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Visits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520940" cy="4995372"/>
          </a:xfrm>
        </p:spPr>
        <p:txBody>
          <a:bodyPr/>
          <a:lstStyle/>
          <a:p>
            <a:r>
              <a:rPr lang="en-US" dirty="0" smtClean="0"/>
              <a:t>“At first, it was kind weird to have my Principal and my teacher come to my house.  And then, once they were there, it was surprising.  It actually wasn’t that weird. It was a good idea, because it helped me to set goals.  I didn’t even realize what I needed to do. I would recommend this to other students like me who have trouble with talking out and not thinking before they do.  I’ve had a much better year because of their visit.”         </a:t>
            </a:r>
            <a:r>
              <a:rPr lang="en-US" sz="3200" dirty="0" smtClean="0"/>
              <a:t> - </a:t>
            </a:r>
            <a:r>
              <a:rPr lang="en-US" dirty="0" smtClean="0"/>
              <a:t>G.H. 8</a:t>
            </a:r>
            <a:r>
              <a:rPr lang="en-US" baseline="30000" dirty="0" smtClean="0"/>
              <a:t>th</a:t>
            </a:r>
            <a:r>
              <a:rPr lang="en-US" dirty="0" smtClean="0"/>
              <a:t> Grade Student</a:t>
            </a:r>
            <a:endParaRPr lang="en-US" dirty="0"/>
          </a:p>
        </p:txBody>
      </p:sp>
      <p:pic>
        <p:nvPicPr>
          <p:cNvPr id="9218" name="Picture 2" descr="C:\Users\smwilson\SkyDrive\My Pictures\2013-04-30 Saeger Spartan Way\Saeger Spartan Way 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95446"/>
            <a:ext cx="2813538" cy="21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Thwarting Tier 2!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0198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student reaches 3 office referrals, they enter our PBS 101 program within 2-3 days. </a:t>
            </a:r>
          </a:p>
          <a:p>
            <a:r>
              <a:rPr lang="en-US" dirty="0" smtClean="0"/>
              <a:t>During Home Base, the student is pulled for one-on-one mentoring (20-25 minutes). </a:t>
            </a:r>
          </a:p>
          <a:p>
            <a:r>
              <a:rPr lang="en-US" dirty="0" smtClean="0"/>
              <a:t>We begin by asking, “Where do YOU think you’re getting in trouble? Where are you having problems?</a:t>
            </a:r>
          </a:p>
          <a:p>
            <a:r>
              <a:rPr lang="en-US" dirty="0" smtClean="0"/>
              <a:t>Then, we review the 3 office referrals with the student.</a:t>
            </a:r>
          </a:p>
          <a:p>
            <a:r>
              <a:rPr lang="en-US" dirty="0" smtClean="0"/>
              <a:t>Next, we ask the student if there’s a pattern. </a:t>
            </a:r>
          </a:p>
          <a:p>
            <a:pPr lvl="1"/>
            <a:r>
              <a:rPr lang="en-US" dirty="0" smtClean="0"/>
              <a:t>Same class?  Same behavior?  </a:t>
            </a:r>
          </a:p>
          <a:p>
            <a:r>
              <a:rPr lang="en-US" dirty="0" smtClean="0"/>
              <a:t>Finally, the student writes his or her own goal. 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 Student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Student goals include: </a:t>
            </a:r>
          </a:p>
          <a:p>
            <a:pPr lvl="1"/>
            <a:r>
              <a:rPr lang="en-US" sz="4000" dirty="0" smtClean="0"/>
              <a:t>What behavior will change</a:t>
            </a:r>
          </a:p>
          <a:p>
            <a:pPr lvl="1"/>
            <a:r>
              <a:rPr lang="en-US" sz="4000" dirty="0" smtClean="0"/>
              <a:t>By what date (usually a month)</a:t>
            </a:r>
          </a:p>
          <a:p>
            <a:pPr lvl="1"/>
            <a:r>
              <a:rPr lang="en-US" sz="4000" dirty="0" smtClean="0"/>
              <a:t>Name 3 specific strategies to meet the goal</a:t>
            </a:r>
          </a:p>
          <a:p>
            <a:pPr lvl="1"/>
            <a:endParaRPr lang="en-US" dirty="0"/>
          </a:p>
        </p:txBody>
      </p:sp>
      <p:pic>
        <p:nvPicPr>
          <p:cNvPr id="1026" name="Picture 2" descr="E:\DCIM\100CANON\IMG_0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9726"/>
            <a:ext cx="5065634" cy="637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3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our data is reviewed weekly, we will pull in PBS 101 students who are struggling. </a:t>
            </a:r>
          </a:p>
          <a:p>
            <a:r>
              <a:rPr lang="en-US" sz="2800" dirty="0" smtClean="0"/>
              <a:t>Otherwise, we meet-up again at their one month review date (10-15 minute meeting).</a:t>
            </a:r>
          </a:p>
          <a:p>
            <a:r>
              <a:rPr lang="en-US" sz="2800" dirty="0" smtClean="0"/>
              <a:t>If they’ve met their goal, we celebrate with a congratulations note, and we let them know they’re on our “watch list.”  </a:t>
            </a:r>
          </a:p>
          <a:p>
            <a:r>
              <a:rPr lang="en-US" sz="2800" dirty="0" smtClean="0"/>
              <a:t>To teach self-control, students are told to seek out their PBS 101 teacher if they are struggling. </a:t>
            </a:r>
          </a:p>
          <a:p>
            <a:r>
              <a:rPr lang="en-US" sz="2800" dirty="0" smtClean="0"/>
              <a:t>This alone keeps nearly half from escalating to Tier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0969" y="833232"/>
            <a:ext cx="4769260" cy="63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2011 - 2012</a:t>
            </a:r>
          </a:p>
          <a:p>
            <a:pPr lvl="1"/>
            <a:r>
              <a:rPr lang="en-US" dirty="0" smtClean="0"/>
              <a:t>Tier 1 = 101 students (1-2 office referrals) </a:t>
            </a:r>
          </a:p>
          <a:p>
            <a:pPr lvl="1"/>
            <a:r>
              <a:rPr lang="en-US" dirty="0" smtClean="0"/>
              <a:t>PBS 101 = 21 students (3-4 office referrals) </a:t>
            </a:r>
          </a:p>
          <a:p>
            <a:pPr lvl="1"/>
            <a:r>
              <a:rPr lang="en-US" dirty="0" smtClean="0"/>
              <a:t>Tier 2 = 16 students </a:t>
            </a:r>
          </a:p>
          <a:p>
            <a:pPr lvl="1"/>
            <a:r>
              <a:rPr lang="en-US" dirty="0" smtClean="0"/>
              <a:t>Tier 3 = 10 students</a:t>
            </a:r>
            <a:endParaRPr lang="en-US" dirty="0"/>
          </a:p>
          <a:p>
            <a:r>
              <a:rPr lang="en-US" b="1" dirty="0" smtClean="0"/>
              <a:t>45% of our PBS 101 students did not escalate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During 2012 – 2013 </a:t>
            </a:r>
          </a:p>
          <a:p>
            <a:pPr lvl="1"/>
            <a:r>
              <a:rPr lang="en-US" dirty="0" smtClean="0"/>
              <a:t>Tier 1 = 81 students (1-2 office referrals)</a:t>
            </a:r>
          </a:p>
          <a:p>
            <a:pPr lvl="1"/>
            <a:r>
              <a:rPr lang="en-US" dirty="0" smtClean="0"/>
              <a:t>PBS 101 = 11 students </a:t>
            </a:r>
          </a:p>
          <a:p>
            <a:pPr lvl="1"/>
            <a:r>
              <a:rPr lang="en-US" dirty="0" smtClean="0"/>
              <a:t>Tier 2 = 12 students </a:t>
            </a:r>
          </a:p>
          <a:p>
            <a:pPr lvl="1"/>
            <a:r>
              <a:rPr lang="en-US" dirty="0" smtClean="0"/>
              <a:t>Tier 3 = 1 student </a:t>
            </a:r>
          </a:p>
          <a:p>
            <a:r>
              <a:rPr lang="en-US" b="1" dirty="0" smtClean="0"/>
              <a:t>46% of our PBS 101 students did not escalate. </a:t>
            </a:r>
          </a:p>
        </p:txBody>
      </p:sp>
    </p:spTree>
    <p:extLst>
      <p:ext uri="{BB962C8B-B14F-4D97-AF65-F5344CB8AC3E}">
        <p14:creationId xmlns:p14="http://schemas.microsoft.com/office/powerpoint/2010/main" val="31994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101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Pulling multiple kids at one time does not work.</a:t>
            </a:r>
          </a:p>
          <a:p>
            <a:r>
              <a:rPr lang="en-US" sz="3200" dirty="0" smtClean="0"/>
              <a:t>Having too many mentors does not work. </a:t>
            </a:r>
            <a:endParaRPr lang="en-US" sz="3200" dirty="0"/>
          </a:p>
          <a:p>
            <a:pPr lvl="1"/>
            <a:r>
              <a:rPr lang="en-US" sz="3200" dirty="0" smtClean="0"/>
              <a:t>We have only one PBS 101 coach – Ms. Jorel. </a:t>
            </a:r>
          </a:p>
          <a:p>
            <a:r>
              <a:rPr lang="en-US" sz="3200" dirty="0" smtClean="0"/>
              <a:t>Students need to be pulled within days of their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referral.</a:t>
            </a:r>
          </a:p>
          <a:p>
            <a:r>
              <a:rPr lang="en-US" sz="3200" dirty="0" smtClean="0"/>
              <a:t>Informal check-ins are beneficial before the 30 day revisit. </a:t>
            </a:r>
          </a:p>
          <a:p>
            <a:r>
              <a:rPr lang="en-US" sz="3200" dirty="0" smtClean="0"/>
              <a:t>Student ownership of the goal is essential.</a:t>
            </a:r>
          </a:p>
          <a:p>
            <a:r>
              <a:rPr lang="en-US" sz="3200" dirty="0" smtClean="0"/>
              <a:t>Student ownership of the strategies is also essential. </a:t>
            </a:r>
          </a:p>
          <a:p>
            <a:r>
              <a:rPr lang="en-US" sz="3200" dirty="0" smtClean="0"/>
              <a:t>Discreetly informing the teacher of any goals &amp; strategies, that may be appropriate to their classroom, is helpful.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49953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 smtClean="0"/>
              <a:t>Our contact information:  </a:t>
            </a:r>
          </a:p>
          <a:p>
            <a:pPr marL="1188720" lvl="6" indent="0">
              <a:buNone/>
            </a:pPr>
            <a:r>
              <a:rPr lang="en-US" sz="2200" dirty="0" smtClean="0"/>
              <a:t>Jennifer Jorel </a:t>
            </a:r>
          </a:p>
          <a:p>
            <a:pPr marL="1188720" lvl="6" indent="0">
              <a:buNone/>
            </a:pPr>
            <a:r>
              <a:rPr lang="en-US" sz="2200" dirty="0" smtClean="0">
                <a:hlinkClick r:id="rId2"/>
              </a:rPr>
              <a:t>Jennifer.jorel@fhsdschools.org</a:t>
            </a:r>
            <a:endParaRPr lang="en-US" sz="2200" dirty="0" smtClean="0"/>
          </a:p>
          <a:p>
            <a:pPr marL="1188720" lvl="6" indent="0">
              <a:buNone/>
            </a:pPr>
            <a:r>
              <a:rPr lang="en-US" sz="2200" dirty="0" smtClean="0"/>
              <a:t>Suzan Wilson </a:t>
            </a:r>
          </a:p>
          <a:p>
            <a:pPr marL="1188720" lvl="6" indent="0">
              <a:buNone/>
            </a:pPr>
            <a:r>
              <a:rPr lang="en-US" sz="2200" dirty="0" smtClean="0">
                <a:hlinkClick r:id="rId3"/>
              </a:rPr>
              <a:t>Suzan.wilson@fhsdschools.org</a:t>
            </a:r>
            <a:endParaRPr lang="en-US" sz="2200" dirty="0" smtClean="0"/>
          </a:p>
          <a:p>
            <a:pPr marL="1188720" lvl="6" indent="0">
              <a:buNone/>
            </a:pPr>
            <a:endParaRPr lang="en-US" sz="2200" dirty="0" smtClean="0"/>
          </a:p>
          <a:p>
            <a:pPr marL="1188720" lvl="6" indent="0">
              <a:buNone/>
            </a:pPr>
            <a:endParaRPr lang="en-US" sz="2200" dirty="0" smtClean="0"/>
          </a:p>
          <a:p>
            <a:pPr marL="1188720" lvl="6" indent="0">
              <a:buNone/>
            </a:pPr>
            <a:r>
              <a:rPr lang="en-US" sz="2200" dirty="0" smtClean="0"/>
              <a:t>Saeger Middle School Website</a:t>
            </a:r>
          </a:p>
          <a:p>
            <a:pPr marL="1188720" lvl="6" indent="0">
              <a:buNone/>
            </a:pPr>
            <a:r>
              <a:rPr lang="en-US" sz="2200" dirty="0">
                <a:hlinkClick r:id="rId4"/>
              </a:rPr>
              <a:t>http://fhsdsm.sharpschool.net</a:t>
            </a:r>
            <a:r>
              <a:rPr lang="en-US" sz="2200" dirty="0" smtClean="0">
                <a:hlinkClick r:id="rId4"/>
              </a:rPr>
              <a:t>/</a:t>
            </a:r>
            <a:endParaRPr lang="en-US" sz="2200" dirty="0" smtClean="0"/>
          </a:p>
          <a:p>
            <a:pPr marL="1188720" lvl="6" indent="0">
              <a:buNone/>
            </a:pPr>
            <a:endParaRPr lang="en-US" sz="2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2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2005-2006, we had 2335 total discipline incidents (only 760 students)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1772 detention incidents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175 Saturday detentions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415 in-school suspension incidents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96 out-of-school suspension incidents</a:t>
            </a:r>
          </a:p>
        </p:txBody>
      </p:sp>
      <p:pic>
        <p:nvPicPr>
          <p:cNvPr id="1027" name="Picture 3" descr="C:\Users\smwilson\AppData\Local\Microsoft\Windows\Temporary Internet Files\Content.IE5\0BU69T9M\MP9004089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520940" cy="40809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Received gold level recognition from the state at the Summer Institute in 2012 &amp; 2013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64.41% decrease in number of behavior incidents as of 2012-2013.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71" y="3505200"/>
            <a:ext cx="4151313" cy="31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2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7520940" cy="408097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 41% decrease in the number of classroom incidents</a:t>
            </a:r>
            <a:r>
              <a:rPr lang="en-US" sz="2800" dirty="0"/>
              <a:t> </a:t>
            </a:r>
            <a:r>
              <a:rPr lang="en-US" sz="2800" dirty="0" smtClean="0"/>
              <a:t>in the past year alone.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 write approximately 3,800 positive, caught-cha recognitions every year.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5122" name="Picture 2" descr="C:\Users\smwilson\SkyDrive\My Pictures\2013-04-30 Saeger Spartan Way\Saeger Spartan Way 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Way Tier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Universal </a:t>
            </a:r>
            <a:r>
              <a:rPr lang="en-US" sz="2400" dirty="0"/>
              <a:t>efforts are undertaken with all students </a:t>
            </a:r>
            <a:r>
              <a:rPr lang="en-US" sz="2400" dirty="0" smtClean="0"/>
              <a:t>to teach </a:t>
            </a:r>
            <a:r>
              <a:rPr lang="en-US" sz="2400" dirty="0"/>
              <a:t>expectations and reinforce appropriate behavior. </a:t>
            </a:r>
          </a:p>
          <a:p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85522"/>
              </p:ext>
            </p:extLst>
          </p:nvPr>
        </p:nvGraphicFramePr>
        <p:xfrm>
          <a:off x="838200" y="2590800"/>
          <a:ext cx="7521575" cy="39376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8185"/>
                <a:gridCol w="2229333"/>
                <a:gridCol w="2374724"/>
                <a:gridCol w="2229333"/>
              </a:tblGrid>
              <a:tr h="401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</a:rPr>
                        <a:t>Be Respectful</a:t>
                      </a:r>
                      <a:endParaRPr lang="en-US" sz="18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</a:rPr>
                        <a:t>Be Responsible</a:t>
                      </a:r>
                      <a:endParaRPr lang="en-US" sz="18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</a:rPr>
                        <a:t>Be Safe</a:t>
                      </a:r>
                      <a:endParaRPr lang="en-US" sz="18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</a:tr>
              <a:tr h="322643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aseline="0" dirty="0">
                          <a:solidFill>
                            <a:srgbClr val="FFFF00"/>
                          </a:solidFill>
                          <a:effectLst/>
                        </a:rPr>
                        <a:t>School-wide</a:t>
                      </a:r>
                      <a:endParaRPr lang="en-US" sz="1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 vert="vert27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Treat others how you would like to be treated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Be an active listener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Use polite and kind words using your inside voice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Dress properly for school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Value our differences </a:t>
                      </a:r>
                      <a:endParaRPr lang="en-US" sz="16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Be on time and prepared to learn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Complete all work on time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Keep our school clean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Keep your belongings organized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Use technology for its intended purposes when permitted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See something, say something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Always report bullying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Walk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Sign out, have a hall pass, and be where you are supposed to be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Notify adults of visitors without ID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Follow emergency drill procedures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aseline="0" dirty="0">
                          <a:solidFill>
                            <a:srgbClr val="FFFF00"/>
                          </a:solidFill>
                          <a:effectLst/>
                        </a:rPr>
                        <a:t>Keep hands, feet, and all other objects to yourself (KAHFOOTY) 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000" baseline="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000" baseline="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57" marR="581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Spartan Way Tier 1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300" dirty="0" smtClean="0"/>
              <a:t>Weekly positive behavior support  “Talking Points”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Keeping our school clean “We </a:t>
            </a:r>
            <a:r>
              <a:rPr lang="en-US" sz="3300" dirty="0" smtClean="0">
                <a:sym typeface="Symbol"/>
              </a:rPr>
              <a:t> Our Custodians”</a:t>
            </a:r>
            <a:endParaRPr lang="en-US" sz="3300" dirty="0" smtClean="0"/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Proper bathroom etiquette “Hush, Flush, Wash, &amp; Rush” 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Homework completion “Got Homework?”  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Anti-Bullying “See Something, Say Something”</a:t>
            </a:r>
          </a:p>
          <a:p>
            <a:pPr lvl="0">
              <a:buFont typeface="Arial" pitchFamily="34" charset="0"/>
              <a:buChar char="•"/>
            </a:pPr>
            <a:r>
              <a:rPr lang="en-US" sz="3300" dirty="0" smtClean="0"/>
              <a:t>Monthly school-wide character lessons based on behavior data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Respect for School Equipment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Gossip Hurts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/>
              <a:t>Expect Respect</a:t>
            </a:r>
          </a:p>
          <a:p>
            <a:pPr lvl="2">
              <a:buFont typeface="Arial" pitchFamily="34" charset="0"/>
              <a:buChar char="•"/>
            </a:pPr>
            <a:r>
              <a:rPr lang="en-US" sz="3300" dirty="0" smtClean="0">
                <a:hlinkClick r:id="rId2"/>
              </a:rPr>
              <a:t>Spartan Way-Positive Behavior Support - Saeger Middle</a:t>
            </a:r>
            <a:endParaRPr lang="en-US" sz="3300" dirty="0" smtClean="0"/>
          </a:p>
          <a:p>
            <a:pPr marL="237744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6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Points </a:t>
            </a:r>
            <a:endParaRPr lang="en-US" dirty="0"/>
          </a:p>
        </p:txBody>
      </p:sp>
      <p:pic>
        <p:nvPicPr>
          <p:cNvPr id="4" name="Picture 12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4000"/>
            <a:ext cx="9144000" cy="6316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 1 Competitions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" y="1524000"/>
            <a:ext cx="8839200" cy="4953000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300" dirty="0" smtClean="0"/>
              <a:t>We target problem behaviors by making them competitions between our 6 houses.  </a:t>
            </a:r>
          </a:p>
          <a:p>
            <a:pPr marL="457200" lvl="1" indent="0">
              <a:buNone/>
            </a:pPr>
            <a:r>
              <a:rPr lang="en-US" dirty="0" smtClean="0"/>
              <a:t>Tardy Challenges	No Late Homework	Attendance</a:t>
            </a:r>
          </a:p>
          <a:p>
            <a:pPr marL="457200" lvl="1" indent="0">
              <a:buNone/>
            </a:pPr>
            <a:r>
              <a:rPr lang="en-US" dirty="0" smtClean="0"/>
              <a:t>Grades 		Office Referrals		Service Learning Projects</a:t>
            </a:r>
          </a:p>
          <a:p>
            <a:pPr lvl="0">
              <a:buFont typeface="Arial" pitchFamily="34" charset="0"/>
              <a:buChar char="•"/>
            </a:pPr>
            <a:r>
              <a:rPr lang="en-US" sz="3300" dirty="0" smtClean="0"/>
              <a:t>Our houses compete for the coveted title of “Best House”.  </a:t>
            </a:r>
          </a:p>
          <a:p>
            <a:pPr marL="237744" lvl="2" indent="0">
              <a:buNone/>
            </a:pPr>
            <a:endParaRPr lang="en-US" sz="2400" dirty="0"/>
          </a:p>
        </p:txBody>
      </p:sp>
      <p:pic>
        <p:nvPicPr>
          <p:cNvPr id="10242" name="Picture 2" descr="C:\Users\smwilson\SkyDrive\My Pictures\2013-04-30 Saeger Spartan Way\Saeger Spartan Way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4345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mwilson\SkyDrive\My Pictures\2013-04-30 Saeger Spartan Way\Saeger Spartan Way 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345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5263</TotalTime>
  <Words>1403</Words>
  <Application>Microsoft Office PowerPoint</Application>
  <PresentationFormat>On-screen Show (4:3)</PresentationFormat>
  <Paragraphs>237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Decatur</vt:lpstr>
      <vt:lpstr>The Spartan Way Saeger Middle School </vt:lpstr>
      <vt:lpstr>Who is Saeger?</vt:lpstr>
      <vt:lpstr>Prior to Implementation</vt:lpstr>
      <vt:lpstr>Since Implementation</vt:lpstr>
      <vt:lpstr>Since Implementation</vt:lpstr>
      <vt:lpstr>Spartan Way Tier 1</vt:lpstr>
      <vt:lpstr>Spartan Way Tier 1 Teaching</vt:lpstr>
      <vt:lpstr>Talking Points </vt:lpstr>
      <vt:lpstr>Tier 1 Competitions</vt:lpstr>
      <vt:lpstr> Tier 1 Reinforcement</vt:lpstr>
      <vt:lpstr>Tier 1 Reinforcement</vt:lpstr>
      <vt:lpstr>Spartan Way Tier 2</vt:lpstr>
      <vt:lpstr>Tier 2 Interventions</vt:lpstr>
      <vt:lpstr>Tier 2 Interventions</vt:lpstr>
      <vt:lpstr>Tier 2 Interventions</vt:lpstr>
      <vt:lpstr>Spartan Way Tier 3</vt:lpstr>
      <vt:lpstr>Home Visits</vt:lpstr>
      <vt:lpstr>Home Visits</vt:lpstr>
      <vt:lpstr>Home Visits Results</vt:lpstr>
      <vt:lpstr>Home Visits Results</vt:lpstr>
      <vt:lpstr>Thwarting Tier 2! </vt:lpstr>
      <vt:lpstr>PBS 101</vt:lpstr>
      <vt:lpstr>PBS 101 Student Goals</vt:lpstr>
      <vt:lpstr>PBS 101</vt:lpstr>
      <vt:lpstr>PBS 101</vt:lpstr>
      <vt:lpstr>PBS 101</vt:lpstr>
      <vt:lpstr>PBS 101</vt:lpstr>
      <vt:lpstr>PBS 101 Lessons Learned</vt:lpstr>
      <vt:lpstr>Questions?  </vt:lpstr>
    </vt:vector>
  </TitlesOfParts>
  <Company>FHSD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spartan way</dc:title>
  <dc:creator>klhelmick</dc:creator>
  <cp:lastModifiedBy>Jorel, Jennifer Lynn</cp:lastModifiedBy>
  <cp:revision>51</cp:revision>
  <dcterms:created xsi:type="dcterms:W3CDTF">2013-02-01T17:01:11Z</dcterms:created>
  <dcterms:modified xsi:type="dcterms:W3CDTF">2013-05-06T19:51:38Z</dcterms:modified>
</cp:coreProperties>
</file>