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gif" ContentType="image/gif"/>
  <Default Extension="bin" ContentType="application/vnd.openxmlformats-officedocument.presentationml.printerSettings"/>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handoutMasterIdLst>
    <p:handoutMasterId r:id="rId42"/>
  </p:handoutMasterIdLst>
  <p:sldIdLst>
    <p:sldId id="616" r:id="rId5"/>
    <p:sldId id="617" r:id="rId6"/>
    <p:sldId id="523" r:id="rId7"/>
    <p:sldId id="618" r:id="rId8"/>
    <p:sldId id="518" r:id="rId9"/>
    <p:sldId id="517" r:id="rId10"/>
    <p:sldId id="619" r:id="rId11"/>
    <p:sldId id="590" r:id="rId12"/>
    <p:sldId id="622" r:id="rId13"/>
    <p:sldId id="607" r:id="rId14"/>
    <p:sldId id="606" r:id="rId15"/>
    <p:sldId id="592" r:id="rId16"/>
    <p:sldId id="593" r:id="rId17"/>
    <p:sldId id="614" r:id="rId18"/>
    <p:sldId id="594" r:id="rId19"/>
    <p:sldId id="595" r:id="rId20"/>
    <p:sldId id="596" r:id="rId21"/>
    <p:sldId id="608" r:id="rId22"/>
    <p:sldId id="598" r:id="rId23"/>
    <p:sldId id="599" r:id="rId24"/>
    <p:sldId id="600" r:id="rId25"/>
    <p:sldId id="601" r:id="rId26"/>
    <p:sldId id="602" r:id="rId27"/>
    <p:sldId id="603" r:id="rId28"/>
    <p:sldId id="604" r:id="rId29"/>
    <p:sldId id="610" r:id="rId30"/>
    <p:sldId id="611" r:id="rId31"/>
    <p:sldId id="620" r:id="rId32"/>
    <p:sldId id="613" r:id="rId33"/>
    <p:sldId id="609" r:id="rId34"/>
    <p:sldId id="605" r:id="rId35"/>
    <p:sldId id="612" r:id="rId36"/>
    <p:sldId id="589" r:id="rId37"/>
    <p:sldId id="440" r:id="rId38"/>
    <p:sldId id="621" r:id="rId39"/>
    <p:sldId id="473"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40" autoAdjust="0"/>
  </p:normalViewPr>
  <p:slideViewPr>
    <p:cSldViewPr snapToGrid="0" snapToObjects="1">
      <p:cViewPr>
        <p:scale>
          <a:sx n="75" d="100"/>
          <a:sy n="75" d="100"/>
        </p:scale>
        <p:origin x="-1096" y="-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448"/>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767C3A-9605-264B-9E2E-CFE57F74ECBD}" type="datetimeFigureOut">
              <a:rPr lang="en-US" smtClean="0"/>
              <a:t>10/15/14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A3F30C-ED58-2943-BA35-915304EAF593}" type="slidenum">
              <a:rPr lang="en-US" smtClean="0"/>
              <a:t>‹#›</a:t>
            </a:fld>
            <a:endParaRPr lang="en-US"/>
          </a:p>
        </p:txBody>
      </p:sp>
    </p:spTree>
    <p:extLst>
      <p:ext uri="{BB962C8B-B14F-4D97-AF65-F5344CB8AC3E}">
        <p14:creationId xmlns:p14="http://schemas.microsoft.com/office/powerpoint/2010/main" val="2053482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BC37B-AD56-7F44-867C-C609B051BD27}" type="datetimeFigureOut">
              <a:rPr lang="en-US" smtClean="0"/>
              <a:t>10/15/14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E4607-2072-E14D-A2D4-834D545D3161}" type="slidenum">
              <a:rPr lang="en-US" smtClean="0"/>
              <a:t>‹#›</a:t>
            </a:fld>
            <a:endParaRPr lang="en-US" dirty="0"/>
          </a:p>
        </p:txBody>
      </p:sp>
    </p:spTree>
    <p:extLst>
      <p:ext uri="{BB962C8B-B14F-4D97-AF65-F5344CB8AC3E}">
        <p14:creationId xmlns:p14="http://schemas.microsoft.com/office/powerpoint/2010/main" val="37964042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note to school staff to help you understand what the MO</a:t>
            </a:r>
            <a:r>
              <a:rPr lang="en-US" baseline="0" dirty="0" smtClean="0"/>
              <a:t> SW-PBS Mini-Modules are and how they connect to the </a:t>
            </a:r>
            <a:r>
              <a:rPr lang="en-US" i="1" baseline="0" dirty="0" smtClean="0"/>
              <a:t>MO SW-PBS Team Workbook.</a:t>
            </a:r>
            <a:endParaRPr lang="en-US" i="1" dirty="0"/>
          </a:p>
        </p:txBody>
      </p:sp>
      <p:sp>
        <p:nvSpPr>
          <p:cNvPr id="4" name="Slide Number Placeholder 3"/>
          <p:cNvSpPr>
            <a:spLocks noGrp="1"/>
          </p:cNvSpPr>
          <p:nvPr>
            <p:ph type="sldNum" sz="quarter" idx="10"/>
          </p:nvPr>
        </p:nvSpPr>
        <p:spPr/>
        <p:txBody>
          <a:bodyPr/>
          <a:lstStyle/>
          <a:p>
            <a:fld id="{F8BE4607-2072-E14D-A2D4-834D545D3161}" type="slidenum">
              <a:rPr lang="en-US" smtClean="0"/>
              <a:t>1</a:t>
            </a:fld>
            <a:endParaRPr lang="en-US" dirty="0"/>
          </a:p>
        </p:txBody>
      </p:sp>
    </p:spTree>
    <p:extLst>
      <p:ext uri="{BB962C8B-B14F-4D97-AF65-F5344CB8AC3E}">
        <p14:creationId xmlns:p14="http://schemas.microsoft.com/office/powerpoint/2010/main" val="44685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two strategies</a:t>
            </a:r>
            <a:r>
              <a:rPr lang="en-US" baseline="0" dirty="0" smtClean="0"/>
              <a:t> to change the order of academic tasks: task interspersal and behavior momentum. We are going to talk about each.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12</a:t>
            </a:fld>
            <a:endParaRPr lang="en-US" dirty="0"/>
          </a:p>
        </p:txBody>
      </p:sp>
    </p:spTree>
    <p:extLst>
      <p:ext uri="{BB962C8B-B14F-4D97-AF65-F5344CB8AC3E}">
        <p14:creationId xmlns:p14="http://schemas.microsoft.com/office/powerpoint/2010/main" val="2206915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a:t>
            </a:r>
            <a:r>
              <a:rPr lang="en-US" baseline="0" dirty="0" smtClean="0"/>
              <a:t> definition of task interspersal.</a:t>
            </a:r>
          </a:p>
          <a:p>
            <a:endParaRPr lang="en-US" baseline="0" dirty="0" smtClean="0"/>
          </a:p>
          <a:p>
            <a:r>
              <a:rPr lang="en-US" baseline="0" dirty="0" smtClean="0"/>
              <a:t>Ask a few participants to share the content their students have mastered.  Then ask the participant how they know when a student has mastered the content. Notice we asked about student mastery and not what was covered in class….there is a difference. Participants should mention things like assignment grades, rubric scores, end of unit tests, etc.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Task interspersal helps all students but particularly those students who often experience frustration and poor task completion. </a:t>
            </a:r>
            <a:r>
              <a:rPr lang="en-US" sz="1200" kern="1200" dirty="0" smtClean="0">
                <a:solidFill>
                  <a:schemeClr val="tx1"/>
                </a:solidFill>
                <a:effectLst/>
                <a:latin typeface="+mn-lt"/>
                <a:ea typeface="+mn-ea"/>
                <a:cs typeface="+mn-cs"/>
              </a:rPr>
              <a:t>It allows for review of previously learned content while heading off frustration. It is well worth the time and effort to incorporate this strategy into material development.</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13</a:t>
            </a:fld>
            <a:endParaRPr lang="en-US" dirty="0"/>
          </a:p>
        </p:txBody>
      </p:sp>
    </p:spTree>
    <p:extLst>
      <p:ext uri="{BB962C8B-B14F-4D97-AF65-F5344CB8AC3E}">
        <p14:creationId xmlns:p14="http://schemas.microsoft.com/office/powerpoint/2010/main" val="3160287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a few points about the value or rationale for using</a:t>
            </a:r>
            <a:r>
              <a:rPr lang="en-US" baseline="0" dirty="0" smtClean="0"/>
              <a:t> task interspersal.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14</a:t>
            </a:fld>
            <a:endParaRPr lang="en-US" dirty="0"/>
          </a:p>
        </p:txBody>
      </p:sp>
    </p:spTree>
    <p:extLst>
      <p:ext uri="{BB962C8B-B14F-4D97-AF65-F5344CB8AC3E}">
        <p14:creationId xmlns:p14="http://schemas.microsoft.com/office/powerpoint/2010/main" val="3160287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345 in the</a:t>
            </a:r>
            <a:r>
              <a:rPr lang="en-US" dirty="0" smtClean="0"/>
              <a:t> </a:t>
            </a:r>
            <a:r>
              <a:rPr lang="en-US" i="1" baseline="0" dirty="0" smtClean="0"/>
              <a:t>MO SW-PBS May 2014 Team Workbook </a:t>
            </a:r>
            <a:r>
              <a:rPr lang="en-US" dirty="0" smtClean="0"/>
              <a:t>for further explanation</a:t>
            </a:r>
            <a:r>
              <a:rPr lang="en-US" baseline="0" dirty="0" smtClean="0"/>
              <a:t> of task </a:t>
            </a:r>
            <a:r>
              <a:rPr lang="en-US" baseline="0" dirty="0" err="1" smtClean="0"/>
              <a:t>intersperal</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15</a:t>
            </a:fld>
            <a:endParaRPr lang="en-US" dirty="0"/>
          </a:p>
        </p:txBody>
      </p:sp>
    </p:spTree>
    <p:extLst>
      <p:ext uri="{BB962C8B-B14F-4D97-AF65-F5344CB8AC3E}">
        <p14:creationId xmlns:p14="http://schemas.microsoft.com/office/powerpoint/2010/main" val="512908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task interspersal.</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16</a:t>
            </a:fld>
            <a:endParaRPr lang="en-US" dirty="0"/>
          </a:p>
        </p:txBody>
      </p:sp>
    </p:spTree>
    <p:extLst>
      <p:ext uri="{BB962C8B-B14F-4D97-AF65-F5344CB8AC3E}">
        <p14:creationId xmlns:p14="http://schemas.microsoft.com/office/powerpoint/2010/main" val="2696974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345 in the</a:t>
            </a:r>
            <a:r>
              <a:rPr lang="en-US" dirty="0" smtClean="0"/>
              <a:t> </a:t>
            </a:r>
            <a:r>
              <a:rPr lang="en-US" i="1" baseline="0" dirty="0" smtClean="0"/>
              <a:t>MO SW-PBS May 2014 Team Workbook </a:t>
            </a:r>
            <a:r>
              <a:rPr lang="en-US" dirty="0" smtClean="0"/>
              <a:t>for further explanation</a:t>
            </a:r>
            <a:r>
              <a:rPr lang="en-US" baseline="0" dirty="0" smtClean="0"/>
              <a:t> of task interspersal. </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17</a:t>
            </a:fld>
            <a:endParaRPr lang="en-US" dirty="0"/>
          </a:p>
        </p:txBody>
      </p:sp>
    </p:spTree>
    <p:extLst>
      <p:ext uri="{BB962C8B-B14F-4D97-AF65-F5344CB8AC3E}">
        <p14:creationId xmlns:p14="http://schemas.microsoft.com/office/powerpoint/2010/main" val="3373206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Use handout </a:t>
            </a:r>
            <a:r>
              <a:rPr lang="en-US" i="1" dirty="0" smtClean="0"/>
              <a:t>Task Interspersal Personal Reflection </a:t>
            </a:r>
            <a:r>
              <a:rPr lang="en-US" i="0" dirty="0" smtClean="0"/>
              <a:t>for this activity. </a:t>
            </a:r>
          </a:p>
          <a:p>
            <a:endParaRPr lang="en-US" dirty="0" smtClean="0"/>
          </a:p>
          <a:p>
            <a:r>
              <a:rPr lang="en-US" dirty="0" smtClean="0"/>
              <a:t>Approximately 10 minutes. This activity is designed to provide personal reflection</a:t>
            </a:r>
            <a:r>
              <a:rPr lang="en-US" baseline="0" dirty="0" smtClean="0"/>
              <a:t> and planning for use.</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18</a:t>
            </a:fld>
            <a:endParaRPr lang="en-US" dirty="0"/>
          </a:p>
        </p:txBody>
      </p:sp>
    </p:spTree>
    <p:extLst>
      <p:ext uri="{BB962C8B-B14F-4D97-AF65-F5344CB8AC3E}">
        <p14:creationId xmlns:p14="http://schemas.microsoft.com/office/powerpoint/2010/main" val="2122317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347 in the</a:t>
            </a:r>
            <a:r>
              <a:rPr lang="en-US" dirty="0" smtClean="0"/>
              <a:t> </a:t>
            </a:r>
            <a:r>
              <a:rPr lang="en-US" i="1" baseline="0" dirty="0" smtClean="0"/>
              <a:t>MO SW-PBS May 2014 Team Workbook </a:t>
            </a:r>
            <a:r>
              <a:rPr lang="en-US" dirty="0" smtClean="0"/>
              <a:t>for further explanation</a:t>
            </a:r>
            <a:r>
              <a:rPr lang="en-US" baseline="0" dirty="0" smtClean="0"/>
              <a:t> of behavior momentum. </a:t>
            </a:r>
          </a:p>
          <a:p>
            <a:endParaRPr lang="en-US" dirty="0" smtClean="0"/>
          </a:p>
          <a:p>
            <a:r>
              <a:rPr lang="en-US" dirty="0" smtClean="0"/>
              <a:t>Now we are ready to talk about the second strategy to assist with activity sequencing….behavior</a:t>
            </a:r>
            <a:r>
              <a:rPr lang="en-US" baseline="0" dirty="0" smtClean="0"/>
              <a:t> momentum. </a:t>
            </a:r>
          </a:p>
          <a:p>
            <a:endParaRPr lang="en-US" baseline="0" dirty="0" smtClean="0"/>
          </a:p>
          <a:p>
            <a:r>
              <a:rPr lang="en-US" sz="1200" kern="1200" dirty="0" smtClean="0">
                <a:solidFill>
                  <a:schemeClr val="tx1"/>
                </a:solidFill>
                <a:effectLst/>
                <a:latin typeface="+mn-lt"/>
                <a:ea typeface="+mn-ea"/>
                <a:cs typeface="+mn-cs"/>
              </a:rPr>
              <a:t>A similar strategy that relates to sequencing is using the momentum of easier tasks or requests to build energy or motion to comply with the following request or activity of greater difficulty. In essence, it is a behavioral strategy that entails making requests that are easy for the child before making requests that are more challenging or difficult (Scott, Anderson, &amp; Alter, 2012). The same principles explained above im­pact the likelihood that the more diffi­cult task will be completed. For exam­ple a difficult transition to a new activ­ity can be facilitated by preceding that transition with simple instruc­tions just prior to the transition re­quest. </a:t>
            </a:r>
          </a:p>
          <a:p>
            <a:r>
              <a:rPr lang="en-US" sz="1200" kern="1200" dirty="0" smtClean="0">
                <a:solidFill>
                  <a:schemeClr val="tx1"/>
                </a:solidFill>
                <a:effectLst/>
                <a:latin typeface="+mn-lt"/>
                <a:ea typeface="+mn-ea"/>
                <a:cs typeface="+mn-cs"/>
              </a:rPr>
              <a:t>Michael does not like to read, and in the past when asked to read he hangs his head and closes his eyes. Today, his teacher begins the small group reading as­signment by reading to him briefly. Then she asks him to follow along and read with her. When he does she praises him then ask shim to read every other sen­tence on his own. She praises him again and now asks him to continue reading by himself. </a:t>
            </a:r>
          </a:p>
          <a:p>
            <a:r>
              <a:rPr lang="en-US" sz="1200" kern="1200" dirty="0" smtClean="0">
                <a:solidFill>
                  <a:schemeClr val="tx1"/>
                </a:solidFill>
                <a:effectLst/>
                <a:latin typeface="+mn-lt"/>
                <a:ea typeface="+mn-ea"/>
                <a:cs typeface="+mn-cs"/>
              </a:rPr>
              <a:t>Behavior momentum can be used with individual students or with an entire class.</a:t>
            </a:r>
            <a:r>
              <a:rPr lang="en-US" dirty="0" smtClean="0">
                <a:effectLst/>
              </a:rPr>
              <a:t> </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19</a:t>
            </a:fld>
            <a:endParaRPr lang="en-US" dirty="0"/>
          </a:p>
        </p:txBody>
      </p:sp>
    </p:spTree>
    <p:extLst>
      <p:ext uri="{BB962C8B-B14F-4D97-AF65-F5344CB8AC3E}">
        <p14:creationId xmlns:p14="http://schemas.microsoft.com/office/powerpoint/2010/main" val="1567157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things</a:t>
            </a:r>
            <a:r>
              <a:rPr lang="en-US" baseline="0" dirty="0" smtClean="0"/>
              <a:t> to consider when planning and using behavior momentum.</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20</a:t>
            </a:fld>
            <a:endParaRPr lang="en-US" dirty="0"/>
          </a:p>
        </p:txBody>
      </p:sp>
    </p:spTree>
    <p:extLst>
      <p:ext uri="{BB962C8B-B14F-4D97-AF65-F5344CB8AC3E}">
        <p14:creationId xmlns:p14="http://schemas.microsoft.com/office/powerpoint/2010/main" val="3675853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a:t>
            </a:r>
            <a:r>
              <a:rPr lang="en-US" baseline="0" dirty="0" smtClean="0"/>
              <a:t> of using behavior momentum.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21</a:t>
            </a:fld>
            <a:endParaRPr lang="en-US" dirty="0"/>
          </a:p>
        </p:txBody>
      </p:sp>
    </p:spTree>
    <p:extLst>
      <p:ext uri="{BB962C8B-B14F-4D97-AF65-F5344CB8AC3E}">
        <p14:creationId xmlns:p14="http://schemas.microsoft.com/office/powerpoint/2010/main" val="279154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Note to presenter: </a:t>
            </a:r>
            <a:r>
              <a:rPr lang="en-US" dirty="0" smtClean="0"/>
              <a:t>See chapter 8 </a:t>
            </a:r>
            <a:r>
              <a:rPr lang="en-US" baseline="0" dirty="0" smtClean="0"/>
              <a:t>of the</a:t>
            </a:r>
            <a:r>
              <a:rPr lang="en-US" dirty="0" smtClean="0"/>
              <a:t> </a:t>
            </a:r>
            <a:r>
              <a:rPr lang="en-US" i="1" baseline="0" dirty="0" smtClean="0"/>
              <a:t>MO SW-PBS May 2014 Team Workbook </a:t>
            </a:r>
            <a:r>
              <a:rPr lang="en-US" dirty="0" smtClean="0"/>
              <a:t>for further explanation</a:t>
            </a:r>
            <a:r>
              <a:rPr lang="en-US" baseline="0" dirty="0" smtClean="0"/>
              <a:t> of active supervision</a:t>
            </a:r>
            <a:endParaRPr lang="en-US" dirty="0" smtClean="0"/>
          </a:p>
          <a:p>
            <a:endParaRPr lang="en-US" dirty="0" smtClean="0"/>
          </a:p>
          <a:p>
            <a:r>
              <a:rPr lang="en-US" dirty="0" smtClean="0"/>
              <a:t>Our</a:t>
            </a:r>
            <a:r>
              <a:rPr lang="en-US" baseline="0" dirty="0" smtClean="0"/>
              <a:t> topic today is active supervision. The handout provides an overview of the information we will discuss today.</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4</a:t>
            </a:fld>
            <a:endParaRPr lang="en-US" dirty="0"/>
          </a:p>
        </p:txBody>
      </p:sp>
    </p:spTree>
    <p:extLst>
      <p:ext uri="{BB962C8B-B14F-4D97-AF65-F5344CB8AC3E}">
        <p14:creationId xmlns:p14="http://schemas.microsoft.com/office/powerpoint/2010/main" val="2550177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for approximately 5 minutes for this discussion.</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22</a:t>
            </a:fld>
            <a:endParaRPr lang="en-US" dirty="0"/>
          </a:p>
        </p:txBody>
      </p:sp>
    </p:spTree>
    <p:extLst>
      <p:ext uri="{BB962C8B-B14F-4D97-AF65-F5344CB8AC3E}">
        <p14:creationId xmlns:p14="http://schemas.microsoft.com/office/powerpoint/2010/main" val="4102049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348 in the</a:t>
            </a:r>
            <a:r>
              <a:rPr lang="en-US" dirty="0" smtClean="0"/>
              <a:t> </a:t>
            </a:r>
            <a:r>
              <a:rPr lang="en-US" i="1" baseline="0" dirty="0" smtClean="0"/>
              <a:t>MO SW-PBS May 2014 Team Workbook </a:t>
            </a:r>
            <a:r>
              <a:rPr lang="en-US" dirty="0" smtClean="0"/>
              <a:t>for further explanation</a:t>
            </a:r>
            <a:r>
              <a:rPr lang="en-US" baseline="0" dirty="0" smtClean="0"/>
              <a:t> of student choice.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Another tool to use to increase student engagement and personal motivation is providing</a:t>
            </a:r>
            <a:r>
              <a:rPr lang="en-US" baseline="0" dirty="0" smtClean="0"/>
              <a:t> choice. </a:t>
            </a:r>
            <a:r>
              <a:rPr lang="en-US" sz="1200" kern="1200" dirty="0" smtClean="0">
                <a:solidFill>
                  <a:schemeClr val="tx1"/>
                </a:solidFill>
                <a:effectLst/>
                <a:latin typeface="+mn-lt"/>
                <a:ea typeface="+mn-ea"/>
                <a:cs typeface="+mn-cs"/>
              </a:rPr>
              <a:t>While all lessons or activities do not need to incorporate choices, using choice when it does not negatively impact the outcomes or learning will have broad impact and therefore, make it opportune in many situations.</a:t>
            </a:r>
            <a:r>
              <a:rPr lang="en-US"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with the other practices and strategies introduced in this session, choice can be used </a:t>
            </a:r>
            <a:r>
              <a:rPr lang="en-US" sz="1200" kern="1200" dirty="0" err="1" smtClean="0">
                <a:solidFill>
                  <a:schemeClr val="tx1"/>
                </a:solidFill>
                <a:effectLst/>
                <a:latin typeface="+mn-lt"/>
                <a:ea typeface="+mn-ea"/>
                <a:cs typeface="+mn-cs"/>
              </a:rPr>
              <a:t>classwide</a:t>
            </a:r>
            <a:r>
              <a:rPr lang="en-US" sz="1200" kern="1200" dirty="0" smtClean="0">
                <a:solidFill>
                  <a:schemeClr val="tx1"/>
                </a:solidFill>
                <a:effectLst/>
                <a:latin typeface="+mn-lt"/>
                <a:ea typeface="+mn-ea"/>
                <a:cs typeface="+mn-cs"/>
              </a:rPr>
              <a:t> or with individual students. Choice has frequently been used with individual at-risk students who are provided choice on the sequence of their work for the day. It is also commonly used with the student that has multiple unfinished tasks. In these situations, offering choice on which task to do first will sometime empower the student and increase the likelihood that work will be completed. Used class-wide, choice can have a powerful group effect. Still there will remain a small number of students who will not respond to these efforts and may require an individual approach. </a:t>
            </a:r>
            <a:endParaRPr lang="en-US"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23</a:t>
            </a:fld>
            <a:endParaRPr lang="en-US" dirty="0"/>
          </a:p>
        </p:txBody>
      </p:sp>
    </p:spTree>
    <p:extLst>
      <p:ext uri="{BB962C8B-B14F-4D97-AF65-F5344CB8AC3E}">
        <p14:creationId xmlns:p14="http://schemas.microsoft.com/office/powerpoint/2010/main" val="2832269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Because we want to increase the likelihood that students will engage in learning and complete tasks, we should become skillful at selectively using student choice of activities, materials used to complete a task, or choice of the order in which tasks are completed. Students can also be given choices for whom they work with, where they will work, and what they can do once their task is complete. Choice appears to help both with compliance and affect or positive feelings students have for school and their teacher (Kern, et al., 1998). The teacher offers the</a:t>
            </a:r>
            <a:r>
              <a:rPr lang="en-US" sz="1200" kern="1200" baseline="0" dirty="0" smtClean="0">
                <a:solidFill>
                  <a:schemeClr val="tx1"/>
                </a:solidFill>
                <a:effectLst/>
                <a:latin typeface="+mn-lt"/>
                <a:ea typeface="+mn-ea"/>
                <a:cs typeface="+mn-cs"/>
              </a:rPr>
              <a:t> choices that are acceptable.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24</a:t>
            </a:fld>
            <a:endParaRPr lang="en-US" dirty="0"/>
          </a:p>
        </p:txBody>
      </p:sp>
    </p:spTree>
    <p:extLst>
      <p:ext uri="{BB962C8B-B14F-4D97-AF65-F5344CB8AC3E}">
        <p14:creationId xmlns:p14="http://schemas.microsoft.com/office/powerpoint/2010/main" val="3084196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Use handout</a:t>
            </a:r>
            <a:r>
              <a:rPr lang="en-US" i="1" baseline="0" dirty="0" smtClean="0"/>
              <a:t> Student Choice Activities </a:t>
            </a:r>
            <a:r>
              <a:rPr lang="en-US" i="0" dirty="0" smtClean="0"/>
              <a:t>for this activity.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Approximately 2 minutes</a:t>
            </a:r>
            <a:r>
              <a:rPr lang="en-US" baseline="0" dirty="0" smtClean="0"/>
              <a:t> to do review the classroom scenario.  The answers are on the next 2 slides. </a:t>
            </a:r>
            <a:endParaRPr lang="en-US" dirty="0" smtClean="0"/>
          </a:p>
        </p:txBody>
      </p:sp>
      <p:sp>
        <p:nvSpPr>
          <p:cNvPr id="4" name="Slide Number Placeholder 3"/>
          <p:cNvSpPr>
            <a:spLocks noGrp="1"/>
          </p:cNvSpPr>
          <p:nvPr>
            <p:ph type="sldNum" sz="quarter" idx="10"/>
          </p:nvPr>
        </p:nvSpPr>
        <p:spPr/>
        <p:txBody>
          <a:bodyPr/>
          <a:lstStyle/>
          <a:p>
            <a:fld id="{F8BE4607-2072-E14D-A2D4-834D545D3161}" type="slidenum">
              <a:rPr lang="en-US" smtClean="0"/>
              <a:t>25</a:t>
            </a:fld>
            <a:endParaRPr lang="en-US" dirty="0"/>
          </a:p>
        </p:txBody>
      </p:sp>
    </p:spTree>
    <p:extLst>
      <p:ext uri="{BB962C8B-B14F-4D97-AF65-F5344CB8AC3E}">
        <p14:creationId xmlns:p14="http://schemas.microsoft.com/office/powerpoint/2010/main" val="2122317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the choices Mr. Franklin offered.  The first is obviously a choice in the activity.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26</a:t>
            </a:fld>
            <a:endParaRPr lang="en-US" dirty="0"/>
          </a:p>
        </p:txBody>
      </p:sp>
    </p:spTree>
    <p:extLst>
      <p:ext uri="{BB962C8B-B14F-4D97-AF65-F5344CB8AC3E}">
        <p14:creationId xmlns:p14="http://schemas.microsoft.com/office/powerpoint/2010/main" val="3084196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choices he offers are in the activity. Then he allows students to decide with</a:t>
            </a:r>
            <a:r>
              <a:rPr lang="en-US" baseline="0" dirty="0" smtClean="0"/>
              <a:t> whom they work. Finally he gives students a choice of how their work will be completed.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27</a:t>
            </a:fld>
            <a:endParaRPr lang="en-US" dirty="0"/>
          </a:p>
        </p:txBody>
      </p:sp>
    </p:spTree>
    <p:extLst>
      <p:ext uri="{BB962C8B-B14F-4D97-AF65-F5344CB8AC3E}">
        <p14:creationId xmlns:p14="http://schemas.microsoft.com/office/powerpoint/2010/main" val="3084196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a:t>
            </a:r>
            <a:r>
              <a:rPr lang="en-US" baseline="0" dirty="0" smtClean="0"/>
              <a:t> to give a word of caution about choices.  We are talking about providing choices the teacher has planned as they are creating lessons. </a:t>
            </a:r>
          </a:p>
          <a:p>
            <a:endParaRPr lang="en-US" baseline="0" dirty="0" smtClean="0"/>
          </a:p>
          <a:p>
            <a:pPr>
              <a:spcBef>
                <a:spcPts val="0"/>
              </a:spcBef>
              <a:spcAft>
                <a:spcPts val="600"/>
              </a:spcAft>
              <a:buClr>
                <a:srgbClr val="FF0000"/>
              </a:buClr>
            </a:pPr>
            <a:r>
              <a:rPr lang="en-US" baseline="0" dirty="0" smtClean="0"/>
              <a:t>Remember the earlier quote: </a:t>
            </a:r>
            <a:r>
              <a:rPr lang="en-US" sz="1200" dirty="0" smtClean="0"/>
              <a:t>Offering choice and activity sequencing are </a:t>
            </a:r>
            <a:r>
              <a:rPr lang="en-US" sz="1200" dirty="0" smtClean="0">
                <a:solidFill>
                  <a:srgbClr val="FF0000"/>
                </a:solidFill>
              </a:rPr>
              <a:t>preventive</a:t>
            </a:r>
            <a:r>
              <a:rPr lang="en-US" sz="1200" dirty="0" smtClean="0"/>
              <a:t> (antecedent interventions) because they are implemented before problem behaviors occur</a:t>
            </a:r>
            <a:r>
              <a:rPr lang="en-US" sz="1200" baseline="0" dirty="0" smtClean="0"/>
              <a:t> </a:t>
            </a:r>
            <a:r>
              <a:rPr lang="en-US" sz="1200" dirty="0" smtClean="0"/>
              <a:t>(Kern &amp; State, 2009).</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28</a:t>
            </a:fld>
            <a:endParaRPr lang="en-US" dirty="0"/>
          </a:p>
        </p:txBody>
      </p:sp>
    </p:spTree>
    <p:extLst>
      <p:ext uri="{BB962C8B-B14F-4D97-AF65-F5344CB8AC3E}">
        <p14:creationId xmlns:p14="http://schemas.microsoft.com/office/powerpoint/2010/main" val="28322697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steps</a:t>
            </a:r>
            <a:r>
              <a:rPr lang="en-US" baseline="0" dirty="0" smtClean="0"/>
              <a:t> that can help teachers plan to use choice with students.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29</a:t>
            </a:fld>
            <a:endParaRPr lang="en-US" dirty="0"/>
          </a:p>
        </p:txBody>
      </p:sp>
    </p:spTree>
    <p:extLst>
      <p:ext uri="{BB962C8B-B14F-4D97-AF65-F5344CB8AC3E}">
        <p14:creationId xmlns:p14="http://schemas.microsoft.com/office/powerpoint/2010/main" val="3084196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Allow for approximately 5 minutes for this discussion.</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30</a:t>
            </a:fld>
            <a:endParaRPr lang="en-US" dirty="0"/>
          </a:p>
        </p:txBody>
      </p:sp>
    </p:spTree>
    <p:extLst>
      <p:ext uri="{BB962C8B-B14F-4D97-AF65-F5344CB8AC3E}">
        <p14:creationId xmlns:p14="http://schemas.microsoft.com/office/powerpoint/2010/main" val="4102049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Use handout </a:t>
            </a:r>
            <a:r>
              <a:rPr lang="en-US" i="1" dirty="0" smtClean="0"/>
              <a:t>Student Choice</a:t>
            </a:r>
            <a:r>
              <a:rPr lang="en-US" i="1" baseline="0" dirty="0" smtClean="0"/>
              <a:t> Activities </a:t>
            </a:r>
            <a:r>
              <a:rPr lang="en-US" i="0" dirty="0" smtClean="0"/>
              <a:t>for this activity. </a:t>
            </a:r>
          </a:p>
          <a:p>
            <a:endParaRPr lang="en-US" dirty="0" smtClean="0"/>
          </a:p>
          <a:p>
            <a:r>
              <a:rPr lang="en-US" dirty="0" smtClean="0"/>
              <a:t>Approximately 10 minutes. This activity is designed to provide personal reflection</a:t>
            </a:r>
            <a:r>
              <a:rPr lang="en-US" baseline="0" dirty="0" smtClean="0"/>
              <a:t> and planning for use.</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31</a:t>
            </a:fld>
            <a:endParaRPr lang="en-US" dirty="0"/>
          </a:p>
        </p:txBody>
      </p:sp>
    </p:spTree>
    <p:extLst>
      <p:ext uri="{BB962C8B-B14F-4D97-AF65-F5344CB8AC3E}">
        <p14:creationId xmlns:p14="http://schemas.microsoft.com/office/powerpoint/2010/main" val="2122317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Note to presenter: </a:t>
            </a:r>
            <a:r>
              <a:rPr lang="en-US" b="0" baseline="0" dirty="0" smtClean="0"/>
              <a:t>The notes below are based on a school that has already addressed the </a:t>
            </a:r>
            <a:r>
              <a:rPr lang="en-US" b="1" baseline="0" dirty="0" smtClean="0"/>
              <a:t>first four effective classroom practices in non-classroom settings such as the hallway, cafeteria, etc.</a:t>
            </a:r>
            <a:r>
              <a:rPr lang="en-US" b="0" baseline="0" dirty="0" smtClean="0"/>
              <a:t>  Edit the notes to be relevant to what your school has implemented at this point in time. </a:t>
            </a:r>
            <a:endParaRPr lang="en-US" b="1" baseline="0" dirty="0" smtClean="0"/>
          </a:p>
          <a:p>
            <a:endParaRPr lang="en-US" baseline="0" dirty="0" smtClean="0"/>
          </a:p>
          <a:p>
            <a:r>
              <a:rPr lang="en-US" baseline="0" dirty="0" smtClean="0"/>
              <a:t>Here are the Effective Classroom Practices we are going to focus on.</a:t>
            </a:r>
          </a:p>
          <a:p>
            <a:r>
              <a:rPr lang="en-US" baseline="0" dirty="0" smtClean="0"/>
              <a:t>The first four may be familiar to us because as a school we have implemented these in </a:t>
            </a:r>
            <a:r>
              <a:rPr lang="en-US" baseline="0" dirty="0" err="1" smtClean="0"/>
              <a:t>nonclassroom</a:t>
            </a:r>
            <a:r>
              <a:rPr lang="en-US" baseline="0" dirty="0" smtClean="0"/>
              <a:t> settings, like the cafeteria, halls, etc.  We have determined our expectations (safe, respectful, responsible, </a:t>
            </a:r>
            <a:r>
              <a:rPr lang="en-US" baseline="0" dirty="0" err="1" smtClean="0"/>
              <a:t>etc</a:t>
            </a:r>
            <a:r>
              <a:rPr lang="en-US" baseline="0" dirty="0" smtClean="0"/>
              <a:t>) and we have taught procedures and routines in our cafeteria, hallways, etc.  We have already set up a </a:t>
            </a:r>
            <a:r>
              <a:rPr lang="en-US" baseline="0" dirty="0" err="1" smtClean="0"/>
              <a:t>schoolwide</a:t>
            </a:r>
            <a:r>
              <a:rPr lang="en-US" baseline="0" dirty="0" smtClean="0"/>
              <a:t> to encourage expected behavior (examples: Pride tickets, Bulldog Bucks).  We have also worked on being consistent with ways to discourage inappropriate behavior. </a:t>
            </a:r>
          </a:p>
          <a:p>
            <a:endParaRPr lang="en-US" baseline="0" dirty="0" smtClean="0"/>
          </a:p>
          <a:p>
            <a:r>
              <a:rPr lang="en-US" baseline="0" dirty="0" smtClean="0"/>
              <a:t>Effective Classroom Practices 5-8 are strategies we have not focused on as a whole school before.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5</a:t>
            </a:fld>
            <a:endParaRPr lang="en-US" dirty="0"/>
          </a:p>
        </p:txBody>
      </p:sp>
    </p:spTree>
    <p:extLst>
      <p:ext uri="{BB962C8B-B14F-4D97-AF65-F5344CB8AC3E}">
        <p14:creationId xmlns:p14="http://schemas.microsoft.com/office/powerpoint/2010/main" val="13026141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outcomes or things we wanted you to know or be able to do as a result of learning about Activity Sequencing and Choice. I hope we accomplished these outcomes. </a:t>
            </a:r>
            <a:endParaRPr lang="en-US" dirty="0"/>
          </a:p>
        </p:txBody>
      </p:sp>
      <p:sp>
        <p:nvSpPr>
          <p:cNvPr id="4" name="Slide Number Placeholder 3"/>
          <p:cNvSpPr>
            <a:spLocks noGrp="1"/>
          </p:cNvSpPr>
          <p:nvPr>
            <p:ph type="sldNum" sz="quarter" idx="10"/>
          </p:nvPr>
        </p:nvSpPr>
        <p:spPr/>
        <p:txBody>
          <a:bodyPr/>
          <a:lstStyle/>
          <a:p>
            <a:fld id="{BC0BDB5B-8A69-DA49-B3FA-F9DE6EC936B5}" type="slidenum">
              <a:rPr lang="en-US" smtClean="0"/>
              <a:t>32</a:t>
            </a:fld>
            <a:endParaRPr lang="en-US" dirty="0"/>
          </a:p>
        </p:txBody>
      </p:sp>
    </p:spTree>
    <p:extLst>
      <p:ext uri="{BB962C8B-B14F-4D97-AF65-F5344CB8AC3E}">
        <p14:creationId xmlns:p14="http://schemas.microsoft.com/office/powerpoint/2010/main" val="4098006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k participants if they have questions.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they ask a question that you do not know, assure them you will call your regional PBIS consultant and get an answer.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Refer participants to the </a:t>
            </a:r>
            <a:r>
              <a:rPr lang="en-US" b="1" baseline="0" dirty="0" smtClean="0"/>
              <a:t>handout</a:t>
            </a:r>
            <a:r>
              <a:rPr lang="en-US" baseline="0" dirty="0" smtClean="0"/>
              <a:t> entitled </a:t>
            </a:r>
            <a:r>
              <a:rPr lang="en-US" i="1" baseline="0" dirty="0" smtClean="0"/>
              <a:t>Activity Sequencing and Choice Fact Sheet.</a:t>
            </a:r>
            <a:endParaRPr lang="en-US" i="1" dirty="0"/>
          </a:p>
        </p:txBody>
      </p:sp>
      <p:sp>
        <p:nvSpPr>
          <p:cNvPr id="4" name="Slide Number Placeholder 3"/>
          <p:cNvSpPr>
            <a:spLocks noGrp="1"/>
          </p:cNvSpPr>
          <p:nvPr>
            <p:ph type="sldNum" sz="quarter" idx="10"/>
          </p:nvPr>
        </p:nvSpPr>
        <p:spPr/>
        <p:txBody>
          <a:bodyPr/>
          <a:lstStyle/>
          <a:p>
            <a:fld id="{671C2EB1-22DB-A546-9453-0C5C2A32182C}" type="slidenum">
              <a:rPr lang="en-US" smtClean="0"/>
              <a:t>33</a:t>
            </a:fld>
            <a:endParaRPr lang="en-US" dirty="0"/>
          </a:p>
        </p:txBody>
      </p:sp>
    </p:spTree>
    <p:extLst>
      <p:ext uri="{BB962C8B-B14F-4D97-AF65-F5344CB8AC3E}">
        <p14:creationId xmlns:p14="http://schemas.microsoft.com/office/powerpoint/2010/main" val="9549039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Missouri </a:t>
            </a:r>
            <a:r>
              <a:rPr lang="en-US" baseline="0" dirty="0" err="1" smtClean="0"/>
              <a:t>Schoolwide</a:t>
            </a:r>
            <a:r>
              <a:rPr lang="en-US" baseline="0" dirty="0" smtClean="0"/>
              <a:t> Positive Behavior Support initiative has a wonderful website which is a great resource for all of us. There is more information about effective classroom practices at this address.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34</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recommended you provide some kind of follow up activity. </a:t>
            </a:r>
            <a:r>
              <a:rPr lang="en-US" dirty="0" smtClean="0"/>
              <a:t>Create your own slide</a:t>
            </a:r>
            <a:r>
              <a:rPr lang="en-US" baseline="0" dirty="0" smtClean="0"/>
              <a:t> to describe:</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what expectations your PBIS leadership team and/or administrator have for each teacher to develop lessons that incorporate activity sequencing and/or choice in them.</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what data will be collected to know level of implementation? --</a:t>
            </a:r>
            <a:endParaRPr lang="en-US" dirty="0" smtClean="0"/>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smtClean="0"/>
              <a:t>Don’t forget to share how you</a:t>
            </a:r>
            <a:r>
              <a:rPr lang="en-US" baseline="0" dirty="0" smtClean="0"/>
              <a:t> will share the results of the follow up with teachers and how you will celebrate when your goals have been achieved.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Delete this slide if your school does not plan to do any follow</a:t>
            </a:r>
            <a:r>
              <a:rPr lang="en-US" baseline="0" dirty="0" smtClean="0"/>
              <a:t> up activities.</a:t>
            </a:r>
            <a:endParaRPr lang="en-US"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35</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Here are the references for this session. If more references</a:t>
            </a:r>
            <a:r>
              <a:rPr lang="en-US" baseline="0" dirty="0" smtClean="0"/>
              <a:t> are requested, refer participants to the References and Resources section in the </a:t>
            </a:r>
            <a:r>
              <a:rPr lang="en-US" i="1" baseline="0" dirty="0" smtClean="0"/>
              <a:t>May 2014 SW-PBS Team Workbook. </a:t>
            </a:r>
          </a:p>
        </p:txBody>
      </p:sp>
      <p:sp>
        <p:nvSpPr>
          <p:cNvPr id="4" name="Slide Number Placeholder 3"/>
          <p:cNvSpPr>
            <a:spLocks noGrp="1"/>
          </p:cNvSpPr>
          <p:nvPr>
            <p:ph type="sldNum" sz="quarter" idx="10"/>
          </p:nvPr>
        </p:nvSpPr>
        <p:spPr/>
        <p:txBody>
          <a:bodyPr/>
          <a:lstStyle/>
          <a:p>
            <a:fld id="{671C2EB1-22DB-A546-9453-0C5C2A32182C}" type="slidenum">
              <a:rPr lang="en-US" smtClean="0"/>
              <a:t>36</a:t>
            </a:fld>
            <a:endParaRPr lang="en-US"/>
          </a:p>
        </p:txBody>
      </p:sp>
    </p:spTree>
    <p:extLst>
      <p:ext uri="{BB962C8B-B14F-4D97-AF65-F5344CB8AC3E}">
        <p14:creationId xmlns:p14="http://schemas.microsoft.com/office/powerpoint/2010/main" val="1896113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3A450BD-C05D-4B4C-B8A0-4254B6FE82C6}" type="slidenum">
              <a:rPr lang="en-US">
                <a:latin typeface="Calibri" charset="0"/>
              </a:rPr>
              <a:pPr eaLnBrk="1" hangingPunct="1"/>
              <a:t>6</a:t>
            </a:fld>
            <a:endParaRPr lang="en-US">
              <a:latin typeface="Calibri" charset="0"/>
            </a:endParaRPr>
          </a:p>
        </p:txBody>
      </p:sp>
      <p:sp>
        <p:nvSpPr>
          <p:cNvPr id="90115" name="Rectangle 2"/>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20 in the</a:t>
            </a:r>
            <a:r>
              <a:rPr lang="en-US" dirty="0" smtClean="0"/>
              <a:t> </a:t>
            </a:r>
            <a:r>
              <a:rPr lang="en-US" i="1" baseline="0" dirty="0" smtClean="0"/>
              <a:t>MO SW-PBS May 2014 Team Workbook </a:t>
            </a:r>
            <a:r>
              <a:rPr lang="en-US" dirty="0" smtClean="0"/>
              <a:t>for further explanation</a:t>
            </a:r>
            <a:r>
              <a:rPr lang="en-US" baseline="0" dirty="0" smtClean="0"/>
              <a:t> of Three Levels of Implementation.</a:t>
            </a:r>
          </a:p>
          <a:p>
            <a:pPr eaLnBrk="1" hangingPunct="1"/>
            <a:endParaRPr lang="en-US" dirty="0" smtClean="0">
              <a:latin typeface="Calibri" charset="0"/>
              <a:ea typeface="ＭＳ Ｐゴシック" charset="0"/>
              <a:cs typeface="ＭＳ Ｐゴシック" charset="0"/>
            </a:endParaRPr>
          </a:p>
          <a:p>
            <a:pPr eaLnBrk="1" hangingPunct="1"/>
            <a:endParaRPr lang="en-US" dirty="0" smtClean="0">
              <a:latin typeface="Calibri" charset="0"/>
              <a:ea typeface="ＭＳ Ｐゴシック" charset="0"/>
              <a:cs typeface="ＭＳ Ｐゴシック" charset="0"/>
            </a:endParaRPr>
          </a:p>
          <a:p>
            <a:pPr eaLnBrk="1" hangingPunct="1"/>
            <a:r>
              <a:rPr lang="en-US" dirty="0" smtClean="0">
                <a:latin typeface="Calibri" charset="0"/>
                <a:ea typeface="ＭＳ Ｐゴシック" charset="0"/>
                <a:cs typeface="ＭＳ Ｐゴシック" charset="0"/>
              </a:rPr>
              <a:t>One</a:t>
            </a:r>
            <a:r>
              <a:rPr lang="en-US" baseline="0" dirty="0" smtClean="0">
                <a:latin typeface="Calibri" charset="0"/>
                <a:ea typeface="ＭＳ Ｐゴシック" charset="0"/>
                <a:cs typeface="ＭＳ Ｐゴシック" charset="0"/>
              </a:rPr>
              <a:t> of the important points to understand about </a:t>
            </a:r>
            <a:r>
              <a:rPr lang="en-US" baseline="0" dirty="0" err="1" smtClean="0">
                <a:latin typeface="Calibri" charset="0"/>
                <a:ea typeface="ＭＳ Ｐゴシック" charset="0"/>
                <a:cs typeface="ＭＳ Ｐゴシック" charset="0"/>
              </a:rPr>
              <a:t>Schoolwide</a:t>
            </a:r>
            <a:r>
              <a:rPr lang="en-US" baseline="0" dirty="0" smtClean="0">
                <a:latin typeface="Calibri" charset="0"/>
                <a:ea typeface="ＭＳ Ｐゴシック" charset="0"/>
                <a:cs typeface="ＭＳ Ｐゴシック" charset="0"/>
              </a:rPr>
              <a:t> Positive Behavior Support is that schools design systems to meet the unique behavioral needs of every students through three broad levels of implementation.  We implement similar systems for academics in our school.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The triangle represents all students in our school.  At Tier One we teach our core academic curriculum to all students. For behavior we develop a common language and focus for all students, staff and families. The Tier One strategies such as teaching social skills, encouraging students who meet our expectations, etc. are designed to be implemented consistently and efficiently across all school settings by all staff.  If we do a good job of teaching our academic core curriculum and teaching social skills we will meet the learning and behavioral needs of about 80% of our students.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The effective classroom practices we are addressing today are Tier One strategies we want to ensure are being implemented effectively in every classroom in our school.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We know there are students who do not respond to Tier One academic and behavioral strategies. These student they need more opportunities to learn, individualized or intensive strategies for them to be success academically and behaviorally. </a:t>
            </a:r>
          </a:p>
          <a:p>
            <a:pPr eaLnBrk="1" hangingPunct="1"/>
            <a:endParaRPr lang="en-US" baseline="0" dirty="0" smtClean="0">
              <a:latin typeface="Calibri" charset="0"/>
              <a:ea typeface="ＭＳ Ｐゴシック" charset="0"/>
              <a:cs typeface="ＭＳ Ｐゴシック" charset="0"/>
            </a:endParaRPr>
          </a:p>
          <a:p>
            <a:pPr eaLnBrk="1" hangingPunct="1"/>
            <a:r>
              <a:rPr lang="en-US" baseline="0" dirty="0" smtClean="0">
                <a:latin typeface="Calibri" charset="0"/>
                <a:ea typeface="ＭＳ Ｐゴシック" charset="0"/>
                <a:cs typeface="ＭＳ Ｐゴシック" charset="0"/>
              </a:rPr>
              <a:t>Right now we are focusing on Tier One strategies to help prevent some students from needing more intense support.</a:t>
            </a:r>
            <a:endParaRPr lang="en-US" dirty="0">
              <a:latin typeface="Calibri" charset="0"/>
              <a:ea typeface="ＭＳ Ｐゴシック" charset="0"/>
              <a:cs typeface="ＭＳ Ｐゴシック" charset="0"/>
            </a:endParaRPr>
          </a:p>
        </p:txBody>
      </p:sp>
      <p:sp>
        <p:nvSpPr>
          <p:cNvPr id="90116" name="Rectangle 3"/>
          <p:cNvSpPr>
            <a:spLocks noGrp="1" noRot="1" noChangeAspect="1" noChangeArrowheads="1" noTextEdit="1"/>
          </p:cNvSpPr>
          <p:nvPr>
            <p:ph type="sldImg"/>
          </p:nvPr>
        </p:nvSpPr>
        <p:spPr bwMode="auto">
          <a:xfrm>
            <a:off x="1152525" y="692150"/>
            <a:ext cx="4552950"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outcomes or things you will know or be able to do as a result of learning about Effective Classroom Practices. </a:t>
            </a:r>
            <a:endParaRPr lang="en-US" dirty="0"/>
          </a:p>
        </p:txBody>
      </p:sp>
      <p:sp>
        <p:nvSpPr>
          <p:cNvPr id="4" name="Slide Number Placeholder 3"/>
          <p:cNvSpPr>
            <a:spLocks noGrp="1"/>
          </p:cNvSpPr>
          <p:nvPr>
            <p:ph type="sldNum" sz="quarter" idx="10"/>
          </p:nvPr>
        </p:nvSpPr>
        <p:spPr/>
        <p:txBody>
          <a:bodyPr/>
          <a:lstStyle/>
          <a:p>
            <a:fld id="{BC0BDB5B-8A69-DA49-B3FA-F9DE6EC936B5}" type="slidenum">
              <a:rPr lang="en-US" smtClean="0"/>
              <a:t>7</a:t>
            </a:fld>
            <a:endParaRPr lang="en-US" dirty="0"/>
          </a:p>
        </p:txBody>
      </p:sp>
    </p:spTree>
    <p:extLst>
      <p:ext uri="{BB962C8B-B14F-4D97-AF65-F5344CB8AC3E}">
        <p14:creationId xmlns:p14="http://schemas.microsoft.com/office/powerpoint/2010/main" val="409800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345 in the</a:t>
            </a:r>
            <a:r>
              <a:rPr lang="en-US" dirty="0" smtClean="0"/>
              <a:t> </a:t>
            </a:r>
            <a:r>
              <a:rPr lang="en-US" i="1" baseline="0" dirty="0" smtClean="0"/>
              <a:t>MO SW-PBS May 2014 Team Workbook </a:t>
            </a:r>
            <a:r>
              <a:rPr lang="en-US" dirty="0" smtClean="0"/>
              <a:t>for further explanation</a:t>
            </a:r>
            <a:r>
              <a:rPr lang="en-US" baseline="0" dirty="0" smtClean="0"/>
              <a:t> of activity sequencing and choice. </a:t>
            </a:r>
          </a:p>
          <a:p>
            <a:endParaRPr lang="en-US" baseline="0" dirty="0" smtClean="0"/>
          </a:p>
          <a:p>
            <a:r>
              <a:rPr lang="en-US" sz="1200" kern="1200" dirty="0" smtClean="0">
                <a:solidFill>
                  <a:schemeClr val="tx1"/>
                </a:solidFill>
                <a:effectLst/>
                <a:latin typeface="+mn-lt"/>
                <a:ea typeface="+mn-ea"/>
                <a:cs typeface="+mn-cs"/>
              </a:rPr>
              <a:t>T</a:t>
            </a:r>
            <a:r>
              <a:rPr lang="en-US" dirty="0" smtClean="0">
                <a:effectLst/>
              </a:rPr>
              <a:t>he other effective classroom practices have addressed increasing instructional time and student engaged time. However, the element of personal motivation or, “I just don’t want to do the task,” may not be sufficiently addressed through the earlier engagement strategies and can be an issue for some students. For those students who </a:t>
            </a:r>
            <a:r>
              <a:rPr lang="en-US" i="1" dirty="0" smtClean="0">
                <a:effectLst/>
              </a:rPr>
              <a:t>can</a:t>
            </a:r>
            <a:r>
              <a:rPr lang="en-US" dirty="0" smtClean="0">
                <a:effectLst/>
              </a:rPr>
              <a:t> do the assigned academic work, but </a:t>
            </a:r>
            <a:r>
              <a:rPr lang="en-US" i="1" dirty="0" smtClean="0">
                <a:effectLst/>
              </a:rPr>
              <a:t>do not</a:t>
            </a:r>
            <a:r>
              <a:rPr lang="en-US" dirty="0" smtClean="0">
                <a:effectLst/>
              </a:rPr>
              <a:t> choose to do it, activity sequencing and choice strategies may be helpful. When we realize the element of students </a:t>
            </a:r>
            <a:r>
              <a:rPr lang="en-US" i="1" dirty="0" smtClean="0">
                <a:effectLst/>
              </a:rPr>
              <a:t>wanting </a:t>
            </a:r>
            <a:r>
              <a:rPr lang="en-US" dirty="0" smtClean="0">
                <a:effectLst/>
              </a:rPr>
              <a:t>to do tasks, the principle of empowering students can effectively be used and classroom antecedents modified to impact student motivation. Researchers have found that students are more likely to engage with tasks and be less likely to misbehave when they perceive the assignments as doable and they are provided choices regarding their assignments (Kern &amp; Clemens, 2007; Stormont, </a:t>
            </a:r>
            <a:r>
              <a:rPr lang="en-US" dirty="0" err="1" smtClean="0">
                <a:effectLst/>
              </a:rPr>
              <a:t>Reinke</a:t>
            </a:r>
            <a:r>
              <a:rPr lang="en-US" dirty="0" smtClean="0">
                <a:effectLst/>
              </a:rPr>
              <a:t>, Herman &amp; </a:t>
            </a:r>
            <a:r>
              <a:rPr lang="en-US" dirty="0" err="1" smtClean="0">
                <a:effectLst/>
              </a:rPr>
              <a:t>Lembke</a:t>
            </a:r>
            <a:r>
              <a:rPr lang="en-US" dirty="0" smtClean="0">
                <a:effectLst/>
              </a:rPr>
              <a:t>, 2012). </a:t>
            </a:r>
            <a:r>
              <a:rPr lang="en-US" i="1" dirty="0" smtClean="0">
                <a:effectLst/>
              </a:rPr>
              <a:t>Activity Sequencing</a:t>
            </a:r>
            <a:r>
              <a:rPr lang="en-US" dirty="0" smtClean="0">
                <a:effectLst/>
              </a:rPr>
              <a:t> and </a:t>
            </a:r>
            <a:r>
              <a:rPr lang="en-US" i="1" dirty="0" smtClean="0">
                <a:effectLst/>
              </a:rPr>
              <a:t>Choice</a:t>
            </a:r>
            <a:r>
              <a:rPr lang="en-US" dirty="0" smtClean="0">
                <a:effectLst/>
              </a:rPr>
              <a:t> are promising tools to increase student engagement and personal motivation.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8</a:t>
            </a:fld>
            <a:endParaRPr lang="en-US" dirty="0"/>
          </a:p>
        </p:txBody>
      </p:sp>
    </p:spTree>
    <p:extLst>
      <p:ext uri="{BB962C8B-B14F-4D97-AF65-F5344CB8AC3E}">
        <p14:creationId xmlns:p14="http://schemas.microsoft.com/office/powerpoint/2010/main" val="3073338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345 in the</a:t>
            </a:r>
            <a:r>
              <a:rPr lang="en-US" dirty="0" smtClean="0"/>
              <a:t> </a:t>
            </a:r>
            <a:r>
              <a:rPr lang="en-US" i="1" baseline="0" dirty="0" smtClean="0"/>
              <a:t>MO SW-PBS May 2014 Team Workbook </a:t>
            </a:r>
            <a:r>
              <a:rPr lang="en-US" dirty="0" smtClean="0"/>
              <a:t>for further explanation</a:t>
            </a:r>
            <a:r>
              <a:rPr lang="en-US" baseline="0" dirty="0" smtClean="0"/>
              <a:t> of activity sequencing and choice. </a:t>
            </a:r>
          </a:p>
          <a:p>
            <a:endParaRPr lang="en-US" baseline="0" dirty="0" smtClean="0"/>
          </a:p>
          <a:p>
            <a:r>
              <a:rPr lang="en-US" sz="1200" kern="1200" dirty="0" smtClean="0">
                <a:solidFill>
                  <a:schemeClr val="tx1"/>
                </a:solidFill>
                <a:effectLst/>
                <a:latin typeface="+mn-lt"/>
                <a:ea typeface="+mn-ea"/>
                <a:cs typeface="+mn-cs"/>
              </a:rPr>
              <a:t>T</a:t>
            </a:r>
            <a:r>
              <a:rPr lang="en-US" dirty="0" smtClean="0">
                <a:effectLst/>
              </a:rPr>
              <a:t>he other effective classroom practices have addressed increasing instructional time and student engaged time. However, the element of personal motivation or, “I just don’t want to do the task,” may not be sufficiently addressed through the earlier engagement strategies and can be an issue for some students. For those students who </a:t>
            </a:r>
            <a:r>
              <a:rPr lang="en-US" i="1" dirty="0" smtClean="0">
                <a:effectLst/>
              </a:rPr>
              <a:t>can</a:t>
            </a:r>
            <a:r>
              <a:rPr lang="en-US" dirty="0" smtClean="0">
                <a:effectLst/>
              </a:rPr>
              <a:t> do the assigned academic work, but </a:t>
            </a:r>
            <a:r>
              <a:rPr lang="en-US" i="1" dirty="0" smtClean="0">
                <a:effectLst/>
              </a:rPr>
              <a:t>do not</a:t>
            </a:r>
            <a:r>
              <a:rPr lang="en-US" dirty="0" smtClean="0">
                <a:effectLst/>
              </a:rPr>
              <a:t> choose to do it, activity sequencing and choice strategies may be helpful. When we realize the element of students </a:t>
            </a:r>
            <a:r>
              <a:rPr lang="en-US" i="1" dirty="0" smtClean="0">
                <a:effectLst/>
              </a:rPr>
              <a:t>wanting </a:t>
            </a:r>
            <a:r>
              <a:rPr lang="en-US" dirty="0" smtClean="0">
                <a:effectLst/>
              </a:rPr>
              <a:t>to do tasks, the principle of empowering students can effectively be used and classroom antecedents modified to impact student motivation. Researchers have found that students are more likely to engage with tasks and be less likely to misbehave when they perceive the assignments as doable and they are provided choices regarding their assignments (Kern &amp; Clemens, 2007; Stormont, </a:t>
            </a:r>
            <a:r>
              <a:rPr lang="en-US" dirty="0" err="1" smtClean="0">
                <a:effectLst/>
              </a:rPr>
              <a:t>Reinke</a:t>
            </a:r>
            <a:r>
              <a:rPr lang="en-US" dirty="0" smtClean="0">
                <a:effectLst/>
              </a:rPr>
              <a:t>, Herman &amp; </a:t>
            </a:r>
            <a:r>
              <a:rPr lang="en-US" dirty="0" err="1" smtClean="0">
                <a:effectLst/>
              </a:rPr>
              <a:t>Lembke</a:t>
            </a:r>
            <a:r>
              <a:rPr lang="en-US" dirty="0" smtClean="0">
                <a:effectLst/>
              </a:rPr>
              <a:t>, 2012). </a:t>
            </a:r>
            <a:r>
              <a:rPr lang="en-US" i="1" dirty="0" smtClean="0">
                <a:effectLst/>
              </a:rPr>
              <a:t>Activity Sequencing</a:t>
            </a:r>
            <a:r>
              <a:rPr lang="en-US" dirty="0" smtClean="0">
                <a:effectLst/>
              </a:rPr>
              <a:t> and </a:t>
            </a:r>
            <a:r>
              <a:rPr lang="en-US" i="1" dirty="0" smtClean="0">
                <a:effectLst/>
              </a:rPr>
              <a:t>Choice</a:t>
            </a:r>
            <a:r>
              <a:rPr lang="en-US" dirty="0" smtClean="0">
                <a:effectLst/>
              </a:rPr>
              <a:t> are promising tools to increase student engagement and personal motivation.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9</a:t>
            </a:fld>
            <a:endParaRPr lang="en-US" dirty="0"/>
          </a:p>
        </p:txBody>
      </p:sp>
    </p:spTree>
    <p:extLst>
      <p:ext uri="{BB962C8B-B14F-4D97-AF65-F5344CB8AC3E}">
        <p14:creationId xmlns:p14="http://schemas.microsoft.com/office/powerpoint/2010/main" val="3073338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a couple of definitions for</a:t>
            </a:r>
            <a:r>
              <a:rPr lang="en-US" baseline="0" dirty="0" smtClean="0"/>
              <a:t> activity sequencing and offering choice.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10</a:t>
            </a:fld>
            <a:endParaRPr lang="en-US" dirty="0"/>
          </a:p>
        </p:txBody>
      </p:sp>
    </p:spTree>
    <p:extLst>
      <p:ext uri="{BB962C8B-B14F-4D97-AF65-F5344CB8AC3E}">
        <p14:creationId xmlns:p14="http://schemas.microsoft.com/office/powerpoint/2010/main" val="4264828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to Presenter:</a:t>
            </a:r>
            <a:r>
              <a:rPr lang="en-US" b="1" baseline="0" dirty="0" smtClean="0"/>
              <a:t> </a:t>
            </a:r>
            <a:r>
              <a:rPr lang="en-US" dirty="0" smtClean="0"/>
              <a:t>See page</a:t>
            </a:r>
            <a:r>
              <a:rPr lang="en-US" baseline="0" dirty="0" smtClean="0"/>
              <a:t> 345 in the</a:t>
            </a:r>
            <a:r>
              <a:rPr lang="en-US" dirty="0" smtClean="0"/>
              <a:t> </a:t>
            </a:r>
            <a:r>
              <a:rPr lang="en-US" i="1" baseline="0" dirty="0" smtClean="0"/>
              <a:t>MO SW-PBS May 2014 Team Workbook </a:t>
            </a:r>
            <a:r>
              <a:rPr lang="en-US" dirty="0" smtClean="0"/>
              <a:t>for further explanation</a:t>
            </a:r>
            <a:r>
              <a:rPr lang="en-US" baseline="0" dirty="0" smtClean="0"/>
              <a:t> of activity sequencing and choice.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Effective educators know that it is important to consider how the daily activities are sequenced. Teachers often choose what subjects occur at certain times in the day to ensure student attentiveness. Research shows that even within subject matter, there are a variety of ways to sequence content promote learning and appropriate behavior (Kern &amp; Clemens, 2007; Cates &amp; Skinner, 2000). Interspersing easier tasks among more difficult tasks and using simple instructions to precede more difficult instructions, or “behavior momentum,” are two strategies that have demonstrated increased student willingness to do the task or task engagement (Skinner et al., 2002).</a:t>
            </a:r>
            <a:r>
              <a:rPr lang="en-US" dirty="0" smtClean="0">
                <a:effectLst/>
              </a:rPr>
              <a:t> </a:t>
            </a:r>
          </a:p>
          <a:p>
            <a:endParaRPr lang="en-US" dirty="0" smtClean="0">
              <a:effectLst/>
            </a:endParaRPr>
          </a:p>
          <a:p>
            <a:r>
              <a:rPr lang="en-US" dirty="0" smtClean="0">
                <a:effectLst/>
              </a:rPr>
              <a:t>Ask</a:t>
            </a:r>
            <a:r>
              <a:rPr lang="en-US" baseline="0" dirty="0" smtClean="0">
                <a:effectLst/>
              </a:rPr>
              <a:t> participants how they think activity sequencing and offering choice can help build a positive relationship between students and teachers.</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11</a:t>
            </a:fld>
            <a:endParaRPr lang="en-US" dirty="0"/>
          </a:p>
        </p:txBody>
      </p:sp>
    </p:spTree>
    <p:extLst>
      <p:ext uri="{BB962C8B-B14F-4D97-AF65-F5344CB8AC3E}">
        <p14:creationId xmlns:p14="http://schemas.microsoft.com/office/powerpoint/2010/main" val="426482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154588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3909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726656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6"/>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6"/>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Calibri" charset="0"/>
                <a:ea typeface="+mn-ea"/>
                <a:cs typeface="+mn-cs"/>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fld id="{11983DAF-81E3-2742-8393-04943656AF94}" type="slidenum">
              <a:rPr lang="en-US"/>
              <a:pPr/>
              <a:t>‹#›</a:t>
            </a:fld>
            <a:endParaRPr lang="en-US" dirty="0"/>
          </a:p>
        </p:txBody>
      </p:sp>
    </p:spTree>
    <p:extLst>
      <p:ext uri="{BB962C8B-B14F-4D97-AF65-F5344CB8AC3E}">
        <p14:creationId xmlns:p14="http://schemas.microsoft.com/office/powerpoint/2010/main" val="351893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66226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4529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84426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1544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75165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08878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1544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513B0-769E-1D43-BCF6-D67BBBC25A34}" type="datetimeFigureOut">
              <a:rPr lang="en-US" smtClean="0"/>
              <a:t>10/15/14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1122262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513B0-769E-1D43-BCF6-D67BBBC25A34}" type="datetimeFigureOut">
              <a:rPr lang="en-US" smtClean="0"/>
              <a:t>10/15/14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DF7CA-6147-824F-A9E0-8DD4657B7513}" type="slidenum">
              <a:rPr lang="en-US" smtClean="0"/>
              <a:t>‹#›</a:t>
            </a:fld>
            <a:endParaRPr lang="en-US" dirty="0"/>
          </a:p>
        </p:txBody>
      </p:sp>
    </p:spTree>
    <p:extLst>
      <p:ext uri="{BB962C8B-B14F-4D97-AF65-F5344CB8AC3E}">
        <p14:creationId xmlns:p14="http://schemas.microsoft.com/office/powerpoint/2010/main" val="67369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5" Type="http://schemas.openxmlformats.org/officeDocument/2006/relationships/image" Target="../media/image7.gif"/><Relationship Id="rId6" Type="http://schemas.openxmlformats.org/officeDocument/2006/relationships/image" Target="../media/image8.gif"/><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pbismissouri.org/educators/effective-class-practice"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063"/>
            <a:ext cx="8229600" cy="1143000"/>
          </a:xfrm>
        </p:spPr>
        <p:txBody>
          <a:bodyPr>
            <a:normAutofit fontScale="90000"/>
          </a:bodyPr>
          <a:lstStyle/>
          <a:p>
            <a:r>
              <a:rPr lang="en-US" dirty="0" smtClean="0"/>
              <a:t>MO SW-PBS Classroom Module</a:t>
            </a:r>
            <a:br>
              <a:rPr lang="en-US" dirty="0" smtClean="0"/>
            </a:br>
            <a:r>
              <a:rPr lang="en-US" dirty="0" smtClean="0"/>
              <a:t>Instructions </a:t>
            </a:r>
            <a:endParaRPr lang="en-US" dirty="0"/>
          </a:p>
        </p:txBody>
      </p:sp>
      <p:sp>
        <p:nvSpPr>
          <p:cNvPr id="3" name="Content Placeholder 2"/>
          <p:cNvSpPr>
            <a:spLocks noGrp="1"/>
          </p:cNvSpPr>
          <p:nvPr>
            <p:ph idx="1"/>
          </p:nvPr>
        </p:nvSpPr>
        <p:spPr>
          <a:xfrm>
            <a:off x="192404" y="1540932"/>
            <a:ext cx="8951596" cy="5181601"/>
          </a:xfrm>
        </p:spPr>
        <p:txBody>
          <a:bodyPr>
            <a:noAutofit/>
          </a:bodyPr>
          <a:lstStyle/>
          <a:p>
            <a:r>
              <a:rPr lang="en-US" sz="2800" dirty="0" smtClean="0"/>
              <a:t>This module is designed to provide the slides and materials needed to teach staff, students and families about a SW-PBS Classroom topic</a:t>
            </a:r>
            <a:r>
              <a:rPr lang="en-US" sz="2800" dirty="0"/>
              <a:t>. Notes have been written to assist with the presentation</a:t>
            </a:r>
            <a:r>
              <a:rPr lang="en-US" sz="2800" dirty="0" smtClean="0"/>
              <a:t>.</a:t>
            </a:r>
          </a:p>
          <a:p>
            <a:r>
              <a:rPr lang="en-US" sz="2800" dirty="0"/>
              <a:t>Handouts needed are shown by a star on the slide</a:t>
            </a:r>
            <a:r>
              <a:rPr lang="en-US" sz="2800" dirty="0" smtClean="0"/>
              <a:t>.</a:t>
            </a:r>
          </a:p>
          <a:p>
            <a:r>
              <a:rPr lang="en-US" sz="2800" dirty="0"/>
              <a:t>If you have not done so, it is recommended you share module “Overview of Effective Classroom Practices” before presenting this module </a:t>
            </a:r>
            <a:r>
              <a:rPr lang="en-US" sz="2800" dirty="0" smtClean="0"/>
              <a:t>on </a:t>
            </a:r>
            <a:r>
              <a:rPr lang="en-US" sz="2800" dirty="0" smtClean="0"/>
              <a:t>Activity Sequencing and Choice. </a:t>
            </a:r>
            <a:endParaRPr lang="en-US" sz="2800" dirty="0"/>
          </a:p>
          <a:p>
            <a:pPr marL="0" indent="0" algn="ctr">
              <a:buNone/>
            </a:pPr>
            <a:r>
              <a:rPr lang="en-US" sz="2800" b="1" dirty="0" smtClean="0">
                <a:solidFill>
                  <a:srgbClr val="FF0000"/>
                </a:solidFill>
              </a:rPr>
              <a:t>Delete </a:t>
            </a:r>
            <a:r>
              <a:rPr lang="en-US" sz="2800" b="1" dirty="0">
                <a:solidFill>
                  <a:srgbClr val="FF0000"/>
                </a:solidFill>
              </a:rPr>
              <a:t>this slide before beginning your session.</a:t>
            </a:r>
          </a:p>
          <a:p>
            <a:endParaRPr lang="en-US" sz="2800" dirty="0" smtClean="0"/>
          </a:p>
          <a:p>
            <a:endParaRPr lang="en-US" sz="2800" b="1" dirty="0" smtClean="0"/>
          </a:p>
        </p:txBody>
      </p:sp>
      <p:sp>
        <p:nvSpPr>
          <p:cNvPr id="4" name="5-Point Star 3"/>
          <p:cNvSpPr/>
          <p:nvPr/>
        </p:nvSpPr>
        <p:spPr>
          <a:xfrm>
            <a:off x="8232210" y="3339446"/>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10682582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Activity Sequencing &amp; Offering Choice</a:t>
            </a:r>
            <a:br>
              <a:rPr lang="en-US" dirty="0" smtClean="0">
                <a:solidFill>
                  <a:srgbClr val="008000"/>
                </a:solidFill>
              </a:rPr>
            </a:br>
            <a:r>
              <a:rPr lang="en-US" dirty="0" smtClean="0">
                <a:solidFill>
                  <a:srgbClr val="008000"/>
                </a:solidFill>
              </a:rPr>
              <a:t>Defined</a:t>
            </a:r>
            <a:endParaRPr lang="en-US" dirty="0">
              <a:solidFill>
                <a:srgbClr val="008000"/>
              </a:solidFill>
            </a:endParaRPr>
          </a:p>
        </p:txBody>
      </p:sp>
      <p:sp>
        <p:nvSpPr>
          <p:cNvPr id="3" name="Content Placeholder 2"/>
          <p:cNvSpPr>
            <a:spLocks noGrp="1"/>
          </p:cNvSpPr>
          <p:nvPr>
            <p:ph idx="1"/>
          </p:nvPr>
        </p:nvSpPr>
        <p:spPr>
          <a:xfrm>
            <a:off x="457200" y="1600201"/>
            <a:ext cx="8229600" cy="3860800"/>
          </a:xfrm>
        </p:spPr>
        <p:txBody>
          <a:bodyPr>
            <a:normAutofit fontScale="92500" lnSpcReduction="20000"/>
          </a:bodyPr>
          <a:lstStyle/>
          <a:p>
            <a:pPr lvl="0">
              <a:spcBef>
                <a:spcPts val="0"/>
              </a:spcBef>
              <a:spcAft>
                <a:spcPts val="600"/>
              </a:spcAft>
              <a:buClr>
                <a:srgbClr val="FF0000"/>
              </a:buClr>
            </a:pPr>
            <a:r>
              <a:rPr lang="en-US" dirty="0" smtClean="0"/>
              <a:t>Activity Sequencing: Thinking </a:t>
            </a:r>
            <a:r>
              <a:rPr lang="en-US" dirty="0"/>
              <a:t>about and altering the manner in which instructional tasks, activities or requests are ordered in such a way that promotes learning and encourages appropriate </a:t>
            </a:r>
            <a:r>
              <a:rPr lang="en-US" dirty="0" smtClean="0"/>
              <a:t>behavior. </a:t>
            </a:r>
          </a:p>
          <a:p>
            <a:pPr lvl="0">
              <a:spcBef>
                <a:spcPts val="0"/>
              </a:spcBef>
              <a:spcAft>
                <a:spcPts val="600"/>
              </a:spcAft>
              <a:buClr>
                <a:srgbClr val="FF0000"/>
              </a:buClr>
            </a:pPr>
            <a:r>
              <a:rPr lang="en-US" dirty="0" smtClean="0"/>
              <a:t>Offering Choice: Providing options in activities such as the type, order, materials, who, where and when they occur to engage in or complete activities.</a:t>
            </a:r>
            <a:endParaRPr lang="en-US" dirty="0"/>
          </a:p>
          <a:p>
            <a:pPr>
              <a:spcBef>
                <a:spcPts val="0"/>
              </a:spcBef>
              <a:spcAft>
                <a:spcPts val="600"/>
              </a:spcAft>
              <a:buClr>
                <a:srgbClr val="FF0000"/>
              </a:buClr>
            </a:pPr>
            <a:endParaRPr lang="en-US" dirty="0" smtClean="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8919257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Activity Sequencing &amp; Offering Choice</a:t>
            </a:r>
            <a:endParaRPr lang="en-US" dirty="0">
              <a:solidFill>
                <a:srgbClr val="008000"/>
              </a:solidFill>
            </a:endParaRPr>
          </a:p>
        </p:txBody>
      </p:sp>
      <p:sp>
        <p:nvSpPr>
          <p:cNvPr id="3" name="Content Placeholder 2"/>
          <p:cNvSpPr>
            <a:spLocks noGrp="1"/>
          </p:cNvSpPr>
          <p:nvPr>
            <p:ph idx="1"/>
          </p:nvPr>
        </p:nvSpPr>
        <p:spPr>
          <a:xfrm>
            <a:off x="457200" y="1600201"/>
            <a:ext cx="8229600" cy="4326466"/>
          </a:xfrm>
        </p:spPr>
        <p:txBody>
          <a:bodyPr>
            <a:normAutofit fontScale="92500"/>
          </a:bodyPr>
          <a:lstStyle/>
          <a:p>
            <a:pPr>
              <a:spcBef>
                <a:spcPts val="0"/>
              </a:spcBef>
              <a:spcAft>
                <a:spcPts val="600"/>
              </a:spcAft>
              <a:buClr>
                <a:srgbClr val="FF0000"/>
              </a:buClr>
            </a:pPr>
            <a:r>
              <a:rPr lang="en-US" dirty="0" smtClean="0"/>
              <a:t>Increases student engagement with learning and task completion through motivation.</a:t>
            </a:r>
          </a:p>
          <a:p>
            <a:pPr>
              <a:spcBef>
                <a:spcPts val="0"/>
              </a:spcBef>
              <a:spcAft>
                <a:spcPts val="600"/>
              </a:spcAft>
              <a:buClr>
                <a:srgbClr val="FF0000"/>
              </a:buClr>
            </a:pPr>
            <a:r>
              <a:rPr lang="en-US" dirty="0" smtClean="0"/>
              <a:t>Decreases disruptive behavior.</a:t>
            </a:r>
          </a:p>
          <a:p>
            <a:pPr>
              <a:spcBef>
                <a:spcPts val="0"/>
              </a:spcBef>
              <a:spcAft>
                <a:spcPts val="600"/>
              </a:spcAft>
              <a:buClr>
                <a:srgbClr val="FF0000"/>
              </a:buClr>
            </a:pPr>
            <a:r>
              <a:rPr lang="en-US" dirty="0" smtClean="0"/>
              <a:t>Improves student perceptions of assignments previously considered too difficult.</a:t>
            </a:r>
          </a:p>
          <a:p>
            <a:pPr>
              <a:spcBef>
                <a:spcPts val="0"/>
              </a:spcBef>
              <a:spcAft>
                <a:spcPts val="600"/>
              </a:spcAft>
              <a:buClr>
                <a:srgbClr val="FF0000"/>
              </a:buClr>
            </a:pPr>
            <a:r>
              <a:rPr lang="en-US" dirty="0" smtClean="0"/>
              <a:t>Helps build positive adult-student relationships.</a:t>
            </a:r>
          </a:p>
          <a:p>
            <a:pPr marL="0" indent="0" algn="r">
              <a:spcBef>
                <a:spcPts val="0"/>
              </a:spcBef>
              <a:spcAft>
                <a:spcPts val="600"/>
              </a:spcAft>
              <a:buClr>
                <a:srgbClr val="FF0000"/>
              </a:buClr>
              <a:buNone/>
            </a:pPr>
            <a:r>
              <a:rPr lang="en-US" sz="2600" dirty="0" smtClean="0"/>
              <a:t>  </a:t>
            </a:r>
          </a:p>
          <a:p>
            <a:pPr marL="0" indent="0" algn="r">
              <a:spcBef>
                <a:spcPts val="0"/>
              </a:spcBef>
              <a:spcAft>
                <a:spcPts val="600"/>
              </a:spcAft>
              <a:buClr>
                <a:srgbClr val="FF0000"/>
              </a:buClr>
              <a:buNone/>
            </a:pPr>
            <a:r>
              <a:rPr lang="en-US" sz="2600" dirty="0" smtClean="0"/>
              <a:t>(Kern &amp; Clemens, 2007; Skinner, Hurst, Teeple &amp; Meadows, 2002)</a:t>
            </a:r>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8919257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Activity Sequencing</a:t>
            </a:r>
            <a:endParaRPr lang="en-US" dirty="0">
              <a:solidFill>
                <a:srgbClr val="008000"/>
              </a:solidFill>
            </a:endParaRPr>
          </a:p>
        </p:txBody>
      </p:sp>
      <p:sp>
        <p:nvSpPr>
          <p:cNvPr id="3" name="Content Placeholder 2"/>
          <p:cNvSpPr>
            <a:spLocks noGrp="1"/>
          </p:cNvSpPr>
          <p:nvPr>
            <p:ph idx="1"/>
          </p:nvPr>
        </p:nvSpPr>
        <p:spPr>
          <a:xfrm>
            <a:off x="654754" y="1600200"/>
            <a:ext cx="7783689" cy="4525963"/>
          </a:xfrm>
        </p:spPr>
        <p:txBody>
          <a:bodyPr/>
          <a:lstStyle/>
          <a:p>
            <a:pPr marL="0" indent="0">
              <a:spcBef>
                <a:spcPts val="0"/>
              </a:spcBef>
              <a:spcAft>
                <a:spcPts val="1200"/>
              </a:spcAft>
              <a:buNone/>
            </a:pPr>
            <a:r>
              <a:rPr lang="en-US" dirty="0" smtClean="0"/>
              <a:t>Sequencing content to promote learning and appropriate behavior. Two strategies:</a:t>
            </a:r>
          </a:p>
          <a:p>
            <a:pPr>
              <a:spcBef>
                <a:spcPts val="0"/>
              </a:spcBef>
              <a:spcAft>
                <a:spcPts val="1200"/>
              </a:spcAft>
              <a:buClr>
                <a:srgbClr val="FF0000"/>
              </a:buClr>
            </a:pPr>
            <a:r>
              <a:rPr lang="en-US" i="1" dirty="0" smtClean="0">
                <a:solidFill>
                  <a:srgbClr val="008000"/>
                </a:solidFill>
              </a:rPr>
              <a:t>Task Interspersal</a:t>
            </a:r>
            <a:r>
              <a:rPr lang="en-US" dirty="0" smtClean="0"/>
              <a:t>–Intermixing easier tasks among more difficult tasks.</a:t>
            </a:r>
          </a:p>
          <a:p>
            <a:pPr>
              <a:spcBef>
                <a:spcPts val="0"/>
              </a:spcBef>
              <a:spcAft>
                <a:spcPts val="1200"/>
              </a:spcAft>
              <a:buClr>
                <a:srgbClr val="FF0000"/>
              </a:buClr>
            </a:pPr>
            <a:r>
              <a:rPr lang="en-US" i="1" dirty="0" smtClean="0">
                <a:solidFill>
                  <a:srgbClr val="008000"/>
                </a:solidFill>
              </a:rPr>
              <a:t>Behavior Momentum</a:t>
            </a:r>
            <a:r>
              <a:rPr lang="en-US" dirty="0" smtClean="0"/>
              <a:t>–Using simple instructions to precede more difficult instructions.</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3098842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1023584"/>
          </a:xfrm>
        </p:spPr>
        <p:txBody>
          <a:bodyPr/>
          <a:lstStyle/>
          <a:p>
            <a:r>
              <a:rPr lang="en-US" dirty="0" smtClean="0">
                <a:solidFill>
                  <a:srgbClr val="008000"/>
                </a:solidFill>
              </a:rPr>
              <a:t>Task Interspersal</a:t>
            </a:r>
            <a:endParaRPr lang="en-US" dirty="0">
              <a:solidFill>
                <a:srgbClr val="008000"/>
              </a:solidFill>
            </a:endParaRPr>
          </a:p>
        </p:txBody>
      </p:sp>
      <p:sp>
        <p:nvSpPr>
          <p:cNvPr id="3" name="Content Placeholder 2"/>
          <p:cNvSpPr>
            <a:spLocks noGrp="1"/>
          </p:cNvSpPr>
          <p:nvPr>
            <p:ph idx="1"/>
          </p:nvPr>
        </p:nvSpPr>
        <p:spPr>
          <a:xfrm>
            <a:off x="457200" y="1354667"/>
            <a:ext cx="8229600" cy="4614333"/>
          </a:xfrm>
        </p:spPr>
        <p:txBody>
          <a:bodyPr>
            <a:normAutofit/>
          </a:bodyPr>
          <a:lstStyle/>
          <a:p>
            <a:pPr marL="0" indent="0" algn="ctr">
              <a:lnSpc>
                <a:spcPct val="110000"/>
              </a:lnSpc>
              <a:spcBef>
                <a:spcPts val="0"/>
              </a:spcBef>
              <a:spcAft>
                <a:spcPts val="600"/>
              </a:spcAft>
              <a:buNone/>
            </a:pPr>
            <a:r>
              <a:rPr lang="en-US" sz="4100" dirty="0" smtClean="0">
                <a:solidFill>
                  <a:srgbClr val="FF0000"/>
                </a:solidFill>
              </a:rPr>
              <a:t>What is it?</a:t>
            </a:r>
          </a:p>
          <a:p>
            <a:pPr marL="0" indent="0">
              <a:lnSpc>
                <a:spcPct val="110000"/>
              </a:lnSpc>
              <a:spcBef>
                <a:spcPts val="0"/>
              </a:spcBef>
              <a:spcAft>
                <a:spcPts val="600"/>
              </a:spcAft>
              <a:buNone/>
            </a:pPr>
            <a:r>
              <a:rPr lang="en-US" sz="3400" dirty="0" smtClean="0"/>
              <a:t>A simple strategy of interspersing tasks that have already been mastered within an assignment of new learning.</a:t>
            </a:r>
          </a:p>
          <a:p>
            <a:pPr marL="0"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9843646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1023584"/>
          </a:xfrm>
        </p:spPr>
        <p:txBody>
          <a:bodyPr/>
          <a:lstStyle/>
          <a:p>
            <a:r>
              <a:rPr lang="en-US" dirty="0" smtClean="0">
                <a:solidFill>
                  <a:srgbClr val="008000"/>
                </a:solidFill>
              </a:rPr>
              <a:t>The Value of Task Interspersal</a:t>
            </a:r>
            <a:endParaRPr lang="en-US" dirty="0">
              <a:solidFill>
                <a:srgbClr val="008000"/>
              </a:solidFill>
            </a:endParaRPr>
          </a:p>
        </p:txBody>
      </p:sp>
      <p:sp>
        <p:nvSpPr>
          <p:cNvPr id="3" name="Content Placeholder 2"/>
          <p:cNvSpPr>
            <a:spLocks noGrp="1"/>
          </p:cNvSpPr>
          <p:nvPr>
            <p:ph idx="1"/>
          </p:nvPr>
        </p:nvSpPr>
        <p:spPr>
          <a:xfrm>
            <a:off x="457200" y="1354667"/>
            <a:ext cx="8229600" cy="4614333"/>
          </a:xfrm>
        </p:spPr>
        <p:txBody>
          <a:bodyPr>
            <a:normAutofit fontScale="77500" lnSpcReduction="20000"/>
          </a:bodyPr>
          <a:lstStyle/>
          <a:p>
            <a:pPr>
              <a:lnSpc>
                <a:spcPct val="110000"/>
              </a:lnSpc>
              <a:spcBef>
                <a:spcPts val="0"/>
              </a:spcBef>
              <a:spcAft>
                <a:spcPts val="600"/>
              </a:spcAft>
              <a:buClr>
                <a:srgbClr val="008000"/>
              </a:buClr>
            </a:pPr>
            <a:r>
              <a:rPr lang="en-US" sz="3600" dirty="0" smtClean="0"/>
              <a:t>Can be used with all students </a:t>
            </a:r>
            <a:r>
              <a:rPr lang="en-US" sz="3600" dirty="0"/>
              <a:t>w</a:t>
            </a:r>
            <a:r>
              <a:rPr lang="en-US" sz="3600" dirty="0" smtClean="0"/>
              <a:t>hen preparing materials.</a:t>
            </a:r>
          </a:p>
          <a:p>
            <a:pPr>
              <a:lnSpc>
                <a:spcPct val="110000"/>
              </a:lnSpc>
              <a:spcBef>
                <a:spcPts val="0"/>
              </a:spcBef>
              <a:spcAft>
                <a:spcPts val="600"/>
              </a:spcAft>
              <a:buClr>
                <a:srgbClr val="008000"/>
              </a:buClr>
            </a:pPr>
            <a:r>
              <a:rPr lang="en-US" sz="3600" dirty="0" smtClean="0"/>
              <a:t>Used as an individual intervention for a student </a:t>
            </a:r>
            <a:r>
              <a:rPr lang="en-US" sz="3400" dirty="0" smtClean="0"/>
              <a:t>experiencing frustration and poor task-completion.</a:t>
            </a:r>
          </a:p>
          <a:p>
            <a:pPr lvl="0">
              <a:lnSpc>
                <a:spcPct val="110000"/>
              </a:lnSpc>
              <a:spcBef>
                <a:spcPts val="0"/>
              </a:spcBef>
              <a:spcAft>
                <a:spcPts val="600"/>
              </a:spcAft>
              <a:buClr>
                <a:srgbClr val="008000"/>
              </a:buClr>
            </a:pPr>
            <a:r>
              <a:rPr lang="en-US" sz="3600" dirty="0"/>
              <a:t>For some students presenting difficult tasks back-to-back often sets the occasion for frustration, failure and problem behavior.  Varying the sequence of tasks may not be necessary for average students, </a:t>
            </a:r>
            <a:r>
              <a:rPr lang="en-US" sz="3600" b="1" i="1" dirty="0"/>
              <a:t>but can be very important for students who are at-risk for learning or behavior concerns </a:t>
            </a:r>
            <a:r>
              <a:rPr lang="en-US" sz="2600" dirty="0"/>
              <a:t>(</a:t>
            </a:r>
            <a:r>
              <a:rPr lang="en-US" sz="2600" dirty="0" err="1"/>
              <a:t>Darch</a:t>
            </a:r>
            <a:r>
              <a:rPr lang="en-US" sz="2600" dirty="0"/>
              <a:t> &amp; </a:t>
            </a:r>
            <a:r>
              <a:rPr lang="en-US" sz="2600" dirty="0" err="1"/>
              <a:t>Kame’enui</a:t>
            </a:r>
            <a:r>
              <a:rPr lang="en-US" sz="2600" dirty="0"/>
              <a:t>, 2004).</a:t>
            </a:r>
          </a:p>
          <a:p>
            <a:pPr>
              <a:lnSpc>
                <a:spcPct val="110000"/>
              </a:lnSpc>
              <a:spcBef>
                <a:spcPts val="0"/>
              </a:spcBef>
              <a:spcAft>
                <a:spcPts val="600"/>
              </a:spcAft>
              <a:buClr>
                <a:srgbClr val="008000"/>
              </a:buClr>
            </a:pPr>
            <a:endParaRPr lang="en-US" sz="3400" dirty="0" smtClean="0"/>
          </a:p>
          <a:p>
            <a:pPr>
              <a:lnSpc>
                <a:spcPct val="110000"/>
              </a:lnSpc>
              <a:spcBef>
                <a:spcPts val="0"/>
              </a:spcBef>
              <a:spcAft>
                <a:spcPts val="600"/>
              </a:spcAft>
              <a:buClr>
                <a:srgbClr val="008000"/>
              </a:buClr>
            </a:pPr>
            <a:endParaRPr lang="en-US" sz="3400" dirty="0"/>
          </a:p>
          <a:p>
            <a:pPr marL="0"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8335670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1023584"/>
          </a:xfrm>
        </p:spPr>
        <p:txBody>
          <a:bodyPr>
            <a:normAutofit fontScale="90000"/>
          </a:bodyPr>
          <a:lstStyle/>
          <a:p>
            <a:r>
              <a:rPr lang="en-US" dirty="0" smtClean="0">
                <a:solidFill>
                  <a:srgbClr val="008000"/>
                </a:solidFill>
              </a:rPr>
              <a:t>The Value of Task Interspersal–</a:t>
            </a:r>
            <a:r>
              <a:rPr lang="en-US" sz="3600" i="1" dirty="0" smtClean="0">
                <a:solidFill>
                  <a:srgbClr val="008000"/>
                </a:solidFill>
              </a:rPr>
              <a:t>Continued</a:t>
            </a:r>
            <a:endParaRPr lang="en-US" sz="3600" i="1" dirty="0">
              <a:solidFill>
                <a:srgbClr val="008000"/>
              </a:solidFill>
            </a:endParaRPr>
          </a:p>
        </p:txBody>
      </p:sp>
      <p:sp>
        <p:nvSpPr>
          <p:cNvPr id="3" name="Content Placeholder 2"/>
          <p:cNvSpPr>
            <a:spLocks noGrp="1"/>
          </p:cNvSpPr>
          <p:nvPr>
            <p:ph idx="1"/>
          </p:nvPr>
        </p:nvSpPr>
        <p:spPr>
          <a:xfrm>
            <a:off x="457200" y="1270002"/>
            <a:ext cx="8229600" cy="4769554"/>
          </a:xfrm>
        </p:spPr>
        <p:txBody>
          <a:bodyPr>
            <a:normAutofit fontScale="77500" lnSpcReduction="20000"/>
          </a:bodyPr>
          <a:lstStyle/>
          <a:p>
            <a:pPr>
              <a:lnSpc>
                <a:spcPct val="120000"/>
              </a:lnSpc>
              <a:spcBef>
                <a:spcPts val="0"/>
              </a:spcBef>
              <a:spcAft>
                <a:spcPts val="600"/>
              </a:spcAft>
              <a:buClr>
                <a:srgbClr val="008000"/>
              </a:buClr>
            </a:pPr>
            <a:r>
              <a:rPr lang="en-US" sz="3400" dirty="0" smtClean="0"/>
              <a:t>Students are more likely to engage in assignments that do not require significant effort.</a:t>
            </a:r>
          </a:p>
          <a:p>
            <a:pPr>
              <a:lnSpc>
                <a:spcPct val="120000"/>
              </a:lnSpc>
              <a:spcBef>
                <a:spcPts val="0"/>
              </a:spcBef>
              <a:spcAft>
                <a:spcPts val="600"/>
              </a:spcAft>
              <a:buClr>
                <a:srgbClr val="008000"/>
              </a:buClr>
            </a:pPr>
            <a:r>
              <a:rPr lang="en-US" sz="3400" dirty="0" smtClean="0"/>
              <a:t>Students become frustrated with work perceived as difficult, requiring a slow pace, more thought or effort.</a:t>
            </a:r>
          </a:p>
          <a:p>
            <a:pPr>
              <a:lnSpc>
                <a:spcPct val="120000"/>
              </a:lnSpc>
              <a:spcBef>
                <a:spcPts val="0"/>
              </a:spcBef>
              <a:spcAft>
                <a:spcPts val="600"/>
              </a:spcAft>
              <a:buClr>
                <a:srgbClr val="008000"/>
              </a:buClr>
            </a:pPr>
            <a:r>
              <a:rPr lang="en-US" sz="3400" dirty="0"/>
              <a:t>Can promote greater confidence and motivation to both begin and finish the activity</a:t>
            </a:r>
            <a:r>
              <a:rPr lang="en-US" sz="3400" dirty="0" smtClean="0"/>
              <a:t>.</a:t>
            </a:r>
          </a:p>
          <a:p>
            <a:pPr>
              <a:lnSpc>
                <a:spcPct val="120000"/>
              </a:lnSpc>
              <a:spcBef>
                <a:spcPts val="0"/>
              </a:spcBef>
              <a:spcAft>
                <a:spcPts val="600"/>
              </a:spcAft>
              <a:buClr>
                <a:srgbClr val="008000"/>
              </a:buClr>
            </a:pPr>
            <a:r>
              <a:rPr lang="en-US" sz="3400" dirty="0" smtClean="0"/>
              <a:t>Positively impacts overall perception of the assignment.</a:t>
            </a:r>
          </a:p>
          <a:p>
            <a:pPr>
              <a:lnSpc>
                <a:spcPct val="120000"/>
              </a:lnSpc>
              <a:spcBef>
                <a:spcPts val="0"/>
              </a:spcBef>
              <a:spcAft>
                <a:spcPts val="600"/>
              </a:spcAft>
              <a:buClr>
                <a:srgbClr val="008000"/>
              </a:buClr>
            </a:pPr>
            <a:r>
              <a:rPr lang="en-US" sz="3400" dirty="0" smtClean="0"/>
              <a:t>Allows for review of previously learned content while heading off frustration.</a:t>
            </a:r>
            <a:endParaRPr lang="en-US" sz="3400" dirty="0"/>
          </a:p>
          <a:p>
            <a:pPr marL="0"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6711073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644" y="705555"/>
            <a:ext cx="8221133" cy="5235222"/>
          </a:xfrm>
        </p:spPr>
        <p:txBody>
          <a:bodyPr>
            <a:normAutofit fontScale="77500" lnSpcReduction="20000"/>
          </a:bodyPr>
          <a:lstStyle/>
          <a:p>
            <a:pPr marL="0" indent="0" defTabSz="142875">
              <a:lnSpc>
                <a:spcPct val="120000"/>
              </a:lnSpc>
              <a:spcBef>
                <a:spcPts val="120"/>
              </a:spcBef>
              <a:buNone/>
              <a:tabLst>
                <a:tab pos="6632575" algn="l"/>
              </a:tabLst>
            </a:pPr>
            <a:r>
              <a:rPr lang="en-US" dirty="0" smtClean="0"/>
              <a:t>Emily is an average math student, but when given more difficult problems she works for a while, then quits and refuses teacher help. She has already mastered multiplication with one and two-digit numbers. To help Emily, the teacher arranges her work to include a mix of three-digit, two-digit, and one-digit problems. The assignment includes more two- and one-digit problems than three-digit. When she finishes a series of problems, Emily is asked to raise her hand. The teacher praises Emily for effort and work completion. This series is repeated and the teacher increases the number of harder problems, checking to see that Emily is successful each time. Eventually, Emily is able to complete a full series of three-digit problems with accuracy.	</a:t>
            </a:r>
            <a:r>
              <a:rPr lang="en-US" sz="2600" dirty="0" smtClean="0"/>
              <a:t>Colvin, 2009</a:t>
            </a:r>
            <a:endParaRPr lang="en-US" sz="26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66397554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Guideline for Using Task Interspersal</a:t>
            </a:r>
            <a:endParaRPr lang="en-US" dirty="0">
              <a:solidFill>
                <a:srgbClr val="008000"/>
              </a:solidFill>
            </a:endParaRPr>
          </a:p>
        </p:txBody>
      </p:sp>
      <p:sp>
        <p:nvSpPr>
          <p:cNvPr id="3" name="Content Placeholder 2"/>
          <p:cNvSpPr>
            <a:spLocks noGrp="1"/>
          </p:cNvSpPr>
          <p:nvPr>
            <p:ph idx="1"/>
          </p:nvPr>
        </p:nvSpPr>
        <p:spPr>
          <a:xfrm>
            <a:off x="457200" y="1430868"/>
            <a:ext cx="8229600" cy="4525963"/>
          </a:xfrm>
        </p:spPr>
        <p:txBody>
          <a:bodyPr>
            <a:normAutofit fontScale="92500" lnSpcReduction="20000"/>
          </a:bodyPr>
          <a:lstStyle/>
          <a:p>
            <a:pPr>
              <a:lnSpc>
                <a:spcPct val="110000"/>
              </a:lnSpc>
              <a:spcBef>
                <a:spcPts val="0"/>
              </a:spcBef>
              <a:spcAft>
                <a:spcPts val="600"/>
              </a:spcAft>
              <a:buClr>
                <a:srgbClr val="FF0000"/>
              </a:buClr>
            </a:pPr>
            <a:r>
              <a:rPr lang="en-US" dirty="0" smtClean="0"/>
              <a:t>An item must be truly at </a:t>
            </a:r>
            <a:r>
              <a:rPr lang="en-US" u="sng" dirty="0" smtClean="0"/>
              <a:t>mastery level </a:t>
            </a:r>
            <a:r>
              <a:rPr lang="en-US" dirty="0" smtClean="0"/>
              <a:t>before using for interspersing.</a:t>
            </a:r>
          </a:p>
          <a:p>
            <a:pPr>
              <a:lnSpc>
                <a:spcPct val="110000"/>
              </a:lnSpc>
              <a:spcBef>
                <a:spcPts val="0"/>
              </a:spcBef>
              <a:spcAft>
                <a:spcPts val="600"/>
              </a:spcAft>
              <a:buClr>
                <a:srgbClr val="FF0000"/>
              </a:buClr>
            </a:pPr>
            <a:r>
              <a:rPr lang="en-US" dirty="0" smtClean="0"/>
              <a:t>Students prefer assignments when up to 30% of items are new.</a:t>
            </a:r>
          </a:p>
          <a:p>
            <a:pPr>
              <a:lnSpc>
                <a:spcPct val="110000"/>
              </a:lnSpc>
              <a:spcBef>
                <a:spcPts val="0"/>
              </a:spcBef>
              <a:spcAft>
                <a:spcPts val="600"/>
              </a:spcAft>
              <a:buClr>
                <a:srgbClr val="FF0000"/>
              </a:buClr>
            </a:pPr>
            <a:r>
              <a:rPr lang="en-US" dirty="0" smtClean="0"/>
              <a:t>Intersperse in a ratio of 1:3; one mastered to every three new items.</a:t>
            </a:r>
          </a:p>
          <a:p>
            <a:pPr>
              <a:lnSpc>
                <a:spcPct val="110000"/>
              </a:lnSpc>
              <a:spcBef>
                <a:spcPts val="0"/>
              </a:spcBef>
              <a:spcAft>
                <a:spcPts val="600"/>
              </a:spcAft>
              <a:buClr>
                <a:srgbClr val="FF0000"/>
              </a:buClr>
            </a:pPr>
            <a:r>
              <a:rPr lang="en-US" dirty="0" smtClean="0"/>
              <a:t>Slowly fade the mastered items as fluency builds with new content.</a:t>
            </a:r>
          </a:p>
          <a:p>
            <a:pPr>
              <a:lnSpc>
                <a:spcPct val="110000"/>
              </a:lnSpc>
              <a:spcBef>
                <a:spcPts val="0"/>
              </a:spcBef>
              <a:spcAft>
                <a:spcPts val="600"/>
              </a:spcAft>
              <a:buClr>
                <a:srgbClr val="FF0000"/>
              </a:buClr>
            </a:pPr>
            <a:r>
              <a:rPr lang="en-US" dirty="0" smtClean="0"/>
              <a:t>Eventually disperse and eliminate the already mastered items.                      </a:t>
            </a:r>
            <a:r>
              <a:rPr lang="en-US" sz="2600" dirty="0" smtClean="0"/>
              <a:t>Logan and Skinner (1998)</a:t>
            </a:r>
            <a:endParaRPr lang="en-US" sz="26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345</a:t>
            </a:r>
            <a:endParaRPr lang="en-US" sz="1600" b="1" dirty="0"/>
          </a:p>
        </p:txBody>
      </p:sp>
    </p:spTree>
    <p:extLst>
      <p:ext uri="{BB962C8B-B14F-4D97-AF65-F5344CB8AC3E}">
        <p14:creationId xmlns:p14="http://schemas.microsoft.com/office/powerpoint/2010/main" val="30043252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1522" y="440886"/>
            <a:ext cx="1234222" cy="1234222"/>
          </a:xfrm>
          <a:prstGeom prst="rect">
            <a:avLst/>
          </a:prstGeom>
        </p:spPr>
      </p:pic>
      <p:sp>
        <p:nvSpPr>
          <p:cNvPr id="2" name="Title 1"/>
          <p:cNvSpPr>
            <a:spLocks noGrp="1"/>
          </p:cNvSpPr>
          <p:nvPr>
            <p:ph type="title"/>
          </p:nvPr>
        </p:nvSpPr>
        <p:spPr>
          <a:xfrm>
            <a:off x="1471882" y="491686"/>
            <a:ext cx="7456218" cy="925952"/>
          </a:xfrm>
        </p:spPr>
        <p:txBody>
          <a:bodyPr>
            <a:noAutofit/>
          </a:bodyPr>
          <a:lstStyle/>
          <a:p>
            <a:pPr marL="1549400" indent="-1549400" algn="l"/>
            <a:r>
              <a:rPr lang="en-US" sz="3200" dirty="0" smtClean="0">
                <a:solidFill>
                  <a:srgbClr val="008000"/>
                </a:solidFill>
                <a:cs typeface="Franklin Gothic Book"/>
              </a:rPr>
              <a:t>Activity: </a:t>
            </a:r>
            <a:r>
              <a:rPr lang="en-US" sz="3200" dirty="0">
                <a:solidFill>
                  <a:srgbClr val="FF0000"/>
                </a:solidFill>
                <a:cs typeface="Franklin Gothic Book"/>
              </a:rPr>
              <a:t>Task </a:t>
            </a:r>
            <a:r>
              <a:rPr lang="en-US" sz="3200" dirty="0" smtClean="0">
                <a:solidFill>
                  <a:srgbClr val="FF0000"/>
                </a:solidFill>
                <a:cs typeface="Franklin Gothic Book"/>
              </a:rPr>
              <a:t>Interspersal Personal Reflection</a:t>
            </a:r>
            <a:endParaRPr lang="en-US" sz="3200" dirty="0">
              <a:solidFill>
                <a:srgbClr val="FF0000"/>
              </a:solidFill>
              <a:cs typeface="Franklin Gothic Book"/>
            </a:endParaRPr>
          </a:p>
        </p:txBody>
      </p:sp>
      <p:sp>
        <p:nvSpPr>
          <p:cNvPr id="3" name="Content Placeholder 2"/>
          <p:cNvSpPr>
            <a:spLocks noGrp="1"/>
          </p:cNvSpPr>
          <p:nvPr>
            <p:ph idx="1"/>
          </p:nvPr>
        </p:nvSpPr>
        <p:spPr>
          <a:xfrm>
            <a:off x="766232" y="1723818"/>
            <a:ext cx="7632700" cy="3960847"/>
          </a:xfrm>
        </p:spPr>
        <p:txBody>
          <a:bodyPr>
            <a:normAutofit/>
          </a:bodyPr>
          <a:lstStyle/>
          <a:p>
            <a:pPr marL="0" indent="0">
              <a:lnSpc>
                <a:spcPct val="110000"/>
              </a:lnSpc>
              <a:spcBef>
                <a:spcPts val="0"/>
              </a:spcBef>
              <a:spcAft>
                <a:spcPts val="1200"/>
              </a:spcAft>
              <a:buClr>
                <a:srgbClr val="FF0000"/>
              </a:buClr>
              <a:buNone/>
            </a:pPr>
            <a:r>
              <a:rPr lang="en-US" sz="2800" dirty="0"/>
              <a:t>Think of the subjects or content you teach.</a:t>
            </a:r>
          </a:p>
          <a:p>
            <a:r>
              <a:rPr lang="en-US" sz="2800" dirty="0"/>
              <a:t>List several of the activities or assignments students complete in your class.</a:t>
            </a:r>
          </a:p>
          <a:p>
            <a:r>
              <a:rPr lang="en-US" sz="2800" dirty="0"/>
              <a:t>Identify ways you could mix in mastered material with new material in each activity or </a:t>
            </a:r>
            <a:r>
              <a:rPr lang="en-US" sz="2800" dirty="0" smtClean="0"/>
              <a:t>assignment.</a:t>
            </a:r>
          </a:p>
          <a:p>
            <a:r>
              <a:rPr lang="en-US" sz="2800" dirty="0" smtClean="0"/>
              <a:t>Share with a partner</a:t>
            </a:r>
            <a:endParaRPr lang="en-US" sz="2800" dirty="0"/>
          </a:p>
          <a:p>
            <a:pPr marL="0" indent="0">
              <a:lnSpc>
                <a:spcPct val="110000"/>
              </a:lnSpc>
              <a:spcBef>
                <a:spcPts val="0"/>
              </a:spcBef>
              <a:spcAft>
                <a:spcPts val="800"/>
              </a:spcAft>
              <a:buClr>
                <a:srgbClr val="FF0000"/>
              </a:buClr>
              <a:buNone/>
            </a:pPr>
            <a:endParaRPr lang="en-US" sz="2800" i="1" dirty="0" smtClean="0">
              <a:solidFill>
                <a:srgbClr val="008000"/>
              </a:solidFill>
            </a:endParaRPr>
          </a:p>
        </p:txBody>
      </p:sp>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346</a:t>
            </a:r>
            <a:endParaRPr lang="en-US" sz="1600" b="1" dirty="0"/>
          </a:p>
        </p:txBody>
      </p:sp>
      <p:sp>
        <p:nvSpPr>
          <p:cNvPr id="11" name="5-Point Star 10"/>
          <p:cNvSpPr/>
          <p:nvPr/>
        </p:nvSpPr>
        <p:spPr>
          <a:xfrm>
            <a:off x="1221350" y="5779532"/>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p:nvPr/>
        </p:nvSpPr>
        <p:spPr>
          <a:xfrm>
            <a:off x="1964267" y="5779532"/>
            <a:ext cx="3630133" cy="369332"/>
          </a:xfrm>
          <a:prstGeom prst="rect">
            <a:avLst/>
          </a:prstGeom>
          <a:noFill/>
        </p:spPr>
        <p:txBody>
          <a:bodyPr wrap="none" rtlCol="0">
            <a:spAutoFit/>
          </a:bodyPr>
          <a:lstStyle/>
          <a:p>
            <a:r>
              <a:rPr lang="en-US" dirty="0" smtClean="0"/>
              <a:t>Task Interspersal Personal Reflection </a:t>
            </a:r>
            <a:endParaRPr lang="en-US" dirty="0"/>
          </a:p>
        </p:txBody>
      </p:sp>
    </p:spTree>
    <p:extLst>
      <p:ext uri="{BB962C8B-B14F-4D97-AF65-F5344CB8AC3E}">
        <p14:creationId xmlns:p14="http://schemas.microsoft.com/office/powerpoint/2010/main" val="18289062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1023584"/>
          </a:xfrm>
        </p:spPr>
        <p:txBody>
          <a:bodyPr/>
          <a:lstStyle/>
          <a:p>
            <a:r>
              <a:rPr lang="en-US" dirty="0" smtClean="0">
                <a:solidFill>
                  <a:srgbClr val="008000"/>
                </a:solidFill>
              </a:rPr>
              <a:t>Behavior Momentum</a:t>
            </a:r>
            <a:endParaRPr lang="en-US" dirty="0">
              <a:solidFill>
                <a:srgbClr val="008000"/>
              </a:solidFill>
            </a:endParaRPr>
          </a:p>
        </p:txBody>
      </p:sp>
      <p:sp>
        <p:nvSpPr>
          <p:cNvPr id="3" name="Content Placeholder 2"/>
          <p:cNvSpPr>
            <a:spLocks noGrp="1"/>
          </p:cNvSpPr>
          <p:nvPr>
            <p:ph idx="1"/>
          </p:nvPr>
        </p:nvSpPr>
        <p:spPr>
          <a:xfrm>
            <a:off x="457200" y="1354667"/>
            <a:ext cx="8229600" cy="4614333"/>
          </a:xfrm>
        </p:spPr>
        <p:txBody>
          <a:bodyPr>
            <a:normAutofit fontScale="92500" lnSpcReduction="20000"/>
          </a:bodyPr>
          <a:lstStyle/>
          <a:p>
            <a:pPr marL="0" indent="0" algn="ctr">
              <a:lnSpc>
                <a:spcPct val="110000"/>
              </a:lnSpc>
              <a:spcBef>
                <a:spcPts val="0"/>
              </a:spcBef>
              <a:spcAft>
                <a:spcPts val="600"/>
              </a:spcAft>
              <a:buNone/>
            </a:pPr>
            <a:r>
              <a:rPr lang="en-US" sz="3500" dirty="0" smtClean="0">
                <a:solidFill>
                  <a:srgbClr val="FF0000"/>
                </a:solidFill>
              </a:rPr>
              <a:t>What is it?</a:t>
            </a:r>
          </a:p>
          <a:p>
            <a:pPr marL="0" indent="0">
              <a:lnSpc>
                <a:spcPct val="110000"/>
              </a:lnSpc>
              <a:spcBef>
                <a:spcPts val="0"/>
              </a:spcBef>
              <a:spcAft>
                <a:spcPts val="600"/>
              </a:spcAft>
              <a:buNone/>
            </a:pPr>
            <a:r>
              <a:rPr lang="en-US" sz="2800" dirty="0" smtClean="0"/>
              <a:t>Using the momentum of easier tasks or requests to build energy or motion to complete requests or activities of greater difficulty. </a:t>
            </a:r>
          </a:p>
          <a:p>
            <a:pPr marL="0" indent="0" algn="r">
              <a:lnSpc>
                <a:spcPct val="110000"/>
              </a:lnSpc>
              <a:spcBef>
                <a:spcPts val="0"/>
              </a:spcBef>
              <a:spcAft>
                <a:spcPts val="600"/>
              </a:spcAft>
              <a:buNone/>
            </a:pPr>
            <a:r>
              <a:rPr lang="en-US" sz="2600" dirty="0" smtClean="0"/>
              <a:t>(Scott, Anderson &amp; Alter, 2012)</a:t>
            </a:r>
          </a:p>
          <a:p>
            <a:pPr marL="0" indent="0" algn="ctr">
              <a:lnSpc>
                <a:spcPct val="110000"/>
              </a:lnSpc>
              <a:spcBef>
                <a:spcPts val="0"/>
              </a:spcBef>
              <a:spcAft>
                <a:spcPts val="600"/>
              </a:spcAft>
              <a:buNone/>
            </a:pPr>
            <a:r>
              <a:rPr lang="en-US" sz="3500" dirty="0" smtClean="0">
                <a:solidFill>
                  <a:srgbClr val="FF0000"/>
                </a:solidFill>
              </a:rPr>
              <a:t>When? Who?</a:t>
            </a:r>
          </a:p>
          <a:p>
            <a:pPr>
              <a:lnSpc>
                <a:spcPct val="110000"/>
              </a:lnSpc>
              <a:spcBef>
                <a:spcPts val="0"/>
              </a:spcBef>
              <a:spcAft>
                <a:spcPts val="1200"/>
              </a:spcAft>
              <a:buClr>
                <a:srgbClr val="008000"/>
              </a:buClr>
            </a:pPr>
            <a:r>
              <a:rPr lang="en-US" sz="2800" dirty="0" smtClean="0"/>
              <a:t>Can be used with individual students or the entire class.</a:t>
            </a:r>
          </a:p>
          <a:p>
            <a:pPr marL="0" indent="0" algn="ctr">
              <a:spcBef>
                <a:spcPts val="0"/>
              </a:spcBef>
              <a:spcAft>
                <a:spcPts val="600"/>
              </a:spcAft>
              <a:buNone/>
            </a:pPr>
            <a:r>
              <a:rPr lang="en-US" sz="3500" dirty="0" smtClean="0">
                <a:solidFill>
                  <a:srgbClr val="FF0000"/>
                </a:solidFill>
              </a:rPr>
              <a:t>Value of Behavior Momentum</a:t>
            </a:r>
            <a:endParaRPr lang="en-US" sz="3500" dirty="0">
              <a:solidFill>
                <a:srgbClr val="FF0000"/>
              </a:solidFill>
            </a:endParaRPr>
          </a:p>
          <a:p>
            <a:pPr>
              <a:spcBef>
                <a:spcPts val="0"/>
              </a:spcBef>
              <a:spcAft>
                <a:spcPts val="600"/>
              </a:spcAft>
              <a:buClr>
                <a:srgbClr val="008000"/>
              </a:buClr>
            </a:pPr>
            <a:r>
              <a:rPr lang="en-US" sz="2800" dirty="0"/>
              <a:t>Increases likelihood that the more difficult task will be completed.</a:t>
            </a:r>
          </a:p>
          <a:p>
            <a:pPr marL="0" indent="0">
              <a:lnSpc>
                <a:spcPct val="110000"/>
              </a:lnSpc>
              <a:spcBef>
                <a:spcPts val="0"/>
              </a:spcBef>
              <a:spcAft>
                <a:spcPts val="600"/>
              </a:spcAft>
              <a:buClr>
                <a:srgbClr val="008000"/>
              </a:buClr>
              <a:buNone/>
            </a:pPr>
            <a:endParaRPr lang="en-US" sz="2800" dirty="0"/>
          </a:p>
          <a:p>
            <a:pPr marL="0"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347</a:t>
            </a:r>
            <a:endParaRPr lang="en-US" sz="1600" b="1" dirty="0"/>
          </a:p>
        </p:txBody>
      </p:sp>
    </p:spTree>
    <p:extLst>
      <p:ext uri="{BB962C8B-B14F-4D97-AF65-F5344CB8AC3E}">
        <p14:creationId xmlns:p14="http://schemas.microsoft.com/office/powerpoint/2010/main" val="30517204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 SW-PBS Classroom </a:t>
            </a:r>
            <a:r>
              <a:rPr lang="en-US" dirty="0" smtClean="0"/>
              <a:t>Module Instructions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More information is available in the Classroom chapter of the</a:t>
            </a:r>
            <a:r>
              <a:rPr lang="en-US" i="1" dirty="0"/>
              <a:t> May 2014 MO SW-PBS Team Workbook </a:t>
            </a:r>
            <a:r>
              <a:rPr lang="en-US" dirty="0"/>
              <a:t>(available on the MO SW-PBS website) about the topic. </a:t>
            </a:r>
          </a:p>
          <a:p>
            <a:r>
              <a:rPr lang="en-US" dirty="0" smtClean="0"/>
              <a:t>Follow</a:t>
            </a:r>
            <a:r>
              <a:rPr lang="en-US" dirty="0"/>
              <a:t>-up activity suggestions are on the last slide. </a:t>
            </a:r>
            <a:r>
              <a:rPr lang="en-US" dirty="0" smtClean="0"/>
              <a:t>These are ideas your school/team might review prior to this presentation to present how you plan to expand the learning past this inservice session. </a:t>
            </a:r>
          </a:p>
          <a:p>
            <a:r>
              <a:rPr lang="en-US" dirty="0" smtClean="0"/>
              <a:t>This topic can be separated into two sessions: 1) activity sequencing and 2) student choice.</a:t>
            </a:r>
          </a:p>
          <a:p>
            <a:r>
              <a:rPr lang="en-US" dirty="0" smtClean="0"/>
              <a:t>Call </a:t>
            </a:r>
            <a:r>
              <a:rPr lang="en-US" dirty="0"/>
              <a:t>your Regional Consultant if you have questions.</a:t>
            </a:r>
          </a:p>
          <a:p>
            <a:r>
              <a:rPr lang="en-US" dirty="0"/>
              <a:t>Good luck</a:t>
            </a:r>
            <a:r>
              <a:rPr lang="en-US" dirty="0" smtClean="0"/>
              <a:t>!</a:t>
            </a:r>
          </a:p>
          <a:p>
            <a:pPr marL="0" indent="0" algn="ctr">
              <a:buNone/>
            </a:pPr>
            <a:r>
              <a:rPr lang="en-US" b="1" dirty="0">
                <a:solidFill>
                  <a:srgbClr val="FF0000"/>
                </a:solidFill>
              </a:rPr>
              <a:t>Delete this slide before beginning your session.</a:t>
            </a:r>
          </a:p>
          <a:p>
            <a:pPr marL="0" indent="0">
              <a:buNone/>
            </a:pPr>
            <a:endParaRPr lang="en-US" b="1" dirty="0"/>
          </a:p>
          <a:p>
            <a:endParaRPr lang="en-US" dirty="0"/>
          </a:p>
        </p:txBody>
      </p:sp>
    </p:spTree>
    <p:extLst>
      <p:ext uri="{BB962C8B-B14F-4D97-AF65-F5344CB8AC3E}">
        <p14:creationId xmlns:p14="http://schemas.microsoft.com/office/powerpoint/2010/main" val="1347458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910697"/>
          </a:xfrm>
        </p:spPr>
        <p:txBody>
          <a:bodyPr>
            <a:normAutofit/>
          </a:bodyPr>
          <a:lstStyle/>
          <a:p>
            <a:r>
              <a:rPr lang="en-US" dirty="0" smtClean="0">
                <a:solidFill>
                  <a:srgbClr val="008000"/>
                </a:solidFill>
              </a:rPr>
              <a:t>Guideline for Behavior Momentum</a:t>
            </a:r>
            <a:endParaRPr lang="en-US" sz="3600" i="1" dirty="0">
              <a:solidFill>
                <a:srgbClr val="008000"/>
              </a:solidFill>
            </a:endParaRPr>
          </a:p>
        </p:txBody>
      </p:sp>
      <p:sp>
        <p:nvSpPr>
          <p:cNvPr id="3" name="Content Placeholder 2"/>
          <p:cNvSpPr>
            <a:spLocks noGrp="1"/>
          </p:cNvSpPr>
          <p:nvPr>
            <p:ph idx="1"/>
          </p:nvPr>
        </p:nvSpPr>
        <p:spPr>
          <a:xfrm>
            <a:off x="457200" y="1114780"/>
            <a:ext cx="8229600" cy="5047118"/>
          </a:xfrm>
        </p:spPr>
        <p:txBody>
          <a:bodyPr>
            <a:noAutofit/>
          </a:bodyPr>
          <a:lstStyle/>
          <a:p>
            <a:pPr>
              <a:spcBef>
                <a:spcPts val="0"/>
              </a:spcBef>
              <a:spcAft>
                <a:spcPts val="600"/>
              </a:spcAft>
              <a:buClr>
                <a:srgbClr val="008000"/>
              </a:buClr>
            </a:pPr>
            <a:r>
              <a:rPr lang="en-US" sz="2800" dirty="0" smtClean="0"/>
              <a:t>Identify behaviors that have a high probability of completion.</a:t>
            </a:r>
          </a:p>
          <a:p>
            <a:pPr>
              <a:spcBef>
                <a:spcPts val="0"/>
              </a:spcBef>
              <a:spcAft>
                <a:spcPts val="600"/>
              </a:spcAft>
              <a:buClr>
                <a:srgbClr val="008000"/>
              </a:buClr>
            </a:pPr>
            <a:r>
              <a:rPr lang="en-US" sz="2800" dirty="0" smtClean="0"/>
              <a:t>Then precede more difficult requests by giving three or more requests the student can readily do.</a:t>
            </a:r>
          </a:p>
          <a:p>
            <a:pPr>
              <a:spcBef>
                <a:spcPts val="0"/>
              </a:spcBef>
              <a:spcAft>
                <a:spcPts val="600"/>
              </a:spcAft>
              <a:buClr>
                <a:srgbClr val="008000"/>
              </a:buClr>
            </a:pPr>
            <a:r>
              <a:rPr lang="en-US" sz="2800" dirty="0" smtClean="0"/>
              <a:t>After successful completion, reinforce the student.</a:t>
            </a:r>
          </a:p>
          <a:p>
            <a:pPr>
              <a:spcBef>
                <a:spcPts val="0"/>
              </a:spcBef>
              <a:spcAft>
                <a:spcPts val="600"/>
              </a:spcAft>
              <a:buClr>
                <a:srgbClr val="008000"/>
              </a:buClr>
            </a:pPr>
            <a:r>
              <a:rPr lang="en-US" sz="2800" dirty="0" smtClean="0"/>
              <a:t>Then present the task that is known to have a lower probability of being completed.</a:t>
            </a:r>
          </a:p>
          <a:p>
            <a:pPr>
              <a:spcBef>
                <a:spcPts val="0"/>
              </a:spcBef>
              <a:spcAft>
                <a:spcPts val="600"/>
              </a:spcAft>
              <a:buClr>
                <a:srgbClr val="008000"/>
              </a:buClr>
            </a:pPr>
            <a:r>
              <a:rPr lang="en-US" sz="2800" dirty="0" smtClean="0"/>
              <a:t>Again, reinforce the student.</a:t>
            </a:r>
          </a:p>
          <a:p>
            <a:pPr>
              <a:spcBef>
                <a:spcPts val="0"/>
              </a:spcBef>
              <a:spcAft>
                <a:spcPts val="600"/>
              </a:spcAft>
              <a:buClr>
                <a:srgbClr val="008000"/>
              </a:buClr>
            </a:pPr>
            <a:r>
              <a:rPr lang="en-US" sz="2800" dirty="0" smtClean="0"/>
              <a:t>Gradually reduce the number of easier requests.</a:t>
            </a:r>
            <a:endParaRPr lang="en-US" sz="28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347</a:t>
            </a:r>
            <a:endParaRPr lang="en-US" sz="1600" b="1" dirty="0"/>
          </a:p>
        </p:txBody>
      </p:sp>
    </p:spTree>
    <p:extLst>
      <p:ext uri="{BB962C8B-B14F-4D97-AF65-F5344CB8AC3E}">
        <p14:creationId xmlns:p14="http://schemas.microsoft.com/office/powerpoint/2010/main" val="28275631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Behavior Momentum</a:t>
            </a:r>
            <a:endParaRPr lang="en-US" dirty="0">
              <a:solidFill>
                <a:srgbClr val="008000"/>
              </a:solidFill>
            </a:endParaRPr>
          </a:p>
        </p:txBody>
      </p:sp>
      <p:sp>
        <p:nvSpPr>
          <p:cNvPr id="4" name="Content Placeholder 3"/>
          <p:cNvSpPr>
            <a:spLocks noGrp="1"/>
          </p:cNvSpPr>
          <p:nvPr>
            <p:ph idx="1"/>
          </p:nvPr>
        </p:nvSpPr>
        <p:spPr>
          <a:xfrm>
            <a:off x="776111" y="1600200"/>
            <a:ext cx="7591778" cy="4100689"/>
          </a:xfrm>
        </p:spPr>
        <p:txBody>
          <a:bodyPr>
            <a:normAutofit/>
          </a:bodyPr>
          <a:lstStyle/>
          <a:p>
            <a:pPr marL="0" indent="0">
              <a:spcBef>
                <a:spcPts val="0"/>
              </a:spcBef>
              <a:buNone/>
            </a:pPr>
            <a:r>
              <a:rPr lang="en-US" sz="2800" dirty="0" smtClean="0"/>
              <a:t>Miguel does not like to read, and in the past when asked to read he hangs his head and closes his eyes. Today, his teacher begins the small group reading by reading to him briefly. Then she asks him to follow along and read with her. When he does she praises him then asks him to read every other sentence on his own. She praises him again and now asks him to continue reading by himself.</a:t>
            </a:r>
          </a:p>
          <a:p>
            <a:pPr marL="0" indent="0" algn="r">
              <a:spcBef>
                <a:spcPts val="0"/>
              </a:spcBef>
              <a:buNone/>
            </a:pPr>
            <a:r>
              <a:rPr lang="en-US" sz="2400" dirty="0" smtClean="0"/>
              <a:t>(Colvin, 2009)</a:t>
            </a:r>
            <a:endParaRPr lang="en-US" sz="2400" dirty="0"/>
          </a:p>
        </p:txBody>
      </p:sp>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09366992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104" y="536536"/>
            <a:ext cx="6908272" cy="938340"/>
          </a:xfrm>
        </p:spPr>
        <p:txBody>
          <a:bodyPr>
            <a:noAutofit/>
          </a:bodyPr>
          <a:lstStyle/>
          <a:p>
            <a:pPr algn="l"/>
            <a:r>
              <a:rPr lang="en-US" sz="3400" dirty="0" smtClean="0">
                <a:solidFill>
                  <a:srgbClr val="008000"/>
                </a:solidFill>
                <a:cs typeface="Franklin Gothic Book"/>
              </a:rPr>
              <a:t>Discussion: </a:t>
            </a:r>
            <a:r>
              <a:rPr lang="en-US" sz="3400" dirty="0" smtClean="0">
                <a:solidFill>
                  <a:srgbClr val="FF0000"/>
                </a:solidFill>
                <a:cs typeface="Franklin Gothic Book"/>
              </a:rPr>
              <a:t>Behavior Momentum</a:t>
            </a:r>
            <a:endParaRPr lang="en-US" sz="3400" dirty="0">
              <a:solidFill>
                <a:srgbClr val="FF0000"/>
              </a:solidFill>
              <a:cs typeface="Franklin Gothic Book"/>
            </a:endParaRPr>
          </a:p>
        </p:txBody>
      </p:sp>
      <p:sp>
        <p:nvSpPr>
          <p:cNvPr id="5" name="Content Placeholder 4"/>
          <p:cNvSpPr>
            <a:spLocks noGrp="1"/>
          </p:cNvSpPr>
          <p:nvPr>
            <p:ph idx="1"/>
          </p:nvPr>
        </p:nvSpPr>
        <p:spPr>
          <a:xfrm>
            <a:off x="739614" y="1954651"/>
            <a:ext cx="7832885" cy="3647460"/>
          </a:xfrm>
        </p:spPr>
        <p:txBody>
          <a:bodyPr>
            <a:normAutofit lnSpcReduction="10000"/>
          </a:bodyPr>
          <a:lstStyle/>
          <a:p>
            <a:pPr marL="0" indent="0">
              <a:spcBef>
                <a:spcPts val="0"/>
              </a:spcBef>
              <a:spcAft>
                <a:spcPts val="600"/>
              </a:spcAft>
              <a:buClr>
                <a:srgbClr val="FF0000"/>
              </a:buClr>
              <a:buNone/>
            </a:pPr>
            <a:r>
              <a:rPr lang="en-US" sz="2800" dirty="0" smtClean="0"/>
              <a:t>Think about your classroom and students.</a:t>
            </a:r>
          </a:p>
          <a:p>
            <a:pPr>
              <a:spcBef>
                <a:spcPts val="0"/>
              </a:spcBef>
              <a:spcAft>
                <a:spcPts val="600"/>
              </a:spcAft>
              <a:buClr>
                <a:srgbClr val="FF0000"/>
              </a:buClr>
            </a:pPr>
            <a:r>
              <a:rPr lang="en-US" sz="2800" i="1" dirty="0" smtClean="0"/>
              <a:t>What do you already do to sequence activities or requests to produce behavioral momentum?</a:t>
            </a:r>
          </a:p>
          <a:p>
            <a:pPr>
              <a:spcBef>
                <a:spcPts val="0"/>
              </a:spcBef>
              <a:spcAft>
                <a:spcPts val="600"/>
              </a:spcAft>
              <a:buClr>
                <a:srgbClr val="FF0000"/>
              </a:buClr>
            </a:pPr>
            <a:r>
              <a:rPr lang="en-US" sz="2800" i="1" dirty="0" smtClean="0"/>
              <a:t>What students or tasks could benefit from this strategy?</a:t>
            </a:r>
          </a:p>
          <a:p>
            <a:pPr>
              <a:spcBef>
                <a:spcPts val="0"/>
              </a:spcBef>
              <a:spcAft>
                <a:spcPts val="600"/>
              </a:spcAft>
              <a:buClr>
                <a:srgbClr val="FF0000"/>
              </a:buClr>
            </a:pPr>
            <a:r>
              <a:rPr lang="en-US" sz="2800" i="1" dirty="0" smtClean="0"/>
              <a:t>How will you incorporate this into your daily practices?</a:t>
            </a:r>
          </a:p>
          <a:p>
            <a:pPr marL="0" indent="0">
              <a:spcBef>
                <a:spcPts val="0"/>
              </a:spcBef>
              <a:spcAft>
                <a:spcPts val="600"/>
              </a:spcAft>
              <a:buClr>
                <a:srgbClr val="FF0000"/>
              </a:buClr>
              <a:buNone/>
            </a:pPr>
            <a:r>
              <a:rPr lang="en-US" sz="2800" dirty="0" smtClean="0"/>
              <a:t>Be prepared to share.</a:t>
            </a:r>
          </a:p>
        </p:txBody>
      </p:sp>
      <p:pic>
        <p:nvPicPr>
          <p:cNvPr id="6" name="Picture 5" descr="Macintosh HD:Users:wellspl:Desktop:6-Free-Teamwork-Clipart-Illustration-Showing-Diversity.jpg"/>
          <p:cNvPicPr>
            <a:picLocks noChangeAspect="1"/>
          </p:cNvPicPr>
          <p:nvPr/>
        </p:nvPicPr>
        <p:blipFill rotWithShape="1">
          <a:blip r:embed="rId3">
            <a:extLst>
              <a:ext uri="{28A0092B-C50C-407E-A947-70E740481C1C}">
                <a14:useLocalDpi xmlns:a14="http://schemas.microsoft.com/office/drawing/2010/main" val="0"/>
              </a:ext>
            </a:extLst>
          </a:blip>
          <a:srcRect r="25555"/>
          <a:stretch/>
        </p:blipFill>
        <p:spPr bwMode="auto">
          <a:xfrm>
            <a:off x="551891" y="587487"/>
            <a:ext cx="1371600" cy="771518"/>
          </a:xfrm>
          <a:prstGeom prst="rect">
            <a:avLst/>
          </a:prstGeom>
          <a:noFill/>
          <a:ln>
            <a:noFill/>
          </a:ln>
          <a:extLst>
            <a:ext uri="{53640926-AAD7-44d8-BBD7-CCE9431645EC}">
              <a14:shadowObscured xmlns:a14="http://schemas.microsoft.com/office/drawing/2010/main"/>
            </a:ext>
          </a:extLst>
        </p:spPr>
      </p:pic>
      <p:grpSp>
        <p:nvGrpSpPr>
          <p:cNvPr id="10" name="Group 9"/>
          <p:cNvGrpSpPr/>
          <p:nvPr/>
        </p:nvGrpSpPr>
        <p:grpSpPr>
          <a:xfrm>
            <a:off x="12700" y="6211407"/>
            <a:ext cx="9144378" cy="659292"/>
            <a:chOff x="12700" y="6211407"/>
            <a:chExt cx="9144378" cy="659292"/>
          </a:xfrm>
        </p:grpSpPr>
        <p:sp>
          <p:nvSpPr>
            <p:cNvPr id="16" name="Rectangle 1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12" name="Oval 11"/>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347</a:t>
            </a:r>
            <a:endParaRPr lang="en-US" sz="1600" b="1" dirty="0"/>
          </a:p>
        </p:txBody>
      </p:sp>
    </p:spTree>
    <p:extLst>
      <p:ext uri="{BB962C8B-B14F-4D97-AF65-F5344CB8AC3E}">
        <p14:creationId xmlns:p14="http://schemas.microsoft.com/office/powerpoint/2010/main" val="189396581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1023584"/>
          </a:xfrm>
        </p:spPr>
        <p:txBody>
          <a:bodyPr/>
          <a:lstStyle/>
          <a:p>
            <a:r>
              <a:rPr lang="en-US" dirty="0" smtClean="0">
                <a:solidFill>
                  <a:srgbClr val="008000"/>
                </a:solidFill>
              </a:rPr>
              <a:t>Student Choice</a:t>
            </a:r>
            <a:endParaRPr lang="en-US" dirty="0">
              <a:solidFill>
                <a:srgbClr val="008000"/>
              </a:solidFill>
            </a:endParaRPr>
          </a:p>
        </p:txBody>
      </p:sp>
      <p:sp>
        <p:nvSpPr>
          <p:cNvPr id="3" name="Content Placeholder 2"/>
          <p:cNvSpPr>
            <a:spLocks noGrp="1"/>
          </p:cNvSpPr>
          <p:nvPr>
            <p:ph idx="1"/>
          </p:nvPr>
        </p:nvSpPr>
        <p:spPr>
          <a:xfrm>
            <a:off x="457200" y="1227667"/>
            <a:ext cx="8229600" cy="4741333"/>
          </a:xfrm>
        </p:spPr>
        <p:txBody>
          <a:bodyPr>
            <a:normAutofit fontScale="77500" lnSpcReduction="20000"/>
          </a:bodyPr>
          <a:lstStyle/>
          <a:p>
            <a:pPr marL="0" indent="0" algn="ctr">
              <a:lnSpc>
                <a:spcPct val="110000"/>
              </a:lnSpc>
              <a:spcBef>
                <a:spcPts val="0"/>
              </a:spcBef>
              <a:spcAft>
                <a:spcPts val="600"/>
              </a:spcAft>
              <a:buNone/>
            </a:pPr>
            <a:r>
              <a:rPr lang="en-US" sz="3500" dirty="0" smtClean="0">
                <a:solidFill>
                  <a:srgbClr val="FF0000"/>
                </a:solidFill>
              </a:rPr>
              <a:t>What is it?</a:t>
            </a:r>
          </a:p>
          <a:p>
            <a:pPr marL="0" indent="0">
              <a:lnSpc>
                <a:spcPct val="110000"/>
              </a:lnSpc>
              <a:spcBef>
                <a:spcPts val="0"/>
              </a:spcBef>
              <a:spcAft>
                <a:spcPts val="600"/>
              </a:spcAft>
              <a:buNone/>
            </a:pPr>
            <a:r>
              <a:rPr lang="en-US" sz="2800" dirty="0" smtClean="0"/>
              <a:t>Preplanned methods to provide students with a choice of activities, materials, </a:t>
            </a:r>
            <a:r>
              <a:rPr lang="en-US" sz="2800" dirty="0" err="1" smtClean="0"/>
              <a:t>etc</a:t>
            </a:r>
            <a:r>
              <a:rPr lang="en-US" sz="2800" dirty="0" smtClean="0"/>
              <a:t> .</a:t>
            </a:r>
          </a:p>
          <a:p>
            <a:pPr marL="0" indent="0" algn="ctr">
              <a:lnSpc>
                <a:spcPct val="110000"/>
              </a:lnSpc>
              <a:spcBef>
                <a:spcPts val="0"/>
              </a:spcBef>
              <a:spcAft>
                <a:spcPts val="600"/>
              </a:spcAft>
              <a:buNone/>
            </a:pPr>
            <a:r>
              <a:rPr lang="en-US" sz="3500" dirty="0" smtClean="0">
                <a:solidFill>
                  <a:srgbClr val="FF0000"/>
                </a:solidFill>
              </a:rPr>
              <a:t>When? Who?</a:t>
            </a:r>
          </a:p>
          <a:p>
            <a:pPr>
              <a:lnSpc>
                <a:spcPct val="110000"/>
              </a:lnSpc>
              <a:spcBef>
                <a:spcPts val="0"/>
              </a:spcBef>
              <a:spcAft>
                <a:spcPts val="1200"/>
              </a:spcAft>
              <a:buClr>
                <a:srgbClr val="008000"/>
              </a:buClr>
            </a:pPr>
            <a:r>
              <a:rPr lang="en-US" sz="2800" dirty="0" smtClean="0"/>
              <a:t>Used selectively with the entire class or individuals. Frequently used with students at-risk who are provided choice on the sequence of their day’s work or with a student who has multiple unfinished tasks to complete.</a:t>
            </a:r>
          </a:p>
          <a:p>
            <a:pPr marL="0" indent="0" algn="ctr">
              <a:spcBef>
                <a:spcPts val="0"/>
              </a:spcBef>
              <a:spcAft>
                <a:spcPts val="600"/>
              </a:spcAft>
              <a:buNone/>
            </a:pPr>
            <a:r>
              <a:rPr lang="en-US" sz="3500" dirty="0" smtClean="0">
                <a:solidFill>
                  <a:srgbClr val="FF0000"/>
                </a:solidFill>
              </a:rPr>
              <a:t>Value of Providing Choices</a:t>
            </a:r>
            <a:endParaRPr lang="en-US" sz="3500" dirty="0">
              <a:solidFill>
                <a:srgbClr val="FF0000"/>
              </a:solidFill>
            </a:endParaRPr>
          </a:p>
          <a:p>
            <a:pPr>
              <a:spcBef>
                <a:spcPts val="0"/>
              </a:spcBef>
              <a:spcAft>
                <a:spcPts val="600"/>
              </a:spcAft>
              <a:buClr>
                <a:srgbClr val="008000"/>
              </a:buClr>
            </a:pPr>
            <a:r>
              <a:rPr lang="en-US" sz="2800" dirty="0" smtClean="0"/>
              <a:t>Choice appears to help with both compliance and task completion as well as affect or positive student feelings for school and their teacher. Used class-wide, it can have a positive group effect.                            (Kern, </a:t>
            </a:r>
            <a:r>
              <a:rPr lang="en-US" sz="2800" dirty="0" err="1" smtClean="0"/>
              <a:t>et.al</a:t>
            </a:r>
            <a:r>
              <a:rPr lang="en-US" sz="2800" dirty="0" smtClean="0"/>
              <a:t>, 1998)</a:t>
            </a:r>
            <a:endParaRPr lang="en-US" sz="2800" dirty="0"/>
          </a:p>
          <a:p>
            <a:pPr marL="0" indent="0">
              <a:lnSpc>
                <a:spcPct val="110000"/>
              </a:lnSpc>
              <a:spcBef>
                <a:spcPts val="0"/>
              </a:spcBef>
              <a:spcAft>
                <a:spcPts val="600"/>
              </a:spcAft>
              <a:buClr>
                <a:srgbClr val="008000"/>
              </a:buClr>
              <a:buNone/>
            </a:pPr>
            <a:endParaRPr lang="en-US" sz="2800" dirty="0"/>
          </a:p>
          <a:p>
            <a:pPr marL="0"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348</a:t>
            </a:r>
            <a:endParaRPr lang="en-US" sz="1600" b="1" dirty="0"/>
          </a:p>
        </p:txBody>
      </p:sp>
    </p:spTree>
    <p:extLst>
      <p:ext uri="{BB962C8B-B14F-4D97-AF65-F5344CB8AC3E}">
        <p14:creationId xmlns:p14="http://schemas.microsoft.com/office/powerpoint/2010/main" val="251046080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910697"/>
          </a:xfrm>
        </p:spPr>
        <p:txBody>
          <a:bodyPr/>
          <a:lstStyle/>
          <a:p>
            <a:r>
              <a:rPr lang="en-US" dirty="0" smtClean="0">
                <a:solidFill>
                  <a:srgbClr val="008000"/>
                </a:solidFill>
              </a:rPr>
              <a:t>What Kind of Choices?</a:t>
            </a:r>
            <a:endParaRPr lang="en-US" sz="3600" i="1" dirty="0">
              <a:solidFill>
                <a:srgbClr val="008000"/>
              </a:solidFill>
            </a:endParaRPr>
          </a:p>
        </p:txBody>
      </p:sp>
      <p:sp>
        <p:nvSpPr>
          <p:cNvPr id="3" name="Content Placeholder 2"/>
          <p:cNvSpPr>
            <a:spLocks noGrp="1"/>
          </p:cNvSpPr>
          <p:nvPr>
            <p:ph idx="1"/>
          </p:nvPr>
        </p:nvSpPr>
        <p:spPr>
          <a:xfrm>
            <a:off x="673596" y="1171225"/>
            <a:ext cx="7821293" cy="4529664"/>
          </a:xfrm>
        </p:spPr>
        <p:txBody>
          <a:bodyPr>
            <a:noAutofit/>
          </a:bodyPr>
          <a:lstStyle/>
          <a:p>
            <a:pPr>
              <a:spcBef>
                <a:spcPts val="0"/>
              </a:spcBef>
              <a:spcAft>
                <a:spcPts val="600"/>
              </a:spcAft>
              <a:buClr>
                <a:srgbClr val="008000"/>
              </a:buClr>
            </a:pPr>
            <a:r>
              <a:rPr lang="en-US" sz="2800" dirty="0" smtClean="0"/>
              <a:t>Type of activity or mode of the task (e.g., written, oral, project, etc.).</a:t>
            </a:r>
          </a:p>
          <a:p>
            <a:pPr>
              <a:spcBef>
                <a:spcPts val="0"/>
              </a:spcBef>
              <a:spcAft>
                <a:spcPts val="600"/>
              </a:spcAft>
              <a:buClr>
                <a:srgbClr val="008000"/>
              </a:buClr>
            </a:pPr>
            <a:r>
              <a:rPr lang="en-US" sz="2800" dirty="0" smtClean="0"/>
              <a:t>Materials used to complete an assignment.</a:t>
            </a:r>
          </a:p>
          <a:p>
            <a:pPr>
              <a:spcBef>
                <a:spcPts val="0"/>
              </a:spcBef>
              <a:spcAft>
                <a:spcPts val="600"/>
              </a:spcAft>
              <a:buClr>
                <a:srgbClr val="008000"/>
              </a:buClr>
            </a:pPr>
            <a:r>
              <a:rPr lang="en-US" sz="2800" dirty="0" smtClean="0"/>
              <a:t>Order or sequence in which tasks are completed.</a:t>
            </a:r>
          </a:p>
          <a:p>
            <a:pPr>
              <a:spcBef>
                <a:spcPts val="0"/>
              </a:spcBef>
              <a:spcAft>
                <a:spcPts val="600"/>
              </a:spcAft>
              <a:buClr>
                <a:srgbClr val="008000"/>
              </a:buClr>
            </a:pPr>
            <a:r>
              <a:rPr lang="en-US" sz="2800" dirty="0" smtClean="0"/>
              <a:t>How the work will be done or with whom to work  (e.g., work in a group, pairs, individually).</a:t>
            </a:r>
          </a:p>
          <a:p>
            <a:pPr>
              <a:spcBef>
                <a:spcPts val="0"/>
              </a:spcBef>
              <a:spcAft>
                <a:spcPts val="600"/>
              </a:spcAft>
              <a:buClr>
                <a:srgbClr val="008000"/>
              </a:buClr>
            </a:pPr>
            <a:r>
              <a:rPr lang="en-US" sz="2800" dirty="0" smtClean="0"/>
              <a:t>Where to work.</a:t>
            </a:r>
          </a:p>
          <a:p>
            <a:pPr>
              <a:spcBef>
                <a:spcPts val="0"/>
              </a:spcBef>
              <a:spcAft>
                <a:spcPts val="600"/>
              </a:spcAft>
              <a:buClr>
                <a:srgbClr val="008000"/>
              </a:buClr>
            </a:pPr>
            <a:r>
              <a:rPr lang="en-US" sz="2800" dirty="0" smtClean="0"/>
              <a:t>What to do when task is done.</a:t>
            </a:r>
            <a:endParaRPr lang="en-US" sz="28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01571711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1522" y="440886"/>
            <a:ext cx="1234222" cy="1234222"/>
          </a:xfrm>
          <a:prstGeom prst="rect">
            <a:avLst/>
          </a:prstGeom>
        </p:spPr>
      </p:pic>
      <p:sp>
        <p:nvSpPr>
          <p:cNvPr id="2" name="Title 1"/>
          <p:cNvSpPr>
            <a:spLocks noGrp="1"/>
          </p:cNvSpPr>
          <p:nvPr>
            <p:ph type="title"/>
          </p:nvPr>
        </p:nvSpPr>
        <p:spPr>
          <a:xfrm>
            <a:off x="1471882" y="491686"/>
            <a:ext cx="6757718" cy="925952"/>
          </a:xfrm>
        </p:spPr>
        <p:txBody>
          <a:bodyPr>
            <a:noAutofit/>
          </a:bodyPr>
          <a:lstStyle/>
          <a:p>
            <a:pPr marL="1549400" indent="-1549400" algn="l"/>
            <a:r>
              <a:rPr lang="en-US" sz="3400" dirty="0" smtClean="0">
                <a:solidFill>
                  <a:srgbClr val="008000"/>
                </a:solidFill>
                <a:cs typeface="Franklin Gothic Book"/>
              </a:rPr>
              <a:t>Activity: </a:t>
            </a:r>
            <a:r>
              <a:rPr lang="en-US" sz="3400" dirty="0" smtClean="0">
                <a:solidFill>
                  <a:srgbClr val="FF0000"/>
                </a:solidFill>
                <a:cs typeface="Franklin Gothic Book"/>
              </a:rPr>
              <a:t>Student Choice</a:t>
            </a:r>
            <a:endParaRPr lang="en-US" sz="3400" dirty="0">
              <a:solidFill>
                <a:srgbClr val="FF0000"/>
              </a:solidFill>
              <a:cs typeface="Franklin Gothic Book"/>
            </a:endParaRPr>
          </a:p>
        </p:txBody>
      </p:sp>
      <p:sp>
        <p:nvSpPr>
          <p:cNvPr id="3" name="Content Placeholder 2"/>
          <p:cNvSpPr>
            <a:spLocks noGrp="1"/>
          </p:cNvSpPr>
          <p:nvPr>
            <p:ph idx="1"/>
          </p:nvPr>
        </p:nvSpPr>
        <p:spPr>
          <a:xfrm>
            <a:off x="766232" y="1723818"/>
            <a:ext cx="7632700" cy="3960847"/>
          </a:xfrm>
        </p:spPr>
        <p:txBody>
          <a:bodyPr>
            <a:normAutofit/>
          </a:bodyPr>
          <a:lstStyle/>
          <a:p>
            <a:pPr marL="0" indent="0">
              <a:lnSpc>
                <a:spcPct val="110000"/>
              </a:lnSpc>
              <a:spcBef>
                <a:spcPts val="0"/>
              </a:spcBef>
              <a:spcAft>
                <a:spcPts val="800"/>
              </a:spcAft>
              <a:buClr>
                <a:srgbClr val="FF0000"/>
              </a:buClr>
              <a:buNone/>
            </a:pPr>
            <a:r>
              <a:rPr lang="en-US" sz="2800" dirty="0" smtClean="0"/>
              <a:t>Read the scenario from Mr. Franklin’s class on handout </a:t>
            </a:r>
            <a:r>
              <a:rPr lang="en-US" sz="2800" i="1" dirty="0" smtClean="0"/>
              <a:t>Student Choice Activities</a:t>
            </a:r>
            <a:r>
              <a:rPr lang="en-US" sz="2800" dirty="0" smtClean="0"/>
              <a:t>. Underline when he offered a choice.</a:t>
            </a:r>
          </a:p>
          <a:p>
            <a:pPr marL="0" indent="0">
              <a:lnSpc>
                <a:spcPct val="110000"/>
              </a:lnSpc>
              <a:spcBef>
                <a:spcPts val="0"/>
              </a:spcBef>
              <a:spcAft>
                <a:spcPts val="800"/>
              </a:spcAft>
              <a:buClr>
                <a:srgbClr val="FF0000"/>
              </a:buClr>
              <a:buNone/>
            </a:pPr>
            <a:r>
              <a:rPr lang="en-US" sz="2800" dirty="0" smtClean="0"/>
              <a:t>Be prepared to share with the group.</a:t>
            </a:r>
          </a:p>
        </p:txBody>
      </p:sp>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348</a:t>
            </a:r>
            <a:endParaRPr lang="en-US" sz="1600" b="1" dirty="0"/>
          </a:p>
        </p:txBody>
      </p:sp>
      <p:sp>
        <p:nvSpPr>
          <p:cNvPr id="11" name="5-Point Star 10"/>
          <p:cNvSpPr/>
          <p:nvPr/>
        </p:nvSpPr>
        <p:spPr>
          <a:xfrm>
            <a:off x="1221350" y="5779532"/>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p:nvPr/>
        </p:nvSpPr>
        <p:spPr>
          <a:xfrm>
            <a:off x="1981200" y="5779532"/>
            <a:ext cx="2510686" cy="369332"/>
          </a:xfrm>
          <a:prstGeom prst="rect">
            <a:avLst/>
          </a:prstGeom>
          <a:noFill/>
        </p:spPr>
        <p:txBody>
          <a:bodyPr wrap="none" rtlCol="0">
            <a:spAutoFit/>
          </a:bodyPr>
          <a:lstStyle/>
          <a:p>
            <a:r>
              <a:rPr lang="en-US" dirty="0" smtClean="0"/>
              <a:t>Student Choice Activities</a:t>
            </a:r>
            <a:endParaRPr lang="en-US" dirty="0"/>
          </a:p>
        </p:txBody>
      </p:sp>
    </p:spTree>
    <p:extLst>
      <p:ext uri="{BB962C8B-B14F-4D97-AF65-F5344CB8AC3E}">
        <p14:creationId xmlns:p14="http://schemas.microsoft.com/office/powerpoint/2010/main" val="318424617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910697"/>
          </a:xfrm>
        </p:spPr>
        <p:txBody>
          <a:bodyPr/>
          <a:lstStyle/>
          <a:p>
            <a:r>
              <a:rPr lang="en-US" sz="3600" i="1" dirty="0" smtClean="0">
                <a:solidFill>
                  <a:srgbClr val="008000"/>
                </a:solidFill>
              </a:rPr>
              <a:t>Mr. Franklin Offers Choice</a:t>
            </a:r>
            <a:endParaRPr lang="en-US" sz="3600" i="1" dirty="0">
              <a:solidFill>
                <a:srgbClr val="008000"/>
              </a:solidFill>
            </a:endParaRPr>
          </a:p>
        </p:txBody>
      </p:sp>
      <p:sp>
        <p:nvSpPr>
          <p:cNvPr id="3" name="Content Placeholder 2"/>
          <p:cNvSpPr>
            <a:spLocks noGrp="1"/>
          </p:cNvSpPr>
          <p:nvPr>
            <p:ph idx="1"/>
          </p:nvPr>
        </p:nvSpPr>
        <p:spPr>
          <a:xfrm>
            <a:off x="457200" y="1171225"/>
            <a:ext cx="8229600" cy="4755442"/>
          </a:xfrm>
        </p:spPr>
        <p:txBody>
          <a:bodyPr>
            <a:noAutofit/>
          </a:bodyPr>
          <a:lstStyle/>
          <a:p>
            <a:pPr marL="0" indent="0">
              <a:buNone/>
            </a:pPr>
            <a:r>
              <a:rPr lang="en-US" sz="2400" dirty="0"/>
              <a:t>Mr. Franklin knows that his students enjoy project-based activities that relate to their everyday lives. He also knows of students who love using technology rather than paper and pencil tasks. He considers his resources (e.g., available computers, physical space, staff and time) and develops his plan carefully.</a:t>
            </a:r>
          </a:p>
          <a:p>
            <a:pPr marL="0" indent="0">
              <a:buNone/>
            </a:pPr>
            <a:r>
              <a:rPr lang="en-US" sz="2400" dirty="0"/>
              <a:t>When presenting the new unit on recycling, Mr. Franklin offers students a </a:t>
            </a:r>
            <a:r>
              <a:rPr lang="en-US" sz="2400" u="sng" dirty="0"/>
              <a:t>choice of two activities</a:t>
            </a:r>
            <a:r>
              <a:rPr lang="en-US" sz="2400" dirty="0"/>
              <a:t>: 1) develop a recycling survey or 2) plan a recycling program. He has students vote on what activity they want to pursue that day. Students then divide into two groups according to their choice</a:t>
            </a:r>
            <a:r>
              <a:rPr lang="en-US" sz="2400" dirty="0" smtClean="0"/>
              <a:t>.</a:t>
            </a:r>
            <a:endParaRPr lang="en-US" sz="24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28315326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910697"/>
          </a:xfrm>
        </p:spPr>
        <p:txBody>
          <a:bodyPr/>
          <a:lstStyle/>
          <a:p>
            <a:r>
              <a:rPr lang="en-US" sz="3600" i="1" dirty="0" smtClean="0">
                <a:solidFill>
                  <a:srgbClr val="008000"/>
                </a:solidFill>
              </a:rPr>
              <a:t>Mr. Franklin Offers Choice - Continued</a:t>
            </a:r>
            <a:endParaRPr lang="en-US" sz="3600" i="1" dirty="0">
              <a:solidFill>
                <a:srgbClr val="008000"/>
              </a:solidFill>
            </a:endParaRPr>
          </a:p>
        </p:txBody>
      </p:sp>
      <p:sp>
        <p:nvSpPr>
          <p:cNvPr id="3" name="Content Placeholder 2"/>
          <p:cNvSpPr>
            <a:spLocks noGrp="1"/>
          </p:cNvSpPr>
          <p:nvPr>
            <p:ph idx="1"/>
          </p:nvPr>
        </p:nvSpPr>
        <p:spPr>
          <a:xfrm>
            <a:off x="203200" y="1171225"/>
            <a:ext cx="8636000" cy="5040182"/>
          </a:xfrm>
        </p:spPr>
        <p:txBody>
          <a:bodyPr>
            <a:noAutofit/>
          </a:bodyPr>
          <a:lstStyle/>
          <a:p>
            <a:pPr marL="0" indent="0">
              <a:buNone/>
            </a:pPr>
            <a:r>
              <a:rPr lang="en-US" sz="2400" dirty="0" smtClean="0"/>
              <a:t>Mr</a:t>
            </a:r>
            <a:r>
              <a:rPr lang="en-US" sz="2400" dirty="0"/>
              <a:t>. Franklin allows group one to develop a recycling plan for either their </a:t>
            </a:r>
            <a:r>
              <a:rPr lang="en-US" sz="2400" u="sng" dirty="0"/>
              <a:t>classroom or neighborhood</a:t>
            </a:r>
            <a:r>
              <a:rPr lang="en-US" sz="2400" dirty="0"/>
              <a:t>; group two could develop </a:t>
            </a:r>
            <a:r>
              <a:rPr lang="en-US" sz="2400" u="sng" dirty="0"/>
              <a:t>their own survey questions or browse the internet </a:t>
            </a:r>
            <a:r>
              <a:rPr lang="en-US" sz="2400" dirty="0"/>
              <a:t>to search for other surveys to use as an example. He further allows students to select whether they prefer to </a:t>
            </a:r>
            <a:r>
              <a:rPr lang="en-US" sz="2400" u="sng" dirty="0"/>
              <a:t>work in their group, pairs or individually</a:t>
            </a:r>
            <a:r>
              <a:rPr lang="en-US" sz="2400" dirty="0"/>
              <a:t>. After these decisions are made, Mr. Franklin guides them to choose </a:t>
            </a:r>
            <a:r>
              <a:rPr lang="en-US" sz="2400" dirty="0" smtClean="0"/>
              <a:t>if </a:t>
            </a:r>
            <a:r>
              <a:rPr lang="en-US" sz="2400" dirty="0"/>
              <a:t>they want to  </a:t>
            </a:r>
            <a:r>
              <a:rPr lang="en-US" sz="2400" u="sng" dirty="0" smtClean="0"/>
              <a:t>handwrite </a:t>
            </a:r>
            <a:r>
              <a:rPr lang="en-US" sz="2400" u="sng" dirty="0"/>
              <a:t>the survey or recycling plan or prepare it on the computer.</a:t>
            </a:r>
          </a:p>
          <a:p>
            <a:pPr marL="0" indent="0">
              <a:buNone/>
            </a:pPr>
            <a:r>
              <a:rPr lang="en-US" sz="2400" dirty="0"/>
              <a:t>When the work is complete and shared, Mr. Franklin asks students to write on a piece of paper what parts of the lesson they enjoyed most and why. He plans to use the feedback for future lesson planning. </a:t>
            </a:r>
            <a:r>
              <a:rPr lang="en-US" sz="2400" dirty="0" smtClean="0"/>
              <a:t>                                                         </a:t>
            </a:r>
            <a:r>
              <a:rPr lang="en-US" sz="1800" dirty="0" smtClean="0"/>
              <a:t>(</a:t>
            </a:r>
            <a:r>
              <a:rPr lang="en-US" sz="1800" dirty="0"/>
              <a:t>Adapted from Kern &amp; State, 2009)</a:t>
            </a:r>
          </a:p>
          <a:p>
            <a:pPr marL="0" indent="0" algn="ctr">
              <a:spcBef>
                <a:spcPts val="0"/>
              </a:spcBef>
              <a:spcAft>
                <a:spcPts val="600"/>
              </a:spcAft>
              <a:buNone/>
            </a:pPr>
            <a:r>
              <a:rPr lang="en-US" sz="2400" dirty="0" smtClean="0"/>
              <a:t> </a:t>
            </a:r>
            <a:endParaRPr lang="en-US" sz="24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34111663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1023584"/>
          </a:xfrm>
        </p:spPr>
        <p:txBody>
          <a:bodyPr/>
          <a:lstStyle/>
          <a:p>
            <a:r>
              <a:rPr lang="en-US" dirty="0" smtClean="0">
                <a:solidFill>
                  <a:srgbClr val="008000"/>
                </a:solidFill>
              </a:rPr>
              <a:t>A Word of Caution About Choices</a:t>
            </a:r>
            <a:endParaRPr lang="en-US" dirty="0">
              <a:solidFill>
                <a:srgbClr val="008000"/>
              </a:solidFill>
            </a:endParaRPr>
          </a:p>
        </p:txBody>
      </p:sp>
      <p:sp>
        <p:nvSpPr>
          <p:cNvPr id="3" name="Content Placeholder 2"/>
          <p:cNvSpPr>
            <a:spLocks noGrp="1"/>
          </p:cNvSpPr>
          <p:nvPr>
            <p:ph idx="1"/>
          </p:nvPr>
        </p:nvSpPr>
        <p:spPr>
          <a:xfrm>
            <a:off x="457200" y="1227667"/>
            <a:ext cx="8229600" cy="4741333"/>
          </a:xfrm>
        </p:spPr>
        <p:txBody>
          <a:bodyPr>
            <a:normAutofit/>
          </a:bodyPr>
          <a:lstStyle/>
          <a:p>
            <a:pPr marL="0" indent="0" algn="ctr">
              <a:lnSpc>
                <a:spcPct val="110000"/>
              </a:lnSpc>
              <a:spcBef>
                <a:spcPts val="0"/>
              </a:spcBef>
              <a:spcAft>
                <a:spcPts val="600"/>
              </a:spcAft>
              <a:buClr>
                <a:srgbClr val="008000"/>
              </a:buClr>
              <a:buNone/>
            </a:pPr>
            <a:r>
              <a:rPr lang="en-US" dirty="0" smtClean="0"/>
              <a:t>Be sure your choice is a </a:t>
            </a:r>
            <a:r>
              <a:rPr lang="en-US" dirty="0" smtClean="0">
                <a:solidFill>
                  <a:srgbClr val="008000"/>
                </a:solidFill>
              </a:rPr>
              <a:t>choice</a:t>
            </a:r>
            <a:r>
              <a:rPr lang="en-US" dirty="0" smtClean="0"/>
              <a:t> not a </a:t>
            </a:r>
            <a:r>
              <a:rPr lang="en-US" b="1" dirty="0" smtClean="0">
                <a:solidFill>
                  <a:srgbClr val="FF6600"/>
                </a:solidFill>
              </a:rPr>
              <a:t>threat or ultimatum </a:t>
            </a:r>
            <a:r>
              <a:rPr lang="en-US" dirty="0" smtClean="0"/>
              <a:t>intended as a consequence.</a:t>
            </a:r>
          </a:p>
          <a:p>
            <a:pPr marL="0" indent="0" algn="ctr">
              <a:lnSpc>
                <a:spcPct val="110000"/>
              </a:lnSpc>
              <a:spcBef>
                <a:spcPts val="0"/>
              </a:spcBef>
              <a:spcAft>
                <a:spcPts val="600"/>
              </a:spcAft>
              <a:buClr>
                <a:srgbClr val="008000"/>
              </a:buClr>
              <a:buNone/>
            </a:pPr>
            <a:r>
              <a:rPr lang="en-US" dirty="0" smtClean="0"/>
              <a:t>These are NOT Choices to Offer:</a:t>
            </a:r>
          </a:p>
          <a:p>
            <a:pPr>
              <a:lnSpc>
                <a:spcPct val="110000"/>
              </a:lnSpc>
              <a:spcBef>
                <a:spcPts val="0"/>
              </a:spcBef>
              <a:spcAft>
                <a:spcPts val="600"/>
              </a:spcAft>
              <a:buClr>
                <a:srgbClr val="008000"/>
              </a:buClr>
            </a:pPr>
            <a:r>
              <a:rPr lang="en-US" dirty="0" smtClean="0"/>
              <a:t>Would you like to do your work here or go to the office?</a:t>
            </a:r>
          </a:p>
          <a:p>
            <a:pPr>
              <a:lnSpc>
                <a:spcPct val="110000"/>
              </a:lnSpc>
              <a:spcBef>
                <a:spcPts val="0"/>
              </a:spcBef>
              <a:spcAft>
                <a:spcPts val="600"/>
              </a:spcAft>
              <a:buClr>
                <a:srgbClr val="008000"/>
              </a:buClr>
            </a:pPr>
            <a:r>
              <a:rPr lang="en-US" dirty="0" smtClean="0"/>
              <a:t>Do you want to do your work now or at recess?</a:t>
            </a:r>
          </a:p>
          <a:p>
            <a:pPr marL="0" indent="0">
              <a:lnSpc>
                <a:spcPct val="110000"/>
              </a:lnSpc>
              <a:spcBef>
                <a:spcPts val="0"/>
              </a:spcBef>
              <a:spcAft>
                <a:spcPts val="600"/>
              </a:spcAft>
              <a:buClr>
                <a:srgbClr val="008000"/>
              </a:buClr>
              <a:buNone/>
            </a:pPr>
            <a:endParaRPr lang="en-US" dirty="0" smtClean="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51761220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083"/>
            <a:ext cx="8229600" cy="910697"/>
          </a:xfrm>
        </p:spPr>
        <p:txBody>
          <a:bodyPr/>
          <a:lstStyle/>
          <a:p>
            <a:r>
              <a:rPr lang="en-US" sz="3600" i="1" dirty="0" smtClean="0">
                <a:solidFill>
                  <a:srgbClr val="008000"/>
                </a:solidFill>
              </a:rPr>
              <a:t>Steps for Using Choice in the Classroom</a:t>
            </a:r>
            <a:endParaRPr lang="en-US" sz="3600" i="1" dirty="0">
              <a:solidFill>
                <a:srgbClr val="008000"/>
              </a:solidFill>
            </a:endParaRPr>
          </a:p>
        </p:txBody>
      </p:sp>
      <p:sp>
        <p:nvSpPr>
          <p:cNvPr id="3" name="Content Placeholder 2"/>
          <p:cNvSpPr>
            <a:spLocks noGrp="1"/>
          </p:cNvSpPr>
          <p:nvPr>
            <p:ph idx="1"/>
          </p:nvPr>
        </p:nvSpPr>
        <p:spPr>
          <a:xfrm>
            <a:off x="457200" y="1114780"/>
            <a:ext cx="8229600" cy="5040182"/>
          </a:xfrm>
        </p:spPr>
        <p:txBody>
          <a:bodyPr>
            <a:noAutofit/>
          </a:bodyPr>
          <a:lstStyle/>
          <a:p>
            <a:pPr marL="514350" indent="-514350">
              <a:buFont typeface="+mj-lt"/>
              <a:buAutoNum type="arabicPeriod"/>
            </a:pPr>
            <a:r>
              <a:rPr lang="en-US" sz="2800" dirty="0" smtClean="0"/>
              <a:t>Create </a:t>
            </a:r>
            <a:r>
              <a:rPr lang="en-US" sz="2800" dirty="0"/>
              <a:t>a menu of choices you would be willing to provide to students.</a:t>
            </a:r>
          </a:p>
          <a:p>
            <a:pPr marL="514350" indent="-514350">
              <a:buFont typeface="+mj-lt"/>
              <a:buAutoNum type="arabicPeriod"/>
            </a:pPr>
            <a:r>
              <a:rPr lang="en-US" sz="2800" dirty="0" smtClean="0"/>
              <a:t>Look </a:t>
            </a:r>
            <a:r>
              <a:rPr lang="en-US" sz="2800" dirty="0"/>
              <a:t>through your choice menu before planning each lesson.</a:t>
            </a:r>
          </a:p>
          <a:p>
            <a:pPr marL="514350" indent="-514350">
              <a:buFont typeface="+mj-lt"/>
              <a:buAutoNum type="arabicPeriod"/>
            </a:pPr>
            <a:r>
              <a:rPr lang="en-US" sz="2800" dirty="0" smtClean="0"/>
              <a:t>Decide </a:t>
            </a:r>
            <a:r>
              <a:rPr lang="en-US" sz="2800" dirty="0"/>
              <a:t>what types of choice are appropriate and where they fit best in the lesson.</a:t>
            </a:r>
          </a:p>
          <a:p>
            <a:pPr marL="514350" indent="-514350">
              <a:buFont typeface="+mj-lt"/>
              <a:buAutoNum type="arabicPeriod"/>
            </a:pPr>
            <a:r>
              <a:rPr lang="en-US" sz="2800" dirty="0" smtClean="0"/>
              <a:t>Provide </a:t>
            </a:r>
            <a:r>
              <a:rPr lang="en-US" sz="2800" dirty="0"/>
              <a:t>choices as planned while teaching the lesson.</a:t>
            </a:r>
          </a:p>
          <a:p>
            <a:pPr marL="514350" indent="-514350">
              <a:buFont typeface="+mj-lt"/>
              <a:buAutoNum type="arabicPeriod"/>
            </a:pPr>
            <a:r>
              <a:rPr lang="en-US" sz="2800" dirty="0" smtClean="0"/>
              <a:t>Solicit </a:t>
            </a:r>
            <a:r>
              <a:rPr lang="en-US" sz="2800" dirty="0"/>
              <a:t>student feedback and input.</a:t>
            </a:r>
          </a:p>
          <a:p>
            <a:pPr marL="0" indent="0">
              <a:buNone/>
            </a:pPr>
            <a:endParaRPr lang="en-US" sz="2400"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9035920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Handouts </a:t>
            </a:r>
            <a:endParaRPr lang="en-US" dirty="0"/>
          </a:p>
        </p:txBody>
      </p:sp>
      <p:sp>
        <p:nvSpPr>
          <p:cNvPr id="3" name="Content Placeholder 2"/>
          <p:cNvSpPr>
            <a:spLocks noGrp="1"/>
          </p:cNvSpPr>
          <p:nvPr>
            <p:ph idx="1"/>
          </p:nvPr>
        </p:nvSpPr>
        <p:spPr/>
        <p:txBody>
          <a:bodyPr/>
          <a:lstStyle/>
          <a:p>
            <a:r>
              <a:rPr lang="en-US" dirty="0" smtClean="0"/>
              <a:t>There are the handouts needed for this Classroom Module</a:t>
            </a:r>
          </a:p>
          <a:p>
            <a:pPr lvl="1"/>
            <a:r>
              <a:rPr lang="en-US" i="1" dirty="0"/>
              <a:t>Activity Sequencing and Choice </a:t>
            </a:r>
            <a:r>
              <a:rPr lang="en-US" i="1" dirty="0" smtClean="0"/>
              <a:t>Teacher Tool</a:t>
            </a:r>
            <a:endParaRPr lang="en-US" i="1" dirty="0"/>
          </a:p>
          <a:p>
            <a:pPr lvl="1"/>
            <a:r>
              <a:rPr lang="en-US" i="1" dirty="0" smtClean="0"/>
              <a:t>Task Interspersal Personal Reflection</a:t>
            </a:r>
          </a:p>
          <a:p>
            <a:pPr lvl="1"/>
            <a:r>
              <a:rPr lang="en-US" i="1" dirty="0" smtClean="0"/>
              <a:t>Student Choice Activities</a:t>
            </a:r>
          </a:p>
          <a:p>
            <a:pPr lvl="1"/>
            <a:endParaRPr lang="en-US" i="1" dirty="0"/>
          </a:p>
          <a:p>
            <a:endParaRPr lang="en-US" dirty="0" smtClean="0"/>
          </a:p>
          <a:p>
            <a:pPr lvl="1"/>
            <a:endParaRPr lang="en-US" dirty="0" smtClean="0"/>
          </a:p>
        </p:txBody>
      </p:sp>
    </p:spTree>
    <p:extLst>
      <p:ext uri="{BB962C8B-B14F-4D97-AF65-F5344CB8AC3E}">
        <p14:creationId xmlns:p14="http://schemas.microsoft.com/office/powerpoint/2010/main" val="2019406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104" y="536536"/>
            <a:ext cx="6908272" cy="938340"/>
          </a:xfrm>
        </p:spPr>
        <p:txBody>
          <a:bodyPr>
            <a:noAutofit/>
          </a:bodyPr>
          <a:lstStyle/>
          <a:p>
            <a:pPr algn="l"/>
            <a:r>
              <a:rPr lang="en-US" sz="3400" dirty="0" smtClean="0">
                <a:solidFill>
                  <a:srgbClr val="008000"/>
                </a:solidFill>
                <a:cs typeface="Franklin Gothic Book"/>
              </a:rPr>
              <a:t>Discussion: </a:t>
            </a:r>
            <a:r>
              <a:rPr lang="en-US" sz="3400" dirty="0" smtClean="0">
                <a:solidFill>
                  <a:srgbClr val="FF0000"/>
                </a:solidFill>
                <a:cs typeface="Franklin Gothic Book"/>
              </a:rPr>
              <a:t>Student Choice</a:t>
            </a:r>
            <a:endParaRPr lang="en-US" sz="3400" dirty="0">
              <a:solidFill>
                <a:srgbClr val="FF0000"/>
              </a:solidFill>
              <a:cs typeface="Franklin Gothic Book"/>
            </a:endParaRPr>
          </a:p>
        </p:txBody>
      </p:sp>
      <p:sp>
        <p:nvSpPr>
          <p:cNvPr id="5" name="Content Placeholder 4"/>
          <p:cNvSpPr>
            <a:spLocks noGrp="1"/>
          </p:cNvSpPr>
          <p:nvPr>
            <p:ph idx="1"/>
          </p:nvPr>
        </p:nvSpPr>
        <p:spPr>
          <a:xfrm>
            <a:off x="739614" y="1954651"/>
            <a:ext cx="7832885" cy="3647460"/>
          </a:xfrm>
        </p:spPr>
        <p:txBody>
          <a:bodyPr>
            <a:normAutofit lnSpcReduction="10000"/>
          </a:bodyPr>
          <a:lstStyle/>
          <a:p>
            <a:pPr>
              <a:lnSpc>
                <a:spcPct val="110000"/>
              </a:lnSpc>
              <a:spcBef>
                <a:spcPts val="0"/>
              </a:spcBef>
              <a:spcAft>
                <a:spcPts val="800"/>
              </a:spcAft>
              <a:buClr>
                <a:srgbClr val="FF0000"/>
              </a:buClr>
            </a:pPr>
            <a:r>
              <a:rPr lang="en-US" sz="2800" i="1" dirty="0" smtClean="0">
                <a:solidFill>
                  <a:srgbClr val="008000"/>
                </a:solidFill>
              </a:rPr>
              <a:t>What </a:t>
            </a:r>
            <a:r>
              <a:rPr lang="en-US" sz="2800" i="1" dirty="0">
                <a:solidFill>
                  <a:srgbClr val="008000"/>
                </a:solidFill>
              </a:rPr>
              <a:t>are your reactions to giving students choice?</a:t>
            </a:r>
          </a:p>
          <a:p>
            <a:pPr>
              <a:lnSpc>
                <a:spcPct val="110000"/>
              </a:lnSpc>
              <a:spcBef>
                <a:spcPts val="0"/>
              </a:spcBef>
              <a:spcAft>
                <a:spcPts val="800"/>
              </a:spcAft>
              <a:buClr>
                <a:srgbClr val="FF0000"/>
              </a:buClr>
            </a:pPr>
            <a:r>
              <a:rPr lang="en-US" sz="2800" i="1" dirty="0" smtClean="0">
                <a:solidFill>
                  <a:srgbClr val="008000"/>
                </a:solidFill>
              </a:rPr>
              <a:t>How do </a:t>
            </a:r>
            <a:r>
              <a:rPr lang="en-US" sz="2800" i="1" dirty="0">
                <a:solidFill>
                  <a:srgbClr val="008000"/>
                </a:solidFill>
              </a:rPr>
              <a:t>you currently use choice in your classroom?</a:t>
            </a:r>
          </a:p>
          <a:p>
            <a:pPr>
              <a:lnSpc>
                <a:spcPct val="110000"/>
              </a:lnSpc>
              <a:spcBef>
                <a:spcPts val="0"/>
              </a:spcBef>
              <a:spcAft>
                <a:spcPts val="800"/>
              </a:spcAft>
              <a:buClr>
                <a:srgbClr val="FF0000"/>
              </a:buClr>
            </a:pPr>
            <a:r>
              <a:rPr lang="en-US" sz="2800" i="1" dirty="0">
                <a:solidFill>
                  <a:srgbClr val="008000"/>
                </a:solidFill>
              </a:rPr>
              <a:t>Are there ways that you could increase the opportunities for student choice without compromising learning outcomes in your classroom? </a:t>
            </a:r>
          </a:p>
          <a:p>
            <a:pPr marL="0" indent="0">
              <a:spcBef>
                <a:spcPts val="0"/>
              </a:spcBef>
              <a:spcAft>
                <a:spcPts val="600"/>
              </a:spcAft>
              <a:buClr>
                <a:srgbClr val="FF0000"/>
              </a:buClr>
              <a:buNone/>
            </a:pPr>
            <a:endParaRPr lang="en-US" sz="2800" dirty="0" smtClean="0"/>
          </a:p>
        </p:txBody>
      </p:sp>
      <p:pic>
        <p:nvPicPr>
          <p:cNvPr id="6" name="Picture 5" descr="Macintosh HD:Users:wellspl:Desktop:6-Free-Teamwork-Clipart-Illustration-Showing-Diversity.jpg"/>
          <p:cNvPicPr>
            <a:picLocks noChangeAspect="1"/>
          </p:cNvPicPr>
          <p:nvPr/>
        </p:nvPicPr>
        <p:blipFill rotWithShape="1">
          <a:blip r:embed="rId3">
            <a:extLst>
              <a:ext uri="{28A0092B-C50C-407E-A947-70E740481C1C}">
                <a14:useLocalDpi xmlns:a14="http://schemas.microsoft.com/office/drawing/2010/main" val="0"/>
              </a:ext>
            </a:extLst>
          </a:blip>
          <a:srcRect r="25555"/>
          <a:stretch/>
        </p:blipFill>
        <p:spPr bwMode="auto">
          <a:xfrm>
            <a:off x="551891" y="587487"/>
            <a:ext cx="1371600" cy="771518"/>
          </a:xfrm>
          <a:prstGeom prst="rect">
            <a:avLst/>
          </a:prstGeom>
          <a:noFill/>
          <a:ln>
            <a:noFill/>
          </a:ln>
          <a:extLst>
            <a:ext uri="{53640926-AAD7-44d8-BBD7-CCE9431645EC}">
              <a14:shadowObscured xmlns:a14="http://schemas.microsoft.com/office/drawing/2010/main"/>
            </a:ext>
          </a:extLst>
        </p:spPr>
      </p:pic>
      <p:grpSp>
        <p:nvGrpSpPr>
          <p:cNvPr id="10" name="Group 9"/>
          <p:cNvGrpSpPr/>
          <p:nvPr/>
        </p:nvGrpSpPr>
        <p:grpSpPr>
          <a:xfrm>
            <a:off x="12700" y="6211407"/>
            <a:ext cx="9144378" cy="659292"/>
            <a:chOff x="12700" y="6211407"/>
            <a:chExt cx="9144378" cy="659292"/>
          </a:xfrm>
        </p:grpSpPr>
        <p:sp>
          <p:nvSpPr>
            <p:cNvPr id="16" name="Rectangle 1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5111011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1522" y="440886"/>
            <a:ext cx="1234222" cy="1234222"/>
          </a:xfrm>
          <a:prstGeom prst="rect">
            <a:avLst/>
          </a:prstGeom>
        </p:spPr>
      </p:pic>
      <p:sp>
        <p:nvSpPr>
          <p:cNvPr id="2" name="Title 1"/>
          <p:cNvSpPr>
            <a:spLocks noGrp="1"/>
          </p:cNvSpPr>
          <p:nvPr>
            <p:ph type="title"/>
          </p:nvPr>
        </p:nvSpPr>
        <p:spPr>
          <a:xfrm>
            <a:off x="1471882" y="491686"/>
            <a:ext cx="6757718" cy="925952"/>
          </a:xfrm>
        </p:spPr>
        <p:txBody>
          <a:bodyPr>
            <a:noAutofit/>
          </a:bodyPr>
          <a:lstStyle/>
          <a:p>
            <a:pPr marL="1549400" indent="-1549400" algn="l"/>
            <a:r>
              <a:rPr lang="en-US" sz="3400" dirty="0" smtClean="0">
                <a:solidFill>
                  <a:srgbClr val="008000"/>
                </a:solidFill>
                <a:cs typeface="Franklin Gothic Book"/>
              </a:rPr>
              <a:t>Activity: </a:t>
            </a:r>
            <a:r>
              <a:rPr lang="en-US" sz="3400" dirty="0" smtClean="0">
                <a:solidFill>
                  <a:srgbClr val="FF0000"/>
                </a:solidFill>
                <a:cs typeface="Franklin Gothic Book"/>
              </a:rPr>
              <a:t>Student Choice</a:t>
            </a:r>
            <a:endParaRPr lang="en-US" sz="3400" dirty="0">
              <a:solidFill>
                <a:srgbClr val="FF0000"/>
              </a:solidFill>
              <a:cs typeface="Franklin Gothic Book"/>
            </a:endParaRPr>
          </a:p>
        </p:txBody>
      </p:sp>
      <p:sp>
        <p:nvSpPr>
          <p:cNvPr id="3" name="Content Placeholder 2"/>
          <p:cNvSpPr>
            <a:spLocks noGrp="1"/>
          </p:cNvSpPr>
          <p:nvPr>
            <p:ph idx="1"/>
          </p:nvPr>
        </p:nvSpPr>
        <p:spPr>
          <a:xfrm>
            <a:off x="471521" y="1540933"/>
            <a:ext cx="8283011" cy="4665257"/>
          </a:xfrm>
        </p:spPr>
        <p:txBody>
          <a:bodyPr>
            <a:normAutofit fontScale="92500" lnSpcReduction="20000"/>
          </a:bodyPr>
          <a:lstStyle/>
          <a:p>
            <a:pPr marL="0" indent="0">
              <a:lnSpc>
                <a:spcPct val="110000"/>
              </a:lnSpc>
              <a:spcBef>
                <a:spcPts val="0"/>
              </a:spcBef>
              <a:spcAft>
                <a:spcPts val="800"/>
              </a:spcAft>
              <a:buClr>
                <a:srgbClr val="FF0000"/>
              </a:buClr>
              <a:buNone/>
            </a:pPr>
            <a:r>
              <a:rPr lang="en-US" sz="2800" dirty="0" smtClean="0"/>
              <a:t>Using the handout list the subjects or content areas that you teach. Identify the ways that you might be able to include student choice for each. </a:t>
            </a:r>
          </a:p>
          <a:p>
            <a:pPr marL="0" indent="0">
              <a:lnSpc>
                <a:spcPct val="110000"/>
              </a:lnSpc>
              <a:spcBef>
                <a:spcPts val="0"/>
              </a:spcBef>
              <a:spcAft>
                <a:spcPts val="800"/>
              </a:spcAft>
              <a:buClr>
                <a:srgbClr val="FF0000"/>
              </a:buClr>
              <a:buNone/>
            </a:pPr>
            <a:r>
              <a:rPr lang="en-US" sz="2800" dirty="0" smtClean="0"/>
              <a:t>Work independently or with a partner.</a:t>
            </a:r>
          </a:p>
          <a:p>
            <a:pPr marL="0" indent="0">
              <a:lnSpc>
                <a:spcPct val="110000"/>
              </a:lnSpc>
              <a:spcBef>
                <a:spcPts val="0"/>
              </a:spcBef>
              <a:spcAft>
                <a:spcPts val="800"/>
              </a:spcAft>
              <a:buClr>
                <a:srgbClr val="FF0000"/>
              </a:buClr>
              <a:buNone/>
            </a:pPr>
            <a:r>
              <a:rPr lang="en-US" sz="2800" dirty="0" smtClean="0"/>
              <a:t>Be prepared to share.</a:t>
            </a:r>
          </a:p>
          <a:p>
            <a:pPr>
              <a:lnSpc>
                <a:spcPct val="110000"/>
              </a:lnSpc>
              <a:spcBef>
                <a:spcPts val="0"/>
              </a:spcBef>
              <a:spcAft>
                <a:spcPts val="800"/>
              </a:spcAft>
              <a:buClr>
                <a:srgbClr val="FF0000"/>
              </a:buClr>
            </a:pPr>
            <a:r>
              <a:rPr lang="en-US" sz="2800" i="1" dirty="0" smtClean="0">
                <a:solidFill>
                  <a:srgbClr val="008000"/>
                </a:solidFill>
              </a:rPr>
              <a:t>Type of activity or mode of task.</a:t>
            </a:r>
          </a:p>
          <a:p>
            <a:pPr>
              <a:lnSpc>
                <a:spcPct val="110000"/>
              </a:lnSpc>
              <a:spcBef>
                <a:spcPts val="0"/>
              </a:spcBef>
              <a:spcAft>
                <a:spcPts val="800"/>
              </a:spcAft>
              <a:buClr>
                <a:srgbClr val="FF0000"/>
              </a:buClr>
            </a:pPr>
            <a:r>
              <a:rPr lang="en-US" sz="2800" i="1" dirty="0" smtClean="0">
                <a:solidFill>
                  <a:srgbClr val="008000"/>
                </a:solidFill>
              </a:rPr>
              <a:t>The order or sequence of tasks to be done.</a:t>
            </a:r>
          </a:p>
          <a:p>
            <a:pPr>
              <a:lnSpc>
                <a:spcPct val="110000"/>
              </a:lnSpc>
              <a:spcBef>
                <a:spcPts val="0"/>
              </a:spcBef>
              <a:spcAft>
                <a:spcPts val="800"/>
              </a:spcAft>
              <a:buClr>
                <a:srgbClr val="FF0000"/>
              </a:buClr>
            </a:pPr>
            <a:r>
              <a:rPr lang="en-US" sz="2800" i="1" dirty="0" smtClean="0">
                <a:solidFill>
                  <a:srgbClr val="008000"/>
                </a:solidFill>
              </a:rPr>
              <a:t>The kind of materials to be used.</a:t>
            </a:r>
          </a:p>
          <a:p>
            <a:pPr>
              <a:lnSpc>
                <a:spcPct val="110000"/>
              </a:lnSpc>
              <a:spcBef>
                <a:spcPts val="0"/>
              </a:spcBef>
              <a:spcAft>
                <a:spcPts val="800"/>
              </a:spcAft>
              <a:buClr>
                <a:srgbClr val="FF0000"/>
              </a:buClr>
            </a:pPr>
            <a:r>
              <a:rPr lang="en-US" sz="2800" i="1" dirty="0" smtClean="0">
                <a:solidFill>
                  <a:srgbClr val="008000"/>
                </a:solidFill>
              </a:rPr>
              <a:t>How the work will be done or with whom to work.</a:t>
            </a:r>
          </a:p>
          <a:p>
            <a:pPr>
              <a:lnSpc>
                <a:spcPct val="110000"/>
              </a:lnSpc>
              <a:spcBef>
                <a:spcPts val="0"/>
              </a:spcBef>
              <a:spcAft>
                <a:spcPts val="800"/>
              </a:spcAft>
              <a:buClr>
                <a:srgbClr val="FF0000"/>
              </a:buClr>
            </a:pPr>
            <a:r>
              <a:rPr lang="en-US" sz="2800" i="1" dirty="0" smtClean="0">
                <a:solidFill>
                  <a:srgbClr val="008000"/>
                </a:solidFill>
              </a:rPr>
              <a:t>The location of the work.</a:t>
            </a:r>
          </a:p>
        </p:txBody>
      </p:sp>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349</a:t>
            </a:r>
            <a:endParaRPr lang="en-US" sz="1600" b="1" dirty="0"/>
          </a:p>
        </p:txBody>
      </p:sp>
      <p:sp>
        <p:nvSpPr>
          <p:cNvPr id="11" name="TextBox 10"/>
          <p:cNvSpPr txBox="1"/>
          <p:nvPr/>
        </p:nvSpPr>
        <p:spPr>
          <a:xfrm>
            <a:off x="1881408" y="5880098"/>
            <a:ext cx="2562871" cy="369332"/>
          </a:xfrm>
          <a:prstGeom prst="rect">
            <a:avLst/>
          </a:prstGeom>
          <a:noFill/>
        </p:spPr>
        <p:txBody>
          <a:bodyPr wrap="none" rtlCol="0">
            <a:spAutoFit/>
          </a:bodyPr>
          <a:lstStyle/>
          <a:p>
            <a:r>
              <a:rPr lang="en-US" dirty="0" smtClean="0"/>
              <a:t> Student Choice Activities</a:t>
            </a:r>
            <a:endParaRPr lang="en-US" dirty="0"/>
          </a:p>
        </p:txBody>
      </p:sp>
      <p:sp>
        <p:nvSpPr>
          <p:cNvPr id="12" name="5-Point Star 11"/>
          <p:cNvSpPr/>
          <p:nvPr/>
        </p:nvSpPr>
        <p:spPr>
          <a:xfrm>
            <a:off x="1221350" y="5880098"/>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373745172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69962"/>
          </a:xfrm>
        </p:spPr>
        <p:txBody>
          <a:bodyPr/>
          <a:lstStyle/>
          <a:p>
            <a:r>
              <a:rPr lang="en-US" dirty="0" smtClean="0"/>
              <a:t>Outcomes</a:t>
            </a:r>
            <a:endParaRPr lang="en-US" dirty="0"/>
          </a:p>
        </p:txBody>
      </p:sp>
      <p:sp>
        <p:nvSpPr>
          <p:cNvPr id="7" name="Content Placeholder 6"/>
          <p:cNvSpPr>
            <a:spLocks noGrp="1"/>
          </p:cNvSpPr>
          <p:nvPr>
            <p:ph idx="1"/>
          </p:nvPr>
        </p:nvSpPr>
        <p:spPr>
          <a:xfrm>
            <a:off x="457200" y="1117600"/>
            <a:ext cx="8229600" cy="5088590"/>
          </a:xfrm>
        </p:spPr>
        <p:txBody>
          <a:bodyPr>
            <a:normAutofit/>
          </a:bodyPr>
          <a:lstStyle/>
          <a:p>
            <a:pPr marL="0" indent="0" algn="ctr">
              <a:lnSpc>
                <a:spcPct val="110000"/>
              </a:lnSpc>
              <a:spcBef>
                <a:spcPts val="0"/>
              </a:spcBef>
              <a:spcAft>
                <a:spcPts val="600"/>
              </a:spcAft>
              <a:buNone/>
            </a:pPr>
            <a:r>
              <a:rPr lang="en-US" sz="2600" i="1" dirty="0" smtClean="0">
                <a:solidFill>
                  <a:srgbClr val="008000"/>
                </a:solidFill>
              </a:rPr>
              <a:t>At the end of the session, you will be able to…</a:t>
            </a:r>
          </a:p>
          <a:p>
            <a:pPr marL="0" indent="0" algn="ctr">
              <a:lnSpc>
                <a:spcPct val="110000"/>
              </a:lnSpc>
              <a:spcBef>
                <a:spcPts val="0"/>
              </a:spcBef>
              <a:spcAft>
                <a:spcPts val="600"/>
              </a:spcAft>
              <a:buNone/>
            </a:pPr>
            <a:endParaRPr lang="en-US" sz="2600" i="1" dirty="0">
              <a:solidFill>
                <a:srgbClr val="008000"/>
              </a:solidFill>
            </a:endParaRPr>
          </a:p>
          <a:p>
            <a:pPr>
              <a:spcBef>
                <a:spcPts val="0"/>
              </a:spcBef>
              <a:spcAft>
                <a:spcPts val="600"/>
              </a:spcAft>
            </a:pPr>
            <a:r>
              <a:rPr lang="en-US" sz="2400" dirty="0"/>
              <a:t>Describe the value of activity sequencing and choice.</a:t>
            </a:r>
          </a:p>
          <a:p>
            <a:pPr>
              <a:spcBef>
                <a:spcPts val="0"/>
              </a:spcBef>
              <a:spcAft>
                <a:spcPts val="600"/>
              </a:spcAft>
            </a:pPr>
            <a:r>
              <a:rPr lang="en-US" sz="2400" dirty="0"/>
              <a:t>Plan lessons to sequence learning activities.</a:t>
            </a:r>
          </a:p>
          <a:p>
            <a:pPr>
              <a:spcBef>
                <a:spcPts val="0"/>
              </a:spcBef>
              <a:spcAft>
                <a:spcPts val="600"/>
              </a:spcAft>
            </a:pPr>
            <a:r>
              <a:rPr lang="en-US" sz="2400" dirty="0"/>
              <a:t>Plan lessons to incorporate student choices. </a:t>
            </a:r>
          </a:p>
          <a:p>
            <a:pPr marL="0" indent="0">
              <a:lnSpc>
                <a:spcPct val="110000"/>
              </a:lnSpc>
              <a:spcBef>
                <a:spcPts val="0"/>
              </a:spcBef>
              <a:spcAft>
                <a:spcPts val="600"/>
              </a:spcAft>
              <a:buNone/>
            </a:pPr>
            <a:endParaRPr lang="en-US" sz="2400" dirty="0" smtClean="0"/>
          </a:p>
          <a:p>
            <a:pPr marL="0" indent="0" algn="ctr">
              <a:lnSpc>
                <a:spcPct val="110000"/>
              </a:lnSpc>
              <a:spcBef>
                <a:spcPts val="0"/>
              </a:spcBef>
              <a:spcAft>
                <a:spcPts val="600"/>
              </a:spcAft>
              <a:buNone/>
            </a:pPr>
            <a:endParaRPr lang="en-US" sz="2600" i="1" dirty="0" smtClean="0">
              <a:solidFill>
                <a:srgbClr val="008000"/>
              </a:solidFill>
            </a:endParaRPr>
          </a:p>
        </p:txBody>
      </p:sp>
      <p:grpSp>
        <p:nvGrpSpPr>
          <p:cNvPr id="17" name="Group 16"/>
          <p:cNvGrpSpPr/>
          <p:nvPr/>
        </p:nvGrpSpPr>
        <p:grpSpPr>
          <a:xfrm>
            <a:off x="12700" y="6211407"/>
            <a:ext cx="9144378" cy="659292"/>
            <a:chOff x="12700" y="6211407"/>
            <a:chExt cx="9144378" cy="659292"/>
          </a:xfrm>
        </p:grpSpPr>
        <p:sp>
          <p:nvSpPr>
            <p:cNvPr id="18" name="Rectangle 1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04977383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2700" y="6211407"/>
            <a:ext cx="9144378" cy="659292"/>
            <a:chOff x="12700" y="6211407"/>
            <a:chExt cx="9144378" cy="659292"/>
          </a:xfrm>
        </p:grpSpPr>
        <p:sp>
          <p:nvSpPr>
            <p:cNvPr id="15" name="Rectangle 1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2" name="Title 1"/>
          <p:cNvSpPr>
            <a:spLocks noGrp="1"/>
          </p:cNvSpPr>
          <p:nvPr>
            <p:ph type="title" idx="4294967295"/>
          </p:nvPr>
        </p:nvSpPr>
        <p:spPr>
          <a:xfrm>
            <a:off x="230884" y="507999"/>
            <a:ext cx="8523497" cy="2513273"/>
          </a:xfrm>
        </p:spPr>
        <p:txBody>
          <a:bodyPr/>
          <a:lstStyle/>
          <a:p>
            <a:r>
              <a:rPr lang="en-US" dirty="0" smtClean="0">
                <a:solidFill>
                  <a:srgbClr val="008000"/>
                </a:solidFill>
              </a:rPr>
              <a:t>Questions</a:t>
            </a:r>
            <a:endParaRPr lang="en-US" dirty="0">
              <a:solidFill>
                <a:srgbClr val="008000"/>
              </a:solidFill>
            </a:endParaRPr>
          </a:p>
        </p:txBody>
      </p:sp>
      <p:pic>
        <p:nvPicPr>
          <p:cNvPr id="7" name="Picture 6" descr="0808-0712-3117-583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2430" y="653729"/>
            <a:ext cx="1153618" cy="1153618"/>
          </a:xfrm>
          <a:prstGeom prst="rect">
            <a:avLst/>
          </a:prstGeom>
        </p:spPr>
      </p:pic>
      <p:pic>
        <p:nvPicPr>
          <p:cNvPr id="8" name="Picture 7" descr="Green-question-mar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9913" y="507882"/>
            <a:ext cx="1392997" cy="1466313"/>
          </a:xfrm>
          <a:prstGeom prst="rect">
            <a:avLst/>
          </a:prstGeom>
        </p:spPr>
      </p:pic>
      <p:pic>
        <p:nvPicPr>
          <p:cNvPr id="9" name="Picture 8" descr="questionmark.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9071" y="803393"/>
            <a:ext cx="750723" cy="1011537"/>
          </a:xfrm>
          <a:prstGeom prst="rect">
            <a:avLst/>
          </a:prstGeom>
        </p:spPr>
      </p:pic>
      <p:pic>
        <p:nvPicPr>
          <p:cNvPr id="12" name="Picture 11" descr="question_mark-red_.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80221" y="644511"/>
            <a:ext cx="1061528" cy="1162836"/>
          </a:xfrm>
          <a:prstGeom prst="rect">
            <a:avLst/>
          </a:prstGeom>
        </p:spPr>
      </p:pic>
    </p:spTree>
    <p:extLst>
      <p:ext uri="{BB962C8B-B14F-4D97-AF65-F5344CB8AC3E}">
        <p14:creationId xmlns:p14="http://schemas.microsoft.com/office/powerpoint/2010/main" val="3491788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For More Information </a:t>
            </a:r>
            <a:endParaRPr lang="en-US" dirty="0">
              <a:solidFill>
                <a:srgbClr val="008000"/>
              </a:solidFill>
            </a:endParaRPr>
          </a:p>
        </p:txBody>
      </p:sp>
      <p:sp>
        <p:nvSpPr>
          <p:cNvPr id="3" name="Content Placeholder 2"/>
          <p:cNvSpPr>
            <a:spLocks noGrp="1"/>
          </p:cNvSpPr>
          <p:nvPr>
            <p:ph idx="1"/>
          </p:nvPr>
        </p:nvSpPr>
        <p:spPr/>
        <p:txBody>
          <a:bodyPr>
            <a:normAutofit/>
          </a:bodyPr>
          <a:lstStyle/>
          <a:p>
            <a:endParaRPr lang="en-US" sz="1800" dirty="0"/>
          </a:p>
          <a:p>
            <a:r>
              <a:rPr lang="en-US" dirty="0" smtClean="0"/>
              <a:t>Missouri </a:t>
            </a:r>
            <a:r>
              <a:rPr lang="en-US" dirty="0" err="1" smtClean="0"/>
              <a:t>Schoolwide</a:t>
            </a:r>
            <a:r>
              <a:rPr lang="en-US" dirty="0" smtClean="0"/>
              <a:t> Positive Behavior Support </a:t>
            </a:r>
            <a:r>
              <a:rPr lang="en-US" dirty="0" err="1" smtClean="0"/>
              <a:t>website</a:t>
            </a:r>
            <a:r>
              <a:rPr lang="en-US" dirty="0" err="1" smtClean="0">
                <a:hlinkClick r:id="rId3"/>
              </a:rPr>
              <a:t>http</a:t>
            </a:r>
            <a:r>
              <a:rPr lang="en-US" dirty="0">
                <a:hlinkClick r:id="rId3"/>
              </a:rPr>
              <a:t>://pbismissouri.org/educators/effective-class</a:t>
            </a:r>
            <a:r>
              <a:rPr lang="en-US">
                <a:hlinkClick r:id="rId3"/>
              </a:rPr>
              <a:t>-</a:t>
            </a:r>
            <a:r>
              <a:rPr lang="en-US" smtClean="0">
                <a:hlinkClick r:id="rId3"/>
              </a:rPr>
              <a:t>practice</a:t>
            </a:r>
            <a:endParaRPr lang="en-US" smtClean="0"/>
          </a:p>
          <a:p>
            <a:pPr marL="0" indent="0">
              <a:buNone/>
            </a:pPr>
            <a:endParaRPr lang="en-US" dirty="0" smtClean="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9627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Follow Up</a:t>
            </a:r>
            <a:endParaRPr lang="en-US" dirty="0">
              <a:solidFill>
                <a:srgbClr val="008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Insert expectations your PBIS leadership team and/or administrator  have about when each teacher should have incorporated activity sequencing or choice into lesson plans. </a:t>
            </a:r>
          </a:p>
          <a:p>
            <a:r>
              <a:rPr lang="en-US" dirty="0" smtClean="0"/>
              <a:t>Insert how your school will follow up:</a:t>
            </a:r>
          </a:p>
          <a:p>
            <a:pPr lvl="1"/>
            <a:r>
              <a:rPr lang="en-US" dirty="0" smtClean="0"/>
              <a:t>Will the PBIS leadership team and/or administrator do a walk-through on a specific date or a review of lesson plans?  </a:t>
            </a:r>
          </a:p>
          <a:p>
            <a:pPr lvl="1"/>
            <a:r>
              <a:rPr lang="en-US" dirty="0" smtClean="0"/>
              <a:t>Or will grade level/department teams work together to create lessons that include activity sequencing and/or choice?</a:t>
            </a:r>
          </a:p>
          <a:p>
            <a:pPr lvl="1"/>
            <a:r>
              <a:rPr lang="en-US" dirty="0" smtClean="0"/>
              <a:t>Or will the PBIS leadership team videotape teachers providing activity sequencing or choices to share with other teachers. </a:t>
            </a:r>
          </a:p>
          <a:p>
            <a:r>
              <a:rPr lang="en-US" dirty="0" smtClean="0"/>
              <a:t>Insert how your school will celebrate if the outcomes of the follow up are positive. </a:t>
            </a:r>
          </a:p>
          <a:p>
            <a:r>
              <a:rPr lang="en-US" dirty="0" smtClean="0">
                <a:solidFill>
                  <a:srgbClr val="FF0000"/>
                </a:solidFill>
              </a:rPr>
              <a:t>Delete this slide if your school will not do any follow up activities. </a:t>
            </a:r>
          </a:p>
          <a:p>
            <a:endParaRPr lang="en-US" dirty="0" smtClean="0"/>
          </a:p>
          <a:p>
            <a:endParaRPr lang="en-US" dirty="0" smtClean="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147039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charset="0"/>
                <a:ea typeface="ＭＳ Ｐゴシック" charset="0"/>
                <a:cs typeface="ＭＳ Ｐゴシック" charset="0"/>
              </a:rPr>
              <a:t>References</a:t>
            </a:r>
            <a:endParaRPr lang="en-US" b="1" dirty="0">
              <a:solidFill>
                <a:srgbClr val="008000"/>
              </a:solidFill>
            </a:endParaRPr>
          </a:p>
        </p:txBody>
      </p:sp>
      <p:sp>
        <p:nvSpPr>
          <p:cNvPr id="3" name="Content Placeholder 2"/>
          <p:cNvSpPr>
            <a:spLocks noGrp="1"/>
          </p:cNvSpPr>
          <p:nvPr>
            <p:ph idx="1"/>
          </p:nvPr>
        </p:nvSpPr>
        <p:spPr>
          <a:xfrm>
            <a:off x="270933" y="1236134"/>
            <a:ext cx="8652934" cy="5052764"/>
          </a:xfrm>
        </p:spPr>
        <p:txBody>
          <a:bodyPr>
            <a:normAutofit fontScale="40000" lnSpcReduction="20000"/>
          </a:bodyPr>
          <a:lstStyle/>
          <a:p>
            <a:r>
              <a:rPr lang="en-US" sz="3400" dirty="0" smtClean="0"/>
              <a:t>Cates</a:t>
            </a:r>
            <a:r>
              <a:rPr lang="en-US" sz="3400" dirty="0"/>
              <a:t>, G. L., &amp; Skinner, C. H. (2000). Getting remedial mathematics students to prefer homework with 40% more problems? An investigation of the strength of </a:t>
            </a:r>
            <a:r>
              <a:rPr lang="en-US" sz="3400" dirty="0" err="1"/>
              <a:t>inerspersal</a:t>
            </a:r>
            <a:r>
              <a:rPr lang="en-US" sz="3400" dirty="0"/>
              <a:t> procedure. </a:t>
            </a:r>
            <a:r>
              <a:rPr lang="en-US" sz="3400" i="1" dirty="0"/>
              <a:t>Psychology in the Schools</a:t>
            </a:r>
            <a:r>
              <a:rPr lang="en-US" sz="3400" dirty="0"/>
              <a:t>, </a:t>
            </a:r>
            <a:r>
              <a:rPr lang="en-US" sz="3400" i="1" dirty="0"/>
              <a:t>37</a:t>
            </a:r>
            <a:r>
              <a:rPr lang="en-US" sz="3400" dirty="0"/>
              <a:t>, 339-347</a:t>
            </a:r>
            <a:r>
              <a:rPr lang="en-US" sz="3400" dirty="0" smtClean="0"/>
              <a:t>.</a:t>
            </a:r>
          </a:p>
          <a:p>
            <a:r>
              <a:rPr lang="en-US" sz="3400" dirty="0" smtClean="0"/>
              <a:t>Colvin</a:t>
            </a:r>
            <a:r>
              <a:rPr lang="en-US" sz="3400" dirty="0"/>
              <a:t>, G.  (2009). </a:t>
            </a:r>
            <a:r>
              <a:rPr lang="en-US" sz="3400" i="1" dirty="0"/>
              <a:t>Managing noncompliance and defiance in the classroom:  A road map for teachers, specialists, and behavior support teams.</a:t>
            </a:r>
            <a:r>
              <a:rPr lang="en-US" sz="3400" dirty="0"/>
              <a:t>  Thousand Oaks, CA:  Corwin Press</a:t>
            </a:r>
            <a:r>
              <a:rPr lang="en-US" sz="3400" dirty="0" smtClean="0"/>
              <a:t>.</a:t>
            </a:r>
          </a:p>
          <a:p>
            <a:r>
              <a:rPr lang="en-US" sz="3400" dirty="0" err="1"/>
              <a:t>Darch</a:t>
            </a:r>
            <a:r>
              <a:rPr lang="en-US" sz="3400" dirty="0"/>
              <a:t>, C. B. &amp; </a:t>
            </a:r>
            <a:r>
              <a:rPr lang="en-US" sz="3400" dirty="0" err="1"/>
              <a:t>Kame’enui</a:t>
            </a:r>
            <a:r>
              <a:rPr lang="en-US" sz="3400" dirty="0"/>
              <a:t>, E. J.  (2004).  </a:t>
            </a:r>
            <a:r>
              <a:rPr lang="en-US" sz="3400" i="1" dirty="0"/>
              <a:t>Instructional classroom management:  A proactive approach to behavior management.</a:t>
            </a:r>
            <a:r>
              <a:rPr lang="en-US" sz="3400" dirty="0"/>
              <a:t>  Upper Saddle River, NJ:  Pearson. </a:t>
            </a:r>
            <a:endParaRPr lang="en-US" sz="3400" dirty="0" smtClean="0"/>
          </a:p>
          <a:p>
            <a:r>
              <a:rPr lang="en-US" sz="3400" dirty="0"/>
              <a:t>Kern, L. &amp;</a:t>
            </a:r>
            <a:r>
              <a:rPr lang="en-US" sz="3400" dirty="0" smtClean="0"/>
              <a:t> </a:t>
            </a:r>
            <a:r>
              <a:rPr lang="en-US" sz="3400" dirty="0"/>
              <a:t>Clemens, N.H. (2007). Antecedent strategies to promote appropriate classroom behavior. </a:t>
            </a:r>
            <a:r>
              <a:rPr lang="en-US" sz="3400" i="1" dirty="0"/>
              <a:t>Psychology in the Schools</a:t>
            </a:r>
            <a:r>
              <a:rPr lang="en-US" sz="3400" dirty="0"/>
              <a:t>, 44(1), 65-</a:t>
            </a:r>
            <a:r>
              <a:rPr lang="en-US" sz="3400" dirty="0" smtClean="0"/>
              <a:t>75.</a:t>
            </a:r>
          </a:p>
          <a:p>
            <a:r>
              <a:rPr lang="en-US" sz="3400" dirty="0"/>
              <a:t>Kern, L., &amp; State, T. M. (2009). Incorporating choice and preferred activities into </a:t>
            </a:r>
            <a:r>
              <a:rPr lang="en-US" sz="3400" dirty="0" err="1"/>
              <a:t>classwide</a:t>
            </a:r>
            <a:r>
              <a:rPr lang="en-US" sz="3400" dirty="0"/>
              <a:t> instruction. </a:t>
            </a:r>
            <a:r>
              <a:rPr lang="en-US" sz="3400" i="1" dirty="0"/>
              <a:t>Beyond Behavior, 18</a:t>
            </a:r>
            <a:r>
              <a:rPr lang="en-US" sz="3400" dirty="0"/>
              <a:t>(2), 3-11</a:t>
            </a:r>
            <a:r>
              <a:rPr lang="en-US" sz="3400" dirty="0" smtClean="0"/>
              <a:t>.</a:t>
            </a:r>
          </a:p>
          <a:p>
            <a:r>
              <a:rPr lang="en-US" sz="3400" dirty="0"/>
              <a:t>Kern, L., </a:t>
            </a:r>
            <a:r>
              <a:rPr lang="en-US" sz="3400" dirty="0" err="1"/>
              <a:t>Vorndran</a:t>
            </a:r>
            <a:r>
              <a:rPr lang="en-US" sz="3400" dirty="0"/>
              <a:t>, C., Hilt, A., </a:t>
            </a:r>
            <a:r>
              <a:rPr lang="en-US" sz="3400" dirty="0" err="1"/>
              <a:t>Ringdahl</a:t>
            </a:r>
            <a:r>
              <a:rPr lang="en-US" sz="3400" dirty="0"/>
              <a:t>, J., Adelman, B., &amp; Dunlap, G. (1998). Choice as an intervention to improve behavior: A review of the literature. </a:t>
            </a:r>
            <a:r>
              <a:rPr lang="en-US" sz="3400" i="1" dirty="0"/>
              <a:t>Journal of Behavioral Education, 8,</a:t>
            </a:r>
            <a:r>
              <a:rPr lang="en-US" sz="3400" dirty="0"/>
              <a:t> 151-169</a:t>
            </a:r>
            <a:r>
              <a:rPr lang="en-US" sz="3400" dirty="0" smtClean="0"/>
              <a:t>.</a:t>
            </a:r>
          </a:p>
          <a:p>
            <a:r>
              <a:rPr lang="en-US" sz="3400" dirty="0"/>
              <a:t>Logan, P., &amp; Skinner, C. H. (1998). Improving students’ perceptions of a mathematics as- </a:t>
            </a:r>
            <a:r>
              <a:rPr lang="en-US" sz="3400" dirty="0" err="1"/>
              <a:t>signment</a:t>
            </a:r>
            <a:r>
              <a:rPr lang="en-US" sz="3400" dirty="0"/>
              <a:t> by increasing problem completion rates: Is problem completion a reinforcing event? </a:t>
            </a:r>
            <a:r>
              <a:rPr lang="en-US" sz="3400" i="1" dirty="0"/>
              <a:t>School Psychology Quarterly, </a:t>
            </a:r>
            <a:r>
              <a:rPr lang="en-US" sz="3400" i="1" dirty="0" smtClean="0"/>
              <a:t>13, </a:t>
            </a:r>
            <a:r>
              <a:rPr lang="en-US" sz="3400" dirty="0" smtClean="0"/>
              <a:t>322</a:t>
            </a:r>
            <a:r>
              <a:rPr lang="en-US" sz="3400" dirty="0"/>
              <a:t>–331.</a:t>
            </a:r>
          </a:p>
          <a:p>
            <a:r>
              <a:rPr lang="en-US" sz="3400" dirty="0" smtClean="0"/>
              <a:t>Scott</a:t>
            </a:r>
            <a:r>
              <a:rPr lang="en-US" sz="3400" dirty="0"/>
              <a:t>, T. M. Anderson, C. M., &amp; Alter, P. (2012). </a:t>
            </a:r>
            <a:r>
              <a:rPr lang="en-US" sz="3400" i="1" dirty="0"/>
              <a:t>Managing classroom behavior using positive behavior supports.</a:t>
            </a:r>
            <a:r>
              <a:rPr lang="en-US" sz="3400" dirty="0"/>
              <a:t> Upper Saddle River, NJ: Pearson Education, Inc.</a:t>
            </a:r>
          </a:p>
          <a:p>
            <a:r>
              <a:rPr lang="en-US" sz="3400" dirty="0"/>
              <a:t>Skinner, C. H., Hurst, K. L., Teeple, D. F., &amp; Meadows, S. O. (2002). Increasing on-task behavior during mathematics independent seatwork in students with emotional disorders by interspersing additional brief problems. </a:t>
            </a:r>
            <a:r>
              <a:rPr lang="en-US" sz="3400" i="1" dirty="0"/>
              <a:t>Psychology in the Schools, 39</a:t>
            </a:r>
            <a:r>
              <a:rPr lang="en-US" sz="3400" dirty="0"/>
              <a:t>, 647-659</a:t>
            </a:r>
            <a:r>
              <a:rPr lang="en-US" sz="3400" dirty="0" smtClean="0"/>
              <a:t>.</a:t>
            </a:r>
          </a:p>
          <a:p>
            <a:r>
              <a:rPr lang="en-US" sz="3400" dirty="0" smtClean="0"/>
              <a:t>Stormont, M., </a:t>
            </a:r>
            <a:r>
              <a:rPr lang="en-US" sz="3400" dirty="0" err="1" smtClean="0"/>
              <a:t>Reinke</a:t>
            </a:r>
            <a:r>
              <a:rPr lang="en-US" sz="3400" dirty="0" smtClean="0"/>
              <a:t>, W., Herman, K. &amp; </a:t>
            </a:r>
            <a:r>
              <a:rPr lang="en-US" sz="3400" dirty="0" err="1" smtClean="0"/>
              <a:t>Lembke</a:t>
            </a:r>
            <a:r>
              <a:rPr lang="en-US" sz="3400" dirty="0" smtClean="0"/>
              <a:t>, E., (2012). </a:t>
            </a:r>
            <a:r>
              <a:rPr lang="en-US" sz="3400" i="1" dirty="0" smtClean="0"/>
              <a:t>Tier two interventions: Academic and behavior supports for children at risk for failure</a:t>
            </a:r>
            <a:r>
              <a:rPr lang="en-US" sz="3400" dirty="0" smtClean="0"/>
              <a:t>. NY: Guilford</a:t>
            </a:r>
            <a:r>
              <a:rPr lang="en-US" sz="2900" dirty="0" smtClean="0"/>
              <a:t>. </a:t>
            </a:r>
            <a:endParaRPr lang="en-US" sz="2900" dirty="0"/>
          </a:p>
        </p:txBody>
      </p:sp>
      <p:grpSp>
        <p:nvGrpSpPr>
          <p:cNvPr id="9" name="Group 8"/>
          <p:cNvGrpSpPr/>
          <p:nvPr/>
        </p:nvGrpSpPr>
        <p:grpSpPr>
          <a:xfrm>
            <a:off x="12700" y="6211407"/>
            <a:ext cx="9144378" cy="659292"/>
            <a:chOff x="12700" y="6211407"/>
            <a:chExt cx="9144378" cy="659292"/>
          </a:xfrm>
        </p:grpSpPr>
        <p:sp>
          <p:nvSpPr>
            <p:cNvPr id="10" name="Rectangle 9"/>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3553609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2700" y="6288897"/>
            <a:ext cx="9144378" cy="581802"/>
            <a:chOff x="12700" y="6288897"/>
            <a:chExt cx="9144378" cy="581802"/>
          </a:xfrm>
        </p:grpSpPr>
        <p:sp>
          <p:nvSpPr>
            <p:cNvPr id="12" name="Rectangle 11"/>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665725" y="457200"/>
            <a:ext cx="7835900" cy="2408239"/>
          </a:xfrm>
        </p:spPr>
        <p:txBody>
          <a:bodyPr>
            <a:normAutofit/>
          </a:bodyPr>
          <a:lstStyle/>
          <a:p>
            <a:pPr marL="0" indent="0" algn="ctr">
              <a:buNone/>
            </a:pPr>
            <a:r>
              <a:rPr lang="en-US" sz="6000" dirty="0" smtClean="0"/>
              <a:t>Activity Sequencing and Choice </a:t>
            </a:r>
            <a:endParaRPr lang="en-US" sz="6000" i="1" dirty="0"/>
          </a:p>
        </p:txBody>
      </p:sp>
      <p:sp>
        <p:nvSpPr>
          <p:cNvPr id="9" name="Oval 8"/>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345</a:t>
            </a:r>
            <a:endParaRPr lang="en-US" sz="1600" b="1" dirty="0"/>
          </a:p>
        </p:txBody>
      </p:sp>
      <p:pic>
        <p:nvPicPr>
          <p:cNvPr id="10" name="Picture 2" descr="SW-PBSlogo-2011.V2lowreswe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09333" y="2371529"/>
            <a:ext cx="3606800" cy="2928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5-Point Star 14"/>
          <p:cNvSpPr/>
          <p:nvPr/>
        </p:nvSpPr>
        <p:spPr>
          <a:xfrm>
            <a:off x="1221350" y="5779532"/>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Rectangle 1"/>
          <p:cNvSpPr/>
          <p:nvPr/>
        </p:nvSpPr>
        <p:spPr>
          <a:xfrm>
            <a:off x="2286000" y="5666534"/>
            <a:ext cx="4572000" cy="369332"/>
          </a:xfrm>
          <a:prstGeom prst="rect">
            <a:avLst/>
          </a:prstGeom>
        </p:spPr>
        <p:txBody>
          <a:bodyPr>
            <a:spAutoFit/>
          </a:bodyPr>
          <a:lstStyle/>
          <a:p>
            <a:r>
              <a:rPr lang="en-US" dirty="0" smtClean="0"/>
              <a:t>Activity Sequencing and Choice Teacher </a:t>
            </a:r>
            <a:r>
              <a:rPr lang="en-US" dirty="0"/>
              <a:t>Tool</a:t>
            </a:r>
          </a:p>
        </p:txBody>
      </p:sp>
    </p:spTree>
    <p:extLst>
      <p:ext uri="{BB962C8B-B14F-4D97-AF65-F5344CB8AC3E}">
        <p14:creationId xmlns:p14="http://schemas.microsoft.com/office/powerpoint/2010/main" val="38795705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Effective Classroom Practices</a:t>
            </a:r>
            <a:endParaRPr lang="en-US" dirty="0">
              <a:solidFill>
                <a:srgbClr val="FF0000"/>
              </a:solidFill>
            </a:endParaRPr>
          </a:p>
        </p:txBody>
      </p:sp>
      <p:sp>
        <p:nvSpPr>
          <p:cNvPr id="3" name="Content Placeholder 2"/>
          <p:cNvSpPr>
            <a:spLocks noGrp="1"/>
          </p:cNvSpPr>
          <p:nvPr>
            <p:ph idx="1"/>
          </p:nvPr>
        </p:nvSpPr>
        <p:spPr>
          <a:xfrm>
            <a:off x="999296" y="1553730"/>
            <a:ext cx="7287030" cy="4525963"/>
          </a:xfrm>
        </p:spPr>
        <p:txBody>
          <a:bodyPr>
            <a:normAutofit lnSpcReduction="10000"/>
          </a:bodyPr>
          <a:lstStyle/>
          <a:p>
            <a:pPr marL="514350" indent="-514350">
              <a:buClr>
                <a:srgbClr val="008000"/>
              </a:buClr>
              <a:buFont typeface="+mj-lt"/>
              <a:buAutoNum type="arabicPeriod"/>
            </a:pPr>
            <a:r>
              <a:rPr lang="en-US" dirty="0" smtClean="0"/>
              <a:t>Classroom Expectations</a:t>
            </a:r>
          </a:p>
          <a:p>
            <a:pPr marL="514350" indent="-514350">
              <a:buClr>
                <a:srgbClr val="008000"/>
              </a:buClr>
              <a:buFont typeface="+mj-lt"/>
              <a:buAutoNum type="arabicPeriod"/>
            </a:pPr>
            <a:r>
              <a:rPr lang="en-US" dirty="0" smtClean="0"/>
              <a:t>Classroom Procedures &amp; Routines</a:t>
            </a:r>
          </a:p>
          <a:p>
            <a:pPr marL="514350" indent="-514350">
              <a:buClr>
                <a:srgbClr val="008000"/>
              </a:buClr>
              <a:buFont typeface="+mj-lt"/>
              <a:buAutoNum type="arabicPeriod"/>
            </a:pPr>
            <a:r>
              <a:rPr lang="en-US" dirty="0" smtClean="0"/>
              <a:t>Encouraging Expected Behavior</a:t>
            </a:r>
          </a:p>
          <a:p>
            <a:pPr marL="514350" indent="-514350">
              <a:buClr>
                <a:srgbClr val="008000"/>
              </a:buClr>
              <a:buFont typeface="+mj-lt"/>
              <a:buAutoNum type="arabicPeriod"/>
            </a:pPr>
            <a:r>
              <a:rPr lang="en-US" dirty="0" smtClean="0"/>
              <a:t>Discouraging Inappropriate Behavior</a:t>
            </a:r>
          </a:p>
          <a:p>
            <a:pPr marL="514350" indent="-514350">
              <a:buClr>
                <a:srgbClr val="008000"/>
              </a:buClr>
              <a:buFont typeface="+mj-lt"/>
              <a:buAutoNum type="arabicPeriod"/>
            </a:pPr>
            <a:r>
              <a:rPr lang="en-US" dirty="0" smtClean="0"/>
              <a:t>Active Supervision</a:t>
            </a:r>
          </a:p>
          <a:p>
            <a:pPr marL="514350" indent="-514350">
              <a:buClr>
                <a:srgbClr val="008000"/>
              </a:buClr>
              <a:buFont typeface="+mj-lt"/>
              <a:buAutoNum type="arabicPeriod"/>
            </a:pPr>
            <a:r>
              <a:rPr lang="en-US" dirty="0" smtClean="0"/>
              <a:t>Opportunities to Respond</a:t>
            </a:r>
          </a:p>
          <a:p>
            <a:pPr marL="514350" indent="-514350">
              <a:buClr>
                <a:srgbClr val="008000"/>
              </a:buClr>
              <a:buFont typeface="+mj-lt"/>
              <a:buAutoNum type="arabicPeriod"/>
            </a:pPr>
            <a:r>
              <a:rPr lang="en-US" dirty="0" smtClean="0">
                <a:solidFill>
                  <a:srgbClr val="008000"/>
                </a:solidFill>
              </a:rPr>
              <a:t>Activity Sequencing &amp; Choice</a:t>
            </a:r>
          </a:p>
          <a:p>
            <a:pPr marL="514350" indent="-514350">
              <a:buClr>
                <a:srgbClr val="008000"/>
              </a:buClr>
              <a:buFont typeface="+mj-lt"/>
              <a:buAutoNum type="arabicPeriod"/>
            </a:pPr>
            <a:r>
              <a:rPr lang="en-US" dirty="0" smtClean="0"/>
              <a:t>Task Difficulty</a:t>
            </a:r>
          </a:p>
          <a:p>
            <a:pPr marL="514350" indent="-514350">
              <a:buFont typeface="+mj-lt"/>
              <a:buAutoNum type="arabicPeriod"/>
            </a:pPr>
            <a:endParaRPr lang="en-US" dirty="0"/>
          </a:p>
        </p:txBody>
      </p:sp>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11" name="Oval 10"/>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345</a:t>
            </a:r>
            <a:endParaRPr lang="en-US" sz="1600" b="1" dirty="0"/>
          </a:p>
        </p:txBody>
      </p:sp>
    </p:spTree>
    <p:extLst>
      <p:ext uri="{BB962C8B-B14F-4D97-AF65-F5344CB8AC3E}">
        <p14:creationId xmlns:p14="http://schemas.microsoft.com/office/powerpoint/2010/main" val="4208458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30204"/>
            <a:ext cx="8229600" cy="1143000"/>
          </a:xfrm>
          <a:noFill/>
        </p:spPr>
        <p:txBody>
          <a:bodyPr lIns="90487" tIns="44450" rIns="90487" bIns="44450"/>
          <a:lstStyle/>
          <a:p>
            <a:pPr eaLnBrk="1" hangingPunct="1"/>
            <a:r>
              <a:rPr lang="en-US" sz="4000" dirty="0" smtClean="0">
                <a:solidFill>
                  <a:srgbClr val="008000"/>
                </a:solidFill>
                <a:latin typeface="Calibri" charset="0"/>
                <a:ea typeface="ＭＳ Ｐゴシック" charset="0"/>
                <a:cs typeface="ＭＳ Ｐゴシック" charset="0"/>
              </a:rPr>
              <a:t>Three Levels of Implementation</a:t>
            </a:r>
            <a:endParaRPr lang="en-US" sz="4000" dirty="0">
              <a:solidFill>
                <a:srgbClr val="008000"/>
              </a:solidFill>
              <a:latin typeface="Calibri" charset="0"/>
              <a:ea typeface="ＭＳ Ｐゴシック" charset="0"/>
              <a:cs typeface="ＭＳ Ｐゴシック" charset="0"/>
            </a:endParaRPr>
          </a:p>
        </p:txBody>
      </p:sp>
      <p:sp>
        <p:nvSpPr>
          <p:cNvPr id="10" name="TextBox 9"/>
          <p:cNvSpPr txBox="1">
            <a:spLocks noChangeArrowheads="1"/>
          </p:cNvSpPr>
          <p:nvPr/>
        </p:nvSpPr>
        <p:spPr bwMode="auto">
          <a:xfrm>
            <a:off x="1761068" y="1337740"/>
            <a:ext cx="5486400" cy="584776"/>
          </a:xfrm>
          <a:prstGeom prst="rect">
            <a:avLst/>
          </a:prstGeom>
          <a:noFill/>
          <a:ln w="9525">
            <a:noFill/>
            <a:miter lim="800000"/>
            <a:headEnd/>
            <a:tailEnd/>
          </a:ln>
        </p:spPr>
        <p:txBody>
          <a:bodyPr wrap="square">
            <a:spAutoFit/>
          </a:bodyPr>
          <a:lstStyle/>
          <a:p>
            <a:pPr marL="0" marR="0" algn="ctr" eaLnBrk="0" hangingPunct="0">
              <a:spcBef>
                <a:spcPts val="0"/>
              </a:spcBef>
              <a:spcAft>
                <a:spcPts val="0"/>
              </a:spcAft>
            </a:pPr>
            <a:r>
              <a:rPr lang="en-US" sz="3200" kern="1200" dirty="0">
                <a:solidFill>
                  <a:srgbClr val="008000"/>
                </a:solidFill>
                <a:effectLst/>
                <a:latin typeface="+mj-lt"/>
                <a:ea typeface="ＭＳ Ｐゴシック"/>
                <a:cs typeface="Franklin Gothic Book"/>
              </a:rPr>
              <a:t>A Continuum of Support for All</a:t>
            </a:r>
            <a:endParaRPr lang="en-US" sz="3200" dirty="0">
              <a:solidFill>
                <a:srgbClr val="008000"/>
              </a:solidFill>
              <a:effectLst/>
              <a:latin typeface="+mj-lt"/>
              <a:ea typeface="ＭＳ 明朝"/>
              <a:cs typeface="Times New Roman"/>
            </a:endParaRPr>
          </a:p>
        </p:txBody>
      </p:sp>
      <p:sp>
        <p:nvSpPr>
          <p:cNvPr id="11" name="Text Box 26"/>
          <p:cNvSpPr txBox="1">
            <a:spLocks noChangeArrowheads="1"/>
          </p:cNvSpPr>
          <p:nvPr/>
        </p:nvSpPr>
        <p:spPr bwMode="auto">
          <a:xfrm>
            <a:off x="776455" y="5045140"/>
            <a:ext cx="237757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One</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All students</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Preventive, proactiv</a:t>
            </a:r>
            <a:r>
              <a:rPr lang="en-US" sz="1600" kern="1200" dirty="0">
                <a:solidFill>
                  <a:srgbClr val="000000"/>
                </a:solidFill>
                <a:effectLst/>
                <a:latin typeface="+mj-lt"/>
                <a:ea typeface="Times New Roman"/>
                <a:cs typeface="Times New Roman"/>
              </a:rPr>
              <a:t>e</a:t>
            </a:r>
            <a:endParaRPr lang="en-US" sz="1600" dirty="0">
              <a:effectLst/>
              <a:latin typeface="+mj-lt"/>
              <a:ea typeface="Times New Roman"/>
              <a:cs typeface="Times New Roman"/>
            </a:endParaRPr>
          </a:p>
        </p:txBody>
      </p:sp>
      <p:sp>
        <p:nvSpPr>
          <p:cNvPr id="12" name="Text Box 29"/>
          <p:cNvSpPr txBox="1">
            <a:spLocks noChangeArrowheads="1"/>
          </p:cNvSpPr>
          <p:nvPr/>
        </p:nvSpPr>
        <p:spPr bwMode="auto">
          <a:xfrm>
            <a:off x="5832137" y="5037330"/>
            <a:ext cx="26212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One</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All settings, all </a:t>
            </a:r>
            <a:r>
              <a:rPr lang="en-US" kern="1200" dirty="0" smtClean="0">
                <a:solidFill>
                  <a:srgbClr val="000000"/>
                </a:solidFill>
                <a:effectLst/>
                <a:latin typeface="+mj-lt"/>
                <a:ea typeface="Times New Roman"/>
                <a:cs typeface="Times New Roman"/>
              </a:rPr>
              <a:t>students</a:t>
            </a:r>
            <a:endParaRPr lang="en-US" dirty="0">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smtClean="0">
                <a:solidFill>
                  <a:srgbClr val="000000"/>
                </a:solidFill>
                <a:effectLst/>
                <a:latin typeface="+mj-lt"/>
                <a:ea typeface="Times New Roman"/>
                <a:cs typeface="Times New Roman"/>
              </a:rPr>
              <a:t>Preventive</a:t>
            </a:r>
            <a:r>
              <a:rPr lang="en-US" kern="1200" dirty="0">
                <a:solidFill>
                  <a:srgbClr val="000000"/>
                </a:solidFill>
                <a:effectLst/>
                <a:latin typeface="+mj-lt"/>
                <a:ea typeface="Times New Roman"/>
                <a:cs typeface="Times New Roman"/>
              </a:rPr>
              <a:t>, proactive</a:t>
            </a:r>
            <a:endParaRPr lang="en-US" dirty="0">
              <a:effectLst/>
              <a:latin typeface="+mj-lt"/>
              <a:ea typeface="Times New Roman"/>
              <a:cs typeface="Times New Roman"/>
            </a:endParaRPr>
          </a:p>
        </p:txBody>
      </p:sp>
      <p:sp>
        <p:nvSpPr>
          <p:cNvPr id="13" name="Text Box 32"/>
          <p:cNvSpPr txBox="1">
            <a:spLocks noChangeArrowheads="1"/>
          </p:cNvSpPr>
          <p:nvPr/>
        </p:nvSpPr>
        <p:spPr bwMode="auto">
          <a:xfrm>
            <a:off x="1129573" y="3793521"/>
            <a:ext cx="2569934"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Two </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Some students (at-risk)</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High efficiency</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Rapid response</a:t>
            </a:r>
            <a:endParaRPr lang="en-US" dirty="0">
              <a:effectLst/>
              <a:latin typeface="+mj-lt"/>
              <a:ea typeface="Times New Roman"/>
              <a:cs typeface="Times New Roman"/>
            </a:endParaRPr>
          </a:p>
        </p:txBody>
      </p:sp>
      <p:sp>
        <p:nvSpPr>
          <p:cNvPr id="14" name="Text Box 35"/>
          <p:cNvSpPr txBox="1">
            <a:spLocks noChangeArrowheads="1"/>
          </p:cNvSpPr>
          <p:nvPr/>
        </p:nvSpPr>
        <p:spPr bwMode="auto">
          <a:xfrm>
            <a:off x="5555202" y="3828699"/>
            <a:ext cx="2569934"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223838">
              <a:spcBef>
                <a:spcPts val="0"/>
              </a:spcBef>
              <a:spcAft>
                <a:spcPts val="0"/>
              </a:spcAft>
            </a:pPr>
            <a:r>
              <a:rPr lang="en-US" sz="2000" kern="1200" dirty="0">
                <a:solidFill>
                  <a:srgbClr val="008000"/>
                </a:solidFill>
                <a:effectLst/>
                <a:latin typeface="+mj-lt"/>
                <a:ea typeface="ＭＳ 明朝"/>
                <a:cs typeface="Times New Roman"/>
              </a:rPr>
              <a:t>Tier Two</a:t>
            </a:r>
            <a:endParaRPr lang="en-US" sz="2000" dirty="0">
              <a:solidFill>
                <a:srgbClr val="008000"/>
              </a:solidFill>
              <a:effectLst/>
              <a:latin typeface="+mj-lt"/>
              <a:ea typeface="ＭＳ 明朝"/>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Some students (at-risk)</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High efficiency</a:t>
            </a:r>
            <a:endParaRPr lang="en-US" dirty="0">
              <a:effectLst/>
              <a:latin typeface="+mj-lt"/>
              <a:ea typeface="Times New Roman"/>
              <a:cs typeface="Times New Roman"/>
            </a:endParaRPr>
          </a:p>
          <a:p>
            <a:pPr marL="342900" marR="0" lvl="0" indent="-223838">
              <a:spcBef>
                <a:spcPts val="0"/>
              </a:spcBef>
              <a:spcAft>
                <a:spcPts val="0"/>
              </a:spcAft>
              <a:buClr>
                <a:srgbClr val="008000"/>
              </a:buClr>
              <a:buFont typeface="Times"/>
              <a:buChar char="•"/>
              <a:tabLst>
                <a:tab pos="457200" algn="l"/>
              </a:tabLst>
            </a:pPr>
            <a:r>
              <a:rPr lang="en-US" kern="1200" dirty="0">
                <a:solidFill>
                  <a:srgbClr val="000000"/>
                </a:solidFill>
                <a:effectLst/>
                <a:latin typeface="+mj-lt"/>
                <a:ea typeface="Times New Roman"/>
                <a:cs typeface="Times New Roman"/>
              </a:rPr>
              <a:t>Rapid response</a:t>
            </a:r>
            <a:endParaRPr lang="en-US" dirty="0">
              <a:effectLst/>
              <a:latin typeface="+mj-lt"/>
              <a:ea typeface="Times New Roman"/>
              <a:cs typeface="Times New Roman"/>
            </a:endParaRPr>
          </a:p>
        </p:txBody>
      </p:sp>
      <p:sp>
        <p:nvSpPr>
          <p:cNvPr id="15" name="Text Box 38"/>
          <p:cNvSpPr txBox="1">
            <a:spLocks noChangeArrowheads="1"/>
          </p:cNvSpPr>
          <p:nvPr/>
        </p:nvSpPr>
        <p:spPr bwMode="auto">
          <a:xfrm>
            <a:off x="1516587" y="2567957"/>
            <a:ext cx="227498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marR="0" indent="-173038">
              <a:spcBef>
                <a:spcPts val="0"/>
              </a:spcBef>
              <a:spcAft>
                <a:spcPts val="0"/>
              </a:spcAft>
            </a:pPr>
            <a:r>
              <a:rPr lang="en-US" sz="2000" kern="1200" dirty="0">
                <a:solidFill>
                  <a:srgbClr val="008000"/>
                </a:solidFill>
                <a:effectLst/>
                <a:latin typeface="+mj-lt"/>
                <a:ea typeface="ＭＳ 明朝"/>
                <a:cs typeface="Times New Roman"/>
              </a:rPr>
              <a:t>Tier Three</a:t>
            </a:r>
            <a:endParaRPr lang="en-US" sz="2000" dirty="0">
              <a:solidFill>
                <a:srgbClr val="008000"/>
              </a:solidFill>
              <a:effectLst/>
              <a:latin typeface="+mj-lt"/>
              <a:ea typeface="ＭＳ 明朝"/>
              <a:cs typeface="Times New Roman"/>
            </a:endParaRPr>
          </a:p>
          <a:p>
            <a:pPr marL="455612" marR="0" lvl="0" indent="-285750">
              <a:spcBef>
                <a:spcPts val="0"/>
              </a:spcBef>
              <a:spcAft>
                <a:spcPts val="0"/>
              </a:spcAft>
              <a:buClr>
                <a:srgbClr val="008000"/>
              </a:buClr>
              <a:buFont typeface="Arial"/>
              <a:buChar char="•"/>
              <a:tabLst>
                <a:tab pos="457200" algn="l"/>
              </a:tabLst>
            </a:pPr>
            <a:r>
              <a:rPr lang="en-US" kern="1200" dirty="0">
                <a:solidFill>
                  <a:srgbClr val="000000"/>
                </a:solidFill>
                <a:effectLst/>
                <a:latin typeface="+mj-lt"/>
                <a:ea typeface="Times New Roman"/>
                <a:cs typeface="Times New Roman"/>
              </a:rPr>
              <a:t>Individual Students</a:t>
            </a:r>
            <a:endParaRPr lang="en-US" dirty="0">
              <a:solidFill>
                <a:srgbClr val="000000"/>
              </a:solidFill>
              <a:effectLst/>
              <a:latin typeface="+mj-lt"/>
              <a:ea typeface="Times New Roman"/>
              <a:cs typeface="Times New Roman"/>
            </a:endParaRPr>
          </a:p>
          <a:p>
            <a:pPr marL="455612" marR="0" lvl="0" indent="-285750">
              <a:spcBef>
                <a:spcPts val="0"/>
              </a:spcBef>
              <a:spcAft>
                <a:spcPts val="0"/>
              </a:spcAft>
              <a:buClr>
                <a:srgbClr val="008000"/>
              </a:buClr>
              <a:buFont typeface="Arial"/>
              <a:buChar char="•"/>
              <a:tabLst>
                <a:tab pos="457200" algn="l"/>
              </a:tabLst>
            </a:pPr>
            <a:r>
              <a:rPr lang="en-US" kern="1200" dirty="0">
                <a:solidFill>
                  <a:srgbClr val="000000"/>
                </a:solidFill>
                <a:effectLst/>
                <a:latin typeface="+mj-lt"/>
                <a:ea typeface="Times New Roman"/>
                <a:cs typeface="Times New Roman"/>
              </a:rPr>
              <a:t>Assessment-based</a:t>
            </a:r>
            <a:endParaRPr lang="en-US" dirty="0">
              <a:solidFill>
                <a:srgbClr val="000000"/>
              </a:solidFill>
              <a:effectLst/>
              <a:latin typeface="+mj-lt"/>
              <a:ea typeface="Times New Roman"/>
              <a:cs typeface="Times New Roman"/>
            </a:endParaRPr>
          </a:p>
          <a:p>
            <a:pPr marL="455612" marR="0" lvl="0" indent="-285750">
              <a:spcBef>
                <a:spcPts val="0"/>
              </a:spcBef>
              <a:spcAft>
                <a:spcPts val="0"/>
              </a:spcAft>
              <a:buClr>
                <a:srgbClr val="008000"/>
              </a:buClr>
              <a:buFont typeface="Arial"/>
              <a:buChar char="•"/>
              <a:tabLst>
                <a:tab pos="457200" algn="l"/>
              </a:tabLst>
            </a:pPr>
            <a:r>
              <a:rPr lang="en-US" kern="1200" dirty="0">
                <a:solidFill>
                  <a:srgbClr val="000000"/>
                </a:solidFill>
                <a:effectLst/>
                <a:latin typeface="+mj-lt"/>
                <a:ea typeface="Times New Roman"/>
                <a:cs typeface="Times New Roman"/>
              </a:rPr>
              <a:t>High Intensity</a:t>
            </a:r>
            <a:endParaRPr lang="en-US" dirty="0">
              <a:solidFill>
                <a:srgbClr val="000000"/>
              </a:solidFill>
              <a:effectLst/>
              <a:latin typeface="+mj-lt"/>
              <a:ea typeface="Times New Roman"/>
              <a:cs typeface="Times New Roman"/>
            </a:endParaRPr>
          </a:p>
        </p:txBody>
      </p:sp>
      <p:sp>
        <p:nvSpPr>
          <p:cNvPr id="16" name="Text Box 42"/>
          <p:cNvSpPr txBox="1">
            <a:spLocks noChangeArrowheads="1"/>
          </p:cNvSpPr>
          <p:nvPr/>
        </p:nvSpPr>
        <p:spPr bwMode="auto">
          <a:xfrm>
            <a:off x="5112338" y="2560147"/>
            <a:ext cx="3108543"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119063" marR="0">
              <a:spcBef>
                <a:spcPts val="0"/>
              </a:spcBef>
              <a:spcAft>
                <a:spcPts val="0"/>
              </a:spcAft>
            </a:pPr>
            <a:r>
              <a:rPr lang="en-US" sz="2000" kern="1200" dirty="0">
                <a:solidFill>
                  <a:srgbClr val="008000"/>
                </a:solidFill>
                <a:effectLst/>
                <a:latin typeface="+mj-lt"/>
                <a:ea typeface="ＭＳ 明朝"/>
                <a:cs typeface="Times New Roman"/>
              </a:rPr>
              <a:t>Tier </a:t>
            </a:r>
            <a:r>
              <a:rPr lang="en-US" sz="2000" kern="1200" dirty="0" smtClean="0">
                <a:solidFill>
                  <a:srgbClr val="008000"/>
                </a:solidFill>
                <a:effectLst/>
                <a:latin typeface="+mj-lt"/>
                <a:ea typeface="ＭＳ 明朝"/>
                <a:cs typeface="Times New Roman"/>
              </a:rPr>
              <a:t>Three</a:t>
            </a:r>
            <a:endParaRPr lang="en-US" sz="2000" dirty="0">
              <a:solidFill>
                <a:srgbClr val="008000"/>
              </a:solidFill>
              <a:latin typeface="+mj-lt"/>
              <a:ea typeface="ＭＳ 明朝"/>
              <a:cs typeface="Times New Roman"/>
            </a:endParaRPr>
          </a:p>
          <a:p>
            <a:pPr marL="404813" marR="0" indent="-285750">
              <a:spcBef>
                <a:spcPts val="0"/>
              </a:spcBef>
              <a:spcAft>
                <a:spcPts val="0"/>
              </a:spcAft>
              <a:buClr>
                <a:srgbClr val="008000"/>
              </a:buClr>
              <a:buFont typeface="Arial"/>
              <a:buChar char="•"/>
            </a:pPr>
            <a:r>
              <a:rPr lang="en-US" kern="1200" dirty="0" smtClean="0">
                <a:solidFill>
                  <a:srgbClr val="000000"/>
                </a:solidFill>
                <a:effectLst/>
                <a:latin typeface="+mj-lt"/>
                <a:ea typeface="Times New Roman"/>
                <a:cs typeface="Times New Roman"/>
              </a:rPr>
              <a:t>Individual </a:t>
            </a:r>
            <a:r>
              <a:rPr lang="en-US" kern="1200" dirty="0">
                <a:solidFill>
                  <a:srgbClr val="000000"/>
                </a:solidFill>
                <a:effectLst/>
                <a:latin typeface="+mj-lt"/>
                <a:ea typeface="Times New Roman"/>
                <a:cs typeface="Times New Roman"/>
              </a:rPr>
              <a:t>Students</a:t>
            </a:r>
            <a:endParaRPr lang="en-US" dirty="0">
              <a:effectLst/>
              <a:latin typeface="+mj-lt"/>
              <a:ea typeface="Times New Roman"/>
              <a:cs typeface="Times New Roman"/>
            </a:endParaRPr>
          </a:p>
          <a:p>
            <a:pPr marL="342900" marR="0" lvl="0" indent="-173038">
              <a:spcBef>
                <a:spcPts val="0"/>
              </a:spcBef>
              <a:spcAft>
                <a:spcPts val="0"/>
              </a:spcAft>
              <a:buClr>
                <a:srgbClr val="008000"/>
              </a:buClr>
              <a:buFont typeface="Times"/>
              <a:buChar char="•"/>
              <a:tabLst>
                <a:tab pos="457200" algn="l"/>
              </a:tabLst>
            </a:pPr>
            <a:r>
              <a:rPr lang="en-US" kern="1200" dirty="0" smtClean="0">
                <a:solidFill>
                  <a:srgbClr val="000000"/>
                </a:solidFill>
                <a:effectLst/>
                <a:latin typeface="+mj-lt"/>
                <a:ea typeface="Times New Roman"/>
                <a:cs typeface="Times New Roman"/>
              </a:rPr>
              <a:t> Assessment</a:t>
            </a:r>
            <a:r>
              <a:rPr lang="en-US" kern="1200" dirty="0">
                <a:solidFill>
                  <a:srgbClr val="000000"/>
                </a:solidFill>
                <a:effectLst/>
                <a:latin typeface="+mj-lt"/>
                <a:ea typeface="Times New Roman"/>
                <a:cs typeface="Times New Roman"/>
              </a:rPr>
              <a:t>-based</a:t>
            </a:r>
            <a:endParaRPr lang="en-US" dirty="0">
              <a:effectLst/>
              <a:latin typeface="+mj-lt"/>
              <a:ea typeface="Times New Roman"/>
              <a:cs typeface="Times New Roman"/>
            </a:endParaRPr>
          </a:p>
          <a:p>
            <a:pPr marL="342900" marR="0" lvl="0" indent="-173038">
              <a:spcBef>
                <a:spcPts val="0"/>
              </a:spcBef>
              <a:spcAft>
                <a:spcPts val="0"/>
              </a:spcAft>
              <a:buClr>
                <a:srgbClr val="008000"/>
              </a:buClr>
              <a:buFont typeface="Times"/>
              <a:buChar char="•"/>
              <a:tabLst>
                <a:tab pos="457200" algn="l"/>
              </a:tabLst>
            </a:pPr>
            <a:r>
              <a:rPr lang="en-US" kern="1200" dirty="0" smtClean="0">
                <a:solidFill>
                  <a:srgbClr val="000000"/>
                </a:solidFill>
                <a:effectLst/>
                <a:latin typeface="+mj-lt"/>
                <a:ea typeface="Times New Roman"/>
                <a:cs typeface="Times New Roman"/>
              </a:rPr>
              <a:t> Intense</a:t>
            </a:r>
            <a:r>
              <a:rPr lang="en-US" kern="1200" dirty="0">
                <a:solidFill>
                  <a:srgbClr val="000000"/>
                </a:solidFill>
                <a:effectLst/>
                <a:latin typeface="+mj-lt"/>
                <a:ea typeface="Times New Roman"/>
                <a:cs typeface="Times New Roman"/>
              </a:rPr>
              <a:t>, durable procedures</a:t>
            </a:r>
            <a:endParaRPr lang="en-US" dirty="0">
              <a:effectLst/>
              <a:latin typeface="+mj-lt"/>
              <a:ea typeface="Times New Roman"/>
              <a:cs typeface="Times New Roman"/>
            </a:endParaRPr>
          </a:p>
        </p:txBody>
      </p:sp>
      <p:sp>
        <p:nvSpPr>
          <p:cNvPr id="18" name="Text Box 1"/>
          <p:cNvSpPr txBox="1"/>
          <p:nvPr/>
        </p:nvSpPr>
        <p:spPr>
          <a:xfrm>
            <a:off x="982134" y="1990980"/>
            <a:ext cx="2865002" cy="458446"/>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800" dirty="0">
                <a:solidFill>
                  <a:srgbClr val="008000"/>
                </a:solidFill>
                <a:effectLst/>
                <a:latin typeface="+mj-lt"/>
                <a:ea typeface="ＭＳ 明朝"/>
                <a:cs typeface="Times New Roman"/>
              </a:rPr>
              <a:t>Academic Systems</a:t>
            </a:r>
          </a:p>
        </p:txBody>
      </p:sp>
      <p:sp>
        <p:nvSpPr>
          <p:cNvPr id="19" name="Text Box 2"/>
          <p:cNvSpPr txBox="1"/>
          <p:nvPr/>
        </p:nvSpPr>
        <p:spPr>
          <a:xfrm>
            <a:off x="5099622" y="1990980"/>
            <a:ext cx="3180778" cy="458446"/>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800" dirty="0">
                <a:solidFill>
                  <a:srgbClr val="008000"/>
                </a:solidFill>
                <a:effectLst/>
                <a:latin typeface="+mj-lt"/>
                <a:ea typeface="ＭＳ 明朝"/>
                <a:cs typeface="Times New Roman"/>
              </a:rPr>
              <a:t>Behavioral Systems</a:t>
            </a:r>
          </a:p>
        </p:txBody>
      </p:sp>
      <p:grpSp>
        <p:nvGrpSpPr>
          <p:cNvPr id="20" name="Group 19"/>
          <p:cNvGrpSpPr/>
          <p:nvPr/>
        </p:nvGrpSpPr>
        <p:grpSpPr>
          <a:xfrm>
            <a:off x="4903164" y="2368695"/>
            <a:ext cx="506420" cy="3450462"/>
            <a:chOff x="0" y="0"/>
            <a:chExt cx="379730" cy="2260600"/>
          </a:xfrm>
        </p:grpSpPr>
        <p:sp>
          <p:nvSpPr>
            <p:cNvPr id="21" name="AutoShape 6"/>
            <p:cNvSpPr>
              <a:spLocks/>
            </p:cNvSpPr>
            <p:nvPr/>
          </p:nvSpPr>
          <p:spPr bwMode="auto">
            <a:xfrm rot="20356367" flipH="1">
              <a:off x="0" y="40640"/>
              <a:ext cx="209149" cy="785495"/>
            </a:xfrm>
            <a:prstGeom prst="rightBrace">
              <a:avLst>
                <a:gd name="adj1" fmla="val 39574"/>
                <a:gd name="adj2" fmla="val 73053"/>
              </a:avLst>
            </a:prstGeom>
            <a:noFill/>
            <a:ln w="9525">
              <a:solidFill>
                <a:schemeClr val="tx1"/>
              </a:solidFill>
              <a:round/>
              <a:headEnd/>
              <a:tailEnd/>
            </a:ln>
            <a:scene3d>
              <a:camera prst="orthographicFront">
                <a:rot lat="0" lon="10800000" rev="0"/>
              </a:camera>
              <a:lightRig rig="threePt" dir="t"/>
            </a:scene3d>
            <a:extLst>
              <a:ext uri="{FAA26D3D-D897-4be2-8F04-BA451C77F1D7}">
                <ma14:placeholderFlag xmlns:ma14="http://schemas.microsoft.com/office/mac/drawingml/2011/main"/>
              </a:ext>
              <a:ext uri="{C572A759-6A51-4108-AA02-DFA0A04FC94B}">
                <ma14:wrappingTextBoxFlag xmlns:ma14="http://schemas.microsoft.com/office/mac/drawingml/2011/main"/>
              </a:ext>
            </a:extLst>
          </p:spPr>
          <p:txBody>
            <a:bodyPr wrap="square" anchor="ctr">
              <a:noAutofit/>
            </a:bodyPr>
            <a:lstStyle/>
            <a:p>
              <a:endParaRPr lang="en-US"/>
            </a:p>
          </p:txBody>
        </p:sp>
        <p:sp>
          <p:nvSpPr>
            <p:cNvPr id="22" name="AutoShape 6"/>
            <p:cNvSpPr>
              <a:spLocks/>
            </p:cNvSpPr>
            <p:nvPr/>
          </p:nvSpPr>
          <p:spPr bwMode="auto">
            <a:xfrm rot="20095702" flipH="1">
              <a:off x="80010" y="95885"/>
              <a:ext cx="111125" cy="313690"/>
            </a:xfrm>
            <a:prstGeom prst="rightBrace">
              <a:avLst>
                <a:gd name="adj1" fmla="val 72917"/>
                <a:gd name="adj2" fmla="val 60437"/>
              </a:avLst>
            </a:prstGeom>
            <a:noFill/>
            <a:ln w="9525">
              <a:solidFill>
                <a:schemeClr val="tx1"/>
              </a:solidFill>
              <a:round/>
              <a:headEnd/>
              <a:tailEnd/>
            </a:ln>
            <a:scene3d>
              <a:camera prst="orthographicFront">
                <a:rot lat="0" lon="10799999" rev="21480000"/>
              </a:camera>
              <a:lightRig rig="threePt" dir="t"/>
            </a:scene3d>
            <a:extLst>
              <a:ext uri="{FAA26D3D-D897-4be2-8F04-BA451C77F1D7}">
                <ma14:placeholderFlag xmlns:ma14="http://schemas.microsoft.com/office/mac/drawingml/2011/main"/>
              </a:ext>
              <a:ext uri="{C572A759-6A51-4108-AA02-DFA0A04FC94B}">
                <ma14:wrappingTextBoxFlag xmlns:ma14="http://schemas.microsoft.com/office/mac/drawingml/2011/main"/>
              </a:ext>
            </a:extLst>
          </p:spPr>
          <p:txBody>
            <a:bodyPr wrap="none" anchor="ctr"/>
            <a:lstStyle/>
            <a:p>
              <a:endParaRPr lang="en-US"/>
            </a:p>
          </p:txBody>
        </p:sp>
        <p:sp>
          <p:nvSpPr>
            <p:cNvPr id="23" name="AutoShape 6"/>
            <p:cNvSpPr>
              <a:spLocks/>
            </p:cNvSpPr>
            <p:nvPr/>
          </p:nvSpPr>
          <p:spPr bwMode="auto">
            <a:xfrm rot="20356367" flipH="1">
              <a:off x="81915" y="0"/>
              <a:ext cx="297815" cy="2260600"/>
            </a:xfrm>
            <a:prstGeom prst="rightBrace">
              <a:avLst>
                <a:gd name="adj1" fmla="val 39574"/>
                <a:gd name="adj2" fmla="val 77232"/>
              </a:avLst>
            </a:prstGeom>
            <a:noFill/>
            <a:ln w="9525">
              <a:solidFill>
                <a:schemeClr val="tx1"/>
              </a:solidFill>
              <a:round/>
              <a:headEnd/>
              <a:tailEnd/>
            </a:ln>
            <a:scene3d>
              <a:camera prst="orthographicFront">
                <a:rot lat="0" lon="10800000" rev="0"/>
              </a:camera>
              <a:lightRig rig="threePt" dir="t"/>
            </a:scene3d>
            <a:extLst>
              <a:ext uri="{FAA26D3D-D897-4be2-8F04-BA451C77F1D7}">
                <ma14:placeholderFlag xmlns:ma14="http://schemas.microsoft.com/office/mac/drawingml/2011/main"/>
              </a:ext>
              <a:ext uri="{C572A759-6A51-4108-AA02-DFA0A04FC94B}">
                <ma14:wrappingTextBoxFlag xmlns:ma14="http://schemas.microsoft.com/office/mac/drawingml/2011/main"/>
              </a:ext>
            </a:extLst>
          </p:spPr>
          <p:txBody>
            <a:bodyPr wrap="square" anchor="ctr">
              <a:noAutofit/>
            </a:bodyPr>
            <a:lstStyle/>
            <a:p>
              <a:endParaRPr lang="en-US"/>
            </a:p>
          </p:txBody>
        </p:sp>
      </p:grpSp>
      <p:sp>
        <p:nvSpPr>
          <p:cNvPr id="24" name="Isosceles Triangle 23"/>
          <p:cNvSpPr/>
          <p:nvPr/>
        </p:nvSpPr>
        <p:spPr>
          <a:xfrm>
            <a:off x="3296012" y="2477806"/>
            <a:ext cx="1988262" cy="3367704"/>
          </a:xfrm>
          <a:prstGeom prst="triangle">
            <a:avLst/>
          </a:prstGeom>
          <a:gradFill>
            <a:gsLst>
              <a:gs pos="0">
                <a:srgbClr val="008000"/>
              </a:gs>
              <a:gs pos="100000">
                <a:srgbClr val="FF0000"/>
              </a:gs>
              <a:gs pos="75000">
                <a:srgbClr val="FFFF00"/>
              </a:gs>
            </a:gsLs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5" name="Group 24"/>
          <p:cNvGrpSpPr/>
          <p:nvPr/>
        </p:nvGrpSpPr>
        <p:grpSpPr>
          <a:xfrm>
            <a:off x="12700" y="6211407"/>
            <a:ext cx="9144378" cy="659292"/>
            <a:chOff x="12700" y="6211407"/>
            <a:chExt cx="9144378" cy="659292"/>
          </a:xfrm>
        </p:grpSpPr>
        <p:sp>
          <p:nvSpPr>
            <p:cNvPr id="26" name="Rectangle 2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30" name="Oval 2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20</a:t>
            </a:r>
            <a:endParaRPr lang="en-US" sz="1600" b="1" dirty="0"/>
          </a:p>
        </p:txBody>
      </p:sp>
    </p:spTree>
    <p:extLst>
      <p:ext uri="{BB962C8B-B14F-4D97-AF65-F5344CB8AC3E}">
        <p14:creationId xmlns:p14="http://schemas.microsoft.com/office/powerpoint/2010/main" val="39012182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69962"/>
          </a:xfrm>
        </p:spPr>
        <p:txBody>
          <a:bodyPr/>
          <a:lstStyle/>
          <a:p>
            <a:r>
              <a:rPr lang="en-US" dirty="0" smtClean="0"/>
              <a:t>Outcomes</a:t>
            </a:r>
            <a:endParaRPr lang="en-US" dirty="0"/>
          </a:p>
        </p:txBody>
      </p:sp>
      <p:sp>
        <p:nvSpPr>
          <p:cNvPr id="7" name="Content Placeholder 6"/>
          <p:cNvSpPr>
            <a:spLocks noGrp="1"/>
          </p:cNvSpPr>
          <p:nvPr>
            <p:ph idx="1"/>
          </p:nvPr>
        </p:nvSpPr>
        <p:spPr>
          <a:xfrm>
            <a:off x="457200" y="1117600"/>
            <a:ext cx="8229600" cy="5088590"/>
          </a:xfrm>
        </p:spPr>
        <p:txBody>
          <a:bodyPr>
            <a:normAutofit/>
          </a:bodyPr>
          <a:lstStyle/>
          <a:p>
            <a:pPr marL="0" indent="0" algn="ctr">
              <a:lnSpc>
                <a:spcPct val="110000"/>
              </a:lnSpc>
              <a:spcBef>
                <a:spcPts val="0"/>
              </a:spcBef>
              <a:spcAft>
                <a:spcPts val="600"/>
              </a:spcAft>
              <a:buNone/>
            </a:pPr>
            <a:r>
              <a:rPr lang="en-US" sz="2600" i="1" dirty="0" smtClean="0">
                <a:solidFill>
                  <a:srgbClr val="008000"/>
                </a:solidFill>
              </a:rPr>
              <a:t>At the end of the session, you will be able to…</a:t>
            </a:r>
          </a:p>
          <a:p>
            <a:pPr marL="0" indent="0" algn="ctr">
              <a:lnSpc>
                <a:spcPct val="110000"/>
              </a:lnSpc>
              <a:spcBef>
                <a:spcPts val="0"/>
              </a:spcBef>
              <a:spcAft>
                <a:spcPts val="600"/>
              </a:spcAft>
              <a:buNone/>
            </a:pPr>
            <a:endParaRPr lang="en-US" sz="2600" i="1" dirty="0">
              <a:solidFill>
                <a:srgbClr val="008000"/>
              </a:solidFill>
            </a:endParaRPr>
          </a:p>
          <a:p>
            <a:pPr>
              <a:spcBef>
                <a:spcPts val="0"/>
              </a:spcBef>
              <a:spcAft>
                <a:spcPts val="600"/>
              </a:spcAft>
            </a:pPr>
            <a:r>
              <a:rPr lang="en-US" sz="2400" dirty="0" smtClean="0"/>
              <a:t>Describe the value of activity sequencing and choice.</a:t>
            </a:r>
          </a:p>
          <a:p>
            <a:pPr>
              <a:spcBef>
                <a:spcPts val="0"/>
              </a:spcBef>
              <a:spcAft>
                <a:spcPts val="600"/>
              </a:spcAft>
            </a:pPr>
            <a:r>
              <a:rPr lang="en-US" sz="2400" dirty="0" smtClean="0"/>
              <a:t>Plan lessons to sequence learning activities.</a:t>
            </a:r>
          </a:p>
          <a:p>
            <a:pPr>
              <a:spcBef>
                <a:spcPts val="0"/>
              </a:spcBef>
              <a:spcAft>
                <a:spcPts val="600"/>
              </a:spcAft>
            </a:pPr>
            <a:r>
              <a:rPr lang="en-US" sz="2400" dirty="0" smtClean="0"/>
              <a:t>Plan lessons to incorporate student choices. </a:t>
            </a:r>
            <a:endParaRPr lang="en-US" sz="2400" dirty="0"/>
          </a:p>
          <a:p>
            <a:pPr marL="0" indent="0">
              <a:lnSpc>
                <a:spcPct val="110000"/>
              </a:lnSpc>
              <a:spcBef>
                <a:spcPts val="0"/>
              </a:spcBef>
              <a:spcAft>
                <a:spcPts val="600"/>
              </a:spcAft>
              <a:buNone/>
            </a:pPr>
            <a:endParaRPr lang="en-US" sz="2400" dirty="0" smtClean="0"/>
          </a:p>
          <a:p>
            <a:pPr marL="0" indent="0" algn="ctr">
              <a:lnSpc>
                <a:spcPct val="110000"/>
              </a:lnSpc>
              <a:spcBef>
                <a:spcPts val="0"/>
              </a:spcBef>
              <a:spcAft>
                <a:spcPts val="600"/>
              </a:spcAft>
              <a:buNone/>
            </a:pPr>
            <a:endParaRPr lang="en-US" sz="2600" i="1" dirty="0" smtClean="0">
              <a:solidFill>
                <a:srgbClr val="008000"/>
              </a:solidFill>
            </a:endParaRPr>
          </a:p>
        </p:txBody>
      </p:sp>
      <p:grpSp>
        <p:nvGrpSpPr>
          <p:cNvPr id="17" name="Group 16"/>
          <p:cNvGrpSpPr/>
          <p:nvPr/>
        </p:nvGrpSpPr>
        <p:grpSpPr>
          <a:xfrm>
            <a:off x="12700" y="6211407"/>
            <a:ext cx="9144378" cy="659292"/>
            <a:chOff x="12700" y="6211407"/>
            <a:chExt cx="9144378" cy="659292"/>
          </a:xfrm>
        </p:grpSpPr>
        <p:sp>
          <p:nvSpPr>
            <p:cNvPr id="18" name="Rectangle 1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9276898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Activity Sequencing &amp; Choice</a:t>
            </a:r>
            <a:endParaRPr lang="en-US" dirty="0">
              <a:solidFill>
                <a:srgbClr val="008000"/>
              </a:solidFill>
            </a:endParaRPr>
          </a:p>
        </p:txBody>
      </p:sp>
      <p:sp>
        <p:nvSpPr>
          <p:cNvPr id="3" name="Content Placeholder 2"/>
          <p:cNvSpPr>
            <a:spLocks noGrp="1"/>
          </p:cNvSpPr>
          <p:nvPr>
            <p:ph idx="1"/>
          </p:nvPr>
        </p:nvSpPr>
        <p:spPr>
          <a:xfrm>
            <a:off x="457200" y="1417638"/>
            <a:ext cx="8229600" cy="3549473"/>
          </a:xfrm>
        </p:spPr>
        <p:txBody>
          <a:bodyPr>
            <a:noAutofit/>
          </a:bodyPr>
          <a:lstStyle/>
          <a:p>
            <a:pPr>
              <a:spcBef>
                <a:spcPts val="0"/>
              </a:spcBef>
              <a:spcAft>
                <a:spcPts val="600"/>
              </a:spcAft>
              <a:buClr>
                <a:srgbClr val="FF0000"/>
              </a:buClr>
            </a:pPr>
            <a:r>
              <a:rPr lang="en-US" sz="2600" dirty="0" smtClean="0"/>
              <a:t>The other effective classroom strategies address increasing instructional time and student engagement.</a:t>
            </a:r>
          </a:p>
          <a:p>
            <a:pPr>
              <a:spcBef>
                <a:spcPts val="0"/>
              </a:spcBef>
              <a:spcAft>
                <a:spcPts val="600"/>
              </a:spcAft>
              <a:buClr>
                <a:srgbClr val="FF0000"/>
              </a:buClr>
            </a:pPr>
            <a:r>
              <a:rPr lang="en-US" sz="2600" dirty="0" smtClean="0"/>
              <a:t>Motivation can be a barrier to engagement for some students.</a:t>
            </a:r>
          </a:p>
          <a:p>
            <a:pPr>
              <a:spcBef>
                <a:spcPts val="0"/>
              </a:spcBef>
              <a:spcAft>
                <a:spcPts val="600"/>
              </a:spcAft>
              <a:buClr>
                <a:srgbClr val="FF0000"/>
              </a:buClr>
            </a:pPr>
            <a:r>
              <a:rPr lang="en-US" sz="2600" dirty="0"/>
              <a:t>For students who </a:t>
            </a:r>
            <a:r>
              <a:rPr lang="en-US" sz="2600" i="1" dirty="0">
                <a:solidFill>
                  <a:srgbClr val="008000"/>
                </a:solidFill>
              </a:rPr>
              <a:t>can do</a:t>
            </a:r>
            <a:r>
              <a:rPr lang="en-US" sz="2600" i="1" dirty="0"/>
              <a:t> </a:t>
            </a:r>
            <a:r>
              <a:rPr lang="en-US" sz="2600" dirty="0"/>
              <a:t>the work</a:t>
            </a:r>
            <a:br>
              <a:rPr lang="en-US" sz="2600" dirty="0"/>
            </a:br>
            <a:r>
              <a:rPr lang="en-US" sz="2600" dirty="0"/>
              <a:t>but choose </a:t>
            </a:r>
            <a:r>
              <a:rPr lang="en-US" sz="2600" i="1" dirty="0">
                <a:solidFill>
                  <a:srgbClr val="008000"/>
                </a:solidFill>
              </a:rPr>
              <a:t>not to do it</a:t>
            </a:r>
            <a:r>
              <a:rPr lang="en-US" sz="2600" dirty="0"/>
              <a:t>, activity</a:t>
            </a:r>
            <a:br>
              <a:rPr lang="en-US" sz="2600" dirty="0"/>
            </a:br>
            <a:r>
              <a:rPr lang="en-US" sz="2600" dirty="0"/>
              <a:t>sequencing and choice strategies</a:t>
            </a:r>
            <a:br>
              <a:rPr lang="en-US" sz="2600" dirty="0"/>
            </a:br>
            <a:r>
              <a:rPr lang="en-US" sz="2600" dirty="0"/>
              <a:t>may be helpful.</a:t>
            </a:r>
          </a:p>
          <a:p>
            <a:pPr marL="0" indent="0">
              <a:spcBef>
                <a:spcPts val="0"/>
              </a:spcBef>
              <a:spcAft>
                <a:spcPts val="600"/>
              </a:spcAft>
              <a:buClr>
                <a:srgbClr val="FF0000"/>
              </a:buClr>
              <a:buNone/>
            </a:pPr>
            <a:endParaRPr lang="en-US" sz="2600" dirty="0" smtClean="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9" name="Picture 8" descr="DGX.jpg"/>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5767680" y="3104445"/>
            <a:ext cx="3204588" cy="2483556"/>
          </a:xfrm>
          <a:prstGeom prst="rect">
            <a:avLst/>
          </a:prstGeom>
        </p:spPr>
      </p:pic>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345</a:t>
            </a:r>
            <a:endParaRPr lang="en-US" sz="1600" b="1" dirty="0"/>
          </a:p>
        </p:txBody>
      </p:sp>
    </p:spTree>
    <p:extLst>
      <p:ext uri="{BB962C8B-B14F-4D97-AF65-F5344CB8AC3E}">
        <p14:creationId xmlns:p14="http://schemas.microsoft.com/office/powerpoint/2010/main" val="20681674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Activity Sequencing &amp; Choice</a:t>
            </a:r>
            <a:endParaRPr lang="en-US" dirty="0">
              <a:solidFill>
                <a:srgbClr val="008000"/>
              </a:solidFill>
            </a:endParaRPr>
          </a:p>
        </p:txBody>
      </p:sp>
      <p:sp>
        <p:nvSpPr>
          <p:cNvPr id="3" name="Content Placeholder 2"/>
          <p:cNvSpPr>
            <a:spLocks noGrp="1"/>
          </p:cNvSpPr>
          <p:nvPr>
            <p:ph idx="1"/>
          </p:nvPr>
        </p:nvSpPr>
        <p:spPr>
          <a:xfrm>
            <a:off x="457200" y="1417638"/>
            <a:ext cx="8229600" cy="3549473"/>
          </a:xfrm>
        </p:spPr>
        <p:txBody>
          <a:bodyPr>
            <a:noAutofit/>
          </a:bodyPr>
          <a:lstStyle/>
          <a:p>
            <a:pPr>
              <a:spcBef>
                <a:spcPts val="0"/>
              </a:spcBef>
              <a:spcAft>
                <a:spcPts val="600"/>
              </a:spcAft>
              <a:buClr>
                <a:srgbClr val="FF0000"/>
              </a:buClr>
            </a:pPr>
            <a:r>
              <a:rPr lang="en-US" sz="2800" dirty="0" smtClean="0"/>
              <a:t>Offering </a:t>
            </a:r>
            <a:r>
              <a:rPr lang="en-US" sz="2800" dirty="0"/>
              <a:t>choice and activity sequencing are </a:t>
            </a:r>
            <a:r>
              <a:rPr lang="en-US" sz="2800" dirty="0">
                <a:solidFill>
                  <a:srgbClr val="FF0000"/>
                </a:solidFill>
              </a:rPr>
              <a:t>preventive</a:t>
            </a:r>
            <a:r>
              <a:rPr lang="en-US" sz="2800" dirty="0"/>
              <a:t> (antecedent interventions) because they are implemented before problem behaviors </a:t>
            </a:r>
            <a:r>
              <a:rPr lang="en-US" sz="2800" dirty="0" smtClean="0"/>
              <a:t>occur</a:t>
            </a:r>
          </a:p>
          <a:p>
            <a:pPr marL="0" indent="0" algn="r">
              <a:spcBef>
                <a:spcPts val="0"/>
              </a:spcBef>
              <a:spcAft>
                <a:spcPts val="600"/>
              </a:spcAft>
              <a:buClr>
                <a:srgbClr val="FF0000"/>
              </a:buClr>
              <a:buNone/>
            </a:pPr>
            <a:r>
              <a:rPr lang="en-US" sz="2800" dirty="0" smtClean="0"/>
              <a:t>(</a:t>
            </a:r>
            <a:r>
              <a:rPr lang="en-US" sz="2800" dirty="0"/>
              <a:t>Kern &amp; State, </a:t>
            </a:r>
            <a:r>
              <a:rPr lang="en-US" sz="2800" dirty="0" smtClean="0"/>
              <a:t>2009</a:t>
            </a:r>
            <a:r>
              <a:rPr lang="en-US" sz="2800" dirty="0"/>
              <a:t>)</a:t>
            </a:r>
            <a:endParaRPr lang="en-US" sz="2600" dirty="0" smtClean="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9" name="Picture 8" descr="DGX.jpg"/>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5655733" y="3714762"/>
            <a:ext cx="2723868" cy="2110998"/>
          </a:xfrm>
          <a:prstGeom prst="rect">
            <a:avLst/>
          </a:prstGeom>
        </p:spPr>
      </p:pic>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345</a:t>
            </a:r>
            <a:endParaRPr lang="en-US" sz="1600" b="1" dirty="0"/>
          </a:p>
        </p:txBody>
      </p:sp>
    </p:spTree>
    <p:extLst>
      <p:ext uri="{BB962C8B-B14F-4D97-AF65-F5344CB8AC3E}">
        <p14:creationId xmlns:p14="http://schemas.microsoft.com/office/powerpoint/2010/main" val="8393799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48BACBFF117C448D871F30B9D563B1" ma:contentTypeVersion="0" ma:contentTypeDescription="Create a new document." ma:contentTypeScope="" ma:versionID="f67da31f2e59a1db549b2231e1692b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95BFC3-D9D3-4B0D-BA96-896F35A52187}">
  <ds:schemaRefs>
    <ds:schemaRef ds:uri="http://schemas.microsoft.com/sharepoint/v3/contenttype/forms"/>
  </ds:schemaRefs>
</ds:datastoreItem>
</file>

<file path=customXml/itemProps2.xml><?xml version="1.0" encoding="utf-8"?>
<ds:datastoreItem xmlns:ds="http://schemas.openxmlformats.org/officeDocument/2006/customXml" ds:itemID="{8C0F1EF4-C52F-4A39-9067-8056312DA4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7E6A19D-153D-4EEA-BD61-E25D877E774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32143</TotalTime>
  <Words>5341</Words>
  <Application>Microsoft Macintosh PowerPoint</Application>
  <PresentationFormat>On-screen Show (4:3)</PresentationFormat>
  <Paragraphs>386</Paragraphs>
  <Slides>36</Slides>
  <Notes>34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MO SW-PBS Classroom Module Instructions </vt:lpstr>
      <vt:lpstr>MO SW-PBS Classroom Module Instructions (continued)</vt:lpstr>
      <vt:lpstr>Handouts </vt:lpstr>
      <vt:lpstr>PowerPoint Presentation</vt:lpstr>
      <vt:lpstr>Effective Classroom Practices</vt:lpstr>
      <vt:lpstr>Three Levels of Implementation</vt:lpstr>
      <vt:lpstr>Outcomes</vt:lpstr>
      <vt:lpstr>Activity Sequencing &amp; Choice</vt:lpstr>
      <vt:lpstr>Activity Sequencing &amp; Choice</vt:lpstr>
      <vt:lpstr>Activity Sequencing &amp; Offering Choice Defined</vt:lpstr>
      <vt:lpstr>Activity Sequencing &amp; Offering Choice</vt:lpstr>
      <vt:lpstr>Activity Sequencing</vt:lpstr>
      <vt:lpstr>Task Interspersal</vt:lpstr>
      <vt:lpstr>The Value of Task Interspersal</vt:lpstr>
      <vt:lpstr>The Value of Task Interspersal–Continued</vt:lpstr>
      <vt:lpstr>PowerPoint Presentation</vt:lpstr>
      <vt:lpstr>Guideline for Using Task Interspersal</vt:lpstr>
      <vt:lpstr>Activity: Task Interspersal Personal Reflection</vt:lpstr>
      <vt:lpstr>Behavior Momentum</vt:lpstr>
      <vt:lpstr>Guideline for Behavior Momentum</vt:lpstr>
      <vt:lpstr>Behavior Momentum</vt:lpstr>
      <vt:lpstr>Discussion: Behavior Momentum</vt:lpstr>
      <vt:lpstr>Student Choice</vt:lpstr>
      <vt:lpstr>What Kind of Choices?</vt:lpstr>
      <vt:lpstr>Activity: Student Choice</vt:lpstr>
      <vt:lpstr>Mr. Franklin Offers Choice</vt:lpstr>
      <vt:lpstr>Mr. Franklin Offers Choice - Continued</vt:lpstr>
      <vt:lpstr>A Word of Caution About Choices</vt:lpstr>
      <vt:lpstr>Steps for Using Choice in the Classroom</vt:lpstr>
      <vt:lpstr>Discussion: Student Choice</vt:lpstr>
      <vt:lpstr>Activity: Student Choice</vt:lpstr>
      <vt:lpstr>Outcomes</vt:lpstr>
      <vt:lpstr>Questions</vt:lpstr>
      <vt:lpstr>For More Information </vt:lpstr>
      <vt:lpstr>Follow Up</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Classroom Practices</dc:title>
  <dc:creator>Patricia Wells</dc:creator>
  <cp:lastModifiedBy>Lapsonly</cp:lastModifiedBy>
  <cp:revision>376</cp:revision>
  <cp:lastPrinted>2012-09-11T19:00:54Z</cp:lastPrinted>
  <dcterms:created xsi:type="dcterms:W3CDTF">2012-05-17T19:37:40Z</dcterms:created>
  <dcterms:modified xsi:type="dcterms:W3CDTF">2014-10-15T20:26:01Z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0x0101001C48BACBFF117C448D871F30B9D563B1</vt:lpwstr>
  </property>
</Properties>
</file>