
<file path=[Content_Types].xml><?xml version="1.0" encoding="utf-8"?>
<Types xmlns="http://schemas.openxmlformats.org/package/2006/content-types">
  <Default Extension="xml" ContentType="application/xml"/>
  <Default Extension="gif" ContentType="image/gif"/>
  <Default Extension="jpeg" ContentType="image/jpeg"/>
  <Default Extension="jp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591" r:id="rId2"/>
    <p:sldId id="593" r:id="rId3"/>
    <p:sldId id="523" r:id="rId4"/>
    <p:sldId id="554" r:id="rId5"/>
    <p:sldId id="366" r:id="rId6"/>
    <p:sldId id="517" r:id="rId7"/>
    <p:sldId id="510" r:id="rId8"/>
    <p:sldId id="573" r:id="rId9"/>
    <p:sldId id="574" r:id="rId10"/>
    <p:sldId id="575" r:id="rId11"/>
    <p:sldId id="576" r:id="rId12"/>
    <p:sldId id="577" r:id="rId13"/>
    <p:sldId id="578" r:id="rId14"/>
    <p:sldId id="579" r:id="rId15"/>
    <p:sldId id="582" r:id="rId16"/>
    <p:sldId id="588" r:id="rId17"/>
    <p:sldId id="581" r:id="rId18"/>
    <p:sldId id="584" r:id="rId19"/>
    <p:sldId id="590" r:id="rId20"/>
    <p:sldId id="580" r:id="rId21"/>
    <p:sldId id="589" r:id="rId22"/>
    <p:sldId id="594" r:id="rId23"/>
    <p:sldId id="595" r:id="rId24"/>
    <p:sldId id="47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93" autoAdjust="0"/>
  </p:normalViewPr>
  <p:slideViewPr>
    <p:cSldViewPr snapToGrid="0" snapToObjects="1">
      <p:cViewPr>
        <p:scale>
          <a:sx n="75" d="100"/>
          <a:sy n="75" d="100"/>
        </p:scale>
        <p:origin x="-576"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6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767C3A-9605-264B-9E2E-CFE57F74ECBD}" type="datetimeFigureOut">
              <a:rPr lang="en-US" smtClean="0"/>
              <a:t>10/15/14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A3F30C-ED58-2943-BA35-915304EAF593}" type="slidenum">
              <a:rPr lang="en-US" smtClean="0"/>
              <a:t>‹#›</a:t>
            </a:fld>
            <a:endParaRPr lang="en-US"/>
          </a:p>
        </p:txBody>
      </p:sp>
    </p:spTree>
    <p:extLst>
      <p:ext uri="{BB962C8B-B14F-4D97-AF65-F5344CB8AC3E}">
        <p14:creationId xmlns:p14="http://schemas.microsoft.com/office/powerpoint/2010/main" val="2053482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BC37B-AD56-7F44-867C-C609B051BD27}" type="datetimeFigureOut">
              <a:rPr lang="en-US" smtClean="0"/>
              <a:t>10/15/14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E4607-2072-E14D-A2D4-834D545D3161}" type="slidenum">
              <a:rPr lang="en-US" smtClean="0"/>
              <a:t>‹#›</a:t>
            </a:fld>
            <a:endParaRPr lang="en-US" dirty="0"/>
          </a:p>
        </p:txBody>
      </p:sp>
    </p:spTree>
    <p:extLst>
      <p:ext uri="{BB962C8B-B14F-4D97-AF65-F5344CB8AC3E}">
        <p14:creationId xmlns:p14="http://schemas.microsoft.com/office/powerpoint/2010/main" val="37964042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note to school staff to help you understand what the MO</a:t>
            </a:r>
            <a:r>
              <a:rPr lang="en-US" baseline="0" dirty="0" smtClean="0"/>
              <a:t> SW-PBS Mini-Modules are and how they connect to the </a:t>
            </a:r>
            <a:r>
              <a:rPr lang="en-US" i="1" baseline="0" dirty="0" smtClean="0"/>
              <a:t>MO SW-PBS Team Workbook.</a:t>
            </a:r>
            <a:endParaRPr lang="en-US" i="1" dirty="0"/>
          </a:p>
        </p:txBody>
      </p:sp>
      <p:sp>
        <p:nvSpPr>
          <p:cNvPr id="4" name="Slide Number Placeholder 3"/>
          <p:cNvSpPr>
            <a:spLocks noGrp="1"/>
          </p:cNvSpPr>
          <p:nvPr>
            <p:ph type="sldNum" sz="quarter" idx="10"/>
          </p:nvPr>
        </p:nvSpPr>
        <p:spPr/>
        <p:txBody>
          <a:bodyPr/>
          <a:lstStyle/>
          <a:p>
            <a:fld id="{F8BE4607-2072-E14D-A2D4-834D545D3161}" type="slidenum">
              <a:rPr lang="en-US" smtClean="0"/>
              <a:t>1</a:t>
            </a:fld>
            <a:endParaRPr lang="en-US" dirty="0"/>
          </a:p>
        </p:txBody>
      </p:sp>
    </p:spTree>
    <p:extLst>
      <p:ext uri="{BB962C8B-B14F-4D97-AF65-F5344CB8AC3E}">
        <p14:creationId xmlns:p14="http://schemas.microsoft.com/office/powerpoint/2010/main" val="44685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to Presenter:</a:t>
            </a:r>
            <a:r>
              <a:rPr lang="en-US" b="1" baseline="0" dirty="0" smtClean="0"/>
              <a:t> </a:t>
            </a:r>
            <a:r>
              <a:rPr lang="en-US" dirty="0" smtClean="0"/>
              <a:t>See page</a:t>
            </a:r>
            <a:r>
              <a:rPr lang="en-US" baseline="0" dirty="0" smtClean="0"/>
              <a:t> 337 in the</a:t>
            </a:r>
            <a:r>
              <a:rPr lang="en-US" dirty="0" smtClean="0"/>
              <a:t> </a:t>
            </a:r>
            <a:r>
              <a:rPr lang="en-US" i="1" baseline="0" dirty="0" smtClean="0"/>
              <a:t>MO SW-PBS 2014 Team Workbook </a:t>
            </a:r>
            <a:r>
              <a:rPr lang="en-US" dirty="0" smtClean="0"/>
              <a:t>for further explanation</a:t>
            </a:r>
            <a:r>
              <a:rPr lang="en-US" baseline="0" dirty="0" smtClean="0"/>
              <a:t> these bulleted items.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Whether you are moving around the room, working with a small group or individual, or leading the group from the front of the room, you should frequently and intentionally look around at the students. This visual scanning includes looking stu­dents in the eye. If you are moving and circulating, visually sweep all areas of the room as well as looking at the students nearest you. If you are working with an individual student, position yourself so as to scan the entire room simultaneously, or stand up occasionally and look around the room, then return to the student. When working with a group, look up and scan the room as you also, alternately, focus on the group. This visual scanning allows you to watch for instances of appropriate or inappropriate behavior that you will want to respond to now or as soon as possible. It will also help you to identify students who may need your assistance.</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12</a:t>
            </a:fld>
            <a:endParaRPr lang="en-US" dirty="0"/>
          </a:p>
        </p:txBody>
      </p:sp>
    </p:spTree>
    <p:extLst>
      <p:ext uri="{BB962C8B-B14F-4D97-AF65-F5344CB8AC3E}">
        <p14:creationId xmlns:p14="http://schemas.microsoft.com/office/powerpoint/2010/main" val="308450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to Presenter:</a:t>
            </a:r>
            <a:r>
              <a:rPr lang="en-US" b="1" baseline="0" dirty="0" smtClean="0"/>
              <a:t> </a:t>
            </a:r>
            <a:r>
              <a:rPr lang="en-US" dirty="0" smtClean="0"/>
              <a:t>See page</a:t>
            </a:r>
            <a:r>
              <a:rPr lang="en-US" baseline="0" dirty="0" smtClean="0"/>
              <a:t> 337 in the</a:t>
            </a:r>
            <a:r>
              <a:rPr lang="en-US" dirty="0" smtClean="0"/>
              <a:t> </a:t>
            </a:r>
            <a:r>
              <a:rPr lang="en-US" i="1" baseline="0" dirty="0" smtClean="0"/>
              <a:t>MO SW-PBS 2014 Team Workbook </a:t>
            </a:r>
            <a:r>
              <a:rPr lang="en-US" dirty="0" smtClean="0"/>
              <a:t>for further explanation</a:t>
            </a:r>
            <a:r>
              <a:rPr lang="en-US" baseline="0" dirty="0" smtClean="0"/>
              <a:t> these bulleted items.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Just as moving and scanning work together, while moving and scanning you should also frequently interact with students. A friendly, open and helpful demeanor communicates care, trust, and respect and helps to build relationships. These interacting behaviors do not change when teaching, encouraging or ad­dressing problem behavior.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13</a:t>
            </a:fld>
            <a:endParaRPr lang="en-US" dirty="0"/>
          </a:p>
        </p:txBody>
      </p:sp>
    </p:spTree>
    <p:extLst>
      <p:ext uri="{BB962C8B-B14F-4D97-AF65-F5344CB8AC3E}">
        <p14:creationId xmlns:p14="http://schemas.microsoft.com/office/powerpoint/2010/main" val="2299189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rgbClr val="FF0000"/>
              </a:buClr>
              <a:buSzTx/>
              <a:buFontTx/>
              <a:buNone/>
              <a:tabLst/>
              <a:defRPr/>
            </a:pPr>
            <a:r>
              <a:rPr lang="en-US" b="1" i="1" dirty="0" smtClean="0"/>
              <a:t>Note to presenter</a:t>
            </a:r>
            <a:r>
              <a:rPr lang="en-US" i="1" dirty="0" smtClean="0"/>
              <a:t>:</a:t>
            </a:r>
            <a:r>
              <a:rPr lang="en-US" i="1" baseline="0" dirty="0" smtClean="0"/>
              <a:t> More information about these topics </a:t>
            </a:r>
            <a:r>
              <a:rPr lang="en-US" dirty="0" smtClean="0"/>
              <a:t>is available</a:t>
            </a:r>
            <a:r>
              <a:rPr lang="en-US" baseline="0" dirty="0" smtClean="0"/>
              <a:t> in the </a:t>
            </a:r>
            <a:r>
              <a:rPr lang="en-US" i="1" baseline="0" dirty="0" smtClean="0"/>
              <a:t>MO SW-PBS 2014 Team Workbook.</a:t>
            </a:r>
            <a:endParaRPr lang="en-US" baseline="0" dirty="0" smtClean="0"/>
          </a:p>
          <a:p>
            <a:pPr>
              <a:buClr>
                <a:srgbClr val="FF0000"/>
              </a:buClr>
            </a:pPr>
            <a:r>
              <a:rPr lang="en-US" i="1" dirty="0" smtClean="0"/>
              <a:t>Proximity</a:t>
            </a:r>
            <a:r>
              <a:rPr lang="en-US" dirty="0" smtClean="0"/>
              <a:t> and </a:t>
            </a:r>
            <a:r>
              <a:rPr lang="en-US" i="1" dirty="0" smtClean="0"/>
              <a:t>touch control</a:t>
            </a:r>
            <a:r>
              <a:rPr lang="en-US" dirty="0" smtClean="0"/>
              <a:t>, </a:t>
            </a:r>
            <a:r>
              <a:rPr lang="en-US" i="1" dirty="0" smtClean="0"/>
              <a:t>signals</a:t>
            </a:r>
            <a:r>
              <a:rPr lang="en-US" dirty="0" smtClean="0"/>
              <a:t> and </a:t>
            </a:r>
            <a:r>
              <a:rPr lang="en-US" i="1" dirty="0" smtClean="0"/>
              <a:t>non-verbal cues</a:t>
            </a:r>
            <a:r>
              <a:rPr lang="en-US" dirty="0" smtClean="0"/>
              <a:t> (Chapter 6).</a:t>
            </a:r>
          </a:p>
          <a:p>
            <a:pPr>
              <a:buClr>
                <a:srgbClr val="FF0000"/>
              </a:buClr>
            </a:pPr>
            <a:r>
              <a:rPr lang="en-US" i="1" dirty="0" smtClean="0"/>
              <a:t>Pre-correction </a:t>
            </a:r>
            <a:r>
              <a:rPr lang="en-US" dirty="0" smtClean="0"/>
              <a:t>(Chapter 4).</a:t>
            </a:r>
          </a:p>
          <a:p>
            <a:pPr>
              <a:buClr>
                <a:srgbClr val="FF0000"/>
              </a:buClr>
            </a:pPr>
            <a:r>
              <a:rPr lang="en-US" i="1" dirty="0" smtClean="0"/>
              <a:t>Non-contingent attention </a:t>
            </a:r>
            <a:r>
              <a:rPr lang="en-US" dirty="0" smtClean="0"/>
              <a:t>(Chapter 5).</a:t>
            </a:r>
          </a:p>
          <a:p>
            <a:pPr>
              <a:buClr>
                <a:srgbClr val="FF0000"/>
              </a:buClr>
            </a:pPr>
            <a:r>
              <a:rPr lang="en-US" i="1" dirty="0" smtClean="0"/>
              <a:t>Specific positive feedback </a:t>
            </a:r>
            <a:r>
              <a:rPr lang="en-US" dirty="0" smtClean="0"/>
              <a:t>(Chapter 5).</a:t>
            </a:r>
          </a:p>
          <a:p>
            <a:pPr>
              <a:buClr>
                <a:srgbClr val="FF0000"/>
              </a:buClr>
            </a:pPr>
            <a:r>
              <a:rPr lang="en-US" dirty="0" smtClean="0"/>
              <a:t>The continuum of responses to address inappropriate behavior (Chapter 6). </a:t>
            </a:r>
          </a:p>
          <a:p>
            <a:endParaRPr lang="en-US" dirty="0" smtClean="0"/>
          </a:p>
          <a:p>
            <a:r>
              <a:rPr lang="en-US" dirty="0" smtClean="0"/>
              <a:t>Interacting</a:t>
            </a:r>
            <a:r>
              <a:rPr lang="en-US" baseline="0" dirty="0" smtClean="0"/>
              <a:t> also includes</a:t>
            </a:r>
            <a:r>
              <a:rPr lang="en-US" sz="1200" kern="1200" baseline="0" dirty="0" smtClean="0">
                <a:solidFill>
                  <a:schemeClr val="tx1"/>
                </a:solidFill>
                <a:effectLst/>
                <a:latin typeface="+mn-lt"/>
                <a:ea typeface="+mn-ea"/>
                <a:cs typeface="+mn-cs"/>
              </a:rPr>
              <a:t> p</a:t>
            </a:r>
            <a:r>
              <a:rPr lang="en-US" sz="1200" kern="1200" dirty="0" smtClean="0">
                <a:solidFill>
                  <a:schemeClr val="tx1"/>
                </a:solidFill>
                <a:effectLst/>
                <a:latin typeface="+mn-lt"/>
                <a:ea typeface="+mn-ea"/>
                <a:cs typeface="+mn-cs"/>
              </a:rPr>
              <a:t>roximity control, touch control, signals and non-verbal cues</a:t>
            </a:r>
            <a:r>
              <a:rPr lang="en-US" dirty="0" smtClean="0">
                <a:effectLst/>
              </a:rPr>
              <a:t> which are ways to help manage minor misbehavior. </a:t>
            </a:r>
          </a:p>
          <a:p>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14</a:t>
            </a:fld>
            <a:endParaRPr lang="en-US" dirty="0"/>
          </a:p>
        </p:txBody>
      </p:sp>
    </p:spTree>
    <p:extLst>
      <p:ext uri="{BB962C8B-B14F-4D97-AF65-F5344CB8AC3E}">
        <p14:creationId xmlns:p14="http://schemas.microsoft.com/office/powerpoint/2010/main" val="2160294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Give participants 2 minutes to work on this. Use </a:t>
            </a:r>
            <a:r>
              <a:rPr lang="en-US" b="1" dirty="0" smtClean="0"/>
              <a:t>handout</a:t>
            </a:r>
            <a:r>
              <a:rPr lang="en-US" dirty="0" smtClean="0"/>
              <a:t> </a:t>
            </a:r>
            <a:r>
              <a:rPr lang="en-US" i="1" dirty="0" smtClean="0"/>
              <a:t>Components</a:t>
            </a:r>
            <a:r>
              <a:rPr lang="en-US" i="1" baseline="0" dirty="0" smtClean="0"/>
              <a:t> of </a:t>
            </a:r>
            <a:r>
              <a:rPr lang="en-US" i="1" dirty="0" smtClean="0"/>
              <a:t>Active</a:t>
            </a:r>
            <a:r>
              <a:rPr lang="en-US" i="1" baseline="0" dirty="0" smtClean="0"/>
              <a:t> Supervision </a:t>
            </a:r>
            <a:r>
              <a:rPr lang="en-US" i="0" baseline="0" dirty="0" smtClean="0"/>
              <a:t>for this activity.  Answers are on the next slide. </a:t>
            </a:r>
            <a:endParaRPr lang="en-US" i="1" dirty="0" smtClean="0"/>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15</a:t>
            </a:fld>
            <a:endParaRPr lang="en-US"/>
          </a:p>
        </p:txBody>
      </p:sp>
    </p:spTree>
    <p:extLst>
      <p:ext uri="{BB962C8B-B14F-4D97-AF65-F5344CB8AC3E}">
        <p14:creationId xmlns:p14="http://schemas.microsoft.com/office/powerpoint/2010/main" val="212231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answers.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16</a:t>
            </a:fld>
            <a:endParaRPr lang="en-US"/>
          </a:p>
        </p:txBody>
      </p:sp>
    </p:spTree>
    <p:extLst>
      <p:ext uri="{BB962C8B-B14F-4D97-AF65-F5344CB8AC3E}">
        <p14:creationId xmlns:p14="http://schemas.microsoft.com/office/powerpoint/2010/main" val="212231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participants 5 minutes to work on this. Use </a:t>
            </a:r>
            <a:r>
              <a:rPr lang="en-US" b="1" dirty="0" smtClean="0"/>
              <a:t>handout</a:t>
            </a:r>
            <a:r>
              <a:rPr lang="en-US" dirty="0" smtClean="0"/>
              <a:t> </a:t>
            </a:r>
            <a:r>
              <a:rPr lang="en-US" i="1" dirty="0" smtClean="0"/>
              <a:t>Active</a:t>
            </a:r>
            <a:r>
              <a:rPr lang="en-US" i="1" baseline="0" dirty="0" smtClean="0"/>
              <a:t> Supervision Personal Reflection </a:t>
            </a:r>
            <a:r>
              <a:rPr lang="en-US" i="0" baseline="0" dirty="0" smtClean="0"/>
              <a:t>for this activity. </a:t>
            </a:r>
            <a:endParaRPr lang="en-US" i="1" dirty="0" smtClean="0"/>
          </a:p>
          <a:p>
            <a:endParaRPr lang="en-US" dirty="0" smtClean="0"/>
          </a:p>
          <a:p>
            <a:r>
              <a:rPr lang="en-US" dirty="0" smtClean="0"/>
              <a:t>You may want to have each participant share one thing–something</a:t>
            </a:r>
            <a:r>
              <a:rPr lang="en-US" baseline="0" dirty="0" smtClean="0"/>
              <a:t> they will continue to do, something they will add, or something that they need to eliminate.</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17</a:t>
            </a:fld>
            <a:endParaRPr lang="en-US" dirty="0"/>
          </a:p>
        </p:txBody>
      </p:sp>
    </p:spTree>
    <p:extLst>
      <p:ext uri="{BB962C8B-B14F-4D97-AF65-F5344CB8AC3E}">
        <p14:creationId xmlns:p14="http://schemas.microsoft.com/office/powerpoint/2010/main" val="341005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Peer observation can be an effective way to support teachers to develop and routinely use the practices of active supervision. We will show you a structured assessment tool that can be used by peers to objectively note practices observed and review with their partner. The tool is especially helpful in fostering relatively simple practices that require awareness and thought to build new habits and implement consistently.</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18</a:t>
            </a:fld>
            <a:endParaRPr lang="en-US" dirty="0"/>
          </a:p>
        </p:txBody>
      </p:sp>
    </p:spTree>
    <p:extLst>
      <p:ext uri="{BB962C8B-B14F-4D97-AF65-F5344CB8AC3E}">
        <p14:creationId xmlns:p14="http://schemas.microsoft.com/office/powerpoint/2010/main" val="3605020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Give participants 5 minutes to work on this. Use </a:t>
            </a:r>
            <a:r>
              <a:rPr lang="en-US" b="1" dirty="0" smtClean="0"/>
              <a:t>handout</a:t>
            </a:r>
            <a:r>
              <a:rPr lang="en-US" dirty="0" smtClean="0"/>
              <a:t> </a:t>
            </a:r>
            <a:r>
              <a:rPr lang="en-US" i="1" dirty="0" smtClean="0"/>
              <a:t>Classroom</a:t>
            </a:r>
            <a:r>
              <a:rPr lang="en-US" dirty="0" smtClean="0"/>
              <a:t> </a:t>
            </a:r>
            <a:r>
              <a:rPr lang="en-US" i="1" dirty="0" smtClean="0"/>
              <a:t>Active</a:t>
            </a:r>
            <a:r>
              <a:rPr lang="en-US" i="1" baseline="0" dirty="0" smtClean="0"/>
              <a:t> Supervision Assessment </a:t>
            </a:r>
            <a:r>
              <a:rPr lang="en-US" i="0" baseline="0" dirty="0" smtClean="0"/>
              <a:t>for this activity. </a:t>
            </a:r>
            <a:endParaRPr lang="en-US" i="1" dirty="0" smtClean="0"/>
          </a:p>
          <a:p>
            <a:endParaRPr lang="en-US" baseline="0" dirty="0" smtClean="0"/>
          </a:p>
          <a:p>
            <a:r>
              <a:rPr lang="en-US" baseline="0" dirty="0" smtClean="0"/>
              <a:t>Discuss how to use the observation checklist—how could teachers be paired up to do observations and use this assessment tool?  If your school is resistant to this idea, discuss what might need to be done to build trust and a collaborative environment to help teachers feel comfortable with someone observing in their classroom. </a:t>
            </a:r>
            <a:endParaRPr lang="en-US" dirty="0" smtClean="0"/>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19</a:t>
            </a:fld>
            <a:endParaRPr lang="en-US" dirty="0"/>
          </a:p>
        </p:txBody>
      </p:sp>
    </p:spTree>
    <p:extLst>
      <p:ext uri="{BB962C8B-B14F-4D97-AF65-F5344CB8AC3E}">
        <p14:creationId xmlns:p14="http://schemas.microsoft.com/office/powerpoint/2010/main" val="545251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culminating</a:t>
            </a:r>
            <a:r>
              <a:rPr lang="en-US" baseline="0" dirty="0" smtClean="0"/>
              <a:t> thought…</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20</a:t>
            </a:fld>
            <a:endParaRPr lang="en-US" dirty="0"/>
          </a:p>
        </p:txBody>
      </p:sp>
    </p:spTree>
    <p:extLst>
      <p:ext uri="{BB962C8B-B14F-4D97-AF65-F5344CB8AC3E}">
        <p14:creationId xmlns:p14="http://schemas.microsoft.com/office/powerpoint/2010/main" val="2379752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k participants if they have questions.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they ask a question that you do not know, assure them you will call your regional PBIS consultant and get an </a:t>
            </a:r>
            <a:r>
              <a:rPr lang="en-US" baseline="0" smtClean="0"/>
              <a:t>answer.</a:t>
            </a:r>
            <a:endParaRPr lang="en-US" baseline="0" dirty="0" smtClean="0"/>
          </a:p>
        </p:txBody>
      </p:sp>
      <p:sp>
        <p:nvSpPr>
          <p:cNvPr id="4" name="Slide Number Placeholder 3"/>
          <p:cNvSpPr>
            <a:spLocks noGrp="1"/>
          </p:cNvSpPr>
          <p:nvPr>
            <p:ph type="sldNum" sz="quarter" idx="10"/>
          </p:nvPr>
        </p:nvSpPr>
        <p:spPr/>
        <p:txBody>
          <a:bodyPr/>
          <a:lstStyle/>
          <a:p>
            <a:fld id="{671C2EB1-22DB-A546-9453-0C5C2A32182C}" type="slidenum">
              <a:rPr lang="en-US" smtClean="0"/>
              <a:t>21</a:t>
            </a:fld>
            <a:endParaRPr lang="en-US" dirty="0"/>
          </a:p>
        </p:txBody>
      </p:sp>
    </p:spTree>
    <p:extLst>
      <p:ext uri="{BB962C8B-B14F-4D97-AF65-F5344CB8AC3E}">
        <p14:creationId xmlns:p14="http://schemas.microsoft.com/office/powerpoint/2010/main" val="95490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Note to presenter: </a:t>
            </a:r>
            <a:r>
              <a:rPr lang="en-US" dirty="0" smtClean="0"/>
              <a:t>See chapter 8 </a:t>
            </a:r>
            <a:r>
              <a:rPr lang="en-US" baseline="0" dirty="0" smtClean="0"/>
              <a:t>of the</a:t>
            </a:r>
            <a:r>
              <a:rPr lang="en-US" dirty="0" smtClean="0"/>
              <a:t> </a:t>
            </a:r>
            <a:r>
              <a:rPr lang="en-US" i="1" baseline="0" dirty="0" smtClean="0"/>
              <a:t>MO SW-PBS May 2014 Team Workbook </a:t>
            </a:r>
            <a:r>
              <a:rPr lang="en-US" dirty="0" smtClean="0"/>
              <a:t>for further explanation</a:t>
            </a:r>
            <a:r>
              <a:rPr lang="en-US" baseline="0" dirty="0" smtClean="0"/>
              <a:t> of active supervision</a:t>
            </a:r>
            <a:endParaRPr lang="en-US" dirty="0" smtClean="0"/>
          </a:p>
          <a:p>
            <a:endParaRPr lang="en-US" dirty="0" smtClean="0"/>
          </a:p>
          <a:p>
            <a:r>
              <a:rPr lang="en-US" dirty="0" smtClean="0"/>
              <a:t>Our</a:t>
            </a:r>
            <a:r>
              <a:rPr lang="en-US" baseline="0" dirty="0" smtClean="0"/>
              <a:t> topic today is active supervision. The handout provides an overview of the information we will discuss today.</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4</a:t>
            </a:fld>
            <a:endParaRPr lang="en-US" dirty="0"/>
          </a:p>
        </p:txBody>
      </p:sp>
    </p:spTree>
    <p:extLst>
      <p:ext uri="{BB962C8B-B14F-4D97-AF65-F5344CB8AC3E}">
        <p14:creationId xmlns:p14="http://schemas.microsoft.com/office/powerpoint/2010/main" val="2550177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Missouri </a:t>
            </a:r>
            <a:r>
              <a:rPr lang="en-US" baseline="0" dirty="0" err="1" smtClean="0"/>
              <a:t>Schoolwide</a:t>
            </a:r>
            <a:r>
              <a:rPr lang="en-US" baseline="0" dirty="0" smtClean="0"/>
              <a:t> Positive Behavior Support initiative has a wonderful website which is a great resource for all of us. There is more information about effective classroom practices at this address.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22</a:t>
            </a:fld>
            <a:endParaRPr lang="en-US" dirty="0"/>
          </a:p>
        </p:txBody>
      </p:sp>
    </p:spTree>
    <p:extLst>
      <p:ext uri="{BB962C8B-B14F-4D97-AF65-F5344CB8AC3E}">
        <p14:creationId xmlns:p14="http://schemas.microsoft.com/office/powerpoint/2010/main" val="2366426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recommended you provide some kind of follow up activity. </a:t>
            </a:r>
            <a:r>
              <a:rPr lang="en-US" dirty="0" smtClean="0"/>
              <a:t>Create your own slide</a:t>
            </a:r>
            <a:r>
              <a:rPr lang="en-US" baseline="0" dirty="0" smtClean="0"/>
              <a:t> to describe:</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what expectations your PBIS leadership team and/or administrator have for each teacher to actively supervise in the classroom.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How you will conduct peer observations using the </a:t>
            </a:r>
            <a:r>
              <a:rPr lang="en-US" i="1" baseline="0" dirty="0" smtClean="0"/>
              <a:t>Classroom Active Supervision Assessment.</a:t>
            </a:r>
            <a:endParaRPr lang="en-US" i="1" dirty="0" smtClean="0"/>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dirty="0" smtClean="0"/>
              <a:t>Don’t forget to share how you</a:t>
            </a:r>
            <a:r>
              <a:rPr lang="en-US" baseline="0" dirty="0" smtClean="0"/>
              <a:t> will share the results of the follow up with teachers and how you will celebrate when your goals have been achieved.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Delete this slide if your school does not plan to do any follow</a:t>
            </a:r>
            <a:r>
              <a:rPr lang="en-US" baseline="0" dirty="0" smtClean="0"/>
              <a:t> up activities.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23</a:t>
            </a:fld>
            <a:endParaRPr lang="en-US" dirty="0"/>
          </a:p>
        </p:txBody>
      </p:sp>
    </p:spTree>
    <p:extLst>
      <p:ext uri="{BB962C8B-B14F-4D97-AF65-F5344CB8AC3E}">
        <p14:creationId xmlns:p14="http://schemas.microsoft.com/office/powerpoint/2010/main" val="2366426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are the references for this session. If more references</a:t>
            </a:r>
            <a:r>
              <a:rPr lang="en-US" baseline="0" dirty="0" smtClean="0"/>
              <a:t> are requested, refer participants to the References and Resources section in the </a:t>
            </a:r>
            <a:r>
              <a:rPr lang="en-US" i="1" baseline="0" dirty="0" smtClean="0"/>
              <a:t>2012-2013 SW-PBS Team Workbook. </a:t>
            </a:r>
          </a:p>
        </p:txBody>
      </p:sp>
      <p:sp>
        <p:nvSpPr>
          <p:cNvPr id="4" name="Slide Number Placeholder 3"/>
          <p:cNvSpPr>
            <a:spLocks noGrp="1"/>
          </p:cNvSpPr>
          <p:nvPr>
            <p:ph type="sldNum" sz="quarter" idx="10"/>
          </p:nvPr>
        </p:nvSpPr>
        <p:spPr/>
        <p:txBody>
          <a:bodyPr/>
          <a:lstStyle/>
          <a:p>
            <a:fld id="{671C2EB1-22DB-A546-9453-0C5C2A32182C}" type="slidenum">
              <a:rPr lang="en-US" smtClean="0"/>
              <a:t>24</a:t>
            </a:fld>
            <a:endParaRPr lang="en-US"/>
          </a:p>
        </p:txBody>
      </p:sp>
    </p:spTree>
    <p:extLst>
      <p:ext uri="{BB962C8B-B14F-4D97-AF65-F5344CB8AC3E}">
        <p14:creationId xmlns:p14="http://schemas.microsoft.com/office/powerpoint/2010/main" val="189611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list of research-based effective classroom practices.  Today we are going to focus</a:t>
            </a:r>
            <a:r>
              <a:rPr lang="en-US" baseline="0" dirty="0" smtClean="0"/>
              <a:t> on Active Supervision.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5</a:t>
            </a:fld>
            <a:endParaRPr lang="en-US" dirty="0"/>
          </a:p>
        </p:txBody>
      </p:sp>
    </p:spTree>
    <p:extLst>
      <p:ext uri="{BB962C8B-B14F-4D97-AF65-F5344CB8AC3E}">
        <p14:creationId xmlns:p14="http://schemas.microsoft.com/office/powerpoint/2010/main" val="236642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3A450BD-C05D-4B4C-B8A0-4254B6FE82C6}" type="slidenum">
              <a:rPr lang="en-US">
                <a:latin typeface="Calibri" charset="0"/>
              </a:rPr>
              <a:pPr eaLnBrk="1" hangingPunct="1"/>
              <a:t>6</a:t>
            </a:fld>
            <a:endParaRPr lang="en-US">
              <a:latin typeface="Calibri" charset="0"/>
            </a:endParaRPr>
          </a:p>
        </p:txBody>
      </p:sp>
      <p:sp>
        <p:nvSpPr>
          <p:cNvPr id="90115" name="Rectangle 2"/>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to Presenter:</a:t>
            </a:r>
            <a:r>
              <a:rPr lang="en-US" b="1" baseline="0" dirty="0" smtClean="0"/>
              <a:t> </a:t>
            </a:r>
            <a:r>
              <a:rPr lang="en-US" dirty="0" smtClean="0"/>
              <a:t>See page</a:t>
            </a:r>
            <a:r>
              <a:rPr lang="en-US" baseline="0" dirty="0" smtClean="0"/>
              <a:t> 20 in the</a:t>
            </a:r>
            <a:r>
              <a:rPr lang="en-US" dirty="0" smtClean="0"/>
              <a:t> </a:t>
            </a:r>
            <a:r>
              <a:rPr lang="en-US" i="1" baseline="0" dirty="0" smtClean="0"/>
              <a:t>MO SW-PBS </a:t>
            </a:r>
            <a:r>
              <a:rPr lang="en-US" i="1" dirty="0" smtClean="0"/>
              <a:t>May 2014</a:t>
            </a:r>
            <a:r>
              <a:rPr lang="en-US" i="1" baseline="0" dirty="0" smtClean="0"/>
              <a:t> Team Workbook </a:t>
            </a:r>
            <a:r>
              <a:rPr lang="en-US" dirty="0" smtClean="0"/>
              <a:t>for further explanation</a:t>
            </a:r>
            <a:r>
              <a:rPr lang="en-US" baseline="0" dirty="0" smtClean="0"/>
              <a:t> of Three Levels of Implementation.</a:t>
            </a:r>
          </a:p>
          <a:p>
            <a:pPr eaLnBrk="1" hangingPunct="1"/>
            <a:endParaRPr lang="en-US" dirty="0" smtClean="0">
              <a:latin typeface="Calibri" charset="0"/>
              <a:ea typeface="ＭＳ Ｐゴシック" charset="0"/>
              <a:cs typeface="ＭＳ Ｐゴシック" charset="0"/>
            </a:endParaRPr>
          </a:p>
          <a:p>
            <a:pPr eaLnBrk="1" hangingPunct="1"/>
            <a:endParaRPr lang="en-US"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One</a:t>
            </a:r>
            <a:r>
              <a:rPr lang="en-US" baseline="0" dirty="0" smtClean="0">
                <a:latin typeface="Calibri" charset="0"/>
                <a:ea typeface="ＭＳ Ｐゴシック" charset="0"/>
                <a:cs typeface="ＭＳ Ｐゴシック" charset="0"/>
              </a:rPr>
              <a:t> of the important points to understand about </a:t>
            </a:r>
            <a:r>
              <a:rPr lang="en-US" baseline="0" dirty="0" err="1" smtClean="0">
                <a:latin typeface="Calibri" charset="0"/>
                <a:ea typeface="ＭＳ Ｐゴシック" charset="0"/>
                <a:cs typeface="ＭＳ Ｐゴシック" charset="0"/>
              </a:rPr>
              <a:t>Schoolwide</a:t>
            </a:r>
            <a:r>
              <a:rPr lang="en-US" baseline="0" dirty="0" smtClean="0">
                <a:latin typeface="Calibri" charset="0"/>
                <a:ea typeface="ＭＳ Ｐゴシック" charset="0"/>
                <a:cs typeface="ＭＳ Ｐゴシック" charset="0"/>
              </a:rPr>
              <a:t> Positive Behavior Support is that schools design systems to meet the unique behavioral needs of every students through three broad levels of implementation.  We implement similar systems for academics in our school. </a:t>
            </a:r>
          </a:p>
          <a:p>
            <a:pPr eaLnBrk="1" hangingPunct="1"/>
            <a:endParaRPr lang="en-US" baseline="0" dirty="0" smtClean="0">
              <a:latin typeface="Calibri" charset="0"/>
              <a:ea typeface="ＭＳ Ｐゴシック" charset="0"/>
              <a:cs typeface="ＭＳ Ｐゴシック" charset="0"/>
            </a:endParaRPr>
          </a:p>
          <a:p>
            <a:pPr eaLnBrk="1" hangingPunct="1"/>
            <a:r>
              <a:rPr lang="en-US" baseline="0" dirty="0" smtClean="0">
                <a:latin typeface="Calibri" charset="0"/>
                <a:ea typeface="ＭＳ Ｐゴシック" charset="0"/>
                <a:cs typeface="ＭＳ Ｐゴシック" charset="0"/>
              </a:rPr>
              <a:t>The triangle represents all students in our school.  At Tier One we teach our core academic curriculum to all students. For behavior we develop a common language and focus for all students, staff and families. The Tier One strategies such as teaching social skills, encouraging students who meet our expectations, etc. are designed to be implemented consistently and efficiently across all school settings by all staff.  If we do a good job of teaching our academic core curriculum and teaching social skills we will meet the learning and behavioral needs of about 80% of our students.  </a:t>
            </a:r>
          </a:p>
          <a:p>
            <a:pPr eaLnBrk="1" hangingPunct="1"/>
            <a:endParaRPr lang="en-US" baseline="0" dirty="0" smtClean="0">
              <a:latin typeface="Calibri" charset="0"/>
              <a:ea typeface="ＭＳ Ｐゴシック" charset="0"/>
              <a:cs typeface="ＭＳ Ｐゴシック" charset="0"/>
            </a:endParaRPr>
          </a:p>
          <a:p>
            <a:pPr eaLnBrk="1" hangingPunct="1"/>
            <a:r>
              <a:rPr lang="en-US" baseline="0" dirty="0" smtClean="0">
                <a:latin typeface="Calibri" charset="0"/>
                <a:ea typeface="ＭＳ Ｐゴシック" charset="0"/>
                <a:cs typeface="ＭＳ Ｐゴシック" charset="0"/>
              </a:rPr>
              <a:t>The effective classroom practices we are addressing today are Tier One strategies we want to ensure are being implemented effectively in every classroom in our school. </a:t>
            </a:r>
          </a:p>
          <a:p>
            <a:pPr eaLnBrk="1" hangingPunct="1"/>
            <a:endParaRPr lang="en-US" baseline="0" dirty="0" smtClean="0">
              <a:latin typeface="Calibri" charset="0"/>
              <a:ea typeface="ＭＳ Ｐゴシック" charset="0"/>
              <a:cs typeface="ＭＳ Ｐゴシック" charset="0"/>
            </a:endParaRPr>
          </a:p>
          <a:p>
            <a:pPr eaLnBrk="1" hangingPunct="1"/>
            <a:r>
              <a:rPr lang="en-US" baseline="0" dirty="0" smtClean="0">
                <a:latin typeface="Calibri" charset="0"/>
                <a:ea typeface="ＭＳ Ｐゴシック" charset="0"/>
                <a:cs typeface="ＭＳ Ｐゴシック" charset="0"/>
              </a:rPr>
              <a:t>We know there are students who do not respond to Tier One academic and behavioral strategies. These student they need more opportunities to learn, individualized or intensive strategies for them to be success academically and behaviorally. </a:t>
            </a:r>
          </a:p>
          <a:p>
            <a:pPr eaLnBrk="1" hangingPunct="1"/>
            <a:endParaRPr lang="en-US" baseline="0" dirty="0" smtClean="0">
              <a:latin typeface="Calibri" charset="0"/>
              <a:ea typeface="ＭＳ Ｐゴシック" charset="0"/>
              <a:cs typeface="ＭＳ Ｐゴシック" charset="0"/>
            </a:endParaRPr>
          </a:p>
          <a:p>
            <a:pPr eaLnBrk="1" hangingPunct="1"/>
            <a:r>
              <a:rPr lang="en-US" baseline="0" dirty="0" smtClean="0">
                <a:latin typeface="Calibri" charset="0"/>
                <a:ea typeface="ＭＳ Ｐゴシック" charset="0"/>
                <a:cs typeface="ＭＳ Ｐゴシック" charset="0"/>
              </a:rPr>
              <a:t>Right now we are focusing on Tier One strategies to help prevent some students from needing more intense support.</a:t>
            </a:r>
            <a:endParaRPr lang="en-US" dirty="0">
              <a:latin typeface="Calibri" charset="0"/>
              <a:ea typeface="ＭＳ Ｐゴシック" charset="0"/>
              <a:cs typeface="ＭＳ Ｐゴシック" charset="0"/>
            </a:endParaRPr>
          </a:p>
        </p:txBody>
      </p:sp>
      <p:sp>
        <p:nvSpPr>
          <p:cNvPr id="90116" name="Rectangle 3"/>
          <p:cNvSpPr>
            <a:spLocks noGrp="1" noRot="1" noChangeAspect="1" noChangeArrowheads="1" noTextEdit="1"/>
          </p:cNvSpPr>
          <p:nvPr>
            <p:ph type="sldImg"/>
          </p:nvPr>
        </p:nvSpPr>
        <p:spPr bwMode="auto">
          <a:xfrm>
            <a:off x="1152525" y="692150"/>
            <a:ext cx="4552950"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outcomes or things you will know or be able to do as a result of learning about Effective Classroom Practices. </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t>7</a:t>
            </a:fld>
            <a:endParaRPr lang="en-US" dirty="0"/>
          </a:p>
        </p:txBody>
      </p:sp>
    </p:spTree>
    <p:extLst>
      <p:ext uri="{BB962C8B-B14F-4D97-AF65-F5344CB8AC3E}">
        <p14:creationId xmlns:p14="http://schemas.microsoft.com/office/powerpoint/2010/main" val="40980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rationale for active supervision. </a:t>
            </a:r>
            <a:r>
              <a:rPr lang="en-US" sz="1200" kern="1200" dirty="0" smtClean="0">
                <a:solidFill>
                  <a:schemeClr val="tx1"/>
                </a:solidFill>
                <a:effectLst/>
                <a:latin typeface="+mn-lt"/>
                <a:ea typeface="+mn-ea"/>
                <a:cs typeface="+mn-cs"/>
              </a:rPr>
              <a:t> While supervision seems to be an apparent teacher duty, using </a:t>
            </a:r>
            <a:r>
              <a:rPr lang="en-US" sz="1200" i="1" kern="1200" dirty="0" smtClean="0">
                <a:solidFill>
                  <a:schemeClr val="tx1"/>
                </a:solidFill>
                <a:effectLst/>
                <a:latin typeface="+mn-lt"/>
                <a:ea typeface="+mn-ea"/>
                <a:cs typeface="+mn-cs"/>
              </a:rPr>
              <a:t>active</a:t>
            </a:r>
            <a:r>
              <a:rPr lang="en-US" sz="1200" kern="1200" dirty="0" smtClean="0">
                <a:solidFill>
                  <a:schemeClr val="tx1"/>
                </a:solidFill>
                <a:effectLst/>
                <a:latin typeface="+mn-lt"/>
                <a:ea typeface="+mn-ea"/>
                <a:cs typeface="+mn-cs"/>
              </a:rPr>
              <a:t> supervision may not be intuitive and is essential to implementing SW-PBS and creating effective learning environments.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 relationship between the number of supervisor - to - student interactions and the instances of problem behavior (</a:t>
            </a:r>
            <a:r>
              <a:rPr lang="en-US" sz="1200" kern="1200" dirty="0" err="1" smtClean="0">
                <a:solidFill>
                  <a:schemeClr val="tx1"/>
                </a:solidFill>
                <a:effectLst/>
                <a:latin typeface="+mn-lt"/>
                <a:ea typeface="+mn-ea"/>
                <a:cs typeface="+mn-cs"/>
              </a:rPr>
              <a:t>Simonsen</a:t>
            </a:r>
            <a:r>
              <a:rPr lang="en-US" sz="1200" kern="1200" dirty="0" smtClean="0">
                <a:solidFill>
                  <a:schemeClr val="tx1"/>
                </a:solidFill>
                <a:effectLst/>
                <a:latin typeface="+mn-lt"/>
                <a:ea typeface="+mn-ea"/>
                <a:cs typeface="+mn-cs"/>
              </a:rPr>
              <a:t>, Fairbanks, </a:t>
            </a:r>
            <a:r>
              <a:rPr lang="en-US" sz="1200" kern="1200" dirty="0" err="1" smtClean="0">
                <a:solidFill>
                  <a:schemeClr val="tx1"/>
                </a:solidFill>
                <a:effectLst/>
                <a:latin typeface="+mn-lt"/>
                <a:ea typeface="+mn-ea"/>
                <a:cs typeface="+mn-cs"/>
              </a:rPr>
              <a:t>Briesch</a:t>
            </a:r>
            <a:r>
              <a:rPr lang="en-US" sz="1200" kern="1200" dirty="0" smtClean="0">
                <a:solidFill>
                  <a:schemeClr val="tx1"/>
                </a:solidFill>
                <a:effectLst/>
                <a:latin typeface="+mn-lt"/>
                <a:ea typeface="+mn-ea"/>
                <a:cs typeface="+mn-cs"/>
              </a:rPr>
              <a:t>, Myers &amp; </a:t>
            </a:r>
            <a:r>
              <a:rPr lang="en-US" sz="1200" kern="1200" dirty="0" err="1" smtClean="0">
                <a:solidFill>
                  <a:schemeClr val="tx1"/>
                </a:solidFill>
                <a:effectLst/>
                <a:latin typeface="+mn-lt"/>
                <a:ea typeface="+mn-ea"/>
                <a:cs typeface="+mn-cs"/>
              </a:rPr>
              <a:t>Sugai</a:t>
            </a:r>
            <a:r>
              <a:rPr lang="en-US" sz="1200" kern="1200" dirty="0" smtClean="0">
                <a:solidFill>
                  <a:schemeClr val="tx1"/>
                </a:solidFill>
                <a:effectLst/>
                <a:latin typeface="+mn-lt"/>
                <a:ea typeface="+mn-ea"/>
                <a:cs typeface="+mn-cs"/>
              </a:rPr>
              <a:t>, 2008)</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8</a:t>
            </a:fld>
            <a:endParaRPr lang="en-US" dirty="0"/>
          </a:p>
        </p:txBody>
      </p:sp>
    </p:spTree>
    <p:extLst>
      <p:ext uri="{BB962C8B-B14F-4D97-AF65-F5344CB8AC3E}">
        <p14:creationId xmlns:p14="http://schemas.microsoft.com/office/powerpoint/2010/main" val="330941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to Presenter:</a:t>
            </a:r>
            <a:r>
              <a:rPr lang="en-US" b="1" baseline="0" dirty="0" smtClean="0"/>
              <a:t> </a:t>
            </a:r>
            <a:r>
              <a:rPr lang="en-US" dirty="0" smtClean="0"/>
              <a:t>See page</a:t>
            </a:r>
            <a:r>
              <a:rPr lang="en-US" baseline="0" dirty="0" smtClean="0"/>
              <a:t> 336 in the</a:t>
            </a:r>
            <a:r>
              <a:rPr lang="en-US" dirty="0" smtClean="0"/>
              <a:t> </a:t>
            </a:r>
            <a:r>
              <a:rPr lang="en-US" i="1" baseline="0" dirty="0" smtClean="0"/>
              <a:t>MO SW-PBS </a:t>
            </a:r>
            <a:r>
              <a:rPr lang="en-US" i="1" dirty="0" smtClean="0"/>
              <a:t>May 2014</a:t>
            </a:r>
            <a:r>
              <a:rPr lang="en-US" i="1" baseline="0" dirty="0" smtClean="0"/>
              <a:t> Team Workbook </a:t>
            </a:r>
            <a:r>
              <a:rPr lang="en-US" dirty="0" smtClean="0"/>
              <a:t>for further explanation</a:t>
            </a:r>
            <a:r>
              <a:rPr lang="en-US" baseline="0" dirty="0" smtClean="0"/>
              <a:t> of value of active supervision.</a:t>
            </a:r>
          </a:p>
          <a:p>
            <a:endParaRPr lang="en-US" sz="1200" kern="1200" dirty="0" smtClean="0">
              <a:solidFill>
                <a:schemeClr val="tx1"/>
              </a:solidFill>
              <a:effectLst/>
              <a:latin typeface="+mn-lt"/>
              <a:ea typeface="+mn-ea"/>
              <a:cs typeface="+mn-cs"/>
            </a:endParaRPr>
          </a:p>
          <a:p>
            <a:r>
              <a:rPr lang="en-US" dirty="0" smtClean="0">
                <a:effectLst/>
              </a:rPr>
              <a:t>Supervision obviously allows you to monitor learning and to identify students who may have questions or need your assistance. Active supervision can increase student task engagement. We know that when adults are present and actively supervising, student behavior is better (</a:t>
            </a:r>
            <a:r>
              <a:rPr lang="en-US" dirty="0" err="1" smtClean="0">
                <a:effectLst/>
              </a:rPr>
              <a:t>Simonsen</a:t>
            </a:r>
            <a:r>
              <a:rPr lang="en-US" dirty="0" smtClean="0">
                <a:effectLst/>
              </a:rPr>
              <a:t>, et al., 2008). Your physical presence itself tends to reduce the occurrence of student misbehavior. It is human nature. We have all experienced how we are more likely to honor traffic regulations when a police officer is around. So it is with students. Additionally, monitoring students closely is the only way you will know if students are meeting your expectations. Having clearly defined expectations and teaching them has a limited impact without consistently upholding those expectations through supervision paired with encouragement and correction. Supervision will, of course, allow you to ensure student safety and possibly prevent problematic or even perhaps dangerous situations. Possibly most important, supervision provides an opportunity to establish positive relationships. Adult attention is one of the most powerful ways to impact student positive affect, increase compliance, and meet student needs for attention. Finally, all of the above help to improve the quality of instructional time. </a:t>
            </a:r>
            <a:r>
              <a:rPr lang="en-US" dirty="0" err="1" smtClean="0">
                <a:effectLst/>
              </a:rPr>
              <a:t>Sprick</a:t>
            </a:r>
            <a:r>
              <a:rPr lang="en-US" dirty="0" smtClean="0">
                <a:effectLst/>
              </a:rPr>
              <a:t>,</a:t>
            </a:r>
            <a:r>
              <a:rPr lang="en-US" sz="1200" dirty="0" smtClean="0"/>
              <a:t> Knight,</a:t>
            </a:r>
            <a:r>
              <a:rPr lang="en-US" sz="1200" baseline="0" dirty="0" smtClean="0"/>
              <a:t> </a:t>
            </a:r>
            <a:r>
              <a:rPr lang="en-US" sz="1200" dirty="0" err="1" smtClean="0"/>
              <a:t>Reinke</a:t>
            </a:r>
            <a:r>
              <a:rPr lang="en-US" sz="1200" dirty="0" smtClean="0"/>
              <a:t>, &amp; </a:t>
            </a:r>
            <a:r>
              <a:rPr lang="en-US" sz="1200" dirty="0" err="1" smtClean="0"/>
              <a:t>McKale</a:t>
            </a:r>
            <a:r>
              <a:rPr lang="en-US" sz="1200" dirty="0" smtClean="0"/>
              <a:t> (2006). </a:t>
            </a:r>
            <a:r>
              <a:rPr lang="en-US" dirty="0" smtClean="0">
                <a:effectLst/>
              </a:rPr>
              <a:t>say it well: </a:t>
            </a:r>
            <a:r>
              <a:rPr lang="en-US" sz="1200" i="1" kern="1200" dirty="0" smtClean="0">
                <a:solidFill>
                  <a:schemeClr val="tx1"/>
                </a:solidFill>
                <a:effectLst/>
                <a:latin typeface="+mn-lt"/>
                <a:ea typeface="+mn-ea"/>
                <a:cs typeface="+mn-cs"/>
              </a:rPr>
              <a:t>“The goal of effective classroom management is not creating “perfect” children, but providing the perfect environment for enhancing their growth, using research based strategies that guide students toward increasingly responsible and motivated behavior.”</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9</a:t>
            </a:fld>
            <a:endParaRPr lang="en-US" dirty="0"/>
          </a:p>
        </p:txBody>
      </p:sp>
    </p:spTree>
    <p:extLst>
      <p:ext uri="{BB962C8B-B14F-4D97-AF65-F5344CB8AC3E}">
        <p14:creationId xmlns:p14="http://schemas.microsoft.com/office/powerpoint/2010/main" val="80816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Active supervision is the process of monitoring the classroom or any school setting that incorporates three practices: 1) moving, 2) scanning, and 3) interacting (</a:t>
            </a:r>
            <a:r>
              <a:rPr lang="en-US" sz="1200" kern="1200" dirty="0" err="1" smtClean="0">
                <a:solidFill>
                  <a:schemeClr val="tx1"/>
                </a:solidFill>
                <a:effectLst/>
                <a:latin typeface="+mn-lt"/>
                <a:ea typeface="+mn-ea"/>
                <a:cs typeface="+mn-cs"/>
              </a:rPr>
              <a:t>DePry</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Sugai</a:t>
            </a:r>
            <a:r>
              <a:rPr lang="en-US" sz="1200" kern="1200" dirty="0" smtClean="0">
                <a:solidFill>
                  <a:schemeClr val="tx1"/>
                </a:solidFill>
                <a:effectLst/>
                <a:latin typeface="+mn-lt"/>
                <a:ea typeface="+mn-ea"/>
                <a:cs typeface="+mn-cs"/>
              </a:rPr>
              <a:t>, 2002).</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BE4607-2072-E14D-A2D4-834D545D3161}" type="slidenum">
              <a:rPr lang="en-US" smtClean="0"/>
              <a:t>10</a:t>
            </a:fld>
            <a:endParaRPr lang="en-US" dirty="0"/>
          </a:p>
        </p:txBody>
      </p:sp>
    </p:spTree>
    <p:extLst>
      <p:ext uri="{BB962C8B-B14F-4D97-AF65-F5344CB8AC3E}">
        <p14:creationId xmlns:p14="http://schemas.microsoft.com/office/powerpoint/2010/main" val="288922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to Presenter:</a:t>
            </a:r>
            <a:r>
              <a:rPr lang="en-US" b="1" baseline="0" dirty="0" smtClean="0"/>
              <a:t> </a:t>
            </a:r>
            <a:r>
              <a:rPr lang="en-US" dirty="0" smtClean="0"/>
              <a:t>See page</a:t>
            </a:r>
            <a:r>
              <a:rPr lang="en-US" baseline="0" dirty="0" smtClean="0"/>
              <a:t> 336 in the</a:t>
            </a:r>
            <a:r>
              <a:rPr lang="en-US" dirty="0" smtClean="0"/>
              <a:t> </a:t>
            </a:r>
            <a:r>
              <a:rPr lang="en-US" i="1" baseline="0" dirty="0" smtClean="0"/>
              <a:t>MO SW-PBS May 2014 Team Workbook </a:t>
            </a:r>
            <a:r>
              <a:rPr lang="en-US" dirty="0" smtClean="0"/>
              <a:t>for further explanation</a:t>
            </a:r>
            <a:r>
              <a:rPr lang="en-US" baseline="0" dirty="0" smtClean="0"/>
              <a:t> these bulleted items.</a:t>
            </a:r>
          </a:p>
          <a:p>
            <a:endParaRPr lang="en-US" baseline="0" dirty="0" smtClean="0"/>
          </a:p>
          <a:p>
            <a:r>
              <a:rPr lang="en-US" sz="1200" kern="1200" dirty="0" smtClean="0">
                <a:solidFill>
                  <a:schemeClr val="tx1"/>
                </a:solidFill>
                <a:effectLst/>
                <a:latin typeface="+mn-lt"/>
                <a:ea typeface="+mn-ea"/>
                <a:cs typeface="+mn-cs"/>
              </a:rPr>
              <a:t>Effective teachers use their body positioning purposefully to ensure student engagement. While instructing the class may mean gaining attention and pausing or standing in the front of the room, supervision of work or activities includes moving or circulating among students with whom you are working. When you are circulating, you will want to keep moving and avoid spending the majority of your time in any one location. Continuous movement and proximity with all students makes your presence known and heightens their attention to tasks and the expected behaviors.</a:t>
            </a:r>
          </a:p>
          <a:p>
            <a:r>
              <a:rPr lang="en-US" sz="1200" kern="1200" dirty="0" smtClean="0">
                <a:solidFill>
                  <a:schemeClr val="tx1"/>
                </a:solidFill>
                <a:effectLst/>
                <a:latin typeface="+mn-lt"/>
                <a:ea typeface="+mn-ea"/>
                <a:cs typeface="+mn-cs"/>
              </a:rPr>
              <a:t>This movement should be random or unpredictable so students are unsure of when you will be in proximity. It should also include moving close to noncompliant students as needed and more frequent contacts with possible targeted problem areas (</a:t>
            </a:r>
            <a:r>
              <a:rPr lang="en-US" sz="1200" kern="1200" dirty="0" err="1" smtClean="0">
                <a:solidFill>
                  <a:schemeClr val="tx1"/>
                </a:solidFill>
                <a:effectLst/>
                <a:latin typeface="+mn-lt"/>
                <a:ea typeface="+mn-ea"/>
                <a:cs typeface="+mn-cs"/>
              </a:rPr>
              <a:t>Lampi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Fenty</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Beaunae</a:t>
            </a:r>
            <a:r>
              <a:rPr lang="en-US" sz="1200" kern="1200" dirty="0" smtClean="0">
                <a:solidFill>
                  <a:schemeClr val="tx1"/>
                </a:solidFill>
                <a:effectLst/>
                <a:latin typeface="+mn-lt"/>
                <a:ea typeface="+mn-ea"/>
                <a:cs typeface="+mn-cs"/>
              </a:rPr>
              <a:t>, 2005). Circulating allows you to be near students to demonstrate your interest in them, assist with learning tasks by answering questions, build relationships, and provide feedback–both positive and corrective.</a:t>
            </a:r>
          </a:p>
          <a:p>
            <a:r>
              <a:rPr lang="en-US" sz="1200" kern="1200" dirty="0" smtClean="0">
                <a:solidFill>
                  <a:schemeClr val="tx1"/>
                </a:solidFill>
                <a:effectLst/>
                <a:latin typeface="+mn-lt"/>
                <a:ea typeface="+mn-ea"/>
                <a:cs typeface="+mn-cs"/>
              </a:rPr>
              <a:t>Movement can be a challenge when working with a small group or providing individual instruction and also needing to supervise other students. You can still build in ways to periodically and unpredictably supervise the entire group. For example, during small group writing instruction, you can give students a brief task to complete while you get up and move among the large group of students briefly, then resume working with the small group.</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11</a:t>
            </a:fld>
            <a:endParaRPr lang="en-US" dirty="0"/>
          </a:p>
        </p:txBody>
      </p:sp>
    </p:spTree>
    <p:extLst>
      <p:ext uri="{BB962C8B-B14F-4D97-AF65-F5344CB8AC3E}">
        <p14:creationId xmlns:p14="http://schemas.microsoft.com/office/powerpoint/2010/main" val="30934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8513B0-769E-1D43-BCF6-D67BBBC25A34}" type="datetimeFigureOut">
              <a:rPr lang="en-US" smtClean="0"/>
              <a:t>10/15/14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DF7CA-6147-824F-A9E0-8DD4657B7513}" type="slidenum">
              <a:rPr lang="en-US" smtClean="0"/>
              <a:t>‹#›</a:t>
            </a:fld>
            <a:endParaRPr lang="en-US" dirty="0"/>
          </a:p>
        </p:txBody>
      </p:sp>
    </p:spTree>
    <p:extLst>
      <p:ext uri="{BB962C8B-B14F-4D97-AF65-F5344CB8AC3E}">
        <p14:creationId xmlns:p14="http://schemas.microsoft.com/office/powerpoint/2010/main" val="154588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513B0-769E-1D43-BCF6-D67BBBC25A34}" type="datetimeFigureOut">
              <a:rPr lang="en-US" smtClean="0"/>
              <a:t>10/15/14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DF7CA-6147-824F-A9E0-8DD4657B7513}" type="slidenum">
              <a:rPr lang="en-US" smtClean="0"/>
              <a:t>‹#›</a:t>
            </a:fld>
            <a:endParaRPr lang="en-US" dirty="0"/>
          </a:p>
        </p:txBody>
      </p:sp>
    </p:spTree>
    <p:extLst>
      <p:ext uri="{BB962C8B-B14F-4D97-AF65-F5344CB8AC3E}">
        <p14:creationId xmlns:p14="http://schemas.microsoft.com/office/powerpoint/2010/main" val="413909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513B0-769E-1D43-BCF6-D67BBBC25A34}" type="datetimeFigureOut">
              <a:rPr lang="en-US" smtClean="0"/>
              <a:t>10/15/14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DF7CA-6147-824F-A9E0-8DD4657B7513}" type="slidenum">
              <a:rPr lang="en-US" smtClean="0"/>
              <a:t>‹#›</a:t>
            </a:fld>
            <a:endParaRPr lang="en-US" dirty="0"/>
          </a:p>
        </p:txBody>
      </p:sp>
    </p:spTree>
    <p:extLst>
      <p:ext uri="{BB962C8B-B14F-4D97-AF65-F5344CB8AC3E}">
        <p14:creationId xmlns:p14="http://schemas.microsoft.com/office/powerpoint/2010/main" val="726656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6"/>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6"/>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alibri" charset="0"/>
                <a:ea typeface="+mn-ea"/>
                <a:cs typeface="+mn-cs"/>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11983DAF-81E3-2742-8393-04943656AF94}" type="slidenum">
              <a:rPr lang="en-US"/>
              <a:pPr/>
              <a:t>‹#›</a:t>
            </a:fld>
            <a:endParaRPr lang="en-US" dirty="0"/>
          </a:p>
        </p:txBody>
      </p:sp>
    </p:spTree>
    <p:extLst>
      <p:ext uri="{BB962C8B-B14F-4D97-AF65-F5344CB8AC3E}">
        <p14:creationId xmlns:p14="http://schemas.microsoft.com/office/powerpoint/2010/main" val="351893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513B0-769E-1D43-BCF6-D67BBBC25A34}" type="datetimeFigureOut">
              <a:rPr lang="en-US" smtClean="0"/>
              <a:t>10/15/14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DF7CA-6147-824F-A9E0-8DD4657B7513}" type="slidenum">
              <a:rPr lang="en-US" smtClean="0"/>
              <a:t>‹#›</a:t>
            </a:fld>
            <a:endParaRPr lang="en-US" dirty="0"/>
          </a:p>
        </p:txBody>
      </p:sp>
    </p:spTree>
    <p:extLst>
      <p:ext uri="{BB962C8B-B14F-4D97-AF65-F5344CB8AC3E}">
        <p14:creationId xmlns:p14="http://schemas.microsoft.com/office/powerpoint/2010/main" val="66226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8513B0-769E-1D43-BCF6-D67BBBC25A34}" type="datetimeFigureOut">
              <a:rPr lang="en-US" smtClean="0"/>
              <a:t>10/15/14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DF7CA-6147-824F-A9E0-8DD4657B7513}" type="slidenum">
              <a:rPr lang="en-US" smtClean="0"/>
              <a:t>‹#›</a:t>
            </a:fld>
            <a:endParaRPr lang="en-US" dirty="0"/>
          </a:p>
        </p:txBody>
      </p:sp>
    </p:spTree>
    <p:extLst>
      <p:ext uri="{BB962C8B-B14F-4D97-AF65-F5344CB8AC3E}">
        <p14:creationId xmlns:p14="http://schemas.microsoft.com/office/powerpoint/2010/main" val="414529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8513B0-769E-1D43-BCF6-D67BBBC25A34}" type="datetimeFigureOut">
              <a:rPr lang="en-US" smtClean="0"/>
              <a:t>10/15/14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DDF7CA-6147-824F-A9E0-8DD4657B7513}" type="slidenum">
              <a:rPr lang="en-US" smtClean="0"/>
              <a:t>‹#›</a:t>
            </a:fld>
            <a:endParaRPr lang="en-US" dirty="0"/>
          </a:p>
        </p:txBody>
      </p:sp>
    </p:spTree>
    <p:extLst>
      <p:ext uri="{BB962C8B-B14F-4D97-AF65-F5344CB8AC3E}">
        <p14:creationId xmlns:p14="http://schemas.microsoft.com/office/powerpoint/2010/main" val="284426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8513B0-769E-1D43-BCF6-D67BBBC25A34}" type="datetimeFigureOut">
              <a:rPr lang="en-US" smtClean="0"/>
              <a:t>10/15/14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DDF7CA-6147-824F-A9E0-8DD4657B7513}" type="slidenum">
              <a:rPr lang="en-US" smtClean="0"/>
              <a:t>‹#›</a:t>
            </a:fld>
            <a:endParaRPr lang="en-US" dirty="0"/>
          </a:p>
        </p:txBody>
      </p:sp>
    </p:spTree>
    <p:extLst>
      <p:ext uri="{BB962C8B-B14F-4D97-AF65-F5344CB8AC3E}">
        <p14:creationId xmlns:p14="http://schemas.microsoft.com/office/powerpoint/2010/main" val="21544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513B0-769E-1D43-BCF6-D67BBBC25A34}" type="datetimeFigureOut">
              <a:rPr lang="en-US" smtClean="0"/>
              <a:t>10/15/14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DDF7CA-6147-824F-A9E0-8DD4657B7513}" type="slidenum">
              <a:rPr lang="en-US" smtClean="0"/>
              <a:t>‹#›</a:t>
            </a:fld>
            <a:endParaRPr lang="en-US" dirty="0"/>
          </a:p>
        </p:txBody>
      </p:sp>
    </p:spTree>
    <p:extLst>
      <p:ext uri="{BB962C8B-B14F-4D97-AF65-F5344CB8AC3E}">
        <p14:creationId xmlns:p14="http://schemas.microsoft.com/office/powerpoint/2010/main" val="75165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513B0-769E-1D43-BCF6-D67BBBC25A34}" type="datetimeFigureOut">
              <a:rPr lang="en-US" smtClean="0"/>
              <a:t>10/15/14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DDF7CA-6147-824F-A9E0-8DD4657B7513}" type="slidenum">
              <a:rPr lang="en-US" smtClean="0"/>
              <a:t>‹#›</a:t>
            </a:fld>
            <a:endParaRPr lang="en-US" dirty="0"/>
          </a:p>
        </p:txBody>
      </p:sp>
    </p:spTree>
    <p:extLst>
      <p:ext uri="{BB962C8B-B14F-4D97-AF65-F5344CB8AC3E}">
        <p14:creationId xmlns:p14="http://schemas.microsoft.com/office/powerpoint/2010/main" val="208878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513B0-769E-1D43-BCF6-D67BBBC25A34}" type="datetimeFigureOut">
              <a:rPr lang="en-US" smtClean="0"/>
              <a:t>10/15/14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DDF7CA-6147-824F-A9E0-8DD4657B7513}" type="slidenum">
              <a:rPr lang="en-US" smtClean="0"/>
              <a:t>‹#›</a:t>
            </a:fld>
            <a:endParaRPr lang="en-US" dirty="0"/>
          </a:p>
        </p:txBody>
      </p:sp>
    </p:spTree>
    <p:extLst>
      <p:ext uri="{BB962C8B-B14F-4D97-AF65-F5344CB8AC3E}">
        <p14:creationId xmlns:p14="http://schemas.microsoft.com/office/powerpoint/2010/main" val="411544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513B0-769E-1D43-BCF6-D67BBBC25A34}" type="datetimeFigureOut">
              <a:rPr lang="en-US" smtClean="0"/>
              <a:t>10/15/14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DDF7CA-6147-824F-A9E0-8DD4657B7513}" type="slidenum">
              <a:rPr lang="en-US" smtClean="0"/>
              <a:t>‹#›</a:t>
            </a:fld>
            <a:endParaRPr lang="en-US" dirty="0"/>
          </a:p>
        </p:txBody>
      </p:sp>
    </p:spTree>
    <p:extLst>
      <p:ext uri="{BB962C8B-B14F-4D97-AF65-F5344CB8AC3E}">
        <p14:creationId xmlns:p14="http://schemas.microsoft.com/office/powerpoint/2010/main" val="11222624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513B0-769E-1D43-BCF6-D67BBBC25A34}" type="datetimeFigureOut">
              <a:rPr lang="en-US" smtClean="0"/>
              <a:t>10/15/14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F7CA-6147-824F-A9E0-8DD4657B7513}" type="slidenum">
              <a:rPr lang="en-US" smtClean="0"/>
              <a:t>‹#›</a:t>
            </a:fld>
            <a:endParaRPr lang="en-US" dirty="0"/>
          </a:p>
        </p:txBody>
      </p:sp>
    </p:spTree>
    <p:extLst>
      <p:ext uri="{BB962C8B-B14F-4D97-AF65-F5344CB8AC3E}">
        <p14:creationId xmlns:p14="http://schemas.microsoft.com/office/powerpoint/2010/main" val="673696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gif"/><Relationship Id="rId6" Type="http://schemas.openxmlformats.org/officeDocument/2006/relationships/image" Target="../media/image12.gif"/><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pbismissouri.org/educators/effective-class-practic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063"/>
            <a:ext cx="8229600" cy="1143000"/>
          </a:xfrm>
        </p:spPr>
        <p:txBody>
          <a:bodyPr>
            <a:normAutofit fontScale="90000"/>
          </a:bodyPr>
          <a:lstStyle/>
          <a:p>
            <a:r>
              <a:rPr lang="en-US" dirty="0" smtClean="0"/>
              <a:t>MO SW-PBS Classroom Module</a:t>
            </a:r>
            <a:br>
              <a:rPr lang="en-US" dirty="0" smtClean="0"/>
            </a:br>
            <a:r>
              <a:rPr lang="en-US" dirty="0" smtClean="0"/>
              <a:t>Instructions </a:t>
            </a:r>
            <a:endParaRPr lang="en-US" dirty="0"/>
          </a:p>
        </p:txBody>
      </p:sp>
      <p:sp>
        <p:nvSpPr>
          <p:cNvPr id="3" name="Content Placeholder 2"/>
          <p:cNvSpPr>
            <a:spLocks noGrp="1"/>
          </p:cNvSpPr>
          <p:nvPr>
            <p:ph idx="1"/>
          </p:nvPr>
        </p:nvSpPr>
        <p:spPr>
          <a:xfrm>
            <a:off x="192404" y="1540932"/>
            <a:ext cx="8951596" cy="5181601"/>
          </a:xfrm>
        </p:spPr>
        <p:txBody>
          <a:bodyPr>
            <a:noAutofit/>
          </a:bodyPr>
          <a:lstStyle/>
          <a:p>
            <a:r>
              <a:rPr lang="en-US" sz="2800" dirty="0" smtClean="0"/>
              <a:t>This module is designed to provide the slides and materials needed to teach staff, students and families about a SW-PBS Classroom topic</a:t>
            </a:r>
            <a:r>
              <a:rPr lang="en-US" sz="2800" dirty="0"/>
              <a:t>. Notes have been written to assist with the presentation</a:t>
            </a:r>
            <a:r>
              <a:rPr lang="en-US" sz="2800" dirty="0" smtClean="0"/>
              <a:t>.</a:t>
            </a:r>
          </a:p>
          <a:p>
            <a:r>
              <a:rPr lang="en-US" sz="2800" dirty="0"/>
              <a:t>Handouts needed are shown by a star on the slide</a:t>
            </a:r>
            <a:r>
              <a:rPr lang="en-US" sz="2800" dirty="0" smtClean="0"/>
              <a:t>.</a:t>
            </a:r>
          </a:p>
          <a:p>
            <a:r>
              <a:rPr lang="en-US" sz="2800" dirty="0"/>
              <a:t>If you have not done so, it is recommended you share module “Overview of Effective Classroom Practices” before presenting this module on </a:t>
            </a:r>
            <a:r>
              <a:rPr lang="en-US" sz="2800" smtClean="0"/>
              <a:t>Active Supervision.</a:t>
            </a:r>
            <a:endParaRPr lang="en-US" sz="2800" dirty="0"/>
          </a:p>
          <a:p>
            <a:pPr marL="0" indent="0" algn="ctr">
              <a:buNone/>
            </a:pPr>
            <a:r>
              <a:rPr lang="en-US" sz="2800" b="1" dirty="0" smtClean="0">
                <a:solidFill>
                  <a:srgbClr val="FF0000"/>
                </a:solidFill>
              </a:rPr>
              <a:t>Delete </a:t>
            </a:r>
            <a:r>
              <a:rPr lang="en-US" sz="2800" b="1" dirty="0">
                <a:solidFill>
                  <a:srgbClr val="FF0000"/>
                </a:solidFill>
              </a:rPr>
              <a:t>this slide before beginning your session.</a:t>
            </a:r>
          </a:p>
          <a:p>
            <a:endParaRPr lang="en-US" sz="2800" dirty="0" smtClean="0"/>
          </a:p>
          <a:p>
            <a:endParaRPr lang="en-US" sz="2800" b="1" dirty="0" smtClean="0"/>
          </a:p>
        </p:txBody>
      </p:sp>
      <p:sp>
        <p:nvSpPr>
          <p:cNvPr id="4" name="5-Point Star 3"/>
          <p:cNvSpPr/>
          <p:nvPr/>
        </p:nvSpPr>
        <p:spPr>
          <a:xfrm>
            <a:off x="8232210" y="3339446"/>
            <a:ext cx="402100" cy="32609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0682582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How to Actively Supervise</a:t>
            </a:r>
            <a:endParaRPr lang="en-US" dirty="0">
              <a:solidFill>
                <a:srgbClr val="008000"/>
              </a:solidFill>
            </a:endParaRPr>
          </a:p>
        </p:txBody>
      </p:sp>
      <p:sp>
        <p:nvSpPr>
          <p:cNvPr id="3" name="Content Placeholder 2"/>
          <p:cNvSpPr>
            <a:spLocks noGrp="1"/>
          </p:cNvSpPr>
          <p:nvPr>
            <p:ph idx="1"/>
          </p:nvPr>
        </p:nvSpPr>
        <p:spPr/>
        <p:txBody>
          <a:bodyPr/>
          <a:lstStyle/>
          <a:p>
            <a:pPr marL="0" indent="0">
              <a:buNone/>
            </a:pPr>
            <a:r>
              <a:rPr lang="en-US" dirty="0" smtClean="0"/>
              <a:t>Monitor the classroom or any school setting using three practices:</a:t>
            </a:r>
          </a:p>
          <a:p>
            <a:pPr marL="917575" indent="-514350">
              <a:buClr>
                <a:srgbClr val="FF0000"/>
              </a:buClr>
              <a:buFont typeface="+mj-lt"/>
              <a:buAutoNum type="arabicPeriod"/>
            </a:pPr>
            <a:r>
              <a:rPr lang="en-US" dirty="0" smtClean="0"/>
              <a:t>Moving</a:t>
            </a:r>
          </a:p>
          <a:p>
            <a:pPr marL="917575" indent="-514350">
              <a:buClr>
                <a:srgbClr val="FF0000"/>
              </a:buClr>
              <a:buFont typeface="+mj-lt"/>
              <a:buAutoNum type="arabicPeriod"/>
            </a:pPr>
            <a:r>
              <a:rPr lang="en-US" dirty="0" smtClean="0"/>
              <a:t>Scanning</a:t>
            </a:r>
          </a:p>
          <a:p>
            <a:pPr marL="917575" indent="-514350">
              <a:buClr>
                <a:srgbClr val="FF0000"/>
              </a:buClr>
              <a:buFont typeface="+mj-lt"/>
              <a:buAutoNum type="arabicPeriod"/>
            </a:pPr>
            <a:r>
              <a:rPr lang="en-US" dirty="0" smtClean="0"/>
              <a:t>Interacting</a:t>
            </a:r>
            <a:endParaRPr lang="en-US" dirty="0"/>
          </a:p>
        </p:txBody>
      </p:sp>
      <p:grpSp>
        <p:nvGrpSpPr>
          <p:cNvPr id="4" name="Group 3"/>
          <p:cNvGrpSpPr/>
          <p:nvPr/>
        </p:nvGrpSpPr>
        <p:grpSpPr>
          <a:xfrm>
            <a:off x="12700" y="6288897"/>
            <a:ext cx="9144378" cy="581802"/>
            <a:chOff x="12700" y="6288897"/>
            <a:chExt cx="9144378" cy="58180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Oval 7"/>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336</a:t>
            </a:r>
            <a:endParaRPr lang="en-US" sz="1600" b="1" dirty="0"/>
          </a:p>
        </p:txBody>
      </p:sp>
      <p:pic>
        <p:nvPicPr>
          <p:cNvPr id="9" name="Picture 8" descr="Positive suppo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352" y="2741650"/>
            <a:ext cx="4467455" cy="2981011"/>
          </a:xfrm>
          <a:prstGeom prst="rect">
            <a:avLst/>
          </a:prstGeom>
        </p:spPr>
      </p:pic>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spTree>
    <p:extLst>
      <p:ext uri="{BB962C8B-B14F-4D97-AF65-F5344CB8AC3E}">
        <p14:creationId xmlns:p14="http://schemas.microsoft.com/office/powerpoint/2010/main" val="42648382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Moving</a:t>
            </a:r>
            <a:endParaRPr lang="en-US" dirty="0">
              <a:solidFill>
                <a:srgbClr val="008000"/>
              </a:solidFill>
            </a:endParaRPr>
          </a:p>
        </p:txBody>
      </p:sp>
      <p:sp>
        <p:nvSpPr>
          <p:cNvPr id="3" name="Content Placeholder 2"/>
          <p:cNvSpPr>
            <a:spLocks noGrp="1"/>
          </p:cNvSpPr>
          <p:nvPr>
            <p:ph idx="1"/>
          </p:nvPr>
        </p:nvSpPr>
        <p:spPr>
          <a:xfrm>
            <a:off x="457200" y="1285634"/>
            <a:ext cx="8229600" cy="4840530"/>
          </a:xfrm>
        </p:spPr>
        <p:txBody>
          <a:bodyPr>
            <a:normAutofit fontScale="85000" lnSpcReduction="10000"/>
          </a:bodyPr>
          <a:lstStyle/>
          <a:p>
            <a:pPr marL="0" indent="0">
              <a:buNone/>
            </a:pPr>
            <a:r>
              <a:rPr lang="en-US" dirty="0" smtClean="0"/>
              <a:t>When supervising work or activities, circulate among students.</a:t>
            </a:r>
          </a:p>
          <a:p>
            <a:pPr marL="466725">
              <a:buClr>
                <a:srgbClr val="FF0000"/>
              </a:buClr>
            </a:pPr>
            <a:r>
              <a:rPr lang="en-US" dirty="0" smtClean="0"/>
              <a:t>Continuous movement.</a:t>
            </a:r>
          </a:p>
          <a:p>
            <a:pPr marL="466725">
              <a:buClr>
                <a:srgbClr val="FF0000"/>
              </a:buClr>
            </a:pPr>
            <a:r>
              <a:rPr lang="en-US" dirty="0"/>
              <a:t>Proximity with students</a:t>
            </a:r>
            <a:r>
              <a:rPr lang="en-US" dirty="0" smtClean="0"/>
              <a:t>.</a:t>
            </a:r>
          </a:p>
          <a:p>
            <a:pPr marL="466725">
              <a:buClr>
                <a:srgbClr val="FF0000"/>
              </a:buClr>
            </a:pPr>
            <a:r>
              <a:rPr lang="en-US" dirty="0" smtClean="0"/>
              <a:t>Random or unpredictable.</a:t>
            </a:r>
          </a:p>
          <a:p>
            <a:pPr marL="466725">
              <a:buClr>
                <a:srgbClr val="FF0000"/>
              </a:buClr>
            </a:pPr>
            <a:r>
              <a:rPr lang="en-US" dirty="0" smtClean="0"/>
              <a:t>Include moving close to noncompliant students and possible targeted problem areas.</a:t>
            </a:r>
          </a:p>
          <a:p>
            <a:pPr marL="466725">
              <a:buClr>
                <a:srgbClr val="FF0000"/>
              </a:buClr>
            </a:pPr>
            <a:r>
              <a:rPr lang="en-US" dirty="0" smtClean="0"/>
              <a:t>Demonstrate interest in students, assist with learning tasks, provide feedback–both positive and corrective.</a:t>
            </a:r>
          </a:p>
          <a:p>
            <a:pPr marL="466725">
              <a:buClr>
                <a:srgbClr val="FF0000"/>
              </a:buClr>
            </a:pPr>
            <a:r>
              <a:rPr lang="en-US" dirty="0" smtClean="0"/>
              <a:t>Periodically move and supervise when providing individual or small group instruction.</a:t>
            </a:r>
          </a:p>
          <a:p>
            <a:endParaRPr lang="en-US" dirty="0" smtClean="0"/>
          </a:p>
          <a:p>
            <a:endParaRPr lang="en-US" dirty="0" smtClean="0"/>
          </a:p>
          <a:p>
            <a:pPr lvl="1"/>
            <a:endParaRPr lang="en-US" dirty="0"/>
          </a:p>
        </p:txBody>
      </p:sp>
      <p:grpSp>
        <p:nvGrpSpPr>
          <p:cNvPr id="4" name="Group 3"/>
          <p:cNvGrpSpPr/>
          <p:nvPr/>
        </p:nvGrpSpPr>
        <p:grpSpPr>
          <a:xfrm>
            <a:off x="12700" y="6288897"/>
            <a:ext cx="9144378" cy="581802"/>
            <a:chOff x="12700" y="6288897"/>
            <a:chExt cx="9144378" cy="58180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spTree>
    <p:extLst>
      <p:ext uri="{BB962C8B-B14F-4D97-AF65-F5344CB8AC3E}">
        <p14:creationId xmlns:p14="http://schemas.microsoft.com/office/powerpoint/2010/main" val="15109767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Scanning</a:t>
            </a:r>
            <a:endParaRPr lang="en-US" dirty="0">
              <a:solidFill>
                <a:srgbClr val="008000"/>
              </a:solidFill>
            </a:endParaRPr>
          </a:p>
        </p:txBody>
      </p:sp>
      <p:sp>
        <p:nvSpPr>
          <p:cNvPr id="3" name="Content Placeholder 2"/>
          <p:cNvSpPr>
            <a:spLocks noGrp="1"/>
          </p:cNvSpPr>
          <p:nvPr>
            <p:ph idx="1"/>
          </p:nvPr>
        </p:nvSpPr>
        <p:spPr>
          <a:xfrm>
            <a:off x="457200" y="1285634"/>
            <a:ext cx="8229600" cy="4840530"/>
          </a:xfrm>
        </p:spPr>
        <p:txBody>
          <a:bodyPr>
            <a:normAutofit/>
          </a:bodyPr>
          <a:lstStyle/>
          <a:p>
            <a:pPr marL="0" indent="0">
              <a:buNone/>
            </a:pPr>
            <a:r>
              <a:rPr lang="en-US" dirty="0"/>
              <a:t>F</a:t>
            </a:r>
            <a:r>
              <a:rPr lang="en-US" dirty="0" smtClean="0"/>
              <a:t>requently and intentionally look around at students:</a:t>
            </a:r>
          </a:p>
          <a:p>
            <a:pPr marL="466725">
              <a:buClr>
                <a:srgbClr val="FF0000"/>
              </a:buClr>
            </a:pPr>
            <a:r>
              <a:rPr lang="en-US" dirty="0" smtClean="0"/>
              <a:t>Looking students in the eye.</a:t>
            </a:r>
          </a:p>
          <a:p>
            <a:pPr marL="466725">
              <a:buClr>
                <a:srgbClr val="FF0000"/>
              </a:buClr>
            </a:pPr>
            <a:r>
              <a:rPr lang="en-US" dirty="0" smtClean="0"/>
              <a:t>Visually sweep all areas of the room as well as look directly at students nearest you.</a:t>
            </a:r>
          </a:p>
          <a:p>
            <a:pPr marL="466725">
              <a:buClr>
                <a:srgbClr val="FF0000"/>
              </a:buClr>
            </a:pPr>
            <a:r>
              <a:rPr lang="en-US" dirty="0" smtClean="0"/>
              <a:t>If working with individual, position self so as to scan the entire room or get up and scan occasionally.</a:t>
            </a:r>
          </a:p>
          <a:p>
            <a:endParaRPr lang="en-US" dirty="0" smtClean="0"/>
          </a:p>
          <a:p>
            <a:endParaRPr lang="en-US" dirty="0" smtClean="0"/>
          </a:p>
          <a:p>
            <a:pPr lvl="1"/>
            <a:endParaRPr lang="en-US" dirty="0"/>
          </a:p>
        </p:txBody>
      </p:sp>
      <p:grpSp>
        <p:nvGrpSpPr>
          <p:cNvPr id="4" name="Group 3"/>
          <p:cNvGrpSpPr/>
          <p:nvPr/>
        </p:nvGrpSpPr>
        <p:grpSpPr>
          <a:xfrm>
            <a:off x="12700" y="6288897"/>
            <a:ext cx="9144378" cy="581802"/>
            <a:chOff x="12700" y="6288897"/>
            <a:chExt cx="9144378" cy="58180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sp>
        <p:nvSpPr>
          <p:cNvPr id="10" name="Oval 9"/>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337</a:t>
            </a:r>
            <a:endParaRPr lang="en-US" sz="1600" b="1" dirty="0"/>
          </a:p>
        </p:txBody>
      </p:sp>
    </p:spTree>
    <p:extLst>
      <p:ext uri="{BB962C8B-B14F-4D97-AF65-F5344CB8AC3E}">
        <p14:creationId xmlns:p14="http://schemas.microsoft.com/office/powerpoint/2010/main" val="36555184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Interacting</a:t>
            </a:r>
            <a:endParaRPr lang="en-US" dirty="0">
              <a:solidFill>
                <a:srgbClr val="008000"/>
              </a:solidFill>
            </a:endParaRPr>
          </a:p>
        </p:txBody>
      </p:sp>
      <p:sp>
        <p:nvSpPr>
          <p:cNvPr id="3" name="Content Placeholder 2"/>
          <p:cNvSpPr>
            <a:spLocks noGrp="1"/>
          </p:cNvSpPr>
          <p:nvPr>
            <p:ph idx="1"/>
          </p:nvPr>
        </p:nvSpPr>
        <p:spPr>
          <a:xfrm>
            <a:off x="457200" y="1285634"/>
            <a:ext cx="8229600" cy="4840530"/>
          </a:xfrm>
        </p:spPr>
        <p:txBody>
          <a:bodyPr>
            <a:normAutofit fontScale="85000" lnSpcReduction="10000"/>
          </a:bodyPr>
          <a:lstStyle/>
          <a:p>
            <a:pPr marL="0" indent="0">
              <a:lnSpc>
                <a:spcPct val="120000"/>
              </a:lnSpc>
              <a:spcBef>
                <a:spcPts val="0"/>
              </a:spcBef>
              <a:spcAft>
                <a:spcPts val="1200"/>
              </a:spcAft>
              <a:buNone/>
            </a:pPr>
            <a:r>
              <a:rPr lang="en-US" dirty="0" smtClean="0"/>
              <a:t>While moving and scanning you should also frequently interact with students:</a:t>
            </a:r>
          </a:p>
          <a:p>
            <a:pPr marL="466725">
              <a:buClr>
                <a:srgbClr val="FF0000"/>
              </a:buClr>
            </a:pPr>
            <a:r>
              <a:rPr lang="en-US" dirty="0" smtClean="0"/>
              <a:t>Communicates care, trust, and respect, and helps build relationships.</a:t>
            </a:r>
          </a:p>
          <a:p>
            <a:pPr marL="466725">
              <a:buClr>
                <a:srgbClr val="FF0000"/>
              </a:buClr>
            </a:pPr>
            <a:r>
              <a:rPr lang="en-US" dirty="0" smtClean="0"/>
              <a:t>Creates positive climate and increases likelihood of accepting correction if needed.</a:t>
            </a:r>
          </a:p>
          <a:p>
            <a:pPr marL="466725">
              <a:buClr>
                <a:srgbClr val="FF0000"/>
              </a:buClr>
            </a:pPr>
            <a:r>
              <a:rPr lang="en-US" dirty="0" smtClean="0"/>
              <a:t>Teacher behavior remains the same when teaching, encouraging or addressing problem behavior.</a:t>
            </a:r>
          </a:p>
          <a:p>
            <a:pPr marL="466725">
              <a:buClr>
                <a:srgbClr val="FF0000"/>
              </a:buClr>
            </a:pPr>
            <a:r>
              <a:rPr lang="en-US" dirty="0" smtClean="0"/>
              <a:t>Include: proximity, listening, eye contact, smiles, pleasant voice tone, touch, and use of student’s name.</a:t>
            </a:r>
          </a:p>
          <a:p>
            <a:endParaRPr lang="en-US" dirty="0" smtClean="0"/>
          </a:p>
          <a:p>
            <a:endParaRPr lang="en-US" dirty="0" smtClean="0"/>
          </a:p>
          <a:p>
            <a:pPr lvl="1"/>
            <a:endParaRPr lang="en-US" dirty="0"/>
          </a:p>
        </p:txBody>
      </p:sp>
      <p:grpSp>
        <p:nvGrpSpPr>
          <p:cNvPr id="4" name="Group 3"/>
          <p:cNvGrpSpPr/>
          <p:nvPr/>
        </p:nvGrpSpPr>
        <p:grpSpPr>
          <a:xfrm>
            <a:off x="12700" y="6288897"/>
            <a:ext cx="9144378" cy="581802"/>
            <a:chOff x="12700" y="6288897"/>
            <a:chExt cx="9144378" cy="58180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spTree>
    <p:extLst>
      <p:ext uri="{BB962C8B-B14F-4D97-AF65-F5344CB8AC3E}">
        <p14:creationId xmlns:p14="http://schemas.microsoft.com/office/powerpoint/2010/main" val="10176616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Also includes…</a:t>
            </a:r>
            <a:endParaRPr lang="en-US" dirty="0">
              <a:solidFill>
                <a:srgbClr val="008000"/>
              </a:solidFill>
            </a:endParaRPr>
          </a:p>
        </p:txBody>
      </p:sp>
      <p:sp>
        <p:nvSpPr>
          <p:cNvPr id="3" name="Content Placeholder 2"/>
          <p:cNvSpPr>
            <a:spLocks noGrp="1"/>
          </p:cNvSpPr>
          <p:nvPr>
            <p:ph idx="1"/>
          </p:nvPr>
        </p:nvSpPr>
        <p:spPr>
          <a:xfrm>
            <a:off x="457200" y="1414320"/>
            <a:ext cx="8229600" cy="4525963"/>
          </a:xfrm>
        </p:spPr>
        <p:txBody>
          <a:bodyPr>
            <a:normAutofit/>
          </a:bodyPr>
          <a:lstStyle/>
          <a:p>
            <a:pPr>
              <a:buClr>
                <a:srgbClr val="FF0000"/>
              </a:buClr>
            </a:pPr>
            <a:r>
              <a:rPr lang="en-US" i="1" dirty="0" smtClean="0"/>
              <a:t>Proximity</a:t>
            </a:r>
            <a:r>
              <a:rPr lang="en-US" dirty="0" smtClean="0"/>
              <a:t> and </a:t>
            </a:r>
            <a:r>
              <a:rPr lang="en-US" i="1" dirty="0" smtClean="0"/>
              <a:t>touch control</a:t>
            </a:r>
            <a:r>
              <a:rPr lang="en-US" dirty="0" smtClean="0"/>
              <a:t>, </a:t>
            </a:r>
            <a:r>
              <a:rPr lang="en-US" i="1" dirty="0" smtClean="0"/>
              <a:t>signals</a:t>
            </a:r>
            <a:r>
              <a:rPr lang="en-US" dirty="0" smtClean="0"/>
              <a:t> and </a:t>
            </a:r>
            <a:r>
              <a:rPr lang="en-US" i="1" dirty="0" smtClean="0"/>
              <a:t>non-verbal cues</a:t>
            </a:r>
            <a:r>
              <a:rPr lang="en-US" dirty="0" smtClean="0"/>
              <a:t>.</a:t>
            </a:r>
          </a:p>
          <a:p>
            <a:pPr>
              <a:buClr>
                <a:srgbClr val="FF0000"/>
              </a:buClr>
            </a:pPr>
            <a:r>
              <a:rPr lang="en-US" i="1" dirty="0" smtClean="0"/>
              <a:t>Pre-correction</a:t>
            </a:r>
            <a:r>
              <a:rPr lang="en-US" dirty="0" smtClean="0"/>
              <a:t>.</a:t>
            </a:r>
          </a:p>
          <a:p>
            <a:pPr>
              <a:buClr>
                <a:srgbClr val="FF0000"/>
              </a:buClr>
            </a:pPr>
            <a:r>
              <a:rPr lang="en-US" i="1" dirty="0" smtClean="0"/>
              <a:t>Non-contingent attention</a:t>
            </a:r>
            <a:r>
              <a:rPr lang="en-US" dirty="0" smtClean="0"/>
              <a:t>.</a:t>
            </a:r>
          </a:p>
          <a:p>
            <a:pPr>
              <a:buClr>
                <a:srgbClr val="FF0000"/>
              </a:buClr>
            </a:pPr>
            <a:r>
              <a:rPr lang="en-US" i="1" dirty="0" smtClean="0"/>
              <a:t>Specific positive feedback</a:t>
            </a:r>
            <a:r>
              <a:rPr lang="en-US" dirty="0" smtClean="0"/>
              <a:t>.</a:t>
            </a:r>
          </a:p>
          <a:p>
            <a:pPr>
              <a:buClr>
                <a:srgbClr val="FF0000"/>
              </a:buClr>
            </a:pPr>
            <a:r>
              <a:rPr lang="en-US" dirty="0" smtClean="0"/>
              <a:t>The continuum of responses to address inappropriate behavior. </a:t>
            </a:r>
            <a:endParaRPr lang="en-US" dirty="0"/>
          </a:p>
        </p:txBody>
      </p:sp>
      <p:grpSp>
        <p:nvGrpSpPr>
          <p:cNvPr id="9" name="Group 8"/>
          <p:cNvGrpSpPr/>
          <p:nvPr/>
        </p:nvGrpSpPr>
        <p:grpSpPr>
          <a:xfrm>
            <a:off x="12700" y="6211407"/>
            <a:ext cx="9144378" cy="659292"/>
            <a:chOff x="12700" y="6211407"/>
            <a:chExt cx="9144378" cy="659292"/>
          </a:xfrm>
        </p:grpSpPr>
        <p:grpSp>
          <p:nvGrpSpPr>
            <p:cNvPr id="4" name="Group 3"/>
            <p:cNvGrpSpPr/>
            <p:nvPr/>
          </p:nvGrpSpPr>
          <p:grpSpPr>
            <a:xfrm>
              <a:off x="12700" y="6288897"/>
              <a:ext cx="9144378" cy="581802"/>
              <a:chOff x="12700" y="6288897"/>
              <a:chExt cx="9144378" cy="58180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37977454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700" y="6211407"/>
            <a:ext cx="9144378" cy="659292"/>
            <a:chOff x="12700" y="6211407"/>
            <a:chExt cx="9144378" cy="659292"/>
          </a:xfrm>
        </p:grpSpPr>
        <p:sp>
          <p:nvSpPr>
            <p:cNvPr id="17" name="Rectangle 1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pic>
        <p:nvPicPr>
          <p:cNvPr id="5" name="Picture 4" descr="Green-Pencil-Icon-pencils-7151356-150-1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2" name="Title 1"/>
          <p:cNvSpPr>
            <a:spLocks noGrp="1"/>
          </p:cNvSpPr>
          <p:nvPr>
            <p:ph type="title"/>
          </p:nvPr>
        </p:nvSpPr>
        <p:spPr>
          <a:xfrm>
            <a:off x="1471882" y="491686"/>
            <a:ext cx="6757718" cy="925952"/>
          </a:xfrm>
        </p:spPr>
        <p:txBody>
          <a:bodyPr>
            <a:noAutofit/>
          </a:bodyPr>
          <a:lstStyle/>
          <a:p>
            <a:pPr marL="1549400" indent="-1549400" algn="l"/>
            <a:r>
              <a:rPr lang="en-US" sz="3400" dirty="0" smtClean="0">
                <a:solidFill>
                  <a:srgbClr val="008000"/>
                </a:solidFill>
                <a:cs typeface="Franklin Gothic Book"/>
              </a:rPr>
              <a:t>Activity: </a:t>
            </a:r>
            <a:r>
              <a:rPr lang="en-US" sz="3400" dirty="0" smtClean="0">
                <a:solidFill>
                  <a:srgbClr val="FF0000"/>
                </a:solidFill>
                <a:cs typeface="Franklin Gothic Book"/>
              </a:rPr>
              <a:t>Components of Active Supervision</a:t>
            </a:r>
            <a:endParaRPr lang="en-US" sz="3400" dirty="0">
              <a:solidFill>
                <a:srgbClr val="FF0000"/>
              </a:solidFill>
              <a:cs typeface="Franklin Gothic Book"/>
            </a:endParaRPr>
          </a:p>
        </p:txBody>
      </p:sp>
      <p:sp>
        <p:nvSpPr>
          <p:cNvPr id="3" name="Content Placeholder 2"/>
          <p:cNvSpPr>
            <a:spLocks noGrp="1"/>
          </p:cNvSpPr>
          <p:nvPr>
            <p:ph idx="1"/>
          </p:nvPr>
        </p:nvSpPr>
        <p:spPr>
          <a:xfrm>
            <a:off x="596900" y="1723818"/>
            <a:ext cx="8001000" cy="3960847"/>
          </a:xfrm>
        </p:spPr>
        <p:txBody>
          <a:bodyPr>
            <a:normAutofit/>
          </a:bodyPr>
          <a:lstStyle/>
          <a:p>
            <a:pPr>
              <a:spcBef>
                <a:spcPts val="0"/>
              </a:spcBef>
              <a:spcAft>
                <a:spcPts val="1400"/>
              </a:spcAft>
              <a:buClr>
                <a:srgbClr val="FF0000"/>
              </a:buClr>
            </a:pPr>
            <a:r>
              <a:rPr lang="en-US" sz="2800" dirty="0" smtClean="0"/>
              <a:t>With a partner, read and discuss the classroom scene on the handout.</a:t>
            </a:r>
          </a:p>
          <a:p>
            <a:pPr>
              <a:spcBef>
                <a:spcPts val="0"/>
              </a:spcBef>
              <a:spcAft>
                <a:spcPts val="1400"/>
              </a:spcAft>
              <a:buClr>
                <a:srgbClr val="FF0000"/>
              </a:buClr>
            </a:pPr>
            <a:r>
              <a:rPr lang="en-US" sz="2800" dirty="0" smtClean="0"/>
              <a:t>Underline each Active Supervision practice and note whether it is an example of moving (M), scanning (S), or interacting (I).</a:t>
            </a:r>
          </a:p>
          <a:p>
            <a:pPr>
              <a:spcBef>
                <a:spcPts val="0"/>
              </a:spcBef>
              <a:spcAft>
                <a:spcPts val="1400"/>
              </a:spcAft>
              <a:buClr>
                <a:srgbClr val="FF0000"/>
              </a:buClr>
            </a:pPr>
            <a:r>
              <a:rPr lang="en-US" sz="2800" dirty="0" smtClean="0"/>
              <a:t>Be prepared to share your answers.</a:t>
            </a:r>
          </a:p>
        </p:txBody>
      </p:sp>
      <p:sp>
        <p:nvSpPr>
          <p:cNvPr id="10" name="Oval 9"/>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338</a:t>
            </a:r>
            <a:endParaRPr lang="en-US" sz="1600" b="1" dirty="0"/>
          </a:p>
        </p:txBody>
      </p:sp>
      <p:sp>
        <p:nvSpPr>
          <p:cNvPr id="11" name="5-Point Star 10"/>
          <p:cNvSpPr/>
          <p:nvPr/>
        </p:nvSpPr>
        <p:spPr>
          <a:xfrm>
            <a:off x="1504694" y="5684666"/>
            <a:ext cx="402100" cy="32609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2099734" y="5684666"/>
            <a:ext cx="4859866" cy="646331"/>
          </a:xfrm>
          <a:prstGeom prst="rect">
            <a:avLst/>
          </a:prstGeom>
          <a:noFill/>
        </p:spPr>
        <p:txBody>
          <a:bodyPr wrap="square" rtlCol="0">
            <a:spAutoFit/>
          </a:bodyPr>
          <a:lstStyle/>
          <a:p>
            <a:r>
              <a:rPr lang="en-US" b="1" dirty="0"/>
              <a:t>Components of Active Supervision. </a:t>
            </a:r>
          </a:p>
          <a:p>
            <a:endParaRPr lang="en-US" dirty="0"/>
          </a:p>
        </p:txBody>
      </p:sp>
    </p:spTree>
    <p:extLst>
      <p:ext uri="{BB962C8B-B14F-4D97-AF65-F5344CB8AC3E}">
        <p14:creationId xmlns:p14="http://schemas.microsoft.com/office/powerpoint/2010/main" val="26870256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700" y="6211407"/>
            <a:ext cx="9144378" cy="659292"/>
            <a:chOff x="12700" y="6211407"/>
            <a:chExt cx="9144378" cy="659292"/>
          </a:xfrm>
        </p:grpSpPr>
        <p:sp>
          <p:nvSpPr>
            <p:cNvPr id="17" name="Rectangle 1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pic>
        <p:nvPicPr>
          <p:cNvPr id="5" name="Picture 4" descr="Green-Pencil-Icon-pencils-7151356-150-1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2" name="Title 1"/>
          <p:cNvSpPr>
            <a:spLocks noGrp="1"/>
          </p:cNvSpPr>
          <p:nvPr>
            <p:ph type="title"/>
          </p:nvPr>
        </p:nvSpPr>
        <p:spPr>
          <a:xfrm>
            <a:off x="1471882" y="491686"/>
            <a:ext cx="6757718" cy="925952"/>
          </a:xfrm>
        </p:spPr>
        <p:txBody>
          <a:bodyPr>
            <a:noAutofit/>
          </a:bodyPr>
          <a:lstStyle/>
          <a:p>
            <a:pPr marL="1549400" indent="-1549400" algn="l"/>
            <a:r>
              <a:rPr lang="en-US" sz="3400" dirty="0" smtClean="0">
                <a:solidFill>
                  <a:srgbClr val="008000"/>
                </a:solidFill>
                <a:cs typeface="Franklin Gothic Book"/>
              </a:rPr>
              <a:t>Activity: </a:t>
            </a:r>
            <a:r>
              <a:rPr lang="en-US" sz="3400" dirty="0" smtClean="0">
                <a:solidFill>
                  <a:srgbClr val="FF0000"/>
                </a:solidFill>
                <a:cs typeface="Franklin Gothic Book"/>
              </a:rPr>
              <a:t>Components of Active Supervision</a:t>
            </a:r>
            <a:endParaRPr lang="en-US" sz="3400" dirty="0">
              <a:solidFill>
                <a:srgbClr val="FF0000"/>
              </a:solidFill>
              <a:cs typeface="Franklin Gothic Book"/>
            </a:endParaRPr>
          </a:p>
        </p:txBody>
      </p:sp>
      <p:sp>
        <p:nvSpPr>
          <p:cNvPr id="3" name="Content Placeholder 2"/>
          <p:cNvSpPr>
            <a:spLocks noGrp="1"/>
          </p:cNvSpPr>
          <p:nvPr>
            <p:ph idx="1"/>
          </p:nvPr>
        </p:nvSpPr>
        <p:spPr>
          <a:xfrm>
            <a:off x="596900" y="1723818"/>
            <a:ext cx="8001000" cy="3960847"/>
          </a:xfrm>
        </p:spPr>
        <p:txBody>
          <a:bodyPr>
            <a:normAutofit fontScale="92500" lnSpcReduction="20000"/>
          </a:bodyPr>
          <a:lstStyle/>
          <a:p>
            <a:pPr marL="0" indent="0">
              <a:spcBef>
                <a:spcPts val="0"/>
              </a:spcBef>
              <a:spcAft>
                <a:spcPts val="1400"/>
              </a:spcAft>
              <a:buClr>
                <a:srgbClr val="FF0000"/>
              </a:buClr>
              <a:buNone/>
            </a:pPr>
            <a:r>
              <a:rPr lang="en-US" sz="2800" i="1" dirty="0"/>
              <a:t>The teacher, Ms. Hailey, directed the class to finish writing a paragraph by themselves. She then </a:t>
            </a:r>
            <a:r>
              <a:rPr lang="en-US" sz="2800" i="1" u="sng" dirty="0" smtClean="0"/>
              <a:t>moved </a:t>
            </a:r>
            <a:r>
              <a:rPr lang="en-US" sz="2800" i="1" u="sng" dirty="0"/>
              <a:t>slowly down the </a:t>
            </a:r>
            <a:r>
              <a:rPr lang="en-US" sz="2800" i="1" u="sng" dirty="0" smtClean="0"/>
              <a:t>aisles</a:t>
            </a:r>
            <a:r>
              <a:rPr lang="en-US" sz="2800" i="1" dirty="0" smtClean="0"/>
              <a:t>(M) </a:t>
            </a:r>
            <a:r>
              <a:rPr lang="en-US" sz="2800" i="1" u="sng" dirty="0" smtClean="0"/>
              <a:t>looking </a:t>
            </a:r>
            <a:r>
              <a:rPr lang="en-US" sz="2800" i="1" u="sng" dirty="0"/>
              <a:t>from side to </a:t>
            </a:r>
            <a:r>
              <a:rPr lang="en-US" sz="2800" i="1" u="sng" dirty="0" smtClean="0"/>
              <a:t>side </a:t>
            </a:r>
            <a:r>
              <a:rPr lang="en-US" sz="2800" i="1" dirty="0" smtClean="0"/>
              <a:t>(S) </a:t>
            </a:r>
            <a:r>
              <a:rPr lang="en-US" sz="2800" i="1" dirty="0"/>
              <a:t>quietly </a:t>
            </a:r>
            <a:r>
              <a:rPr lang="en-US" sz="2800" i="1" u="sng" dirty="0" smtClean="0"/>
              <a:t>acknowledging </a:t>
            </a:r>
            <a:r>
              <a:rPr lang="en-US" sz="2800" i="1" dirty="0" smtClean="0"/>
              <a:t>(I ) the </a:t>
            </a:r>
            <a:r>
              <a:rPr lang="en-US" sz="2800" i="1" dirty="0"/>
              <a:t>students for starting quickly. She </a:t>
            </a:r>
            <a:r>
              <a:rPr lang="en-US" sz="2800" i="1" u="sng" dirty="0"/>
              <a:t>stood </a:t>
            </a:r>
            <a:r>
              <a:rPr lang="en-US" sz="2800" i="1" u="sng" dirty="0" smtClean="0"/>
              <a:t>beside </a:t>
            </a:r>
            <a:r>
              <a:rPr lang="en-US" sz="2800" i="1" dirty="0" smtClean="0"/>
              <a:t>(M) </a:t>
            </a:r>
            <a:r>
              <a:rPr lang="en-US" sz="2800" i="1" dirty="0"/>
              <a:t>Enrico for a moment, as he usually does not do well with independent work, and </a:t>
            </a:r>
            <a:r>
              <a:rPr lang="en-US" sz="2800" i="1" u="sng" dirty="0"/>
              <a:t>praised him</a:t>
            </a:r>
            <a:r>
              <a:rPr lang="en-US" sz="2800" i="1" dirty="0"/>
              <a:t> </a:t>
            </a:r>
            <a:r>
              <a:rPr lang="en-US" sz="2800" i="1" dirty="0" smtClean="0"/>
              <a:t>(I) for </a:t>
            </a:r>
            <a:r>
              <a:rPr lang="en-US" sz="2800" i="1" dirty="0"/>
              <a:t>getting started. Ms. Hailey then stopped, turned around, and </a:t>
            </a:r>
            <a:r>
              <a:rPr lang="en-US" sz="2800" i="1" u="sng" dirty="0" smtClean="0"/>
              <a:t>watched</a:t>
            </a:r>
            <a:r>
              <a:rPr lang="en-US" sz="2800" i="1" dirty="0" smtClean="0"/>
              <a:t> (S) </a:t>
            </a:r>
            <a:r>
              <a:rPr lang="en-US" sz="2800" i="1" dirty="0"/>
              <a:t>the front half of the class. She continued to </a:t>
            </a:r>
            <a:r>
              <a:rPr lang="en-US" sz="2800" i="1" u="sng" dirty="0"/>
              <a:t>loop</a:t>
            </a:r>
            <a:r>
              <a:rPr lang="en-US" sz="2800" i="1" dirty="0"/>
              <a:t> </a:t>
            </a:r>
            <a:r>
              <a:rPr lang="en-US" sz="2800" i="1" dirty="0" smtClean="0"/>
              <a:t> (M)  around </a:t>
            </a:r>
            <a:r>
              <a:rPr lang="en-US" sz="2800" i="1" dirty="0"/>
              <a:t>the class, checking </a:t>
            </a:r>
            <a:r>
              <a:rPr lang="en-US" sz="2800" i="1" dirty="0" smtClean="0"/>
              <a:t>the students</a:t>
            </a:r>
            <a:r>
              <a:rPr lang="en-US" sz="2800" i="1" dirty="0"/>
              <a:t>’ work, </a:t>
            </a:r>
            <a:r>
              <a:rPr lang="en-US" sz="2800" i="1" dirty="0" smtClean="0"/>
              <a:t>and </a:t>
            </a:r>
            <a:r>
              <a:rPr lang="en-US" sz="2800" i="1" u="sng" dirty="0"/>
              <a:t>making </a:t>
            </a:r>
            <a:r>
              <a:rPr lang="en-US" sz="2800" i="1" u="sng" dirty="0" smtClean="0"/>
              <a:t>compliments </a:t>
            </a:r>
            <a:r>
              <a:rPr lang="en-US" sz="2800" dirty="0" smtClean="0"/>
              <a:t>(I) </a:t>
            </a:r>
            <a:r>
              <a:rPr lang="en-US" sz="2800" i="1" dirty="0" smtClean="0"/>
              <a:t>here </a:t>
            </a:r>
            <a:r>
              <a:rPr lang="en-US" sz="2800" i="1" dirty="0"/>
              <a:t>and there.</a:t>
            </a:r>
            <a:r>
              <a:rPr lang="en-US" sz="2800" dirty="0"/>
              <a:t> (Colvin, 2009, p. 46)</a:t>
            </a:r>
          </a:p>
          <a:p>
            <a:pPr>
              <a:spcBef>
                <a:spcPts val="0"/>
              </a:spcBef>
              <a:spcAft>
                <a:spcPts val="1400"/>
              </a:spcAft>
              <a:buClr>
                <a:srgbClr val="FF0000"/>
              </a:buClr>
            </a:pPr>
            <a:endParaRPr lang="en-US" sz="2800" dirty="0" smtClean="0"/>
          </a:p>
        </p:txBody>
      </p:sp>
      <p:sp>
        <p:nvSpPr>
          <p:cNvPr id="10" name="Oval 9"/>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338</a:t>
            </a:r>
            <a:endParaRPr lang="en-US" sz="1600" b="1" dirty="0"/>
          </a:p>
        </p:txBody>
      </p:sp>
    </p:spTree>
    <p:extLst>
      <p:ext uri="{BB962C8B-B14F-4D97-AF65-F5344CB8AC3E}">
        <p14:creationId xmlns:p14="http://schemas.microsoft.com/office/powerpoint/2010/main" val="4968562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104" y="536536"/>
            <a:ext cx="6908272" cy="938340"/>
          </a:xfrm>
        </p:spPr>
        <p:txBody>
          <a:bodyPr>
            <a:noAutofit/>
          </a:bodyPr>
          <a:lstStyle/>
          <a:p>
            <a:pPr algn="l"/>
            <a:r>
              <a:rPr lang="en-US" sz="3600" dirty="0" smtClean="0">
                <a:solidFill>
                  <a:srgbClr val="008000"/>
                </a:solidFill>
                <a:cs typeface="Franklin Gothic Book"/>
              </a:rPr>
              <a:t>Discussion: </a:t>
            </a:r>
            <a:r>
              <a:rPr lang="en-US" sz="3600" dirty="0" smtClean="0">
                <a:solidFill>
                  <a:srgbClr val="FF0000"/>
                </a:solidFill>
                <a:cs typeface="Franklin Gothic Book"/>
              </a:rPr>
              <a:t>Active Supervision</a:t>
            </a:r>
            <a:endParaRPr lang="en-US" sz="3600" dirty="0">
              <a:solidFill>
                <a:srgbClr val="FF0000"/>
              </a:solidFill>
              <a:cs typeface="Franklin Gothic Book"/>
            </a:endParaRPr>
          </a:p>
        </p:txBody>
      </p:sp>
      <p:sp>
        <p:nvSpPr>
          <p:cNvPr id="5" name="Content Placeholder 4"/>
          <p:cNvSpPr>
            <a:spLocks noGrp="1"/>
          </p:cNvSpPr>
          <p:nvPr>
            <p:ph idx="1"/>
          </p:nvPr>
        </p:nvSpPr>
        <p:spPr>
          <a:xfrm>
            <a:off x="739614" y="1474876"/>
            <a:ext cx="7832885" cy="4116853"/>
          </a:xfrm>
        </p:spPr>
        <p:txBody>
          <a:bodyPr>
            <a:normAutofit fontScale="92500"/>
          </a:bodyPr>
          <a:lstStyle/>
          <a:p>
            <a:pPr marL="0" indent="0">
              <a:spcBef>
                <a:spcPts val="0"/>
              </a:spcBef>
              <a:spcAft>
                <a:spcPts val="600"/>
              </a:spcAft>
              <a:buNone/>
            </a:pPr>
            <a:r>
              <a:rPr lang="en-US" sz="2800" dirty="0" smtClean="0">
                <a:solidFill>
                  <a:srgbClr val="008000"/>
                </a:solidFill>
              </a:rPr>
              <a:t>Personally reflect on the activities or settings where you supervise students (e.g., large group instruction, independent seatwork, small group activities, etc.), what you have learned about Active Supervision, and the questions below. Then share your thoughts with your team:</a:t>
            </a:r>
          </a:p>
          <a:p>
            <a:pPr>
              <a:spcBef>
                <a:spcPts val="0"/>
              </a:spcBef>
              <a:spcAft>
                <a:spcPts val="600"/>
              </a:spcAft>
              <a:buClr>
                <a:srgbClr val="FF0000"/>
              </a:buClr>
            </a:pPr>
            <a:r>
              <a:rPr lang="en-US" sz="2800" i="1" dirty="0" smtClean="0"/>
              <a:t>What am I currently doing that I want to continue?</a:t>
            </a:r>
          </a:p>
          <a:p>
            <a:pPr>
              <a:spcBef>
                <a:spcPts val="0"/>
              </a:spcBef>
              <a:spcAft>
                <a:spcPts val="600"/>
              </a:spcAft>
              <a:buClr>
                <a:srgbClr val="FF0000"/>
              </a:buClr>
            </a:pPr>
            <a:r>
              <a:rPr lang="en-US" sz="2800" i="1" dirty="0" smtClean="0"/>
              <a:t>What practices do I need to add?</a:t>
            </a:r>
          </a:p>
          <a:p>
            <a:pPr>
              <a:spcBef>
                <a:spcPts val="0"/>
              </a:spcBef>
              <a:spcAft>
                <a:spcPts val="600"/>
              </a:spcAft>
              <a:buClr>
                <a:srgbClr val="FF0000"/>
              </a:buClr>
            </a:pPr>
            <a:r>
              <a:rPr lang="en-US" sz="2800" i="1" dirty="0" smtClean="0"/>
              <a:t>Are there things I am doing that I need to eliminate?</a:t>
            </a:r>
          </a:p>
        </p:txBody>
      </p:sp>
      <p:pic>
        <p:nvPicPr>
          <p:cNvPr id="6" name="Picture 5" descr="Macintosh HD:Users:wellspl:Desktop:6-Free-Teamwork-Clipart-Illustration-Showing-Diversity.jpg"/>
          <p:cNvPicPr>
            <a:picLocks noChangeAspect="1"/>
          </p:cNvPicPr>
          <p:nvPr/>
        </p:nvPicPr>
        <p:blipFill rotWithShape="1">
          <a:blip r:embed="rId3">
            <a:extLst>
              <a:ext uri="{28A0092B-C50C-407E-A947-70E740481C1C}">
                <a14:useLocalDpi xmlns:a14="http://schemas.microsoft.com/office/drawing/2010/main" val="0"/>
              </a:ext>
            </a:extLst>
          </a:blip>
          <a:srcRect r="25555"/>
          <a:stretch/>
        </p:blipFill>
        <p:spPr bwMode="auto">
          <a:xfrm>
            <a:off x="551891" y="587487"/>
            <a:ext cx="1371600" cy="771518"/>
          </a:xfrm>
          <a:prstGeom prst="rect">
            <a:avLst/>
          </a:prstGeom>
          <a:noFill/>
          <a:ln>
            <a:noFill/>
          </a:ln>
          <a:extLst>
            <a:ext uri="{53640926-AAD7-44d8-BBD7-CCE9431645EC}">
              <a14:shadowObscured xmlns:a14="http://schemas.microsoft.com/office/drawing/2010/main"/>
            </a:ext>
          </a:extLst>
        </p:spPr>
      </p:pic>
      <p:grpSp>
        <p:nvGrpSpPr>
          <p:cNvPr id="10" name="Group 9"/>
          <p:cNvGrpSpPr/>
          <p:nvPr/>
        </p:nvGrpSpPr>
        <p:grpSpPr>
          <a:xfrm>
            <a:off x="12700" y="6211407"/>
            <a:ext cx="9144378" cy="659292"/>
            <a:chOff x="12700" y="6211407"/>
            <a:chExt cx="9144378" cy="659292"/>
          </a:xfrm>
        </p:grpSpPr>
        <p:sp>
          <p:nvSpPr>
            <p:cNvPr id="16" name="Rectangle 1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
        <p:nvSpPr>
          <p:cNvPr id="11" name="Oval 10"/>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333</a:t>
            </a:r>
            <a:endParaRPr lang="en-US" sz="1600" b="1" dirty="0"/>
          </a:p>
        </p:txBody>
      </p:sp>
      <p:sp>
        <p:nvSpPr>
          <p:cNvPr id="12" name="5-Point Star 11"/>
          <p:cNvSpPr/>
          <p:nvPr/>
        </p:nvSpPr>
        <p:spPr>
          <a:xfrm>
            <a:off x="1504694" y="5684666"/>
            <a:ext cx="402100" cy="32609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p:cNvSpPr txBox="1"/>
          <p:nvPr/>
        </p:nvSpPr>
        <p:spPr>
          <a:xfrm>
            <a:off x="2154767" y="5641426"/>
            <a:ext cx="3765386" cy="369332"/>
          </a:xfrm>
          <a:prstGeom prst="rect">
            <a:avLst/>
          </a:prstGeom>
          <a:noFill/>
        </p:spPr>
        <p:txBody>
          <a:bodyPr wrap="none" rtlCol="0">
            <a:spAutoFit/>
          </a:bodyPr>
          <a:lstStyle/>
          <a:p>
            <a:r>
              <a:rPr lang="en-US" dirty="0" smtClean="0"/>
              <a:t>Active Supervision Personal Reflection</a:t>
            </a:r>
            <a:endParaRPr lang="en-US" dirty="0"/>
          </a:p>
        </p:txBody>
      </p:sp>
    </p:spTree>
    <p:extLst>
      <p:ext uri="{BB962C8B-B14F-4D97-AF65-F5344CB8AC3E}">
        <p14:creationId xmlns:p14="http://schemas.microsoft.com/office/powerpoint/2010/main" val="27859999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Assessing Active Supervision</a:t>
            </a:r>
            <a:endParaRPr lang="en-US" dirty="0">
              <a:solidFill>
                <a:srgbClr val="008000"/>
              </a:solidFill>
            </a:endParaRPr>
          </a:p>
        </p:txBody>
      </p:sp>
      <p:sp>
        <p:nvSpPr>
          <p:cNvPr id="3" name="Content Placeholder 2"/>
          <p:cNvSpPr>
            <a:spLocks noGrp="1"/>
          </p:cNvSpPr>
          <p:nvPr>
            <p:ph idx="1"/>
          </p:nvPr>
        </p:nvSpPr>
        <p:spPr>
          <a:xfrm>
            <a:off x="457200" y="1600200"/>
            <a:ext cx="4876800" cy="4525963"/>
          </a:xfrm>
        </p:spPr>
        <p:txBody>
          <a:bodyPr>
            <a:normAutofit/>
          </a:bodyPr>
          <a:lstStyle/>
          <a:p>
            <a:pPr>
              <a:buClr>
                <a:srgbClr val="FF0000"/>
              </a:buClr>
            </a:pPr>
            <a:r>
              <a:rPr lang="en-US" sz="2800" dirty="0" smtClean="0"/>
              <a:t>Peer observations can support teachers to develop and routinely use the practices of Active Supervision.</a:t>
            </a:r>
          </a:p>
          <a:p>
            <a:pPr>
              <a:buClr>
                <a:srgbClr val="FF0000"/>
              </a:buClr>
            </a:pPr>
            <a:r>
              <a:rPr lang="en-US" sz="2800" dirty="0" smtClean="0"/>
              <a:t>Especially helpful in fostering relatively simple practices that require awareness and thought to build new habits and implement consistently.</a:t>
            </a:r>
            <a:endParaRPr lang="en-US" sz="2800" dirty="0"/>
          </a:p>
        </p:txBody>
      </p:sp>
      <p:pic>
        <p:nvPicPr>
          <p:cNvPr id="4" name="Picture 3"/>
          <p:cNvPicPr/>
          <p:nvPr/>
        </p:nvPicPr>
        <p:blipFill>
          <a:blip r:embed="rId3">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5334000" y="1850496"/>
            <a:ext cx="3019778" cy="3779837"/>
          </a:xfrm>
          <a:prstGeom prst="rect">
            <a:avLst/>
          </a:prstGeom>
          <a:noFill/>
          <a:ln>
            <a:noFill/>
          </a:ln>
        </p:spPr>
      </p:pic>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
        <p:nvSpPr>
          <p:cNvPr id="10" name="Oval 9"/>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339</a:t>
            </a:r>
            <a:endParaRPr lang="en-US" sz="1600" b="1" dirty="0"/>
          </a:p>
        </p:txBody>
      </p:sp>
    </p:spTree>
    <p:extLst>
      <p:ext uri="{BB962C8B-B14F-4D97-AF65-F5344CB8AC3E}">
        <p14:creationId xmlns:p14="http://schemas.microsoft.com/office/powerpoint/2010/main" val="31548073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919745849"/>
              </p:ext>
            </p:extLst>
          </p:nvPr>
        </p:nvGraphicFramePr>
        <p:xfrm>
          <a:off x="19620" y="0"/>
          <a:ext cx="9124379" cy="6858000"/>
        </p:xfrm>
        <a:graphic>
          <a:graphicData uri="http://schemas.openxmlformats.org/presentationml/2006/ole">
            <mc:AlternateContent xmlns:mc="http://schemas.openxmlformats.org/markup-compatibility/2006">
              <mc:Choice xmlns:v="urn:schemas-microsoft-com:vml" Requires="v">
                <p:oleObj spid="_x0000_s2067" name="Document" r:id="rId5" imgW="5638800" imgH="4559300" progId="Word.Document.12">
                  <p:embed/>
                </p:oleObj>
              </mc:Choice>
              <mc:Fallback>
                <p:oleObj name="Document" r:id="rId5" imgW="5638800" imgH="4559300" progId="Word.Document.12">
                  <p:embed/>
                  <p:pic>
                    <p:nvPicPr>
                      <p:cNvPr id="0" name=""/>
                      <p:cNvPicPr/>
                      <p:nvPr/>
                    </p:nvPicPr>
                    <p:blipFill>
                      <a:blip r:embed="rId6"/>
                      <a:stretch>
                        <a:fillRect/>
                      </a:stretch>
                    </p:blipFill>
                    <p:spPr>
                      <a:xfrm>
                        <a:off x="19620" y="0"/>
                        <a:ext cx="9124379" cy="6858000"/>
                      </a:xfrm>
                      <a:prstGeom prst="rect">
                        <a:avLst/>
                      </a:prstGeom>
                    </p:spPr>
                  </p:pic>
                </p:oleObj>
              </mc:Fallback>
            </mc:AlternateContent>
          </a:graphicData>
        </a:graphic>
      </p:graphicFrame>
      <p:sp>
        <p:nvSpPr>
          <p:cNvPr id="3" name="5-Point Star 2"/>
          <p:cNvSpPr/>
          <p:nvPr/>
        </p:nvSpPr>
        <p:spPr>
          <a:xfrm>
            <a:off x="1102594" y="6531908"/>
            <a:ext cx="402100" cy="32609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1828800" y="6522535"/>
            <a:ext cx="4095993" cy="369332"/>
          </a:xfrm>
          <a:prstGeom prst="rect">
            <a:avLst/>
          </a:prstGeom>
          <a:noFill/>
        </p:spPr>
        <p:txBody>
          <a:bodyPr wrap="none" rtlCol="0">
            <a:spAutoFit/>
          </a:bodyPr>
          <a:lstStyle/>
          <a:p>
            <a:r>
              <a:rPr lang="en-US" dirty="0" smtClean="0"/>
              <a:t>Classroom Active Supervision Assessment</a:t>
            </a:r>
            <a:endParaRPr lang="en-US" dirty="0"/>
          </a:p>
        </p:txBody>
      </p:sp>
    </p:spTree>
    <p:extLst>
      <p:ext uri="{BB962C8B-B14F-4D97-AF65-F5344CB8AC3E}">
        <p14:creationId xmlns:p14="http://schemas.microsoft.com/office/powerpoint/2010/main" val="316068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 SW-PBS Classroom </a:t>
            </a:r>
            <a:r>
              <a:rPr lang="en-US" dirty="0" smtClean="0"/>
              <a:t>Module Instructions (continued)</a:t>
            </a:r>
            <a:endParaRPr lang="en-US" dirty="0"/>
          </a:p>
        </p:txBody>
      </p:sp>
      <p:sp>
        <p:nvSpPr>
          <p:cNvPr id="3" name="Content Placeholder 2"/>
          <p:cNvSpPr>
            <a:spLocks noGrp="1"/>
          </p:cNvSpPr>
          <p:nvPr>
            <p:ph idx="1"/>
          </p:nvPr>
        </p:nvSpPr>
        <p:spPr/>
        <p:txBody>
          <a:bodyPr>
            <a:normAutofit fontScale="85000" lnSpcReduction="10000"/>
          </a:bodyPr>
          <a:lstStyle/>
          <a:p>
            <a:r>
              <a:rPr lang="en-US" dirty="0"/>
              <a:t>More information is available in the Classroom chapter of the</a:t>
            </a:r>
            <a:r>
              <a:rPr lang="en-US" i="1" dirty="0"/>
              <a:t> May 2014 MO SW-PBS Team Workbook </a:t>
            </a:r>
            <a:r>
              <a:rPr lang="en-US" dirty="0"/>
              <a:t>(available on the MO SW-PBS website) about the topic. </a:t>
            </a:r>
          </a:p>
          <a:p>
            <a:r>
              <a:rPr lang="en-US" dirty="0" smtClean="0"/>
              <a:t>Follow</a:t>
            </a:r>
            <a:r>
              <a:rPr lang="en-US" dirty="0"/>
              <a:t>-up activity suggestions are on the last slide. </a:t>
            </a:r>
            <a:r>
              <a:rPr lang="en-US" dirty="0" smtClean="0"/>
              <a:t>These are ideas your school/team might review prior to this presentation to present how you plan to expand the learning past this </a:t>
            </a:r>
            <a:r>
              <a:rPr lang="en-US" dirty="0" err="1" smtClean="0"/>
              <a:t>inservice</a:t>
            </a:r>
            <a:r>
              <a:rPr lang="en-US" dirty="0" smtClean="0"/>
              <a:t> session. </a:t>
            </a:r>
          </a:p>
          <a:p>
            <a:r>
              <a:rPr lang="en-US" dirty="0" smtClean="0"/>
              <a:t>Call </a:t>
            </a:r>
            <a:r>
              <a:rPr lang="en-US" dirty="0"/>
              <a:t>your Regional Consultant if you have questions.</a:t>
            </a:r>
          </a:p>
          <a:p>
            <a:r>
              <a:rPr lang="en-US" dirty="0"/>
              <a:t>Good luck</a:t>
            </a:r>
            <a:r>
              <a:rPr lang="en-US" dirty="0" smtClean="0"/>
              <a:t>!</a:t>
            </a:r>
          </a:p>
          <a:p>
            <a:pPr marL="0" indent="0" algn="ctr">
              <a:buNone/>
            </a:pPr>
            <a:r>
              <a:rPr lang="en-US" b="1" dirty="0">
                <a:solidFill>
                  <a:srgbClr val="FF0000"/>
                </a:solidFill>
              </a:rPr>
              <a:t>Delete this slide before beginning your session.</a:t>
            </a:r>
          </a:p>
          <a:p>
            <a:pPr marL="0" indent="0">
              <a:buNone/>
            </a:pPr>
            <a:endParaRPr lang="en-US" b="1" dirty="0"/>
          </a:p>
          <a:p>
            <a:endParaRPr lang="en-US" dirty="0"/>
          </a:p>
        </p:txBody>
      </p:sp>
    </p:spTree>
    <p:extLst>
      <p:ext uri="{BB962C8B-B14F-4D97-AF65-F5344CB8AC3E}">
        <p14:creationId xmlns:p14="http://schemas.microsoft.com/office/powerpoint/2010/main" val="1347458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Active Supervision…</a:t>
            </a:r>
            <a:endParaRPr lang="en-US" dirty="0">
              <a:solidFill>
                <a:srgbClr val="008000"/>
              </a:solidFill>
            </a:endParaRPr>
          </a:p>
        </p:txBody>
      </p:sp>
      <p:sp>
        <p:nvSpPr>
          <p:cNvPr id="3" name="Content Placeholder 2"/>
          <p:cNvSpPr>
            <a:spLocks noGrp="1"/>
          </p:cNvSpPr>
          <p:nvPr>
            <p:ph idx="1"/>
          </p:nvPr>
        </p:nvSpPr>
        <p:spPr>
          <a:xfrm>
            <a:off x="945445" y="1515534"/>
            <a:ext cx="7253112" cy="1744133"/>
          </a:xfrm>
        </p:spPr>
        <p:txBody>
          <a:bodyPr/>
          <a:lstStyle/>
          <a:p>
            <a:pPr marL="0" indent="0" algn="ctr">
              <a:buClr>
                <a:srgbClr val="FF0000"/>
              </a:buClr>
              <a:buNone/>
            </a:pPr>
            <a:r>
              <a:rPr lang="en-US" dirty="0" smtClean="0"/>
              <a:t>Verbally and non-verbally communicates to students the certainty that you do inspect what you expect.</a:t>
            </a:r>
            <a:endParaRPr lang="en-US" dirty="0"/>
          </a:p>
        </p:txBody>
      </p:sp>
      <p:grpSp>
        <p:nvGrpSpPr>
          <p:cNvPr id="4" name="Group 3"/>
          <p:cNvGrpSpPr/>
          <p:nvPr/>
        </p:nvGrpSpPr>
        <p:grpSpPr>
          <a:xfrm>
            <a:off x="12700" y="6211407"/>
            <a:ext cx="9144378" cy="659292"/>
            <a:chOff x="12700" y="6211407"/>
            <a:chExt cx="9144378" cy="659292"/>
          </a:xfrm>
        </p:grpSpPr>
        <p:grpSp>
          <p:nvGrpSpPr>
            <p:cNvPr id="5" name="Group 4"/>
            <p:cNvGrpSpPr/>
            <p:nvPr/>
          </p:nvGrpSpPr>
          <p:grpSpPr>
            <a:xfrm>
              <a:off x="12700" y="6288897"/>
              <a:ext cx="9144378" cy="581802"/>
              <a:chOff x="12700" y="6288897"/>
              <a:chExt cx="9144378" cy="58180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TextBox 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pic>
        <p:nvPicPr>
          <p:cNvPr id="11" name="Picture 10" descr="supervising and interacting.jp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554111" y="3314912"/>
            <a:ext cx="3979332" cy="2656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55978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
        <p:nvSpPr>
          <p:cNvPr id="2" name="Title 1"/>
          <p:cNvSpPr>
            <a:spLocks noGrp="1"/>
          </p:cNvSpPr>
          <p:nvPr>
            <p:ph type="title" idx="4294967295"/>
          </p:nvPr>
        </p:nvSpPr>
        <p:spPr>
          <a:xfrm>
            <a:off x="230884" y="507999"/>
            <a:ext cx="8523497" cy="2513273"/>
          </a:xfrm>
        </p:spPr>
        <p:txBody>
          <a:bodyPr/>
          <a:lstStyle/>
          <a:p>
            <a:r>
              <a:rPr lang="en-US" dirty="0" smtClean="0">
                <a:solidFill>
                  <a:srgbClr val="008000"/>
                </a:solidFill>
              </a:rPr>
              <a:t>Questions</a:t>
            </a:r>
            <a:endParaRPr lang="en-US" dirty="0">
              <a:solidFill>
                <a:srgbClr val="008000"/>
              </a:solidFill>
            </a:endParaRPr>
          </a:p>
        </p:txBody>
      </p:sp>
      <p:pic>
        <p:nvPicPr>
          <p:cNvPr id="7" name="Picture 6" descr="0808-0712-3117-58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430" y="653729"/>
            <a:ext cx="1153618" cy="1153618"/>
          </a:xfrm>
          <a:prstGeom prst="rect">
            <a:avLst/>
          </a:prstGeom>
        </p:spPr>
      </p:pic>
      <p:pic>
        <p:nvPicPr>
          <p:cNvPr id="8" name="Picture 7" descr="Green-question-ma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913" y="507882"/>
            <a:ext cx="1392997" cy="1466313"/>
          </a:xfrm>
          <a:prstGeom prst="rect">
            <a:avLst/>
          </a:prstGeom>
        </p:spPr>
      </p:pic>
      <p:pic>
        <p:nvPicPr>
          <p:cNvPr id="9" name="Picture 8" descr="questionmark.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071" y="803393"/>
            <a:ext cx="750723" cy="1011537"/>
          </a:xfrm>
          <a:prstGeom prst="rect">
            <a:avLst/>
          </a:prstGeom>
        </p:spPr>
      </p:pic>
      <p:pic>
        <p:nvPicPr>
          <p:cNvPr id="12" name="Picture 11" descr="question_mark-red_.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0221" y="644511"/>
            <a:ext cx="1061528" cy="1162836"/>
          </a:xfrm>
          <a:prstGeom prst="rect">
            <a:avLst/>
          </a:prstGeom>
        </p:spPr>
      </p:pic>
    </p:spTree>
    <p:extLst>
      <p:ext uri="{BB962C8B-B14F-4D97-AF65-F5344CB8AC3E}">
        <p14:creationId xmlns:p14="http://schemas.microsoft.com/office/powerpoint/2010/main" val="3491788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For More Information </a:t>
            </a:r>
            <a:endParaRPr lang="en-US" dirty="0">
              <a:solidFill>
                <a:srgbClr val="008000"/>
              </a:solidFill>
            </a:endParaRPr>
          </a:p>
        </p:txBody>
      </p:sp>
      <p:sp>
        <p:nvSpPr>
          <p:cNvPr id="3" name="Content Placeholder 2"/>
          <p:cNvSpPr>
            <a:spLocks noGrp="1"/>
          </p:cNvSpPr>
          <p:nvPr>
            <p:ph idx="1"/>
          </p:nvPr>
        </p:nvSpPr>
        <p:spPr/>
        <p:txBody>
          <a:bodyPr>
            <a:normAutofit/>
          </a:bodyPr>
          <a:lstStyle/>
          <a:p>
            <a:endParaRPr lang="en-US" sz="1800" dirty="0"/>
          </a:p>
          <a:p>
            <a:r>
              <a:rPr lang="en-US" dirty="0" smtClean="0"/>
              <a:t>Missouri </a:t>
            </a:r>
            <a:r>
              <a:rPr lang="en-US" dirty="0" err="1" smtClean="0"/>
              <a:t>Schoolwide</a:t>
            </a:r>
            <a:r>
              <a:rPr lang="en-US" dirty="0" smtClean="0"/>
              <a:t> Positive Behavior Support </a:t>
            </a:r>
            <a:r>
              <a:rPr lang="en-US" dirty="0" err="1" smtClean="0"/>
              <a:t>website</a:t>
            </a:r>
            <a:r>
              <a:rPr lang="en-US" dirty="0" err="1" smtClean="0">
                <a:hlinkClick r:id="rId3"/>
              </a:rPr>
              <a:t>http</a:t>
            </a:r>
            <a:r>
              <a:rPr lang="en-US" dirty="0">
                <a:hlinkClick r:id="rId3"/>
              </a:rPr>
              <a:t>://pbismissouri.org/educators/effective-class</a:t>
            </a:r>
            <a:r>
              <a:rPr lang="en-US">
                <a:hlinkClick r:id="rId3"/>
              </a:rPr>
              <a:t>-</a:t>
            </a:r>
            <a:r>
              <a:rPr lang="en-US" smtClean="0">
                <a:hlinkClick r:id="rId3"/>
              </a:rPr>
              <a:t>practice</a:t>
            </a:r>
            <a:endParaRPr lang="en-US" smtClean="0"/>
          </a:p>
          <a:p>
            <a:pPr marL="0" indent="0">
              <a:buNone/>
            </a:pPr>
            <a:endParaRPr lang="en-US" dirty="0" smtClean="0"/>
          </a:p>
          <a:p>
            <a:endParaRPr lang="en-US" dirty="0"/>
          </a:p>
        </p:txBody>
      </p:sp>
      <p:sp>
        <p:nvSpPr>
          <p:cNvPr id="4" name="Rectangle 3"/>
          <p:cNvSpPr/>
          <p:nvPr/>
        </p:nvSpPr>
        <p:spPr>
          <a:xfrm>
            <a:off x="0" y="67439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6250797"/>
            <a:ext cx="9144378" cy="283567"/>
          </a:xfrm>
          <a:prstGeom prst="rect">
            <a:avLst/>
          </a:prstGeom>
          <a:gradFill flip="none" rotWithShape="1">
            <a:gsLst>
              <a:gs pos="49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6546693"/>
            <a:ext cx="9144000" cy="184935"/>
          </a:xfrm>
          <a:prstGeom prst="rect">
            <a:avLst/>
          </a:prstGeom>
          <a:gradFill flip="none" rotWithShape="1">
            <a:gsLst>
              <a:gs pos="8000">
                <a:srgbClr val="FFF123"/>
              </a:gs>
              <a:gs pos="87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627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Follow Up: Active Supervision</a:t>
            </a:r>
            <a:endParaRPr lang="en-US" dirty="0">
              <a:solidFill>
                <a:srgbClr val="008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000000"/>
                </a:solidFill>
              </a:rPr>
              <a:t>Insert expectations your PBIS leadership team and/or administrator have for each teacher to actively supervise.</a:t>
            </a:r>
          </a:p>
          <a:p>
            <a:r>
              <a:rPr lang="en-US" dirty="0" smtClean="0">
                <a:solidFill>
                  <a:srgbClr val="000000"/>
                </a:solidFill>
              </a:rPr>
              <a:t>Insert how your school will follow up:</a:t>
            </a:r>
          </a:p>
          <a:p>
            <a:pPr lvl="1"/>
            <a:r>
              <a:rPr lang="en-US" dirty="0" smtClean="0">
                <a:solidFill>
                  <a:srgbClr val="000000"/>
                </a:solidFill>
              </a:rPr>
              <a:t>Conduct peer observations using the </a:t>
            </a:r>
            <a:r>
              <a:rPr lang="en-US" i="1" dirty="0" smtClean="0">
                <a:solidFill>
                  <a:srgbClr val="000000"/>
                </a:solidFill>
              </a:rPr>
              <a:t>Classroom Active Supervision Assessment</a:t>
            </a:r>
          </a:p>
          <a:p>
            <a:pPr lvl="1"/>
            <a:endParaRPr lang="en-US" dirty="0" smtClean="0">
              <a:solidFill>
                <a:srgbClr val="000000"/>
              </a:solidFill>
            </a:endParaRPr>
          </a:p>
          <a:p>
            <a:r>
              <a:rPr lang="en-US" dirty="0" smtClean="0">
                <a:solidFill>
                  <a:srgbClr val="000000"/>
                </a:solidFill>
              </a:rPr>
              <a:t>Insert how your school will celebrate if the outcomes of the follow up are positive. </a:t>
            </a:r>
          </a:p>
          <a:p>
            <a:pPr marL="0" indent="0">
              <a:buNone/>
            </a:pPr>
            <a:endParaRPr lang="en-US" dirty="0" smtClean="0"/>
          </a:p>
          <a:p>
            <a:pPr marL="0" indent="0" algn="ctr">
              <a:buNone/>
            </a:pPr>
            <a:r>
              <a:rPr lang="en-US" dirty="0" smtClean="0">
                <a:solidFill>
                  <a:srgbClr val="FF0000"/>
                </a:solidFill>
              </a:rPr>
              <a:t>Delete this slide if your school will not do any follow up activities. </a:t>
            </a:r>
          </a:p>
          <a:p>
            <a:endParaRPr lang="en-US" dirty="0" smtClean="0"/>
          </a:p>
          <a:p>
            <a:endParaRPr lang="en-US" dirty="0" smtClean="0"/>
          </a:p>
          <a:p>
            <a:endParaRPr lang="en-US" dirty="0"/>
          </a:p>
        </p:txBody>
      </p:sp>
      <p:sp>
        <p:nvSpPr>
          <p:cNvPr id="4" name="Rectangle 3"/>
          <p:cNvSpPr/>
          <p:nvPr/>
        </p:nvSpPr>
        <p:spPr>
          <a:xfrm>
            <a:off x="0" y="67439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6250797"/>
            <a:ext cx="9144378" cy="283567"/>
          </a:xfrm>
          <a:prstGeom prst="rect">
            <a:avLst/>
          </a:prstGeom>
          <a:gradFill flip="none" rotWithShape="1">
            <a:gsLst>
              <a:gs pos="49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6546693"/>
            <a:ext cx="9144000" cy="184935"/>
          </a:xfrm>
          <a:prstGeom prst="rect">
            <a:avLst/>
          </a:prstGeom>
          <a:gradFill flip="none" rotWithShape="1">
            <a:gsLst>
              <a:gs pos="8000">
                <a:srgbClr val="FFF123"/>
              </a:gs>
              <a:gs pos="87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2704824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charset="0"/>
                <a:ea typeface="ＭＳ Ｐゴシック" charset="0"/>
                <a:cs typeface="ＭＳ Ｐゴシック" charset="0"/>
              </a:rPr>
              <a:t>References</a:t>
            </a:r>
            <a:endParaRPr lang="en-US" b="1" dirty="0">
              <a:solidFill>
                <a:srgbClr val="008000"/>
              </a:solidFill>
            </a:endParaRPr>
          </a:p>
        </p:txBody>
      </p:sp>
      <p:sp>
        <p:nvSpPr>
          <p:cNvPr id="3" name="Content Placeholder 2"/>
          <p:cNvSpPr>
            <a:spLocks noGrp="1"/>
          </p:cNvSpPr>
          <p:nvPr>
            <p:ph idx="1"/>
          </p:nvPr>
        </p:nvSpPr>
        <p:spPr/>
        <p:txBody>
          <a:bodyPr>
            <a:normAutofit/>
          </a:bodyPr>
          <a:lstStyle/>
          <a:p>
            <a:endParaRPr lang="en-US" sz="1200" dirty="0"/>
          </a:p>
          <a:p>
            <a:r>
              <a:rPr lang="en-US" sz="2000" dirty="0"/>
              <a:t>De Pry, R. L., &amp; </a:t>
            </a:r>
            <a:r>
              <a:rPr lang="en-US" sz="2000" dirty="0" err="1"/>
              <a:t>Sugai</a:t>
            </a:r>
            <a:r>
              <a:rPr lang="en-US" sz="2000" dirty="0"/>
              <a:t>, G. (2002). The effect of active supervision and </a:t>
            </a:r>
            <a:r>
              <a:rPr lang="en-US" sz="2000" dirty="0" err="1"/>
              <a:t>precorrection</a:t>
            </a:r>
            <a:r>
              <a:rPr lang="en-US" sz="2000" dirty="0"/>
              <a:t> on minor behavioral incidents in a sixth grade general education classroom. </a:t>
            </a:r>
            <a:r>
              <a:rPr lang="en-US" sz="2000" i="1" dirty="0"/>
              <a:t>Journal of Behavioral Education, 11</a:t>
            </a:r>
            <a:r>
              <a:rPr lang="en-US" sz="2000" dirty="0"/>
              <a:t>(4)</a:t>
            </a:r>
            <a:r>
              <a:rPr lang="en-US" sz="2000" i="1" dirty="0"/>
              <a:t>,</a:t>
            </a:r>
            <a:r>
              <a:rPr lang="en-US" sz="2000" dirty="0"/>
              <a:t> 255-267</a:t>
            </a:r>
            <a:r>
              <a:rPr lang="en-US" sz="2000" dirty="0" smtClean="0"/>
              <a:t>.</a:t>
            </a:r>
          </a:p>
          <a:p>
            <a:r>
              <a:rPr lang="en-US" sz="2000" dirty="0" err="1"/>
              <a:t>Lampi</a:t>
            </a:r>
            <a:r>
              <a:rPr lang="en-US" sz="2000" dirty="0"/>
              <a:t>, A.R., </a:t>
            </a:r>
            <a:r>
              <a:rPr lang="en-US" sz="2000" dirty="0" err="1"/>
              <a:t>Fenti</a:t>
            </a:r>
            <a:r>
              <a:rPr lang="en-US" sz="2000" dirty="0"/>
              <a:t>, N. S., &amp; </a:t>
            </a:r>
            <a:r>
              <a:rPr lang="en-US" sz="2000" dirty="0" err="1"/>
              <a:t>Beaunae</a:t>
            </a:r>
            <a:r>
              <a:rPr lang="en-US" sz="2000" dirty="0"/>
              <a:t>, C. (2005). Makin the three p’s easier: Praise proximity, and </a:t>
            </a:r>
            <a:r>
              <a:rPr lang="en-US" sz="2000" dirty="0" err="1"/>
              <a:t>precorrection</a:t>
            </a:r>
            <a:r>
              <a:rPr lang="en-US" sz="2000" dirty="0"/>
              <a:t>. </a:t>
            </a:r>
            <a:r>
              <a:rPr lang="en-US" sz="2000" i="1" dirty="0"/>
              <a:t>Beyond Behavior, 15</a:t>
            </a:r>
            <a:r>
              <a:rPr lang="en-US" sz="2000" dirty="0"/>
              <a:t>(1), 8-12.</a:t>
            </a:r>
          </a:p>
          <a:p>
            <a:r>
              <a:rPr lang="en-US" sz="2000" dirty="0" err="1"/>
              <a:t>Simonsen</a:t>
            </a:r>
            <a:r>
              <a:rPr lang="en-US" sz="2000" dirty="0"/>
              <a:t>, B., Fairbanks, S., </a:t>
            </a:r>
            <a:r>
              <a:rPr lang="en-US" sz="2000" dirty="0" err="1"/>
              <a:t>Briesch</a:t>
            </a:r>
            <a:r>
              <a:rPr lang="en-US" sz="2000" dirty="0"/>
              <a:t>, A., Myers, D. &amp; </a:t>
            </a:r>
            <a:r>
              <a:rPr lang="en-US" sz="2000" dirty="0" err="1"/>
              <a:t>Sugai</a:t>
            </a:r>
            <a:r>
              <a:rPr lang="en-US" sz="2000" dirty="0"/>
              <a:t>, G.  (2008).  Evidence-based practices in classroom management: Considerations for research to practice.  </a:t>
            </a:r>
            <a:r>
              <a:rPr lang="en-US" sz="2000" i="1" dirty="0"/>
              <a:t>Education and Treatment of Children</a:t>
            </a:r>
            <a:r>
              <a:rPr lang="en-US" sz="2000" dirty="0"/>
              <a:t>, 31(3), pp. 351-380</a:t>
            </a:r>
            <a:r>
              <a:rPr lang="en-US" sz="2000" dirty="0" smtClean="0"/>
              <a:t>.</a:t>
            </a:r>
          </a:p>
          <a:p>
            <a:r>
              <a:rPr lang="en-US" sz="2000" dirty="0" err="1"/>
              <a:t>Sprick</a:t>
            </a:r>
            <a:r>
              <a:rPr lang="en-US" sz="2000" dirty="0"/>
              <a:t>, R., Knight, J., </a:t>
            </a:r>
            <a:r>
              <a:rPr lang="en-US" sz="2000" dirty="0" err="1"/>
              <a:t>Reinke</a:t>
            </a:r>
            <a:r>
              <a:rPr lang="en-US" sz="2000" dirty="0"/>
              <a:t>, W. &amp; </a:t>
            </a:r>
            <a:r>
              <a:rPr lang="en-US" sz="2000" dirty="0" err="1"/>
              <a:t>McKale</a:t>
            </a:r>
            <a:r>
              <a:rPr lang="en-US" sz="2000" dirty="0"/>
              <a:t>, T. (2006). </a:t>
            </a:r>
            <a:r>
              <a:rPr lang="en-US" sz="2000" i="1" dirty="0"/>
              <a:t>Coaching classroom management: Strategies and tools for administrators and coaches. </a:t>
            </a:r>
            <a:r>
              <a:rPr lang="en-US" sz="2000" dirty="0"/>
              <a:t>Eugene, OR:  Pacific Northwest Publishing.</a:t>
            </a:r>
          </a:p>
          <a:p>
            <a:pPr marL="0" indent="0">
              <a:buNone/>
            </a:pPr>
            <a:endParaRPr lang="en-US" sz="1200" dirty="0"/>
          </a:p>
          <a:p>
            <a:endParaRPr lang="en-US" sz="1200" dirty="0"/>
          </a:p>
          <a:p>
            <a:endParaRPr lang="en-US" sz="1200" dirty="0"/>
          </a:p>
          <a:p>
            <a:endParaRPr lang="en-US" sz="1200" dirty="0" smtClean="0">
              <a:latin typeface="Times New Roman" charset="0"/>
              <a:ea typeface="ＭＳ Ｐゴシック" charset="0"/>
              <a:cs typeface="ＭＳ Ｐゴシック" charset="0"/>
            </a:endParaRPr>
          </a:p>
        </p:txBody>
      </p:sp>
      <p:grpSp>
        <p:nvGrpSpPr>
          <p:cNvPr id="9" name="Group 8"/>
          <p:cNvGrpSpPr/>
          <p:nvPr/>
        </p:nvGrpSpPr>
        <p:grpSpPr>
          <a:xfrm>
            <a:off x="12700" y="6211407"/>
            <a:ext cx="9144378" cy="65929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13553609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Handouts </a:t>
            </a:r>
            <a:endParaRPr lang="en-US" dirty="0"/>
          </a:p>
        </p:txBody>
      </p:sp>
      <p:sp>
        <p:nvSpPr>
          <p:cNvPr id="3" name="Content Placeholder 2"/>
          <p:cNvSpPr>
            <a:spLocks noGrp="1"/>
          </p:cNvSpPr>
          <p:nvPr>
            <p:ph idx="1"/>
          </p:nvPr>
        </p:nvSpPr>
        <p:spPr/>
        <p:txBody>
          <a:bodyPr/>
          <a:lstStyle/>
          <a:p>
            <a:r>
              <a:rPr lang="en-US" dirty="0" smtClean="0"/>
              <a:t>There are the handouts needed for this Classroom Module</a:t>
            </a:r>
          </a:p>
          <a:p>
            <a:pPr lvl="1"/>
            <a:r>
              <a:rPr lang="en-US" i="1" dirty="0"/>
              <a:t>Components of Active Supervision</a:t>
            </a:r>
          </a:p>
          <a:p>
            <a:pPr lvl="1"/>
            <a:r>
              <a:rPr lang="en-US" i="1" dirty="0" smtClean="0"/>
              <a:t>Active Supervision Personal Reflection</a:t>
            </a:r>
          </a:p>
          <a:p>
            <a:pPr lvl="1"/>
            <a:r>
              <a:rPr lang="en-US" i="1" dirty="0" smtClean="0"/>
              <a:t>Classroom Active Supervision Assessment</a:t>
            </a:r>
          </a:p>
          <a:p>
            <a:pPr lvl="1"/>
            <a:r>
              <a:rPr lang="en-US" i="1" dirty="0" smtClean="0"/>
              <a:t>Active Supervision Fact Sheet</a:t>
            </a:r>
          </a:p>
          <a:p>
            <a:pPr lvl="1"/>
            <a:endParaRPr lang="en-US" i="1" dirty="0"/>
          </a:p>
          <a:p>
            <a:endParaRPr lang="en-US" dirty="0" smtClean="0"/>
          </a:p>
          <a:p>
            <a:pPr lvl="1"/>
            <a:endParaRPr lang="en-US" dirty="0" smtClean="0"/>
          </a:p>
        </p:txBody>
      </p:sp>
    </p:spTree>
    <p:extLst>
      <p:ext uri="{BB962C8B-B14F-4D97-AF65-F5344CB8AC3E}">
        <p14:creationId xmlns:p14="http://schemas.microsoft.com/office/powerpoint/2010/main" val="201940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700" y="6288897"/>
            <a:ext cx="9144378" cy="581802"/>
            <a:chOff x="12700" y="6288897"/>
            <a:chExt cx="9144378" cy="581802"/>
          </a:xfrm>
        </p:grpSpPr>
        <p:sp>
          <p:nvSpPr>
            <p:cNvPr id="12" name="Rectangle 11"/>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665725" y="863601"/>
            <a:ext cx="7835900" cy="2001838"/>
          </a:xfrm>
        </p:spPr>
        <p:txBody>
          <a:bodyPr>
            <a:normAutofit/>
          </a:bodyPr>
          <a:lstStyle/>
          <a:p>
            <a:pPr marL="0" indent="0" algn="ctr">
              <a:buNone/>
            </a:pPr>
            <a:r>
              <a:rPr lang="en-US" sz="6000" dirty="0" smtClean="0"/>
              <a:t>Active Supervision</a:t>
            </a:r>
            <a:endParaRPr lang="en-US" sz="6000" i="1" dirty="0"/>
          </a:p>
        </p:txBody>
      </p:sp>
      <p:sp>
        <p:nvSpPr>
          <p:cNvPr id="9" name="Oval 8"/>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336</a:t>
            </a:r>
            <a:endParaRPr lang="en-US" sz="1600" b="1" dirty="0"/>
          </a:p>
        </p:txBody>
      </p:sp>
      <p:pic>
        <p:nvPicPr>
          <p:cNvPr id="10" name="Picture 2" descr="SW-PBSlogo-2011.V2lowreswe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9333" y="2371529"/>
            <a:ext cx="3606800" cy="292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5-Point Star 14"/>
          <p:cNvSpPr/>
          <p:nvPr/>
        </p:nvSpPr>
        <p:spPr>
          <a:xfrm>
            <a:off x="1221350" y="5779532"/>
            <a:ext cx="402100" cy="32609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Rectangle 1"/>
          <p:cNvSpPr/>
          <p:nvPr/>
        </p:nvSpPr>
        <p:spPr>
          <a:xfrm>
            <a:off x="2286000" y="5666534"/>
            <a:ext cx="4572000" cy="369332"/>
          </a:xfrm>
          <a:prstGeom prst="rect">
            <a:avLst/>
          </a:prstGeom>
        </p:spPr>
        <p:txBody>
          <a:bodyPr>
            <a:spAutoFit/>
          </a:bodyPr>
          <a:lstStyle/>
          <a:p>
            <a:r>
              <a:rPr lang="en-US" dirty="0" smtClean="0"/>
              <a:t>Active Supervision Teacher </a:t>
            </a:r>
            <a:r>
              <a:rPr lang="en-US" dirty="0"/>
              <a:t>Tool</a:t>
            </a:r>
          </a:p>
        </p:txBody>
      </p:sp>
    </p:spTree>
    <p:extLst>
      <p:ext uri="{BB962C8B-B14F-4D97-AF65-F5344CB8AC3E}">
        <p14:creationId xmlns:p14="http://schemas.microsoft.com/office/powerpoint/2010/main" val="38795705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Effective Classroom Practices </a:t>
            </a:r>
            <a:endParaRPr lang="en-US" dirty="0">
              <a:solidFill>
                <a:srgbClr val="000000"/>
              </a:solidFill>
            </a:endParaRPr>
          </a:p>
        </p:txBody>
      </p:sp>
      <p:sp>
        <p:nvSpPr>
          <p:cNvPr id="3" name="Content Placeholder 2"/>
          <p:cNvSpPr>
            <a:spLocks noGrp="1"/>
          </p:cNvSpPr>
          <p:nvPr>
            <p:ph idx="1"/>
          </p:nvPr>
        </p:nvSpPr>
        <p:spPr/>
        <p:txBody>
          <a:bodyPr>
            <a:normAutofit lnSpcReduction="10000"/>
          </a:bodyPr>
          <a:lstStyle/>
          <a:p>
            <a:pPr marL="514350" indent="-514350">
              <a:buClr>
                <a:srgbClr val="008000"/>
              </a:buClr>
              <a:buFont typeface="+mj-lt"/>
              <a:buAutoNum type="arabicPeriod"/>
            </a:pPr>
            <a:r>
              <a:rPr lang="en-US" dirty="0"/>
              <a:t>Classroom Expectations</a:t>
            </a:r>
          </a:p>
          <a:p>
            <a:pPr marL="514350" indent="-514350">
              <a:buClr>
                <a:srgbClr val="008000"/>
              </a:buClr>
              <a:buFont typeface="+mj-lt"/>
              <a:buAutoNum type="arabicPeriod"/>
            </a:pPr>
            <a:r>
              <a:rPr lang="en-US" dirty="0"/>
              <a:t>Classroom Procedures &amp; Routines</a:t>
            </a:r>
          </a:p>
          <a:p>
            <a:pPr marL="514350" indent="-514350">
              <a:buClr>
                <a:srgbClr val="008000"/>
              </a:buClr>
              <a:buFont typeface="+mj-lt"/>
              <a:buAutoNum type="arabicPeriod"/>
            </a:pPr>
            <a:r>
              <a:rPr lang="en-US" dirty="0" smtClean="0"/>
              <a:t>Encouraging </a:t>
            </a:r>
            <a:r>
              <a:rPr lang="en-US" dirty="0"/>
              <a:t>Expected Behavior</a:t>
            </a:r>
          </a:p>
          <a:p>
            <a:pPr marL="514350" indent="-514350">
              <a:buClr>
                <a:srgbClr val="008000"/>
              </a:buClr>
              <a:buFont typeface="+mj-lt"/>
              <a:buAutoNum type="arabicPeriod"/>
            </a:pPr>
            <a:r>
              <a:rPr lang="en-US" dirty="0"/>
              <a:t>Discouraging Inappropriate Behavior</a:t>
            </a:r>
          </a:p>
          <a:p>
            <a:pPr marL="514350" indent="-514350">
              <a:buClr>
                <a:srgbClr val="008000"/>
              </a:buClr>
              <a:buFont typeface="+mj-lt"/>
              <a:buAutoNum type="arabicPeriod"/>
            </a:pPr>
            <a:r>
              <a:rPr lang="en-US" b="1" dirty="0">
                <a:solidFill>
                  <a:srgbClr val="008000"/>
                </a:solidFill>
              </a:rPr>
              <a:t>Active Supervision</a:t>
            </a:r>
          </a:p>
          <a:p>
            <a:pPr marL="514350" indent="-514350">
              <a:buClr>
                <a:srgbClr val="008000"/>
              </a:buClr>
              <a:buFont typeface="+mj-lt"/>
              <a:buAutoNum type="arabicPeriod"/>
            </a:pPr>
            <a:r>
              <a:rPr lang="en-US" dirty="0"/>
              <a:t>Opportunities to Respond</a:t>
            </a:r>
          </a:p>
          <a:p>
            <a:pPr marL="514350" indent="-514350">
              <a:buClr>
                <a:srgbClr val="008000"/>
              </a:buClr>
              <a:buFont typeface="+mj-lt"/>
              <a:buAutoNum type="arabicPeriod"/>
            </a:pPr>
            <a:r>
              <a:rPr lang="en-US" dirty="0"/>
              <a:t>Activity Sequencing &amp; Choice</a:t>
            </a:r>
          </a:p>
          <a:p>
            <a:pPr marL="514350" indent="-514350">
              <a:buClr>
                <a:srgbClr val="008000"/>
              </a:buClr>
              <a:buFont typeface="+mj-lt"/>
              <a:buAutoNum type="arabicPeriod"/>
            </a:pPr>
            <a:r>
              <a:rPr lang="en-US" dirty="0"/>
              <a:t>Task Difficulty</a:t>
            </a:r>
          </a:p>
          <a:p>
            <a:endParaRPr lang="en-US" dirty="0"/>
          </a:p>
        </p:txBody>
      </p:sp>
      <p:sp>
        <p:nvSpPr>
          <p:cNvPr id="4" name="Rectangle 3"/>
          <p:cNvSpPr/>
          <p:nvPr/>
        </p:nvSpPr>
        <p:spPr>
          <a:xfrm>
            <a:off x="0" y="67439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6250797"/>
            <a:ext cx="9144378" cy="283567"/>
          </a:xfrm>
          <a:prstGeom prst="rect">
            <a:avLst/>
          </a:prstGeom>
          <a:gradFill flip="none" rotWithShape="1">
            <a:gsLst>
              <a:gs pos="49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6546693"/>
            <a:ext cx="9144000" cy="184935"/>
          </a:xfrm>
          <a:prstGeom prst="rect">
            <a:avLst/>
          </a:prstGeom>
          <a:gradFill flip="none" rotWithShape="1">
            <a:gsLst>
              <a:gs pos="8000">
                <a:srgbClr val="FFF123"/>
              </a:gs>
              <a:gs pos="87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29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30204"/>
            <a:ext cx="8229600" cy="1143000"/>
          </a:xfrm>
          <a:noFill/>
        </p:spPr>
        <p:txBody>
          <a:bodyPr lIns="90487" tIns="44450" rIns="90487" bIns="44450"/>
          <a:lstStyle/>
          <a:p>
            <a:pPr eaLnBrk="1" hangingPunct="1"/>
            <a:r>
              <a:rPr lang="en-US" sz="4000" dirty="0" smtClean="0">
                <a:solidFill>
                  <a:srgbClr val="008000"/>
                </a:solidFill>
                <a:latin typeface="Calibri" charset="0"/>
                <a:ea typeface="ＭＳ Ｐゴシック" charset="0"/>
                <a:cs typeface="ＭＳ Ｐゴシック" charset="0"/>
              </a:rPr>
              <a:t>Three Levels of Implementation</a:t>
            </a:r>
            <a:endParaRPr lang="en-US" sz="4000" dirty="0">
              <a:solidFill>
                <a:srgbClr val="008000"/>
              </a:solidFill>
              <a:latin typeface="Calibri" charset="0"/>
              <a:ea typeface="ＭＳ Ｐゴシック" charset="0"/>
              <a:cs typeface="ＭＳ Ｐゴシック" charset="0"/>
            </a:endParaRPr>
          </a:p>
        </p:txBody>
      </p:sp>
      <p:sp>
        <p:nvSpPr>
          <p:cNvPr id="10" name="TextBox 9"/>
          <p:cNvSpPr txBox="1">
            <a:spLocks noChangeArrowheads="1"/>
          </p:cNvSpPr>
          <p:nvPr/>
        </p:nvSpPr>
        <p:spPr bwMode="auto">
          <a:xfrm>
            <a:off x="1761068" y="1337740"/>
            <a:ext cx="5486400" cy="584776"/>
          </a:xfrm>
          <a:prstGeom prst="rect">
            <a:avLst/>
          </a:prstGeom>
          <a:noFill/>
          <a:ln w="9525">
            <a:noFill/>
            <a:miter lim="800000"/>
            <a:headEnd/>
            <a:tailEnd/>
          </a:ln>
        </p:spPr>
        <p:txBody>
          <a:bodyPr wrap="square">
            <a:spAutoFit/>
          </a:bodyPr>
          <a:lstStyle/>
          <a:p>
            <a:pPr marL="0" marR="0" algn="ctr" eaLnBrk="0" hangingPunct="0">
              <a:spcBef>
                <a:spcPts val="0"/>
              </a:spcBef>
              <a:spcAft>
                <a:spcPts val="0"/>
              </a:spcAft>
            </a:pPr>
            <a:r>
              <a:rPr lang="en-US" sz="3200" kern="1200" dirty="0">
                <a:solidFill>
                  <a:srgbClr val="008000"/>
                </a:solidFill>
                <a:effectLst/>
                <a:latin typeface="+mj-lt"/>
                <a:ea typeface="ＭＳ Ｐゴシック"/>
                <a:cs typeface="Franklin Gothic Book"/>
              </a:rPr>
              <a:t>A Continuum of Support for All</a:t>
            </a:r>
            <a:endParaRPr lang="en-US" sz="3200" dirty="0">
              <a:solidFill>
                <a:srgbClr val="008000"/>
              </a:solidFill>
              <a:effectLst/>
              <a:latin typeface="+mj-lt"/>
              <a:ea typeface="ＭＳ 明朝"/>
              <a:cs typeface="Times New Roman"/>
            </a:endParaRPr>
          </a:p>
        </p:txBody>
      </p:sp>
      <p:sp>
        <p:nvSpPr>
          <p:cNvPr id="11" name="Text Box 26"/>
          <p:cNvSpPr txBox="1">
            <a:spLocks noChangeArrowheads="1"/>
          </p:cNvSpPr>
          <p:nvPr/>
        </p:nvSpPr>
        <p:spPr bwMode="auto">
          <a:xfrm>
            <a:off x="776455" y="5045140"/>
            <a:ext cx="23775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marR="0" indent="-223838">
              <a:spcBef>
                <a:spcPts val="0"/>
              </a:spcBef>
              <a:spcAft>
                <a:spcPts val="0"/>
              </a:spcAft>
            </a:pPr>
            <a:r>
              <a:rPr lang="en-US" sz="2000" kern="1200" dirty="0">
                <a:solidFill>
                  <a:srgbClr val="008000"/>
                </a:solidFill>
                <a:effectLst/>
                <a:latin typeface="+mj-lt"/>
                <a:ea typeface="ＭＳ 明朝"/>
                <a:cs typeface="Times New Roman"/>
              </a:rPr>
              <a:t>Tier One</a:t>
            </a:r>
            <a:endParaRPr lang="en-US" sz="2000" dirty="0">
              <a:solidFill>
                <a:srgbClr val="008000"/>
              </a:solidFill>
              <a:effectLst/>
              <a:latin typeface="+mj-lt"/>
              <a:ea typeface="ＭＳ 明朝"/>
              <a:cs typeface="Times New Roman"/>
            </a:endParaRPr>
          </a:p>
          <a:p>
            <a:pPr marL="342900" marR="0" lvl="0" indent="-223838">
              <a:spcBef>
                <a:spcPts val="0"/>
              </a:spcBef>
              <a:spcAft>
                <a:spcPts val="0"/>
              </a:spcAft>
              <a:buClr>
                <a:srgbClr val="008000"/>
              </a:buClr>
              <a:buFont typeface="Times"/>
              <a:buChar char="•"/>
              <a:tabLst>
                <a:tab pos="457200" algn="l"/>
              </a:tabLst>
            </a:pPr>
            <a:r>
              <a:rPr lang="en-US" kern="1200" dirty="0">
                <a:solidFill>
                  <a:srgbClr val="000000"/>
                </a:solidFill>
                <a:effectLst/>
                <a:latin typeface="+mj-lt"/>
                <a:ea typeface="Times New Roman"/>
                <a:cs typeface="Times New Roman"/>
              </a:rPr>
              <a:t>All students</a:t>
            </a:r>
            <a:endParaRPr lang="en-US" dirty="0">
              <a:effectLst/>
              <a:latin typeface="+mj-lt"/>
              <a:ea typeface="Times New Roman"/>
              <a:cs typeface="Times New Roman"/>
            </a:endParaRPr>
          </a:p>
          <a:p>
            <a:pPr marL="342900" marR="0" lvl="0" indent="-223838">
              <a:spcBef>
                <a:spcPts val="0"/>
              </a:spcBef>
              <a:spcAft>
                <a:spcPts val="0"/>
              </a:spcAft>
              <a:buClr>
                <a:srgbClr val="008000"/>
              </a:buClr>
              <a:buFont typeface="Times"/>
              <a:buChar char="•"/>
              <a:tabLst>
                <a:tab pos="457200" algn="l"/>
              </a:tabLst>
            </a:pPr>
            <a:r>
              <a:rPr lang="en-US" kern="1200" dirty="0">
                <a:solidFill>
                  <a:srgbClr val="000000"/>
                </a:solidFill>
                <a:effectLst/>
                <a:latin typeface="+mj-lt"/>
                <a:ea typeface="Times New Roman"/>
                <a:cs typeface="Times New Roman"/>
              </a:rPr>
              <a:t>Preventive, proactiv</a:t>
            </a:r>
            <a:r>
              <a:rPr lang="en-US" sz="1600" kern="1200" dirty="0">
                <a:solidFill>
                  <a:srgbClr val="000000"/>
                </a:solidFill>
                <a:effectLst/>
                <a:latin typeface="+mj-lt"/>
                <a:ea typeface="Times New Roman"/>
                <a:cs typeface="Times New Roman"/>
              </a:rPr>
              <a:t>e</a:t>
            </a:r>
            <a:endParaRPr lang="en-US" sz="1600" dirty="0">
              <a:effectLst/>
              <a:latin typeface="+mj-lt"/>
              <a:ea typeface="Times New Roman"/>
              <a:cs typeface="Times New Roman"/>
            </a:endParaRPr>
          </a:p>
        </p:txBody>
      </p:sp>
      <p:sp>
        <p:nvSpPr>
          <p:cNvPr id="12" name="Text Box 29"/>
          <p:cNvSpPr txBox="1">
            <a:spLocks noChangeArrowheads="1"/>
          </p:cNvSpPr>
          <p:nvPr/>
        </p:nvSpPr>
        <p:spPr bwMode="auto">
          <a:xfrm>
            <a:off x="5832137" y="5037330"/>
            <a:ext cx="26212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marR="0" indent="-223838">
              <a:spcBef>
                <a:spcPts val="0"/>
              </a:spcBef>
              <a:spcAft>
                <a:spcPts val="0"/>
              </a:spcAft>
            </a:pPr>
            <a:r>
              <a:rPr lang="en-US" sz="2000" kern="1200" dirty="0">
                <a:solidFill>
                  <a:srgbClr val="008000"/>
                </a:solidFill>
                <a:effectLst/>
                <a:latin typeface="+mj-lt"/>
                <a:ea typeface="ＭＳ 明朝"/>
                <a:cs typeface="Times New Roman"/>
              </a:rPr>
              <a:t>Tier One</a:t>
            </a:r>
            <a:endParaRPr lang="en-US" sz="2000" dirty="0">
              <a:solidFill>
                <a:srgbClr val="008000"/>
              </a:solidFill>
              <a:effectLst/>
              <a:latin typeface="+mj-lt"/>
              <a:ea typeface="ＭＳ 明朝"/>
              <a:cs typeface="Times New Roman"/>
            </a:endParaRPr>
          </a:p>
          <a:p>
            <a:pPr marL="342900" marR="0" lvl="0" indent="-223838">
              <a:spcBef>
                <a:spcPts val="0"/>
              </a:spcBef>
              <a:spcAft>
                <a:spcPts val="0"/>
              </a:spcAft>
              <a:buClr>
                <a:srgbClr val="008000"/>
              </a:buClr>
              <a:buFont typeface="Times"/>
              <a:buChar char="•"/>
              <a:tabLst>
                <a:tab pos="457200" algn="l"/>
              </a:tabLst>
            </a:pPr>
            <a:r>
              <a:rPr lang="en-US" kern="1200" dirty="0">
                <a:solidFill>
                  <a:srgbClr val="000000"/>
                </a:solidFill>
                <a:effectLst/>
                <a:latin typeface="+mj-lt"/>
                <a:ea typeface="Times New Roman"/>
                <a:cs typeface="Times New Roman"/>
              </a:rPr>
              <a:t>All settings, all </a:t>
            </a:r>
            <a:r>
              <a:rPr lang="en-US" kern="1200" dirty="0" smtClean="0">
                <a:solidFill>
                  <a:srgbClr val="000000"/>
                </a:solidFill>
                <a:effectLst/>
                <a:latin typeface="+mj-lt"/>
                <a:ea typeface="Times New Roman"/>
                <a:cs typeface="Times New Roman"/>
              </a:rPr>
              <a:t>students</a:t>
            </a:r>
            <a:endParaRPr lang="en-US" dirty="0">
              <a:latin typeface="+mj-lt"/>
              <a:ea typeface="Times New Roman"/>
              <a:cs typeface="Times New Roman"/>
            </a:endParaRPr>
          </a:p>
          <a:p>
            <a:pPr marL="342900" marR="0" lvl="0" indent="-223838">
              <a:spcBef>
                <a:spcPts val="0"/>
              </a:spcBef>
              <a:spcAft>
                <a:spcPts val="0"/>
              </a:spcAft>
              <a:buClr>
                <a:srgbClr val="008000"/>
              </a:buClr>
              <a:buFont typeface="Times"/>
              <a:buChar char="•"/>
              <a:tabLst>
                <a:tab pos="457200" algn="l"/>
              </a:tabLst>
            </a:pPr>
            <a:r>
              <a:rPr lang="en-US" kern="1200" dirty="0" smtClean="0">
                <a:solidFill>
                  <a:srgbClr val="000000"/>
                </a:solidFill>
                <a:effectLst/>
                <a:latin typeface="+mj-lt"/>
                <a:ea typeface="Times New Roman"/>
                <a:cs typeface="Times New Roman"/>
              </a:rPr>
              <a:t>Preventive</a:t>
            </a:r>
            <a:r>
              <a:rPr lang="en-US" kern="1200" dirty="0">
                <a:solidFill>
                  <a:srgbClr val="000000"/>
                </a:solidFill>
                <a:effectLst/>
                <a:latin typeface="+mj-lt"/>
                <a:ea typeface="Times New Roman"/>
                <a:cs typeface="Times New Roman"/>
              </a:rPr>
              <a:t>, proactive</a:t>
            </a:r>
            <a:endParaRPr lang="en-US" dirty="0">
              <a:effectLst/>
              <a:latin typeface="+mj-lt"/>
              <a:ea typeface="Times New Roman"/>
              <a:cs typeface="Times New Roman"/>
            </a:endParaRPr>
          </a:p>
        </p:txBody>
      </p:sp>
      <p:sp>
        <p:nvSpPr>
          <p:cNvPr id="13" name="Text Box 32"/>
          <p:cNvSpPr txBox="1">
            <a:spLocks noChangeArrowheads="1"/>
          </p:cNvSpPr>
          <p:nvPr/>
        </p:nvSpPr>
        <p:spPr bwMode="auto">
          <a:xfrm>
            <a:off x="1129573" y="3793521"/>
            <a:ext cx="256993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marR="0" indent="-223838">
              <a:spcBef>
                <a:spcPts val="0"/>
              </a:spcBef>
              <a:spcAft>
                <a:spcPts val="0"/>
              </a:spcAft>
            </a:pPr>
            <a:r>
              <a:rPr lang="en-US" sz="2000" kern="1200" dirty="0">
                <a:solidFill>
                  <a:srgbClr val="008000"/>
                </a:solidFill>
                <a:effectLst/>
                <a:latin typeface="+mj-lt"/>
                <a:ea typeface="ＭＳ 明朝"/>
                <a:cs typeface="Times New Roman"/>
              </a:rPr>
              <a:t>Tier Two </a:t>
            </a:r>
            <a:endParaRPr lang="en-US" sz="2000" dirty="0">
              <a:solidFill>
                <a:srgbClr val="008000"/>
              </a:solidFill>
              <a:effectLst/>
              <a:latin typeface="+mj-lt"/>
              <a:ea typeface="ＭＳ 明朝"/>
              <a:cs typeface="Times New Roman"/>
            </a:endParaRPr>
          </a:p>
          <a:p>
            <a:pPr marL="342900" marR="0" lvl="0" indent="-223838">
              <a:spcBef>
                <a:spcPts val="0"/>
              </a:spcBef>
              <a:spcAft>
                <a:spcPts val="0"/>
              </a:spcAft>
              <a:buClr>
                <a:srgbClr val="008000"/>
              </a:buClr>
              <a:buFont typeface="Times"/>
              <a:buChar char="•"/>
              <a:tabLst>
                <a:tab pos="457200" algn="l"/>
              </a:tabLst>
            </a:pPr>
            <a:r>
              <a:rPr lang="en-US" kern="1200" dirty="0">
                <a:solidFill>
                  <a:srgbClr val="000000"/>
                </a:solidFill>
                <a:effectLst/>
                <a:latin typeface="+mj-lt"/>
                <a:ea typeface="Times New Roman"/>
                <a:cs typeface="Times New Roman"/>
              </a:rPr>
              <a:t>Some students (at-risk)</a:t>
            </a:r>
            <a:endParaRPr lang="en-US" dirty="0">
              <a:effectLst/>
              <a:latin typeface="+mj-lt"/>
              <a:ea typeface="Times New Roman"/>
              <a:cs typeface="Times New Roman"/>
            </a:endParaRPr>
          </a:p>
          <a:p>
            <a:pPr marL="342900" marR="0" lvl="0" indent="-223838">
              <a:spcBef>
                <a:spcPts val="0"/>
              </a:spcBef>
              <a:spcAft>
                <a:spcPts val="0"/>
              </a:spcAft>
              <a:buClr>
                <a:srgbClr val="008000"/>
              </a:buClr>
              <a:buFont typeface="Times"/>
              <a:buChar char="•"/>
              <a:tabLst>
                <a:tab pos="457200" algn="l"/>
              </a:tabLst>
            </a:pPr>
            <a:r>
              <a:rPr lang="en-US" kern="1200" dirty="0">
                <a:solidFill>
                  <a:srgbClr val="000000"/>
                </a:solidFill>
                <a:effectLst/>
                <a:latin typeface="+mj-lt"/>
                <a:ea typeface="Times New Roman"/>
                <a:cs typeface="Times New Roman"/>
              </a:rPr>
              <a:t>High efficiency</a:t>
            </a:r>
            <a:endParaRPr lang="en-US" dirty="0">
              <a:effectLst/>
              <a:latin typeface="+mj-lt"/>
              <a:ea typeface="Times New Roman"/>
              <a:cs typeface="Times New Roman"/>
            </a:endParaRPr>
          </a:p>
          <a:p>
            <a:pPr marL="342900" marR="0" lvl="0" indent="-223838">
              <a:spcBef>
                <a:spcPts val="0"/>
              </a:spcBef>
              <a:spcAft>
                <a:spcPts val="0"/>
              </a:spcAft>
              <a:buClr>
                <a:srgbClr val="008000"/>
              </a:buClr>
              <a:buFont typeface="Times"/>
              <a:buChar char="•"/>
              <a:tabLst>
                <a:tab pos="457200" algn="l"/>
              </a:tabLst>
            </a:pPr>
            <a:r>
              <a:rPr lang="en-US" kern="1200" dirty="0">
                <a:solidFill>
                  <a:srgbClr val="000000"/>
                </a:solidFill>
                <a:effectLst/>
                <a:latin typeface="+mj-lt"/>
                <a:ea typeface="Times New Roman"/>
                <a:cs typeface="Times New Roman"/>
              </a:rPr>
              <a:t>Rapid response</a:t>
            </a:r>
            <a:endParaRPr lang="en-US" dirty="0">
              <a:effectLst/>
              <a:latin typeface="+mj-lt"/>
              <a:ea typeface="Times New Roman"/>
              <a:cs typeface="Times New Roman"/>
            </a:endParaRPr>
          </a:p>
        </p:txBody>
      </p:sp>
      <p:sp>
        <p:nvSpPr>
          <p:cNvPr id="14" name="Text Box 35"/>
          <p:cNvSpPr txBox="1">
            <a:spLocks noChangeArrowheads="1"/>
          </p:cNvSpPr>
          <p:nvPr/>
        </p:nvSpPr>
        <p:spPr bwMode="auto">
          <a:xfrm>
            <a:off x="5555202" y="3828699"/>
            <a:ext cx="256993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marR="0" indent="-223838">
              <a:spcBef>
                <a:spcPts val="0"/>
              </a:spcBef>
              <a:spcAft>
                <a:spcPts val="0"/>
              </a:spcAft>
            </a:pPr>
            <a:r>
              <a:rPr lang="en-US" sz="2000" kern="1200" dirty="0">
                <a:solidFill>
                  <a:srgbClr val="008000"/>
                </a:solidFill>
                <a:effectLst/>
                <a:latin typeface="+mj-lt"/>
                <a:ea typeface="ＭＳ 明朝"/>
                <a:cs typeface="Times New Roman"/>
              </a:rPr>
              <a:t>Tier Two</a:t>
            </a:r>
            <a:endParaRPr lang="en-US" sz="2000" dirty="0">
              <a:solidFill>
                <a:srgbClr val="008000"/>
              </a:solidFill>
              <a:effectLst/>
              <a:latin typeface="+mj-lt"/>
              <a:ea typeface="ＭＳ 明朝"/>
              <a:cs typeface="Times New Roman"/>
            </a:endParaRPr>
          </a:p>
          <a:p>
            <a:pPr marL="342900" marR="0" lvl="0" indent="-223838">
              <a:spcBef>
                <a:spcPts val="0"/>
              </a:spcBef>
              <a:spcAft>
                <a:spcPts val="0"/>
              </a:spcAft>
              <a:buClr>
                <a:srgbClr val="008000"/>
              </a:buClr>
              <a:buFont typeface="Times"/>
              <a:buChar char="•"/>
              <a:tabLst>
                <a:tab pos="457200" algn="l"/>
              </a:tabLst>
            </a:pPr>
            <a:r>
              <a:rPr lang="en-US" kern="1200" dirty="0">
                <a:solidFill>
                  <a:srgbClr val="000000"/>
                </a:solidFill>
                <a:effectLst/>
                <a:latin typeface="+mj-lt"/>
                <a:ea typeface="Times New Roman"/>
                <a:cs typeface="Times New Roman"/>
              </a:rPr>
              <a:t>Some students (at-risk)</a:t>
            </a:r>
            <a:endParaRPr lang="en-US" dirty="0">
              <a:effectLst/>
              <a:latin typeface="+mj-lt"/>
              <a:ea typeface="Times New Roman"/>
              <a:cs typeface="Times New Roman"/>
            </a:endParaRPr>
          </a:p>
          <a:p>
            <a:pPr marL="342900" marR="0" lvl="0" indent="-223838">
              <a:spcBef>
                <a:spcPts val="0"/>
              </a:spcBef>
              <a:spcAft>
                <a:spcPts val="0"/>
              </a:spcAft>
              <a:buClr>
                <a:srgbClr val="008000"/>
              </a:buClr>
              <a:buFont typeface="Times"/>
              <a:buChar char="•"/>
              <a:tabLst>
                <a:tab pos="457200" algn="l"/>
              </a:tabLst>
            </a:pPr>
            <a:r>
              <a:rPr lang="en-US" kern="1200" dirty="0">
                <a:solidFill>
                  <a:srgbClr val="000000"/>
                </a:solidFill>
                <a:effectLst/>
                <a:latin typeface="+mj-lt"/>
                <a:ea typeface="Times New Roman"/>
                <a:cs typeface="Times New Roman"/>
              </a:rPr>
              <a:t>High efficiency</a:t>
            </a:r>
            <a:endParaRPr lang="en-US" dirty="0">
              <a:effectLst/>
              <a:latin typeface="+mj-lt"/>
              <a:ea typeface="Times New Roman"/>
              <a:cs typeface="Times New Roman"/>
            </a:endParaRPr>
          </a:p>
          <a:p>
            <a:pPr marL="342900" marR="0" lvl="0" indent="-223838">
              <a:spcBef>
                <a:spcPts val="0"/>
              </a:spcBef>
              <a:spcAft>
                <a:spcPts val="0"/>
              </a:spcAft>
              <a:buClr>
                <a:srgbClr val="008000"/>
              </a:buClr>
              <a:buFont typeface="Times"/>
              <a:buChar char="•"/>
              <a:tabLst>
                <a:tab pos="457200" algn="l"/>
              </a:tabLst>
            </a:pPr>
            <a:r>
              <a:rPr lang="en-US" kern="1200" dirty="0">
                <a:solidFill>
                  <a:srgbClr val="000000"/>
                </a:solidFill>
                <a:effectLst/>
                <a:latin typeface="+mj-lt"/>
                <a:ea typeface="Times New Roman"/>
                <a:cs typeface="Times New Roman"/>
              </a:rPr>
              <a:t>Rapid response</a:t>
            </a:r>
            <a:endParaRPr lang="en-US" dirty="0">
              <a:effectLst/>
              <a:latin typeface="+mj-lt"/>
              <a:ea typeface="Times New Roman"/>
              <a:cs typeface="Times New Roman"/>
            </a:endParaRPr>
          </a:p>
        </p:txBody>
      </p:sp>
      <p:sp>
        <p:nvSpPr>
          <p:cNvPr id="15" name="Text Box 38"/>
          <p:cNvSpPr txBox="1">
            <a:spLocks noChangeArrowheads="1"/>
          </p:cNvSpPr>
          <p:nvPr/>
        </p:nvSpPr>
        <p:spPr bwMode="auto">
          <a:xfrm>
            <a:off x="1516587" y="2567957"/>
            <a:ext cx="227498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marR="0" indent="-173038">
              <a:spcBef>
                <a:spcPts val="0"/>
              </a:spcBef>
              <a:spcAft>
                <a:spcPts val="0"/>
              </a:spcAft>
            </a:pPr>
            <a:r>
              <a:rPr lang="en-US" sz="2000" kern="1200" dirty="0">
                <a:solidFill>
                  <a:srgbClr val="008000"/>
                </a:solidFill>
                <a:effectLst/>
                <a:latin typeface="+mj-lt"/>
                <a:ea typeface="ＭＳ 明朝"/>
                <a:cs typeface="Times New Roman"/>
              </a:rPr>
              <a:t>Tier Three</a:t>
            </a:r>
            <a:endParaRPr lang="en-US" sz="2000" dirty="0">
              <a:solidFill>
                <a:srgbClr val="008000"/>
              </a:solidFill>
              <a:effectLst/>
              <a:latin typeface="+mj-lt"/>
              <a:ea typeface="ＭＳ 明朝"/>
              <a:cs typeface="Times New Roman"/>
            </a:endParaRPr>
          </a:p>
          <a:p>
            <a:pPr marL="455612" marR="0" lvl="0" indent="-285750">
              <a:spcBef>
                <a:spcPts val="0"/>
              </a:spcBef>
              <a:spcAft>
                <a:spcPts val="0"/>
              </a:spcAft>
              <a:buClr>
                <a:srgbClr val="008000"/>
              </a:buClr>
              <a:buFont typeface="Arial"/>
              <a:buChar char="•"/>
              <a:tabLst>
                <a:tab pos="457200" algn="l"/>
              </a:tabLst>
            </a:pPr>
            <a:r>
              <a:rPr lang="en-US" kern="1200" dirty="0">
                <a:solidFill>
                  <a:srgbClr val="000000"/>
                </a:solidFill>
                <a:effectLst/>
                <a:latin typeface="+mj-lt"/>
                <a:ea typeface="Times New Roman"/>
                <a:cs typeface="Times New Roman"/>
              </a:rPr>
              <a:t>Individual Students</a:t>
            </a:r>
            <a:endParaRPr lang="en-US" dirty="0">
              <a:solidFill>
                <a:srgbClr val="000000"/>
              </a:solidFill>
              <a:effectLst/>
              <a:latin typeface="+mj-lt"/>
              <a:ea typeface="Times New Roman"/>
              <a:cs typeface="Times New Roman"/>
            </a:endParaRPr>
          </a:p>
          <a:p>
            <a:pPr marL="455612" marR="0" lvl="0" indent="-285750">
              <a:spcBef>
                <a:spcPts val="0"/>
              </a:spcBef>
              <a:spcAft>
                <a:spcPts val="0"/>
              </a:spcAft>
              <a:buClr>
                <a:srgbClr val="008000"/>
              </a:buClr>
              <a:buFont typeface="Arial"/>
              <a:buChar char="•"/>
              <a:tabLst>
                <a:tab pos="457200" algn="l"/>
              </a:tabLst>
            </a:pPr>
            <a:r>
              <a:rPr lang="en-US" kern="1200" dirty="0">
                <a:solidFill>
                  <a:srgbClr val="000000"/>
                </a:solidFill>
                <a:effectLst/>
                <a:latin typeface="+mj-lt"/>
                <a:ea typeface="Times New Roman"/>
                <a:cs typeface="Times New Roman"/>
              </a:rPr>
              <a:t>Assessment-based</a:t>
            </a:r>
            <a:endParaRPr lang="en-US" dirty="0">
              <a:solidFill>
                <a:srgbClr val="000000"/>
              </a:solidFill>
              <a:effectLst/>
              <a:latin typeface="+mj-lt"/>
              <a:ea typeface="Times New Roman"/>
              <a:cs typeface="Times New Roman"/>
            </a:endParaRPr>
          </a:p>
          <a:p>
            <a:pPr marL="455612" marR="0" lvl="0" indent="-285750">
              <a:spcBef>
                <a:spcPts val="0"/>
              </a:spcBef>
              <a:spcAft>
                <a:spcPts val="0"/>
              </a:spcAft>
              <a:buClr>
                <a:srgbClr val="008000"/>
              </a:buClr>
              <a:buFont typeface="Arial"/>
              <a:buChar char="•"/>
              <a:tabLst>
                <a:tab pos="457200" algn="l"/>
              </a:tabLst>
            </a:pPr>
            <a:r>
              <a:rPr lang="en-US" kern="1200" dirty="0">
                <a:solidFill>
                  <a:srgbClr val="000000"/>
                </a:solidFill>
                <a:effectLst/>
                <a:latin typeface="+mj-lt"/>
                <a:ea typeface="Times New Roman"/>
                <a:cs typeface="Times New Roman"/>
              </a:rPr>
              <a:t>High Intensity</a:t>
            </a:r>
            <a:endParaRPr lang="en-US" dirty="0">
              <a:solidFill>
                <a:srgbClr val="000000"/>
              </a:solidFill>
              <a:effectLst/>
              <a:latin typeface="+mj-lt"/>
              <a:ea typeface="Times New Roman"/>
              <a:cs typeface="Times New Roman"/>
            </a:endParaRPr>
          </a:p>
        </p:txBody>
      </p:sp>
      <p:sp>
        <p:nvSpPr>
          <p:cNvPr id="16" name="Text Box 42"/>
          <p:cNvSpPr txBox="1">
            <a:spLocks noChangeArrowheads="1"/>
          </p:cNvSpPr>
          <p:nvPr/>
        </p:nvSpPr>
        <p:spPr bwMode="auto">
          <a:xfrm>
            <a:off x="5112338" y="2560147"/>
            <a:ext cx="310854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19063" marR="0">
              <a:spcBef>
                <a:spcPts val="0"/>
              </a:spcBef>
              <a:spcAft>
                <a:spcPts val="0"/>
              </a:spcAft>
            </a:pPr>
            <a:r>
              <a:rPr lang="en-US" sz="2000" kern="1200" dirty="0">
                <a:solidFill>
                  <a:srgbClr val="008000"/>
                </a:solidFill>
                <a:effectLst/>
                <a:latin typeface="+mj-lt"/>
                <a:ea typeface="ＭＳ 明朝"/>
                <a:cs typeface="Times New Roman"/>
              </a:rPr>
              <a:t>Tier </a:t>
            </a:r>
            <a:r>
              <a:rPr lang="en-US" sz="2000" kern="1200" dirty="0" smtClean="0">
                <a:solidFill>
                  <a:srgbClr val="008000"/>
                </a:solidFill>
                <a:effectLst/>
                <a:latin typeface="+mj-lt"/>
                <a:ea typeface="ＭＳ 明朝"/>
                <a:cs typeface="Times New Roman"/>
              </a:rPr>
              <a:t>Three</a:t>
            </a:r>
            <a:endParaRPr lang="en-US" sz="2000" dirty="0">
              <a:solidFill>
                <a:srgbClr val="008000"/>
              </a:solidFill>
              <a:latin typeface="+mj-lt"/>
              <a:ea typeface="ＭＳ 明朝"/>
              <a:cs typeface="Times New Roman"/>
            </a:endParaRPr>
          </a:p>
          <a:p>
            <a:pPr marL="404813" marR="0" indent="-285750">
              <a:spcBef>
                <a:spcPts val="0"/>
              </a:spcBef>
              <a:spcAft>
                <a:spcPts val="0"/>
              </a:spcAft>
              <a:buClr>
                <a:srgbClr val="008000"/>
              </a:buClr>
              <a:buFont typeface="Arial"/>
              <a:buChar char="•"/>
            </a:pPr>
            <a:r>
              <a:rPr lang="en-US" kern="1200" dirty="0" smtClean="0">
                <a:solidFill>
                  <a:srgbClr val="000000"/>
                </a:solidFill>
                <a:effectLst/>
                <a:latin typeface="+mj-lt"/>
                <a:ea typeface="Times New Roman"/>
                <a:cs typeface="Times New Roman"/>
              </a:rPr>
              <a:t>Individual </a:t>
            </a:r>
            <a:r>
              <a:rPr lang="en-US" kern="1200" dirty="0">
                <a:solidFill>
                  <a:srgbClr val="000000"/>
                </a:solidFill>
                <a:effectLst/>
                <a:latin typeface="+mj-lt"/>
                <a:ea typeface="Times New Roman"/>
                <a:cs typeface="Times New Roman"/>
              </a:rPr>
              <a:t>Students</a:t>
            </a:r>
            <a:endParaRPr lang="en-US" dirty="0">
              <a:effectLst/>
              <a:latin typeface="+mj-lt"/>
              <a:ea typeface="Times New Roman"/>
              <a:cs typeface="Times New Roman"/>
            </a:endParaRPr>
          </a:p>
          <a:p>
            <a:pPr marL="342900" marR="0" lvl="0" indent="-173038">
              <a:spcBef>
                <a:spcPts val="0"/>
              </a:spcBef>
              <a:spcAft>
                <a:spcPts val="0"/>
              </a:spcAft>
              <a:buClr>
                <a:srgbClr val="008000"/>
              </a:buClr>
              <a:buFont typeface="Times"/>
              <a:buChar char="•"/>
              <a:tabLst>
                <a:tab pos="457200" algn="l"/>
              </a:tabLst>
            </a:pPr>
            <a:r>
              <a:rPr lang="en-US" kern="1200" dirty="0" smtClean="0">
                <a:solidFill>
                  <a:srgbClr val="000000"/>
                </a:solidFill>
                <a:effectLst/>
                <a:latin typeface="+mj-lt"/>
                <a:ea typeface="Times New Roman"/>
                <a:cs typeface="Times New Roman"/>
              </a:rPr>
              <a:t> Assessment</a:t>
            </a:r>
            <a:r>
              <a:rPr lang="en-US" kern="1200" dirty="0">
                <a:solidFill>
                  <a:srgbClr val="000000"/>
                </a:solidFill>
                <a:effectLst/>
                <a:latin typeface="+mj-lt"/>
                <a:ea typeface="Times New Roman"/>
                <a:cs typeface="Times New Roman"/>
              </a:rPr>
              <a:t>-based</a:t>
            </a:r>
            <a:endParaRPr lang="en-US" dirty="0">
              <a:effectLst/>
              <a:latin typeface="+mj-lt"/>
              <a:ea typeface="Times New Roman"/>
              <a:cs typeface="Times New Roman"/>
            </a:endParaRPr>
          </a:p>
          <a:p>
            <a:pPr marL="342900" marR="0" lvl="0" indent="-173038">
              <a:spcBef>
                <a:spcPts val="0"/>
              </a:spcBef>
              <a:spcAft>
                <a:spcPts val="0"/>
              </a:spcAft>
              <a:buClr>
                <a:srgbClr val="008000"/>
              </a:buClr>
              <a:buFont typeface="Times"/>
              <a:buChar char="•"/>
              <a:tabLst>
                <a:tab pos="457200" algn="l"/>
              </a:tabLst>
            </a:pPr>
            <a:r>
              <a:rPr lang="en-US" kern="1200" dirty="0" smtClean="0">
                <a:solidFill>
                  <a:srgbClr val="000000"/>
                </a:solidFill>
                <a:effectLst/>
                <a:latin typeface="+mj-lt"/>
                <a:ea typeface="Times New Roman"/>
                <a:cs typeface="Times New Roman"/>
              </a:rPr>
              <a:t> Intense</a:t>
            </a:r>
            <a:r>
              <a:rPr lang="en-US" kern="1200" dirty="0">
                <a:solidFill>
                  <a:srgbClr val="000000"/>
                </a:solidFill>
                <a:effectLst/>
                <a:latin typeface="+mj-lt"/>
                <a:ea typeface="Times New Roman"/>
                <a:cs typeface="Times New Roman"/>
              </a:rPr>
              <a:t>, durable procedures</a:t>
            </a:r>
            <a:endParaRPr lang="en-US" dirty="0">
              <a:effectLst/>
              <a:latin typeface="+mj-lt"/>
              <a:ea typeface="Times New Roman"/>
              <a:cs typeface="Times New Roman"/>
            </a:endParaRPr>
          </a:p>
        </p:txBody>
      </p:sp>
      <p:sp>
        <p:nvSpPr>
          <p:cNvPr id="18" name="Text Box 1"/>
          <p:cNvSpPr txBox="1"/>
          <p:nvPr/>
        </p:nvSpPr>
        <p:spPr>
          <a:xfrm>
            <a:off x="982134" y="1990980"/>
            <a:ext cx="2865002" cy="458446"/>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a:solidFill>
                  <a:srgbClr val="008000"/>
                </a:solidFill>
                <a:effectLst/>
                <a:latin typeface="+mj-lt"/>
                <a:ea typeface="ＭＳ 明朝"/>
                <a:cs typeface="Times New Roman"/>
              </a:rPr>
              <a:t>Academic Systems</a:t>
            </a:r>
          </a:p>
        </p:txBody>
      </p:sp>
      <p:sp>
        <p:nvSpPr>
          <p:cNvPr id="19" name="Text Box 2"/>
          <p:cNvSpPr txBox="1"/>
          <p:nvPr/>
        </p:nvSpPr>
        <p:spPr>
          <a:xfrm>
            <a:off x="5099622" y="1990980"/>
            <a:ext cx="3180778" cy="458446"/>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a:solidFill>
                  <a:srgbClr val="008000"/>
                </a:solidFill>
                <a:effectLst/>
                <a:latin typeface="+mj-lt"/>
                <a:ea typeface="ＭＳ 明朝"/>
                <a:cs typeface="Times New Roman"/>
              </a:rPr>
              <a:t>Behavioral Systems</a:t>
            </a:r>
          </a:p>
        </p:txBody>
      </p:sp>
      <p:grpSp>
        <p:nvGrpSpPr>
          <p:cNvPr id="20" name="Group 19"/>
          <p:cNvGrpSpPr/>
          <p:nvPr/>
        </p:nvGrpSpPr>
        <p:grpSpPr>
          <a:xfrm>
            <a:off x="4903164" y="2368695"/>
            <a:ext cx="506420" cy="3450462"/>
            <a:chOff x="0" y="0"/>
            <a:chExt cx="379730" cy="2260600"/>
          </a:xfrm>
        </p:grpSpPr>
        <p:sp>
          <p:nvSpPr>
            <p:cNvPr id="21" name="AutoShape 6"/>
            <p:cNvSpPr>
              <a:spLocks/>
            </p:cNvSpPr>
            <p:nvPr/>
          </p:nvSpPr>
          <p:spPr bwMode="auto">
            <a:xfrm rot="20356367" flipH="1">
              <a:off x="0" y="40640"/>
              <a:ext cx="209149" cy="785495"/>
            </a:xfrm>
            <a:prstGeom prst="rightBrace">
              <a:avLst>
                <a:gd name="adj1" fmla="val 39574"/>
                <a:gd name="adj2" fmla="val 73053"/>
              </a:avLst>
            </a:prstGeom>
            <a:noFill/>
            <a:ln w="9525">
              <a:solidFill>
                <a:schemeClr val="tx1"/>
              </a:solidFill>
              <a:round/>
              <a:headEnd/>
              <a:tailEnd/>
            </a:ln>
            <a:scene3d>
              <a:camera prst="orthographicFront">
                <a:rot lat="0" lon="10800000" rev="0"/>
              </a:camera>
              <a:lightRig rig="threePt" dir="t"/>
            </a:scene3d>
            <a:extLst>
              <a:ext uri="{FAA26D3D-D897-4be2-8F04-BA451C77F1D7}">
                <ma14:placeholderFlag xmlns:ma14="http://schemas.microsoft.com/office/mac/drawingml/2011/main"/>
              </a:ext>
              <a:ext uri="{C572A759-6A51-4108-AA02-DFA0A04FC94B}">
                <ma14:wrappingTextBoxFlag xmlns:ma14="http://schemas.microsoft.com/office/mac/drawingml/2011/main"/>
              </a:ext>
            </a:extLst>
          </p:spPr>
          <p:txBody>
            <a:bodyPr wrap="square" anchor="ctr">
              <a:noAutofit/>
            </a:bodyPr>
            <a:lstStyle/>
            <a:p>
              <a:endParaRPr lang="en-US"/>
            </a:p>
          </p:txBody>
        </p:sp>
        <p:sp>
          <p:nvSpPr>
            <p:cNvPr id="22" name="AutoShape 6"/>
            <p:cNvSpPr>
              <a:spLocks/>
            </p:cNvSpPr>
            <p:nvPr/>
          </p:nvSpPr>
          <p:spPr bwMode="auto">
            <a:xfrm rot="20095702" flipH="1">
              <a:off x="80010" y="95885"/>
              <a:ext cx="111125" cy="313690"/>
            </a:xfrm>
            <a:prstGeom prst="rightBrace">
              <a:avLst>
                <a:gd name="adj1" fmla="val 72917"/>
                <a:gd name="adj2" fmla="val 60437"/>
              </a:avLst>
            </a:prstGeom>
            <a:noFill/>
            <a:ln w="9525">
              <a:solidFill>
                <a:schemeClr val="tx1"/>
              </a:solidFill>
              <a:round/>
              <a:headEnd/>
              <a:tailEnd/>
            </a:ln>
            <a:scene3d>
              <a:camera prst="orthographicFront">
                <a:rot lat="0" lon="10799999" rev="21480000"/>
              </a:camera>
              <a:lightRig rig="threePt" dir="t"/>
            </a:scene3d>
            <a:extLst>
              <a:ext uri="{FAA26D3D-D897-4be2-8F04-BA451C77F1D7}">
                <ma14:placeholderFlag xmlns:ma14="http://schemas.microsoft.com/office/mac/drawingml/2011/main"/>
              </a:ext>
              <a:ext uri="{C572A759-6A51-4108-AA02-DFA0A04FC94B}">
                <ma14:wrappingTextBoxFlag xmlns:ma14="http://schemas.microsoft.com/office/mac/drawingml/2011/main"/>
              </a:ext>
            </a:extLst>
          </p:spPr>
          <p:txBody>
            <a:bodyPr wrap="none" anchor="ctr"/>
            <a:lstStyle/>
            <a:p>
              <a:endParaRPr lang="en-US"/>
            </a:p>
          </p:txBody>
        </p:sp>
        <p:sp>
          <p:nvSpPr>
            <p:cNvPr id="23" name="AutoShape 6"/>
            <p:cNvSpPr>
              <a:spLocks/>
            </p:cNvSpPr>
            <p:nvPr/>
          </p:nvSpPr>
          <p:spPr bwMode="auto">
            <a:xfrm rot="20356367" flipH="1">
              <a:off x="81915" y="0"/>
              <a:ext cx="297815" cy="2260600"/>
            </a:xfrm>
            <a:prstGeom prst="rightBrace">
              <a:avLst>
                <a:gd name="adj1" fmla="val 39574"/>
                <a:gd name="adj2" fmla="val 77232"/>
              </a:avLst>
            </a:prstGeom>
            <a:noFill/>
            <a:ln w="9525">
              <a:solidFill>
                <a:schemeClr val="tx1"/>
              </a:solidFill>
              <a:round/>
              <a:headEnd/>
              <a:tailEnd/>
            </a:ln>
            <a:scene3d>
              <a:camera prst="orthographicFront">
                <a:rot lat="0" lon="10800000" rev="0"/>
              </a:camera>
              <a:lightRig rig="threePt" dir="t"/>
            </a:scene3d>
            <a:extLst>
              <a:ext uri="{FAA26D3D-D897-4be2-8F04-BA451C77F1D7}">
                <ma14:placeholderFlag xmlns:ma14="http://schemas.microsoft.com/office/mac/drawingml/2011/main"/>
              </a:ext>
              <a:ext uri="{C572A759-6A51-4108-AA02-DFA0A04FC94B}">
                <ma14:wrappingTextBoxFlag xmlns:ma14="http://schemas.microsoft.com/office/mac/drawingml/2011/main"/>
              </a:ext>
            </a:extLst>
          </p:spPr>
          <p:txBody>
            <a:bodyPr wrap="square" anchor="ctr">
              <a:noAutofit/>
            </a:bodyPr>
            <a:lstStyle/>
            <a:p>
              <a:endParaRPr lang="en-US"/>
            </a:p>
          </p:txBody>
        </p:sp>
      </p:grpSp>
      <p:sp>
        <p:nvSpPr>
          <p:cNvPr id="24" name="Isosceles Triangle 23"/>
          <p:cNvSpPr/>
          <p:nvPr/>
        </p:nvSpPr>
        <p:spPr>
          <a:xfrm>
            <a:off x="3296012" y="2477806"/>
            <a:ext cx="1988262" cy="3367704"/>
          </a:xfrm>
          <a:prstGeom prst="triangle">
            <a:avLst/>
          </a:prstGeom>
          <a:gradFill>
            <a:gsLst>
              <a:gs pos="0">
                <a:srgbClr val="008000"/>
              </a:gs>
              <a:gs pos="100000">
                <a:srgbClr val="FF0000"/>
              </a:gs>
              <a:gs pos="75000">
                <a:srgbClr val="FFFF00"/>
              </a:gs>
            </a:gsLs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5" name="Group 24"/>
          <p:cNvGrpSpPr/>
          <p:nvPr/>
        </p:nvGrpSpPr>
        <p:grpSpPr>
          <a:xfrm>
            <a:off x="12700" y="6211407"/>
            <a:ext cx="9144378" cy="659292"/>
            <a:chOff x="12700" y="6211407"/>
            <a:chExt cx="9144378" cy="659292"/>
          </a:xfrm>
        </p:grpSpPr>
        <p:sp>
          <p:nvSpPr>
            <p:cNvPr id="26" name="Rectangle 2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
        <p:nvSpPr>
          <p:cNvPr id="30" name="Oval 29"/>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20</a:t>
            </a:r>
            <a:endParaRPr lang="en-US" sz="1600" b="1" dirty="0"/>
          </a:p>
        </p:txBody>
      </p:sp>
    </p:spTree>
    <p:extLst>
      <p:ext uri="{BB962C8B-B14F-4D97-AF65-F5344CB8AC3E}">
        <p14:creationId xmlns:p14="http://schemas.microsoft.com/office/powerpoint/2010/main" val="3901218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smtClean="0"/>
              <a:t>Outcomes</a:t>
            </a:r>
            <a:endParaRPr lang="en-US" dirty="0"/>
          </a:p>
        </p:txBody>
      </p:sp>
      <p:sp>
        <p:nvSpPr>
          <p:cNvPr id="7" name="Content Placeholder 6"/>
          <p:cNvSpPr>
            <a:spLocks noGrp="1"/>
          </p:cNvSpPr>
          <p:nvPr>
            <p:ph idx="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smtClean="0">
                <a:solidFill>
                  <a:srgbClr val="008000"/>
                </a:solidFill>
              </a:rPr>
              <a:t>At the end of the session, you will be able to…</a:t>
            </a:r>
          </a:p>
          <a:p>
            <a:pPr marL="0" indent="0" algn="ctr">
              <a:lnSpc>
                <a:spcPct val="110000"/>
              </a:lnSpc>
              <a:spcBef>
                <a:spcPts val="0"/>
              </a:spcBef>
              <a:spcAft>
                <a:spcPts val="600"/>
              </a:spcAft>
              <a:buNone/>
            </a:pPr>
            <a:endParaRPr lang="en-US" sz="2600" i="1" dirty="0">
              <a:solidFill>
                <a:srgbClr val="008000"/>
              </a:solidFill>
            </a:endParaRPr>
          </a:p>
          <a:p>
            <a:pPr>
              <a:spcBef>
                <a:spcPts val="0"/>
              </a:spcBef>
              <a:spcAft>
                <a:spcPts val="600"/>
              </a:spcAft>
            </a:pPr>
            <a:r>
              <a:rPr lang="en-US" sz="2400" dirty="0" smtClean="0"/>
              <a:t>Describe the value of Active Supervision</a:t>
            </a:r>
          </a:p>
          <a:p>
            <a:pPr>
              <a:spcBef>
                <a:spcPts val="0"/>
              </a:spcBef>
              <a:spcAft>
                <a:spcPts val="600"/>
              </a:spcAft>
            </a:pPr>
            <a:r>
              <a:rPr lang="en-US" sz="2400" dirty="0" smtClean="0"/>
              <a:t>Demonstrate how to actively supervise in </a:t>
            </a:r>
            <a:r>
              <a:rPr lang="en-US" sz="2400" dirty="0"/>
              <a:t>the classroom.</a:t>
            </a:r>
          </a:p>
          <a:p>
            <a:pPr marL="0" indent="0">
              <a:lnSpc>
                <a:spcPct val="110000"/>
              </a:lnSpc>
              <a:spcBef>
                <a:spcPts val="0"/>
              </a:spcBef>
              <a:spcAft>
                <a:spcPts val="600"/>
              </a:spcAft>
              <a:buNone/>
            </a:pPr>
            <a:endParaRPr lang="en-US" sz="2400" dirty="0" smtClean="0"/>
          </a:p>
          <a:p>
            <a:pPr marL="0" indent="0" algn="ctr">
              <a:lnSpc>
                <a:spcPct val="110000"/>
              </a:lnSpc>
              <a:spcBef>
                <a:spcPts val="0"/>
              </a:spcBef>
              <a:spcAft>
                <a:spcPts val="600"/>
              </a:spcAft>
              <a:buNone/>
            </a:pPr>
            <a:endParaRPr lang="en-US" sz="2600" i="1" dirty="0" smtClean="0">
              <a:solidFill>
                <a:srgbClr val="008000"/>
              </a:solidFill>
            </a:endParaRPr>
          </a:p>
        </p:txBody>
      </p:sp>
      <p:grpSp>
        <p:nvGrpSpPr>
          <p:cNvPr id="17" name="Group 16"/>
          <p:cNvGrpSpPr/>
          <p:nvPr/>
        </p:nvGrpSpPr>
        <p:grpSpPr>
          <a:xfrm>
            <a:off x="12700" y="6211407"/>
            <a:ext cx="9144378" cy="659292"/>
            <a:chOff x="12700" y="6211407"/>
            <a:chExt cx="9144378" cy="659292"/>
          </a:xfrm>
        </p:grpSpPr>
        <p:sp>
          <p:nvSpPr>
            <p:cNvPr id="18" name="Rectangle 1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39276898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005"/>
            <a:ext cx="8229600" cy="1143000"/>
          </a:xfrm>
        </p:spPr>
        <p:txBody>
          <a:bodyPr>
            <a:normAutofit fontScale="90000"/>
          </a:bodyPr>
          <a:lstStyle/>
          <a:p>
            <a:r>
              <a:rPr lang="en-US" dirty="0" smtClean="0">
                <a:solidFill>
                  <a:srgbClr val="008000"/>
                </a:solidFill>
              </a:rPr>
              <a:t>Active Supervision: </a:t>
            </a:r>
            <a:r>
              <a:rPr lang="en-US" i="1" dirty="0" smtClean="0">
                <a:solidFill>
                  <a:srgbClr val="008000"/>
                </a:solidFill>
              </a:rPr>
              <a:t>Closely Linked to First Four Classroom Practices</a:t>
            </a:r>
            <a:endParaRPr lang="en-US" i="1" dirty="0">
              <a:solidFill>
                <a:srgbClr val="008000"/>
              </a:solidFill>
            </a:endParaRPr>
          </a:p>
        </p:txBody>
      </p:sp>
      <p:sp>
        <p:nvSpPr>
          <p:cNvPr id="3" name="Content Placeholder 2"/>
          <p:cNvSpPr>
            <a:spLocks noGrp="1"/>
          </p:cNvSpPr>
          <p:nvPr>
            <p:ph idx="1"/>
          </p:nvPr>
        </p:nvSpPr>
        <p:spPr>
          <a:xfrm>
            <a:off x="457200" y="1982662"/>
            <a:ext cx="4808877" cy="4259627"/>
          </a:xfrm>
        </p:spPr>
        <p:txBody>
          <a:bodyPr>
            <a:normAutofit lnSpcReduction="10000"/>
          </a:bodyPr>
          <a:lstStyle/>
          <a:p>
            <a:pPr marL="0" indent="0">
              <a:buNone/>
            </a:pPr>
            <a:r>
              <a:rPr lang="en-US" dirty="0" smtClean="0"/>
              <a:t>Once you have </a:t>
            </a:r>
            <a:r>
              <a:rPr lang="en-US" i="1" dirty="0" smtClean="0"/>
              <a:t>clarified</a:t>
            </a:r>
            <a:r>
              <a:rPr lang="en-US" dirty="0" smtClean="0"/>
              <a:t> and </a:t>
            </a:r>
            <a:r>
              <a:rPr lang="en-US" i="1" dirty="0" smtClean="0"/>
              <a:t>taught</a:t>
            </a:r>
            <a:r>
              <a:rPr lang="en-US" dirty="0" smtClean="0"/>
              <a:t> expectations, it is crucial to monitor students closely through </a:t>
            </a:r>
            <a:r>
              <a:rPr lang="en-US" b="1" dirty="0" smtClean="0">
                <a:solidFill>
                  <a:srgbClr val="008000"/>
                </a:solidFill>
              </a:rPr>
              <a:t>active supervision</a:t>
            </a:r>
            <a:r>
              <a:rPr lang="en-US" dirty="0" smtClean="0"/>
              <a:t> and </a:t>
            </a:r>
            <a:r>
              <a:rPr lang="en-US" i="1" dirty="0" smtClean="0"/>
              <a:t>provide feedback</a:t>
            </a:r>
            <a:r>
              <a:rPr lang="en-US" dirty="0" smtClean="0"/>
              <a:t>, both positive and corrective, on how their behavior aligns with the expectations.</a:t>
            </a:r>
          </a:p>
          <a:p>
            <a:pPr marL="0" indent="0">
              <a:buNone/>
            </a:pPr>
            <a:endParaRPr lang="en-US" dirty="0"/>
          </a:p>
        </p:txBody>
      </p:sp>
      <p:pic>
        <p:nvPicPr>
          <p:cNvPr id="4" name="Picture 3" descr="active supervision.jp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266076" y="2106578"/>
            <a:ext cx="3539185" cy="3539185"/>
          </a:xfrm>
          <a:prstGeom prst="rect">
            <a:avLst/>
          </a:prstGeom>
        </p:spPr>
      </p:pic>
      <p:grpSp>
        <p:nvGrpSpPr>
          <p:cNvPr id="5" name="Group 4"/>
          <p:cNvGrpSpPr/>
          <p:nvPr/>
        </p:nvGrpSpPr>
        <p:grpSpPr>
          <a:xfrm>
            <a:off x="12700" y="6288897"/>
            <a:ext cx="9144378" cy="581802"/>
            <a:chOff x="12700" y="6288897"/>
            <a:chExt cx="9144378" cy="58180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spTree>
    <p:extLst>
      <p:ext uri="{BB962C8B-B14F-4D97-AF65-F5344CB8AC3E}">
        <p14:creationId xmlns:p14="http://schemas.microsoft.com/office/powerpoint/2010/main" val="9495636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The Value of Active Supervision</a:t>
            </a:r>
            <a:endParaRPr lang="en-US" dirty="0">
              <a:solidFill>
                <a:srgbClr val="008000"/>
              </a:solidFill>
            </a:endParaRPr>
          </a:p>
        </p:txBody>
      </p:sp>
      <p:sp>
        <p:nvSpPr>
          <p:cNvPr id="3" name="Content Placeholder 2"/>
          <p:cNvSpPr>
            <a:spLocks noGrp="1"/>
          </p:cNvSpPr>
          <p:nvPr>
            <p:ph idx="1"/>
          </p:nvPr>
        </p:nvSpPr>
        <p:spPr>
          <a:xfrm>
            <a:off x="457200" y="1538240"/>
            <a:ext cx="8229600" cy="4525963"/>
          </a:xfrm>
        </p:spPr>
        <p:txBody>
          <a:bodyPr>
            <a:normAutofit fontScale="92500" lnSpcReduction="20000"/>
          </a:bodyPr>
          <a:lstStyle/>
          <a:p>
            <a:pPr>
              <a:buClr>
                <a:srgbClr val="FF0000"/>
              </a:buClr>
            </a:pPr>
            <a:r>
              <a:rPr lang="en-US" dirty="0" smtClean="0"/>
              <a:t>Allows for the provision of immediate learning assistance to students.</a:t>
            </a:r>
          </a:p>
          <a:p>
            <a:pPr>
              <a:buClr>
                <a:srgbClr val="FF0000"/>
              </a:buClr>
            </a:pPr>
            <a:r>
              <a:rPr lang="en-US" dirty="0" smtClean="0"/>
              <a:t>Increases student engagement.</a:t>
            </a:r>
          </a:p>
          <a:p>
            <a:pPr>
              <a:buClr>
                <a:srgbClr val="FF0000"/>
              </a:buClr>
            </a:pPr>
            <a:r>
              <a:rPr lang="en-US" dirty="0" smtClean="0"/>
              <a:t>Reduces inappropriate behavior; increases appropriate.</a:t>
            </a:r>
          </a:p>
          <a:p>
            <a:pPr>
              <a:buClr>
                <a:srgbClr val="FF0000"/>
              </a:buClr>
            </a:pPr>
            <a:r>
              <a:rPr lang="en-US" dirty="0" smtClean="0"/>
              <a:t>Provides knowledge on whether students are using expectations.</a:t>
            </a:r>
          </a:p>
          <a:p>
            <a:pPr>
              <a:buClr>
                <a:srgbClr val="FF0000"/>
              </a:buClr>
            </a:pPr>
            <a:r>
              <a:rPr lang="en-US" dirty="0" smtClean="0"/>
              <a:t>Allows for frequent use of encouragement.</a:t>
            </a:r>
          </a:p>
          <a:p>
            <a:pPr>
              <a:buClr>
                <a:srgbClr val="FF0000"/>
              </a:buClr>
            </a:pPr>
            <a:r>
              <a:rPr lang="en-US" dirty="0" smtClean="0"/>
              <a:t>Allows for timely correction of behavioral errors.</a:t>
            </a:r>
          </a:p>
          <a:p>
            <a:pPr>
              <a:buClr>
                <a:srgbClr val="FF0000"/>
              </a:buClr>
            </a:pPr>
            <a:r>
              <a:rPr lang="en-US" dirty="0" smtClean="0"/>
              <a:t>Builds positive adult-student relationships.</a:t>
            </a:r>
            <a:endParaRPr lang="en-US" dirty="0"/>
          </a:p>
        </p:txBody>
      </p:sp>
      <p:grpSp>
        <p:nvGrpSpPr>
          <p:cNvPr id="4" name="Group 3"/>
          <p:cNvGrpSpPr/>
          <p:nvPr/>
        </p:nvGrpSpPr>
        <p:grpSpPr>
          <a:xfrm>
            <a:off x="12700" y="6288897"/>
            <a:ext cx="9144378" cy="581802"/>
            <a:chOff x="12700" y="6288897"/>
            <a:chExt cx="9144378" cy="58180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spTree>
    <p:extLst>
      <p:ext uri="{BB962C8B-B14F-4D97-AF65-F5344CB8AC3E}">
        <p14:creationId xmlns:p14="http://schemas.microsoft.com/office/powerpoint/2010/main" val="15910364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28382</TotalTime>
  <Words>3257</Words>
  <Application>Microsoft Macintosh PowerPoint</Application>
  <PresentationFormat>On-screen Show (4:3)</PresentationFormat>
  <Paragraphs>258</Paragraphs>
  <Slides>24</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Document</vt:lpstr>
      <vt:lpstr>MO SW-PBS Classroom Module Instructions </vt:lpstr>
      <vt:lpstr>MO SW-PBS Classroom Module Instructions (continued)</vt:lpstr>
      <vt:lpstr>Handouts </vt:lpstr>
      <vt:lpstr>PowerPoint Presentation</vt:lpstr>
      <vt:lpstr>Effective Classroom Practices </vt:lpstr>
      <vt:lpstr>Three Levels of Implementation</vt:lpstr>
      <vt:lpstr>Outcomes</vt:lpstr>
      <vt:lpstr>Active Supervision: Closely Linked to First Four Classroom Practices</vt:lpstr>
      <vt:lpstr>The Value of Active Supervision</vt:lpstr>
      <vt:lpstr>How to Actively Supervise</vt:lpstr>
      <vt:lpstr>Moving</vt:lpstr>
      <vt:lpstr>Scanning</vt:lpstr>
      <vt:lpstr>Interacting</vt:lpstr>
      <vt:lpstr>Also includes…</vt:lpstr>
      <vt:lpstr>Activity: Components of Active Supervision</vt:lpstr>
      <vt:lpstr>Activity: Components of Active Supervision</vt:lpstr>
      <vt:lpstr>Discussion: Active Supervision</vt:lpstr>
      <vt:lpstr>Assessing Active Supervision</vt:lpstr>
      <vt:lpstr>PowerPoint Presentation</vt:lpstr>
      <vt:lpstr>Active Supervision…</vt:lpstr>
      <vt:lpstr>Questions</vt:lpstr>
      <vt:lpstr>For More Information </vt:lpstr>
      <vt:lpstr>Follow Up: Active Supervision</vt:lpstr>
      <vt:lpstr>References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Classroom Practices</dc:title>
  <dc:subject/>
  <dc:creator>College of Education</dc:creator>
  <cp:keywords/>
  <dc:description/>
  <cp:lastModifiedBy>Lapsonly</cp:lastModifiedBy>
  <cp:revision>339</cp:revision>
  <cp:lastPrinted>2013-09-24T17:27:33Z</cp:lastPrinted>
  <dcterms:created xsi:type="dcterms:W3CDTF">2012-05-17T19:37:40Z</dcterms:created>
  <dcterms:modified xsi:type="dcterms:W3CDTF">2014-10-15T20:08:36Z</dcterms:modified>
  <cp:category/>
</cp:coreProperties>
</file>