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3"/>
  </p:notesMasterIdLst>
  <p:handoutMasterIdLst>
    <p:handoutMasterId r:id="rId34"/>
  </p:handoutMasterIdLst>
  <p:sldIdLst>
    <p:sldId id="433" r:id="rId5"/>
    <p:sldId id="409" r:id="rId6"/>
    <p:sldId id="427" r:id="rId7"/>
    <p:sldId id="426" r:id="rId8"/>
    <p:sldId id="366" r:id="rId9"/>
    <p:sldId id="377" r:id="rId10"/>
    <p:sldId id="429" r:id="rId11"/>
    <p:sldId id="387" r:id="rId12"/>
    <p:sldId id="389" r:id="rId13"/>
    <p:sldId id="392" r:id="rId14"/>
    <p:sldId id="408" r:id="rId15"/>
    <p:sldId id="399" r:id="rId16"/>
    <p:sldId id="400" r:id="rId17"/>
    <p:sldId id="401" r:id="rId18"/>
    <p:sldId id="406" r:id="rId19"/>
    <p:sldId id="403" r:id="rId20"/>
    <p:sldId id="398" r:id="rId21"/>
    <p:sldId id="397" r:id="rId22"/>
    <p:sldId id="430" r:id="rId23"/>
    <p:sldId id="423" r:id="rId24"/>
    <p:sldId id="381" r:id="rId25"/>
    <p:sldId id="379" r:id="rId26"/>
    <p:sldId id="431" r:id="rId27"/>
    <p:sldId id="428" r:id="rId28"/>
    <p:sldId id="424" r:id="rId29"/>
    <p:sldId id="425" r:id="rId30"/>
    <p:sldId id="432" r:id="rId31"/>
    <p:sldId id="378"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eley, Diane J." initials="FDJ"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400" autoAdjust="0"/>
  </p:normalViewPr>
  <p:slideViewPr>
    <p:cSldViewPr snapToGrid="0" snapToObjects="1">
      <p:cViewPr varScale="1">
        <p:scale>
          <a:sx n="49" d="100"/>
          <a:sy n="49" d="100"/>
        </p:scale>
        <p:origin x="-1784" y="-96"/>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6-24T18:12:48.146" idx="3">
    <p:pos x="10" y="10"/>
    <p:text>Should this be at the end before references?</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767C3A-9605-264B-9E2E-CFE57F74ECBD}" type="datetimeFigureOut">
              <a:rPr lang="en-US" smtClean="0"/>
              <a:t>6/25/14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A3F30C-ED58-2943-BA35-915304EAF593}" type="slidenum">
              <a:rPr lang="en-US" smtClean="0"/>
              <a:t>‹#›</a:t>
            </a:fld>
            <a:endParaRPr lang="en-US"/>
          </a:p>
        </p:txBody>
      </p:sp>
    </p:spTree>
    <p:extLst>
      <p:ext uri="{BB962C8B-B14F-4D97-AF65-F5344CB8AC3E}">
        <p14:creationId xmlns:p14="http://schemas.microsoft.com/office/powerpoint/2010/main" val="2053482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BC37B-AD56-7F44-867C-C609B051BD27}" type="datetimeFigureOut">
              <a:rPr lang="en-US" smtClean="0"/>
              <a:t>6/25/14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E4607-2072-E14D-A2D4-834D545D3161}" type="slidenum">
              <a:rPr lang="en-US" smtClean="0"/>
              <a:t>‹#›</a:t>
            </a:fld>
            <a:endParaRPr lang="en-US" dirty="0"/>
          </a:p>
        </p:txBody>
      </p:sp>
    </p:spTree>
    <p:extLst>
      <p:ext uri="{BB962C8B-B14F-4D97-AF65-F5344CB8AC3E}">
        <p14:creationId xmlns:p14="http://schemas.microsoft.com/office/powerpoint/2010/main" val="37964042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note to school staff to help you understand what the MO</a:t>
            </a:r>
            <a:r>
              <a:rPr lang="en-US" baseline="0" dirty="0" smtClean="0"/>
              <a:t> SW-PBS Mini-Modules are and how they connect to the </a:t>
            </a:r>
            <a:r>
              <a:rPr lang="en-US" i="1" baseline="0" dirty="0" smtClean="0"/>
              <a:t>MO SW-PBS Team Workbook.</a:t>
            </a:r>
            <a:endParaRPr lang="en-US" i="1" dirty="0"/>
          </a:p>
        </p:txBody>
      </p:sp>
      <p:sp>
        <p:nvSpPr>
          <p:cNvPr id="4" name="Slide Number Placeholder 3"/>
          <p:cNvSpPr>
            <a:spLocks noGrp="1"/>
          </p:cNvSpPr>
          <p:nvPr>
            <p:ph type="sldNum" sz="quarter" idx="10"/>
          </p:nvPr>
        </p:nvSpPr>
        <p:spPr/>
        <p:txBody>
          <a:bodyPr/>
          <a:lstStyle/>
          <a:p>
            <a:fld id="{F8BE4607-2072-E14D-A2D4-834D545D3161}" type="slidenum">
              <a:rPr lang="en-US" smtClean="0"/>
              <a:t>1</a:t>
            </a:fld>
            <a:endParaRPr lang="en-US" dirty="0"/>
          </a:p>
        </p:txBody>
      </p:sp>
    </p:spTree>
    <p:extLst>
      <p:ext uri="{BB962C8B-B14F-4D97-AF65-F5344CB8AC3E}">
        <p14:creationId xmlns:p14="http://schemas.microsoft.com/office/powerpoint/2010/main" val="44685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7F0E30E6-B147-D247-A2E2-B54F8E1ACE9D}" type="slidenum">
              <a:rPr lang="en-US" sz="1200"/>
              <a:pPr/>
              <a:t>12</a:t>
            </a:fld>
            <a:endParaRPr lang="en-US" sz="1200"/>
          </a:p>
        </p:txBody>
      </p:sp>
      <p:sp>
        <p:nvSpPr>
          <p:cNvPr id="39939" name="Rectangle 2"/>
          <p:cNvSpPr>
            <a:spLocks noGrp="1" noRot="1" noChangeAspect="1" noChangeArrowheads="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r>
              <a:rPr lang="en-US" dirty="0" smtClean="0">
                <a:ea typeface="ヒラギノ角ゴ Pro W3" charset="0"/>
                <a:cs typeface="ヒラギノ角ゴ Pro W3" charset="0"/>
              </a:rPr>
              <a:t>An example.</a:t>
            </a:r>
            <a:endParaRPr lang="en-US" dirty="0">
              <a:ea typeface="ヒラギノ角ゴ Pro W3" charset="0"/>
              <a:cs typeface="ヒラギノ角ゴ Pro W3" charset="0"/>
            </a:endParaRPr>
          </a:p>
        </p:txBody>
      </p:sp>
    </p:spTree>
    <p:extLst>
      <p:ext uri="{BB962C8B-B14F-4D97-AF65-F5344CB8AC3E}">
        <p14:creationId xmlns:p14="http://schemas.microsoft.com/office/powerpoint/2010/main" val="2825953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example.</a:t>
            </a:r>
            <a:endParaRPr lang="en-US" dirty="0"/>
          </a:p>
        </p:txBody>
      </p:sp>
      <p:sp>
        <p:nvSpPr>
          <p:cNvPr id="4" name="Slide Number Placeholder 3"/>
          <p:cNvSpPr>
            <a:spLocks noGrp="1"/>
          </p:cNvSpPr>
          <p:nvPr>
            <p:ph type="sldNum" sz="quarter" idx="10"/>
          </p:nvPr>
        </p:nvSpPr>
        <p:spPr/>
        <p:txBody>
          <a:bodyPr/>
          <a:lstStyle/>
          <a:p>
            <a:fld id="{671C2EB1-22DB-A546-9453-0C5C2A32182C}" type="slidenum">
              <a:rPr lang="en-US" smtClean="0"/>
              <a:t>13</a:t>
            </a:fld>
            <a:endParaRPr lang="en-US"/>
          </a:p>
        </p:txBody>
      </p:sp>
    </p:spTree>
    <p:extLst>
      <p:ext uri="{BB962C8B-B14F-4D97-AF65-F5344CB8AC3E}">
        <p14:creationId xmlns:p14="http://schemas.microsoft.com/office/powerpoint/2010/main" val="737888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Times New Roman" charset="0"/>
                <a:cs typeface="ＭＳ Ｐゴシック" charset="0"/>
              </a:rPr>
              <a:t>Another </a:t>
            </a:r>
            <a:r>
              <a:rPr lang="en-US" dirty="0" smtClean="0">
                <a:latin typeface="Times New Roman" charset="0"/>
                <a:cs typeface="ＭＳ Ｐゴシック" charset="0"/>
              </a:rPr>
              <a:t>example.</a:t>
            </a:r>
            <a:endParaRPr lang="en-US" dirty="0">
              <a:latin typeface="Times New Roman" charset="0"/>
              <a:cs typeface="ＭＳ Ｐゴシック" charset="0"/>
            </a:endParaRPr>
          </a:p>
        </p:txBody>
      </p:sp>
      <p:sp>
        <p:nvSpPr>
          <p:cNvPr id="358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0CB3238-435D-2B4F-9A91-F25FCBEE289F}" type="slidenum">
              <a:rPr lang="en-US">
                <a:latin typeface="Calibri" charset="0"/>
              </a:rPr>
              <a:pPr eaLnBrk="1" hangingPunct="1"/>
              <a:t>14</a:t>
            </a:fld>
            <a:endParaRPr lang="en-US">
              <a:latin typeface="Calibri" charset="0"/>
            </a:endParaRPr>
          </a:p>
        </p:txBody>
      </p:sp>
    </p:spTree>
    <p:extLst>
      <p:ext uri="{BB962C8B-B14F-4D97-AF65-F5344CB8AC3E}">
        <p14:creationId xmlns:p14="http://schemas.microsoft.com/office/powerpoint/2010/main" val="1782255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the group if there are any questions at this point about creating</a:t>
            </a:r>
            <a:r>
              <a:rPr lang="en-US" baseline="0" dirty="0" smtClean="0"/>
              <a:t> classroom procedures.</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15</a:t>
            </a:fld>
            <a:endParaRPr lang="en-US" dirty="0"/>
          </a:p>
        </p:txBody>
      </p:sp>
    </p:spTree>
    <p:extLst>
      <p:ext uri="{BB962C8B-B14F-4D97-AF65-F5344CB8AC3E}">
        <p14:creationId xmlns:p14="http://schemas.microsoft.com/office/powerpoint/2010/main" val="4038144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Handout</a:t>
            </a:r>
            <a:r>
              <a:rPr lang="en-US" b="1" smtClean="0"/>
              <a:t>: </a:t>
            </a:r>
            <a:r>
              <a:rPr lang="en-US" b="0" baseline="0" smtClean="0"/>
              <a:t> </a:t>
            </a:r>
            <a:r>
              <a:rPr lang="en-US" sz="1200" i="1" dirty="0" smtClean="0"/>
              <a:t>Lists of Classroom Procedures.</a:t>
            </a:r>
            <a:r>
              <a:rPr lang="en-US" sz="1200" b="0" i="0" baseline="0" dirty="0" smtClean="0"/>
              <a:t>  Elementary examples are on the first page. The list on the second page is for any grade.</a:t>
            </a:r>
          </a:p>
          <a:p>
            <a:r>
              <a:rPr lang="en-US" sz="1200" b="0" i="0" baseline="0" dirty="0" smtClean="0"/>
              <a:t> </a:t>
            </a:r>
            <a:endParaRPr lang="en-US" b="0" i="0" dirty="0" smtClean="0"/>
          </a:p>
          <a:p>
            <a:r>
              <a:rPr lang="en-US" dirty="0" smtClean="0"/>
              <a:t>Approximate</a:t>
            </a:r>
            <a:r>
              <a:rPr lang="en-US" baseline="0" dirty="0" smtClean="0"/>
              <a:t> work time–10 minutes. </a:t>
            </a:r>
            <a:endParaRPr lang="en-US" dirty="0"/>
          </a:p>
        </p:txBody>
      </p:sp>
      <p:sp>
        <p:nvSpPr>
          <p:cNvPr id="4" name="Slide Number Placeholder 3"/>
          <p:cNvSpPr>
            <a:spLocks noGrp="1"/>
          </p:cNvSpPr>
          <p:nvPr>
            <p:ph type="sldNum" sz="quarter" idx="10"/>
          </p:nvPr>
        </p:nvSpPr>
        <p:spPr/>
        <p:txBody>
          <a:bodyPr/>
          <a:lstStyle/>
          <a:p>
            <a:fld id="{671C2EB1-22DB-A546-9453-0C5C2A32182C}" type="slidenum">
              <a:rPr lang="en-US" smtClean="0"/>
              <a:t>16</a:t>
            </a:fld>
            <a:endParaRPr lang="en-US"/>
          </a:p>
        </p:txBody>
      </p:sp>
    </p:spTree>
    <p:extLst>
      <p:ext uri="{BB962C8B-B14F-4D97-AF65-F5344CB8AC3E}">
        <p14:creationId xmlns:p14="http://schemas.microsoft.com/office/powerpoint/2010/main" val="3908134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Note to presenter: </a:t>
            </a:r>
            <a:r>
              <a:rPr lang="en-US" dirty="0" smtClean="0"/>
              <a:t>See page</a:t>
            </a:r>
            <a:r>
              <a:rPr lang="en-US" baseline="0" dirty="0" smtClean="0"/>
              <a:t> 100 of the </a:t>
            </a:r>
            <a:r>
              <a:rPr lang="en-US" dirty="0" smtClean="0"/>
              <a:t> </a:t>
            </a:r>
            <a:r>
              <a:rPr lang="en-US" i="1" baseline="0" dirty="0" smtClean="0"/>
              <a:t>MO SW-PBS May 2014 Team Workbook </a:t>
            </a:r>
            <a:r>
              <a:rPr lang="en-US" dirty="0" smtClean="0"/>
              <a:t>for further explanation</a:t>
            </a:r>
            <a:r>
              <a:rPr lang="en-US" baseline="0" dirty="0" smtClean="0"/>
              <a:t> of defining specific classroom procedures and following OMPUA. </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17</a:t>
            </a:fld>
            <a:endParaRPr lang="en-US" dirty="0"/>
          </a:p>
        </p:txBody>
      </p:sp>
    </p:spTree>
    <p:extLst>
      <p:ext uri="{BB962C8B-B14F-4D97-AF65-F5344CB8AC3E}">
        <p14:creationId xmlns:p14="http://schemas.microsoft.com/office/powerpoint/2010/main" val="464123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Handout: </a:t>
            </a:r>
            <a:r>
              <a:rPr lang="en-US" b="0" i="1" dirty="0" smtClean="0"/>
              <a:t>Practice</a:t>
            </a:r>
            <a:r>
              <a:rPr lang="en-US" b="0" i="1" baseline="0" dirty="0" smtClean="0"/>
              <a:t> Writing a Classroom Procedure.           </a:t>
            </a:r>
            <a:r>
              <a:rPr lang="en-US" dirty="0" smtClean="0"/>
              <a:t>Approximate</a:t>
            </a:r>
            <a:r>
              <a:rPr lang="en-US" baseline="0" dirty="0" smtClean="0"/>
              <a:t> work time–10 minutes. </a:t>
            </a:r>
            <a:endParaRPr lang="en-US" dirty="0" smtClean="0"/>
          </a:p>
          <a:p>
            <a:endParaRPr lang="en-US" dirty="0" smtClean="0"/>
          </a:p>
          <a:p>
            <a:r>
              <a:rPr lang="en-US" dirty="0" smtClean="0"/>
              <a:t>Now</a:t>
            </a:r>
            <a:r>
              <a:rPr lang="en-US" baseline="0" dirty="0" smtClean="0"/>
              <a:t> that you have put an X by some of the procedures you need to develop, we are going to take some time to write the procedure. </a:t>
            </a:r>
          </a:p>
          <a:p>
            <a:endParaRPr lang="en-US" baseline="0" dirty="0" smtClean="0"/>
          </a:p>
          <a:p>
            <a:r>
              <a:rPr lang="en-US" baseline="0" dirty="0" smtClean="0"/>
              <a:t>Remember to consider OMPUA—observable, measureable, positively stated, understandable and always applicable.</a:t>
            </a:r>
          </a:p>
          <a:p>
            <a:endParaRPr lang="en-US" baseline="0" dirty="0" smtClean="0"/>
          </a:p>
          <a:p>
            <a:r>
              <a:rPr lang="en-US" baseline="0" dirty="0" smtClean="0"/>
              <a:t>After some time to work, ask for volunteers to share their procedures.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18</a:t>
            </a:fld>
            <a:endParaRPr lang="en-US" dirty="0"/>
          </a:p>
        </p:txBody>
      </p:sp>
    </p:spTree>
    <p:extLst>
      <p:ext uri="{BB962C8B-B14F-4D97-AF65-F5344CB8AC3E}">
        <p14:creationId xmlns:p14="http://schemas.microsoft.com/office/powerpoint/2010/main" val="40695905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discussed the benefits and qualities of procedures that will make</a:t>
            </a:r>
            <a:r>
              <a:rPr lang="en-US" baseline="0" dirty="0" smtClean="0"/>
              <a:t> them effective for you and your students. Are there any questions?</a:t>
            </a:r>
          </a:p>
          <a:p>
            <a:endParaRPr lang="en-US" baseline="0" dirty="0" smtClean="0"/>
          </a:p>
          <a:p>
            <a:r>
              <a:rPr lang="en-US" baseline="0" dirty="0" smtClean="0"/>
              <a:t>Now we will discuss teaching and reviewing your procedures. </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19</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latin typeface="Times New Roman" charset="0"/>
                <a:ea typeface="ＭＳ Ｐゴシック" charset="0"/>
                <a:cs typeface="ＭＳ Ｐゴシック" charset="0"/>
              </a:rPr>
              <a:t>You just identified classroom procedures, now we want to talk about how to make our classroom procedures </a:t>
            </a:r>
            <a:r>
              <a:rPr lang="en-US" b="0" baseline="0" dirty="0" smtClean="0">
                <a:latin typeface="Times New Roman" charset="0"/>
                <a:ea typeface="ＭＳ Ｐゴシック" charset="0"/>
                <a:cs typeface="ＭＳ Ｐゴシック" charset="0"/>
              </a:rPr>
              <a:t>effective by teaching them.   After the classroom procedures have been defined, it is helpful to post them in the classroom in a prominent spot where you and your students can refer to them regularly and frequently. However, posting is not enough. Just like we teach our dismissal and cafeteria procedures, we need to teach procedures to ensure students know them.</a:t>
            </a:r>
          </a:p>
          <a:p>
            <a:endParaRPr lang="en-US" b="0" baseline="0" dirty="0" smtClean="0">
              <a:latin typeface="Times New Roman" charset="0"/>
              <a:ea typeface="ＭＳ Ｐゴシック" charset="0"/>
              <a:cs typeface="ＭＳ Ｐゴシック" charset="0"/>
            </a:endParaRPr>
          </a:p>
          <a:p>
            <a:r>
              <a:rPr lang="en-US" b="0" baseline="0" dirty="0" smtClean="0">
                <a:latin typeface="Times New Roman" charset="0"/>
                <a:ea typeface="ＭＳ Ｐゴシック" charset="0"/>
                <a:cs typeface="ＭＳ Ｐゴシック" charset="0"/>
              </a:rPr>
              <a:t>A teacher can refer to procedures frequently by providing </a:t>
            </a:r>
            <a:r>
              <a:rPr lang="en-US" b="0" baseline="0" dirty="0" err="1" smtClean="0">
                <a:latin typeface="Times New Roman" charset="0"/>
                <a:ea typeface="ＭＳ Ｐゴシック" charset="0"/>
                <a:cs typeface="ＭＳ Ｐゴシック" charset="0"/>
              </a:rPr>
              <a:t>precorrects</a:t>
            </a:r>
            <a:r>
              <a:rPr lang="en-US" b="0" baseline="0" dirty="0" smtClean="0">
                <a:latin typeface="Times New Roman" charset="0"/>
                <a:ea typeface="ＭＳ Ｐゴシック" charset="0"/>
                <a:cs typeface="ＭＳ Ｐゴシック" charset="0"/>
              </a:rPr>
              <a:t>. A </a:t>
            </a:r>
            <a:r>
              <a:rPr lang="en-US" b="0" baseline="0" dirty="0" err="1" smtClean="0">
                <a:latin typeface="Times New Roman" charset="0"/>
                <a:ea typeface="ＭＳ Ｐゴシック" charset="0"/>
                <a:cs typeface="ＭＳ Ｐゴシック" charset="0"/>
              </a:rPr>
              <a:t>precorrect</a:t>
            </a:r>
            <a:r>
              <a:rPr lang="en-US" b="0" baseline="0" dirty="0" smtClean="0">
                <a:latin typeface="Times New Roman" charset="0"/>
                <a:ea typeface="ＭＳ Ｐゴシック" charset="0"/>
                <a:cs typeface="ＭＳ Ｐゴシック" charset="0"/>
              </a:rPr>
              <a:t> is a reminder of the procedure right before students are expected to use it in an upcoming activity.  An example of a </a:t>
            </a:r>
            <a:r>
              <a:rPr lang="en-US" b="0" baseline="0" dirty="0" err="1" smtClean="0">
                <a:latin typeface="Times New Roman" charset="0"/>
                <a:ea typeface="ＭＳ Ｐゴシック" charset="0"/>
                <a:cs typeface="ＭＳ Ｐゴシック" charset="0"/>
              </a:rPr>
              <a:t>precorrect</a:t>
            </a:r>
            <a:r>
              <a:rPr lang="en-US" b="0" baseline="0" dirty="0" smtClean="0">
                <a:latin typeface="Times New Roman" charset="0"/>
                <a:ea typeface="ＭＳ Ｐゴシック" charset="0"/>
                <a:cs typeface="ＭＳ Ｐゴシック" charset="0"/>
              </a:rPr>
              <a:t> for the dismissal procedure might be, “Students as we dismiss, remember to put on your coat &amp; backpack, put your chair on your desk, and line up with your hands &amp; feet to self.”  </a:t>
            </a:r>
          </a:p>
          <a:p>
            <a:endParaRPr lang="en-US" b="0" baseline="0" dirty="0" smtClean="0">
              <a:latin typeface="Times New Roman" charset="0"/>
              <a:ea typeface="ＭＳ Ｐゴシック" charset="0"/>
              <a:cs typeface="ＭＳ Ｐゴシック" charset="0"/>
            </a:endParaRPr>
          </a:p>
          <a:p>
            <a:r>
              <a:rPr lang="en-US" b="0" baseline="0" dirty="0" smtClean="0">
                <a:latin typeface="Times New Roman" charset="0"/>
                <a:ea typeface="ＭＳ Ｐゴシック" charset="0"/>
                <a:cs typeface="ＭＳ Ｐゴシック" charset="0"/>
              </a:rPr>
              <a:t>Another important step in teaching is acknowledging students when they comply with the classroom procedures.  Giving positive feedback that is specific will help increase the likelihood students will comply with the procedures in the future.  An example of positive feedback is ”Juan, thanks for putting your chair on your desk safely and walking with your hands and feet to yourself. That type of responsibility will help you in a job some day!”</a:t>
            </a:r>
          </a:p>
          <a:p>
            <a:endParaRPr lang="en-US" b="0" dirty="0" smtClean="0">
              <a:latin typeface="Times New Roman" charset="0"/>
              <a:ea typeface="ＭＳ Ｐゴシック" charset="0"/>
              <a:cs typeface="ＭＳ Ｐゴシック" charset="0"/>
            </a:endParaRPr>
          </a:p>
          <a:p>
            <a:endParaRPr lang="en-US" b="1" dirty="0" smtClean="0">
              <a:latin typeface="Times New Roman" charset="0"/>
              <a:ea typeface="ＭＳ Ｐゴシック" charset="0"/>
              <a:cs typeface="ＭＳ Ｐゴシック" charset="0"/>
            </a:endParaRPr>
          </a:p>
          <a:p>
            <a:endParaRPr lang="en-US" b="1" dirty="0">
              <a:latin typeface="Times New Roman" charset="0"/>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671C2EB1-22DB-A546-9453-0C5C2A32182C}" type="slidenum">
              <a:rPr lang="en-US" smtClean="0"/>
              <a:t>20</a:t>
            </a:fld>
            <a:endParaRPr lang="en-US"/>
          </a:p>
        </p:txBody>
      </p:sp>
    </p:spTree>
    <p:extLst>
      <p:ext uri="{BB962C8B-B14F-4D97-AF65-F5344CB8AC3E}">
        <p14:creationId xmlns:p14="http://schemas.microsoft.com/office/powerpoint/2010/main" val="1896113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charset="0"/>
                <a:ea typeface="ＭＳ Ｐゴシック" charset="0"/>
                <a:cs typeface="ＭＳ Ｐゴシック" charset="0"/>
              </a:rPr>
              <a:t>Once we have identified all our classroom procedures,  it is equally important that we systematically </a:t>
            </a:r>
            <a:r>
              <a:rPr lang="en-US" b="1" dirty="0" smtClean="0">
                <a:latin typeface="Times New Roman" charset="0"/>
                <a:ea typeface="ＭＳ Ｐゴシック" charset="0"/>
                <a:cs typeface="ＭＳ Ｐゴシック" charset="0"/>
              </a:rPr>
              <a:t>teach</a:t>
            </a:r>
            <a:r>
              <a:rPr lang="en-US" dirty="0" smtClean="0">
                <a:latin typeface="Times New Roman" charset="0"/>
                <a:ea typeface="ＭＳ Ｐゴシック" charset="0"/>
                <a:cs typeface="ＭＳ Ｐゴシック" charset="0"/>
              </a:rPr>
              <a:t> the procedures we want students to demonstrate.  This means we need to have a plan for when and how classroom procedures will be taught to students.</a:t>
            </a:r>
          </a:p>
          <a:p>
            <a:endParaRPr lang="en-US" dirty="0" smtClean="0">
              <a:latin typeface="Times New Roman" charset="0"/>
              <a:ea typeface="ＭＳ Ｐゴシック" charset="0"/>
              <a:cs typeface="ＭＳ Ｐゴシック" charset="0"/>
            </a:endParaRPr>
          </a:p>
          <a:p>
            <a:r>
              <a:rPr lang="en-US" dirty="0" smtClean="0">
                <a:latin typeface="Times New Roman" charset="0"/>
                <a:ea typeface="ＭＳ Ｐゴシック" charset="0"/>
                <a:cs typeface="ＭＳ Ｐゴシック" charset="0"/>
              </a:rPr>
              <a:t>Here is one example of how classroom procedures can be included within the school-wide system for teaching behavioral expectations. (</a:t>
            </a:r>
            <a:r>
              <a:rPr lang="en-US" i="1" dirty="0" smtClean="0">
                <a:latin typeface="Times New Roman" charset="0"/>
                <a:ea typeface="ＭＳ Ｐゴシック" charset="0"/>
                <a:cs typeface="ＭＳ Ｐゴシック" charset="0"/>
              </a:rPr>
              <a:t>Read Slide</a:t>
            </a:r>
            <a:r>
              <a:rPr lang="en-US" dirty="0" smtClean="0">
                <a:latin typeface="Times New Roman" charset="0"/>
                <a:ea typeface="ＭＳ Ｐゴシック" charset="0"/>
                <a:cs typeface="ＭＳ Ｐゴシック" charset="0"/>
              </a:rPr>
              <a:t>)…</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21</a:t>
            </a:fld>
            <a:endParaRPr lang="en-US" dirty="0"/>
          </a:p>
        </p:txBody>
      </p:sp>
    </p:spTree>
    <p:extLst>
      <p:ext uri="{BB962C8B-B14F-4D97-AF65-F5344CB8AC3E}">
        <p14:creationId xmlns:p14="http://schemas.microsoft.com/office/powerpoint/2010/main" val="2605663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note to school staff to help you understand what the MO</a:t>
            </a:r>
            <a:r>
              <a:rPr lang="en-US" baseline="0" dirty="0" smtClean="0"/>
              <a:t> SW-PBS Mini-Modules are and how they connect to the </a:t>
            </a:r>
            <a:r>
              <a:rPr lang="en-US" i="1" baseline="0" dirty="0" smtClean="0"/>
              <a:t>MO SW-PBS Team Workbook.</a:t>
            </a:r>
            <a:endParaRPr lang="en-US" i="1" dirty="0"/>
          </a:p>
        </p:txBody>
      </p:sp>
      <p:sp>
        <p:nvSpPr>
          <p:cNvPr id="4" name="Slide Number Placeholder 3"/>
          <p:cNvSpPr>
            <a:spLocks noGrp="1"/>
          </p:cNvSpPr>
          <p:nvPr>
            <p:ph type="sldNum" sz="quarter" idx="10"/>
          </p:nvPr>
        </p:nvSpPr>
        <p:spPr/>
        <p:txBody>
          <a:bodyPr/>
          <a:lstStyle/>
          <a:p>
            <a:fld id="{F8BE4607-2072-E14D-A2D4-834D545D3161}" type="slidenum">
              <a:rPr lang="en-US" smtClean="0"/>
              <a:t>2</a:t>
            </a:fld>
            <a:endParaRPr lang="en-US" dirty="0"/>
          </a:p>
        </p:txBody>
      </p:sp>
    </p:spTree>
    <p:extLst>
      <p:ext uri="{BB962C8B-B14F-4D97-AF65-F5344CB8AC3E}">
        <p14:creationId xmlns:p14="http://schemas.microsoft.com/office/powerpoint/2010/main" val="446855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more ideas of how to continually teach classroom procedures throughout</a:t>
            </a:r>
            <a:r>
              <a:rPr lang="en-US" baseline="0" dirty="0" smtClean="0"/>
              <a:t> the year.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22</a:t>
            </a:fld>
            <a:endParaRPr lang="en-US" dirty="0"/>
          </a:p>
        </p:txBody>
      </p:sp>
    </p:spTree>
    <p:extLst>
      <p:ext uri="{BB962C8B-B14F-4D97-AF65-F5344CB8AC3E}">
        <p14:creationId xmlns:p14="http://schemas.microsoft.com/office/powerpoint/2010/main" val="2187001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there any questions or comments?</a:t>
            </a:r>
          </a:p>
          <a:p>
            <a:endParaRPr lang="en-US" dirty="0" smtClean="0"/>
          </a:p>
          <a:p>
            <a:r>
              <a:rPr lang="en-US" dirty="0" smtClean="0"/>
              <a:t>Now you are going to have the opportunity to self-assess</a:t>
            </a:r>
            <a:r>
              <a:rPr lang="en-US" baseline="0" dirty="0" smtClean="0"/>
              <a:t> your classroom procedures.</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23</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Handout: </a:t>
            </a:r>
            <a:r>
              <a:rPr lang="en-US" b="0" i="1" dirty="0" smtClean="0"/>
              <a:t>Classroom Procedures and Routines Teacher Tool</a:t>
            </a:r>
            <a:r>
              <a:rPr lang="en-US" b="0" i="1" baseline="0" dirty="0" smtClean="0"/>
              <a:t>.           </a:t>
            </a:r>
            <a:r>
              <a:rPr lang="en-US" dirty="0" smtClean="0"/>
              <a:t>Approximate</a:t>
            </a:r>
            <a:r>
              <a:rPr lang="en-US" baseline="0" dirty="0" smtClean="0"/>
              <a:t> work time–10 minutes.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24</a:t>
            </a:fld>
            <a:endParaRPr lang="en-US" dirty="0"/>
          </a:p>
        </p:txBody>
      </p:sp>
    </p:spTree>
    <p:extLst>
      <p:ext uri="{BB962C8B-B14F-4D97-AF65-F5344CB8AC3E}">
        <p14:creationId xmlns:p14="http://schemas.microsoft.com/office/powerpoint/2010/main" val="4069590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k participants if they have questions.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If they ask a question that you do not know, assure them you will call your regional PBIS consultant and get an answer.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Refer participants to the </a:t>
            </a:r>
            <a:r>
              <a:rPr lang="en-US" b="1" baseline="0" dirty="0" smtClean="0"/>
              <a:t>handout</a:t>
            </a:r>
            <a:r>
              <a:rPr lang="en-US" baseline="0" dirty="0" smtClean="0"/>
              <a:t> entitled </a:t>
            </a:r>
            <a:r>
              <a:rPr lang="en-US" i="1" baseline="0" dirty="0" smtClean="0"/>
              <a:t>Classroom Procedures and Routines Teacher Tool. </a:t>
            </a:r>
            <a:endParaRPr lang="en-US" i="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71C2EB1-22DB-A546-9453-0C5C2A32182C}" type="slidenum">
              <a:rPr lang="en-US" smtClean="0"/>
              <a:t>25</a:t>
            </a:fld>
            <a:endParaRPr lang="en-US" dirty="0"/>
          </a:p>
        </p:txBody>
      </p:sp>
    </p:spTree>
    <p:extLst>
      <p:ext uri="{BB962C8B-B14F-4D97-AF65-F5344CB8AC3E}">
        <p14:creationId xmlns:p14="http://schemas.microsoft.com/office/powerpoint/2010/main" val="9549039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Missouri </a:t>
            </a:r>
            <a:r>
              <a:rPr lang="en-US" baseline="0" dirty="0" err="1" smtClean="0"/>
              <a:t>Schoolwide</a:t>
            </a:r>
            <a:r>
              <a:rPr lang="en-US" baseline="0" dirty="0" smtClean="0"/>
              <a:t> Positive Behavior Support initiative has a wonderful website which is a great resource for all of us. There is more information about effective classroom practices at this address.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26</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It is recommended you provide some kind of follow up activity. </a:t>
            </a:r>
            <a:r>
              <a:rPr lang="en-US" dirty="0" smtClean="0"/>
              <a:t>Create your own slide</a:t>
            </a:r>
            <a:r>
              <a:rPr lang="en-US" baseline="0" dirty="0" smtClean="0"/>
              <a:t> to describe:</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what expectations your PBIS leadership team and/or administrator have for each teacher having classroom procedures created and posted in each classroom and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what data will be collected to know level of implementation? --</a:t>
            </a:r>
            <a:r>
              <a:rPr lang="en-US" dirty="0" smtClean="0"/>
              <a:t>Will the PBIS leadership team and/or administrator do a walk-through on a specific date?  Or will grade level/department teams do a walk through? Or will the PBIS leadership team ask students to tell them how various classroom procedures</a:t>
            </a:r>
            <a:r>
              <a:rPr lang="en-US" baseline="0" dirty="0" smtClean="0"/>
              <a:t> are done</a:t>
            </a:r>
            <a:r>
              <a:rPr lang="en-US" dirty="0" smtClean="0"/>
              <a:t>?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dirty="0" smtClean="0"/>
              <a:t>Don’t forget to share how you</a:t>
            </a:r>
            <a:r>
              <a:rPr lang="en-US" baseline="0" dirty="0" smtClean="0"/>
              <a:t> will share the results of the follow up with teachers and how you will celebrate when your goals have been achieved. </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Delete this slide if your school does not plan to do any follow</a:t>
            </a:r>
            <a:r>
              <a:rPr lang="en-US" baseline="0" dirty="0" smtClean="0"/>
              <a:t> up </a:t>
            </a:r>
            <a:r>
              <a:rPr lang="en-US" baseline="0" dirty="0" err="1" smtClean="0"/>
              <a:t>activiites</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27</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references for the</a:t>
            </a:r>
            <a:r>
              <a:rPr lang="en-US" baseline="0" dirty="0" smtClean="0"/>
              <a:t> information in this classroom module.  </a:t>
            </a:r>
          </a:p>
          <a:p>
            <a:endParaRPr lang="en-US" baseline="0" dirty="0" smtClean="0"/>
          </a:p>
          <a:p>
            <a:r>
              <a:rPr lang="en-US" baseline="0" dirty="0" smtClean="0"/>
              <a:t>If participants want more references, refer them to the References and Resources chapter in the </a:t>
            </a:r>
            <a:r>
              <a:rPr lang="en-US" i="1" baseline="0" dirty="0" smtClean="0"/>
              <a:t>MO SW-PBS May 2014 Team Workbook.</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28</a:t>
            </a:fld>
            <a:endParaRPr lang="en-US" dirty="0"/>
          </a:p>
        </p:txBody>
      </p:sp>
    </p:spTree>
    <p:extLst>
      <p:ext uri="{BB962C8B-B14F-4D97-AF65-F5344CB8AC3E}">
        <p14:creationId xmlns:p14="http://schemas.microsoft.com/office/powerpoint/2010/main" val="301585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Note to presenter: </a:t>
            </a:r>
            <a:r>
              <a:rPr lang="en-US" dirty="0" smtClean="0"/>
              <a:t>See page</a:t>
            </a:r>
            <a:r>
              <a:rPr lang="en-US" baseline="0" dirty="0" smtClean="0"/>
              <a:t> 116 of the</a:t>
            </a:r>
            <a:r>
              <a:rPr lang="en-US" dirty="0" smtClean="0"/>
              <a:t> </a:t>
            </a:r>
            <a:r>
              <a:rPr lang="en-US" i="1" baseline="0" dirty="0" smtClean="0"/>
              <a:t>MO SW-PBS May 2014 Team Workbook </a:t>
            </a:r>
            <a:r>
              <a:rPr lang="en-US" dirty="0" smtClean="0"/>
              <a:t>for further explanation</a:t>
            </a:r>
            <a:r>
              <a:rPr lang="en-US" baseline="0" dirty="0" smtClean="0"/>
              <a:t> of identifying, teaching, practicing and encouraging </a:t>
            </a:r>
            <a:r>
              <a:rPr lang="en-US" baseline="0" dirty="0" err="1" smtClean="0"/>
              <a:t>nonclassroom</a:t>
            </a:r>
            <a:r>
              <a:rPr lang="en-US" baseline="0" dirty="0" smtClean="0"/>
              <a:t> and classroom procedures and routines. </a:t>
            </a:r>
          </a:p>
          <a:p>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Today we are going to focus on the</a:t>
            </a:r>
            <a:r>
              <a:rPr lang="en-US" baseline="0" dirty="0" smtClean="0"/>
              <a:t> </a:t>
            </a:r>
            <a:r>
              <a:rPr lang="en-US" dirty="0" smtClean="0"/>
              <a:t>effective classroom</a:t>
            </a:r>
            <a:r>
              <a:rPr lang="en-US" baseline="0" dirty="0" smtClean="0"/>
              <a:t> practice of having classroom procedures and routines. </a:t>
            </a:r>
            <a:r>
              <a:rPr lang="en-US" dirty="0" smtClean="0"/>
              <a:t> We have talked about how to identify, teach, practice and encourage procedures</a:t>
            </a:r>
            <a:r>
              <a:rPr lang="en-US" baseline="0" dirty="0" smtClean="0"/>
              <a:t> in our hallways, cafeteria, etc. (Provide an example of how your school has done this). Now we are going to focus on the same concepts in all our classrooms.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handout Classroom Procedures and Routines Teacher Tool is a basic fact sheet about this topic.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5</a:t>
            </a:fld>
            <a:endParaRPr lang="en-US" dirty="0"/>
          </a:p>
        </p:txBody>
      </p:sp>
    </p:spTree>
    <p:extLst>
      <p:ext uri="{BB962C8B-B14F-4D97-AF65-F5344CB8AC3E}">
        <p14:creationId xmlns:p14="http://schemas.microsoft.com/office/powerpoint/2010/main" val="1126097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list of research-based effective classroom practices.  Today we are going to focus</a:t>
            </a:r>
            <a:r>
              <a:rPr lang="en-US" baseline="0" dirty="0" smtClean="0"/>
              <a:t> on procedures and routines.</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6</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outcomes for today.</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7</a:t>
            </a:fld>
            <a:endParaRPr lang="en-US" dirty="0"/>
          </a:p>
        </p:txBody>
      </p:sp>
    </p:spTree>
    <p:extLst>
      <p:ext uri="{BB962C8B-B14F-4D97-AF65-F5344CB8AC3E}">
        <p14:creationId xmlns:p14="http://schemas.microsoft.com/office/powerpoint/2010/main" val="2366426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Note to presenter: </a:t>
            </a:r>
            <a:r>
              <a:rPr lang="en-US" dirty="0" smtClean="0"/>
              <a:t>See page</a:t>
            </a:r>
            <a:r>
              <a:rPr lang="en-US" baseline="0" dirty="0" smtClean="0"/>
              <a:t> 127of the</a:t>
            </a:r>
            <a:r>
              <a:rPr lang="en-US" dirty="0" smtClean="0"/>
              <a:t> </a:t>
            </a:r>
            <a:r>
              <a:rPr lang="en-US" i="1" baseline="0" dirty="0" smtClean="0"/>
              <a:t>MO SW-PBS May 2014 Team Workbook </a:t>
            </a:r>
            <a:r>
              <a:rPr lang="en-US" dirty="0" smtClean="0"/>
              <a:t>for further explanation</a:t>
            </a:r>
            <a:r>
              <a:rPr lang="en-US" baseline="0" dirty="0" smtClean="0"/>
              <a:t> of identifying, teaching, practicing and encouraging </a:t>
            </a:r>
            <a:r>
              <a:rPr lang="en-US" baseline="0" dirty="0" err="1" smtClean="0"/>
              <a:t>nonclassroom</a:t>
            </a:r>
            <a:r>
              <a:rPr lang="en-US" baseline="0" dirty="0" smtClean="0"/>
              <a:t> and classroom procedures and routines. </a:t>
            </a:r>
          </a:p>
          <a:p>
            <a:endParaRPr lang="en-US" dirty="0" smtClean="0">
              <a:latin typeface="Times New Roman" charset="0"/>
              <a:ea typeface="ＭＳ Ｐゴシック" charset="0"/>
              <a:cs typeface="ＭＳ Ｐゴシック" charset="0"/>
            </a:endParaRPr>
          </a:p>
          <a:p>
            <a:endParaRPr lang="en-US" dirty="0" smtClean="0">
              <a:latin typeface="Times New Roman" charset="0"/>
              <a:ea typeface="ＭＳ Ｐゴシック" charset="0"/>
              <a:cs typeface="ＭＳ Ｐゴシック" charset="0"/>
            </a:endParaRPr>
          </a:p>
          <a:p>
            <a:r>
              <a:rPr lang="en-US" dirty="0" smtClean="0">
                <a:latin typeface="Times New Roman" charset="0"/>
                <a:ea typeface="ＭＳ Ｐゴシック" charset="0"/>
                <a:cs typeface="ＭＳ Ｐゴシック" charset="0"/>
              </a:rPr>
              <a:t>Procedures are the steps we take to complete a task.  Routines are the habits we form by repeating the same set of steps over and over.</a:t>
            </a:r>
          </a:p>
          <a:p>
            <a:endParaRPr lang="en-US" dirty="0" smtClean="0">
              <a:latin typeface="Times New Roman" charset="0"/>
              <a:ea typeface="ＭＳ Ｐゴシック" charset="0"/>
              <a:cs typeface="ＭＳ Ｐゴシック" charset="0"/>
            </a:endParaRPr>
          </a:p>
          <a:p>
            <a:r>
              <a:rPr lang="en-US" dirty="0" smtClean="0">
                <a:latin typeface="Times New Roman" charset="0"/>
                <a:ea typeface="ＭＳ Ｐゴシック" charset="0"/>
                <a:cs typeface="ＭＳ Ｐゴシック" charset="0"/>
              </a:rPr>
              <a:t>Procedures are how we do something.  Routines develop from consistent use of procedures.</a:t>
            </a:r>
          </a:p>
          <a:p>
            <a:endParaRPr lang="en-US" dirty="0" smtClean="0">
              <a:latin typeface="Times New Roman" charset="0"/>
              <a:ea typeface="ＭＳ Ｐゴシック" charset="0"/>
              <a:cs typeface="ＭＳ Ｐゴシック" charset="0"/>
            </a:endParaRPr>
          </a:p>
          <a:p>
            <a:r>
              <a:rPr lang="en-US" dirty="0" smtClean="0">
                <a:latin typeface="Times New Roman" charset="0"/>
                <a:ea typeface="ＭＳ Ｐゴシック" charset="0"/>
                <a:cs typeface="ＭＳ Ｐゴシック" charset="0"/>
              </a:rPr>
              <a:t>Procedures and routines are important because they help students follow behaviors (rules) and meet expectations.</a:t>
            </a:r>
          </a:p>
          <a:p>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8</a:t>
            </a:fld>
            <a:endParaRPr lang="en-US" dirty="0"/>
          </a:p>
        </p:txBody>
      </p:sp>
    </p:spTree>
    <p:extLst>
      <p:ext uri="{BB962C8B-B14F-4D97-AF65-F5344CB8AC3E}">
        <p14:creationId xmlns:p14="http://schemas.microsoft.com/office/powerpoint/2010/main" val="49570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Note to presenter: </a:t>
            </a:r>
            <a:r>
              <a:rPr lang="en-US" dirty="0" smtClean="0"/>
              <a:t>See page</a:t>
            </a:r>
            <a:r>
              <a:rPr lang="en-US" baseline="0" dirty="0" smtClean="0"/>
              <a:t> 127 and 333 of the </a:t>
            </a:r>
            <a:r>
              <a:rPr lang="en-US" dirty="0" smtClean="0"/>
              <a:t> </a:t>
            </a:r>
            <a:r>
              <a:rPr lang="en-US" i="1" baseline="0" dirty="0" smtClean="0"/>
              <a:t>MO SW-PBS May 2014 Team Workbook </a:t>
            </a:r>
            <a:r>
              <a:rPr lang="en-US" dirty="0" smtClean="0"/>
              <a:t>for further explanation</a:t>
            </a:r>
            <a:r>
              <a:rPr lang="en-US" baseline="0" dirty="0" smtClean="0"/>
              <a:t> of identifying, teaching, practicing and encouraging </a:t>
            </a:r>
            <a:r>
              <a:rPr lang="en-US" baseline="0" dirty="0" err="1" smtClean="0"/>
              <a:t>nonclassroom</a:t>
            </a:r>
            <a:r>
              <a:rPr lang="en-US" baseline="0" dirty="0" smtClean="0"/>
              <a:t> and classroom procedures and routines. </a:t>
            </a:r>
          </a:p>
          <a:p>
            <a:endParaRPr lang="en-US" dirty="0" smtClean="0">
              <a:latin typeface="Times New Roman" charset="0"/>
              <a:ea typeface="ＭＳ Ｐゴシック" charset="0"/>
              <a:cs typeface="ＭＳ Ｐゴシック" charset="0"/>
            </a:endParaRPr>
          </a:p>
          <a:p>
            <a:endParaRPr lang="en-US" dirty="0" smtClean="0">
              <a:latin typeface="Times New Roman" charset="0"/>
              <a:ea typeface="ＭＳ Ｐゴシック" charset="0"/>
              <a:cs typeface="ＭＳ Ｐゴシック" charset="0"/>
            </a:endParaRPr>
          </a:p>
          <a:p>
            <a:r>
              <a:rPr lang="en-US" dirty="0" smtClean="0">
                <a:latin typeface="Times New Roman" charset="0"/>
                <a:ea typeface="ＭＳ Ｐゴシック" charset="0"/>
                <a:cs typeface="ＭＳ Ｐゴシック" charset="0"/>
              </a:rPr>
              <a:t>When students can predict the events throughout their school day, they are more likely to be engaged and less likely to display problem behavior.  One way to increase predictability in a classroom is to establish routines, particularly early in the school year (Kern &amp; Clemens, 2007, p. 67).</a:t>
            </a:r>
          </a:p>
          <a:p>
            <a:endParaRPr lang="en-US" dirty="0" smtClean="0">
              <a:latin typeface="Times New Roman" charset="0"/>
              <a:ea typeface="ＭＳ Ｐゴシック" charset="0"/>
              <a:cs typeface="ＭＳ Ｐゴシック" charset="0"/>
            </a:endParaRPr>
          </a:p>
          <a:p>
            <a:r>
              <a:rPr lang="en-US" dirty="0" smtClean="0">
                <a:latin typeface="Times New Roman" charset="0"/>
                <a:ea typeface="ＭＳ Ｐゴシック" charset="0"/>
                <a:cs typeface="ＭＳ Ｐゴシック" charset="0"/>
              </a:rPr>
              <a:t>Research tells us procedures</a:t>
            </a:r>
            <a:r>
              <a:rPr lang="en-US" baseline="0" dirty="0" smtClean="0">
                <a:latin typeface="Times New Roman" charset="0"/>
                <a:ea typeface="ＭＳ Ｐゴシック" charset="0"/>
                <a:cs typeface="ＭＳ Ｐゴシック" charset="0"/>
              </a:rPr>
              <a:t> and routines </a:t>
            </a:r>
            <a:r>
              <a:rPr lang="en-US" dirty="0" smtClean="0">
                <a:latin typeface="Times New Roman" charset="0"/>
                <a:ea typeface="ＭＳ Ｐゴシック" charset="0"/>
                <a:cs typeface="ＭＳ Ｐゴシック" charset="0"/>
              </a:rPr>
              <a:t>… </a:t>
            </a:r>
            <a:r>
              <a:rPr lang="en-US" i="1" dirty="0" smtClean="0">
                <a:latin typeface="Times New Roman" charset="0"/>
                <a:ea typeface="ＭＳ Ｐゴシック" charset="0"/>
                <a:cs typeface="ＭＳ Ｐゴシック" charset="0"/>
              </a:rPr>
              <a:t>(Read slide)</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9</a:t>
            </a:fld>
            <a:endParaRPr lang="en-US" dirty="0"/>
          </a:p>
        </p:txBody>
      </p:sp>
    </p:spTree>
    <p:extLst>
      <p:ext uri="{BB962C8B-B14F-4D97-AF65-F5344CB8AC3E}">
        <p14:creationId xmlns:p14="http://schemas.microsoft.com/office/powerpoint/2010/main" val="1502297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Note to presenter: </a:t>
            </a:r>
            <a:r>
              <a:rPr lang="en-US" dirty="0" smtClean="0"/>
              <a:t>See page</a:t>
            </a:r>
            <a:r>
              <a:rPr lang="en-US" baseline="0" dirty="0" smtClean="0"/>
              <a:t> 333 of the</a:t>
            </a:r>
            <a:r>
              <a:rPr lang="en-US" dirty="0" smtClean="0"/>
              <a:t> </a:t>
            </a:r>
            <a:r>
              <a:rPr lang="en-US" i="1" baseline="0" dirty="0" smtClean="0"/>
              <a:t>MO SW-PBS May 2014 Team Workbook </a:t>
            </a:r>
            <a:r>
              <a:rPr lang="en-US" dirty="0" smtClean="0"/>
              <a:t>for further explanation</a:t>
            </a:r>
            <a:r>
              <a:rPr lang="en-US" baseline="0" dirty="0" smtClean="0"/>
              <a:t> of identifying, teaching, practicing and encouraging classroom procedures and routines. </a:t>
            </a:r>
          </a:p>
          <a:p>
            <a:endParaRPr lang="en-US" dirty="0" smtClean="0"/>
          </a:p>
          <a:p>
            <a:endParaRPr lang="en-US" dirty="0" smtClean="0"/>
          </a:p>
          <a:p>
            <a:r>
              <a:rPr lang="en-US" dirty="0" smtClean="0"/>
              <a:t>For</a:t>
            </a:r>
            <a:r>
              <a:rPr lang="en-US" baseline="0" dirty="0" smtClean="0"/>
              <a:t> students to learn the procedures and to routinely, independently and efficiently use them, we need to do these things:</a:t>
            </a:r>
          </a:p>
          <a:p>
            <a:r>
              <a:rPr lang="en-US" baseline="0" dirty="0" smtClean="0"/>
              <a:t>We need to directly teach the procedures just as we would teach cafeteria procedures, through discussion and role play.</a:t>
            </a:r>
          </a:p>
          <a:p>
            <a:r>
              <a:rPr lang="en-US" baseline="0" dirty="0" smtClean="0"/>
              <a:t>We need to practice the use of the procedures regularly so they become routinely used.</a:t>
            </a:r>
          </a:p>
          <a:p>
            <a:endParaRPr lang="en-US" baseline="0" dirty="0" smtClean="0"/>
          </a:p>
          <a:p>
            <a:r>
              <a:rPr lang="en-US" baseline="0" dirty="0" smtClean="0"/>
              <a:t>To ensure students maintain the use of the procedures, teachers need to reinforce students when they use them.  Reinforcement needs to continue throughout the school year. </a:t>
            </a:r>
            <a:endParaRPr lang="en-US" dirty="0"/>
          </a:p>
        </p:txBody>
      </p:sp>
      <p:sp>
        <p:nvSpPr>
          <p:cNvPr id="4" name="Slide Number Placeholder 3"/>
          <p:cNvSpPr>
            <a:spLocks noGrp="1"/>
          </p:cNvSpPr>
          <p:nvPr>
            <p:ph type="sldNum" sz="quarter" idx="10"/>
          </p:nvPr>
        </p:nvSpPr>
        <p:spPr/>
        <p:txBody>
          <a:bodyPr/>
          <a:lstStyle/>
          <a:p>
            <a:fld id="{F8BE4607-2072-E14D-A2D4-834D545D3161}" type="slidenum">
              <a:rPr lang="en-US" smtClean="0"/>
              <a:t>10</a:t>
            </a:fld>
            <a:endParaRPr lang="en-US" dirty="0"/>
          </a:p>
        </p:txBody>
      </p:sp>
    </p:spTree>
    <p:extLst>
      <p:ext uri="{BB962C8B-B14F-4D97-AF65-F5344CB8AC3E}">
        <p14:creationId xmlns:p14="http://schemas.microsoft.com/office/powerpoint/2010/main" val="776624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examples might</a:t>
            </a:r>
            <a:r>
              <a:rPr lang="en-US" baseline="0" dirty="0" smtClean="0"/>
              <a:t> be: students giving their id number to pay for lunch, checking out a library book, fire drills, bus dismissal, ordering at McDonalds, airport security, stops signs, providing insurance card at the doctor’s office, buying  popcorn before you go into the movie. </a:t>
            </a:r>
            <a:endParaRPr lang="en-US" dirty="0" smtClean="0"/>
          </a:p>
        </p:txBody>
      </p:sp>
      <p:sp>
        <p:nvSpPr>
          <p:cNvPr id="4" name="Slide Number Placeholder 3"/>
          <p:cNvSpPr>
            <a:spLocks noGrp="1"/>
          </p:cNvSpPr>
          <p:nvPr>
            <p:ph type="sldNum" sz="quarter" idx="10"/>
          </p:nvPr>
        </p:nvSpPr>
        <p:spPr/>
        <p:txBody>
          <a:bodyPr/>
          <a:lstStyle/>
          <a:p>
            <a:fld id="{F8BE4607-2072-E14D-A2D4-834D545D3161}" type="slidenum">
              <a:rPr lang="en-US" smtClean="0"/>
              <a:t>11</a:t>
            </a:fld>
            <a:endParaRPr lang="en-US" dirty="0"/>
          </a:p>
        </p:txBody>
      </p:sp>
    </p:spTree>
    <p:extLst>
      <p:ext uri="{BB962C8B-B14F-4D97-AF65-F5344CB8AC3E}">
        <p14:creationId xmlns:p14="http://schemas.microsoft.com/office/powerpoint/2010/main" val="4038144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6/25/14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154588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6/25/14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413909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6/25/14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72665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513B0-769E-1D43-BCF6-D67BBBC25A34}" type="datetimeFigureOut">
              <a:rPr lang="en-US" smtClean="0"/>
              <a:t>6/25/14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66226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513B0-769E-1D43-BCF6-D67BBBC25A34}" type="datetimeFigureOut">
              <a:rPr lang="en-US" smtClean="0"/>
              <a:t>6/25/14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414529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8513B0-769E-1D43-BCF6-D67BBBC25A34}" type="datetimeFigureOut">
              <a:rPr lang="en-US" smtClean="0"/>
              <a:t>6/25/14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284426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513B0-769E-1D43-BCF6-D67BBBC25A34}" type="datetimeFigureOut">
              <a:rPr lang="en-US" smtClean="0"/>
              <a:t>6/25/14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21544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513B0-769E-1D43-BCF6-D67BBBC25A34}" type="datetimeFigureOut">
              <a:rPr lang="en-US" smtClean="0"/>
              <a:t>6/25/14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75165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513B0-769E-1D43-BCF6-D67BBBC25A34}" type="datetimeFigureOut">
              <a:rPr lang="en-US" smtClean="0"/>
              <a:t>6/25/14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208878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513B0-769E-1D43-BCF6-D67BBBC25A34}" type="datetimeFigureOut">
              <a:rPr lang="en-US" smtClean="0"/>
              <a:t>6/25/14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411544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513B0-769E-1D43-BCF6-D67BBBC25A34}" type="datetimeFigureOut">
              <a:rPr lang="en-US" smtClean="0"/>
              <a:t>6/25/14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DDF7CA-6147-824F-A9E0-8DD4657B7513}" type="slidenum">
              <a:rPr lang="en-US" smtClean="0"/>
              <a:t>‹#›</a:t>
            </a:fld>
            <a:endParaRPr lang="en-US" dirty="0"/>
          </a:p>
        </p:txBody>
      </p:sp>
    </p:spTree>
    <p:extLst>
      <p:ext uri="{BB962C8B-B14F-4D97-AF65-F5344CB8AC3E}">
        <p14:creationId xmlns:p14="http://schemas.microsoft.com/office/powerpoint/2010/main" val="11222624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513B0-769E-1D43-BCF6-D67BBBC25A34}" type="datetimeFigureOut">
              <a:rPr lang="en-US" smtClean="0"/>
              <a:t>6/25/14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DF7CA-6147-824F-A9E0-8DD4657B7513}" type="slidenum">
              <a:rPr lang="en-US" smtClean="0"/>
              <a:t>‹#›</a:t>
            </a:fld>
            <a:endParaRPr lang="en-US" dirty="0"/>
          </a:p>
        </p:txBody>
      </p:sp>
    </p:spTree>
    <p:extLst>
      <p:ext uri="{BB962C8B-B14F-4D97-AF65-F5344CB8AC3E}">
        <p14:creationId xmlns:p14="http://schemas.microsoft.com/office/powerpoint/2010/main" val="67369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pbismissouri.org/educators/effective-class-practic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gif"/><Relationship Id="rId6"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hyperlink" Target="http://pbismissouri.org/educators/effective-class-practice" TargetMode="External"/><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063"/>
            <a:ext cx="8229600" cy="1143000"/>
          </a:xfrm>
        </p:spPr>
        <p:txBody>
          <a:bodyPr>
            <a:normAutofit fontScale="90000"/>
          </a:bodyPr>
          <a:lstStyle/>
          <a:p>
            <a:r>
              <a:rPr lang="en-US" dirty="0" smtClean="0"/>
              <a:t>MO SW-PBS Classroom Module</a:t>
            </a:r>
            <a:br>
              <a:rPr lang="en-US" dirty="0" smtClean="0"/>
            </a:br>
            <a:r>
              <a:rPr lang="en-US" dirty="0" smtClean="0"/>
              <a:t>Instructions </a:t>
            </a:r>
            <a:endParaRPr lang="en-US" dirty="0"/>
          </a:p>
        </p:txBody>
      </p:sp>
      <p:sp>
        <p:nvSpPr>
          <p:cNvPr id="3" name="Content Placeholder 2"/>
          <p:cNvSpPr>
            <a:spLocks noGrp="1"/>
          </p:cNvSpPr>
          <p:nvPr>
            <p:ph idx="1"/>
          </p:nvPr>
        </p:nvSpPr>
        <p:spPr>
          <a:xfrm>
            <a:off x="192404" y="1076892"/>
            <a:ext cx="8951596" cy="5645642"/>
          </a:xfrm>
        </p:spPr>
        <p:txBody>
          <a:bodyPr>
            <a:noAutofit/>
          </a:bodyPr>
          <a:lstStyle/>
          <a:p>
            <a:r>
              <a:rPr lang="en-US" sz="2800" dirty="0" smtClean="0"/>
              <a:t>This module is designed to provide the slides and materials needed to teach staff, students and families about a SW-PBS Classroom topic.</a:t>
            </a:r>
          </a:p>
          <a:p>
            <a:r>
              <a:rPr lang="en-US" sz="2800" dirty="0" smtClean="0"/>
              <a:t>There is a Content Acquisition Podcast (CAP) available on the </a:t>
            </a:r>
            <a:r>
              <a:rPr lang="en-US" sz="2800" dirty="0"/>
              <a:t>Missouri </a:t>
            </a:r>
            <a:r>
              <a:rPr lang="en-US" sz="2800" dirty="0" err="1"/>
              <a:t>Schoolwide</a:t>
            </a:r>
            <a:r>
              <a:rPr lang="en-US" sz="2800" dirty="0"/>
              <a:t> Positive Behavior Support </a:t>
            </a:r>
            <a:r>
              <a:rPr lang="en-US" sz="2800" dirty="0" err="1"/>
              <a:t>website</a:t>
            </a:r>
            <a:r>
              <a:rPr lang="en-US" sz="2800" dirty="0" err="1">
                <a:hlinkClick r:id="rId3"/>
              </a:rPr>
              <a:t>http</a:t>
            </a:r>
            <a:r>
              <a:rPr lang="en-US" sz="2800" dirty="0">
                <a:hlinkClick r:id="rId3"/>
              </a:rPr>
              <a:t>://pbismissouri.org/educators/effective-class-practice</a:t>
            </a:r>
            <a:endParaRPr lang="en-US" sz="2800" dirty="0"/>
          </a:p>
          <a:p>
            <a:pPr marL="0" indent="0">
              <a:buNone/>
            </a:pPr>
            <a:r>
              <a:rPr lang="en-US" sz="2800" dirty="0"/>
              <a:t>	</a:t>
            </a:r>
            <a:r>
              <a:rPr lang="en-US" sz="2800" dirty="0" smtClean="0"/>
              <a:t>The CAP shares much of this same content in a video 	format. </a:t>
            </a:r>
          </a:p>
          <a:p>
            <a:r>
              <a:rPr lang="en-US" sz="2800" dirty="0" smtClean="0"/>
              <a:t>There is also a videotape showing examples of classroom rules on the MO SW-PBS website.  Feel free to show the video to add to this module. </a:t>
            </a:r>
            <a:endParaRPr lang="en-US" sz="2800" dirty="0"/>
          </a:p>
          <a:p>
            <a:r>
              <a:rPr lang="en-US" sz="2800" b="1" dirty="0">
                <a:solidFill>
                  <a:srgbClr val="FF0000"/>
                </a:solidFill>
              </a:rPr>
              <a:t>Delete this slide before beginning your session.</a:t>
            </a:r>
          </a:p>
          <a:p>
            <a:endParaRPr lang="en-US" sz="2800" dirty="0" smtClean="0"/>
          </a:p>
          <a:p>
            <a:endParaRPr lang="en-US" sz="2800" b="1" dirty="0" smtClean="0"/>
          </a:p>
        </p:txBody>
      </p:sp>
    </p:spTree>
    <p:extLst>
      <p:ext uri="{BB962C8B-B14F-4D97-AF65-F5344CB8AC3E}">
        <p14:creationId xmlns:p14="http://schemas.microsoft.com/office/powerpoint/2010/main" val="33815500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Times New Roman" charset="0"/>
                <a:ea typeface="ＭＳ Ｐゴシック" charset="0"/>
                <a:cs typeface="ＭＳ Ｐゴシック" charset="0"/>
              </a:rPr>
              <a:t>For Procedures to Become Routines…</a:t>
            </a:r>
            <a:endParaRPr lang="en-US" dirty="0"/>
          </a:p>
        </p:txBody>
      </p:sp>
      <p:sp>
        <p:nvSpPr>
          <p:cNvPr id="3" name="Content Placeholder 2"/>
          <p:cNvSpPr>
            <a:spLocks noGrp="1"/>
          </p:cNvSpPr>
          <p:nvPr>
            <p:ph idx="1"/>
          </p:nvPr>
        </p:nvSpPr>
        <p:spPr/>
        <p:txBody>
          <a:bodyPr/>
          <a:lstStyle/>
          <a:p>
            <a:r>
              <a:rPr lang="en-US" dirty="0" smtClean="0">
                <a:solidFill>
                  <a:srgbClr val="000000"/>
                </a:solidFill>
                <a:latin typeface="Times New Roman" charset="0"/>
                <a:ea typeface="ＭＳ Ｐゴシック" charset="0"/>
                <a:cs typeface="ＭＳ Ｐゴシック" charset="0"/>
              </a:rPr>
              <a:t>Teach directly </a:t>
            </a:r>
          </a:p>
          <a:p>
            <a:r>
              <a:rPr lang="en-US" dirty="0" smtClean="0">
                <a:solidFill>
                  <a:srgbClr val="000000"/>
                </a:solidFill>
                <a:latin typeface="Times New Roman" charset="0"/>
                <a:ea typeface="ＭＳ Ｐゴシック" charset="0"/>
                <a:cs typeface="ＭＳ Ｐゴシック" charset="0"/>
              </a:rPr>
              <a:t>Practice regularly</a:t>
            </a:r>
          </a:p>
          <a:p>
            <a:r>
              <a:rPr lang="en-US" dirty="0" smtClean="0">
                <a:solidFill>
                  <a:srgbClr val="000000"/>
                </a:solidFill>
                <a:latin typeface="Times New Roman" charset="0"/>
                <a:ea typeface="ＭＳ Ｐゴシック" charset="0"/>
                <a:cs typeface="ＭＳ Ｐゴシック" charset="0"/>
              </a:rPr>
              <a:t>Reinforce frequently</a:t>
            </a:r>
            <a:endParaRPr lang="en-US" dirty="0" smtClean="0">
              <a:latin typeface="Times New Roman"/>
              <a:cs typeface="Times New Roman"/>
            </a:endParaRPr>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8111067" y="6206190"/>
            <a:ext cx="817033"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333</a:t>
            </a:r>
            <a:endParaRPr lang="en-US" sz="1600" b="1" dirty="0"/>
          </a:p>
        </p:txBody>
      </p:sp>
      <p:grpSp>
        <p:nvGrpSpPr>
          <p:cNvPr id="8" name="Group 7"/>
          <p:cNvGrpSpPr/>
          <p:nvPr/>
        </p:nvGrpSpPr>
        <p:grpSpPr>
          <a:xfrm>
            <a:off x="12700" y="6211407"/>
            <a:ext cx="9144378" cy="659292"/>
            <a:chOff x="12700" y="6211407"/>
            <a:chExt cx="9144378" cy="659292"/>
          </a:xfrm>
        </p:grpSpPr>
        <p:sp>
          <p:nvSpPr>
            <p:cNvPr id="9" name="Rectangle 8"/>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37260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482" y="594174"/>
            <a:ext cx="6088317" cy="938340"/>
          </a:xfrm>
        </p:spPr>
        <p:txBody>
          <a:bodyPr>
            <a:normAutofit/>
          </a:bodyPr>
          <a:lstStyle/>
          <a:p>
            <a:r>
              <a:rPr lang="en-US" sz="3200" dirty="0" smtClean="0">
                <a:solidFill>
                  <a:srgbClr val="008000"/>
                </a:solidFill>
                <a:latin typeface="Franklin Gothic Book"/>
                <a:cs typeface="Franklin Gothic Book"/>
              </a:rPr>
              <a:t>Discussion</a:t>
            </a:r>
            <a:endParaRPr lang="en-US" sz="3200" dirty="0">
              <a:solidFill>
                <a:srgbClr val="FF0000"/>
              </a:solidFill>
              <a:latin typeface="Franklin Gothic Book"/>
              <a:cs typeface="Franklin Gothic Book"/>
            </a:endParaRPr>
          </a:p>
        </p:txBody>
      </p:sp>
      <p:sp>
        <p:nvSpPr>
          <p:cNvPr id="5" name="Content Placeholder 4"/>
          <p:cNvSpPr>
            <a:spLocks noGrp="1"/>
          </p:cNvSpPr>
          <p:nvPr>
            <p:ph idx="1"/>
          </p:nvPr>
        </p:nvSpPr>
        <p:spPr>
          <a:xfrm>
            <a:off x="853914" y="2101733"/>
            <a:ext cx="7832885" cy="4024430"/>
          </a:xfrm>
        </p:spPr>
        <p:txBody>
          <a:bodyPr/>
          <a:lstStyle/>
          <a:p>
            <a:r>
              <a:rPr lang="en-US" dirty="0" smtClean="0"/>
              <a:t>Turn to a partner and identify 3 examples of procedures that have become routines  </a:t>
            </a:r>
          </a:p>
          <a:p>
            <a:r>
              <a:rPr lang="en-US" dirty="0" smtClean="0"/>
              <a:t>Think of in-school and out-of-school examples</a:t>
            </a:r>
            <a:endParaRPr lang="en-US" dirty="0"/>
          </a:p>
        </p:txBody>
      </p:sp>
      <p:pic>
        <p:nvPicPr>
          <p:cNvPr id="6" name="Picture 5" descr="Macintosh HD:Users:wellspl:Desktop:6-Free-Teamwork-Clipart-Illustration-Showing-Diversity.jpg"/>
          <p:cNvPicPr/>
          <p:nvPr/>
        </p:nvPicPr>
        <p:blipFill rotWithShape="1">
          <a:blip r:embed="rId3">
            <a:extLst>
              <a:ext uri="{28A0092B-C50C-407E-A947-70E740481C1C}">
                <a14:useLocalDpi xmlns:a14="http://schemas.microsoft.com/office/drawing/2010/main" val="0"/>
              </a:ext>
            </a:extLst>
          </a:blip>
          <a:srcRect r="25555"/>
          <a:stretch/>
        </p:blipFill>
        <p:spPr bwMode="auto">
          <a:xfrm>
            <a:off x="551890" y="535655"/>
            <a:ext cx="2046592" cy="1169192"/>
          </a:xfrm>
          <a:prstGeom prst="rect">
            <a:avLst/>
          </a:prstGeom>
          <a:noFill/>
          <a:ln>
            <a:noFill/>
          </a:ln>
          <a:extLst>
            <a:ext uri="{53640926-AAD7-44d8-BBD7-CCE9431645EC}">
              <a14:shadowObscured xmlns:a14="http://schemas.microsoft.com/office/drawing/2010/main"/>
            </a:ext>
          </a:extLst>
        </p:spPr>
      </p:pic>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29133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effectLst>
            <a:outerShdw blurRad="63500" dist="17961" dir="2700000" algn="ctr" rotWithShape="0">
              <a:schemeClr val="bg2">
                <a:alpha val="74998"/>
              </a:schemeClr>
            </a:outerShdw>
          </a:effectLst>
        </p:spPr>
        <p:txBody>
          <a:bodyPr/>
          <a:lstStyle/>
          <a:p>
            <a:pPr eaLnBrk="1" hangingPunct="1"/>
            <a:r>
              <a:rPr lang="en-US" sz="4000" dirty="0" smtClean="0">
                <a:solidFill>
                  <a:srgbClr val="008000"/>
                </a:solidFill>
                <a:ea typeface="ヒラギノ角ゴ Pro W3" charset="0"/>
                <a:cs typeface="ヒラギノ角ゴ Pro W3" charset="0"/>
              </a:rPr>
              <a:t>Large Group </a:t>
            </a:r>
            <a:r>
              <a:rPr lang="en-US" sz="4000" dirty="0">
                <a:solidFill>
                  <a:srgbClr val="008000"/>
                </a:solidFill>
                <a:ea typeface="ヒラギノ角ゴ Pro W3" charset="0"/>
                <a:cs typeface="ヒラギノ角ゴ Pro W3" charset="0"/>
              </a:rPr>
              <a:t>Instruction</a:t>
            </a:r>
            <a:endParaRPr lang="en-US" dirty="0">
              <a:solidFill>
                <a:srgbClr val="008000"/>
              </a:solidFill>
              <a:ea typeface="ヒラギノ角ゴ Pro W3" charset="0"/>
              <a:cs typeface="ヒラギノ角ゴ Pro W3" charset="0"/>
            </a:endParaRPr>
          </a:p>
        </p:txBody>
      </p:sp>
      <p:sp>
        <p:nvSpPr>
          <p:cNvPr id="19459" name="Rectangle 3"/>
          <p:cNvSpPr>
            <a:spLocks noGrp="1" noChangeArrowheads="1"/>
          </p:cNvSpPr>
          <p:nvPr>
            <p:ph idx="1"/>
          </p:nvPr>
        </p:nvSpPr>
        <p:spPr>
          <a:effectLst>
            <a:outerShdw blurRad="63500" dist="53882" dir="2700000" algn="ctr" rotWithShape="0">
              <a:schemeClr val="bg1">
                <a:alpha val="74998"/>
              </a:schemeClr>
            </a:outerShdw>
          </a:effectLst>
        </p:spPr>
        <p:txBody>
          <a:bodyPr/>
          <a:lstStyle/>
          <a:p>
            <a:pPr eaLnBrk="1" hangingPunct="1">
              <a:lnSpc>
                <a:spcPct val="85000"/>
              </a:lnSpc>
              <a:spcBef>
                <a:spcPct val="30000"/>
              </a:spcBef>
              <a:buClr>
                <a:srgbClr val="FF0000"/>
              </a:buClr>
              <a:defRPr/>
            </a:pPr>
            <a:r>
              <a:rPr lang="en-US" dirty="0" smtClean="0"/>
              <a:t>Have out only the materials needed for the lesson</a:t>
            </a:r>
          </a:p>
          <a:p>
            <a:pPr eaLnBrk="1" hangingPunct="1">
              <a:lnSpc>
                <a:spcPct val="85000"/>
              </a:lnSpc>
              <a:spcBef>
                <a:spcPct val="30000"/>
              </a:spcBef>
              <a:buClr>
                <a:srgbClr val="FF0000"/>
              </a:buClr>
              <a:defRPr/>
            </a:pPr>
            <a:r>
              <a:rPr lang="en-US" dirty="0" smtClean="0"/>
              <a:t>Sit up straight, eyes on the teacher or your materials</a:t>
            </a:r>
          </a:p>
          <a:p>
            <a:pPr eaLnBrk="1" hangingPunct="1">
              <a:lnSpc>
                <a:spcPct val="85000"/>
              </a:lnSpc>
              <a:spcBef>
                <a:spcPct val="30000"/>
              </a:spcBef>
              <a:buClr>
                <a:srgbClr val="FF0000"/>
              </a:buClr>
              <a:defRPr/>
            </a:pPr>
            <a:r>
              <a:rPr lang="en-US" dirty="0" smtClean="0"/>
              <a:t>Listen attentively</a:t>
            </a:r>
          </a:p>
          <a:p>
            <a:pPr eaLnBrk="1" hangingPunct="1">
              <a:lnSpc>
                <a:spcPct val="85000"/>
              </a:lnSpc>
              <a:spcBef>
                <a:spcPct val="30000"/>
              </a:spcBef>
              <a:buClr>
                <a:srgbClr val="FF0000"/>
              </a:buClr>
              <a:defRPr/>
            </a:pPr>
            <a:r>
              <a:rPr lang="en-US" dirty="0" smtClean="0"/>
              <a:t>Take notes if appropriate</a:t>
            </a:r>
          </a:p>
          <a:p>
            <a:pPr eaLnBrk="1" hangingPunct="1">
              <a:lnSpc>
                <a:spcPct val="85000"/>
              </a:lnSpc>
              <a:spcBef>
                <a:spcPct val="30000"/>
              </a:spcBef>
              <a:buClr>
                <a:srgbClr val="FF0000"/>
              </a:buClr>
              <a:defRPr/>
            </a:pPr>
            <a:r>
              <a:rPr lang="en-US" dirty="0" smtClean="0"/>
              <a:t>Raise your hand to contribute or ask a question</a:t>
            </a:r>
            <a:endParaRPr lang="en-US" dirty="0"/>
          </a:p>
        </p:txBody>
      </p:sp>
      <p:grpSp>
        <p:nvGrpSpPr>
          <p:cNvPr id="5" name="Group 4"/>
          <p:cNvGrpSpPr/>
          <p:nvPr/>
        </p:nvGrpSpPr>
        <p:grpSpPr>
          <a:xfrm>
            <a:off x="12700" y="6211407"/>
            <a:ext cx="9144378" cy="65929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201098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End of Period</a:t>
            </a:r>
            <a:endParaRPr lang="en-US" dirty="0">
              <a:solidFill>
                <a:srgbClr val="008000"/>
              </a:solidFill>
            </a:endParaRPr>
          </a:p>
        </p:txBody>
      </p:sp>
      <p:sp>
        <p:nvSpPr>
          <p:cNvPr id="3" name="Content Placeholder 2"/>
          <p:cNvSpPr>
            <a:spLocks noGrp="1"/>
          </p:cNvSpPr>
          <p:nvPr>
            <p:ph idx="1"/>
          </p:nvPr>
        </p:nvSpPr>
        <p:spPr>
          <a:xfrm>
            <a:off x="642471" y="1449014"/>
            <a:ext cx="8044329" cy="4525963"/>
          </a:xfrm>
        </p:spPr>
        <p:txBody>
          <a:bodyPr>
            <a:normAutofit/>
          </a:bodyPr>
          <a:lstStyle/>
          <a:p>
            <a:pPr>
              <a:spcBef>
                <a:spcPts val="0"/>
              </a:spcBef>
              <a:spcAft>
                <a:spcPts val="600"/>
              </a:spcAft>
              <a:buClr>
                <a:srgbClr val="FF0000"/>
              </a:buClr>
              <a:buFont typeface="Times" charset="0"/>
              <a:buChar char="•"/>
            </a:pPr>
            <a:r>
              <a:rPr lang="en-US" dirty="0">
                <a:latin typeface="+mj-lt"/>
              </a:rPr>
              <a:t>At </a:t>
            </a:r>
            <a:r>
              <a:rPr lang="en-US" dirty="0" smtClean="0">
                <a:latin typeface="+mj-lt"/>
              </a:rPr>
              <a:t>teacher’s </a:t>
            </a:r>
            <a:r>
              <a:rPr lang="en-US" dirty="0">
                <a:latin typeface="+mj-lt"/>
              </a:rPr>
              <a:t>signal stop and put away materials</a:t>
            </a:r>
          </a:p>
          <a:p>
            <a:pPr>
              <a:spcBef>
                <a:spcPts val="0"/>
              </a:spcBef>
              <a:spcAft>
                <a:spcPts val="600"/>
              </a:spcAft>
              <a:buClr>
                <a:srgbClr val="FF0000"/>
              </a:buClr>
              <a:buFont typeface="Times" charset="0"/>
              <a:buChar char="•"/>
            </a:pPr>
            <a:r>
              <a:rPr lang="en-US" dirty="0">
                <a:latin typeface="+mj-lt"/>
              </a:rPr>
              <a:t>Return any equipment or borrowed materials to proper place quickly</a:t>
            </a:r>
          </a:p>
          <a:p>
            <a:pPr>
              <a:spcBef>
                <a:spcPts val="0"/>
              </a:spcBef>
              <a:spcAft>
                <a:spcPts val="600"/>
              </a:spcAft>
              <a:buClr>
                <a:srgbClr val="FF0000"/>
              </a:buClr>
              <a:buFont typeface="Times" charset="0"/>
              <a:buChar char="•"/>
            </a:pPr>
            <a:r>
              <a:rPr lang="en-US" dirty="0">
                <a:latin typeface="+mj-lt"/>
              </a:rPr>
              <a:t>Clean up around desk</a:t>
            </a:r>
          </a:p>
          <a:p>
            <a:pPr>
              <a:spcBef>
                <a:spcPts val="0"/>
              </a:spcBef>
              <a:spcAft>
                <a:spcPts val="600"/>
              </a:spcAft>
              <a:buClr>
                <a:srgbClr val="FF0000"/>
              </a:buClr>
              <a:buFont typeface="Times" charset="0"/>
              <a:buChar char="•"/>
            </a:pPr>
            <a:r>
              <a:rPr lang="en-US" dirty="0">
                <a:latin typeface="+mj-lt"/>
              </a:rPr>
              <a:t>Wait quietly for announcements</a:t>
            </a:r>
          </a:p>
          <a:p>
            <a:pPr>
              <a:spcBef>
                <a:spcPts val="0"/>
              </a:spcBef>
              <a:spcAft>
                <a:spcPts val="600"/>
              </a:spcAft>
              <a:buClr>
                <a:srgbClr val="FF0000"/>
              </a:buClr>
              <a:buFont typeface="Times" charset="0"/>
              <a:buChar char="•"/>
            </a:pPr>
            <a:r>
              <a:rPr lang="en-US" dirty="0">
                <a:latin typeface="+mj-lt"/>
              </a:rPr>
              <a:t>Double check homework assignment</a:t>
            </a:r>
          </a:p>
          <a:p>
            <a:pPr>
              <a:spcBef>
                <a:spcPts val="0"/>
              </a:spcBef>
              <a:spcAft>
                <a:spcPts val="600"/>
              </a:spcAft>
              <a:buClr>
                <a:srgbClr val="FF0000"/>
              </a:buClr>
              <a:buFont typeface="Times" charset="0"/>
              <a:buChar char="•"/>
            </a:pPr>
            <a:r>
              <a:rPr lang="en-US" dirty="0">
                <a:latin typeface="+mj-lt"/>
              </a:rPr>
              <a:t>Dismiss at </a:t>
            </a:r>
            <a:r>
              <a:rPr lang="en-US" dirty="0" smtClean="0">
                <a:latin typeface="+mj-lt"/>
              </a:rPr>
              <a:t>teacher’s direction</a:t>
            </a:r>
            <a:endParaRPr lang="en-US" dirty="0">
              <a:latin typeface="+mj-lt"/>
            </a:endParaRPr>
          </a:p>
        </p:txBody>
      </p:sp>
      <p:grpSp>
        <p:nvGrpSpPr>
          <p:cNvPr id="4" name="Group 3"/>
          <p:cNvGrpSpPr/>
          <p:nvPr/>
        </p:nvGrpSpPr>
        <p:grpSpPr>
          <a:xfrm>
            <a:off x="12700" y="6211407"/>
            <a:ext cx="9144378" cy="659292"/>
            <a:chOff x="12700" y="6211407"/>
            <a:chExt cx="9144378" cy="659292"/>
          </a:xfrm>
        </p:grpSpPr>
        <p:sp>
          <p:nvSpPr>
            <p:cNvPr id="5" name="Rectangle 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4979544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1"/>
          </p:nvPr>
        </p:nvSpPr>
        <p:spPr>
          <a:xfrm>
            <a:off x="457200" y="1600200"/>
            <a:ext cx="8458200" cy="4525963"/>
          </a:xfrm>
        </p:spPr>
        <p:txBody>
          <a:bodyPr/>
          <a:lstStyle/>
          <a:p>
            <a:pPr marL="688975" lvl="2" indent="-457200">
              <a:lnSpc>
                <a:spcPct val="90000"/>
              </a:lnSpc>
              <a:buClr>
                <a:srgbClr val="FF0000"/>
              </a:buClr>
              <a:defRPr/>
            </a:pPr>
            <a:r>
              <a:rPr lang="en-US" sz="3200" dirty="0" smtClean="0">
                <a:ea typeface="ＭＳ Ｐゴシック" pitchFamily="34" charset="-128"/>
              </a:rPr>
              <a:t>Sit </a:t>
            </a:r>
            <a:r>
              <a:rPr lang="en-US" sz="3200" dirty="0">
                <a:ea typeface="ＭＳ Ｐゴシック" pitchFamily="34" charset="-128"/>
              </a:rPr>
              <a:t>with your bottom on your </a:t>
            </a:r>
            <a:r>
              <a:rPr lang="en-US" sz="3200" dirty="0" smtClean="0">
                <a:ea typeface="ＭＳ Ｐゴシック" pitchFamily="34" charset="-128"/>
              </a:rPr>
              <a:t>chair.</a:t>
            </a:r>
            <a:endParaRPr lang="en-US" sz="3200" dirty="0">
              <a:ea typeface="ＭＳ Ｐゴシック" pitchFamily="34" charset="-128"/>
            </a:endParaRPr>
          </a:p>
          <a:p>
            <a:pPr marL="688975" lvl="2" indent="-457200">
              <a:lnSpc>
                <a:spcPct val="90000"/>
              </a:lnSpc>
              <a:buClr>
                <a:srgbClr val="FF0000"/>
              </a:buClr>
              <a:defRPr/>
            </a:pPr>
            <a:r>
              <a:rPr lang="en-US" sz="3200" dirty="0">
                <a:ea typeface="ＭＳ Ｐゴシック" pitchFamily="34" charset="-128"/>
              </a:rPr>
              <a:t>Sit with your legs under your </a:t>
            </a:r>
            <a:r>
              <a:rPr lang="en-US" sz="3200" dirty="0" smtClean="0">
                <a:ea typeface="ＭＳ Ｐゴシック" pitchFamily="34" charset="-128"/>
              </a:rPr>
              <a:t>desk.</a:t>
            </a:r>
            <a:endParaRPr lang="en-US" sz="3200" dirty="0">
              <a:ea typeface="ＭＳ Ｐゴシック" pitchFamily="34" charset="-128"/>
            </a:endParaRPr>
          </a:p>
          <a:p>
            <a:pPr marL="688975" lvl="2" indent="-457200">
              <a:lnSpc>
                <a:spcPct val="90000"/>
              </a:lnSpc>
              <a:buClr>
                <a:srgbClr val="FF0000"/>
              </a:buClr>
              <a:defRPr/>
            </a:pPr>
            <a:r>
              <a:rPr lang="en-US" sz="3200" dirty="0">
                <a:ea typeface="ＭＳ Ｐゴシック" pitchFamily="34" charset="-128"/>
              </a:rPr>
              <a:t>Keep both feet on the </a:t>
            </a:r>
            <a:r>
              <a:rPr lang="en-US" sz="3200" dirty="0" smtClean="0">
                <a:ea typeface="ＭＳ Ｐゴシック" pitchFamily="34" charset="-128"/>
              </a:rPr>
              <a:t>floor.</a:t>
            </a:r>
            <a:endParaRPr lang="en-US" sz="3200" dirty="0">
              <a:ea typeface="ＭＳ Ｐゴシック" pitchFamily="34" charset="-128"/>
            </a:endParaRPr>
          </a:p>
          <a:p>
            <a:pPr marL="688975" lvl="2" indent="-457200">
              <a:lnSpc>
                <a:spcPct val="90000"/>
              </a:lnSpc>
              <a:buClr>
                <a:srgbClr val="FF0000"/>
              </a:buClr>
              <a:defRPr/>
            </a:pPr>
            <a:r>
              <a:rPr lang="en-US" sz="3200" dirty="0">
                <a:ea typeface="ＭＳ Ｐゴシック" pitchFamily="34" charset="-128"/>
              </a:rPr>
              <a:t>Look at the teacher when he or she talks to the </a:t>
            </a:r>
            <a:r>
              <a:rPr lang="en-US" sz="3200" dirty="0" smtClean="0">
                <a:ea typeface="ＭＳ Ｐゴシック" pitchFamily="34" charset="-128"/>
              </a:rPr>
              <a:t>class.</a:t>
            </a:r>
            <a:endParaRPr lang="en-US" sz="3200" dirty="0">
              <a:ea typeface="ＭＳ Ｐゴシック" pitchFamily="34" charset="-128"/>
            </a:endParaRPr>
          </a:p>
          <a:p>
            <a:pPr marL="688975" lvl="2" indent="-457200">
              <a:lnSpc>
                <a:spcPct val="90000"/>
              </a:lnSpc>
              <a:buClr>
                <a:srgbClr val="FF0000"/>
              </a:buClr>
              <a:defRPr/>
            </a:pPr>
            <a:r>
              <a:rPr lang="en-US" sz="3200" dirty="0">
                <a:ea typeface="ＭＳ Ｐゴシック" pitchFamily="34" charset="-128"/>
              </a:rPr>
              <a:t>Keep your materials on top of your </a:t>
            </a:r>
            <a:r>
              <a:rPr lang="en-US" sz="3200" dirty="0" smtClean="0">
                <a:ea typeface="ＭＳ Ｐゴシック" pitchFamily="34" charset="-128"/>
              </a:rPr>
              <a:t>desk.</a:t>
            </a:r>
          </a:p>
          <a:p>
            <a:pPr marL="687388" lvl="2" indent="-455613" algn="r" eaLnBrk="1" hangingPunct="1">
              <a:lnSpc>
                <a:spcPct val="90000"/>
              </a:lnSpc>
              <a:buClr>
                <a:srgbClr val="FF0000"/>
              </a:buClr>
              <a:buFont typeface="+mj-lt"/>
              <a:buAutoNum type="arabicPeriod"/>
              <a:defRPr/>
            </a:pPr>
            <a:endParaRPr lang="en-US" sz="1800" dirty="0" smtClean="0">
              <a:ea typeface="ＭＳ Ｐゴシック" pitchFamily="34" charset="-128"/>
            </a:endParaRPr>
          </a:p>
          <a:p>
            <a:pPr marL="395288" lvl="2" indent="0" algn="r" eaLnBrk="1" hangingPunct="1">
              <a:lnSpc>
                <a:spcPct val="90000"/>
              </a:lnSpc>
              <a:buFont typeface="Arial" charset="0"/>
              <a:buNone/>
              <a:defRPr/>
            </a:pPr>
            <a:r>
              <a:rPr lang="en-US" sz="1800" dirty="0" smtClean="0">
                <a:ea typeface="ＭＳ Ｐゴシック" pitchFamily="34" charset="-128"/>
              </a:rPr>
              <a:t>Newcomer, 2008</a:t>
            </a:r>
          </a:p>
          <a:p>
            <a:pPr marL="395288" lvl="2" indent="0" eaLnBrk="1" hangingPunct="1">
              <a:lnSpc>
                <a:spcPct val="90000"/>
              </a:lnSpc>
              <a:buFont typeface="Arial" charset="0"/>
              <a:buNone/>
              <a:defRPr/>
            </a:pPr>
            <a:endParaRPr lang="en-US" sz="3200" dirty="0">
              <a:ea typeface="ＭＳ Ｐゴシック" pitchFamily="34" charset="-128"/>
            </a:endParaRPr>
          </a:p>
          <a:p>
            <a:pPr lvl="1" eaLnBrk="1" hangingPunct="1">
              <a:defRPr/>
            </a:pPr>
            <a:endParaRPr lang="en-US" dirty="0" smtClean="0">
              <a:latin typeface="Times New Roman" pitchFamily="18" charset="0"/>
              <a:ea typeface="ＭＳ Ｐゴシック" pitchFamily="34" charset="-128"/>
            </a:endParaRPr>
          </a:p>
          <a:p>
            <a:pPr lvl="1" eaLnBrk="1" hangingPunct="1">
              <a:defRPr/>
            </a:pPr>
            <a:endParaRPr lang="en-US" dirty="0" smtClean="0">
              <a:latin typeface="Times New Roman" pitchFamily="18" charset="0"/>
              <a:ea typeface="ＭＳ Ｐゴシック" pitchFamily="34" charset="-128"/>
            </a:endParaRPr>
          </a:p>
          <a:p>
            <a:pPr lvl="1" eaLnBrk="1" hangingPunct="1">
              <a:defRPr/>
            </a:pPr>
            <a:endParaRPr lang="en-US" dirty="0" smtClean="0">
              <a:latin typeface="Times New Roman" pitchFamily="18" charset="0"/>
              <a:ea typeface="ＭＳ Ｐゴシック" pitchFamily="34" charset="-128"/>
            </a:endParaRPr>
          </a:p>
          <a:p>
            <a:pPr lvl="1" eaLnBrk="1" hangingPunct="1">
              <a:buFont typeface="Arial" pitchFamily="34" charset="0"/>
              <a:buNone/>
              <a:defRPr/>
            </a:pPr>
            <a:endParaRPr lang="en-US" dirty="0" smtClean="0">
              <a:latin typeface="Times New Roman" pitchFamily="18" charset="0"/>
              <a:ea typeface="ＭＳ Ｐゴシック" pitchFamily="34" charset="-128"/>
            </a:endParaRPr>
          </a:p>
        </p:txBody>
      </p:sp>
      <p:sp>
        <p:nvSpPr>
          <p:cNvPr id="2" name="Title 1"/>
          <p:cNvSpPr>
            <a:spLocks noGrp="1"/>
          </p:cNvSpPr>
          <p:nvPr>
            <p:ph type="title"/>
          </p:nvPr>
        </p:nvSpPr>
        <p:spPr/>
        <p:txBody>
          <a:bodyPr>
            <a:normAutofit/>
          </a:bodyPr>
          <a:lstStyle/>
          <a:p>
            <a:r>
              <a:rPr lang="en-US" dirty="0">
                <a:solidFill>
                  <a:srgbClr val="008000"/>
                </a:solidFill>
                <a:ea typeface="ＭＳ Ｐゴシック" pitchFamily="34" charset="-128"/>
              </a:rPr>
              <a:t>Learning </a:t>
            </a:r>
            <a:r>
              <a:rPr lang="en-US" dirty="0" smtClean="0">
                <a:solidFill>
                  <a:srgbClr val="008000"/>
                </a:solidFill>
                <a:ea typeface="ＭＳ Ｐゴシック" pitchFamily="34" charset="-128"/>
              </a:rPr>
              <a:t>Position</a:t>
            </a:r>
            <a:endParaRPr lang="en-US" dirty="0">
              <a:solidFill>
                <a:srgbClr val="008000"/>
              </a:solidFill>
            </a:endParaRPr>
          </a:p>
        </p:txBody>
      </p:sp>
      <p:grpSp>
        <p:nvGrpSpPr>
          <p:cNvPr id="5" name="Group 4"/>
          <p:cNvGrpSpPr/>
          <p:nvPr/>
        </p:nvGrpSpPr>
        <p:grpSpPr>
          <a:xfrm>
            <a:off x="12700" y="6211407"/>
            <a:ext cx="9144378" cy="65929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7657631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482" y="594174"/>
            <a:ext cx="6088317" cy="938340"/>
          </a:xfrm>
        </p:spPr>
        <p:txBody>
          <a:bodyPr>
            <a:normAutofit/>
          </a:bodyPr>
          <a:lstStyle/>
          <a:p>
            <a:r>
              <a:rPr lang="en-US" sz="3200" dirty="0" smtClean="0">
                <a:solidFill>
                  <a:srgbClr val="008000"/>
                </a:solidFill>
                <a:latin typeface="Franklin Gothic Book"/>
                <a:cs typeface="Franklin Gothic Book"/>
              </a:rPr>
              <a:t>Discussion:      </a:t>
            </a:r>
            <a:r>
              <a:rPr lang="en-US" sz="3200" dirty="0" smtClean="0">
                <a:solidFill>
                  <a:srgbClr val="FF0000"/>
                </a:solidFill>
              </a:rPr>
              <a:t>Questions</a:t>
            </a:r>
            <a:r>
              <a:rPr lang="en-US" sz="3200" dirty="0">
                <a:solidFill>
                  <a:srgbClr val="FF0000"/>
                </a:solidFill>
              </a:rPr>
              <a:t>???</a:t>
            </a:r>
            <a:endParaRPr lang="en-US" sz="3200" dirty="0">
              <a:solidFill>
                <a:srgbClr val="FF0000"/>
              </a:solidFill>
              <a:latin typeface="Franklin Gothic Book"/>
              <a:cs typeface="Franklin Gothic Book"/>
            </a:endParaRPr>
          </a:p>
        </p:txBody>
      </p:sp>
      <p:sp>
        <p:nvSpPr>
          <p:cNvPr id="5" name="Content Placeholder 4"/>
          <p:cNvSpPr>
            <a:spLocks noGrp="1"/>
          </p:cNvSpPr>
          <p:nvPr>
            <p:ph idx="1"/>
          </p:nvPr>
        </p:nvSpPr>
        <p:spPr>
          <a:xfrm>
            <a:off x="853914" y="2101733"/>
            <a:ext cx="7832885" cy="4024430"/>
          </a:xfrm>
        </p:spPr>
        <p:txBody>
          <a:bodyPr/>
          <a:lstStyle/>
          <a:p>
            <a:pPr marL="0" indent="0" algn="ctr">
              <a:buNone/>
            </a:pPr>
            <a:r>
              <a:rPr lang="en-US" sz="3600" dirty="0"/>
              <a:t>What questions do you have about creating clear, specific classroom procedures?</a:t>
            </a:r>
          </a:p>
          <a:p>
            <a:pPr marL="0" indent="0">
              <a:buNone/>
            </a:pPr>
            <a:endParaRPr lang="en-US" dirty="0"/>
          </a:p>
        </p:txBody>
      </p:sp>
      <p:pic>
        <p:nvPicPr>
          <p:cNvPr id="6" name="Picture 5" descr="Macintosh HD:Users:wellspl:Desktop:6-Free-Teamwork-Clipart-Illustration-Showing-Diversity.jpg"/>
          <p:cNvPicPr/>
          <p:nvPr/>
        </p:nvPicPr>
        <p:blipFill rotWithShape="1">
          <a:blip r:embed="rId3">
            <a:extLst>
              <a:ext uri="{28A0092B-C50C-407E-A947-70E740481C1C}">
                <a14:useLocalDpi xmlns:a14="http://schemas.microsoft.com/office/drawing/2010/main" val="0"/>
              </a:ext>
            </a:extLst>
          </a:blip>
          <a:srcRect r="25555"/>
          <a:stretch/>
        </p:blipFill>
        <p:spPr bwMode="auto">
          <a:xfrm>
            <a:off x="551890" y="535655"/>
            <a:ext cx="2046592" cy="1169192"/>
          </a:xfrm>
          <a:prstGeom prst="rect">
            <a:avLst/>
          </a:prstGeom>
          <a:noFill/>
          <a:ln>
            <a:noFill/>
          </a:ln>
          <a:extLst>
            <a:ext uri="{53640926-AAD7-44d8-BBD7-CCE9431645EC}">
              <a14:shadowObscured xmlns:a14="http://schemas.microsoft.com/office/drawing/2010/main"/>
            </a:ext>
          </a:extLst>
        </p:spPr>
      </p:pic>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282576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2700" y="6211407"/>
            <a:ext cx="9144378" cy="659292"/>
            <a:chOff x="12700" y="6211407"/>
            <a:chExt cx="9144378" cy="659292"/>
          </a:xfrm>
        </p:grpSpPr>
        <p:sp>
          <p:nvSpPr>
            <p:cNvPr id="17" name="Rectangle 16"/>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pic>
        <p:nvPicPr>
          <p:cNvPr id="5" name="Picture 4"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1522" y="440886"/>
            <a:ext cx="1234222" cy="1234222"/>
          </a:xfrm>
          <a:prstGeom prst="rect">
            <a:avLst/>
          </a:prstGeom>
        </p:spPr>
      </p:pic>
      <p:sp>
        <p:nvSpPr>
          <p:cNvPr id="2" name="Title 1"/>
          <p:cNvSpPr>
            <a:spLocks noGrp="1"/>
          </p:cNvSpPr>
          <p:nvPr>
            <p:ph type="title"/>
          </p:nvPr>
        </p:nvSpPr>
        <p:spPr>
          <a:xfrm>
            <a:off x="1705744" y="491686"/>
            <a:ext cx="7222356" cy="925952"/>
          </a:xfrm>
        </p:spPr>
        <p:txBody>
          <a:bodyPr>
            <a:noAutofit/>
          </a:bodyPr>
          <a:lstStyle/>
          <a:p>
            <a:pPr algn="l"/>
            <a:r>
              <a:rPr lang="en-US" sz="3200" dirty="0" smtClean="0">
                <a:solidFill>
                  <a:srgbClr val="008000"/>
                </a:solidFill>
                <a:cs typeface="Franklin Gothic Book"/>
              </a:rPr>
              <a:t>Activity: </a:t>
            </a:r>
            <a:br>
              <a:rPr lang="en-US" sz="3200" dirty="0" smtClean="0">
                <a:solidFill>
                  <a:srgbClr val="008000"/>
                </a:solidFill>
                <a:cs typeface="Franklin Gothic Book"/>
              </a:rPr>
            </a:br>
            <a:r>
              <a:rPr lang="en-US" sz="3200" dirty="0" smtClean="0">
                <a:solidFill>
                  <a:srgbClr val="FF0000"/>
                </a:solidFill>
                <a:cs typeface="Franklin Gothic Book"/>
              </a:rPr>
              <a:t>Creating a List of  Classroom Procedures</a:t>
            </a:r>
            <a:endParaRPr lang="en-US" sz="3200" dirty="0">
              <a:solidFill>
                <a:srgbClr val="FF0000"/>
              </a:solidFill>
              <a:cs typeface="Franklin Gothic Book"/>
            </a:endParaRPr>
          </a:p>
        </p:txBody>
      </p:sp>
      <p:sp>
        <p:nvSpPr>
          <p:cNvPr id="3" name="Content Placeholder 2"/>
          <p:cNvSpPr>
            <a:spLocks noGrp="1"/>
          </p:cNvSpPr>
          <p:nvPr>
            <p:ph idx="1"/>
          </p:nvPr>
        </p:nvSpPr>
        <p:spPr>
          <a:xfrm>
            <a:off x="596900" y="1675108"/>
            <a:ext cx="8001000" cy="4151951"/>
          </a:xfrm>
        </p:spPr>
        <p:txBody>
          <a:bodyPr>
            <a:normAutofit fontScale="92500"/>
          </a:bodyPr>
          <a:lstStyle/>
          <a:p>
            <a:pPr defTabSz="458788">
              <a:spcBef>
                <a:spcPts val="0"/>
              </a:spcBef>
              <a:spcAft>
                <a:spcPts val="600"/>
              </a:spcAft>
              <a:buClr>
                <a:srgbClr val="FF0000"/>
              </a:buClr>
            </a:pPr>
            <a:r>
              <a:rPr lang="en-US" sz="2800" dirty="0" smtClean="0"/>
              <a:t>Think through the many activities of your day</a:t>
            </a:r>
            <a:r>
              <a:rPr lang="en-US" sz="2800" dirty="0"/>
              <a:t>.</a:t>
            </a:r>
            <a:endParaRPr lang="en-US" sz="2800" dirty="0" smtClean="0"/>
          </a:p>
          <a:p>
            <a:pPr defTabSz="458788">
              <a:spcBef>
                <a:spcPts val="0"/>
              </a:spcBef>
              <a:spcAft>
                <a:spcPts val="600"/>
              </a:spcAft>
              <a:buClr>
                <a:srgbClr val="FF0000"/>
              </a:buClr>
            </a:pPr>
            <a:r>
              <a:rPr lang="en-US" sz="2800" dirty="0" smtClean="0"/>
              <a:t>Now, read through the lists of possible classroom procedures on </a:t>
            </a:r>
            <a:r>
              <a:rPr lang="en-US" sz="2800" i="1" dirty="0" smtClean="0"/>
              <a:t>Lists of Classroom Procedures </a:t>
            </a:r>
            <a:r>
              <a:rPr lang="en-US" sz="2800" dirty="0" smtClean="0"/>
              <a:t>handout.</a:t>
            </a:r>
            <a:endParaRPr lang="en-US" sz="2800" i="1" dirty="0" smtClean="0"/>
          </a:p>
          <a:p>
            <a:pPr defTabSz="458788">
              <a:spcBef>
                <a:spcPts val="0"/>
              </a:spcBef>
              <a:spcAft>
                <a:spcPts val="600"/>
              </a:spcAft>
              <a:buClr>
                <a:srgbClr val="FF0000"/>
              </a:buClr>
            </a:pPr>
            <a:r>
              <a:rPr lang="en-US" sz="2800" dirty="0" smtClean="0"/>
              <a:t>Put a check mark </a:t>
            </a:r>
            <a:r>
              <a:rPr lang="en-US" sz="2800" dirty="0" smtClean="0">
                <a:ea typeface="Zapf Dingbats"/>
                <a:cs typeface="Zapf Dingbats"/>
                <a:sym typeface="Zapf Dingbats"/>
              </a:rPr>
              <a:t>✓</a:t>
            </a:r>
            <a:r>
              <a:rPr lang="en-US" sz="2800" dirty="0" smtClean="0"/>
              <a:t> by any that you have applied in your classroom. </a:t>
            </a:r>
          </a:p>
          <a:p>
            <a:pPr defTabSz="458788">
              <a:spcBef>
                <a:spcPts val="0"/>
              </a:spcBef>
              <a:spcAft>
                <a:spcPts val="600"/>
              </a:spcAft>
              <a:buClr>
                <a:srgbClr val="FF0000"/>
              </a:buClr>
            </a:pPr>
            <a:r>
              <a:rPr lang="en-US" sz="2800" dirty="0" smtClean="0">
                <a:ea typeface="ＭＳ ゴシック"/>
                <a:cs typeface="Times New Roman"/>
                <a:sym typeface="Zapf Dingbats"/>
              </a:rPr>
              <a:t>Put an </a:t>
            </a:r>
            <a:r>
              <a:rPr lang="en-US" sz="2800" dirty="0" smtClean="0">
                <a:ea typeface="ＭＳ ゴシック"/>
                <a:cs typeface="ＭＳ ゴシック"/>
                <a:sym typeface="Zapf Dingbats"/>
              </a:rPr>
              <a:t> × by any that you think you need to develop.</a:t>
            </a:r>
          </a:p>
          <a:p>
            <a:pPr defTabSz="458788">
              <a:spcBef>
                <a:spcPts val="0"/>
              </a:spcBef>
              <a:spcAft>
                <a:spcPts val="600"/>
              </a:spcAft>
              <a:buClr>
                <a:srgbClr val="FF0000"/>
              </a:buClr>
            </a:pPr>
            <a:r>
              <a:rPr lang="en-US" sz="2800" dirty="0" smtClean="0">
                <a:ea typeface="ＭＳ ゴシック"/>
                <a:cs typeface="ＭＳ ゴシック"/>
                <a:sym typeface="Zapf Dingbats"/>
              </a:rPr>
              <a:t>Add any that might be missing. </a:t>
            </a:r>
          </a:p>
          <a:p>
            <a:pPr defTabSz="458788">
              <a:spcBef>
                <a:spcPts val="0"/>
              </a:spcBef>
              <a:spcAft>
                <a:spcPts val="600"/>
              </a:spcAft>
              <a:buClr>
                <a:srgbClr val="FF0000"/>
              </a:buClr>
            </a:pPr>
            <a:r>
              <a:rPr lang="en-US" sz="2800" dirty="0" smtClean="0">
                <a:ea typeface="ＭＳ ゴシック"/>
                <a:cs typeface="ＭＳ ゴシック"/>
                <a:sym typeface="Zapf Dingbats"/>
              </a:rPr>
              <a:t>Share with a partner.</a:t>
            </a:r>
            <a:endParaRPr lang="en-US" sz="3600" dirty="0" smtClean="0"/>
          </a:p>
        </p:txBody>
      </p:sp>
      <p:sp>
        <p:nvSpPr>
          <p:cNvPr id="10" name="5-Point Star 9"/>
          <p:cNvSpPr/>
          <p:nvPr/>
        </p:nvSpPr>
        <p:spPr>
          <a:xfrm>
            <a:off x="1564317" y="5453121"/>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2039482" y="5453121"/>
            <a:ext cx="5983783" cy="369332"/>
          </a:xfrm>
          <a:prstGeom prst="rect">
            <a:avLst/>
          </a:prstGeom>
        </p:spPr>
        <p:txBody>
          <a:bodyPr wrap="square">
            <a:spAutoFit/>
          </a:bodyPr>
          <a:lstStyle/>
          <a:p>
            <a:r>
              <a:rPr lang="en-US" dirty="0" smtClean="0"/>
              <a:t>Lists of Classroom Procedures.</a:t>
            </a:r>
            <a:endParaRPr lang="en-US" dirty="0"/>
          </a:p>
        </p:txBody>
      </p:sp>
    </p:spTree>
    <p:extLst>
      <p:ext uri="{BB962C8B-B14F-4D97-AF65-F5344CB8AC3E}">
        <p14:creationId xmlns:p14="http://schemas.microsoft.com/office/powerpoint/2010/main" val="53421541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008000"/>
                </a:solidFill>
              </a:rPr>
              <a:t>Defining Specific Classroom Procedures</a:t>
            </a:r>
            <a:endParaRPr lang="en-US" sz="4000" dirty="0">
              <a:solidFill>
                <a:srgbClr val="008000"/>
              </a:solidFill>
            </a:endParaRPr>
          </a:p>
        </p:txBody>
      </p:sp>
      <p:sp>
        <p:nvSpPr>
          <p:cNvPr id="4" name="Content Placeholder 3"/>
          <p:cNvSpPr>
            <a:spLocks noGrp="1"/>
          </p:cNvSpPr>
          <p:nvPr>
            <p:ph idx="1"/>
          </p:nvPr>
        </p:nvSpPr>
        <p:spPr>
          <a:xfrm>
            <a:off x="457200" y="1600201"/>
            <a:ext cx="8229600" cy="4241800"/>
          </a:xfrm>
        </p:spPr>
        <p:txBody>
          <a:bodyPr>
            <a:normAutofit lnSpcReduction="10000"/>
          </a:bodyPr>
          <a:lstStyle/>
          <a:p>
            <a:r>
              <a:rPr lang="en-US" dirty="0">
                <a:cs typeface="Times New Roman"/>
              </a:rPr>
              <a:t>Procedures are a task analysis or sequential list of steps necessary to successfully </a:t>
            </a:r>
            <a:r>
              <a:rPr lang="en-US" dirty="0" smtClean="0">
                <a:cs typeface="Times New Roman"/>
              </a:rPr>
              <a:t>complete an </a:t>
            </a:r>
            <a:r>
              <a:rPr lang="en-US" dirty="0">
                <a:cs typeface="Times New Roman"/>
              </a:rPr>
              <a:t>activity</a:t>
            </a:r>
            <a:r>
              <a:rPr lang="en-US" dirty="0">
                <a:latin typeface="Times New Roman"/>
                <a:cs typeface="Times New Roman"/>
              </a:rPr>
              <a:t>.</a:t>
            </a:r>
          </a:p>
          <a:p>
            <a:r>
              <a:rPr lang="en-US" dirty="0" smtClean="0">
                <a:ea typeface="ＭＳ Ｐゴシック" charset="0"/>
                <a:cs typeface="ＭＳ Ｐゴシック" charset="0"/>
              </a:rPr>
              <a:t>Procedures </a:t>
            </a:r>
            <a:r>
              <a:rPr lang="en-US" dirty="0">
                <a:ea typeface="ＭＳ Ｐゴシック" charset="0"/>
                <a:cs typeface="ＭＳ Ｐゴシック" charset="0"/>
              </a:rPr>
              <a:t>should be </a:t>
            </a:r>
            <a:r>
              <a:rPr lang="en-US" sz="3600" b="1" dirty="0">
                <a:solidFill>
                  <a:srgbClr val="FF0000"/>
                </a:solidFill>
                <a:cs typeface="Times New Roman"/>
              </a:rPr>
              <a:t>O</a:t>
            </a:r>
            <a:r>
              <a:rPr lang="en-US" dirty="0">
                <a:cs typeface="Times New Roman"/>
              </a:rPr>
              <a:t>bservable, </a:t>
            </a:r>
            <a:r>
              <a:rPr lang="en-US" sz="3600" b="1" dirty="0">
                <a:solidFill>
                  <a:srgbClr val="FF0000"/>
                </a:solidFill>
                <a:cs typeface="Times New Roman"/>
              </a:rPr>
              <a:t>M</a:t>
            </a:r>
            <a:r>
              <a:rPr lang="en-US" dirty="0">
                <a:cs typeface="Times New Roman"/>
              </a:rPr>
              <a:t>easurable, </a:t>
            </a:r>
            <a:r>
              <a:rPr lang="en-US" sz="3600" b="1" dirty="0">
                <a:solidFill>
                  <a:srgbClr val="FF0000"/>
                </a:solidFill>
                <a:cs typeface="Times New Roman"/>
              </a:rPr>
              <a:t>P</a:t>
            </a:r>
            <a:r>
              <a:rPr lang="en-US" dirty="0">
                <a:cs typeface="Times New Roman"/>
              </a:rPr>
              <a:t>ositively stated, </a:t>
            </a:r>
            <a:r>
              <a:rPr lang="en-US" sz="3600" b="1" dirty="0">
                <a:solidFill>
                  <a:srgbClr val="FF0000"/>
                </a:solidFill>
                <a:cs typeface="Times New Roman"/>
              </a:rPr>
              <a:t>U</a:t>
            </a:r>
            <a:r>
              <a:rPr lang="en-US" dirty="0">
                <a:cs typeface="Times New Roman"/>
              </a:rPr>
              <a:t>nderstandable, </a:t>
            </a:r>
            <a:r>
              <a:rPr lang="en-US" sz="3600" b="1" dirty="0">
                <a:solidFill>
                  <a:srgbClr val="FF0000"/>
                </a:solidFill>
                <a:cs typeface="Times New Roman"/>
              </a:rPr>
              <a:t>A</a:t>
            </a:r>
            <a:r>
              <a:rPr lang="en-US" dirty="0">
                <a:cs typeface="Times New Roman"/>
              </a:rPr>
              <a:t>lways applicable</a:t>
            </a:r>
          </a:p>
          <a:p>
            <a:r>
              <a:rPr lang="en-US" dirty="0" smtClean="0">
                <a:ea typeface="ＭＳ Ｐゴシック" charset="0"/>
                <a:cs typeface="ＭＳ Ｐゴシック" charset="0"/>
              </a:rPr>
              <a:t>Keep </a:t>
            </a:r>
            <a:r>
              <a:rPr lang="ja-JP" altLang="en-US" dirty="0">
                <a:ea typeface="ＭＳ Ｐゴシック" charset="0"/>
                <a:cs typeface="ＭＳ Ｐゴシック" charset="0"/>
              </a:rPr>
              <a:t>“</a:t>
            </a:r>
            <a:r>
              <a:rPr lang="en-US" altLang="ja-JP" dirty="0">
                <a:ea typeface="ＭＳ Ｐゴシック" charset="0"/>
                <a:cs typeface="ＭＳ Ｐゴシック" charset="0"/>
              </a:rPr>
              <a:t>Who, what, when, where, why, and how</a:t>
            </a:r>
            <a:r>
              <a:rPr lang="ja-JP" altLang="en-US" dirty="0">
                <a:ea typeface="ＭＳ Ｐゴシック" charset="0"/>
                <a:cs typeface="ＭＳ Ｐゴシック" charset="0"/>
              </a:rPr>
              <a:t>”</a:t>
            </a:r>
            <a:r>
              <a:rPr lang="en-US" altLang="ja-JP" dirty="0">
                <a:ea typeface="ＭＳ Ｐゴシック" charset="0"/>
                <a:cs typeface="ＭＳ Ｐゴシック" charset="0"/>
              </a:rPr>
              <a:t> in mind</a:t>
            </a:r>
          </a:p>
          <a:p>
            <a:endParaRPr lang="en-US" dirty="0" smtClean="0">
              <a:latin typeface="Times New Roman"/>
              <a:cs typeface="Times New Roman"/>
            </a:endParaRPr>
          </a:p>
        </p:txBody>
      </p:sp>
      <p:grpSp>
        <p:nvGrpSpPr>
          <p:cNvPr id="5" name="Group 4"/>
          <p:cNvGrpSpPr/>
          <p:nvPr/>
        </p:nvGrpSpPr>
        <p:grpSpPr>
          <a:xfrm>
            <a:off x="12700" y="6211407"/>
            <a:ext cx="9144378" cy="659292"/>
            <a:chOff x="12700" y="6211407"/>
            <a:chExt cx="9144378" cy="659292"/>
          </a:xfrm>
        </p:grpSpPr>
        <p:sp>
          <p:nvSpPr>
            <p:cNvPr id="6" name="Rectangle 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10" name="Oval 9"/>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100</a:t>
            </a:r>
            <a:endParaRPr lang="en-US" sz="1600" b="1" dirty="0"/>
          </a:p>
        </p:txBody>
      </p:sp>
    </p:spTree>
    <p:extLst>
      <p:ext uri="{BB962C8B-B14F-4D97-AF65-F5344CB8AC3E}">
        <p14:creationId xmlns:p14="http://schemas.microsoft.com/office/powerpoint/2010/main" val="30808313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368" y="1726266"/>
            <a:ext cx="8229600" cy="4919133"/>
          </a:xfrm>
        </p:spPr>
        <p:txBody>
          <a:bodyPr>
            <a:normAutofit fontScale="92500" lnSpcReduction="10000"/>
          </a:bodyPr>
          <a:lstStyle/>
          <a:p>
            <a:pPr defTabSz="458788">
              <a:spcBef>
                <a:spcPts val="0"/>
              </a:spcBef>
              <a:spcAft>
                <a:spcPts val="600"/>
              </a:spcAft>
              <a:buClr>
                <a:srgbClr val="FF0000"/>
              </a:buClr>
            </a:pPr>
            <a:r>
              <a:rPr lang="en-US" dirty="0"/>
              <a:t>S</a:t>
            </a:r>
            <a:r>
              <a:rPr lang="en-US" dirty="0" smtClean="0"/>
              <a:t>elect </a:t>
            </a:r>
            <a:r>
              <a:rPr lang="en-US" dirty="0"/>
              <a:t>one procedure </a:t>
            </a:r>
            <a:r>
              <a:rPr lang="en-US" dirty="0" smtClean="0"/>
              <a:t>you </a:t>
            </a:r>
            <a:r>
              <a:rPr lang="en-US" dirty="0">
                <a:ea typeface="ＭＳ ゴシック"/>
                <a:cs typeface="Times New Roman"/>
                <a:sym typeface="Zapf Dingbats"/>
              </a:rPr>
              <a:t>p</a:t>
            </a:r>
            <a:r>
              <a:rPr lang="en-US" dirty="0" smtClean="0">
                <a:ea typeface="ＭＳ ゴシック"/>
                <a:cs typeface="Times New Roman"/>
                <a:sym typeface="Zapf Dingbats"/>
              </a:rPr>
              <a:t>ut </a:t>
            </a:r>
            <a:r>
              <a:rPr lang="en-US" dirty="0">
                <a:ea typeface="ＭＳ ゴシック"/>
                <a:cs typeface="Times New Roman"/>
                <a:sym typeface="Zapf Dingbats"/>
              </a:rPr>
              <a:t>an </a:t>
            </a:r>
            <a:r>
              <a:rPr lang="en-US" dirty="0">
                <a:ea typeface="ＭＳ ゴシック"/>
                <a:cs typeface="ＭＳ ゴシック"/>
                <a:sym typeface="Zapf Dingbats"/>
              </a:rPr>
              <a:t> × </a:t>
            </a:r>
            <a:r>
              <a:rPr lang="en-US" dirty="0" smtClean="0">
                <a:ea typeface="ＭＳ ゴシック"/>
                <a:cs typeface="ＭＳ ゴシック"/>
                <a:sym typeface="Zapf Dingbats"/>
              </a:rPr>
              <a:t>by during the previous activity - one that you need to develop.</a:t>
            </a:r>
          </a:p>
          <a:p>
            <a:pPr defTabSz="458788">
              <a:spcBef>
                <a:spcPts val="0"/>
              </a:spcBef>
              <a:spcAft>
                <a:spcPts val="600"/>
              </a:spcAft>
              <a:buClr>
                <a:srgbClr val="FF0000"/>
              </a:buClr>
            </a:pPr>
            <a:r>
              <a:rPr lang="en-US" dirty="0" smtClean="0">
                <a:ea typeface="ＭＳ ゴシック"/>
                <a:cs typeface="ＭＳ ゴシック"/>
                <a:sym typeface="Zapf Dingbats"/>
              </a:rPr>
              <a:t>Write the steps to this procedure.</a:t>
            </a:r>
          </a:p>
          <a:p>
            <a:pPr defTabSz="458788">
              <a:spcBef>
                <a:spcPts val="0"/>
              </a:spcBef>
              <a:spcAft>
                <a:spcPts val="600"/>
              </a:spcAft>
              <a:buClr>
                <a:srgbClr val="FF0000"/>
              </a:buClr>
            </a:pPr>
            <a:r>
              <a:rPr lang="en-US" dirty="0" smtClean="0"/>
              <a:t>When </a:t>
            </a:r>
            <a:r>
              <a:rPr lang="en-US" dirty="0"/>
              <a:t>done, ask yourself:</a:t>
            </a:r>
          </a:p>
          <a:p>
            <a:pPr lvl="1" defTabSz="458788">
              <a:spcBef>
                <a:spcPts val="0"/>
              </a:spcBef>
              <a:spcAft>
                <a:spcPts val="600"/>
              </a:spcAft>
              <a:buClr>
                <a:srgbClr val="FF0000"/>
              </a:buClr>
            </a:pPr>
            <a:r>
              <a:rPr lang="en-US" i="1" dirty="0">
                <a:solidFill>
                  <a:srgbClr val="008000"/>
                </a:solidFill>
              </a:rPr>
              <a:t>Do </a:t>
            </a:r>
            <a:r>
              <a:rPr lang="en-US" i="1" dirty="0" smtClean="0">
                <a:solidFill>
                  <a:srgbClr val="008000"/>
                </a:solidFill>
              </a:rPr>
              <a:t>the steps </a:t>
            </a:r>
            <a:r>
              <a:rPr lang="en-US" i="1" dirty="0">
                <a:solidFill>
                  <a:srgbClr val="008000"/>
                </a:solidFill>
              </a:rPr>
              <a:t>meet OMPUA guidelines?</a:t>
            </a:r>
          </a:p>
          <a:p>
            <a:pPr lvl="1" defTabSz="458788">
              <a:lnSpc>
                <a:spcPct val="120000"/>
              </a:lnSpc>
              <a:spcBef>
                <a:spcPts val="0"/>
              </a:spcBef>
              <a:spcAft>
                <a:spcPts val="1200"/>
              </a:spcAft>
              <a:buClr>
                <a:srgbClr val="FF0000"/>
              </a:buClr>
            </a:pPr>
            <a:r>
              <a:rPr lang="en-US" i="1" dirty="0">
                <a:solidFill>
                  <a:srgbClr val="008000"/>
                </a:solidFill>
              </a:rPr>
              <a:t>Does the procedure create a vision of a successful student in that activity?</a:t>
            </a:r>
          </a:p>
          <a:p>
            <a:pPr defTabSz="458788">
              <a:spcBef>
                <a:spcPts val="0"/>
              </a:spcBef>
              <a:spcAft>
                <a:spcPts val="600"/>
              </a:spcAft>
              <a:buClr>
                <a:srgbClr val="FF0000"/>
              </a:buClr>
            </a:pPr>
            <a:r>
              <a:rPr lang="en-US" dirty="0"/>
              <a:t>Be prepared to share your procedure with the </a:t>
            </a:r>
            <a:r>
              <a:rPr lang="en-US" dirty="0" smtClean="0"/>
              <a:t>group.</a:t>
            </a:r>
          </a:p>
          <a:p>
            <a:pPr marL="0" indent="0" defTabSz="458788">
              <a:spcBef>
                <a:spcPts val="0"/>
              </a:spcBef>
              <a:spcAft>
                <a:spcPts val="600"/>
              </a:spcAft>
              <a:buClr>
                <a:srgbClr val="FF0000"/>
              </a:buClr>
              <a:buNone/>
            </a:pPr>
            <a:r>
              <a:rPr lang="en-US" dirty="0" smtClean="0"/>
              <a:t>                 </a:t>
            </a:r>
            <a:endParaRPr lang="en-US" dirty="0"/>
          </a:p>
        </p:txBody>
      </p:sp>
      <p:pic>
        <p:nvPicPr>
          <p:cNvPr id="4" name="Picture 3"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22774" y="274638"/>
            <a:ext cx="1416708" cy="1416708"/>
          </a:xfrm>
          <a:prstGeom prst="rect">
            <a:avLst/>
          </a:prstGeom>
        </p:spPr>
      </p:pic>
      <p:sp>
        <p:nvSpPr>
          <p:cNvPr id="2" name="Title 1"/>
          <p:cNvSpPr>
            <a:spLocks noGrp="1"/>
          </p:cNvSpPr>
          <p:nvPr>
            <p:ph type="title"/>
          </p:nvPr>
        </p:nvSpPr>
        <p:spPr>
          <a:xfrm>
            <a:off x="2039480" y="491686"/>
            <a:ext cx="6445535" cy="925952"/>
          </a:xfrm>
        </p:spPr>
        <p:txBody>
          <a:bodyPr>
            <a:normAutofit/>
          </a:bodyPr>
          <a:lstStyle/>
          <a:p>
            <a:r>
              <a:rPr lang="en-US" sz="3200" dirty="0" smtClean="0">
                <a:solidFill>
                  <a:srgbClr val="008000"/>
                </a:solidFill>
                <a:latin typeface="Franklin Gothic Book"/>
                <a:cs typeface="Franklin Gothic Book"/>
              </a:rPr>
              <a:t>Activity:  </a:t>
            </a:r>
            <a:r>
              <a:rPr lang="en-US" sz="3200" dirty="0" smtClean="0">
                <a:solidFill>
                  <a:srgbClr val="FF0000"/>
                </a:solidFill>
                <a:latin typeface="Franklin Gothic Book"/>
                <a:cs typeface="Franklin Gothic Book"/>
              </a:rPr>
              <a:t>Procedure Writing</a:t>
            </a:r>
            <a:endParaRPr lang="en-US" sz="3200" dirty="0">
              <a:solidFill>
                <a:srgbClr val="FF0000"/>
              </a:solidFill>
              <a:latin typeface="Franklin Gothic Book"/>
              <a:cs typeface="Franklin Gothic Book"/>
            </a:endParaRPr>
          </a:p>
        </p:txBody>
      </p:sp>
      <p:sp>
        <p:nvSpPr>
          <p:cNvPr id="5" name="5-Point Star 4"/>
          <p:cNvSpPr/>
          <p:nvPr/>
        </p:nvSpPr>
        <p:spPr>
          <a:xfrm>
            <a:off x="1363267" y="6356287"/>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2039480" y="6313047"/>
            <a:ext cx="5983783" cy="369332"/>
          </a:xfrm>
          <a:prstGeom prst="rect">
            <a:avLst/>
          </a:prstGeom>
        </p:spPr>
        <p:txBody>
          <a:bodyPr wrap="square">
            <a:spAutoFit/>
          </a:bodyPr>
          <a:lstStyle/>
          <a:p>
            <a:r>
              <a:rPr lang="en-US" dirty="0" smtClean="0"/>
              <a:t>Practice Writing a Classroom Procedure.</a:t>
            </a:r>
            <a:endParaRPr lang="en-US" dirty="0"/>
          </a:p>
        </p:txBody>
      </p:sp>
    </p:spTree>
    <p:extLst>
      <p:ext uri="{BB962C8B-B14F-4D97-AF65-F5344CB8AC3E}">
        <p14:creationId xmlns:p14="http://schemas.microsoft.com/office/powerpoint/2010/main" val="1210553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rPr>
              <a:t>Outcomes</a:t>
            </a:r>
            <a:endParaRPr lang="en-US" dirty="0">
              <a:solidFill>
                <a:srgbClr val="000000"/>
              </a:solidFill>
            </a:endParaRPr>
          </a:p>
        </p:txBody>
      </p:sp>
      <p:sp>
        <p:nvSpPr>
          <p:cNvPr id="3" name="Content Placeholder 2"/>
          <p:cNvSpPr>
            <a:spLocks noGrp="1"/>
          </p:cNvSpPr>
          <p:nvPr>
            <p:ph idx="1"/>
          </p:nvPr>
        </p:nvSpPr>
        <p:spPr/>
        <p:txBody>
          <a:bodyPr>
            <a:normAutofit/>
          </a:bodyPr>
          <a:lstStyle/>
          <a:p>
            <a:pPr>
              <a:buFont typeface="Wingdings" charset="2"/>
              <a:buChar char="ü"/>
            </a:pPr>
            <a:r>
              <a:rPr lang="en-US" dirty="0" smtClean="0"/>
              <a:t>Understand the benefits and qualities of  effective classroom procedures. </a:t>
            </a:r>
          </a:p>
          <a:p>
            <a:r>
              <a:rPr lang="en-US" dirty="0" smtClean="0">
                <a:solidFill>
                  <a:srgbClr val="008000"/>
                </a:solidFill>
              </a:rPr>
              <a:t>Understand the importance of directly teaching and regularly reviewing classroom procedures</a:t>
            </a:r>
            <a:r>
              <a:rPr lang="en-US" dirty="0" smtClean="0"/>
              <a:t>.</a:t>
            </a:r>
            <a:r>
              <a:rPr lang="en-US" dirty="0"/>
              <a:t> </a:t>
            </a:r>
            <a:endParaRPr lang="en-US" dirty="0" smtClean="0"/>
          </a:p>
          <a:p>
            <a:r>
              <a:rPr lang="en-US" dirty="0" smtClean="0"/>
              <a:t>Complete </a:t>
            </a:r>
            <a:r>
              <a:rPr lang="en-US" dirty="0"/>
              <a:t>a self – assessment of your classroom </a:t>
            </a:r>
            <a:r>
              <a:rPr lang="en-US" dirty="0" smtClean="0"/>
              <a:t>procedures.</a:t>
            </a:r>
            <a:endParaRPr lang="en-US" dirty="0"/>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697479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 SW-PBS Classroom Module</a:t>
            </a:r>
            <a:br>
              <a:rPr lang="en-US" dirty="0" smtClean="0"/>
            </a:br>
            <a:r>
              <a:rPr lang="en-US" dirty="0" smtClean="0"/>
              <a:t>Instructions (continued)</a:t>
            </a:r>
            <a:endParaRPr lang="en-US" dirty="0"/>
          </a:p>
        </p:txBody>
      </p:sp>
      <p:sp>
        <p:nvSpPr>
          <p:cNvPr id="3" name="Content Placeholder 2"/>
          <p:cNvSpPr>
            <a:spLocks noGrp="1"/>
          </p:cNvSpPr>
          <p:nvPr>
            <p:ph idx="1"/>
          </p:nvPr>
        </p:nvSpPr>
        <p:spPr>
          <a:xfrm>
            <a:off x="457200" y="1417638"/>
            <a:ext cx="8382000" cy="4708525"/>
          </a:xfrm>
        </p:spPr>
        <p:txBody>
          <a:bodyPr>
            <a:normAutofit fontScale="85000" lnSpcReduction="10000"/>
          </a:bodyPr>
          <a:lstStyle/>
          <a:p>
            <a:r>
              <a:rPr lang="en-US" dirty="0" smtClean="0"/>
              <a:t>This module is designed to provide the slides and materials needed to teach staff, students and families about a SW-PBS topic.</a:t>
            </a:r>
          </a:p>
          <a:p>
            <a:r>
              <a:rPr lang="en-US" dirty="0"/>
              <a:t>Handouts needed are shown by a </a:t>
            </a:r>
            <a:r>
              <a:rPr lang="en-US" dirty="0" smtClean="0"/>
              <a:t>star </a:t>
            </a:r>
            <a:r>
              <a:rPr lang="en-US" dirty="0"/>
              <a:t>on the slide.</a:t>
            </a:r>
          </a:p>
          <a:p>
            <a:r>
              <a:rPr lang="en-US" dirty="0"/>
              <a:t>Notes have been written to assist with the presentation.</a:t>
            </a:r>
          </a:p>
          <a:p>
            <a:r>
              <a:rPr lang="en-US" dirty="0"/>
              <a:t>More information is available in the Classroom chapter of the</a:t>
            </a:r>
            <a:r>
              <a:rPr lang="en-US" i="1" dirty="0"/>
              <a:t> May 2014 MO SW-PBS Team Workbook </a:t>
            </a:r>
            <a:r>
              <a:rPr lang="en-US" dirty="0"/>
              <a:t>about the topic. Content about the first four classroom modules are also embedded within chapters 3 – 6</a:t>
            </a:r>
            <a:r>
              <a:rPr lang="en-US" dirty="0" smtClean="0"/>
              <a:t>.</a:t>
            </a:r>
          </a:p>
          <a:p>
            <a:pPr marL="0" indent="0">
              <a:buNone/>
            </a:pPr>
            <a:endParaRPr lang="en-US" dirty="0" smtClean="0"/>
          </a:p>
          <a:p>
            <a:r>
              <a:rPr lang="en-US" b="1" dirty="0" smtClean="0">
                <a:solidFill>
                  <a:srgbClr val="FF0000"/>
                </a:solidFill>
              </a:rPr>
              <a:t>Delete this slide before beginning your session.</a:t>
            </a:r>
          </a:p>
        </p:txBody>
      </p:sp>
      <p:sp>
        <p:nvSpPr>
          <p:cNvPr id="4" name="5-Point Star 3"/>
          <p:cNvSpPr/>
          <p:nvPr/>
        </p:nvSpPr>
        <p:spPr>
          <a:xfrm>
            <a:off x="8200493" y="2629213"/>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3692021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b="1" dirty="0" smtClean="0">
                <a:solidFill>
                  <a:srgbClr val="008000"/>
                </a:solidFill>
                <a:latin typeface="Times New Roman" charset="0"/>
                <a:ea typeface="ＭＳ Ｐゴシック" charset="0"/>
                <a:cs typeface="ＭＳ Ｐゴシック" charset="0"/>
              </a:rPr>
              <a:t>Developing Classroom Procedures is Not Sufficient….</a:t>
            </a:r>
            <a:br>
              <a:rPr lang="en-US" b="1" dirty="0" smtClean="0">
                <a:solidFill>
                  <a:srgbClr val="008000"/>
                </a:solidFill>
                <a:latin typeface="Times New Roman" charset="0"/>
                <a:ea typeface="ＭＳ Ｐゴシック" charset="0"/>
                <a:cs typeface="ＭＳ Ｐゴシック" charset="0"/>
              </a:rPr>
            </a:br>
            <a:r>
              <a:rPr lang="en-US" b="1" dirty="0" smtClean="0">
                <a:solidFill>
                  <a:srgbClr val="008000"/>
                </a:solidFill>
                <a:latin typeface="Times New Roman" charset="0"/>
                <a:ea typeface="ＭＳ Ｐゴシック" charset="0"/>
                <a:cs typeface="ＭＳ Ｐゴシック" charset="0"/>
              </a:rPr>
              <a:t> Making Procedures A Routine</a:t>
            </a:r>
            <a:endParaRPr lang="en-US" b="1" dirty="0">
              <a:solidFill>
                <a:srgbClr val="008000"/>
              </a:solidFill>
            </a:endParaRPr>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pPr marL="0" indent="0" algn="ctr">
              <a:buNone/>
            </a:pPr>
            <a:endParaRPr lang="en-US" dirty="0" smtClean="0">
              <a:latin typeface="Times New Roman" charset="0"/>
              <a:ea typeface="ＭＳ Ｐゴシック" charset="0"/>
              <a:cs typeface="ＭＳ Ｐゴシック" charset="0"/>
            </a:endParaRPr>
          </a:p>
          <a:p>
            <a:pPr marL="0" indent="0" algn="ctr">
              <a:buNone/>
            </a:pPr>
            <a:endParaRPr lang="en-US" sz="4000" dirty="0" smtClean="0">
              <a:latin typeface="Times New Roman" charset="0"/>
              <a:ea typeface="ＭＳ Ｐゴシック" charset="0"/>
              <a:cs typeface="ＭＳ Ｐゴシック" charset="0"/>
            </a:endParaRPr>
          </a:p>
          <a:p>
            <a:pPr marL="0" indent="0" algn="ctr">
              <a:buNone/>
            </a:pPr>
            <a:r>
              <a:rPr lang="en-US" sz="4000" dirty="0" smtClean="0">
                <a:latin typeface="Times New Roman" charset="0"/>
                <a:ea typeface="ＭＳ Ｐゴシック" charset="0"/>
                <a:cs typeface="ＭＳ Ｐゴシック" charset="0"/>
              </a:rPr>
              <a:t>Classroom procedures must be directly taught!</a:t>
            </a:r>
          </a:p>
          <a:p>
            <a:r>
              <a:rPr lang="en-US" i="1" dirty="0">
                <a:latin typeface="Calibri" pitchFamily="34" charset="0"/>
                <a:ea typeface="ＭＳ Ｐゴシック" charset="0"/>
                <a:cs typeface="Calibri" pitchFamily="34" charset="0"/>
              </a:rPr>
              <a:t>Post </a:t>
            </a:r>
            <a:r>
              <a:rPr lang="en-US" i="1" dirty="0" smtClean="0">
                <a:latin typeface="Calibri" pitchFamily="34" charset="0"/>
                <a:ea typeface="ＭＳ Ｐゴシック" charset="0"/>
                <a:cs typeface="Calibri" pitchFamily="34" charset="0"/>
              </a:rPr>
              <a:t>procedures </a:t>
            </a:r>
            <a:r>
              <a:rPr lang="en-US" i="1" dirty="0">
                <a:latin typeface="Calibri" pitchFamily="34" charset="0"/>
                <a:ea typeface="ＭＳ Ｐゴシック" charset="0"/>
                <a:cs typeface="Calibri" pitchFamily="34" charset="0"/>
              </a:rPr>
              <a:t>in a prominent location</a:t>
            </a:r>
          </a:p>
          <a:p>
            <a:r>
              <a:rPr lang="en-US" i="1" dirty="0">
                <a:latin typeface="Calibri" pitchFamily="34" charset="0"/>
                <a:ea typeface="ＭＳ Ｐゴシック" charset="0"/>
                <a:cs typeface="Calibri" pitchFamily="34" charset="0"/>
              </a:rPr>
              <a:t>Teach them </a:t>
            </a:r>
            <a:r>
              <a:rPr lang="en-US" i="1" dirty="0" smtClean="0">
                <a:latin typeface="Calibri" pitchFamily="34" charset="0"/>
                <a:ea typeface="ＭＳ Ｐゴシック" charset="0"/>
                <a:cs typeface="Calibri" pitchFamily="34" charset="0"/>
              </a:rPr>
              <a:t>directly – tell, show, practice</a:t>
            </a:r>
            <a:endParaRPr lang="en-US" i="1" dirty="0">
              <a:latin typeface="Calibri" pitchFamily="34" charset="0"/>
              <a:ea typeface="ＭＳ Ｐゴシック" charset="0"/>
              <a:cs typeface="Calibri" pitchFamily="34" charset="0"/>
            </a:endParaRPr>
          </a:p>
          <a:p>
            <a:r>
              <a:rPr lang="en-US" i="1" dirty="0">
                <a:latin typeface="Calibri" pitchFamily="34" charset="0"/>
                <a:ea typeface="ＭＳ Ｐゴシック" charset="0"/>
                <a:cs typeface="Calibri" pitchFamily="34" charset="0"/>
              </a:rPr>
              <a:t>Refer to them regularly</a:t>
            </a:r>
          </a:p>
          <a:p>
            <a:pPr lvl="1"/>
            <a:r>
              <a:rPr lang="en-US" i="1" dirty="0">
                <a:latin typeface="Calibri" pitchFamily="34" charset="0"/>
                <a:ea typeface="ＭＳ Ｐゴシック" charset="0"/>
                <a:cs typeface="Calibri" pitchFamily="34" charset="0"/>
              </a:rPr>
              <a:t>Provide </a:t>
            </a:r>
            <a:r>
              <a:rPr lang="en-US" i="1" dirty="0" err="1">
                <a:latin typeface="Calibri" pitchFamily="34" charset="0"/>
                <a:ea typeface="ＭＳ Ｐゴシック" charset="0"/>
                <a:cs typeface="Calibri" pitchFamily="34" charset="0"/>
              </a:rPr>
              <a:t>precorrects</a:t>
            </a:r>
            <a:r>
              <a:rPr lang="en-US" i="1" dirty="0">
                <a:latin typeface="Calibri" pitchFamily="34" charset="0"/>
                <a:ea typeface="ＭＳ Ｐゴシック" charset="0"/>
                <a:cs typeface="Calibri" pitchFamily="34" charset="0"/>
              </a:rPr>
              <a:t> before students are expected to use </a:t>
            </a:r>
            <a:r>
              <a:rPr lang="en-US" i="1" dirty="0" smtClean="0">
                <a:latin typeface="Calibri" pitchFamily="34" charset="0"/>
                <a:ea typeface="ＭＳ Ｐゴシック" charset="0"/>
                <a:cs typeface="Calibri" pitchFamily="34" charset="0"/>
              </a:rPr>
              <a:t>a procedure in </a:t>
            </a:r>
            <a:r>
              <a:rPr lang="en-US" i="1" dirty="0">
                <a:latin typeface="Calibri" pitchFamily="34" charset="0"/>
                <a:ea typeface="ＭＳ Ｐゴシック" charset="0"/>
                <a:cs typeface="Calibri" pitchFamily="34" charset="0"/>
              </a:rPr>
              <a:t>an upcoming activity.</a:t>
            </a:r>
          </a:p>
          <a:p>
            <a:r>
              <a:rPr lang="en-US" i="1" dirty="0">
                <a:latin typeface="Calibri" pitchFamily="34" charset="0"/>
                <a:ea typeface="ＭＳ Ｐゴシック" charset="0"/>
                <a:cs typeface="Calibri" pitchFamily="34" charset="0"/>
              </a:rPr>
              <a:t> Acknowledge students when they follow the </a:t>
            </a:r>
            <a:r>
              <a:rPr lang="en-US" i="1" dirty="0" smtClean="0">
                <a:latin typeface="Calibri" pitchFamily="34" charset="0"/>
                <a:ea typeface="ＭＳ Ｐゴシック" charset="0"/>
                <a:cs typeface="Calibri" pitchFamily="34" charset="0"/>
              </a:rPr>
              <a:t>procedure</a:t>
            </a:r>
            <a:r>
              <a:rPr lang="en-US" sz="4000" i="1" dirty="0" smtClean="0">
                <a:latin typeface="Times New Roman" charset="0"/>
                <a:ea typeface="ＭＳ Ｐゴシック" charset="0"/>
                <a:cs typeface="ＭＳ Ｐゴシック" charset="0"/>
              </a:rPr>
              <a:t>. </a:t>
            </a:r>
            <a:endParaRPr lang="en-US" sz="4000" i="1" dirty="0">
              <a:latin typeface="Times New Roman" charset="0"/>
              <a:ea typeface="ＭＳ Ｐゴシック" charset="0"/>
              <a:cs typeface="ＭＳ Ｐゴシック" charset="0"/>
            </a:endParaRPr>
          </a:p>
          <a:p>
            <a:pPr marL="0" indent="0" algn="ctr">
              <a:buNone/>
            </a:pPr>
            <a:endParaRPr lang="en-US" sz="4000" dirty="0">
              <a:latin typeface="Times New Roman" charset="0"/>
              <a:ea typeface="ＭＳ Ｐゴシック" charset="0"/>
              <a:cs typeface="ＭＳ Ｐゴシック" charset="0"/>
            </a:endParaRPr>
          </a:p>
          <a:p>
            <a:pPr marL="0" indent="0">
              <a:buClr>
                <a:srgbClr val="FF0000"/>
              </a:buClr>
              <a:buNone/>
            </a:pPr>
            <a:endParaRPr lang="en-US" dirty="0"/>
          </a:p>
        </p:txBody>
      </p:sp>
      <p:grpSp>
        <p:nvGrpSpPr>
          <p:cNvPr id="9" name="Group 8"/>
          <p:cNvGrpSpPr/>
          <p:nvPr/>
        </p:nvGrpSpPr>
        <p:grpSpPr>
          <a:xfrm>
            <a:off x="12700" y="6211407"/>
            <a:ext cx="9144378" cy="659292"/>
            <a:chOff x="12700" y="6211407"/>
            <a:chExt cx="9144378" cy="659292"/>
          </a:xfrm>
        </p:grpSpPr>
        <p:sp>
          <p:nvSpPr>
            <p:cNvPr id="10" name="Rectangle 9"/>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7047090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charset="0"/>
                <a:ea typeface="ＭＳ Ｐゴシック" charset="0"/>
                <a:cs typeface="ＭＳ Ｐゴシック" charset="0"/>
              </a:rPr>
              <a:t>Schedule for Teaching </a:t>
            </a:r>
            <a:br>
              <a:rPr lang="en-US" dirty="0">
                <a:latin typeface="Times New Roman" charset="0"/>
                <a:ea typeface="ＭＳ Ｐゴシック" charset="0"/>
                <a:cs typeface="ＭＳ Ｐゴシック" charset="0"/>
              </a:rPr>
            </a:br>
            <a:r>
              <a:rPr lang="en-US" dirty="0">
                <a:latin typeface="Times New Roman" charset="0"/>
                <a:ea typeface="ＭＳ Ｐゴシック" charset="0"/>
                <a:cs typeface="ＭＳ Ｐゴシック" charset="0"/>
              </a:rPr>
              <a:t>Classroom Procedures</a:t>
            </a:r>
            <a:endParaRPr lang="en-US" dirty="0"/>
          </a:p>
        </p:txBody>
      </p:sp>
      <p:sp>
        <p:nvSpPr>
          <p:cNvPr id="3" name="Content Placeholder 2"/>
          <p:cNvSpPr>
            <a:spLocks noGrp="1"/>
          </p:cNvSpPr>
          <p:nvPr>
            <p:ph idx="1"/>
          </p:nvPr>
        </p:nvSpPr>
        <p:spPr/>
        <p:txBody>
          <a:bodyPr/>
          <a:lstStyle/>
          <a:p>
            <a:pPr>
              <a:lnSpc>
                <a:spcPct val="80000"/>
              </a:lnSpc>
            </a:pPr>
            <a:r>
              <a:rPr lang="en-US" sz="3000" dirty="0">
                <a:latin typeface="Times New Roman" charset="0"/>
                <a:ea typeface="ＭＳ Ｐゴシック" charset="0"/>
                <a:cs typeface="ＭＳ Ｐゴシック" charset="0"/>
              </a:rPr>
              <a:t>First Grading Period</a:t>
            </a:r>
          </a:p>
          <a:p>
            <a:pPr lvl="1">
              <a:lnSpc>
                <a:spcPct val="80000"/>
              </a:lnSpc>
            </a:pPr>
            <a:r>
              <a:rPr lang="en-US" sz="2600" dirty="0">
                <a:latin typeface="Times New Roman" charset="0"/>
                <a:ea typeface="ＭＳ Ｐゴシック" charset="0"/>
              </a:rPr>
              <a:t>Teach </a:t>
            </a:r>
            <a:r>
              <a:rPr lang="en-US" sz="2600" dirty="0" smtClean="0">
                <a:latin typeface="Times New Roman" charset="0"/>
                <a:ea typeface="ＭＳ Ｐゴシック" charset="0"/>
              </a:rPr>
              <a:t>procedures </a:t>
            </a:r>
            <a:r>
              <a:rPr lang="en-US" sz="2600" dirty="0">
                <a:latin typeface="Times New Roman" charset="0"/>
                <a:ea typeface="ＭＳ Ｐゴシック" charset="0"/>
              </a:rPr>
              <a:t>for all areas of school, </a:t>
            </a:r>
            <a:r>
              <a:rPr lang="en-US" sz="2600" b="1" i="1" dirty="0">
                <a:latin typeface="Times New Roman" charset="0"/>
                <a:ea typeface="ＭＳ Ｐゴシック" charset="0"/>
              </a:rPr>
              <a:t>including individual classrooms</a:t>
            </a:r>
            <a:r>
              <a:rPr lang="en-US" sz="2600" dirty="0">
                <a:latin typeface="Times New Roman" charset="0"/>
                <a:ea typeface="ＭＳ Ｐゴシック" charset="0"/>
              </a:rPr>
              <a:t>, during first week of school</a:t>
            </a:r>
          </a:p>
          <a:p>
            <a:pPr lvl="2">
              <a:lnSpc>
                <a:spcPct val="80000"/>
              </a:lnSpc>
            </a:pPr>
            <a:r>
              <a:rPr lang="en-US" sz="2200" dirty="0">
                <a:latin typeface="Times New Roman" charset="0"/>
                <a:ea typeface="ＭＳ Ｐゴシック" charset="0"/>
              </a:rPr>
              <a:t>Provide opportunities for review and practice</a:t>
            </a:r>
          </a:p>
          <a:p>
            <a:pPr lvl="2">
              <a:lnSpc>
                <a:spcPct val="80000"/>
              </a:lnSpc>
            </a:pPr>
            <a:r>
              <a:rPr lang="en-US" sz="2200" dirty="0">
                <a:latin typeface="Times New Roman" charset="0"/>
                <a:ea typeface="ＭＳ Ｐゴシック" charset="0"/>
              </a:rPr>
              <a:t>Provide frequent reinforcement/acknowledgement</a:t>
            </a:r>
          </a:p>
          <a:p>
            <a:pPr lvl="1">
              <a:lnSpc>
                <a:spcPct val="80000"/>
              </a:lnSpc>
            </a:pPr>
            <a:r>
              <a:rPr lang="en-US" sz="2600" dirty="0">
                <a:latin typeface="Times New Roman" charset="0"/>
                <a:ea typeface="ＭＳ Ｐゴシック" charset="0"/>
              </a:rPr>
              <a:t>After first week, review </a:t>
            </a:r>
            <a:r>
              <a:rPr lang="en-US" sz="2600" dirty="0" smtClean="0">
                <a:latin typeface="Times New Roman" charset="0"/>
                <a:ea typeface="ＭＳ Ｐゴシック" charset="0"/>
              </a:rPr>
              <a:t>procedures </a:t>
            </a:r>
            <a:r>
              <a:rPr lang="en-US" sz="2600" dirty="0">
                <a:latin typeface="Times New Roman" charset="0"/>
                <a:ea typeface="ＭＳ Ｐゴシック" charset="0"/>
              </a:rPr>
              <a:t>2 or 3 times per week</a:t>
            </a:r>
          </a:p>
          <a:p>
            <a:pPr lvl="2">
              <a:lnSpc>
                <a:spcPct val="80000"/>
              </a:lnSpc>
            </a:pPr>
            <a:r>
              <a:rPr lang="en-US" sz="2200" dirty="0">
                <a:latin typeface="Times New Roman" charset="0"/>
                <a:ea typeface="ＭＳ Ｐゴシック" charset="0"/>
              </a:rPr>
              <a:t>Rapid pace, oral review during first </a:t>
            </a:r>
            <a:r>
              <a:rPr lang="en-US" sz="2200" dirty="0" smtClean="0">
                <a:latin typeface="Times New Roman" charset="0"/>
                <a:ea typeface="ＭＳ Ｐゴシック" charset="0"/>
              </a:rPr>
              <a:t>few </a:t>
            </a:r>
            <a:r>
              <a:rPr lang="en-US" sz="2200" dirty="0">
                <a:latin typeface="Times New Roman" charset="0"/>
                <a:ea typeface="ＭＳ Ｐゴシック" charset="0"/>
              </a:rPr>
              <a:t>minutes of class</a:t>
            </a:r>
          </a:p>
          <a:p>
            <a:pPr lvl="2">
              <a:lnSpc>
                <a:spcPct val="80000"/>
              </a:lnSpc>
            </a:pPr>
            <a:r>
              <a:rPr lang="en-US" sz="2200" dirty="0">
                <a:latin typeface="Times New Roman" charset="0"/>
                <a:ea typeface="ＭＳ Ｐゴシック" charset="0"/>
              </a:rPr>
              <a:t>Surprise quizzes about procedures for extra credit points</a:t>
            </a:r>
          </a:p>
          <a:p>
            <a:pPr lvl="2">
              <a:lnSpc>
                <a:spcPct val="80000"/>
              </a:lnSpc>
            </a:pPr>
            <a:r>
              <a:rPr lang="en-US" sz="2200" dirty="0">
                <a:latin typeface="Times New Roman" charset="0"/>
                <a:ea typeface="ＭＳ Ｐゴシック" charset="0"/>
              </a:rPr>
              <a:t>Divide into teams, ask questions about </a:t>
            </a:r>
            <a:r>
              <a:rPr lang="en-US" sz="2200" dirty="0" smtClean="0">
                <a:latin typeface="Times New Roman" charset="0"/>
                <a:ea typeface="ＭＳ Ｐゴシック" charset="0"/>
              </a:rPr>
              <a:t>procedures</a:t>
            </a:r>
            <a:r>
              <a:rPr lang="en-US" sz="2200" dirty="0">
                <a:latin typeface="Times New Roman" charset="0"/>
                <a:ea typeface="ＭＳ Ｐゴシック" charset="0"/>
              </a:rPr>
              <a:t>, award points</a:t>
            </a:r>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735458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charset="0"/>
                <a:ea typeface="ＭＳ Ｐゴシック" charset="0"/>
                <a:cs typeface="ＭＳ Ｐゴシック" charset="0"/>
              </a:rPr>
              <a:t>Schedule for Teaching</a:t>
            </a:r>
            <a:br>
              <a:rPr lang="en-US" dirty="0">
                <a:latin typeface="Times New Roman" charset="0"/>
                <a:ea typeface="ＭＳ Ｐゴシック" charset="0"/>
                <a:cs typeface="ＭＳ Ｐゴシック" charset="0"/>
              </a:rPr>
            </a:br>
            <a:r>
              <a:rPr lang="en-US" dirty="0">
                <a:latin typeface="Times New Roman" charset="0"/>
                <a:ea typeface="ＭＳ Ｐゴシック" charset="0"/>
                <a:cs typeface="ＭＳ Ｐゴシック" charset="0"/>
              </a:rPr>
              <a:t>Classroom Procedures</a:t>
            </a:r>
            <a:endParaRPr lang="en-US" dirty="0"/>
          </a:p>
        </p:txBody>
      </p:sp>
      <p:sp>
        <p:nvSpPr>
          <p:cNvPr id="3" name="Content Placeholder 2"/>
          <p:cNvSpPr>
            <a:spLocks noGrp="1"/>
          </p:cNvSpPr>
          <p:nvPr>
            <p:ph idx="1"/>
          </p:nvPr>
        </p:nvSpPr>
        <p:spPr/>
        <p:txBody>
          <a:bodyPr/>
          <a:lstStyle/>
          <a:p>
            <a:r>
              <a:rPr lang="en-US" dirty="0">
                <a:latin typeface="Times New Roman" charset="0"/>
                <a:ea typeface="ＭＳ Ｐゴシック" charset="0"/>
                <a:cs typeface="ＭＳ Ｐゴシック" charset="0"/>
              </a:rPr>
              <a:t>Second Grading Period</a:t>
            </a:r>
          </a:p>
          <a:p>
            <a:pPr lvl="1"/>
            <a:r>
              <a:rPr lang="en-US" dirty="0">
                <a:latin typeface="Times New Roman" charset="0"/>
                <a:ea typeface="ＭＳ Ｐゴシック" charset="0"/>
              </a:rPr>
              <a:t>Review </a:t>
            </a:r>
            <a:r>
              <a:rPr lang="en-US" dirty="0" smtClean="0">
                <a:latin typeface="Times New Roman" charset="0"/>
                <a:ea typeface="ＭＳ Ｐゴシック" charset="0"/>
              </a:rPr>
              <a:t>procedures </a:t>
            </a:r>
            <a:r>
              <a:rPr lang="en-US" dirty="0">
                <a:latin typeface="Times New Roman" charset="0"/>
                <a:ea typeface="ＭＳ Ｐゴシック" charset="0"/>
              </a:rPr>
              <a:t>once per week</a:t>
            </a:r>
          </a:p>
          <a:p>
            <a:r>
              <a:rPr lang="en-US" dirty="0">
                <a:latin typeface="Times New Roman" charset="0"/>
                <a:ea typeface="ＭＳ Ｐゴシック" charset="0"/>
                <a:cs typeface="ＭＳ Ｐゴシック" charset="0"/>
              </a:rPr>
              <a:t>Remainder of the Year</a:t>
            </a:r>
          </a:p>
          <a:p>
            <a:pPr lvl="1"/>
            <a:r>
              <a:rPr lang="en-US" dirty="0">
                <a:latin typeface="Times New Roman" charset="0"/>
                <a:ea typeface="ＭＳ Ｐゴシック" charset="0"/>
              </a:rPr>
              <a:t>Review </a:t>
            </a:r>
            <a:r>
              <a:rPr lang="en-US" dirty="0" smtClean="0">
                <a:latin typeface="Times New Roman" charset="0"/>
                <a:ea typeface="ＭＳ Ｐゴシック" charset="0"/>
              </a:rPr>
              <a:t>procedures </a:t>
            </a:r>
            <a:r>
              <a:rPr lang="en-US" dirty="0">
                <a:latin typeface="Times New Roman" charset="0"/>
                <a:ea typeface="ＭＳ Ｐゴシック" charset="0"/>
              </a:rPr>
              <a:t>periodically as needed</a:t>
            </a:r>
          </a:p>
          <a:p>
            <a:pPr marL="0" indent="0">
              <a:buNone/>
            </a:pPr>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811221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rPr>
              <a:t>Outcomes</a:t>
            </a:r>
            <a:endParaRPr lang="en-US" dirty="0">
              <a:solidFill>
                <a:srgbClr val="000000"/>
              </a:solidFill>
            </a:endParaRPr>
          </a:p>
        </p:txBody>
      </p:sp>
      <p:sp>
        <p:nvSpPr>
          <p:cNvPr id="3" name="Content Placeholder 2"/>
          <p:cNvSpPr>
            <a:spLocks noGrp="1"/>
          </p:cNvSpPr>
          <p:nvPr>
            <p:ph idx="1"/>
          </p:nvPr>
        </p:nvSpPr>
        <p:spPr/>
        <p:txBody>
          <a:bodyPr>
            <a:normAutofit/>
          </a:bodyPr>
          <a:lstStyle/>
          <a:p>
            <a:pPr>
              <a:buFont typeface="Wingdings" charset="2"/>
              <a:buChar char="ü"/>
            </a:pPr>
            <a:r>
              <a:rPr lang="en-US" dirty="0" smtClean="0"/>
              <a:t>Understand the benefits and qualities of  effective classroom procedures. </a:t>
            </a:r>
          </a:p>
          <a:p>
            <a:pPr>
              <a:buFont typeface="Wingdings" charset="2"/>
              <a:buChar char="ü"/>
            </a:pPr>
            <a:r>
              <a:rPr lang="en-US" dirty="0" smtClean="0"/>
              <a:t>Understand the importance of directly teaching and regularly reviewing classroom procedures.</a:t>
            </a:r>
            <a:r>
              <a:rPr lang="en-US" dirty="0"/>
              <a:t> </a:t>
            </a:r>
            <a:endParaRPr lang="en-US" dirty="0" smtClean="0"/>
          </a:p>
          <a:p>
            <a:r>
              <a:rPr lang="en-US" b="1" dirty="0" smtClean="0">
                <a:solidFill>
                  <a:srgbClr val="008000"/>
                </a:solidFill>
              </a:rPr>
              <a:t>Complete </a:t>
            </a:r>
            <a:r>
              <a:rPr lang="en-US" b="1" dirty="0">
                <a:solidFill>
                  <a:srgbClr val="008000"/>
                </a:solidFill>
              </a:rPr>
              <a:t>a self – assessment of your classroom </a:t>
            </a:r>
            <a:r>
              <a:rPr lang="en-US" b="1" dirty="0" smtClean="0">
                <a:solidFill>
                  <a:srgbClr val="008000"/>
                </a:solidFill>
              </a:rPr>
              <a:t>procedures.</a:t>
            </a:r>
            <a:endParaRPr lang="en-US" b="1" dirty="0">
              <a:solidFill>
                <a:srgbClr val="008000"/>
              </a:solidFill>
            </a:endParaRPr>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2697479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15" y="1562630"/>
            <a:ext cx="8229600" cy="4525963"/>
          </a:xfrm>
        </p:spPr>
        <p:txBody>
          <a:bodyPr>
            <a:normAutofit/>
          </a:bodyPr>
          <a:lstStyle/>
          <a:p>
            <a:pPr defTabSz="458788">
              <a:spcBef>
                <a:spcPts val="0"/>
              </a:spcBef>
              <a:spcAft>
                <a:spcPts val="600"/>
              </a:spcAft>
              <a:buClr>
                <a:srgbClr val="FF0000"/>
              </a:buClr>
            </a:pPr>
            <a:r>
              <a:rPr lang="en-US" dirty="0" smtClean="0"/>
              <a:t>Look at the Teacher Self-Assessment and Observation Tool section on your Teacher Tool handout.</a:t>
            </a:r>
          </a:p>
          <a:p>
            <a:pPr defTabSz="458788">
              <a:spcBef>
                <a:spcPts val="0"/>
              </a:spcBef>
              <a:spcAft>
                <a:spcPts val="600"/>
              </a:spcAft>
              <a:buClr>
                <a:srgbClr val="FF0000"/>
              </a:buClr>
            </a:pPr>
            <a:r>
              <a:rPr lang="en-US" dirty="0" smtClean="0"/>
              <a:t>Mark “Yes”, “No” or “In Progress” for each item. </a:t>
            </a:r>
          </a:p>
          <a:p>
            <a:pPr defTabSz="458788">
              <a:spcBef>
                <a:spcPts val="0"/>
              </a:spcBef>
              <a:spcAft>
                <a:spcPts val="600"/>
              </a:spcAft>
              <a:buClr>
                <a:srgbClr val="FF0000"/>
              </a:buClr>
            </a:pPr>
            <a:r>
              <a:rPr lang="en-US" dirty="0" smtClean="0"/>
              <a:t>Think how you will address any item you marked “No” or “In Progress.”</a:t>
            </a:r>
          </a:p>
          <a:p>
            <a:pPr marL="0" indent="0" defTabSz="458788">
              <a:spcBef>
                <a:spcPts val="0"/>
              </a:spcBef>
              <a:spcAft>
                <a:spcPts val="600"/>
              </a:spcAft>
              <a:buClr>
                <a:srgbClr val="FF0000"/>
              </a:buClr>
              <a:buNone/>
            </a:pPr>
            <a:r>
              <a:rPr lang="en-US" dirty="0" smtClean="0"/>
              <a:t>                   </a:t>
            </a:r>
          </a:p>
        </p:txBody>
      </p:sp>
      <p:pic>
        <p:nvPicPr>
          <p:cNvPr id="4" name="Picture 3" descr="Green-Pencil-Icon-pencils-7151356-150-15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22774" y="274638"/>
            <a:ext cx="1416708" cy="1416708"/>
          </a:xfrm>
          <a:prstGeom prst="rect">
            <a:avLst/>
          </a:prstGeom>
        </p:spPr>
      </p:pic>
      <p:sp>
        <p:nvSpPr>
          <p:cNvPr id="2" name="Title 1"/>
          <p:cNvSpPr>
            <a:spLocks noGrp="1"/>
          </p:cNvSpPr>
          <p:nvPr>
            <p:ph type="title"/>
          </p:nvPr>
        </p:nvSpPr>
        <p:spPr>
          <a:xfrm>
            <a:off x="2039480" y="491686"/>
            <a:ext cx="6445535" cy="925952"/>
          </a:xfrm>
        </p:spPr>
        <p:txBody>
          <a:bodyPr>
            <a:normAutofit/>
          </a:bodyPr>
          <a:lstStyle/>
          <a:p>
            <a:r>
              <a:rPr lang="en-US" sz="3200" dirty="0" smtClean="0">
                <a:solidFill>
                  <a:srgbClr val="008000"/>
                </a:solidFill>
                <a:latin typeface="Franklin Gothic Book"/>
                <a:cs typeface="Franklin Gothic Book"/>
              </a:rPr>
              <a:t>Activity:  </a:t>
            </a:r>
            <a:r>
              <a:rPr lang="en-US" sz="3200" dirty="0" smtClean="0">
                <a:solidFill>
                  <a:srgbClr val="FF0000"/>
                </a:solidFill>
                <a:latin typeface="Franklin Gothic Book"/>
                <a:cs typeface="Franklin Gothic Book"/>
              </a:rPr>
              <a:t>Reflection</a:t>
            </a:r>
            <a:endParaRPr lang="en-US" sz="3200" dirty="0">
              <a:solidFill>
                <a:srgbClr val="FF0000"/>
              </a:solidFill>
              <a:latin typeface="Franklin Gothic Book"/>
              <a:cs typeface="Franklin Gothic Book"/>
            </a:endParaRPr>
          </a:p>
        </p:txBody>
      </p:sp>
      <p:sp>
        <p:nvSpPr>
          <p:cNvPr id="7" name="5-Point Star 6"/>
          <p:cNvSpPr/>
          <p:nvPr/>
        </p:nvSpPr>
        <p:spPr>
          <a:xfrm>
            <a:off x="1564317" y="5453121"/>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2039482" y="5453121"/>
            <a:ext cx="5983783" cy="369332"/>
          </a:xfrm>
          <a:prstGeom prst="rect">
            <a:avLst/>
          </a:prstGeom>
        </p:spPr>
        <p:txBody>
          <a:bodyPr wrap="square">
            <a:spAutoFit/>
          </a:bodyPr>
          <a:lstStyle/>
          <a:p>
            <a:r>
              <a:rPr lang="en-US" dirty="0"/>
              <a:t>Classroom </a:t>
            </a:r>
            <a:r>
              <a:rPr lang="en-US" dirty="0" smtClean="0"/>
              <a:t>Procedures and Routines </a:t>
            </a:r>
            <a:r>
              <a:rPr lang="en-US" dirty="0"/>
              <a:t>Teacher Tool</a:t>
            </a:r>
          </a:p>
        </p:txBody>
      </p:sp>
      <p:grpSp>
        <p:nvGrpSpPr>
          <p:cNvPr id="9" name="Group 8"/>
          <p:cNvGrpSpPr/>
          <p:nvPr/>
        </p:nvGrpSpPr>
        <p:grpSpPr>
          <a:xfrm>
            <a:off x="12700" y="6211407"/>
            <a:ext cx="9144378" cy="659292"/>
            <a:chOff x="12700" y="6211407"/>
            <a:chExt cx="9144378" cy="659292"/>
          </a:xfrm>
        </p:grpSpPr>
        <p:sp>
          <p:nvSpPr>
            <p:cNvPr id="10" name="Rectangle 9"/>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291580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2700" y="6211407"/>
            <a:ext cx="9144378" cy="659292"/>
            <a:chOff x="12700" y="6211407"/>
            <a:chExt cx="9144378" cy="659292"/>
          </a:xfrm>
        </p:grpSpPr>
        <p:sp>
          <p:nvSpPr>
            <p:cNvPr id="15" name="Rectangle 14"/>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2" name="Title 1"/>
          <p:cNvSpPr>
            <a:spLocks noGrp="1"/>
          </p:cNvSpPr>
          <p:nvPr>
            <p:ph type="title" idx="4294967295"/>
          </p:nvPr>
        </p:nvSpPr>
        <p:spPr>
          <a:xfrm>
            <a:off x="230884" y="507999"/>
            <a:ext cx="8523497" cy="2513273"/>
          </a:xfrm>
        </p:spPr>
        <p:txBody>
          <a:bodyPr/>
          <a:lstStyle/>
          <a:p>
            <a:r>
              <a:rPr lang="en-US" dirty="0" smtClean="0">
                <a:solidFill>
                  <a:srgbClr val="008000"/>
                </a:solidFill>
              </a:rPr>
              <a:t>Questions</a:t>
            </a:r>
            <a:endParaRPr lang="en-US" dirty="0">
              <a:solidFill>
                <a:srgbClr val="008000"/>
              </a:solidFill>
            </a:endParaRPr>
          </a:p>
        </p:txBody>
      </p:sp>
      <p:pic>
        <p:nvPicPr>
          <p:cNvPr id="7" name="Picture 6" descr="0808-0712-3117-583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2430" y="653729"/>
            <a:ext cx="1153618" cy="1153618"/>
          </a:xfrm>
          <a:prstGeom prst="rect">
            <a:avLst/>
          </a:prstGeom>
        </p:spPr>
      </p:pic>
      <p:pic>
        <p:nvPicPr>
          <p:cNvPr id="8" name="Picture 7" descr="Green-question-mar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9913" y="507882"/>
            <a:ext cx="1392997" cy="1466313"/>
          </a:xfrm>
          <a:prstGeom prst="rect">
            <a:avLst/>
          </a:prstGeom>
        </p:spPr>
      </p:pic>
      <p:pic>
        <p:nvPicPr>
          <p:cNvPr id="9" name="Picture 8" descr="questionmark.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9071" y="803393"/>
            <a:ext cx="750723" cy="1011537"/>
          </a:xfrm>
          <a:prstGeom prst="rect">
            <a:avLst/>
          </a:prstGeom>
        </p:spPr>
      </p:pic>
      <p:pic>
        <p:nvPicPr>
          <p:cNvPr id="12" name="Picture 11" descr="question_mark-red_.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80221" y="644511"/>
            <a:ext cx="1061528" cy="1162836"/>
          </a:xfrm>
          <a:prstGeom prst="rect">
            <a:avLst/>
          </a:prstGeom>
        </p:spPr>
      </p:pic>
    </p:spTree>
    <p:extLst>
      <p:ext uri="{BB962C8B-B14F-4D97-AF65-F5344CB8AC3E}">
        <p14:creationId xmlns:p14="http://schemas.microsoft.com/office/powerpoint/2010/main" val="3491788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For More Information </a:t>
            </a:r>
            <a:endParaRPr lang="en-US" dirty="0">
              <a:solidFill>
                <a:srgbClr val="008000"/>
              </a:solidFill>
            </a:endParaRPr>
          </a:p>
        </p:txBody>
      </p:sp>
      <p:sp>
        <p:nvSpPr>
          <p:cNvPr id="3" name="Content Placeholder 2"/>
          <p:cNvSpPr>
            <a:spLocks noGrp="1"/>
          </p:cNvSpPr>
          <p:nvPr>
            <p:ph idx="1"/>
          </p:nvPr>
        </p:nvSpPr>
        <p:spPr/>
        <p:txBody>
          <a:bodyPr>
            <a:normAutofit/>
          </a:bodyPr>
          <a:lstStyle/>
          <a:p>
            <a:endParaRPr lang="en-US" sz="1800" dirty="0"/>
          </a:p>
          <a:p>
            <a:r>
              <a:rPr lang="en-US" dirty="0" smtClean="0"/>
              <a:t>Missouri </a:t>
            </a:r>
            <a:r>
              <a:rPr lang="en-US" dirty="0" err="1" smtClean="0"/>
              <a:t>Schoolwide</a:t>
            </a:r>
            <a:r>
              <a:rPr lang="en-US" dirty="0" smtClean="0"/>
              <a:t> Positive Behavior Support website: </a:t>
            </a:r>
            <a:r>
              <a:rPr lang="en-US" dirty="0" smtClean="0">
                <a:hlinkClick r:id="rId3"/>
              </a:rPr>
              <a:t>http</a:t>
            </a:r>
            <a:r>
              <a:rPr lang="en-US" dirty="0">
                <a:hlinkClick r:id="rId3"/>
              </a:rPr>
              <a:t>://pbismissouri.org/educators/effective-class-</a:t>
            </a:r>
            <a:r>
              <a:rPr lang="en-US" dirty="0" smtClean="0">
                <a:hlinkClick r:id="rId3"/>
              </a:rPr>
              <a:t>practice</a:t>
            </a:r>
            <a:endParaRPr lang="en-US" dirty="0" smtClean="0"/>
          </a:p>
          <a:p>
            <a:pPr marL="0" indent="0">
              <a:buNone/>
            </a:pPr>
            <a:endParaRPr lang="en-US" dirty="0" smtClean="0"/>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029627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Follow Up</a:t>
            </a:r>
            <a:endParaRPr lang="en-US" dirty="0">
              <a:solidFill>
                <a:srgbClr val="008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Insert expectations your PBIS leadership team and/or administrator  have about when each teacher should have classroom procedures created and posted in their classroom</a:t>
            </a:r>
          </a:p>
          <a:p>
            <a:r>
              <a:rPr lang="en-US" dirty="0" smtClean="0"/>
              <a:t>Insert how your school will follow up:</a:t>
            </a:r>
          </a:p>
          <a:p>
            <a:pPr lvl="1"/>
            <a:r>
              <a:rPr lang="en-US" dirty="0" smtClean="0"/>
              <a:t>Will the PBIS leadership team and/or administrator do a walk-through on a specific date?  </a:t>
            </a:r>
          </a:p>
          <a:p>
            <a:pPr lvl="1"/>
            <a:r>
              <a:rPr lang="en-US" dirty="0" smtClean="0"/>
              <a:t>Or will grade level/department teams do a walk through</a:t>
            </a:r>
          </a:p>
          <a:p>
            <a:pPr lvl="1"/>
            <a:r>
              <a:rPr lang="en-US" dirty="0" smtClean="0"/>
              <a:t>Or will the PBIS leadership team ask students to tell them how various classroom procedures are done? </a:t>
            </a:r>
          </a:p>
          <a:p>
            <a:r>
              <a:rPr lang="en-US" dirty="0" smtClean="0"/>
              <a:t>Insert how your school will celebrate if the outcomes of the follow up are positive. </a:t>
            </a:r>
          </a:p>
          <a:p>
            <a:r>
              <a:rPr lang="en-US" dirty="0" smtClean="0">
                <a:solidFill>
                  <a:srgbClr val="FF0000"/>
                </a:solidFill>
              </a:rPr>
              <a:t>Delete this slide if your school will not do any follow up activities. </a:t>
            </a:r>
          </a:p>
          <a:p>
            <a:endParaRPr lang="en-US" dirty="0" smtClean="0"/>
          </a:p>
          <a:p>
            <a:endParaRPr lang="en-US" dirty="0" smtClean="0"/>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147039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charset="0"/>
                <a:ea typeface="ＭＳ Ｐゴシック" charset="0"/>
                <a:cs typeface="ＭＳ Ｐゴシック" charset="0"/>
              </a:rPr>
              <a:t>References</a:t>
            </a:r>
            <a:endParaRPr lang="en-US" dirty="0"/>
          </a:p>
        </p:txBody>
      </p:sp>
      <p:sp>
        <p:nvSpPr>
          <p:cNvPr id="3" name="Content Placeholder 2"/>
          <p:cNvSpPr>
            <a:spLocks noGrp="1"/>
          </p:cNvSpPr>
          <p:nvPr>
            <p:ph idx="1"/>
          </p:nvPr>
        </p:nvSpPr>
        <p:spPr>
          <a:xfrm>
            <a:off x="457200" y="1117600"/>
            <a:ext cx="8229600" cy="5008563"/>
          </a:xfrm>
        </p:spPr>
        <p:txBody>
          <a:bodyPr>
            <a:normAutofit fontScale="77500" lnSpcReduction="20000"/>
          </a:bodyPr>
          <a:lstStyle/>
          <a:p>
            <a:r>
              <a:rPr lang="en-US" dirty="0" err="1" smtClean="0">
                <a:latin typeface="Times New Roman" charset="0"/>
                <a:ea typeface="ＭＳ Ｐゴシック" charset="0"/>
                <a:cs typeface="ＭＳ Ｐゴシック" charset="0"/>
              </a:rPr>
              <a:t>Evertson</a:t>
            </a:r>
            <a:r>
              <a:rPr lang="en-US" dirty="0" smtClean="0">
                <a:latin typeface="Times New Roman" charset="0"/>
                <a:ea typeface="ＭＳ Ｐゴシック" charset="0"/>
                <a:cs typeface="ＭＳ Ｐゴシック" charset="0"/>
              </a:rPr>
              <a:t> &amp; Emmer (2008). </a:t>
            </a:r>
            <a:r>
              <a:rPr lang="en-US" i="1" dirty="0" smtClean="0">
                <a:latin typeface="Times New Roman" charset="0"/>
                <a:ea typeface="ＭＳ Ｐゴシック" charset="0"/>
                <a:cs typeface="ＭＳ Ｐゴシック" charset="0"/>
              </a:rPr>
              <a:t>Classroom management for elementary teachers (8</a:t>
            </a:r>
            <a:r>
              <a:rPr lang="en-US" i="1" baseline="30000" dirty="0" smtClean="0">
                <a:latin typeface="Times New Roman" charset="0"/>
                <a:ea typeface="ＭＳ Ｐゴシック" charset="0"/>
                <a:cs typeface="ＭＳ Ｐゴシック" charset="0"/>
              </a:rPr>
              <a:t>th</a:t>
            </a:r>
            <a:r>
              <a:rPr lang="en-US" i="1" dirty="0" smtClean="0">
                <a:latin typeface="Times New Roman" charset="0"/>
                <a:ea typeface="ＭＳ Ｐゴシック" charset="0"/>
                <a:cs typeface="ＭＳ Ｐゴシック" charset="0"/>
              </a:rPr>
              <a:t> Edition)</a:t>
            </a:r>
            <a:r>
              <a:rPr lang="en-US" dirty="0" smtClean="0">
                <a:latin typeface="Times New Roman" charset="0"/>
                <a:ea typeface="ＭＳ Ｐゴシック" charset="0"/>
                <a:cs typeface="ＭＳ Ｐゴシック" charset="0"/>
              </a:rPr>
              <a:t>. Boston, MA: </a:t>
            </a:r>
            <a:r>
              <a:rPr lang="en-US" dirty="0" err="1" smtClean="0">
                <a:latin typeface="Times New Roman" charset="0"/>
                <a:ea typeface="ＭＳ Ｐゴシック" charset="0"/>
                <a:cs typeface="ＭＳ Ｐゴシック" charset="0"/>
              </a:rPr>
              <a:t>Allyn</a:t>
            </a:r>
            <a:r>
              <a:rPr lang="en-US" dirty="0" smtClean="0">
                <a:latin typeface="Times New Roman" charset="0"/>
                <a:ea typeface="ＭＳ Ｐゴシック" charset="0"/>
                <a:cs typeface="ＭＳ Ｐゴシック" charset="0"/>
              </a:rPr>
              <a:t> </a:t>
            </a:r>
            <a:r>
              <a:rPr lang="en-US" smtClean="0">
                <a:latin typeface="Times New Roman" charset="0"/>
                <a:ea typeface="ＭＳ Ｐゴシック" charset="0"/>
                <a:cs typeface="ＭＳ Ｐゴシック" charset="0"/>
              </a:rPr>
              <a:t>and Bacon.</a:t>
            </a:r>
            <a:endParaRPr lang="en-US" dirty="0" smtClean="0">
              <a:latin typeface="Times New Roman" charset="0"/>
              <a:ea typeface="ＭＳ Ｐゴシック" charset="0"/>
              <a:cs typeface="ＭＳ Ｐゴシック" charset="0"/>
            </a:endParaRPr>
          </a:p>
          <a:p>
            <a:r>
              <a:rPr lang="en-US" dirty="0" smtClean="0">
                <a:latin typeface="Times New Roman" charset="0"/>
                <a:ea typeface="ＭＳ Ｐゴシック" charset="0"/>
                <a:cs typeface="ＭＳ Ｐゴシック" charset="0"/>
              </a:rPr>
              <a:t>Kern</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L. &amp;  </a:t>
            </a:r>
            <a:r>
              <a:rPr lang="en-US" dirty="0">
                <a:latin typeface="Times New Roman" charset="0"/>
                <a:ea typeface="ＭＳ Ｐゴシック" charset="0"/>
                <a:cs typeface="ＭＳ Ｐゴシック" charset="0"/>
              </a:rPr>
              <a:t>Clemens, N.H. (2007). Antecedent strategies to promote appropriate classroom behavior. </a:t>
            </a:r>
            <a:r>
              <a:rPr lang="en-US" i="1" dirty="0">
                <a:latin typeface="Times New Roman" charset="0"/>
                <a:ea typeface="ＭＳ Ｐゴシック" charset="0"/>
                <a:cs typeface="ＭＳ Ｐゴシック" charset="0"/>
              </a:rPr>
              <a:t>Psychology in the Schools, 44(1), 65-75.</a:t>
            </a:r>
          </a:p>
          <a:p>
            <a:r>
              <a:rPr lang="en-US" dirty="0" smtClean="0">
                <a:latin typeface="Times New Roman" charset="0"/>
                <a:ea typeface="ＭＳ Ｐゴシック" charset="0"/>
                <a:cs typeface="ＭＳ Ｐゴシック" charset="0"/>
              </a:rPr>
              <a:t>Newcomer, L. (2008). </a:t>
            </a:r>
            <a:r>
              <a:rPr lang="en-US" i="1" dirty="0" smtClean="0">
                <a:latin typeface="Times New Roman" charset="0"/>
                <a:ea typeface="ＭＳ Ｐゴシック" charset="0"/>
                <a:cs typeface="ＭＳ Ｐゴシック" charset="0"/>
              </a:rPr>
              <a:t>Positive behavior support for the classroom</a:t>
            </a:r>
            <a:r>
              <a:rPr lang="en-US" dirty="0" smtClean="0">
                <a:latin typeface="Times New Roman" charset="0"/>
                <a:ea typeface="ＭＳ Ｐゴシック" charset="0"/>
                <a:cs typeface="ＭＳ Ｐゴシック" charset="0"/>
              </a:rPr>
              <a:t>, unpublished presentation.</a:t>
            </a:r>
          </a:p>
          <a:p>
            <a:r>
              <a:rPr lang="en-US" dirty="0" smtClean="0">
                <a:latin typeface="Times New Roman" charset="0"/>
                <a:ea typeface="ＭＳ Ｐゴシック" charset="0"/>
                <a:cs typeface="ＭＳ Ｐゴシック" charset="0"/>
              </a:rPr>
              <a:t>Soar, R.  &amp; Soar, R. (1979). Emotional climate and management. In P.L. Peterson &amp; H. J. Walberg (Eds.), </a:t>
            </a:r>
            <a:r>
              <a:rPr lang="en-US" i="1" dirty="0" smtClean="0">
                <a:latin typeface="Times New Roman" charset="0"/>
                <a:ea typeface="ＭＳ Ｐゴシック" charset="0"/>
                <a:cs typeface="ＭＳ Ｐゴシック" charset="0"/>
              </a:rPr>
              <a:t>Research on teaching.  </a:t>
            </a:r>
            <a:r>
              <a:rPr lang="en-US" dirty="0" smtClean="0">
                <a:latin typeface="Times New Roman" charset="0"/>
                <a:ea typeface="ＭＳ Ｐゴシック" charset="0"/>
                <a:cs typeface="ＭＳ Ｐゴシック" charset="0"/>
              </a:rPr>
              <a:t>Berkeley, CA: </a:t>
            </a:r>
            <a:r>
              <a:rPr lang="en-US" dirty="0" err="1" smtClean="0">
                <a:latin typeface="Times New Roman" charset="0"/>
                <a:ea typeface="ＭＳ Ｐゴシック" charset="0"/>
                <a:cs typeface="ＭＳ Ｐゴシック" charset="0"/>
              </a:rPr>
              <a:t>McCutchan</a:t>
            </a:r>
            <a:r>
              <a:rPr lang="en-US" dirty="0" smtClean="0">
                <a:latin typeface="Times New Roman" charset="0"/>
                <a:ea typeface="ＭＳ Ｐゴシック" charset="0"/>
                <a:cs typeface="ＭＳ Ｐゴシック" charset="0"/>
              </a:rPr>
              <a:t>.</a:t>
            </a:r>
          </a:p>
          <a:p>
            <a:r>
              <a:rPr lang="en-US" dirty="0" smtClean="0">
                <a:latin typeface="Times New Roman" charset="0"/>
                <a:ea typeface="ＭＳ Ｐゴシック" charset="0"/>
                <a:cs typeface="ＭＳ Ｐゴシック" charset="0"/>
              </a:rPr>
              <a:t>Wong, H. K. &amp; Wong, R.T. (2005, 4</a:t>
            </a:r>
            <a:r>
              <a:rPr lang="en-US" baseline="30000" dirty="0" smtClean="0">
                <a:latin typeface="Times New Roman" charset="0"/>
                <a:ea typeface="ＭＳ Ｐゴシック" charset="0"/>
                <a:cs typeface="ＭＳ Ｐゴシック" charset="0"/>
              </a:rPr>
              <a:t>th</a:t>
            </a:r>
            <a:r>
              <a:rPr lang="en-US" dirty="0" smtClean="0">
                <a:latin typeface="Times New Roman" charset="0"/>
                <a:ea typeface="ＭＳ Ｐゴシック" charset="0"/>
                <a:cs typeface="ＭＳ Ｐゴシック" charset="0"/>
              </a:rPr>
              <a:t> Ed.) </a:t>
            </a:r>
            <a:r>
              <a:rPr lang="en-US" i="1" dirty="0" smtClean="0">
                <a:latin typeface="Times New Roman" charset="0"/>
                <a:ea typeface="ＭＳ Ｐゴシック" charset="0"/>
                <a:cs typeface="ＭＳ Ｐゴシック" charset="0"/>
              </a:rPr>
              <a:t>The first days of school:  How to be an effective teacher. </a:t>
            </a:r>
            <a:r>
              <a:rPr lang="en-US" dirty="0" smtClean="0">
                <a:latin typeface="Times New Roman" charset="0"/>
                <a:ea typeface="ＭＳ Ｐゴシック" charset="0"/>
                <a:cs typeface="ＭＳ Ｐゴシック" charset="0"/>
              </a:rPr>
              <a:t>Mountain View, CA: Harry K. Wong Publications. </a:t>
            </a:r>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07686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 SW-PBS Classroom </a:t>
            </a:r>
            <a:r>
              <a:rPr lang="en-US" dirty="0" smtClean="0"/>
              <a:t>Module Instructions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final slide provides space for your school to add follow up activities you will do.  What will be done to measure implementation fidelity after this professional development session? </a:t>
            </a:r>
            <a:r>
              <a:rPr lang="en-US"/>
              <a:t>If no follow up activities will be provided, delete the slide.</a:t>
            </a:r>
          </a:p>
          <a:p>
            <a:r>
              <a:rPr lang="en-US" smtClean="0"/>
              <a:t>If </a:t>
            </a:r>
            <a:r>
              <a:rPr lang="en-US" dirty="0"/>
              <a:t>you have not done so, it is recommended you share module “Overview of Effective Classroom Practices” before presenting this module on a specific Effective Classroom Practice. </a:t>
            </a:r>
            <a:endParaRPr lang="en-US" dirty="0" smtClean="0"/>
          </a:p>
          <a:p>
            <a:r>
              <a:rPr lang="en-US" dirty="0" smtClean="0"/>
              <a:t>Call </a:t>
            </a:r>
            <a:r>
              <a:rPr lang="en-US" dirty="0"/>
              <a:t>your Regional Consultant if you have questions.</a:t>
            </a:r>
          </a:p>
          <a:p>
            <a:r>
              <a:rPr lang="en-US" dirty="0"/>
              <a:t>Good luck</a:t>
            </a:r>
            <a:r>
              <a:rPr lang="en-US" dirty="0" smtClean="0"/>
              <a:t>!</a:t>
            </a:r>
          </a:p>
          <a:p>
            <a:r>
              <a:rPr lang="en-US" b="1" dirty="0">
                <a:solidFill>
                  <a:srgbClr val="FF0000"/>
                </a:solidFill>
              </a:rPr>
              <a:t>Delete this slide before beginning your session.</a:t>
            </a:r>
          </a:p>
          <a:p>
            <a:pPr marL="0" indent="0">
              <a:buNone/>
            </a:pPr>
            <a:endParaRPr lang="en-US" b="1" dirty="0"/>
          </a:p>
          <a:p>
            <a:endParaRPr lang="en-US" dirty="0"/>
          </a:p>
        </p:txBody>
      </p:sp>
    </p:spTree>
    <p:extLst>
      <p:ext uri="{BB962C8B-B14F-4D97-AF65-F5344CB8AC3E}">
        <p14:creationId xmlns:p14="http://schemas.microsoft.com/office/powerpoint/2010/main" val="1347458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Handouts</a:t>
            </a:r>
            <a:endParaRPr lang="en-US" dirty="0"/>
          </a:p>
        </p:txBody>
      </p:sp>
      <p:sp>
        <p:nvSpPr>
          <p:cNvPr id="3" name="Content Placeholder 2"/>
          <p:cNvSpPr>
            <a:spLocks noGrp="1"/>
          </p:cNvSpPr>
          <p:nvPr>
            <p:ph idx="1"/>
          </p:nvPr>
        </p:nvSpPr>
        <p:spPr/>
        <p:txBody>
          <a:bodyPr/>
          <a:lstStyle/>
          <a:p>
            <a:r>
              <a:rPr lang="en-US" dirty="0" smtClean="0"/>
              <a:t>You will need 3 handouts for this session</a:t>
            </a:r>
          </a:p>
          <a:p>
            <a:pPr lvl="1"/>
            <a:endParaRPr lang="en-US" dirty="0" smtClean="0"/>
          </a:p>
          <a:p>
            <a:pPr marL="971550" lvl="1" indent="-514350">
              <a:buFont typeface="+mj-lt"/>
              <a:buAutoNum type="arabicPeriod"/>
            </a:pPr>
            <a:r>
              <a:rPr lang="en-US" dirty="0"/>
              <a:t>Classroom Procedures Teacher Tool</a:t>
            </a:r>
          </a:p>
          <a:p>
            <a:pPr marL="971550" lvl="1" indent="-514350">
              <a:buFont typeface="+mj-lt"/>
              <a:buAutoNum type="arabicPeriod"/>
            </a:pPr>
            <a:r>
              <a:rPr lang="en-US" dirty="0" smtClean="0"/>
              <a:t>Lists of Classroom Procedures </a:t>
            </a:r>
          </a:p>
          <a:p>
            <a:pPr marL="971550" lvl="1" indent="-514350">
              <a:buFont typeface="+mj-lt"/>
              <a:buAutoNum type="arabicPeriod"/>
            </a:pPr>
            <a:r>
              <a:rPr lang="en-US" dirty="0" smtClean="0"/>
              <a:t>Practice Writing Classroom Procedures</a:t>
            </a:r>
          </a:p>
        </p:txBody>
      </p:sp>
    </p:spTree>
    <p:extLst>
      <p:ext uri="{BB962C8B-B14F-4D97-AF65-F5344CB8AC3E}">
        <p14:creationId xmlns:p14="http://schemas.microsoft.com/office/powerpoint/2010/main" val="1759832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596" y="660400"/>
            <a:ext cx="7772400" cy="1470025"/>
          </a:xfrm>
          <a:ln>
            <a:noFill/>
          </a:ln>
        </p:spPr>
        <p:txBody>
          <a:bodyPr>
            <a:normAutofit/>
          </a:bodyPr>
          <a:lstStyle/>
          <a:p>
            <a:r>
              <a:rPr lang="en-US" sz="4000" dirty="0" smtClean="0"/>
              <a:t>CLASSROOM PROCEDURES AND ROUTINES</a:t>
            </a:r>
            <a:endParaRPr lang="en-US" sz="4000" dirty="0"/>
          </a:p>
        </p:txBody>
      </p:sp>
      <p:sp>
        <p:nvSpPr>
          <p:cNvPr id="3" name="Subtitle 2"/>
          <p:cNvSpPr>
            <a:spLocks noGrp="1"/>
          </p:cNvSpPr>
          <p:nvPr>
            <p:ph type="subTitle" idx="1"/>
          </p:nvPr>
        </p:nvSpPr>
        <p:spPr>
          <a:xfrm>
            <a:off x="1357891" y="2412826"/>
            <a:ext cx="6400800" cy="830984"/>
          </a:xfrm>
        </p:spPr>
        <p:txBody>
          <a:bodyPr/>
          <a:lstStyle/>
          <a:p>
            <a:r>
              <a:rPr lang="en-US" dirty="0">
                <a:solidFill>
                  <a:srgbClr val="898989"/>
                </a:solidFill>
                <a:latin typeface="Times New Roman" charset="0"/>
                <a:ea typeface="ＭＳ Ｐゴシック" charset="0"/>
                <a:cs typeface="ＭＳ Ｐゴシック" charset="0"/>
              </a:rPr>
              <a:t>Identify, Teach, Practice, </a:t>
            </a:r>
            <a:r>
              <a:rPr lang="en-US" dirty="0" smtClean="0">
                <a:solidFill>
                  <a:srgbClr val="898989"/>
                </a:solidFill>
                <a:latin typeface="Times New Roman" charset="0"/>
                <a:ea typeface="ＭＳ Ｐゴシック" charset="0"/>
                <a:cs typeface="ＭＳ Ｐゴシック" charset="0"/>
              </a:rPr>
              <a:t>Encourage</a:t>
            </a:r>
            <a:endParaRPr lang="en-US" dirty="0">
              <a:solidFill>
                <a:srgbClr val="898989"/>
              </a:solidFill>
              <a:latin typeface="Times New Roman" charset="0"/>
              <a:ea typeface="ＭＳ Ｐゴシック" charset="0"/>
              <a:cs typeface="ＭＳ Ｐゴシック" charset="0"/>
            </a:endParaRPr>
          </a:p>
        </p:txBody>
      </p:sp>
      <p:pic>
        <p:nvPicPr>
          <p:cNvPr id="8" name="Picture 2" descr="SW-PBSlogo-2011.V2lowreswe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28950" y="3617830"/>
            <a:ext cx="2651125" cy="1918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oup 14"/>
          <p:cNvGrpSpPr/>
          <p:nvPr/>
        </p:nvGrpSpPr>
        <p:grpSpPr>
          <a:xfrm>
            <a:off x="12700" y="5947780"/>
            <a:ext cx="9144378" cy="922916"/>
            <a:chOff x="12700" y="6240294"/>
            <a:chExt cx="9144378" cy="630405"/>
          </a:xfrm>
        </p:grpSpPr>
        <p:sp>
          <p:nvSpPr>
            <p:cNvPr id="16" name="Rectangle 15"/>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Box 18"/>
            <p:cNvSpPr txBox="1"/>
            <p:nvPr/>
          </p:nvSpPr>
          <p:spPr>
            <a:xfrm>
              <a:off x="673596" y="6240294"/>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
        <p:nvSpPr>
          <p:cNvPr id="11" name="Oval 10"/>
          <p:cNvSpPr/>
          <p:nvPr/>
        </p:nvSpPr>
        <p:spPr>
          <a:xfrm>
            <a:off x="83058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116</a:t>
            </a:r>
            <a:endParaRPr lang="en-US" sz="1600" b="1" dirty="0"/>
          </a:p>
        </p:txBody>
      </p:sp>
      <p:sp>
        <p:nvSpPr>
          <p:cNvPr id="12" name="5-Point Star 11"/>
          <p:cNvSpPr/>
          <p:nvPr/>
        </p:nvSpPr>
        <p:spPr>
          <a:xfrm>
            <a:off x="1564317" y="5453121"/>
            <a:ext cx="402100" cy="326092"/>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p:nvSpPr>
        <p:spPr>
          <a:xfrm>
            <a:off x="1966416" y="5536160"/>
            <a:ext cx="5983783" cy="369332"/>
          </a:xfrm>
          <a:prstGeom prst="rect">
            <a:avLst/>
          </a:prstGeom>
        </p:spPr>
        <p:txBody>
          <a:bodyPr wrap="square">
            <a:spAutoFit/>
          </a:bodyPr>
          <a:lstStyle/>
          <a:p>
            <a:r>
              <a:rPr lang="en-US" dirty="0"/>
              <a:t>Classroom </a:t>
            </a:r>
            <a:r>
              <a:rPr lang="en-US" dirty="0" smtClean="0"/>
              <a:t>Procedures and Routines </a:t>
            </a:r>
            <a:r>
              <a:rPr lang="en-US" dirty="0"/>
              <a:t>Teacher Tool</a:t>
            </a:r>
          </a:p>
        </p:txBody>
      </p:sp>
    </p:spTree>
    <p:extLst>
      <p:ext uri="{BB962C8B-B14F-4D97-AF65-F5344CB8AC3E}">
        <p14:creationId xmlns:p14="http://schemas.microsoft.com/office/powerpoint/2010/main" val="28944836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rPr>
              <a:t>Effective Classroom Practices </a:t>
            </a:r>
            <a:endParaRPr lang="en-US" dirty="0">
              <a:solidFill>
                <a:srgbClr val="000000"/>
              </a:solidFill>
            </a:endParaRPr>
          </a:p>
        </p:txBody>
      </p:sp>
      <p:sp>
        <p:nvSpPr>
          <p:cNvPr id="3" name="Content Placeholder 2"/>
          <p:cNvSpPr>
            <a:spLocks noGrp="1"/>
          </p:cNvSpPr>
          <p:nvPr>
            <p:ph idx="1"/>
          </p:nvPr>
        </p:nvSpPr>
        <p:spPr/>
        <p:txBody>
          <a:bodyPr>
            <a:normAutofit lnSpcReduction="10000"/>
          </a:bodyPr>
          <a:lstStyle/>
          <a:p>
            <a:pPr marL="514350" indent="-514350">
              <a:buClr>
                <a:srgbClr val="008000"/>
              </a:buClr>
              <a:buFont typeface="+mj-lt"/>
              <a:buAutoNum type="arabicPeriod"/>
            </a:pPr>
            <a:r>
              <a:rPr lang="en-US" dirty="0"/>
              <a:t>Classroom Expectations</a:t>
            </a:r>
          </a:p>
          <a:p>
            <a:pPr marL="514350" indent="-514350">
              <a:buClr>
                <a:srgbClr val="008000"/>
              </a:buClr>
              <a:buFont typeface="+mj-lt"/>
              <a:buAutoNum type="arabicPeriod"/>
            </a:pPr>
            <a:r>
              <a:rPr lang="en-US" b="1" dirty="0">
                <a:solidFill>
                  <a:srgbClr val="008000"/>
                </a:solidFill>
              </a:rPr>
              <a:t>Classroom Procedures &amp; Routines</a:t>
            </a:r>
          </a:p>
          <a:p>
            <a:pPr marL="514350" indent="-514350">
              <a:buClr>
                <a:srgbClr val="008000"/>
              </a:buClr>
              <a:buFont typeface="+mj-lt"/>
              <a:buAutoNum type="arabicPeriod"/>
            </a:pPr>
            <a:r>
              <a:rPr lang="en-US" dirty="0"/>
              <a:t>Encouraging Expected Behavior</a:t>
            </a:r>
          </a:p>
          <a:p>
            <a:pPr marL="514350" indent="-514350">
              <a:buClr>
                <a:srgbClr val="008000"/>
              </a:buClr>
              <a:buFont typeface="+mj-lt"/>
              <a:buAutoNum type="arabicPeriod"/>
            </a:pPr>
            <a:r>
              <a:rPr lang="en-US" dirty="0"/>
              <a:t>Discouraging Inappropriate Behavior</a:t>
            </a:r>
          </a:p>
          <a:p>
            <a:pPr marL="514350" indent="-514350">
              <a:buClr>
                <a:srgbClr val="008000"/>
              </a:buClr>
              <a:buFont typeface="+mj-lt"/>
              <a:buAutoNum type="arabicPeriod"/>
            </a:pPr>
            <a:r>
              <a:rPr lang="en-US" dirty="0"/>
              <a:t>Active Supervision</a:t>
            </a:r>
          </a:p>
          <a:p>
            <a:pPr marL="514350" indent="-514350">
              <a:buClr>
                <a:srgbClr val="008000"/>
              </a:buClr>
              <a:buFont typeface="+mj-lt"/>
              <a:buAutoNum type="arabicPeriod"/>
            </a:pPr>
            <a:r>
              <a:rPr lang="en-US" dirty="0"/>
              <a:t>Opportunities to Respond</a:t>
            </a:r>
          </a:p>
          <a:p>
            <a:pPr marL="514350" indent="-514350">
              <a:buClr>
                <a:srgbClr val="008000"/>
              </a:buClr>
              <a:buFont typeface="+mj-lt"/>
              <a:buAutoNum type="arabicPeriod"/>
            </a:pPr>
            <a:r>
              <a:rPr lang="en-US" dirty="0"/>
              <a:t>Activity Sequencing &amp; Choice</a:t>
            </a:r>
          </a:p>
          <a:p>
            <a:pPr marL="514350" indent="-514350">
              <a:buClr>
                <a:srgbClr val="008000"/>
              </a:buClr>
              <a:buFont typeface="+mj-lt"/>
              <a:buAutoNum type="arabicPeriod"/>
            </a:pPr>
            <a:r>
              <a:rPr lang="en-US" dirty="0"/>
              <a:t>Task Difficulty</a:t>
            </a:r>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1431291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rPr>
              <a:t>Outcomes</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dirty="0" smtClean="0"/>
              <a:t>Understand the benefits and qualities of  effective classroom procedures. </a:t>
            </a:r>
          </a:p>
          <a:p>
            <a:r>
              <a:rPr lang="en-US" dirty="0" smtClean="0"/>
              <a:t>Understand the importance of directly teaching and regularly reviewing classroom procedures.</a:t>
            </a:r>
            <a:r>
              <a:rPr lang="en-US" dirty="0"/>
              <a:t> </a:t>
            </a:r>
            <a:endParaRPr lang="en-US" dirty="0" smtClean="0"/>
          </a:p>
          <a:p>
            <a:r>
              <a:rPr lang="en-US" dirty="0" smtClean="0"/>
              <a:t>Complete </a:t>
            </a:r>
            <a:r>
              <a:rPr lang="en-US" dirty="0"/>
              <a:t>a self – assessment of your classroom </a:t>
            </a:r>
            <a:r>
              <a:rPr lang="en-US" dirty="0" smtClean="0"/>
              <a:t>procedures.</a:t>
            </a:r>
            <a:endParaRPr lang="en-US" dirty="0"/>
          </a:p>
          <a:p>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12700" y="6211407"/>
            <a:ext cx="9144378" cy="659292"/>
            <a:chOff x="12700" y="6211407"/>
            <a:chExt cx="9144378" cy="659292"/>
          </a:xfrm>
        </p:grpSpPr>
        <p:sp>
          <p:nvSpPr>
            <p:cNvPr id="8" name="Rectangle 7"/>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365255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charset="0"/>
                <a:ea typeface="ＭＳ Ｐゴシック" charset="0"/>
                <a:cs typeface="ＭＳ Ｐゴシック" charset="0"/>
              </a:rPr>
              <a:t>What Are Procedures &amp; Routines?</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a:latin typeface="Times New Roman" charset="0"/>
                <a:ea typeface="ＭＳ Ｐゴシック" charset="0"/>
                <a:cs typeface="ＭＳ Ｐゴシック" charset="0"/>
              </a:rPr>
              <a:t>Procedures </a:t>
            </a:r>
            <a:r>
              <a:rPr lang="en-US" dirty="0" smtClean="0">
                <a:latin typeface="Times New Roman" charset="0"/>
                <a:ea typeface="ＭＳ Ｐゴシック" charset="0"/>
                <a:cs typeface="ＭＳ Ｐゴシック" charset="0"/>
              </a:rPr>
              <a:t>are a method or process for how things are done within the classroom.</a:t>
            </a:r>
          </a:p>
          <a:p>
            <a:pPr>
              <a:lnSpc>
                <a:spcPct val="90000"/>
              </a:lnSpc>
            </a:pPr>
            <a:r>
              <a:rPr lang="en-US" dirty="0" smtClean="0">
                <a:latin typeface="Times New Roman" charset="0"/>
                <a:ea typeface="ＭＳ Ｐゴシック" charset="0"/>
                <a:cs typeface="ＭＳ Ｐゴシック" charset="0"/>
              </a:rPr>
              <a:t>Classroom </a:t>
            </a:r>
            <a:r>
              <a:rPr lang="en-US" dirty="0">
                <a:latin typeface="Times New Roman" charset="0"/>
                <a:ea typeface="ＭＳ Ｐゴシック" charset="0"/>
                <a:cs typeface="ＭＳ Ｐゴシック" charset="0"/>
              </a:rPr>
              <a:t>procedures are patterns for accomplishing classroom tasks.</a:t>
            </a:r>
          </a:p>
          <a:p>
            <a:pPr>
              <a:lnSpc>
                <a:spcPct val="90000"/>
              </a:lnSpc>
            </a:pPr>
            <a:r>
              <a:rPr lang="en-US" dirty="0" smtClean="0">
                <a:latin typeface="Times New Roman" charset="0"/>
                <a:ea typeface="ＭＳ Ｐゴシック" charset="0"/>
                <a:cs typeface="ＭＳ Ｐゴシック" charset="0"/>
              </a:rPr>
              <a:t>Procedures form routines that help students meet expectations stated in classroom behaviors.</a:t>
            </a:r>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8229600" y="6206190"/>
            <a:ext cx="698500"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127</a:t>
            </a:r>
            <a:endParaRPr lang="en-US" sz="1600" b="1" dirty="0"/>
          </a:p>
        </p:txBody>
      </p:sp>
      <p:grpSp>
        <p:nvGrpSpPr>
          <p:cNvPr id="9" name="Group 8"/>
          <p:cNvGrpSpPr/>
          <p:nvPr/>
        </p:nvGrpSpPr>
        <p:grpSpPr>
          <a:xfrm>
            <a:off x="12700" y="6211407"/>
            <a:ext cx="9144378" cy="659292"/>
            <a:chOff x="12700" y="6211407"/>
            <a:chExt cx="9144378" cy="659292"/>
          </a:xfrm>
        </p:grpSpPr>
        <p:sp>
          <p:nvSpPr>
            <p:cNvPr id="10" name="Rectangle 9"/>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4245651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charset="0"/>
                <a:ea typeface="ＭＳ Ｐゴシック" charset="0"/>
                <a:cs typeface="ＭＳ Ｐゴシック" charset="0"/>
              </a:rPr>
              <a:t>Why Focus on Classroom </a:t>
            </a:r>
            <a:br>
              <a:rPr lang="en-US" dirty="0">
                <a:latin typeface="Times New Roman" charset="0"/>
                <a:ea typeface="ＭＳ Ｐゴシック" charset="0"/>
                <a:cs typeface="ＭＳ Ｐゴシック" charset="0"/>
              </a:rPr>
            </a:br>
            <a:r>
              <a:rPr lang="en-US" dirty="0">
                <a:latin typeface="Times New Roman" charset="0"/>
                <a:ea typeface="ＭＳ Ｐゴシック" charset="0"/>
                <a:cs typeface="ＭＳ Ｐゴシック" charset="0"/>
              </a:rPr>
              <a:t>Procedures and </a:t>
            </a:r>
            <a:r>
              <a:rPr lang="en-US" dirty="0" smtClean="0">
                <a:latin typeface="Times New Roman" charset="0"/>
                <a:ea typeface="ＭＳ Ｐゴシック" charset="0"/>
                <a:cs typeface="ＭＳ Ｐゴシック" charset="0"/>
              </a:rPr>
              <a:t>Routines</a:t>
            </a:r>
            <a:r>
              <a:rPr lang="en-US" dirty="0">
                <a:latin typeface="Times New Roman" charset="0"/>
                <a:ea typeface="ＭＳ Ｐゴシック" charset="0"/>
                <a:cs typeface="ＭＳ Ｐゴシック" charset="0"/>
              </a:rPr>
              <a:t>?</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charset="0"/>
                <a:ea typeface="ＭＳ Ｐゴシック" charset="0"/>
                <a:cs typeface="ＭＳ Ｐゴシック" charset="0"/>
              </a:rPr>
              <a:t>Increase instructional time by preventing problem behavior. </a:t>
            </a:r>
          </a:p>
          <a:p>
            <a:r>
              <a:rPr lang="en-US" dirty="0" smtClean="0">
                <a:latin typeface="Times New Roman" charset="0"/>
                <a:ea typeface="ＭＳ Ｐゴシック" charset="0"/>
                <a:cs typeface="ＭＳ Ｐゴシック" charset="0"/>
              </a:rPr>
              <a:t>Free teachers from correcting misbehavior.</a:t>
            </a:r>
          </a:p>
          <a:p>
            <a:r>
              <a:rPr lang="en-US" dirty="0" smtClean="0">
                <a:latin typeface="Times New Roman" charset="0"/>
                <a:ea typeface="ＭＳ Ｐゴシック" charset="0"/>
                <a:cs typeface="ＭＳ Ｐゴシック" charset="0"/>
              </a:rPr>
              <a:t>Improve classroom climate.</a:t>
            </a:r>
          </a:p>
          <a:p>
            <a:r>
              <a:rPr lang="en-US" dirty="0" smtClean="0">
                <a:latin typeface="Times New Roman" charset="0"/>
                <a:ea typeface="ＭＳ Ｐゴシック" charset="0"/>
                <a:cs typeface="ＭＳ Ｐゴシック" charset="0"/>
              </a:rPr>
              <a:t>Create shared ownership of the classroom.</a:t>
            </a:r>
          </a:p>
          <a:p>
            <a:r>
              <a:rPr lang="en-US" dirty="0" smtClean="0">
                <a:latin typeface="Times New Roman" charset="0"/>
                <a:ea typeface="ＭＳ Ｐゴシック" charset="0"/>
                <a:cs typeface="ＭＳ Ｐゴシック" charset="0"/>
              </a:rPr>
              <a:t>Develop self-discipline.</a:t>
            </a:r>
          </a:p>
          <a:p>
            <a:endParaRPr lang="en-US" sz="1800" dirty="0">
              <a:latin typeface="Times New Roman" charset="0"/>
              <a:ea typeface="ＭＳ Ｐゴシック" charset="0"/>
              <a:cs typeface="ＭＳ Ｐゴシック" charset="0"/>
            </a:endParaRPr>
          </a:p>
          <a:p>
            <a:pPr marL="0" indent="0">
              <a:buNone/>
            </a:pPr>
            <a:endParaRPr lang="en-US" dirty="0"/>
          </a:p>
        </p:txBody>
      </p:sp>
      <p:sp>
        <p:nvSpPr>
          <p:cNvPr id="4" name="Rectangle 3"/>
          <p:cNvSpPr/>
          <p:nvPr/>
        </p:nvSpPr>
        <p:spPr>
          <a:xfrm>
            <a:off x="0" y="67439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6250797"/>
            <a:ext cx="9144378" cy="283567"/>
          </a:xfrm>
          <a:prstGeom prst="rect">
            <a:avLst/>
          </a:prstGeom>
          <a:gradFill flip="none" rotWithShape="1">
            <a:gsLst>
              <a:gs pos="49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0" y="6546693"/>
            <a:ext cx="9144000" cy="184935"/>
          </a:xfrm>
          <a:prstGeom prst="rect">
            <a:avLst/>
          </a:prstGeom>
          <a:gradFill flip="none" rotWithShape="1">
            <a:gsLst>
              <a:gs pos="8000">
                <a:srgbClr val="FFF123"/>
              </a:gs>
              <a:gs pos="87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8111067" y="6206190"/>
            <a:ext cx="817033" cy="607202"/>
          </a:xfrm>
          <a:prstGeom prst="ellipse">
            <a:avLst/>
          </a:prstGeom>
          <a:solidFill>
            <a:srgbClr val="008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smtClean="0"/>
              <a:t>127, 333</a:t>
            </a:r>
            <a:endParaRPr lang="en-US" sz="1600" b="1" dirty="0"/>
          </a:p>
        </p:txBody>
      </p:sp>
      <p:grpSp>
        <p:nvGrpSpPr>
          <p:cNvPr id="9" name="Group 8"/>
          <p:cNvGrpSpPr/>
          <p:nvPr/>
        </p:nvGrpSpPr>
        <p:grpSpPr>
          <a:xfrm>
            <a:off x="12700" y="6211407"/>
            <a:ext cx="9144378" cy="659292"/>
            <a:chOff x="12700" y="6211407"/>
            <a:chExt cx="9144378" cy="659292"/>
          </a:xfrm>
        </p:grpSpPr>
        <p:sp>
          <p:nvSpPr>
            <p:cNvPr id="10" name="Rectangle 9"/>
            <p:cNvSpPr/>
            <p:nvPr/>
          </p:nvSpPr>
          <p:spPr>
            <a:xfrm>
              <a:off x="12700" y="6756656"/>
              <a:ext cx="9144000" cy="114043"/>
            </a:xfrm>
            <a:prstGeom prst="rect">
              <a:avLst/>
            </a:prstGeom>
            <a:gradFill flip="none" rotWithShape="1">
              <a:gsLst>
                <a:gs pos="0">
                  <a:srgbClr val="FF0000"/>
                </a:gs>
                <a:gs pos="100000">
                  <a:srgbClr val="FFFFFF"/>
                </a:gs>
              </a:gsLst>
              <a:path path="circle">
                <a:fillToRect l="100000" b="100000"/>
              </a:path>
              <a:tileRect t="-100000" r="-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12700" y="6288897"/>
              <a:ext cx="9144378" cy="283567"/>
            </a:xfrm>
            <a:prstGeom prst="rect">
              <a:avLst/>
            </a:prstGeom>
            <a:gradFill flip="none" rotWithShape="1">
              <a:gsLst>
                <a:gs pos="75000">
                  <a:srgbClr val="008000"/>
                </a:gs>
                <a:gs pos="10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12700" y="6572093"/>
              <a:ext cx="9144000" cy="184935"/>
            </a:xfrm>
            <a:prstGeom prst="rect">
              <a:avLst/>
            </a:prstGeom>
            <a:gradFill flip="none" rotWithShape="1">
              <a:gsLst>
                <a:gs pos="65000">
                  <a:srgbClr val="FFF123"/>
                </a:gs>
                <a:gs pos="90000">
                  <a:srgbClr val="FFFFFF"/>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73596" y="6211407"/>
              <a:ext cx="1752104" cy="369332"/>
            </a:xfrm>
            <a:prstGeom prst="rect">
              <a:avLst/>
            </a:prstGeom>
            <a:noFill/>
            <a:effectLst>
              <a:outerShdw blurRad="44450" dist="38100" dir="2700000" algn="tl" rotWithShape="0">
                <a:srgbClr val="008000"/>
              </a:outerShdw>
            </a:effectLst>
          </p:spPr>
          <p:txBody>
            <a:bodyPr wrap="square" rtlCol="0">
              <a:spAutoFit/>
            </a:bodyPr>
            <a:lstStyle/>
            <a:p>
              <a:r>
                <a:rPr lang="en-US" dirty="0" smtClean="0">
                  <a:solidFill>
                    <a:schemeClr val="bg1"/>
                  </a:solidFill>
                </a:rPr>
                <a:t>MO SW-PBS</a:t>
              </a:r>
              <a:endParaRPr lang="en-US" dirty="0">
                <a:solidFill>
                  <a:schemeClr val="bg1"/>
                </a:solidFill>
              </a:endParaRPr>
            </a:p>
          </p:txBody>
        </p:sp>
      </p:grpSp>
    </p:spTree>
    <p:extLst>
      <p:ext uri="{BB962C8B-B14F-4D97-AF65-F5344CB8AC3E}">
        <p14:creationId xmlns:p14="http://schemas.microsoft.com/office/powerpoint/2010/main" val="3527726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48BACBFF117C448D871F30B9D563B1" ma:contentTypeVersion="0" ma:contentTypeDescription="Create a new document." ma:contentTypeScope="" ma:versionID="f67da31f2e59a1db549b2231e1692b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0E91F4-67FC-4676-A3EC-6741231820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1F9B519-6F30-46D1-BF8E-E2C7079CDEAC}">
  <ds:schemaRefs>
    <ds:schemaRef ds:uri="http://schemas.microsoft.com/sharepoint/v3/contenttype/forms"/>
  </ds:schemaRefs>
</ds:datastoreItem>
</file>

<file path=customXml/itemProps3.xml><?xml version="1.0" encoding="utf-8"?>
<ds:datastoreItem xmlns:ds="http://schemas.openxmlformats.org/officeDocument/2006/customXml" ds:itemID="{7300626D-FD44-4980-8BAC-C59CB32F453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19954</TotalTime>
  <Words>2954</Words>
  <Application>Microsoft Macintosh PowerPoint</Application>
  <PresentationFormat>On-screen Show (4:3)</PresentationFormat>
  <Paragraphs>297</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MO SW-PBS Classroom Module Instructions </vt:lpstr>
      <vt:lpstr>MO SW-PBS Classroom Module Instructions (continued)</vt:lpstr>
      <vt:lpstr>MO SW-PBS Classroom Module Instructions (continued)</vt:lpstr>
      <vt:lpstr>Handouts</vt:lpstr>
      <vt:lpstr>CLASSROOM PROCEDURES AND ROUTINES</vt:lpstr>
      <vt:lpstr>Effective Classroom Practices </vt:lpstr>
      <vt:lpstr>Outcomes</vt:lpstr>
      <vt:lpstr>What Are Procedures &amp; Routines?</vt:lpstr>
      <vt:lpstr>Why Focus on Classroom  Procedures and Routines?</vt:lpstr>
      <vt:lpstr>For Procedures to Become Routines…</vt:lpstr>
      <vt:lpstr>Discussion</vt:lpstr>
      <vt:lpstr>Large Group Instruction</vt:lpstr>
      <vt:lpstr>End of Period</vt:lpstr>
      <vt:lpstr>Learning Position</vt:lpstr>
      <vt:lpstr>Discussion:      Questions???</vt:lpstr>
      <vt:lpstr>Activity:  Creating a List of  Classroom Procedures</vt:lpstr>
      <vt:lpstr>Defining Specific Classroom Procedures</vt:lpstr>
      <vt:lpstr>Activity:  Procedure Writing</vt:lpstr>
      <vt:lpstr>Outcomes</vt:lpstr>
      <vt:lpstr>Developing Classroom Procedures is Not Sufficient….  Making Procedures A Routine</vt:lpstr>
      <vt:lpstr>Schedule for Teaching  Classroom Procedures</vt:lpstr>
      <vt:lpstr>Schedule for Teaching Classroom Procedures</vt:lpstr>
      <vt:lpstr>Outcomes</vt:lpstr>
      <vt:lpstr>Activity:  Reflection</vt:lpstr>
      <vt:lpstr>Questions</vt:lpstr>
      <vt:lpstr>For More Information </vt:lpstr>
      <vt:lpstr>Follow Up</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Classroom Practices</dc:title>
  <dc:creator>Patricia Wells</dc:creator>
  <cp:lastModifiedBy>Lapsonly</cp:lastModifiedBy>
  <cp:revision>209</cp:revision>
  <cp:lastPrinted>2014-05-05T18:35:53Z</cp:lastPrinted>
  <dcterms:created xsi:type="dcterms:W3CDTF">2012-05-17T19:37:40Z</dcterms:created>
  <dcterms:modified xsi:type="dcterms:W3CDTF">2014-06-25T19:15:11Z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0x0101001C48BACBFF117C448D871F30B9D563B1</vt:lpwstr>
  </property>
</Properties>
</file>